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4" r:id="rId2"/>
    <p:sldId id="257" r:id="rId3"/>
    <p:sldId id="286" r:id="rId4"/>
    <p:sldId id="287" r:id="rId5"/>
    <p:sldId id="288" r:id="rId6"/>
    <p:sldId id="289" r:id="rId7"/>
    <p:sldId id="290" r:id="rId8"/>
    <p:sldId id="291" r:id="rId9"/>
    <p:sldId id="294" r:id="rId10"/>
    <p:sldId id="299" r:id="rId11"/>
    <p:sldId id="300" r:id="rId12"/>
    <p:sldId id="293" r:id="rId13"/>
    <p:sldId id="292" r:id="rId14"/>
    <p:sldId id="295" r:id="rId15"/>
    <p:sldId id="296" r:id="rId16"/>
    <p:sldId id="297" r:id="rId17"/>
    <p:sldId id="298" r:id="rId18"/>
    <p:sldId id="28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3300"/>
    <a:srgbClr val="BDFC68"/>
    <a:srgbClr val="99FF99"/>
    <a:srgbClr val="FF9900"/>
    <a:srgbClr val="F5F874"/>
    <a:srgbClr val="B86E00"/>
    <a:srgbClr val="99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54" autoAdjust="0"/>
  </p:normalViewPr>
  <p:slideViewPr>
    <p:cSldViewPr>
      <p:cViewPr>
        <p:scale>
          <a:sx n="100" d="100"/>
          <a:sy n="100" d="100"/>
        </p:scale>
        <p:origin x="-1860" y="-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t="-100000" r="-4000" b="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0"/>
          <p:cNvSpPr txBox="1">
            <a:spLocks noChangeArrowheads="1"/>
          </p:cNvSpPr>
          <p:nvPr/>
        </p:nvSpPr>
        <p:spPr bwMode="auto">
          <a:xfrm>
            <a:off x="500063" y="0"/>
            <a:ext cx="8501062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003366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j-ea"/>
              <a:cs typeface="+mj-cs"/>
            </a:endParaRPr>
          </a:p>
          <a:p>
            <a:pPr algn="ctr">
              <a:defRPr/>
            </a:pP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003366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j-ea"/>
              <a:cs typeface="+mj-cs"/>
            </a:endParaRPr>
          </a:p>
          <a:p>
            <a:pPr algn="r">
              <a:defRPr/>
            </a:pPr>
            <a:endParaRPr lang="ru-RU" sz="3200" b="1" kern="10" dirty="0">
              <a:ln w="9525">
                <a:noFill/>
                <a:round/>
                <a:headEnd/>
                <a:tailEnd/>
              </a:ln>
              <a:solidFill>
                <a:schemeClr val="accent5">
                  <a:lumMod val="90000"/>
                </a:schemeClr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j-ea"/>
              <a:cs typeface="+mj-cs"/>
            </a:endParaRPr>
          </a:p>
          <a:p>
            <a:pPr algn="r">
              <a:defRPr/>
            </a:pPr>
            <a:endParaRPr lang="ru-RU" sz="3200" b="1" kern="10" dirty="0">
              <a:ln w="9525">
                <a:noFill/>
                <a:round/>
                <a:headEnd/>
                <a:tailEnd/>
              </a:ln>
              <a:solidFill>
                <a:schemeClr val="accent5">
                  <a:lumMod val="90000"/>
                </a:schemeClr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j-ea"/>
              <a:cs typeface="+mj-cs"/>
            </a:endParaRPr>
          </a:p>
          <a:p>
            <a:pPr algn="ctr">
              <a:defRPr/>
            </a:pP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003366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428728" y="5877272"/>
            <a:ext cx="7715272" cy="812157"/>
          </a:xfrm>
          <a:extLst>
            <a:ext uri="{909E8E84-426E-40DD-AFC4-6F175D3DCCD1}"/>
            <a:ext uri="{91240B29-F687-4F45-9708-019B960494DF}"/>
          </a:extLst>
        </p:spPr>
        <p:txBody>
          <a:bodyPr>
            <a:normAutofit fontScale="55000" lnSpcReduction="2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4000" b="1" spc="50" dirty="0" smtClean="0">
                <a:ln w="13500">
                  <a:noFill/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ПАРФЕНОВА ОЛЬГА ЮРЬЕВНА, </a:t>
            </a:r>
            <a:endParaRPr lang="ru-RU" sz="4000" b="1" spc="50" dirty="0">
              <a:ln w="13500">
                <a:noFill/>
                <a:prstDash val="solid"/>
              </a:ln>
              <a:solidFill>
                <a:schemeClr val="bg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900" b="1" spc="50" dirty="0" smtClean="0">
                <a:ln w="13500">
                  <a:noFill/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директор </a:t>
            </a:r>
            <a:r>
              <a:rPr lang="ru-RU" sz="2900" b="1" spc="50" dirty="0">
                <a:ln w="13500">
                  <a:noFill/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департамента городской экономической политики </a:t>
            </a:r>
            <a:r>
              <a:rPr lang="ru-RU" sz="2900" b="1" spc="50" dirty="0" smtClean="0">
                <a:ln w="13500">
                  <a:noFill/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/>
            </a:r>
            <a:br>
              <a:rPr lang="ru-RU" sz="2900" b="1" spc="50" dirty="0" smtClean="0">
                <a:ln w="13500">
                  <a:noFill/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ru-RU" sz="2900" b="1" spc="50" dirty="0" smtClean="0">
                <a:ln w="13500">
                  <a:noFill/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Администрации </a:t>
            </a:r>
            <a:r>
              <a:rPr lang="ru-RU" sz="2900" b="1" spc="50" dirty="0">
                <a:ln w="13500">
                  <a:noFill/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города Омска</a:t>
            </a: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 smtClean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3212976"/>
            <a:ext cx="84969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chemeClr val="accent1"/>
                </a:solidFill>
              </a:rPr>
              <a:t>Реновация промышленных зон. 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schemeClr val="accent1"/>
                </a:solidFill>
              </a:rPr>
              <a:t>Новые возможности развития города.</a:t>
            </a:r>
            <a:endParaRPr lang="ru-RU" sz="3200" b="1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7" name="Picture 2" descr="C:\Users\ssbazhenov\Desktop\Дни Павлодара в Омске 2017\подготовка\герб омс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16632"/>
            <a:ext cx="1624883" cy="136815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332656"/>
            <a:ext cx="6588224" cy="40011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    ПРОМЫШЛЕННЫЕ ПЛОЩАДКИ ОМСКА</a:t>
            </a:r>
            <a:endParaRPr lang="ru-RU" alt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1628800"/>
            <a:ext cx="28083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Площадка «Комбинатская»</a:t>
            </a:r>
          </a:p>
          <a:p>
            <a:pPr algn="ctr"/>
            <a:r>
              <a:rPr lang="ru-RU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03848" y="1556792"/>
            <a:ext cx="2592288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ru-RU" dirty="0" smtClean="0">
                <a:solidFill>
                  <a:schemeClr val="accent1"/>
                </a:solidFill>
              </a:rPr>
              <a:t>Площадки </a:t>
            </a:r>
          </a:p>
          <a:p>
            <a:pPr>
              <a:lnSpc>
                <a:spcPct val="120000"/>
              </a:lnSpc>
              <a:defRPr/>
            </a:pPr>
            <a:r>
              <a:rPr lang="ru-RU" dirty="0" smtClean="0">
                <a:solidFill>
                  <a:schemeClr val="accent1"/>
                </a:solidFill>
              </a:rPr>
              <a:t>завода имени Козицкого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209928" y="1556792"/>
            <a:ext cx="2934072" cy="1408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ru-RU" dirty="0" smtClean="0">
                <a:solidFill>
                  <a:schemeClr val="accent1"/>
                </a:solidFill>
              </a:rPr>
              <a:t>Площадки Омского моторостроительного </a:t>
            </a:r>
          </a:p>
          <a:p>
            <a:pPr>
              <a:lnSpc>
                <a:spcPct val="120000"/>
              </a:lnSpc>
              <a:defRPr/>
            </a:pPr>
            <a:r>
              <a:rPr lang="ru-RU" dirty="0" smtClean="0">
                <a:solidFill>
                  <a:schemeClr val="accent1"/>
                </a:solidFill>
              </a:rPr>
              <a:t>объединения имени Баранова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19488" t="10851" r="46055" b="47135"/>
          <a:stretch>
            <a:fillRect/>
          </a:stretch>
        </p:blipFill>
        <p:spPr bwMode="auto">
          <a:xfrm>
            <a:off x="323528" y="3429000"/>
            <a:ext cx="2786400" cy="1638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192" y="3429000"/>
            <a:ext cx="2691956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 l="64374" t="34733" r="15545" b="31667"/>
          <a:stretch>
            <a:fillRect/>
          </a:stretch>
        </p:blipFill>
        <p:spPr bwMode="auto">
          <a:xfrm>
            <a:off x="3203848" y="3429000"/>
            <a:ext cx="3085843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332656"/>
            <a:ext cx="6588224" cy="40011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    ПРОМЫШЛЕННЫЕ ПЛОЩАДКИ ОМСКА</a:t>
            </a:r>
            <a:endParaRPr lang="ru-RU" alt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1628800"/>
            <a:ext cx="28083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Площадка АО «Омсктрансмаш»</a:t>
            </a:r>
          </a:p>
          <a:p>
            <a:pPr algn="ctr"/>
            <a:r>
              <a:rPr lang="ru-RU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03848" y="1556792"/>
            <a:ext cx="259228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ru-RU" dirty="0" smtClean="0">
                <a:solidFill>
                  <a:schemeClr val="accent1"/>
                </a:solidFill>
              </a:rPr>
              <a:t>Площадка </a:t>
            </a:r>
          </a:p>
          <a:p>
            <a:pPr>
              <a:lnSpc>
                <a:spcPct val="120000"/>
              </a:lnSpc>
              <a:defRPr/>
            </a:pPr>
            <a:r>
              <a:rPr lang="ru-RU" dirty="0" smtClean="0">
                <a:solidFill>
                  <a:schemeClr val="accent1"/>
                </a:solidFill>
              </a:rPr>
              <a:t>завода пластмасс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228184" y="1556792"/>
            <a:ext cx="2915816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ru-RU" dirty="0" smtClean="0">
                <a:solidFill>
                  <a:schemeClr val="accent1"/>
                </a:solidFill>
              </a:rPr>
              <a:t>Площадка </a:t>
            </a:r>
          </a:p>
          <a:p>
            <a:pPr>
              <a:lnSpc>
                <a:spcPct val="120000"/>
              </a:lnSpc>
              <a:defRPr/>
            </a:pPr>
            <a:r>
              <a:rPr lang="ru-RU" dirty="0" smtClean="0">
                <a:solidFill>
                  <a:schemeClr val="accent1"/>
                </a:solidFill>
              </a:rPr>
              <a:t>территорий Министерства</a:t>
            </a:r>
          </a:p>
          <a:p>
            <a:pPr>
              <a:lnSpc>
                <a:spcPct val="120000"/>
              </a:lnSpc>
              <a:defRPr/>
            </a:pPr>
            <a:r>
              <a:rPr lang="ru-RU" dirty="0" smtClean="0">
                <a:solidFill>
                  <a:schemeClr val="accent1"/>
                </a:solidFill>
              </a:rPr>
              <a:t>обороны РФ</a:t>
            </a:r>
          </a:p>
        </p:txBody>
      </p:sp>
      <p:pic>
        <p:nvPicPr>
          <p:cNvPr id="1026" name="Picture 2" descr="C:\Users\ssbazhenov\Desktop\omsk_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501008"/>
            <a:ext cx="2736304" cy="15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ssbazhenov\Desktop\214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573016"/>
            <a:ext cx="2736304" cy="15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ssbazhenov\Desktop\0cc6772304d48cbc5e5ec49882a8013e_7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3573016"/>
            <a:ext cx="2520280" cy="15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332656"/>
            <a:ext cx="6588224" cy="40011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    ПРОДВИЖЕНИЕ ИНФОРМАЦИИ О ПРОМЗОНАХ</a:t>
            </a:r>
            <a:endParaRPr lang="ru-RU" altLang="ru-RU" sz="2000" b="1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t="3105" r="189" b="3668"/>
          <a:stretch>
            <a:fillRect/>
          </a:stretch>
        </p:blipFill>
        <p:spPr bwMode="auto">
          <a:xfrm>
            <a:off x="539552" y="1340768"/>
            <a:ext cx="6840760" cy="3594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C:\Users\ssbazhenov\Desktop\are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2132856"/>
            <a:ext cx="921990" cy="921990"/>
          </a:xfrm>
          <a:prstGeom prst="rect">
            <a:avLst/>
          </a:prstGeom>
          <a:noFill/>
        </p:spPr>
      </p:pic>
      <p:pic>
        <p:nvPicPr>
          <p:cNvPr id="5124" name="Picture 4" descr="C:\Users\ssbazhenov\Desktop\Дни Павлодара в Омске 2017\подготовка\100 лучших товар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3429000"/>
            <a:ext cx="936104" cy="93610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899592" y="836712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http://www.areall.ru/map.html</a:t>
            </a: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332656"/>
            <a:ext cx="6588224" cy="40011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    ПРОДВИЖЕНИЕ ИНФОРМАЦИИ О ПРОМЗОНАХ</a:t>
            </a:r>
            <a:endParaRPr lang="ru-RU" altLang="ru-RU" sz="2000" b="1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4619" t="10653" r="17165" b="21062"/>
          <a:stretch>
            <a:fillRect/>
          </a:stretch>
        </p:blipFill>
        <p:spPr bwMode="auto">
          <a:xfrm>
            <a:off x="395536" y="1268760"/>
            <a:ext cx="7801003" cy="4392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899592" y="836712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http://www.admomsk.ru/web/guest/progress/invest </a:t>
            </a: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332656"/>
            <a:ext cx="7164288" cy="40011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    ИНТЕРЕС ГОРОДА В РАЗВИТИИ ПРОМПЛОЩАДОК</a:t>
            </a:r>
            <a:endParaRPr lang="ru-RU" altLang="ru-RU" sz="2000" b="1" dirty="0">
              <a:solidFill>
                <a:schemeClr val="bg1"/>
              </a:solidFill>
            </a:endParaRPr>
          </a:p>
        </p:txBody>
      </p:sp>
      <p:pic>
        <p:nvPicPr>
          <p:cNvPr id="3" name="Picture 7" descr="C:\Users\ssbazhenov\Desktop\01.jpg"/>
          <p:cNvPicPr>
            <a:picLocks noChangeAspect="1" noChangeArrowheads="1"/>
          </p:cNvPicPr>
          <p:nvPr/>
        </p:nvPicPr>
        <p:blipFill>
          <a:blip r:embed="rId2" cstate="print"/>
          <a:srcRect l="10309" t="59378" r="41583"/>
          <a:stretch>
            <a:fillRect/>
          </a:stretch>
        </p:blipFill>
        <p:spPr bwMode="auto">
          <a:xfrm>
            <a:off x="539552" y="1196752"/>
            <a:ext cx="3632232" cy="204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995936" y="3717032"/>
            <a:ext cx="1800200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</a:rPr>
              <a:t>ЗЕМЕЛЬНЫЙ НАЛОГ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Стрелка вправо 4"/>
          <p:cNvSpPr/>
          <p:nvPr/>
        </p:nvSpPr>
        <p:spPr>
          <a:xfrm rot="5400000">
            <a:off x="1943740" y="3537044"/>
            <a:ext cx="576064" cy="5039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259632" y="4653136"/>
            <a:ext cx="1800200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</a:rPr>
              <a:t>ЗЕМЕЛЬНЫЙ НАЛОГ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343800" y="3645024"/>
            <a:ext cx="1800200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</a:rPr>
              <a:t>НАЛОГ НА ИМУЩЕСТВО ФИЗЛИЦ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652120" y="4941168"/>
            <a:ext cx="1800200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</a:rPr>
              <a:t>НДФЛ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Стрелка вниз 11"/>
          <p:cNvSpPr/>
          <p:nvPr/>
        </p:nvSpPr>
        <p:spPr>
          <a:xfrm rot="-2940000">
            <a:off x="6790930" y="3376125"/>
            <a:ext cx="504056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2940000">
            <a:off x="5926834" y="3376126"/>
            <a:ext cx="504056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6372200" y="3789040"/>
            <a:ext cx="504056" cy="559296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7" name="Picture 3" descr="C:\Users\ssbazhenov\Desktop\dom-hmelnickogo-belorosova-2012.jpg"/>
          <p:cNvPicPr>
            <a:picLocks noChangeAspect="1" noChangeArrowheads="1"/>
          </p:cNvPicPr>
          <p:nvPr/>
        </p:nvPicPr>
        <p:blipFill>
          <a:blip r:embed="rId3" cstate="print"/>
          <a:srcRect l="20225" r="3761"/>
          <a:stretch>
            <a:fillRect/>
          </a:stretch>
        </p:blipFill>
        <p:spPr bwMode="auto">
          <a:xfrm>
            <a:off x="4788024" y="1268760"/>
            <a:ext cx="3672408" cy="204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Стрелка вправо 15"/>
          <p:cNvSpPr/>
          <p:nvPr/>
        </p:nvSpPr>
        <p:spPr>
          <a:xfrm>
            <a:off x="4283968" y="2204864"/>
            <a:ext cx="432048" cy="43204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332656"/>
            <a:ext cx="7956376" cy="40011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    ВАРИАНТЫ РАЗВИТИЯ ПРОМЫШЛЕННЫХ ПЛОЩАДОК</a:t>
            </a:r>
            <a:endParaRPr lang="ru-RU" altLang="ru-RU" sz="2000" b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C:\Users\ssbazhenov\Desktop\loft3lr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24744"/>
            <a:ext cx="3240360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171" name="Picture 3" descr="C:\Users\ssbazhenov\Desktop\d_0_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124744"/>
            <a:ext cx="3237057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25" descr="технопарк-4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3861048"/>
            <a:ext cx="5112568" cy="19708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539552" y="3429000"/>
            <a:ext cx="3456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>
                <a:solidFill>
                  <a:schemeClr val="accent1"/>
                </a:solidFill>
              </a:rPr>
              <a:t>Лофт-жилье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220072" y="3356992"/>
            <a:ext cx="3456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Выставочный центр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987824" y="5877272"/>
            <a:ext cx="3456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Технопарк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332656"/>
            <a:ext cx="6588224" cy="40011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    ПРОБЛЕМЫ РАЗВИТИЯ ПРОМЗОН</a:t>
            </a:r>
            <a:endParaRPr lang="ru-RU" alt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539552" y="1052736"/>
            <a:ext cx="5112568" cy="4680520"/>
          </a:xfrm>
          <a:prstGeom prst="wedgeRectCallout">
            <a:avLst>
              <a:gd name="adj1" fmla="val -29438"/>
              <a:gd name="adj2" fmla="val 563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5176" indent="-265176" algn="ctr">
              <a:defRPr/>
            </a:pPr>
            <a:endParaRPr lang="ru-RU" sz="1400" dirty="0" smtClean="0"/>
          </a:p>
          <a:p>
            <a:pPr marL="265176" indent="-265176" algn="ctr">
              <a:buFont typeface="Wingdings 2"/>
              <a:buChar char=""/>
              <a:defRPr/>
            </a:pPr>
            <a:r>
              <a:rPr lang="ru-RU" sz="1400" dirty="0" smtClean="0"/>
              <a:t>Наличие нескольких собственников у одной территории.</a:t>
            </a:r>
          </a:p>
          <a:p>
            <a:pPr marL="265176" indent="-265176" algn="ctr">
              <a:buFont typeface="Wingdings 2"/>
              <a:buChar char=""/>
              <a:defRPr/>
            </a:pPr>
            <a:endParaRPr lang="ru-RU" sz="1400" dirty="0" smtClean="0"/>
          </a:p>
          <a:p>
            <a:pPr marL="265176" indent="-265176" algn="ctr">
              <a:buFont typeface="Wingdings 2"/>
              <a:buChar char=""/>
              <a:defRPr/>
            </a:pPr>
            <a:r>
              <a:rPr lang="ru-RU" sz="1400" dirty="0" smtClean="0"/>
              <a:t>Отсутствие интереса у собственника земельного участка в развитии </a:t>
            </a:r>
            <a:r>
              <a:rPr lang="ru-RU" sz="1400" dirty="0" err="1" smtClean="0"/>
              <a:t>промплощадки</a:t>
            </a:r>
            <a:r>
              <a:rPr lang="ru-RU" sz="1400" dirty="0" smtClean="0"/>
              <a:t>.</a:t>
            </a:r>
          </a:p>
          <a:p>
            <a:pPr marL="265176" indent="-265176" algn="ctr">
              <a:buFont typeface="Wingdings 2"/>
              <a:buChar char=""/>
              <a:defRPr/>
            </a:pPr>
            <a:endParaRPr lang="ru-RU" sz="1400" dirty="0" smtClean="0"/>
          </a:p>
          <a:p>
            <a:pPr marL="265176" indent="-265176" algn="ctr">
              <a:buFont typeface="Wingdings 2"/>
              <a:buChar char=""/>
              <a:defRPr/>
            </a:pPr>
            <a:r>
              <a:rPr lang="ru-RU" sz="1400" dirty="0" smtClean="0"/>
              <a:t>Отсутствие конкурентных преимуществ  у отдельных </a:t>
            </a:r>
            <a:r>
              <a:rPr lang="ru-RU" sz="1400" dirty="0" err="1" smtClean="0"/>
              <a:t>промплощадок</a:t>
            </a:r>
            <a:r>
              <a:rPr lang="ru-RU" sz="1400" dirty="0" smtClean="0"/>
              <a:t> по сравнению с другими территориями.</a:t>
            </a:r>
          </a:p>
          <a:p>
            <a:pPr marL="265176" indent="-265176" algn="ctr">
              <a:buFont typeface="Wingdings 2"/>
              <a:buChar char=""/>
              <a:defRPr/>
            </a:pPr>
            <a:endParaRPr lang="ru-RU" sz="1400" dirty="0" smtClean="0"/>
          </a:p>
          <a:p>
            <a:pPr marL="265176" indent="-265176" algn="ctr">
              <a:buFont typeface="Wingdings 2"/>
              <a:buChar char=""/>
              <a:defRPr/>
            </a:pPr>
            <a:r>
              <a:rPr lang="ru-RU" sz="1400" dirty="0" smtClean="0"/>
              <a:t>Отсутствие позиции органов власти по дальнейшему развитию территории </a:t>
            </a:r>
            <a:r>
              <a:rPr lang="ru-RU" sz="1400" dirty="0" err="1" smtClean="0"/>
              <a:t>промзон</a:t>
            </a:r>
            <a:r>
              <a:rPr lang="ru-RU" sz="1400" dirty="0" smtClean="0"/>
              <a:t>.</a:t>
            </a:r>
          </a:p>
          <a:p>
            <a:pPr marL="265176" indent="-265176" algn="ctr">
              <a:defRPr/>
            </a:pPr>
            <a:endParaRPr lang="ru-RU" sz="1400" dirty="0" smtClean="0"/>
          </a:p>
          <a:p>
            <a:pPr marL="265176" indent="-265176" algn="ctr">
              <a:buFont typeface="Wingdings 2"/>
              <a:buChar char=""/>
              <a:defRPr/>
            </a:pPr>
            <a:r>
              <a:rPr lang="ru-RU" sz="1400" dirty="0" smtClean="0"/>
              <a:t>Ограниченность в распоряжении земельным участком ввиду статуса собственника </a:t>
            </a:r>
            <a:r>
              <a:rPr lang="ru-RU" sz="1400" dirty="0" err="1" smtClean="0"/>
              <a:t>промплощадки</a:t>
            </a:r>
            <a:r>
              <a:rPr lang="ru-RU" sz="1400" dirty="0" smtClean="0"/>
              <a:t> (предприятия ВПК).</a:t>
            </a:r>
          </a:p>
          <a:p>
            <a:pPr marL="265176" indent="-265176" algn="ctr">
              <a:buFont typeface="Wingdings 2"/>
              <a:buChar char=""/>
              <a:defRPr/>
            </a:pPr>
            <a:endParaRPr lang="ru-RU" sz="1400" dirty="0" smtClean="0"/>
          </a:p>
          <a:p>
            <a:pPr marL="265176" indent="-265176" algn="ctr">
              <a:buFont typeface="Wingdings 2"/>
              <a:buChar char=""/>
              <a:defRPr/>
            </a:pPr>
            <a:r>
              <a:rPr lang="ru-RU" sz="1400" dirty="0" smtClean="0"/>
              <a:t>Необходимость в некоторых случаях проводить восстановительные мероприятия в отношении земельных участков.</a:t>
            </a:r>
          </a:p>
        </p:txBody>
      </p:sp>
      <p:pic>
        <p:nvPicPr>
          <p:cNvPr id="11" name="Picture 2" descr="https://stroi.mos.ru/uploads/user_files/images/promzona/zil/albom/ZIL_13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564904"/>
            <a:ext cx="2923632" cy="19442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332656"/>
            <a:ext cx="6588224" cy="40011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    НАПРАВЛЕНИЯ РАЗВИТИЯ ПРОМЗОН</a:t>
            </a:r>
            <a:endParaRPr lang="ru-RU" alt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539552" y="908720"/>
            <a:ext cx="5112568" cy="4824536"/>
          </a:xfrm>
          <a:prstGeom prst="wedgeRectCallout">
            <a:avLst>
              <a:gd name="adj1" fmla="val -29438"/>
              <a:gd name="adj2" fmla="val 563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AutoNum type="arabicPeriod"/>
            </a:pPr>
            <a:r>
              <a:rPr lang="ru-RU" b="1" dirty="0" smtClean="0"/>
              <a:t>«</a:t>
            </a:r>
            <a:r>
              <a:rPr lang="ru-RU" b="1" dirty="0" err="1" smtClean="0"/>
              <a:t>Реиндустриализация</a:t>
            </a:r>
            <a:r>
              <a:rPr lang="ru-RU" b="1" dirty="0" smtClean="0"/>
              <a:t>» </a:t>
            </a:r>
            <a:r>
              <a:rPr lang="ru-RU" b="1" dirty="0" err="1" smtClean="0"/>
              <a:t>промзон</a:t>
            </a:r>
            <a:r>
              <a:rPr lang="ru-RU" b="1" dirty="0" smtClean="0"/>
              <a:t>.</a:t>
            </a:r>
          </a:p>
          <a:p>
            <a:pPr marL="457200" indent="-457200" algn="ctr"/>
            <a:endParaRPr lang="ru-RU" b="1" dirty="0" smtClean="0"/>
          </a:p>
          <a:p>
            <a:pPr marL="457200" indent="-457200" algn="ctr">
              <a:buAutoNum type="arabicPeriod" startAt="2"/>
            </a:pPr>
            <a:r>
              <a:rPr lang="ru-RU" b="1" dirty="0" smtClean="0"/>
              <a:t>Частичная «</a:t>
            </a:r>
            <a:r>
              <a:rPr lang="ru-RU" b="1" dirty="0" err="1" smtClean="0"/>
              <a:t>реиндустриализация</a:t>
            </a:r>
            <a:r>
              <a:rPr lang="ru-RU" b="1" dirty="0" smtClean="0"/>
              <a:t>» </a:t>
            </a:r>
            <a:r>
              <a:rPr lang="ru-RU" b="1" dirty="0" err="1" smtClean="0"/>
              <a:t>промзон</a:t>
            </a:r>
            <a:r>
              <a:rPr lang="ru-RU" b="1" dirty="0" smtClean="0"/>
              <a:t>.</a:t>
            </a:r>
          </a:p>
          <a:p>
            <a:pPr marL="457200" indent="-457200" algn="ctr"/>
            <a:r>
              <a:rPr lang="ru-RU" b="1" dirty="0" smtClean="0"/>
              <a:t> </a:t>
            </a:r>
          </a:p>
          <a:p>
            <a:pPr algn="ctr"/>
            <a:r>
              <a:rPr lang="ru-RU" b="1" dirty="0" smtClean="0"/>
              <a:t>3. Смена функционального назначения </a:t>
            </a:r>
            <a:r>
              <a:rPr lang="ru-RU" b="1" dirty="0" err="1" smtClean="0"/>
              <a:t>промзон</a:t>
            </a:r>
            <a:r>
              <a:rPr lang="ru-RU" b="1" dirty="0" smtClean="0"/>
              <a:t>.</a:t>
            </a:r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4. Вынесение за границы центральной части городов вредных производственных функций.</a:t>
            </a:r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5. Развитие механизмов господдержки развития </a:t>
            </a:r>
            <a:r>
              <a:rPr lang="ru-RU" b="1" dirty="0" err="1" smtClean="0"/>
              <a:t>промзон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192" y="3140968"/>
            <a:ext cx="2520280" cy="18902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192" y="980728"/>
            <a:ext cx="2520279" cy="18902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0"/>
          <p:cNvSpPr txBox="1">
            <a:spLocks noChangeArrowheads="1"/>
          </p:cNvSpPr>
          <p:nvPr/>
        </p:nvSpPr>
        <p:spPr bwMode="auto">
          <a:xfrm>
            <a:off x="500063" y="0"/>
            <a:ext cx="8501062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003366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j-ea"/>
              <a:cs typeface="+mj-cs"/>
            </a:endParaRPr>
          </a:p>
          <a:p>
            <a:pPr algn="ctr">
              <a:defRPr/>
            </a:pP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003366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j-ea"/>
              <a:cs typeface="+mj-cs"/>
            </a:endParaRPr>
          </a:p>
          <a:p>
            <a:pPr algn="r">
              <a:defRPr/>
            </a:pPr>
            <a:endParaRPr lang="ru-RU" sz="3200" b="1" kern="10" dirty="0">
              <a:ln w="9525">
                <a:noFill/>
                <a:round/>
                <a:headEnd/>
                <a:tailEnd/>
              </a:ln>
              <a:solidFill>
                <a:schemeClr val="accent5">
                  <a:lumMod val="90000"/>
                </a:schemeClr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j-ea"/>
              <a:cs typeface="+mj-cs"/>
            </a:endParaRPr>
          </a:p>
          <a:p>
            <a:pPr algn="r">
              <a:defRPr/>
            </a:pPr>
            <a:endParaRPr lang="ru-RU" sz="3200" b="1" kern="10" dirty="0">
              <a:ln w="9525">
                <a:noFill/>
                <a:round/>
                <a:headEnd/>
                <a:tailEnd/>
              </a:ln>
              <a:solidFill>
                <a:schemeClr val="accent5">
                  <a:lumMod val="90000"/>
                </a:schemeClr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j-ea"/>
              <a:cs typeface="+mj-cs"/>
            </a:endParaRPr>
          </a:p>
          <a:p>
            <a:pPr algn="ctr">
              <a:defRPr/>
            </a:pP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003366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3140968"/>
            <a:ext cx="8496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</a:rPr>
              <a:t>Благодарю за внимание!</a:t>
            </a:r>
            <a:endParaRPr lang="ru-RU" sz="3200" b="1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1" name="Подзаголовок 7"/>
          <p:cNvSpPr>
            <a:spLocks noGrp="1"/>
          </p:cNvSpPr>
          <p:nvPr>
            <p:ph type="subTitle" idx="1"/>
          </p:nvPr>
        </p:nvSpPr>
        <p:spPr>
          <a:xfrm>
            <a:off x="251520" y="5805264"/>
            <a:ext cx="7715272" cy="812157"/>
          </a:xfrm>
          <a:extLst>
            <a:ext uri="{909E8E84-426E-40DD-AFC4-6F175D3DCCD1}"/>
            <a:ext uri="{91240B29-F687-4F45-9708-019B960494DF}"/>
          </a:extLst>
        </p:spPr>
        <p:txBody>
          <a:bodyPr>
            <a:normAutofit fontScale="55000" lnSpcReduction="20000"/>
          </a:bodyPr>
          <a:lstStyle/>
          <a:p>
            <a:pPr algn="l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4000" b="1" spc="50" dirty="0" smtClean="0">
                <a:ln w="13500">
                  <a:noFill/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ПАРФЕНОВА ОЛЬГА ЮРЬЕВНА, </a:t>
            </a:r>
            <a:endParaRPr lang="ru-RU" sz="4000" b="1" spc="50" dirty="0">
              <a:ln w="13500">
                <a:noFill/>
                <a:prstDash val="solid"/>
              </a:ln>
              <a:solidFill>
                <a:schemeClr val="bg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l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900" b="1" spc="50" dirty="0" smtClean="0">
                <a:ln w="13500">
                  <a:noFill/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директор </a:t>
            </a:r>
            <a:r>
              <a:rPr lang="ru-RU" sz="2900" b="1" spc="50" dirty="0">
                <a:ln w="13500">
                  <a:noFill/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департамента городской экономической политики </a:t>
            </a:r>
            <a:r>
              <a:rPr lang="ru-RU" sz="2900" b="1" spc="50" dirty="0" smtClean="0">
                <a:ln w="13500">
                  <a:noFill/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/>
            </a:r>
            <a:br>
              <a:rPr lang="ru-RU" sz="2900" b="1" spc="50" dirty="0" smtClean="0">
                <a:ln w="13500">
                  <a:noFill/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ru-RU" sz="2900" b="1" spc="50" dirty="0" smtClean="0">
                <a:ln w="13500">
                  <a:noFill/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Администрации </a:t>
            </a:r>
            <a:r>
              <a:rPr lang="ru-RU" sz="2900" b="1" spc="50" dirty="0">
                <a:ln w="13500">
                  <a:noFill/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города Омска</a:t>
            </a: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 smtClean="0">
              <a:solidFill>
                <a:srgbClr val="FFFF00"/>
              </a:solidFill>
            </a:endParaRPr>
          </a:p>
        </p:txBody>
      </p:sp>
      <p:pic>
        <p:nvPicPr>
          <p:cNvPr id="8194" name="Picture 2" descr="C:\Users\ssbazhenov\Desktop\Дни Павлодара в Омске 2017\подготовка\герб омс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60648"/>
            <a:ext cx="2232248" cy="187955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ssbazhenov\Desktop\551302.jpg"/>
          <p:cNvPicPr>
            <a:picLocks noChangeAspect="1" noChangeArrowheads="1"/>
          </p:cNvPicPr>
          <p:nvPr/>
        </p:nvPicPr>
        <p:blipFill>
          <a:blip r:embed="rId2" cstate="print"/>
          <a:srcRect r="8859" b="9798"/>
          <a:stretch>
            <a:fillRect/>
          </a:stretch>
        </p:blipFill>
        <p:spPr bwMode="auto">
          <a:xfrm>
            <a:off x="683568" y="3573016"/>
            <a:ext cx="3816424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C:\Users\ssbazhenov\Desktop\promzona-avtobusnij-park-6-hlibokombinat-10-pivzavod-obolon_1.jpg"/>
          <p:cNvPicPr>
            <a:picLocks noChangeAspect="1" noChangeArrowheads="1"/>
          </p:cNvPicPr>
          <p:nvPr/>
        </p:nvPicPr>
        <p:blipFill>
          <a:blip r:embed="rId3" cstate="print"/>
          <a:srcRect r="10778"/>
          <a:stretch>
            <a:fillRect/>
          </a:stretch>
        </p:blipFill>
        <p:spPr bwMode="auto">
          <a:xfrm>
            <a:off x="611560" y="980728"/>
            <a:ext cx="396044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332656"/>
            <a:ext cx="7524328" cy="40011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ru-RU" sz="2000" b="1" dirty="0" smtClean="0">
                <a:solidFill>
                  <a:schemeClr val="bg1"/>
                </a:solidFill>
              </a:rPr>
              <a:t>ТЕРРИТОРИИ БЫВШИХ ПРОМЫШЛЕННЫХ ПРЕДПРИЯТИЙ</a:t>
            </a:r>
            <a:endParaRPr lang="ru-RU" altLang="ru-RU" sz="2000" b="1" dirty="0">
              <a:solidFill>
                <a:schemeClr val="bg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290440" y="1910360"/>
            <a:ext cx="3888432" cy="3037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332656"/>
            <a:ext cx="4932040" cy="40011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2000" b="1" dirty="0" smtClean="0">
                <a:solidFill>
                  <a:schemeClr val="bg1"/>
                </a:solidFill>
              </a:rPr>
              <a:t>     ПРОМЫШЛЕННЫЕ ЗОНЫ ОМСКА</a:t>
            </a:r>
            <a:endParaRPr lang="ru-RU" altLang="ru-RU" sz="2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31" r="20000"/>
          <a:stretch/>
        </p:blipFill>
        <p:spPr>
          <a:xfrm>
            <a:off x="1043608" y="1052736"/>
            <a:ext cx="5400600" cy="497759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277" y="3289642"/>
            <a:ext cx="1566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промзона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«Солнечная»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27584" y="1628800"/>
            <a:ext cx="1566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промзона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«Советская»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43608" y="5589240"/>
            <a:ext cx="1566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промзона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«Кировская»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48064" y="2420888"/>
            <a:ext cx="1566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промзона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«Амурская»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84168" y="3284984"/>
            <a:ext cx="18200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промзона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«Куйбышевская»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96136" y="5157192"/>
            <a:ext cx="1566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промзона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«Октябрьская»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499992" y="5733256"/>
            <a:ext cx="1566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промзона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«Южная»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228184" y="1196752"/>
            <a:ext cx="28083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Промзоны занимают более</a:t>
            </a:r>
            <a:r>
              <a:rPr lang="ru-RU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ru-RU" b="1" dirty="0" smtClean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20%</a:t>
            </a:r>
            <a:r>
              <a:rPr lang="ru-RU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 территории</a:t>
            </a: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332656"/>
            <a:ext cx="7020272" cy="1015663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ОСНОВНЫЕ НАПРАВЛЕНИЯ РЕОРГАНИЗАЦИИ ПРОИЗВОДСТВЕННЫХ ТЕРРИТОРИЙ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(СОГЛАСНО ГЕНПЛАНУ ОМСКА)</a:t>
            </a:r>
            <a:endParaRPr lang="ru-RU" alt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539552" y="1628800"/>
            <a:ext cx="5112568" cy="4320480"/>
          </a:xfrm>
          <a:prstGeom prst="wedgeRectCallout">
            <a:avLst>
              <a:gd name="adj1" fmla="val -29438"/>
              <a:gd name="adj2" fmla="val 563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5176" indent="-265176" algn="ctr">
              <a:buFont typeface="Wingdings 2"/>
              <a:buChar char=""/>
              <a:defRPr/>
            </a:pPr>
            <a:r>
              <a:rPr lang="ru-RU" sz="1400" dirty="0" smtClean="0"/>
              <a:t>Обеспеченность инженерной и транспортной инфраструктурой для создания благоприятных условий развития высокотехнологического производства и инвестиционной привлекательности.</a:t>
            </a:r>
          </a:p>
          <a:p>
            <a:pPr marL="265176" indent="-265176" algn="ctr">
              <a:buFont typeface="Wingdings 2"/>
              <a:buChar char=""/>
              <a:defRPr/>
            </a:pPr>
            <a:endParaRPr lang="ru-RU" sz="1400" dirty="0" smtClean="0"/>
          </a:p>
          <a:p>
            <a:pPr marL="265176" indent="-265176" algn="ctr">
              <a:buFont typeface="Wingdings 2"/>
              <a:buChar char=""/>
              <a:defRPr/>
            </a:pPr>
            <a:r>
              <a:rPr lang="ru-RU" sz="1400" dirty="0" smtClean="0"/>
              <a:t>Строительство на производственных территориях связанных с ними объектов научно-производственной, деловой, торговой, выставочной сфер деятельности.</a:t>
            </a:r>
          </a:p>
          <a:p>
            <a:pPr marL="265176" indent="-265176" algn="ctr">
              <a:buFont typeface="Wingdings 2"/>
              <a:buChar char=""/>
              <a:defRPr/>
            </a:pPr>
            <a:endParaRPr lang="ru-RU" sz="1400" dirty="0" smtClean="0"/>
          </a:p>
          <a:p>
            <a:pPr marL="265176" indent="-265176" algn="ctr">
              <a:buFont typeface="Wingdings 2"/>
              <a:buChar char=""/>
              <a:defRPr/>
            </a:pPr>
            <a:r>
              <a:rPr lang="ru-RU" sz="1400" dirty="0" smtClean="0"/>
              <a:t>Использование высвобождаемых производственных территорий для восстановления и развития территорий природного комплекса для общественного, делового, жилищного строительства.</a:t>
            </a:r>
          </a:p>
          <a:p>
            <a:pPr marL="265176" indent="-265176" algn="ctr">
              <a:buFont typeface="Wingdings 2"/>
              <a:buChar char=""/>
              <a:defRPr/>
            </a:pPr>
            <a:endParaRPr lang="ru-RU" sz="1400" dirty="0" smtClean="0"/>
          </a:p>
          <a:p>
            <a:pPr marL="265176" indent="-265176" algn="ctr">
              <a:buFont typeface="Wingdings 2"/>
              <a:buChar char=""/>
              <a:defRPr/>
            </a:pPr>
            <a:r>
              <a:rPr lang="ru-RU" sz="1400" dirty="0" smtClean="0"/>
              <a:t>Вынос промышленных предприятий из центральной части города на территорию </a:t>
            </a:r>
            <a:r>
              <a:rPr lang="ru-RU" sz="1400" dirty="0" err="1" smtClean="0"/>
              <a:t>промзон</a:t>
            </a:r>
            <a:r>
              <a:rPr lang="ru-RU" sz="1400" dirty="0" smtClean="0"/>
              <a:t>.</a:t>
            </a:r>
          </a:p>
        </p:txBody>
      </p:sp>
      <p:pic>
        <p:nvPicPr>
          <p:cNvPr id="10" name="Содержимое 3" descr="untitled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372200" y="1772816"/>
            <a:ext cx="2232248" cy="31562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332656"/>
            <a:ext cx="7524328" cy="707886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РАБОЧАЯ ГРУППА ПО РАЗВИТИЮ И РЕНОВАЦИИ ПРОМЫШЛЕННЫХ ЗОН</a:t>
            </a:r>
            <a:endParaRPr lang="ru-RU" altLang="ru-RU" sz="2000" b="1" dirty="0">
              <a:solidFill>
                <a:schemeClr val="bg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11560" y="1844824"/>
            <a:ext cx="3095625" cy="30241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</a:rPr>
              <a:t>В настоящее время нет полной информации по промышленным территориям в городе Омске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4211960" y="3140968"/>
            <a:ext cx="1008112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print"/>
          <a:srcRect l="50000" t="13734" r="21844" b="26767"/>
          <a:stretch>
            <a:fillRect/>
          </a:stretch>
        </p:blipFill>
        <p:spPr bwMode="auto">
          <a:xfrm>
            <a:off x="5292080" y="1844824"/>
            <a:ext cx="2786561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332656"/>
            <a:ext cx="4139952" cy="40011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    АЛГОРИТМ РАБОТЫ ГРУППЫ</a:t>
            </a:r>
            <a:endParaRPr lang="ru-RU" alt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512" y="980728"/>
            <a:ext cx="8640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/>
              <a:t>Информационный и экономический анализ состояния промышленных зон на территории города Омска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1520" y="2132856"/>
            <a:ext cx="8640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/>
              <a:t>Описание промышленных зон и создание паспортов территорий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1520" y="3212976"/>
            <a:ext cx="864096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chemeClr val="bg1"/>
                </a:solidFill>
              </a:rPr>
              <a:t>Выработка предложений и рекомендаций по дальнейшему использованию и развитию промышленных </a:t>
            </a:r>
            <a:r>
              <a:rPr lang="ru-RU" sz="1400" b="1" dirty="0" smtClean="0">
                <a:solidFill>
                  <a:schemeClr val="bg1"/>
                </a:solidFill>
              </a:rPr>
              <a:t>территорий </a:t>
            </a:r>
            <a:r>
              <a:rPr lang="ru-RU" sz="1400" b="1" dirty="0" smtClean="0"/>
              <a:t>с учетом мнения собственников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51520" y="4365104"/>
            <a:ext cx="864096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/>
              <a:t>Содействие в привлечении потенциальных инвесторов на готовые промышленные площадки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4" name="Стрелка вправо 13"/>
          <p:cNvSpPr/>
          <p:nvPr/>
        </p:nvSpPr>
        <p:spPr>
          <a:xfrm rot="5400000">
            <a:off x="4608004" y="2888940"/>
            <a:ext cx="216024" cy="2880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5400000">
            <a:off x="4608004" y="4041068"/>
            <a:ext cx="216024" cy="2880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5400000">
            <a:off x="4608004" y="1736812"/>
            <a:ext cx="216024" cy="2880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332656"/>
            <a:ext cx="7308304" cy="40011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    АНАЛИЗ  СОСТОЯНИЯ ПРОМЫШЛЕННЫХ ЗОН ОМСКА</a:t>
            </a:r>
            <a:endParaRPr lang="ru-RU" altLang="ru-RU" sz="2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6182457" cy="4824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020272" y="2204864"/>
            <a:ext cx="19442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10 % территории </a:t>
            </a:r>
            <a:r>
              <a:rPr lang="ru-RU" dirty="0" err="1" smtClean="0">
                <a:solidFill>
                  <a:schemeClr val="accent1"/>
                </a:solidFill>
              </a:rPr>
              <a:t>промзон</a:t>
            </a:r>
            <a:r>
              <a:rPr lang="ru-RU" dirty="0" smtClean="0">
                <a:solidFill>
                  <a:schemeClr val="accent1"/>
                </a:solidFill>
              </a:rPr>
              <a:t> нуждаются в реновации (1000 га)</a:t>
            </a:r>
          </a:p>
          <a:p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332656"/>
            <a:ext cx="4139952" cy="40011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    ОПИСАНИЕ ПРОМЗОН</a:t>
            </a:r>
            <a:endParaRPr lang="ru-RU" altLang="ru-RU" sz="2000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\\SECRETARY\apraiser2\0БМЕН\ПЛОТНИКОВ\С осмотра\P170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\\SECRETARY\apraiser2\0БМЕН\ПЛОТНИКОВ\С осмотра\P1700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2976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15944" t="8134" r="14363" b="5068"/>
          <a:stretch>
            <a:fillRect/>
          </a:stretch>
        </p:blipFill>
        <p:spPr bwMode="auto">
          <a:xfrm>
            <a:off x="3419872" y="1052736"/>
            <a:ext cx="5724128" cy="4010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332656"/>
            <a:ext cx="6588224" cy="40011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    ПРОМЫШЛЕННЫЕ ПЛОЩАДКИ ОМСКА</a:t>
            </a:r>
            <a:endParaRPr lang="ru-RU" alt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1628800"/>
            <a:ext cx="28083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Площадка ООО «НТК «Криогенная техника»</a:t>
            </a:r>
            <a:r>
              <a:rPr lang="ru-RU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13" name="Picture 2" descr="C:\Users\ssbazhenov\Desktop\Для Презентации Дорохина на Саммите\Криогенка.jpg"/>
          <p:cNvPicPr>
            <a:picLocks noChangeAspect="1" noChangeArrowheads="1"/>
          </p:cNvPicPr>
          <p:nvPr/>
        </p:nvPicPr>
        <p:blipFill>
          <a:blip r:embed="rId2" cstate="print"/>
          <a:srcRect t="11500" r="62685" b="74393"/>
          <a:stretch>
            <a:fillRect/>
          </a:stretch>
        </p:blipFill>
        <p:spPr bwMode="auto">
          <a:xfrm>
            <a:off x="323528" y="3140968"/>
            <a:ext cx="2784601" cy="163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03848" y="1556792"/>
            <a:ext cx="2592288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dirty="0" smtClean="0">
                <a:solidFill>
                  <a:schemeClr val="accent1"/>
                </a:solidFill>
              </a:rPr>
              <a:t>Площадка ПО «Полет» - филиала ФГУП «ГКНПЦ имени М.В. Хруничева»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856" y="3140968"/>
            <a:ext cx="2664296" cy="1639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6209928" y="1556792"/>
            <a:ext cx="293407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ru-RU" dirty="0" smtClean="0">
                <a:solidFill>
                  <a:schemeClr val="accent1"/>
                </a:solidFill>
              </a:rPr>
              <a:t>Площадка бывшего агрегатного завода</a:t>
            </a:r>
          </a:p>
        </p:txBody>
      </p:sp>
      <p:pic>
        <p:nvPicPr>
          <p:cNvPr id="17" name="Picture 2" descr="C:\Users\ssbazhenov\Desktop\Для Презентации Дорохина на Саммите\ИП Омскагрегат\Приложение для инвестиционного проекта.TIF"/>
          <p:cNvPicPr>
            <a:picLocks noChangeAspect="1" noChangeArrowheads="1"/>
          </p:cNvPicPr>
          <p:nvPr/>
        </p:nvPicPr>
        <p:blipFill>
          <a:blip r:embed="rId4" cstate="print"/>
          <a:srcRect l="10141" t="8334" r="14475" b="16657"/>
          <a:stretch>
            <a:fillRect/>
          </a:stretch>
        </p:blipFill>
        <p:spPr bwMode="auto">
          <a:xfrm>
            <a:off x="6372200" y="3140968"/>
            <a:ext cx="2605397" cy="163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994</TotalTime>
  <Words>445</Words>
  <Application>Microsoft Office PowerPoint</Application>
  <PresentationFormat>Экран (4:3)</PresentationFormat>
  <Paragraphs>98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Открытая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Сергей С. Баженов</dc:creator>
  <cp:lastModifiedBy>Bazhenov</cp:lastModifiedBy>
  <cp:revision>155</cp:revision>
  <dcterms:modified xsi:type="dcterms:W3CDTF">2017-04-12T08:50:38Z</dcterms:modified>
</cp:coreProperties>
</file>