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26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80" y="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200" spc="330" dirty="0">
                <a:solidFill>
                  <a:srgbClr val="FF0000"/>
                </a:solidFill>
                <a:latin typeface="PF DinDisplay Pro" panose="02000506030000020004" pitchFamily="2" charset="0"/>
                <a:ea typeface="+mn-ea"/>
                <a:cs typeface="+mn-cs"/>
              </a:rPr>
              <a:t>СИСТЕМНАЯ </a:t>
            </a:r>
            <a:r>
              <a:rPr lang="ru-RU" sz="3200" spc="330" dirty="0" smtClean="0">
                <a:solidFill>
                  <a:srgbClr val="FF0000"/>
                </a:solidFill>
                <a:latin typeface="PF DinDisplay Pro" panose="02000506030000020004" pitchFamily="2" charset="0"/>
                <a:ea typeface="+mn-ea"/>
                <a:cs typeface="+mn-cs"/>
              </a:rPr>
              <a:t>ИНТЕГРАЦИЯ</a:t>
            </a:r>
            <a:r>
              <a:rPr lang="en-US" sz="3200" spc="330" dirty="0" smtClean="0">
                <a:solidFill>
                  <a:srgbClr val="FF0000"/>
                </a:solidFill>
                <a:latin typeface="PF DinDisplay Pro" panose="02000506030000020004" pitchFamily="2" charset="0"/>
                <a:ea typeface="+mn-ea"/>
                <a:cs typeface="+mn-cs"/>
              </a:rPr>
              <a:t/>
            </a:r>
            <a:br>
              <a:rPr lang="en-US" sz="3200" spc="330" dirty="0" smtClean="0">
                <a:solidFill>
                  <a:srgbClr val="FF0000"/>
                </a:solidFill>
                <a:latin typeface="PF DinDisplay Pro" panose="02000506030000020004" pitchFamily="2" charset="0"/>
                <a:ea typeface="+mn-ea"/>
                <a:cs typeface="+mn-cs"/>
              </a:rPr>
            </a:br>
            <a:r>
              <a:rPr lang="ru-RU" sz="3200" dirty="0" smtClean="0">
                <a:solidFill>
                  <a:srgbClr val="0070C0"/>
                </a:solidFill>
                <a:latin typeface="PF DinDisplay Pro" panose="02000506030000020004" pitchFamily="2" charset="0"/>
                <a:ea typeface="+mn-ea"/>
                <a:cs typeface="+mn-cs"/>
              </a:rPr>
              <a:t>СПЕЦИАЛЬНОГО НАЗНАЧЕНИЯ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19872" y="4437112"/>
            <a:ext cx="34483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70C0"/>
                </a:solidFill>
                <a:latin typeface="PF DinDisplay Pro" panose="02000506030000020004" pitchFamily="2" charset="0"/>
              </a:rPr>
              <a:t>Гвоздюк Дмитрий</a:t>
            </a:r>
          </a:p>
          <a:p>
            <a:pPr algn="r"/>
            <a:r>
              <a:rPr lang="ru-RU" sz="2000" dirty="0" smtClean="0">
                <a:solidFill>
                  <a:srgbClr val="0070C0"/>
                </a:solidFill>
                <a:latin typeface="PF DinDisplay Pro" panose="02000506030000020004" pitchFamily="2" charset="0"/>
              </a:rPr>
              <a:t>Владимирович</a:t>
            </a:r>
          </a:p>
          <a:p>
            <a:pPr algn="r"/>
            <a:r>
              <a:rPr lang="ru-RU" sz="2000" dirty="0" smtClean="0">
                <a:solidFill>
                  <a:srgbClr val="0070C0"/>
                </a:solidFill>
                <a:latin typeface="PF DinDisplay Pro" panose="02000506030000020004" pitchFamily="2" charset="0"/>
              </a:rPr>
              <a:t>Президент группы компаний</a:t>
            </a:r>
          </a:p>
          <a:p>
            <a:pPr algn="r"/>
            <a:r>
              <a:rPr lang="ru-RU" sz="2000" dirty="0" smtClean="0">
                <a:solidFill>
                  <a:srgbClr val="0070C0"/>
                </a:solidFill>
                <a:latin typeface="PF DinDisplay Pro" panose="02000506030000020004" pitchFamily="2" charset="0"/>
              </a:rPr>
              <a:t>«РосИнтеграция»</a:t>
            </a:r>
            <a:endParaRPr lang="ru-RU" sz="2000" dirty="0">
              <a:solidFill>
                <a:srgbClr val="0070C0"/>
              </a:solidFill>
              <a:latin typeface="PF DinDisplay Pro" panose="0200050603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9796"/>
            <a:ext cx="1298561" cy="1432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717032"/>
            <a:ext cx="1567367" cy="1960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011" y="2668294"/>
            <a:ext cx="7503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PF DinDisplay Pro" panose="02000506030000020004" pitchFamily="2" charset="0"/>
              </a:rPr>
              <a:t>Импортозамещение</a:t>
            </a:r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. Аппаратные платформы.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4091"/>
            <a:ext cx="9144000" cy="43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6340"/>
            <a:ext cx="9144000" cy="42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6340"/>
            <a:ext cx="9144000" cy="41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9490"/>
            <a:ext cx="9144000" cy="29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5" y="1565257"/>
            <a:ext cx="9144000" cy="422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6832"/>
            <a:ext cx="9144000" cy="28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5" y="1566340"/>
            <a:ext cx="9144000" cy="44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39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716"/>
            <a:ext cx="9144000" cy="30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44" y="133472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Системы хранения данных: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9574" y="92685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Computers</a:t>
            </a:r>
            <a:endParaRPr lang="ru-RU" b="1" dirty="0" smtClean="0">
              <a:latin typeface="PF DinDisplay Pro" panose="02000506030000020004" pitchFamily="2" charset="0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402268" y="5791274"/>
            <a:ext cx="4455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Сертифицированы все модели систем хранения данных, предназначенные  для консолидации данных виртуализации серверов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рабочих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столов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23528" y="1566340"/>
            <a:ext cx="8567928" cy="4194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/>
          <p:nvPr/>
        </p:nvSpPr>
        <p:spPr>
          <a:xfrm>
            <a:off x="8412539" y="6302188"/>
            <a:ext cx="120650" cy="20066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z="1200" dirty="0">
                <a:latin typeface="Arial Narrow"/>
                <a:cs typeface="Arial Narrow"/>
              </a:rPr>
              <a:t>7</a:t>
            </a:fld>
            <a:endParaRPr sz="120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321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6340"/>
            <a:ext cx="9144000" cy="50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5487" y="13276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Инженерные системы: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1" name="object 20"/>
          <p:cNvSpPr/>
          <p:nvPr/>
        </p:nvSpPr>
        <p:spPr>
          <a:xfrm>
            <a:off x="467544" y="2014089"/>
            <a:ext cx="3744416" cy="259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400231" y="144197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Computers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14089"/>
            <a:ext cx="4331775" cy="25922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38326" y="1441973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ЦРИ ИМПУЛЬС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8921" y="4811143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DCI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0200" y="4810152"/>
            <a:ext cx="113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ИНТЕГРА</a:t>
            </a:r>
            <a:endParaRPr lang="ru-RU" b="1" dirty="0">
              <a:latin typeface="PF DinDisplay Pro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" y="1566340"/>
            <a:ext cx="9144000" cy="50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" y="1566340"/>
            <a:ext cx="9144000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" y="1566340"/>
            <a:ext cx="9144000" cy="49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" y="1566340"/>
            <a:ext cx="9144000" cy="511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1" y="1566340"/>
            <a:ext cx="8754615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" y="1566340"/>
            <a:ext cx="9144000" cy="46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4743" y="926850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" y="1566340"/>
            <a:ext cx="9144000" cy="51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5998" y="92685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Computers</a:t>
            </a:r>
            <a:endParaRPr lang="ru-RU" b="1" dirty="0" smtClean="0">
              <a:latin typeface="PF DinDisplay Pro" panose="02000506030000020004" pitchFamily="2" charset="0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368692" y="5724218"/>
            <a:ext cx="7677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Коммутаторы </a:t>
            </a:r>
            <a:r>
              <a:rPr sz="1200" dirty="0">
                <a:latin typeface="Arial Narrow"/>
                <a:cs typeface="Arial Narrow"/>
              </a:rPr>
              <a:t>DEPO </a:t>
            </a:r>
            <a:r>
              <a:rPr sz="1200" spc="-5" dirty="0">
                <a:latin typeface="Arial Narrow"/>
                <a:cs typeface="Arial Narrow"/>
              </a:rPr>
              <a:t>Switch покрывают большую часть потребностей </a:t>
            </a:r>
            <a:r>
              <a:rPr sz="1200" dirty="0">
                <a:latin typeface="Arial Narrow"/>
                <a:cs typeface="Arial Narrow"/>
              </a:rPr>
              <a:t>рынка </a:t>
            </a:r>
            <a:r>
              <a:rPr sz="1200" spc="-5" dirty="0">
                <a:latin typeface="Arial Narrow"/>
                <a:cs typeface="Arial Narrow"/>
              </a:rPr>
              <a:t>благодаря максимальной скорости передачи данных </a:t>
            </a:r>
            <a:r>
              <a:rPr sz="1200" dirty="0">
                <a:latin typeface="Arial Narrow"/>
                <a:cs typeface="Arial Narrow"/>
              </a:rPr>
              <a:t>и  </a:t>
            </a:r>
            <a:r>
              <a:rPr sz="1200" spc="-5" dirty="0">
                <a:latin typeface="Arial Narrow"/>
                <a:cs typeface="Arial Narrow"/>
              </a:rPr>
              <a:t>широкому </a:t>
            </a:r>
            <a:r>
              <a:rPr sz="1200" dirty="0">
                <a:latin typeface="Arial Narrow"/>
                <a:cs typeface="Arial Narrow"/>
              </a:rPr>
              <a:t>выбору </a:t>
            </a:r>
            <a:r>
              <a:rPr sz="1200" spc="-5" dirty="0">
                <a:latin typeface="Arial Narrow"/>
                <a:cs typeface="Arial Narrow"/>
              </a:rPr>
              <a:t>количества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типов портов. Линейка включает как классические коммутаторы, </a:t>
            </a:r>
            <a:r>
              <a:rPr sz="1200" dirty="0">
                <a:latin typeface="Arial Narrow"/>
                <a:cs typeface="Arial Narrow"/>
              </a:rPr>
              <a:t>так и</a:t>
            </a:r>
            <a:r>
              <a:rPr sz="1200" spc="-4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SDN/NFV-решения.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289952" y="1566340"/>
            <a:ext cx="8567928" cy="4059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6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5998" y="92685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Computers</a:t>
            </a:r>
            <a:endParaRPr lang="ru-RU" b="1" dirty="0" smtClean="0">
              <a:latin typeface="PF DinDisplay Pro" panose="02000506030000020004" pitchFamily="2" charset="0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368692" y="5724218"/>
            <a:ext cx="7677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Коммутаторы </a:t>
            </a:r>
            <a:r>
              <a:rPr sz="1200" dirty="0">
                <a:latin typeface="Arial Narrow"/>
                <a:cs typeface="Arial Narrow"/>
              </a:rPr>
              <a:t>DEPO </a:t>
            </a:r>
            <a:r>
              <a:rPr sz="1200" spc="-5" dirty="0">
                <a:latin typeface="Arial Narrow"/>
                <a:cs typeface="Arial Narrow"/>
              </a:rPr>
              <a:t>Switch покрывают большую часть потребностей </a:t>
            </a:r>
            <a:r>
              <a:rPr sz="1200" dirty="0">
                <a:latin typeface="Arial Narrow"/>
                <a:cs typeface="Arial Narrow"/>
              </a:rPr>
              <a:t>рынка </a:t>
            </a:r>
            <a:r>
              <a:rPr sz="1200" spc="-5" dirty="0">
                <a:latin typeface="Arial Narrow"/>
                <a:cs typeface="Arial Narrow"/>
              </a:rPr>
              <a:t>благодаря максимальной скорости передачи данных </a:t>
            </a:r>
            <a:r>
              <a:rPr sz="1200" dirty="0">
                <a:latin typeface="Arial Narrow"/>
                <a:cs typeface="Arial Narrow"/>
              </a:rPr>
              <a:t>и  </a:t>
            </a:r>
            <a:r>
              <a:rPr sz="1200" spc="-5" dirty="0">
                <a:latin typeface="Arial Narrow"/>
                <a:cs typeface="Arial Narrow"/>
              </a:rPr>
              <a:t>широкому </a:t>
            </a:r>
            <a:r>
              <a:rPr sz="1200" dirty="0">
                <a:latin typeface="Arial Narrow"/>
                <a:cs typeface="Arial Narrow"/>
              </a:rPr>
              <a:t>выбору </a:t>
            </a:r>
            <a:r>
              <a:rPr sz="1200" spc="-5" dirty="0">
                <a:latin typeface="Arial Narrow"/>
                <a:cs typeface="Arial Narrow"/>
              </a:rPr>
              <a:t>количества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типов портов. Линейка включает как классические коммутаторы, </a:t>
            </a:r>
            <a:r>
              <a:rPr sz="1200" dirty="0">
                <a:latin typeface="Arial Narrow"/>
                <a:cs typeface="Arial Narrow"/>
              </a:rPr>
              <a:t>так и</a:t>
            </a:r>
            <a:r>
              <a:rPr sz="1200" spc="-4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SDN/NFV-решения.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289952" y="1566340"/>
            <a:ext cx="8567928" cy="4059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02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7" y="92685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QTECH</a:t>
            </a:r>
            <a:endParaRPr lang="ru-RU" b="1" dirty="0" smtClean="0">
              <a:latin typeface="PF DinDisplay Pro" panose="02000506030000020004" pitchFamily="2" charset="0"/>
            </a:endParaRP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340"/>
            <a:ext cx="9144000" cy="436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5487" y="13276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Инженерные системы: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1270" y="1010121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Computers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9960" y="551000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Rack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12736" y="1776201"/>
            <a:ext cx="8516111" cy="373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7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7" y="92685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QTECH</a:t>
            </a:r>
            <a:endParaRPr lang="ru-RU" b="1" dirty="0" smtClean="0">
              <a:latin typeface="PF DinDisplay Pro" panose="02000506030000020004" pitchFamily="2" charset="0"/>
            </a:endParaRP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13" y="1566340"/>
            <a:ext cx="7425572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3181" y="133472"/>
            <a:ext cx="24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Коммутаторы: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7" y="92685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QTECH</a:t>
            </a:r>
            <a:endParaRPr lang="ru-RU" b="1" dirty="0" smtClean="0">
              <a:latin typeface="PF DinDisplay Pro" panose="02000506030000020004" pitchFamily="2" charset="0"/>
            </a:endParaRP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48" y="1566340"/>
            <a:ext cx="7724301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7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7764" y="159270"/>
            <a:ext cx="306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Маршрутизаторы: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32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98" y="1052736"/>
            <a:ext cx="7992549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7764" y="159270"/>
            <a:ext cx="306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Маршрутизаторы: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" y="1203970"/>
            <a:ext cx="9144000" cy="51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34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3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4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36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9" y="1359487"/>
            <a:ext cx="9144000" cy="44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37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4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41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3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5487" y="13276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Инженерные системы: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1570" y="839808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REMER Grou</a:t>
            </a:r>
            <a:r>
              <a:rPr lang="en-US" b="1" dirty="0">
                <a:latin typeface="PF DinDisplay Pro" panose="02000506030000020004" pitchFamily="2" charset="0"/>
              </a:rPr>
              <a:t>p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5648860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ШТК-СП-К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2960"/>
            <a:ext cx="9144000" cy="40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3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41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3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8653" y="160049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Межсетевые экраны: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225" y="836712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</a:p>
        </p:txBody>
      </p:sp>
      <p:sp>
        <p:nvSpPr>
          <p:cNvPr id="10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43911" y="6235132"/>
            <a:ext cx="191134" cy="2006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42</a:t>
            </a:fld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487"/>
            <a:ext cx="9144000" cy="43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3831" y="188640"/>
            <a:ext cx="2754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Тонкие клиенты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3053" y="764704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Computers</a:t>
            </a:r>
            <a:endParaRPr lang="ru-RU" b="1" dirty="0" smtClean="0">
              <a:latin typeface="PF DinDisplay Pro" panose="02000506030000020004" pitchFamily="2" charset="0"/>
            </a:endParaRPr>
          </a:p>
        </p:txBody>
      </p:sp>
      <p:sp>
        <p:nvSpPr>
          <p:cNvPr id="11" name="object 2"/>
          <p:cNvSpPr/>
          <p:nvPr/>
        </p:nvSpPr>
        <p:spPr>
          <a:xfrm>
            <a:off x="4902708" y="1446275"/>
            <a:ext cx="4131564" cy="4779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517321" y="2508376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517321" y="2691257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/>
          <p:cNvSpPr/>
          <p:nvPr/>
        </p:nvSpPr>
        <p:spPr>
          <a:xfrm>
            <a:off x="517321" y="3986021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517321" y="4168902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/>
          <p:cNvSpPr/>
          <p:nvPr/>
        </p:nvSpPr>
        <p:spPr>
          <a:xfrm>
            <a:off x="517321" y="4351782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/>
          <p:cNvSpPr/>
          <p:nvPr/>
        </p:nvSpPr>
        <p:spPr>
          <a:xfrm>
            <a:off x="517321" y="5588596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/>
          <p:cNvSpPr/>
          <p:nvPr/>
        </p:nvSpPr>
        <p:spPr>
          <a:xfrm>
            <a:off x="517321" y="5771476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/>
          <p:cNvSpPr txBox="1"/>
          <p:nvPr/>
        </p:nvSpPr>
        <p:spPr>
          <a:xfrm>
            <a:off x="504850" y="1471930"/>
            <a:ext cx="3977640" cy="4601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625FA8"/>
                </a:solidFill>
                <a:latin typeface="Arial Narrow"/>
                <a:cs typeface="Arial Narrow"/>
              </a:rPr>
              <a:t>DEPO Sky</a:t>
            </a:r>
            <a:r>
              <a:rPr sz="1400" b="1" spc="-35" dirty="0">
                <a:solidFill>
                  <a:srgbClr val="625FA8"/>
                </a:solidFill>
                <a:latin typeface="Arial Narrow"/>
                <a:cs typeface="Arial Narrow"/>
              </a:rPr>
              <a:t> </a:t>
            </a:r>
            <a:r>
              <a:rPr sz="1400" b="1" dirty="0">
                <a:solidFill>
                  <a:srgbClr val="625FA8"/>
                </a:solidFill>
                <a:latin typeface="Arial Narrow"/>
                <a:cs typeface="Arial Narrow"/>
              </a:rPr>
              <a:t>Compact</a:t>
            </a:r>
            <a:endParaRPr sz="1400">
              <a:latin typeface="Arial Narrow"/>
              <a:cs typeface="Arial Narrow"/>
            </a:endParaRPr>
          </a:p>
          <a:p>
            <a:pPr marL="12700" marR="187325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 Narrow"/>
                <a:cs typeface="Arial Narrow"/>
              </a:rPr>
              <a:t>Ультракомпактные </a:t>
            </a:r>
            <a:r>
              <a:rPr sz="1200" dirty="0">
                <a:latin typeface="Arial Narrow"/>
                <a:cs typeface="Arial Narrow"/>
              </a:rPr>
              <a:t>тонкие </a:t>
            </a:r>
            <a:r>
              <a:rPr sz="1200" spc="-5" dirty="0">
                <a:latin typeface="Arial Narrow"/>
                <a:cs typeface="Arial Narrow"/>
              </a:rPr>
              <a:t>клиенты </a:t>
            </a:r>
            <a:r>
              <a:rPr sz="1200" dirty="0">
                <a:latin typeface="Arial Narrow"/>
                <a:cs typeface="Arial Narrow"/>
              </a:rPr>
              <a:t>с </a:t>
            </a:r>
            <a:r>
              <a:rPr sz="1200" spc="-5" dirty="0">
                <a:latin typeface="Arial Narrow"/>
                <a:cs typeface="Arial Narrow"/>
              </a:rPr>
              <a:t>минимальным  энергопотреблением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широким </a:t>
            </a:r>
            <a:r>
              <a:rPr sz="1200" dirty="0">
                <a:latin typeface="Arial Narrow"/>
                <a:cs typeface="Arial Narrow"/>
              </a:rPr>
              <a:t>выбором </a:t>
            </a:r>
            <a:r>
              <a:rPr sz="1200" spc="-5" dirty="0">
                <a:latin typeface="Arial Narrow"/>
                <a:cs typeface="Arial Narrow"/>
              </a:rPr>
              <a:t>программных средств  для офисных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специализированных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приложений.</a:t>
            </a:r>
            <a:endParaRPr sz="1200">
              <a:latin typeface="Arial Narrow"/>
              <a:cs typeface="Arial Narrow"/>
            </a:endParaRPr>
          </a:p>
          <a:p>
            <a:pPr marL="228600" marR="2404110" indent="-216535" algn="just">
              <a:lnSpc>
                <a:spcPct val="100000"/>
              </a:lnSpc>
            </a:pPr>
            <a:r>
              <a:rPr sz="1200" b="1" spc="-5" dirty="0">
                <a:solidFill>
                  <a:srgbClr val="625FA8"/>
                </a:solidFill>
                <a:latin typeface="Arial Narrow"/>
                <a:cs typeface="Arial Narrow"/>
              </a:rPr>
              <a:t>Основные особенности:  </a:t>
            </a:r>
            <a:r>
              <a:rPr sz="1200" spc="-5" dirty="0">
                <a:latin typeface="Arial Narrow"/>
                <a:cs typeface="Arial Narrow"/>
              </a:rPr>
              <a:t>энергоэффективность;  компактность.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625FA8"/>
                </a:solidFill>
                <a:latin typeface="Arial Narrow"/>
                <a:cs typeface="Arial Narrow"/>
              </a:rPr>
              <a:t>DEPO Sky</a:t>
            </a:r>
            <a:r>
              <a:rPr sz="1400" b="1" spc="-80" dirty="0">
                <a:solidFill>
                  <a:srgbClr val="625FA8"/>
                </a:solidFill>
                <a:latin typeface="Arial Narrow"/>
                <a:cs typeface="Arial Narrow"/>
              </a:rPr>
              <a:t> </a:t>
            </a:r>
            <a:r>
              <a:rPr sz="1400" b="1" spc="-5" dirty="0">
                <a:solidFill>
                  <a:srgbClr val="625FA8"/>
                </a:solidFill>
                <a:latin typeface="Arial Narrow"/>
                <a:cs typeface="Arial Narrow"/>
              </a:rPr>
              <a:t>Advance</a:t>
            </a:r>
            <a:endParaRPr sz="14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200" spc="-5" dirty="0">
                <a:latin typeface="Arial Narrow"/>
                <a:cs typeface="Arial Narrow"/>
              </a:rPr>
              <a:t>Производительные, надежные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расширяемые </a:t>
            </a:r>
            <a:r>
              <a:rPr sz="1200" dirty="0">
                <a:latin typeface="Arial Narrow"/>
                <a:cs typeface="Arial Narrow"/>
              </a:rPr>
              <a:t>тонкие </a:t>
            </a:r>
            <a:r>
              <a:rPr sz="1200" spc="-5" dirty="0">
                <a:latin typeface="Arial Narrow"/>
                <a:cs typeface="Arial Narrow"/>
              </a:rPr>
              <a:t>клиенты,  оптимизированные для инфраструктуры </a:t>
            </a:r>
            <a:r>
              <a:rPr sz="1200" dirty="0">
                <a:latin typeface="Arial Narrow"/>
                <a:cs typeface="Arial Narrow"/>
              </a:rPr>
              <a:t>VDI. </a:t>
            </a:r>
            <a:r>
              <a:rPr sz="1200" spc="-5" dirty="0">
                <a:latin typeface="Arial Narrow"/>
                <a:cs typeface="Arial Narrow"/>
              </a:rPr>
              <a:t>Эффективная </a:t>
            </a:r>
            <a:r>
              <a:rPr sz="1200" dirty="0">
                <a:latin typeface="Arial Narrow"/>
                <a:cs typeface="Arial Narrow"/>
              </a:rPr>
              <a:t>работа  с </a:t>
            </a:r>
            <a:r>
              <a:rPr sz="1200" spc="-5" dirty="0">
                <a:latin typeface="Arial Narrow"/>
                <a:cs typeface="Arial Narrow"/>
              </a:rPr>
              <a:t>офисными </a:t>
            </a:r>
            <a:r>
              <a:rPr sz="1200" dirty="0">
                <a:latin typeface="Arial Narrow"/>
                <a:cs typeface="Arial Narrow"/>
              </a:rPr>
              <a:t>и </a:t>
            </a:r>
            <a:r>
              <a:rPr sz="1200" spc="-5" dirty="0">
                <a:latin typeface="Arial Narrow"/>
                <a:cs typeface="Arial Narrow"/>
              </a:rPr>
              <a:t>специализированными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приложениями.</a:t>
            </a:r>
            <a:endParaRPr sz="1200">
              <a:latin typeface="Arial Narrow"/>
              <a:cs typeface="Arial Narrow"/>
            </a:endParaRPr>
          </a:p>
          <a:p>
            <a:pPr marL="228600" marR="2422525" indent="-216535">
              <a:lnSpc>
                <a:spcPct val="100000"/>
              </a:lnSpc>
            </a:pPr>
            <a:r>
              <a:rPr sz="1200" b="1" spc="-5" dirty="0">
                <a:solidFill>
                  <a:srgbClr val="625FA8"/>
                </a:solidFill>
                <a:latin typeface="Arial Narrow"/>
                <a:cs typeface="Arial Narrow"/>
              </a:rPr>
              <a:t>Основные особенности:  </a:t>
            </a:r>
            <a:r>
              <a:rPr sz="1200" spc="-5" dirty="0">
                <a:latin typeface="Arial Narrow"/>
                <a:cs typeface="Arial Narrow"/>
              </a:rPr>
              <a:t>производительность;  надежность;  расширяемость.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625FA8"/>
                </a:solidFill>
                <a:latin typeface="Arial Narrow"/>
                <a:cs typeface="Arial Narrow"/>
              </a:rPr>
              <a:t>DEPO Sky</a:t>
            </a:r>
            <a:r>
              <a:rPr sz="1400" b="1" spc="-35" dirty="0">
                <a:solidFill>
                  <a:srgbClr val="625FA8"/>
                </a:solidFill>
                <a:latin typeface="Arial Narrow"/>
                <a:cs typeface="Arial Narrow"/>
              </a:rPr>
              <a:t> </a:t>
            </a:r>
            <a:r>
              <a:rPr sz="1400" b="1" dirty="0">
                <a:solidFill>
                  <a:srgbClr val="625FA8"/>
                </a:solidFill>
                <a:latin typeface="Arial Narrow"/>
                <a:cs typeface="Arial Narrow"/>
              </a:rPr>
              <a:t>Zero</a:t>
            </a:r>
            <a:endParaRPr sz="1400">
              <a:latin typeface="Arial Narrow"/>
              <a:cs typeface="Arial Narrow"/>
            </a:endParaRPr>
          </a:p>
          <a:p>
            <a:pPr marL="12700" marR="131445">
              <a:lnSpc>
                <a:spcPct val="100000"/>
              </a:lnSpc>
              <a:spcBef>
                <a:spcPts val="10"/>
              </a:spcBef>
            </a:pPr>
            <a:r>
              <a:rPr sz="1200" spc="-5" dirty="0">
                <a:latin typeface="Arial Narrow"/>
                <a:cs typeface="Arial Narrow"/>
              </a:rPr>
              <a:t>Компактные нулевые клиенты для подключения </a:t>
            </a:r>
            <a:r>
              <a:rPr sz="1200" dirty="0">
                <a:latin typeface="Arial Narrow"/>
                <a:cs typeface="Arial Narrow"/>
              </a:rPr>
              <a:t>как к </a:t>
            </a:r>
            <a:r>
              <a:rPr sz="1200" spc="-5" dirty="0">
                <a:latin typeface="Arial Narrow"/>
                <a:cs typeface="Arial Narrow"/>
              </a:rPr>
              <a:t>удаленным  рабочим станциям, </a:t>
            </a:r>
            <a:r>
              <a:rPr sz="1200" dirty="0">
                <a:latin typeface="Arial Narrow"/>
                <a:cs typeface="Arial Narrow"/>
              </a:rPr>
              <a:t>так и к </a:t>
            </a:r>
            <a:r>
              <a:rPr sz="1200" spc="-5" dirty="0">
                <a:latin typeface="Arial Narrow"/>
                <a:cs typeface="Arial Narrow"/>
              </a:rPr>
              <a:t>виртуальным</a:t>
            </a:r>
            <a:r>
              <a:rPr sz="1200" spc="-5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машинам.</a:t>
            </a:r>
            <a:endParaRPr sz="1200">
              <a:latin typeface="Arial Narrow"/>
              <a:cs typeface="Arial Narrow"/>
            </a:endParaRPr>
          </a:p>
          <a:p>
            <a:pPr marL="228600" marR="2422525" indent="-216535">
              <a:lnSpc>
                <a:spcPct val="100000"/>
              </a:lnSpc>
            </a:pPr>
            <a:r>
              <a:rPr sz="1200" b="1" spc="-5" dirty="0">
                <a:solidFill>
                  <a:srgbClr val="625FA8"/>
                </a:solidFill>
                <a:latin typeface="Arial Narrow"/>
                <a:cs typeface="Arial Narrow"/>
              </a:rPr>
              <a:t>Основные особенности:  </a:t>
            </a:r>
            <a:r>
              <a:rPr sz="1200" spc="-5" dirty="0">
                <a:latin typeface="Arial Narrow"/>
                <a:cs typeface="Arial Narrow"/>
              </a:rPr>
              <a:t>производительность;  надежность;</a:t>
            </a:r>
            <a:endParaRPr sz="1200">
              <a:latin typeface="Arial Narrow"/>
              <a:cs typeface="Arial Narrow"/>
            </a:endParaRPr>
          </a:p>
          <a:p>
            <a:pPr marR="2683510" algn="ctr">
              <a:lnSpc>
                <a:spcPct val="100000"/>
              </a:lnSpc>
            </a:pPr>
            <a:r>
              <a:rPr sz="1200" spc="-5" dirty="0">
                <a:latin typeface="Arial Narrow"/>
                <a:cs typeface="Arial Narrow"/>
              </a:rPr>
              <a:t>безопасность.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12"/>
          <p:cNvSpPr/>
          <p:nvPr/>
        </p:nvSpPr>
        <p:spPr>
          <a:xfrm>
            <a:off x="517321" y="5954356"/>
            <a:ext cx="64007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7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3831" y="188640"/>
            <a:ext cx="2754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Тонкие клиенты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3009" y="764704"/>
            <a:ext cx="173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РосИнтеграция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/>
          <a:stretch/>
        </p:blipFill>
        <p:spPr>
          <a:xfrm>
            <a:off x="822689" y="2348880"/>
            <a:ext cx="2880320" cy="2472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2204864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PF DinDisplay Pro" panose="02000506030000020004" pitchFamily="2" charset="0"/>
              </a:rPr>
              <a:t>СИБИРЬ ТК-03</a:t>
            </a:r>
            <a:endParaRPr lang="ru-RU" b="1" dirty="0">
              <a:solidFill>
                <a:srgbClr val="0070C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8854" y="2721694"/>
            <a:ext cx="44852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VESA </a:t>
            </a:r>
            <a:r>
              <a:rPr lang="ru-RU" dirty="0" smtClean="0">
                <a:solidFill>
                  <a:srgbClr val="0070C0"/>
                </a:solidFill>
              </a:rPr>
              <a:t>крепление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ОС в реестре Российског</a:t>
            </a:r>
            <a:r>
              <a:rPr lang="ru-RU" dirty="0">
                <a:solidFill>
                  <a:srgbClr val="0070C0"/>
                </a:solidFill>
              </a:rPr>
              <a:t>о</a:t>
            </a:r>
            <a:r>
              <a:rPr lang="ru-RU" dirty="0" smtClean="0">
                <a:solidFill>
                  <a:srgbClr val="0070C0"/>
                </a:solidFill>
              </a:rPr>
              <a:t> ПО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Совместимость с протоколами </a:t>
            </a:r>
            <a:r>
              <a:rPr lang="en-US" dirty="0" smtClean="0">
                <a:solidFill>
                  <a:srgbClr val="0070C0"/>
                </a:solidFill>
              </a:rPr>
              <a:t>RDP,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xrdp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ARM </a:t>
            </a:r>
            <a:r>
              <a:rPr lang="ru-RU" dirty="0" smtClean="0">
                <a:solidFill>
                  <a:srgbClr val="0070C0"/>
                </a:solidFill>
              </a:rPr>
              <a:t>процессор 8 ядер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1Гб ОЗУ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Flash 8</a:t>
            </a:r>
            <a:r>
              <a:rPr lang="ru-RU" dirty="0" smtClean="0">
                <a:solidFill>
                  <a:srgbClr val="0070C0"/>
                </a:solidFill>
              </a:rPr>
              <a:t>Гб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Централизованное управление по сети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3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9457"/>
            <a:ext cx="5143536" cy="44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dmin\Рабочий стол\СДЕЛАЛ\Contac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6" y="3071810"/>
            <a:ext cx="3810000" cy="28575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500166" y="2643182"/>
            <a:ext cx="7500990" cy="35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500" b="1" i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Звоните нам </a:t>
            </a:r>
            <a:r>
              <a:rPr lang="ru-RU" sz="2500" i="1" dirty="0" smtClean="0">
                <a:latin typeface="PF DinDisplay Pro" panose="02000506030000020004" pitchFamily="2" charset="0"/>
              </a:rPr>
              <a:t>– </a:t>
            </a:r>
            <a:r>
              <a:rPr lang="ru-RU" sz="2500" i="1" dirty="0" smtClean="0">
                <a:solidFill>
                  <a:srgbClr val="0070C0"/>
                </a:solidFill>
                <a:latin typeface="PF DinDisplay Pro" panose="02000506030000020004" pitchFamily="2" charset="0"/>
              </a:rPr>
              <a:t>8 800 333 91 99 </a:t>
            </a:r>
            <a:r>
              <a:rPr lang="ru-RU" sz="2500" i="1" dirty="0" smtClean="0">
                <a:latin typeface="PF DinDisplay Pro" panose="02000506030000020004" pitchFamily="2" charset="0"/>
              </a:rPr>
              <a:t>- и мы расскажем, как </a:t>
            </a:r>
            <a:r>
              <a:rPr lang="ru-RU" sz="2500" i="1" dirty="0" smtClean="0">
                <a:latin typeface="PF DinDisplay Pro" panose="02000506030000020004" pitchFamily="2" charset="0"/>
              </a:rPr>
              <a:t>эффективно провести </a:t>
            </a:r>
            <a:r>
              <a:rPr lang="ru-RU" sz="2500" i="1" dirty="0" err="1" smtClean="0">
                <a:latin typeface="PF DinDisplay Pro" panose="02000506030000020004" pitchFamily="2" charset="0"/>
              </a:rPr>
              <a:t>импортозамещение</a:t>
            </a:r>
            <a:r>
              <a:rPr lang="ru-RU" sz="2500" i="1" dirty="0" smtClean="0">
                <a:latin typeface="PF DinDisplay Pro" panose="02000506030000020004" pitchFamily="2" charset="0"/>
              </a:rPr>
              <a:t> </a:t>
            </a:r>
            <a:r>
              <a:rPr lang="ru-RU" sz="2500" i="1" dirty="0" smtClean="0">
                <a:latin typeface="PF DinDisplay Pro" panose="02000506030000020004" pitchFamily="2" charset="0"/>
              </a:rPr>
              <a:t>Вашей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500" i="1" dirty="0" smtClean="0">
                <a:latin typeface="PF DinDisplay Pro" panose="02000506030000020004" pitchFamily="2" charset="0"/>
              </a:rPr>
              <a:t>ИТ-инфраструктуры.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500" b="1" i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         </a:t>
            </a:r>
            <a:r>
              <a:rPr lang="ru-RU" sz="2500" b="1" i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Пишите нам </a:t>
            </a:r>
            <a:r>
              <a:rPr lang="ru-RU" sz="2500" i="1" dirty="0" smtClean="0">
                <a:latin typeface="PF DinDisplay Pro" panose="02000506030000020004" pitchFamily="2" charset="0"/>
              </a:rPr>
              <a:t>– </a:t>
            </a:r>
            <a:r>
              <a:rPr lang="en-US" sz="2500" i="1" dirty="0" smtClean="0">
                <a:solidFill>
                  <a:srgbClr val="0070C0"/>
                </a:solidFill>
                <a:latin typeface="PF DinDisplay Pro" panose="02000506030000020004" pitchFamily="2" charset="0"/>
              </a:rPr>
              <a:t>welcome@rosint.it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algn="r"/>
            <a:endParaRPr lang="ru-RU" sz="1500" b="1" dirty="0" smtClean="0"/>
          </a:p>
          <a:p>
            <a:pPr algn="r"/>
            <a:endParaRPr lang="ru-RU" sz="1500" b="1" dirty="0" smtClean="0"/>
          </a:p>
          <a:p>
            <a:pPr algn="r"/>
            <a:endParaRPr lang="ru-RU" sz="1500" b="1" dirty="0" smtClean="0"/>
          </a:p>
        </p:txBody>
      </p:sp>
      <p:pic>
        <p:nvPicPr>
          <p:cNvPr id="9" name="Picture 2" descr="C:\Documents and Settings\Admin\Рабочий стол\Brandbook\pic-shap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714356"/>
            <a:ext cx="7334268" cy="15768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5518" y="152728"/>
            <a:ext cx="43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Серверное оборудование: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60" y="1510016"/>
            <a:ext cx="9144000" cy="42035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38043" y="908316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  <a:endParaRPr lang="ru-RU" b="1" dirty="0">
              <a:latin typeface="PF DinDisplay Pro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5518" y="152728"/>
            <a:ext cx="43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Серверное оборудование: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43" y="908316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510016"/>
            <a:ext cx="9144000" cy="42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5518" y="152728"/>
            <a:ext cx="43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Серверное оборудование: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43" y="908316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2" y="1510016"/>
            <a:ext cx="9144000" cy="50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5518" y="152728"/>
            <a:ext cx="43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Серверное оборудование: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8043" y="908316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F DinDisplay Pro" panose="02000506030000020004" pitchFamily="2" charset="0"/>
              </a:rPr>
              <a:t>БУЛАТ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0016"/>
            <a:ext cx="9144000" cy="43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Догов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547679"/>
            <a:ext cx="2571768" cy="23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717935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5518" y="152728"/>
            <a:ext cx="433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PF DinDisplay Pro" panose="02000506030000020004" pitchFamily="2" charset="0"/>
              </a:rPr>
              <a:t>Серверное оборудование:</a:t>
            </a:r>
            <a:endParaRPr lang="ru-RU" sz="2800" b="1" dirty="0">
              <a:solidFill>
                <a:srgbClr val="C00000"/>
              </a:solidFill>
              <a:latin typeface="PF DinDisplay Pro" panose="0200050603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2870" y="79586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PF DinDisplay Pro" panose="02000506030000020004" pitchFamily="2" charset="0"/>
              </a:rPr>
              <a:t>DEPO Computers</a:t>
            </a:r>
            <a:endParaRPr lang="ru-RU" b="1" dirty="0">
              <a:latin typeface="PF DinDisplay Pro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34" y="1299710"/>
            <a:ext cx="8596105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433</Words>
  <Application>Microsoft Office PowerPoint</Application>
  <PresentationFormat>Экран (4:3)</PresentationFormat>
  <Paragraphs>141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Arial Narrow</vt:lpstr>
      <vt:lpstr>Calibri</vt:lpstr>
      <vt:lpstr>PF DinDisplay Pro</vt:lpstr>
      <vt:lpstr>Times New Roman</vt:lpstr>
      <vt:lpstr>Тема Office</vt:lpstr>
      <vt:lpstr>СИСТЕМНАЯ ИНТЕГРАЦИЯ СПЕЦИАЛЬНОГО НАЗНАЧЕНИЯ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В. Гвоздюк</dc:creator>
  <cp:lastModifiedBy>Дмитрий В. Гвоздюк</cp:lastModifiedBy>
  <cp:revision>77</cp:revision>
  <dcterms:modified xsi:type="dcterms:W3CDTF">2017-10-12T17:45:22Z</dcterms:modified>
</cp:coreProperties>
</file>