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487" r:id="rId3"/>
    <p:sldId id="495" r:id="rId4"/>
    <p:sldId id="488" r:id="rId5"/>
    <p:sldId id="489" r:id="rId6"/>
    <p:sldId id="472" r:id="rId7"/>
    <p:sldId id="277" r:id="rId8"/>
    <p:sldId id="473" r:id="rId9"/>
    <p:sldId id="474" r:id="rId10"/>
    <p:sldId id="477" r:id="rId11"/>
    <p:sldId id="478" r:id="rId12"/>
    <p:sldId id="475" r:id="rId13"/>
    <p:sldId id="476" r:id="rId14"/>
    <p:sldId id="497" r:id="rId15"/>
    <p:sldId id="480" r:id="rId16"/>
    <p:sldId id="481" r:id="rId17"/>
    <p:sldId id="496" r:id="rId18"/>
    <p:sldId id="490" r:id="rId19"/>
    <p:sldId id="491" r:id="rId20"/>
    <p:sldId id="492" r:id="rId21"/>
    <p:sldId id="493" r:id="rId22"/>
    <p:sldId id="49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02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53" autoAdjust="0"/>
  </p:normalViewPr>
  <p:slideViewPr>
    <p:cSldViewPr>
      <p:cViewPr varScale="1">
        <p:scale>
          <a:sx n="98" d="100"/>
          <a:sy n="98" d="100"/>
        </p:scale>
        <p:origin x="-102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0" y="2532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1F83-FF57-4A15-BC7D-F592B1788AB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C53-7CB2-4649-9F69-3F01CE69C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1F83-FF57-4A15-BC7D-F592B1788AB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C53-7CB2-4649-9F69-3F01CE69C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1F83-FF57-4A15-BC7D-F592B1788AB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C53-7CB2-4649-9F69-3F01CE69C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1F83-FF57-4A15-BC7D-F592B1788AB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C53-7CB2-4649-9F69-3F01CE69C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1F83-FF57-4A15-BC7D-F592B1788AB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C53-7CB2-4649-9F69-3F01CE69C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1F83-FF57-4A15-BC7D-F592B1788AB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C53-7CB2-4649-9F69-3F01CE69C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1F83-FF57-4A15-BC7D-F592B1788AB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C53-7CB2-4649-9F69-3F01CE69C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1F83-FF57-4A15-BC7D-F592B1788AB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C53-7CB2-4649-9F69-3F01CE69C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1F83-FF57-4A15-BC7D-F592B1788AB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C53-7CB2-4649-9F69-3F01CE69C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1F83-FF57-4A15-BC7D-F592B1788AB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C53-7CB2-4649-9F69-3F01CE69C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1F83-FF57-4A15-BC7D-F592B1788AB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5C53-7CB2-4649-9F69-3F01CE69C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A1F83-FF57-4A15-BC7D-F592B1788AB0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F5C53-7CB2-4649-9F69-3F01CE69C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jpeg"/><Relationship Id="rId7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142852"/>
            <a:ext cx="9001000" cy="6357982"/>
          </a:xfrm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Практика реализации программ по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благоустройству дворовых территорий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городе Хабаровске в 2017 году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Начальник управления ЖКХ и эксплуатации жилищного фонда администрации г. Хабаровска</a:t>
            </a:r>
            <a:br>
              <a:rPr lang="ru-RU" sz="3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Александр Александрович Андрюшин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6952"/>
            <a:ext cx="1341747" cy="122440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6791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Организация работ по благоустройству дворовых территорий</a:t>
            </a: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5" y="1417638"/>
            <a:ext cx="4348649" cy="2952327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1" y="3500438"/>
            <a:ext cx="4716016" cy="325994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1484784"/>
            <a:ext cx="3672408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от населения в апреле 2017 года: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дворовым территориям  – 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заявки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общую сумму более 600 млн. руб.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 территориям –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1209 заявки на 107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территорий.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5203" y="-68415"/>
            <a:ext cx="9138696" cy="670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7067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Организация работ по благоустройству дворовых территорий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7638"/>
            <a:ext cx="4838700" cy="322983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3" y="4714884"/>
            <a:ext cx="3140647" cy="20924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4293366"/>
            <a:ext cx="3657303" cy="24366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6056" y="1776524"/>
            <a:ext cx="38884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имеющимся финансированием в 2017 году было выполнено благоустройство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дворовых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090" y="-60671"/>
            <a:ext cx="9138696" cy="6706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512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Организация работ по благоустройству дворовых территорий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15761"/>
            <a:ext cx="4237200" cy="295232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57760"/>
            <a:ext cx="2909034" cy="1938143"/>
          </a:xfr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93" y="3356992"/>
            <a:ext cx="2902499" cy="20034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08279" y="1746893"/>
            <a:ext cx="373572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работ по благоустройству дворовых территорий на всех этапах осуществлялся технический надзор за соблюдением строительных норм и соответствия объемов и качества выполняемых работ проектно-сметной документации.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8529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Организация работ по благоустройству дворовых территорий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2" y="1556792"/>
            <a:ext cx="4910336" cy="36827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24"/>
          <a:stretch/>
        </p:blipFill>
        <p:spPr>
          <a:xfrm>
            <a:off x="5618008" y="4286256"/>
            <a:ext cx="3297392" cy="24509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10930" y="1738898"/>
            <a:ext cx="35330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партии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«ЕДИНАЯ РОССИЯ», ОНФ «ЗА РОССИЮ», депутатами, жителями многоквартирных домов.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6557" y="5378698"/>
            <a:ext cx="504544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выполнениями мероприятий проекта осуществлялся представителями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11" y="-130248"/>
            <a:ext cx="9138696" cy="6706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874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a typeface="+mn-ea"/>
                <a:cs typeface="+mn-cs"/>
              </a:rPr>
              <a:t>Программа</a:t>
            </a:r>
            <a:r>
              <a:rPr lang="ru-RU" sz="2400" dirty="0" smtClean="0">
                <a:solidFill>
                  <a:schemeClr val="bg1"/>
                </a:solidFill>
                <a:ea typeface="+mn-ea"/>
                <a:cs typeface="+mn-cs"/>
              </a:rPr>
              <a:t> </a:t>
            </a:r>
            <a:r>
              <a:rPr lang="ru-RU" sz="2400" b="1" dirty="0">
                <a:solidFill>
                  <a:schemeClr val="bg1"/>
                </a:solidFill>
                <a:ea typeface="+mn-ea"/>
                <a:cs typeface="+mn-cs"/>
              </a:rPr>
              <a:t>ремонта дворовых территорий и </a:t>
            </a:r>
            <a:r>
              <a:rPr lang="ru-RU" sz="2400" b="1" dirty="0" smtClean="0">
                <a:solidFill>
                  <a:schemeClr val="bg1"/>
                </a:solidFill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ru-RU" sz="2400" b="1" dirty="0" smtClean="0">
                <a:solidFill>
                  <a:schemeClr val="bg1"/>
                </a:solidFill>
                <a:ea typeface="+mn-ea"/>
                <a:cs typeface="+mn-cs"/>
              </a:rPr>
              <a:t>проездов </a:t>
            </a:r>
            <a:r>
              <a:rPr lang="ru-RU" sz="2400" b="1" dirty="0">
                <a:solidFill>
                  <a:schemeClr val="bg1"/>
                </a:solidFill>
                <a:ea typeface="+mn-ea"/>
                <a:cs typeface="+mn-cs"/>
              </a:rPr>
              <a:t>МКД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21"/>
          </a:xfrm>
        </p:spPr>
        <p:txBody>
          <a:bodyPr/>
          <a:lstStyle/>
          <a:p>
            <a:r>
              <a:rPr lang="ru-RU" dirty="0" smtClean="0"/>
              <a:t>Министерством ЖКХ Хабаровского края выделено – </a:t>
            </a:r>
            <a:r>
              <a:rPr lang="ru-RU" dirty="0" smtClean="0">
                <a:solidFill>
                  <a:schemeClr val="bg1"/>
                </a:solidFill>
              </a:rPr>
              <a:t>20,91 млн</a:t>
            </a:r>
            <a:r>
              <a:rPr lang="ru-RU" dirty="0" smtClean="0"/>
              <a:t>. </a:t>
            </a:r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dirty="0" smtClean="0">
                <a:solidFill>
                  <a:schemeClr val="bg1"/>
                </a:solidFill>
              </a:rPr>
              <a:t>ублей</a:t>
            </a:r>
          </a:p>
          <a:p>
            <a:r>
              <a:rPr lang="ru-RU" dirty="0" smtClean="0"/>
              <a:t>В бюджете города было предусмотрено </a:t>
            </a:r>
            <a:r>
              <a:rPr lang="ru-RU" dirty="0" smtClean="0">
                <a:solidFill>
                  <a:schemeClr val="bg1"/>
                </a:solidFill>
              </a:rPr>
              <a:t>39,82 млн. рублей</a:t>
            </a:r>
          </a:p>
          <a:p>
            <a:r>
              <a:rPr lang="ru-RU" dirty="0" smtClean="0"/>
              <a:t>Общая сумма средств составила </a:t>
            </a:r>
            <a:r>
              <a:rPr lang="ru-RU" dirty="0" smtClean="0">
                <a:solidFill>
                  <a:schemeClr val="bg1"/>
                </a:solidFill>
              </a:rPr>
              <a:t>60,73 млн. руб.</a:t>
            </a:r>
          </a:p>
          <a:p>
            <a:r>
              <a:rPr lang="ru-RU" dirty="0" smtClean="0"/>
              <a:t>Выполнен ремонт </a:t>
            </a:r>
            <a:r>
              <a:rPr lang="ru-RU" dirty="0" smtClean="0">
                <a:solidFill>
                  <a:srgbClr val="C00000"/>
                </a:solidFill>
              </a:rPr>
              <a:t>8 дворовых территорий и 23 проездов</a:t>
            </a:r>
            <a:r>
              <a:rPr lang="ru-RU" dirty="0" smtClean="0"/>
              <a:t> к многоквартирным домам.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8133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3088"/>
            <a:ext cx="8229600" cy="749501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«Праздники двора»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68226" y="2811956"/>
            <a:ext cx="2411752" cy="158417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окончанию работ на дворовых территориях были проведены «Праздники двора»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29132"/>
            <a:ext cx="4096455" cy="2304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857232"/>
            <a:ext cx="3312368" cy="18632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40" b="19807"/>
          <a:stretch/>
        </p:blipFill>
        <p:spPr>
          <a:xfrm>
            <a:off x="179512" y="785794"/>
            <a:ext cx="4680520" cy="28111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2" y="3643314"/>
            <a:ext cx="4685970" cy="3123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955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00372"/>
            <a:ext cx="5040560" cy="37804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3410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«Праздники двора»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8184" y="1340768"/>
            <a:ext cx="2915816" cy="237626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окончанию работ на дворовых территориях были проведены «Праздники двора»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1" y="1142984"/>
            <a:ext cx="4215117" cy="3161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4430098"/>
            <a:ext cx="3251051" cy="21642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«Праздники двора»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693" r="-971" b="11769"/>
          <a:stretch/>
        </p:blipFill>
        <p:spPr>
          <a:xfrm>
            <a:off x="539552" y="1198297"/>
            <a:ext cx="8147248" cy="53270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029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500" dirty="0" smtClean="0">
                <a:solidFill>
                  <a:schemeClr val="bg1"/>
                </a:solidFill>
              </a:rPr>
              <a:t>Планы на 2018 год </a:t>
            </a:r>
            <a:br>
              <a:rPr lang="ru-RU" sz="3500" dirty="0" smtClean="0">
                <a:solidFill>
                  <a:schemeClr val="bg1"/>
                </a:solidFill>
              </a:rPr>
            </a:br>
            <a:r>
              <a:rPr lang="ru-RU" sz="3500" dirty="0" smtClean="0">
                <a:solidFill>
                  <a:schemeClr val="bg1"/>
                </a:solidFill>
              </a:rPr>
              <a:t>(предусмотрено средств в бюджете города)</a:t>
            </a:r>
            <a:endParaRPr lang="ru-RU" sz="35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500" dirty="0" smtClean="0"/>
              <a:t>На конкурс </a:t>
            </a:r>
            <a:r>
              <a:rPr lang="ru-RU" sz="2500" b="1" dirty="0" smtClean="0">
                <a:solidFill>
                  <a:srgbClr val="00602B"/>
                </a:solidFill>
              </a:rPr>
              <a:t>муниципальных грантов</a:t>
            </a:r>
            <a:r>
              <a:rPr lang="ru-RU" sz="2500" dirty="0" smtClean="0">
                <a:solidFill>
                  <a:srgbClr val="00602B"/>
                </a:solidFill>
              </a:rPr>
              <a:t> </a:t>
            </a:r>
            <a:r>
              <a:rPr lang="ru-RU" sz="2500" dirty="0" smtClean="0"/>
              <a:t>предусмотрено </a:t>
            </a:r>
            <a:r>
              <a:rPr lang="ru-RU" sz="2500" b="1" dirty="0" smtClean="0">
                <a:solidFill>
                  <a:srgbClr val="FFC000"/>
                </a:solidFill>
              </a:rPr>
              <a:t>36,563</a:t>
            </a:r>
            <a:r>
              <a:rPr lang="ru-RU" sz="2500" dirty="0" smtClean="0"/>
              <a:t> млн. руб. </a:t>
            </a:r>
            <a:r>
              <a:rPr lang="ru-RU" sz="2500" dirty="0" smtClean="0">
                <a:solidFill>
                  <a:srgbClr val="C00000"/>
                </a:solidFill>
              </a:rPr>
              <a:t>(прием заявок ежегодно с 10 марта по 15 апреля)</a:t>
            </a:r>
          </a:p>
          <a:p>
            <a:r>
              <a:rPr lang="ru-RU" sz="2500" dirty="0" smtClean="0"/>
              <a:t>На благоустройство дворовых территорий проект </a:t>
            </a:r>
            <a:r>
              <a:rPr lang="ru-RU" sz="2500" b="1" dirty="0" smtClean="0">
                <a:solidFill>
                  <a:schemeClr val="accent3">
                    <a:lumMod val="50000"/>
                  </a:schemeClr>
                </a:solidFill>
              </a:rPr>
              <a:t>«Формирование современной городской среды» </a:t>
            </a:r>
            <a:r>
              <a:rPr lang="ru-RU" sz="2500" dirty="0" smtClean="0"/>
              <a:t>- </a:t>
            </a:r>
            <a:r>
              <a:rPr lang="ru-RU" sz="2500" b="1" dirty="0" smtClean="0">
                <a:solidFill>
                  <a:srgbClr val="FFC000"/>
                </a:solidFill>
              </a:rPr>
              <a:t>29,975</a:t>
            </a:r>
            <a:r>
              <a:rPr lang="ru-RU" sz="2500" dirty="0" smtClean="0">
                <a:solidFill>
                  <a:srgbClr val="FFFF00"/>
                </a:solidFill>
              </a:rPr>
              <a:t> </a:t>
            </a:r>
            <a:r>
              <a:rPr lang="ru-RU" sz="2500" dirty="0" smtClean="0"/>
              <a:t>млн. руб.</a:t>
            </a:r>
          </a:p>
          <a:p>
            <a:r>
              <a:rPr lang="ru-RU" sz="2500" dirty="0" smtClean="0"/>
              <a:t>На программу </a:t>
            </a:r>
            <a:r>
              <a:rPr lang="ru-RU" sz="2500" b="1" dirty="0">
                <a:solidFill>
                  <a:schemeClr val="accent3">
                    <a:lumMod val="50000"/>
                  </a:schemeClr>
                </a:solidFill>
              </a:rPr>
              <a:t>ремонта дворовых территорий и проездов МКД</a:t>
            </a:r>
            <a:r>
              <a:rPr lang="ru-RU" sz="2500" dirty="0"/>
              <a:t>, реализуемая на условиях </a:t>
            </a:r>
            <a:r>
              <a:rPr lang="ru-RU" sz="2500" dirty="0" smtClean="0"/>
              <a:t>софинансирования </a:t>
            </a:r>
            <a:r>
              <a:rPr lang="ru-RU" sz="2500" dirty="0"/>
              <a:t>министерством ЖКХ Хабаровского края </a:t>
            </a:r>
            <a:r>
              <a:rPr lang="ru-RU" sz="2500" dirty="0" smtClean="0"/>
              <a:t>- </a:t>
            </a:r>
            <a:r>
              <a:rPr lang="ru-RU" sz="2500" b="1" dirty="0" smtClean="0">
                <a:solidFill>
                  <a:srgbClr val="FFC000"/>
                </a:solidFill>
              </a:rPr>
              <a:t>5</a:t>
            </a:r>
            <a:r>
              <a:rPr lang="ru-RU" sz="2500" dirty="0" smtClean="0"/>
              <a:t> млн. руб.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546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900" b="1" dirty="0" smtClean="0">
                <a:solidFill>
                  <a:schemeClr val="bg1"/>
                </a:solidFill>
              </a:rPr>
              <a:t>Муниципальная программа «Формирование современной городской среды»</a:t>
            </a:r>
            <a:br>
              <a:rPr lang="ru-RU" sz="2900" b="1" dirty="0" smtClean="0">
                <a:solidFill>
                  <a:schemeClr val="bg1"/>
                </a:solidFill>
              </a:rPr>
            </a:br>
            <a:r>
              <a:rPr lang="ru-RU" sz="2900" b="1" dirty="0" smtClean="0">
                <a:solidFill>
                  <a:schemeClr val="bg1"/>
                </a:solidFill>
              </a:rPr>
              <a:t> на 2018-2022 годы</a:t>
            </a:r>
            <a:endParaRPr lang="ru-RU" sz="29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	Все мероприятия по благоустройству дворовых территорий выделены в отдельную программу.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        13 ноября 2017 года </a:t>
            </a:r>
            <a:r>
              <a:rPr lang="ru-RU" dirty="0" smtClean="0"/>
              <a:t>проект программы был утвержден Общественной комиссией. </a:t>
            </a:r>
            <a:r>
              <a:rPr lang="ru-RU" dirty="0" smtClean="0">
                <a:solidFill>
                  <a:srgbClr val="C00000"/>
                </a:solidFill>
              </a:rPr>
              <a:t>4 декабря </a:t>
            </a:r>
            <a:r>
              <a:rPr lang="ru-RU" dirty="0" smtClean="0"/>
              <a:t>была принята муниципальная программа «Формирование современной городской среды» на 2018-2022 годы</a:t>
            </a:r>
            <a:r>
              <a:rPr lang="ru-RU" smtClean="0"/>
              <a:t>»                   </a:t>
            </a:r>
            <a:r>
              <a:rPr lang="ru-RU" sz="2400" smtClean="0"/>
              <a:t>(</a:t>
            </a:r>
            <a:r>
              <a:rPr lang="ru-RU" sz="2400" dirty="0" smtClean="0"/>
              <a:t>постановление администрации города от 04.12.2017 № 4048)</a:t>
            </a:r>
          </a:p>
          <a:p>
            <a:pPr marL="0" indent="0">
              <a:buNone/>
            </a:pPr>
            <a:r>
              <a:rPr lang="ru-RU" dirty="0" smtClean="0"/>
              <a:t>	В программу включен адресный перечень дворовых и общественных территорий, подлежащих благоустройству в 2018-2022 годах, которые также были утверждены членами Общественной комиссии.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1274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100" dirty="0" smtClean="0"/>
              <a:t>В 2017 году в городе были выполнены мероприятия по </a:t>
            </a:r>
            <a:r>
              <a:rPr lang="ru-RU" sz="3100" dirty="0" smtClean="0">
                <a:solidFill>
                  <a:schemeClr val="bg1"/>
                </a:solidFill>
              </a:rPr>
              <a:t>трем программам </a:t>
            </a:r>
            <a:r>
              <a:rPr lang="ru-RU" sz="3100" dirty="0" smtClean="0"/>
              <a:t>благоустройства дворовых территорий: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4603952" cy="4353349"/>
          </a:xfrm>
        </p:spPr>
        <p:txBody>
          <a:bodyPr>
            <a:normAutofit fontScale="85000" lnSpcReduction="10000"/>
          </a:bodyPr>
          <a:lstStyle/>
          <a:p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</a:rPr>
              <a:t>программа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</a:rPr>
              <a:t>благоустройства с привлечением </a:t>
            </a:r>
            <a:r>
              <a:rPr lang="ru-RU" sz="2500" b="1" dirty="0">
                <a:solidFill>
                  <a:srgbClr val="FFC000"/>
                </a:solidFill>
              </a:rPr>
              <a:t>муниципальных грантов</a:t>
            </a:r>
            <a:r>
              <a:rPr lang="ru-RU" sz="2500" dirty="0">
                <a:solidFill>
                  <a:srgbClr val="FFFF00"/>
                </a:solidFill>
              </a:rPr>
              <a:t>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</a:rPr>
              <a:t>на благоустройство дворовых территорий </a:t>
            </a: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</a:rPr>
              <a:t>МКД               </a:t>
            </a:r>
            <a:r>
              <a:rPr lang="ru-RU" sz="2500" dirty="0" smtClean="0">
                <a:solidFill>
                  <a:srgbClr val="FF0000"/>
                </a:solidFill>
              </a:rPr>
              <a:t>(65 дворов);</a:t>
            </a:r>
          </a:p>
          <a:p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</a:rPr>
              <a:t>проект </a:t>
            </a:r>
            <a:r>
              <a:rPr lang="ru-RU" sz="2500" b="1" dirty="0" smtClean="0">
                <a:solidFill>
                  <a:srgbClr val="FFC000"/>
                </a:solidFill>
              </a:rPr>
              <a:t>«Формирование современной городской среды» </a:t>
            </a:r>
            <a:r>
              <a:rPr lang="ru-RU" sz="2500" dirty="0" smtClean="0">
                <a:solidFill>
                  <a:srgbClr val="FF0000"/>
                </a:solidFill>
              </a:rPr>
              <a:t>(57 дворов);</a:t>
            </a:r>
          </a:p>
          <a:p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</a:rPr>
              <a:t>программа </a:t>
            </a:r>
            <a:r>
              <a:rPr lang="ru-RU" sz="2500" b="1" dirty="0">
                <a:solidFill>
                  <a:srgbClr val="FFC000"/>
                </a:solidFill>
              </a:rPr>
              <a:t>ремонта дворовых территорий и проездов </a:t>
            </a:r>
            <a:r>
              <a:rPr lang="ru-RU" sz="2500" b="1" dirty="0" smtClean="0">
                <a:solidFill>
                  <a:srgbClr val="FFC000"/>
                </a:solidFill>
              </a:rPr>
              <a:t>МКД, </a:t>
            </a:r>
            <a:r>
              <a:rPr lang="ru-RU" sz="2500" dirty="0" smtClean="0">
                <a:solidFill>
                  <a:schemeClr val="tx2"/>
                </a:solidFill>
              </a:rPr>
              <a:t>реализуемая </a:t>
            </a: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</a:rPr>
              <a:t>на условиях софинансирования министерством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</a:rPr>
              <a:t>ЖКХ Хабаровского </a:t>
            </a:r>
            <a:r>
              <a:rPr lang="ru-RU" sz="2500" dirty="0" smtClean="0">
                <a:solidFill>
                  <a:schemeClr val="tx2">
                    <a:lumMod val="75000"/>
                  </a:schemeClr>
                </a:solidFill>
              </a:rPr>
              <a:t>края </a:t>
            </a:r>
            <a:r>
              <a:rPr lang="ru-RU" sz="2500" dirty="0" smtClean="0">
                <a:solidFill>
                  <a:srgbClr val="FF0000"/>
                </a:solidFill>
              </a:rPr>
              <a:t>(8 дворов и 23 проезда)</a:t>
            </a:r>
            <a:endParaRPr lang="ru-RU" sz="25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13" t="-400"/>
          <a:stretch/>
        </p:blipFill>
        <p:spPr>
          <a:xfrm>
            <a:off x="5214942" y="1628800"/>
            <a:ext cx="3779912" cy="4653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411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Реализация партийного проекта «Формирование современной городской среды» в 2018-2022 годах: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 октябре 2017 года был организован прием предложений (заявок) на включение дворовых территорий в программу 2018-2022 годов.</a:t>
            </a:r>
          </a:p>
          <a:p>
            <a:r>
              <a:rPr lang="ru-RU" dirty="0" smtClean="0"/>
              <a:t>По данной программе будут выполняться работы из минимального перечня: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     ремонт </a:t>
            </a:r>
            <a:r>
              <a:rPr lang="ru-RU" dirty="0">
                <a:solidFill>
                  <a:srgbClr val="C00000"/>
                </a:solidFill>
              </a:rPr>
              <a:t>существующих дворовых </a:t>
            </a:r>
            <a:r>
              <a:rPr lang="ru-RU" dirty="0" smtClean="0">
                <a:solidFill>
                  <a:srgbClr val="C00000"/>
                </a:solidFill>
              </a:rPr>
              <a:t>проездов;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     установка </a:t>
            </a:r>
            <a:r>
              <a:rPr lang="ru-RU" dirty="0">
                <a:solidFill>
                  <a:srgbClr val="C00000"/>
                </a:solidFill>
              </a:rPr>
              <a:t>урн, </a:t>
            </a:r>
            <a:r>
              <a:rPr lang="ru-RU" dirty="0" smtClean="0">
                <a:solidFill>
                  <a:srgbClr val="C00000"/>
                </a:solidFill>
              </a:rPr>
              <a:t>скамеек;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     устройство </a:t>
            </a:r>
            <a:r>
              <a:rPr lang="ru-RU" dirty="0">
                <a:solidFill>
                  <a:srgbClr val="C00000"/>
                </a:solidFill>
              </a:rPr>
              <a:t>освещения. </a:t>
            </a:r>
            <a:endParaRPr lang="ru-RU" dirty="0" smtClean="0">
              <a:solidFill>
                <a:srgbClr val="C00000"/>
              </a:solidFill>
            </a:endParaRPr>
          </a:p>
          <a:p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8543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8230313" cy="17314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5048" y="1857364"/>
            <a:ext cx="80032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Подано </a:t>
            </a:r>
            <a:r>
              <a:rPr lang="ru-RU" sz="3200" dirty="0" smtClean="0">
                <a:solidFill>
                  <a:srgbClr val="C00000"/>
                </a:solidFill>
              </a:rPr>
              <a:t>280</a:t>
            </a:r>
            <a:r>
              <a:rPr lang="ru-RU" sz="3200" dirty="0" smtClean="0"/>
              <a:t> заявок (предложений) о включении дворовых территорий в программу 2018-2022 года</a:t>
            </a:r>
          </a:p>
          <a:p>
            <a:r>
              <a:rPr lang="ru-RU" sz="3200" dirty="0" smtClean="0"/>
              <a:t>Отклонено </a:t>
            </a:r>
            <a:r>
              <a:rPr lang="ru-RU" sz="3200" dirty="0" smtClean="0">
                <a:solidFill>
                  <a:srgbClr val="C00000"/>
                </a:solidFill>
              </a:rPr>
              <a:t>6</a:t>
            </a:r>
            <a:r>
              <a:rPr lang="ru-RU" sz="3200" dirty="0" smtClean="0"/>
              <a:t> заявок</a:t>
            </a:r>
          </a:p>
          <a:p>
            <a:r>
              <a:rPr lang="ru-RU" sz="3200" dirty="0" smtClean="0"/>
              <a:t>Включено в программу </a:t>
            </a:r>
            <a:r>
              <a:rPr lang="ru-RU" sz="3200" dirty="0" smtClean="0">
                <a:solidFill>
                  <a:srgbClr val="C00000"/>
                </a:solidFill>
              </a:rPr>
              <a:t>274</a:t>
            </a:r>
            <a:r>
              <a:rPr lang="ru-RU" sz="3200" dirty="0" smtClean="0"/>
              <a:t> заявки (</a:t>
            </a:r>
            <a:r>
              <a:rPr lang="ru-RU" sz="3200" dirty="0" smtClean="0">
                <a:solidFill>
                  <a:srgbClr val="C00000"/>
                </a:solidFill>
              </a:rPr>
              <a:t>318</a:t>
            </a:r>
            <a:r>
              <a:rPr lang="ru-RU" sz="3200" dirty="0" smtClean="0"/>
              <a:t> многоквартирных </a:t>
            </a:r>
            <a:r>
              <a:rPr lang="ru-RU" sz="3200" dirty="0" smtClean="0">
                <a:solidFill>
                  <a:srgbClr val="C00000"/>
                </a:solidFill>
              </a:rPr>
              <a:t>домов</a:t>
            </a:r>
            <a:r>
              <a:rPr lang="ru-RU" sz="3200" dirty="0" smtClean="0"/>
              <a:t>) на благоустройство дворовых территорий на общую сумму более </a:t>
            </a:r>
            <a:r>
              <a:rPr lang="ru-RU" sz="3200" dirty="0" smtClean="0">
                <a:solidFill>
                  <a:srgbClr val="C00000"/>
                </a:solidFill>
              </a:rPr>
              <a:t>500</a:t>
            </a:r>
            <a:r>
              <a:rPr lang="ru-RU" sz="3200" dirty="0" smtClean="0"/>
              <a:t> млн. руб.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3229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5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6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626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2708920"/>
            <a:ext cx="4186808" cy="341724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В 2017 году всего были выполнены работы по  благоустройству </a:t>
            </a:r>
            <a:r>
              <a:rPr lang="ru-RU" b="1" dirty="0" smtClean="0">
                <a:solidFill>
                  <a:srgbClr val="FFC000"/>
                </a:solidFill>
              </a:rPr>
              <a:t>130</a:t>
            </a:r>
            <a:r>
              <a:rPr lang="ru-RU" dirty="0" smtClean="0"/>
              <a:t> дворовых территорий и </a:t>
            </a:r>
            <a:r>
              <a:rPr lang="ru-RU" dirty="0" smtClean="0">
                <a:solidFill>
                  <a:srgbClr val="FFC000"/>
                </a:solidFill>
              </a:rPr>
              <a:t>23</a:t>
            </a:r>
            <a:r>
              <a:rPr lang="ru-RU" dirty="0" smtClean="0"/>
              <a:t> проездов к многоквартирным домам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548680"/>
            <a:ext cx="7848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Благоустройство дворовых территорий в городе Хабаровске в 2017 году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8" y="2204864"/>
            <a:ext cx="3491880" cy="2327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9" y="4521709"/>
            <a:ext cx="3503836" cy="23125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005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Реализация программы благоустройства с привлечением </a:t>
            </a:r>
            <a:r>
              <a:rPr lang="ru-RU" sz="2400" b="1" dirty="0" smtClean="0">
                <a:solidFill>
                  <a:schemeClr val="bg1"/>
                </a:solidFill>
              </a:rPr>
              <a:t>муниципальных грантов </a:t>
            </a:r>
            <a:r>
              <a:rPr lang="ru-RU" sz="2400" dirty="0" smtClean="0"/>
              <a:t>на благоустройство дворовых территорий МКД: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500" dirty="0"/>
              <a:t>В бюджете города </a:t>
            </a:r>
            <a:r>
              <a:rPr lang="ru-RU" sz="2500" dirty="0" smtClean="0"/>
              <a:t>было предусмотрено </a:t>
            </a:r>
            <a:r>
              <a:rPr lang="ru-RU" sz="2500" b="1" dirty="0" smtClean="0">
                <a:solidFill>
                  <a:srgbClr val="FFC000"/>
                </a:solidFill>
              </a:rPr>
              <a:t>36,456</a:t>
            </a:r>
            <a:r>
              <a:rPr lang="ru-RU" sz="2500" dirty="0" smtClean="0"/>
              <a:t> </a:t>
            </a:r>
            <a:r>
              <a:rPr lang="ru-RU" sz="2500" dirty="0"/>
              <a:t>млн. </a:t>
            </a:r>
            <a:r>
              <a:rPr lang="ru-RU" sz="2500" dirty="0" smtClean="0"/>
              <a:t>руб.;</a:t>
            </a:r>
          </a:p>
          <a:p>
            <a:r>
              <a:rPr lang="ru-RU" sz="2500" dirty="0"/>
              <a:t>Подано заявок всего – </a:t>
            </a:r>
            <a:r>
              <a:rPr lang="ru-RU" sz="2500" b="1" dirty="0">
                <a:solidFill>
                  <a:srgbClr val="FFC000"/>
                </a:solidFill>
              </a:rPr>
              <a:t>127 (135 дворов</a:t>
            </a:r>
            <a:r>
              <a:rPr lang="ru-RU" sz="2500" b="1" dirty="0" smtClean="0">
                <a:solidFill>
                  <a:srgbClr val="FFC000"/>
                </a:solidFill>
              </a:rPr>
              <a:t>)</a:t>
            </a:r>
            <a:r>
              <a:rPr lang="ru-RU" sz="2500" dirty="0" smtClean="0"/>
              <a:t>;</a:t>
            </a:r>
            <a:endParaRPr lang="ru-RU" sz="2500" b="1" dirty="0" smtClean="0">
              <a:solidFill>
                <a:srgbClr val="FFC000"/>
              </a:solidFill>
            </a:endParaRPr>
          </a:p>
          <a:p>
            <a:r>
              <a:rPr lang="ru-RU" sz="2500" dirty="0"/>
              <a:t>На общую </a:t>
            </a:r>
            <a:r>
              <a:rPr lang="ru-RU" sz="2500" dirty="0" smtClean="0"/>
              <a:t>сумму – </a:t>
            </a:r>
            <a:r>
              <a:rPr lang="ru-RU" sz="2500" b="1" dirty="0" smtClean="0">
                <a:solidFill>
                  <a:srgbClr val="FFC000"/>
                </a:solidFill>
              </a:rPr>
              <a:t>125,472 </a:t>
            </a:r>
            <a:r>
              <a:rPr lang="ru-RU" sz="2500" b="1" dirty="0">
                <a:solidFill>
                  <a:srgbClr val="FFC000"/>
                </a:solidFill>
              </a:rPr>
              <a:t>млн. руб. </a:t>
            </a:r>
            <a:r>
              <a:rPr lang="ru-RU" sz="2500" dirty="0"/>
              <a:t>из </a:t>
            </a:r>
            <a:r>
              <a:rPr lang="ru-RU" sz="2500" dirty="0" smtClean="0"/>
              <a:t>них: </a:t>
            </a:r>
            <a:endParaRPr lang="ru-RU" sz="2500" dirty="0"/>
          </a:p>
          <a:p>
            <a:pPr marL="0" indent="0">
              <a:buNone/>
            </a:pPr>
            <a:r>
              <a:rPr lang="ru-RU" sz="2500" dirty="0" smtClean="0"/>
              <a:t>            запрашиваемые средства гранта </a:t>
            </a:r>
            <a:r>
              <a:rPr lang="ru-RU" sz="2500" dirty="0"/>
              <a:t>– </a:t>
            </a:r>
            <a:r>
              <a:rPr lang="ru-RU" sz="2500" b="1" dirty="0">
                <a:solidFill>
                  <a:srgbClr val="FFC000"/>
                </a:solidFill>
              </a:rPr>
              <a:t>74,424</a:t>
            </a:r>
            <a:r>
              <a:rPr lang="ru-RU" sz="2500" dirty="0">
                <a:solidFill>
                  <a:srgbClr val="FFFF00"/>
                </a:solidFill>
              </a:rPr>
              <a:t> </a:t>
            </a:r>
            <a:r>
              <a:rPr lang="ru-RU" sz="2500" dirty="0"/>
              <a:t>млн. руб</a:t>
            </a:r>
            <a:r>
              <a:rPr lang="ru-RU" sz="2500" dirty="0" smtClean="0"/>
              <a:t>. </a:t>
            </a:r>
          </a:p>
          <a:p>
            <a:pPr marL="0" indent="0">
              <a:buNone/>
            </a:pPr>
            <a:r>
              <a:rPr lang="ru-RU" sz="2500" dirty="0"/>
              <a:t> </a:t>
            </a:r>
            <a:r>
              <a:rPr lang="ru-RU" sz="2500" dirty="0" smtClean="0"/>
              <a:t>                       средства </a:t>
            </a:r>
            <a:r>
              <a:rPr lang="ru-RU" sz="2500" dirty="0"/>
              <a:t>собственников </a:t>
            </a:r>
            <a:r>
              <a:rPr lang="ru-RU" sz="2500" dirty="0" smtClean="0"/>
              <a:t>– </a:t>
            </a:r>
            <a:r>
              <a:rPr lang="ru-RU" sz="2500" b="1" dirty="0" smtClean="0">
                <a:solidFill>
                  <a:srgbClr val="FFC000"/>
                </a:solidFill>
              </a:rPr>
              <a:t>51,048</a:t>
            </a:r>
            <a:r>
              <a:rPr lang="ru-RU" sz="2500" dirty="0" smtClean="0"/>
              <a:t> </a:t>
            </a:r>
            <a:r>
              <a:rPr lang="ru-RU" sz="2500" dirty="0"/>
              <a:t>млн. руб</a:t>
            </a:r>
            <a:r>
              <a:rPr lang="ru-RU" sz="2500" dirty="0" smtClean="0"/>
              <a:t>.</a:t>
            </a:r>
          </a:p>
          <a:p>
            <a:pPr marL="0" indent="0" algn="ctr">
              <a:buNone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Конкурс проводится на условии софинансирования. Для участия в конкурсе размер софинансирования должен быть не менее 33%. Победители определяются по наибольшему размеру софинансирования.</a:t>
            </a:r>
            <a:r>
              <a:rPr lang="ru-RU" sz="2500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pPr marL="0" indent="0" algn="ctr">
              <a:buNone/>
            </a:pPr>
            <a:r>
              <a:rPr lang="ru-RU" sz="2500" dirty="0" smtClean="0">
                <a:solidFill>
                  <a:schemeClr val="accent6">
                    <a:lumMod val="50000"/>
                  </a:schemeClr>
                </a:solidFill>
              </a:rPr>
              <a:t>В результате проведения конкурсного отбора размер софинансирования собственников для получения </a:t>
            </a:r>
            <a:r>
              <a:rPr lang="ru-RU" sz="2500" dirty="0">
                <a:solidFill>
                  <a:schemeClr val="accent6">
                    <a:lumMod val="50000"/>
                  </a:schemeClr>
                </a:solidFill>
              </a:rPr>
              <a:t>гранта </a:t>
            </a:r>
            <a:r>
              <a:rPr lang="ru-RU" sz="2500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500" dirty="0">
                <a:solidFill>
                  <a:schemeClr val="accent6">
                    <a:lumMod val="50000"/>
                  </a:schemeClr>
                </a:solidFill>
              </a:rPr>
              <a:t>2017 году </a:t>
            </a:r>
            <a:r>
              <a:rPr lang="ru-RU" sz="2500" dirty="0" smtClean="0">
                <a:solidFill>
                  <a:schemeClr val="accent6">
                    <a:lumMod val="50000"/>
                  </a:schemeClr>
                </a:solidFill>
              </a:rPr>
              <a:t>составил </a:t>
            </a:r>
            <a:r>
              <a:rPr lang="ru-RU" sz="2500" dirty="0">
                <a:solidFill>
                  <a:srgbClr val="C00000"/>
                </a:solidFill>
              </a:rPr>
              <a:t>38</a:t>
            </a:r>
            <a:r>
              <a:rPr lang="ru-RU" sz="2500" dirty="0" smtClean="0">
                <a:solidFill>
                  <a:srgbClr val="C00000"/>
                </a:solidFill>
              </a:rPr>
              <a:t>% </a:t>
            </a:r>
            <a:r>
              <a:rPr lang="ru-RU" sz="2500" dirty="0" smtClean="0">
                <a:solidFill>
                  <a:schemeClr val="accent6">
                    <a:lumMod val="50000"/>
                  </a:schemeClr>
                </a:solidFill>
              </a:rPr>
              <a:t>от общей стоимости проекта.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930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500" dirty="0">
                <a:solidFill>
                  <a:prstClr val="black"/>
                </a:solidFill>
              </a:rPr>
              <a:t>Реализация программы благоустройства с привлечением </a:t>
            </a:r>
            <a:r>
              <a:rPr lang="ru-RU" sz="2500" b="1" dirty="0">
                <a:solidFill>
                  <a:schemeClr val="bg1"/>
                </a:solidFill>
              </a:rPr>
              <a:t>муниципальных грантов </a:t>
            </a:r>
            <a:r>
              <a:rPr lang="ru-RU" sz="2500" dirty="0">
                <a:solidFill>
                  <a:prstClr val="black"/>
                </a:solidFill>
              </a:rPr>
              <a:t>на благоустройство дворовых территорий МКД: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4797152"/>
            <a:ext cx="7643192" cy="1678205"/>
          </a:xfrm>
        </p:spPr>
        <p:txBody>
          <a:bodyPr>
            <a:normAutofit/>
          </a:bodyPr>
          <a:lstStyle/>
          <a:p>
            <a:r>
              <a:rPr lang="ru-RU" sz="2500" dirty="0"/>
              <a:t>Получили гранты – </a:t>
            </a:r>
            <a:r>
              <a:rPr lang="ru-RU" sz="2500" b="1" dirty="0">
                <a:solidFill>
                  <a:srgbClr val="FFC000"/>
                </a:solidFill>
              </a:rPr>
              <a:t>65 заявок (71 дом</a:t>
            </a:r>
            <a:r>
              <a:rPr lang="ru-RU" sz="2500" b="1" dirty="0" smtClean="0">
                <a:solidFill>
                  <a:srgbClr val="FFC000"/>
                </a:solidFill>
              </a:rPr>
              <a:t>)</a:t>
            </a:r>
            <a:endParaRPr lang="ru-RU" sz="2500" dirty="0" smtClean="0"/>
          </a:p>
          <a:p>
            <a:r>
              <a:rPr lang="ru-RU" sz="2500" dirty="0"/>
              <a:t>Средства грантов - </a:t>
            </a:r>
            <a:r>
              <a:rPr lang="ru-RU" sz="2500" dirty="0">
                <a:solidFill>
                  <a:srgbClr val="C00000"/>
                </a:solidFill>
              </a:rPr>
              <a:t>36,456</a:t>
            </a:r>
            <a:r>
              <a:rPr lang="ru-RU" sz="2500" dirty="0"/>
              <a:t> млн. руб.</a:t>
            </a:r>
          </a:p>
          <a:p>
            <a:r>
              <a:rPr lang="ru-RU" sz="2500" dirty="0" smtClean="0"/>
              <a:t>Средства </a:t>
            </a:r>
            <a:r>
              <a:rPr lang="ru-RU" sz="2500" dirty="0"/>
              <a:t>собственников -</a:t>
            </a:r>
            <a:r>
              <a:rPr lang="ru-RU" sz="2500" dirty="0">
                <a:solidFill>
                  <a:srgbClr val="C00000"/>
                </a:solidFill>
              </a:rPr>
              <a:t>27,603</a:t>
            </a:r>
            <a:r>
              <a:rPr lang="ru-RU" sz="2500" dirty="0"/>
              <a:t> млн.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495" y="1694926"/>
            <a:ext cx="3681231" cy="2454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0397" y="1694926"/>
            <a:ext cx="3681231" cy="24541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+mn-lt"/>
                <a:ea typeface="+mn-ea"/>
                <a:cs typeface="+mn-cs"/>
              </a:rPr>
              <a:t>Общая сумма на реализацию проекта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«Формирование современной городской среды» </a:t>
            </a:r>
            <a:r>
              <a:rPr lang="ru-RU" sz="2400" b="1" dirty="0" smtClean="0">
                <a:latin typeface="+mn-lt"/>
                <a:ea typeface="+mn-ea"/>
                <a:cs typeface="+mn-cs"/>
              </a:rPr>
              <a:t>в </a:t>
            </a:r>
            <a:r>
              <a:rPr lang="ru-RU" sz="2400" b="1" dirty="0">
                <a:latin typeface="+mn-lt"/>
                <a:ea typeface="+mn-ea"/>
                <a:cs typeface="+mn-cs"/>
              </a:rPr>
              <a:t>г. Хабаровске в 2017 году составила 148,33 млн. </a:t>
            </a:r>
            <a:r>
              <a:rPr lang="ru-RU" sz="2400" b="1" dirty="0" err="1">
                <a:latin typeface="+mn-lt"/>
                <a:ea typeface="+mn-ea"/>
                <a:cs typeface="+mn-cs"/>
              </a:rPr>
              <a:t>руб</a:t>
            </a:r>
            <a:r>
              <a:rPr lang="en-US" sz="2400" b="1" dirty="0">
                <a:latin typeface="+mn-lt"/>
                <a:ea typeface="+mn-ea"/>
                <a:cs typeface="+mn-cs"/>
              </a:rPr>
              <a:t>.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5256584" cy="4150720"/>
          </a:xfrm>
        </p:spPr>
      </p:pic>
      <p:sp>
        <p:nvSpPr>
          <p:cNvPr id="5" name="TextBox 4"/>
          <p:cNvSpPr txBox="1"/>
          <p:nvPr/>
        </p:nvSpPr>
        <p:spPr>
          <a:xfrm>
            <a:off x="5849119" y="1844824"/>
            <a:ext cx="329488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</a:t>
            </a:r>
            <a:endParaRPr lang="ru-RU" dirty="0"/>
          </a:p>
          <a:p>
            <a:r>
              <a:rPr lang="ru-RU" sz="2200" dirty="0"/>
              <a:t>По условиям программы данные средства </a:t>
            </a:r>
            <a:r>
              <a:rPr lang="ru-RU" sz="2200" dirty="0" smtClean="0"/>
              <a:t>были распределены </a:t>
            </a:r>
            <a:r>
              <a:rPr lang="ru-RU" sz="2200" dirty="0"/>
              <a:t>по мероприятиям:</a:t>
            </a:r>
          </a:p>
          <a:p>
            <a:r>
              <a:rPr lang="ru-RU" sz="2200" b="1" dirty="0">
                <a:solidFill>
                  <a:schemeClr val="accent6">
                    <a:lumMod val="75000"/>
                  </a:schemeClr>
                </a:solidFill>
              </a:rPr>
              <a:t>98,89 млн. руб. - </a:t>
            </a:r>
            <a:r>
              <a:rPr lang="ru-RU" sz="2200" dirty="0"/>
              <a:t>на благоустройство дворовых территорий многоквартирных домов;</a:t>
            </a:r>
          </a:p>
          <a:p>
            <a:r>
              <a:rPr lang="ru-RU" sz="2200" b="1" dirty="0">
                <a:solidFill>
                  <a:schemeClr val="accent6">
                    <a:lumMod val="75000"/>
                  </a:schemeClr>
                </a:solidFill>
              </a:rPr>
              <a:t>49,44 млн. руб. - </a:t>
            </a:r>
            <a:r>
              <a:rPr lang="ru-RU" sz="2200" dirty="0"/>
              <a:t>на благоустройство общественных территорий </a:t>
            </a:r>
            <a:r>
              <a:rPr lang="ru-RU" sz="2200" dirty="0" smtClean="0"/>
              <a:t>(парк «Динамо»).</a:t>
            </a:r>
            <a:endParaRPr lang="ru-RU" sz="2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9733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6357982"/>
          </a:xfrm>
          <a:ln>
            <a:noFill/>
          </a:ln>
          <a:effectLst/>
        </p:spPr>
        <p:txBody>
          <a:bodyPr>
            <a:norm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1005832"/>
            <a:ext cx="4089938" cy="2708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979498"/>
            <a:ext cx="4191568" cy="2305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4071942"/>
            <a:ext cx="4089938" cy="2726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05" y="4214818"/>
            <a:ext cx="4183936" cy="25401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77" y="1304853"/>
            <a:ext cx="2370034" cy="35568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91029"/>
            <a:ext cx="2363942" cy="35481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2235" y="48445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Общественное обсуждение муниципальной программы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2" y="12011"/>
            <a:ext cx="91395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проект </a:t>
            </a:r>
            <a:r>
              <a:rPr lang="ru-RU" sz="2400" dirty="0">
                <a:solidFill>
                  <a:prstClr val="white"/>
                </a:solidFill>
                <a:ea typeface="+mj-ea"/>
                <a:cs typeface="+mj-cs"/>
              </a:rPr>
              <a:t>«Формирование современной городской среды»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Работа общественной комиссии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62535"/>
            <a:ext cx="3579758" cy="265419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4061654"/>
            <a:ext cx="3858564" cy="25707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" y="1189248"/>
            <a:ext cx="3858564" cy="25723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92" y="4214818"/>
            <a:ext cx="3725664" cy="2483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66" y="2996952"/>
            <a:ext cx="3204910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94850" y="0"/>
            <a:ext cx="9138696" cy="6706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58508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1112334"/>
            <a:ext cx="3796470" cy="25309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4286256"/>
            <a:ext cx="3713484" cy="24756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Утверждение дизайн-проектов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0" y="3714752"/>
            <a:ext cx="4644516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1143869"/>
            <a:ext cx="3962202" cy="264146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000222"/>
            <a:ext cx="4229762" cy="281984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80528" y="-38095"/>
            <a:ext cx="9138696" cy="6706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59" y="71414"/>
            <a:ext cx="782841" cy="714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07557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4449</TotalTime>
  <Words>678</Words>
  <Application>Microsoft Office PowerPoint</Application>
  <PresentationFormat>Экран (4:3)</PresentationFormat>
  <Paragraphs>67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Практика реализации программ по благоустройству дворовых территорий  в городе Хабаровске в 2017 году     Начальник управления ЖКХ и эксплуатации жилищного фонда администрации г. Хабаровска Александр Александрович Андрюшин</vt:lpstr>
      <vt:lpstr>В 2017 году в городе были выполнены мероприятия по трем программам благоустройства дворовых территорий:</vt:lpstr>
      <vt:lpstr>Слайд 3</vt:lpstr>
      <vt:lpstr>Реализация программы благоустройства с привлечением муниципальных грантов на благоустройство дворовых территорий МКД:</vt:lpstr>
      <vt:lpstr>Реализация программы благоустройства с привлечением муниципальных грантов на благоустройство дворовых территорий МКД:</vt:lpstr>
      <vt:lpstr>Общая сумма на реализацию проекта «Формирование современной городской среды» в г. Хабаровске в 2017 году составила 148,33 млн. руб.</vt:lpstr>
      <vt:lpstr>Слайд 7</vt:lpstr>
      <vt:lpstr>Работа общественной комиссии </vt:lpstr>
      <vt:lpstr>Утверждение дизайн-проектов</vt:lpstr>
      <vt:lpstr>Организация работ по благоустройству дворовых территорий</vt:lpstr>
      <vt:lpstr>Организация работ по благоустройству дворовых территорий</vt:lpstr>
      <vt:lpstr>Организация работ по благоустройству дворовых территорий</vt:lpstr>
      <vt:lpstr>Организация работ по благоустройству дворовых территорий</vt:lpstr>
      <vt:lpstr>Программа ремонта дворовых территорий и  проездов МКД</vt:lpstr>
      <vt:lpstr>«Праздники двора»</vt:lpstr>
      <vt:lpstr>«Праздники двора»</vt:lpstr>
      <vt:lpstr>«Праздники двора»</vt:lpstr>
      <vt:lpstr>Планы на 2018 год  (предусмотрено средств в бюджете города)</vt:lpstr>
      <vt:lpstr>Муниципальная программа «Формирование современной городской среды»  на 2018-2022 годы</vt:lpstr>
      <vt:lpstr>Реализация партийного проекта «Формирование современной городской среды» в 2018-2022 годах:</vt:lpstr>
      <vt:lpstr>Слайд 21</vt:lpstr>
      <vt:lpstr>Слайд 22</vt:lpstr>
    </vt:vector>
  </TitlesOfParts>
  <Company>Администрация города Хабаровска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sergeevav</dc:creator>
  <cp:lastModifiedBy>konotoptseva</cp:lastModifiedBy>
  <cp:revision>385</cp:revision>
  <dcterms:created xsi:type="dcterms:W3CDTF">2017-04-03T23:04:51Z</dcterms:created>
  <dcterms:modified xsi:type="dcterms:W3CDTF">2018-01-26T08:08:48Z</dcterms:modified>
</cp:coreProperties>
</file>