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73" r:id="rId2"/>
    <p:sldId id="436" r:id="rId3"/>
    <p:sldId id="467" r:id="rId4"/>
    <p:sldId id="381" r:id="rId5"/>
    <p:sldId id="398" r:id="rId6"/>
    <p:sldId id="452" r:id="rId7"/>
    <p:sldId id="453" r:id="rId8"/>
    <p:sldId id="446" r:id="rId9"/>
    <p:sldId id="444" r:id="rId10"/>
    <p:sldId id="445" r:id="rId11"/>
    <p:sldId id="443" r:id="rId12"/>
    <p:sldId id="441" r:id="rId13"/>
    <p:sldId id="434" r:id="rId14"/>
    <p:sldId id="382" r:id="rId15"/>
    <p:sldId id="447" r:id="rId16"/>
    <p:sldId id="354" r:id="rId17"/>
    <p:sldId id="468" r:id="rId18"/>
    <p:sldId id="450" r:id="rId19"/>
    <p:sldId id="459" r:id="rId20"/>
    <p:sldId id="455" r:id="rId21"/>
    <p:sldId id="469" r:id="rId22"/>
    <p:sldId id="462" r:id="rId23"/>
    <p:sldId id="465" r:id="rId24"/>
    <p:sldId id="464" r:id="rId25"/>
    <p:sldId id="466" r:id="rId26"/>
    <p:sldId id="386" r:id="rId27"/>
    <p:sldId id="471" r:id="rId28"/>
    <p:sldId id="378" r:id="rId29"/>
    <p:sldId id="472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84473" autoAdjust="0"/>
  </p:normalViewPr>
  <p:slideViewPr>
    <p:cSldViewPr snapToGrid="0" showGuides="1">
      <p:cViewPr varScale="1">
        <p:scale>
          <a:sx n="78" d="100"/>
          <a:sy n="78" d="100"/>
        </p:scale>
        <p:origin x="136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6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140FC-54DB-4A64-B325-9054ED449CC1}" type="doc">
      <dgm:prSet loTypeId="urn:microsoft.com/office/officeart/2005/8/layout/cycle1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964EBC0-8DEC-4634-A7B1-A4626CFF13C1}">
      <dgm:prSet phldrT="[Text]" custT="1"/>
      <dgm:spPr/>
      <dgm:t>
        <a:bodyPr/>
        <a:lstStyle/>
        <a:p>
          <a:r>
            <a:rPr lang="ru-RU" sz="1400" b="1" dirty="0" smtClean="0"/>
            <a:t>Физическая машина</a:t>
          </a:r>
          <a:endParaRPr lang="en-US" sz="1400" b="0" dirty="0"/>
        </a:p>
      </dgm:t>
    </dgm:pt>
    <dgm:pt modelId="{D42A040D-9377-4244-BF9F-65D691E6199C}" type="parTrans" cxnId="{E41B4E3A-ACBD-4042-8ACD-C85287EB8C8D}">
      <dgm:prSet/>
      <dgm:spPr/>
      <dgm:t>
        <a:bodyPr/>
        <a:lstStyle/>
        <a:p>
          <a:endParaRPr lang="en-US"/>
        </a:p>
      </dgm:t>
    </dgm:pt>
    <dgm:pt modelId="{59F65F38-20EE-4029-857B-CE47633033EF}" type="sibTrans" cxnId="{E41B4E3A-ACBD-4042-8ACD-C85287EB8C8D}">
      <dgm:prSet/>
      <dgm:spPr/>
      <dgm:t>
        <a:bodyPr/>
        <a:lstStyle/>
        <a:p>
          <a:endParaRPr lang="en-US" sz="1400"/>
        </a:p>
      </dgm:t>
    </dgm:pt>
    <dgm:pt modelId="{6278E755-1DDE-44F7-96B0-2F68E7825288}">
      <dgm:prSet phldrT="[Text]" custT="1"/>
      <dgm:spPr/>
      <dgm:t>
        <a:bodyPr/>
        <a:lstStyle/>
        <a:p>
          <a:r>
            <a:rPr lang="ru-RU" sz="1400" b="1" dirty="0" smtClean="0"/>
            <a:t>ВМ </a:t>
          </a:r>
          <a:r>
            <a:rPr lang="en-US" sz="1400" b="1" dirty="0" smtClean="0"/>
            <a:t>VMware </a:t>
          </a:r>
          <a:endParaRPr lang="en-US" sz="1400" b="1" dirty="0"/>
        </a:p>
      </dgm:t>
    </dgm:pt>
    <dgm:pt modelId="{2CA52149-0A51-4B4C-8450-600CF21EA217}" type="parTrans" cxnId="{604FBC90-A6F9-43A6-B46C-F57042730906}">
      <dgm:prSet/>
      <dgm:spPr/>
      <dgm:t>
        <a:bodyPr/>
        <a:lstStyle/>
        <a:p>
          <a:endParaRPr lang="en-US"/>
        </a:p>
      </dgm:t>
    </dgm:pt>
    <dgm:pt modelId="{3DC9A880-8294-4582-80A4-3759D2A900B5}" type="sibTrans" cxnId="{604FBC90-A6F9-43A6-B46C-F57042730906}">
      <dgm:prSet/>
      <dgm:spPr/>
      <dgm:t>
        <a:bodyPr/>
        <a:lstStyle/>
        <a:p>
          <a:endParaRPr lang="en-US" sz="1400"/>
        </a:p>
      </dgm:t>
    </dgm:pt>
    <dgm:pt modelId="{8D4D6DC8-F4D1-43F6-9C6D-71BEED484B62}">
      <dgm:prSet phldrT="[Text]" custT="1"/>
      <dgm:spPr/>
      <dgm:t>
        <a:bodyPr/>
        <a:lstStyle/>
        <a:p>
          <a:r>
            <a:rPr lang="ru-RU" sz="1400" b="1" dirty="0" smtClean="0"/>
            <a:t>ВМ </a:t>
          </a:r>
          <a:r>
            <a:rPr lang="en-US" sz="1400" b="1" dirty="0" smtClean="0"/>
            <a:t>Oracle </a:t>
          </a:r>
          <a:r>
            <a:rPr lang="en-US" sz="1400" b="0" dirty="0" smtClean="0"/>
            <a:t/>
          </a:r>
          <a:br>
            <a:rPr lang="en-US" sz="1400" b="0" dirty="0" smtClean="0"/>
          </a:br>
          <a:r>
            <a:rPr lang="en-US" sz="1400" b="0" dirty="0" smtClean="0"/>
            <a:t>/</a:t>
          </a:r>
          <a:br>
            <a:rPr lang="en-US" sz="1400" b="0" dirty="0" smtClean="0"/>
          </a:br>
          <a:r>
            <a:rPr lang="ru-RU" sz="1400" b="0" dirty="0" smtClean="0"/>
            <a:t>ВМ </a:t>
          </a:r>
          <a:r>
            <a:rPr lang="en-US" sz="1400" b="1" dirty="0" err="1" smtClean="0"/>
            <a:t>XenServer</a:t>
          </a:r>
          <a:r>
            <a:rPr lang="en-US" sz="1400" b="0" dirty="0" smtClean="0"/>
            <a:t> </a:t>
          </a:r>
          <a:endParaRPr lang="en-US" sz="1400" b="1" dirty="0"/>
        </a:p>
      </dgm:t>
    </dgm:pt>
    <dgm:pt modelId="{BE3C883B-123F-446F-8437-FBC98B5BEA02}" type="parTrans" cxnId="{CDD1EF42-4B20-4642-82A1-CA8F05B65620}">
      <dgm:prSet/>
      <dgm:spPr/>
      <dgm:t>
        <a:bodyPr/>
        <a:lstStyle/>
        <a:p>
          <a:endParaRPr lang="en-US"/>
        </a:p>
      </dgm:t>
    </dgm:pt>
    <dgm:pt modelId="{D256F9C6-A05D-426F-9E70-F985EFE915A7}" type="sibTrans" cxnId="{CDD1EF42-4B20-4642-82A1-CA8F05B65620}">
      <dgm:prSet/>
      <dgm:spPr/>
      <dgm:t>
        <a:bodyPr/>
        <a:lstStyle/>
        <a:p>
          <a:endParaRPr lang="en-US" sz="1400"/>
        </a:p>
      </dgm:t>
    </dgm:pt>
    <dgm:pt modelId="{0EDE1C6C-A60E-446C-BA2A-1C5A71127A33}">
      <dgm:prSet phldrT="[Text]" custT="1"/>
      <dgm:spPr/>
      <dgm:t>
        <a:bodyPr/>
        <a:lstStyle/>
        <a:p>
          <a:r>
            <a:rPr lang="ru-RU" sz="1400" b="1" dirty="0" smtClean="0"/>
            <a:t>Отличающееся оборудование</a:t>
          </a:r>
          <a:endParaRPr lang="en-US" sz="1400" b="0" dirty="0"/>
        </a:p>
      </dgm:t>
    </dgm:pt>
    <dgm:pt modelId="{382CE2EA-1D7A-4B98-9681-0A81E33B06F6}" type="parTrans" cxnId="{6B46C5CF-A84F-4E44-8CF1-CBBE066E114C}">
      <dgm:prSet/>
      <dgm:spPr/>
      <dgm:t>
        <a:bodyPr/>
        <a:lstStyle/>
        <a:p>
          <a:endParaRPr lang="en-US"/>
        </a:p>
      </dgm:t>
    </dgm:pt>
    <dgm:pt modelId="{E7D6EF4B-7F88-4D16-A8E4-DD6867DF2017}" type="sibTrans" cxnId="{6B46C5CF-A84F-4E44-8CF1-CBBE066E114C}">
      <dgm:prSet/>
      <dgm:spPr/>
      <dgm:t>
        <a:bodyPr/>
        <a:lstStyle/>
        <a:p>
          <a:endParaRPr lang="en-US" sz="1400"/>
        </a:p>
      </dgm:t>
    </dgm:pt>
    <dgm:pt modelId="{FBEE9C44-A2D8-451D-86B9-47B0BF3F6951}">
      <dgm:prSet phldrT="[Text]" custT="1"/>
      <dgm:spPr/>
      <dgm:t>
        <a:bodyPr/>
        <a:lstStyle/>
        <a:p>
          <a:r>
            <a:rPr lang="ru-RU" sz="1400" b="1" dirty="0" smtClean="0"/>
            <a:t>ВМ </a:t>
          </a:r>
          <a:r>
            <a:rPr lang="en-US" sz="1400" b="1" dirty="0" smtClean="0"/>
            <a:t>Hyper-V</a:t>
          </a:r>
          <a:endParaRPr lang="en-US" sz="1400" b="1" dirty="0"/>
        </a:p>
      </dgm:t>
    </dgm:pt>
    <dgm:pt modelId="{6117B2A2-1D9C-43A8-8F5E-A836273EBB53}" type="sibTrans" cxnId="{01077547-045B-4AF4-9436-1FD5621B1071}">
      <dgm:prSet/>
      <dgm:spPr/>
      <dgm:t>
        <a:bodyPr/>
        <a:lstStyle/>
        <a:p>
          <a:endParaRPr lang="en-US" sz="1400"/>
        </a:p>
      </dgm:t>
    </dgm:pt>
    <dgm:pt modelId="{CFB1317D-BD38-4685-9852-104D85B3D873}" type="parTrans" cxnId="{01077547-045B-4AF4-9436-1FD5621B1071}">
      <dgm:prSet/>
      <dgm:spPr/>
      <dgm:t>
        <a:bodyPr/>
        <a:lstStyle/>
        <a:p>
          <a:endParaRPr lang="en-US"/>
        </a:p>
      </dgm:t>
    </dgm:pt>
    <dgm:pt modelId="{2D7B9DE5-3D0A-4C44-9F9F-356ECCEA1FD5}">
      <dgm:prSet phldrT="[Text]" custT="1"/>
      <dgm:spPr/>
      <dgm:t>
        <a:bodyPr/>
        <a:lstStyle/>
        <a:p>
          <a:r>
            <a:rPr lang="ru-RU" sz="1400" b="1" dirty="0" smtClean="0"/>
            <a:t>ВМ </a:t>
          </a:r>
          <a:r>
            <a:rPr lang="en-US" sz="1400" b="1" dirty="0" smtClean="0"/>
            <a:t>RHEV </a:t>
          </a:r>
          <a:r>
            <a:rPr lang="en-US" sz="1400" b="0" dirty="0" smtClean="0"/>
            <a:t/>
          </a:r>
          <a:br>
            <a:rPr lang="en-US" sz="1400" b="0" dirty="0" smtClean="0"/>
          </a:br>
          <a:r>
            <a:rPr lang="en-US" sz="1400" b="0" dirty="0" smtClean="0"/>
            <a:t>/</a:t>
          </a:r>
          <a:br>
            <a:rPr lang="en-US" sz="1400" b="0" dirty="0" smtClean="0"/>
          </a:br>
          <a:r>
            <a:rPr lang="en-US" sz="1400" b="1" dirty="0" smtClean="0"/>
            <a:t>KVM</a:t>
          </a:r>
          <a:endParaRPr lang="en-US" sz="1400" b="1" dirty="0"/>
        </a:p>
      </dgm:t>
    </dgm:pt>
    <dgm:pt modelId="{0BBA7A49-00ED-4802-B687-5685B88D2608}" type="sibTrans" cxnId="{271F8D23-C8D9-4E36-9F46-525DCC2E12A1}">
      <dgm:prSet/>
      <dgm:spPr/>
      <dgm:t>
        <a:bodyPr/>
        <a:lstStyle/>
        <a:p>
          <a:endParaRPr lang="en-US" sz="1400"/>
        </a:p>
      </dgm:t>
    </dgm:pt>
    <dgm:pt modelId="{F962BF71-7AAE-45E1-B3DE-4251E2966FD1}" type="parTrans" cxnId="{271F8D23-C8D9-4E36-9F46-525DCC2E12A1}">
      <dgm:prSet/>
      <dgm:spPr/>
      <dgm:t>
        <a:bodyPr/>
        <a:lstStyle/>
        <a:p>
          <a:endParaRPr lang="en-US"/>
        </a:p>
      </dgm:t>
    </dgm:pt>
    <dgm:pt modelId="{70A93056-1E7F-4A05-A54E-2FA0C8B01C4C}" type="pres">
      <dgm:prSet presAssocID="{1BB140FC-54DB-4A64-B325-9054ED449C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98E43-1726-47D6-8E75-9EA78D16A73A}" type="pres">
      <dgm:prSet presAssocID="{B964EBC0-8DEC-4634-A7B1-A4626CFF13C1}" presName="dummy" presStyleCnt="0"/>
      <dgm:spPr/>
    </dgm:pt>
    <dgm:pt modelId="{30E41F65-C474-47CE-9E1B-AC97984112F7}" type="pres">
      <dgm:prSet presAssocID="{B964EBC0-8DEC-4634-A7B1-A4626CFF13C1}" presName="node" presStyleLbl="revTx" presStyleIdx="0" presStyleCnt="6" custScaleX="10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E37FF-5287-4291-BEB8-46D1F67F4699}" type="pres">
      <dgm:prSet presAssocID="{59F65F38-20EE-4029-857B-CE47633033EF}" presName="sibTrans" presStyleLbl="node1" presStyleIdx="0" presStyleCnt="6" custScaleX="102213"/>
      <dgm:spPr/>
      <dgm:t>
        <a:bodyPr/>
        <a:lstStyle/>
        <a:p>
          <a:endParaRPr lang="en-US"/>
        </a:p>
      </dgm:t>
    </dgm:pt>
    <dgm:pt modelId="{E3D8BBCC-0DDE-421D-9FED-C9C3AEF31F82}" type="pres">
      <dgm:prSet presAssocID="{0EDE1C6C-A60E-446C-BA2A-1C5A71127A33}" presName="dummy" presStyleCnt="0"/>
      <dgm:spPr/>
    </dgm:pt>
    <dgm:pt modelId="{F67CC04C-CEAD-4B55-8260-173569A527CF}" type="pres">
      <dgm:prSet presAssocID="{0EDE1C6C-A60E-446C-BA2A-1C5A71127A33}" presName="node" presStyleLbl="revTx" presStyleIdx="1" presStyleCnt="6" custScaleX="277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133B7-7518-4FDF-BD9E-16664A0DDB2F}" type="pres">
      <dgm:prSet presAssocID="{E7D6EF4B-7F88-4D16-A8E4-DD6867DF2017}" presName="sibTrans" presStyleLbl="node1" presStyleIdx="1" presStyleCnt="6" custScaleX="102213"/>
      <dgm:spPr/>
      <dgm:t>
        <a:bodyPr/>
        <a:lstStyle/>
        <a:p>
          <a:endParaRPr lang="en-US"/>
        </a:p>
      </dgm:t>
    </dgm:pt>
    <dgm:pt modelId="{6DB595A9-4D1C-4CE8-A0F5-2A8759C70829}" type="pres">
      <dgm:prSet presAssocID="{FBEE9C44-A2D8-451D-86B9-47B0BF3F6951}" presName="dummy" presStyleCnt="0"/>
      <dgm:spPr/>
    </dgm:pt>
    <dgm:pt modelId="{61CB198E-9004-44DD-9E5C-EF7284329DD0}" type="pres">
      <dgm:prSet presAssocID="{FBEE9C44-A2D8-451D-86B9-47B0BF3F6951}" presName="node" presStyleLbl="revTx" presStyleIdx="2" presStyleCnt="6" custScaleX="10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5D663-6CDC-4E2C-9513-9FB16313C744}" type="pres">
      <dgm:prSet presAssocID="{6117B2A2-1D9C-43A8-8F5E-A836273EBB53}" presName="sibTrans" presStyleLbl="node1" presStyleIdx="2" presStyleCnt="6" custScaleX="102213"/>
      <dgm:spPr/>
      <dgm:t>
        <a:bodyPr/>
        <a:lstStyle/>
        <a:p>
          <a:endParaRPr lang="en-US"/>
        </a:p>
      </dgm:t>
    </dgm:pt>
    <dgm:pt modelId="{95573BD0-3B20-4035-87F3-7D13EA83EA02}" type="pres">
      <dgm:prSet presAssocID="{6278E755-1DDE-44F7-96B0-2F68E7825288}" presName="dummy" presStyleCnt="0"/>
      <dgm:spPr/>
    </dgm:pt>
    <dgm:pt modelId="{5EFC5EC1-37C0-469F-821E-96AF2DD928EA}" type="pres">
      <dgm:prSet presAssocID="{6278E755-1DDE-44F7-96B0-2F68E7825288}" presName="node" presStyleLbl="revTx" presStyleIdx="3" presStyleCnt="6" custScaleX="102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A45DB-9E17-4E00-A4F9-720B79EC83D6}" type="pres">
      <dgm:prSet presAssocID="{3DC9A880-8294-4582-80A4-3759D2A900B5}" presName="sibTrans" presStyleLbl="node1" presStyleIdx="3" presStyleCnt="6" custScaleX="102213"/>
      <dgm:spPr/>
      <dgm:t>
        <a:bodyPr/>
        <a:lstStyle/>
        <a:p>
          <a:endParaRPr lang="en-US"/>
        </a:p>
      </dgm:t>
    </dgm:pt>
    <dgm:pt modelId="{B2ACEA8C-DED9-4A38-98FB-8B1D2BF5C33F}" type="pres">
      <dgm:prSet presAssocID="{2D7B9DE5-3D0A-4C44-9F9F-356ECCEA1FD5}" presName="dummy" presStyleCnt="0"/>
      <dgm:spPr/>
    </dgm:pt>
    <dgm:pt modelId="{EA41E004-B264-4B6C-9546-86BA28CFAE1A}" type="pres">
      <dgm:prSet presAssocID="{2D7B9DE5-3D0A-4C44-9F9F-356ECCEA1FD5}" presName="node" presStyleLbl="revTx" presStyleIdx="4" presStyleCnt="6" custScaleX="246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9A4C4-427F-471F-933B-B8E7DDACF71D}" type="pres">
      <dgm:prSet presAssocID="{0BBA7A49-00ED-4802-B687-5685B88D2608}" presName="sibTrans" presStyleLbl="node1" presStyleIdx="4" presStyleCnt="6" custScaleX="102213"/>
      <dgm:spPr/>
      <dgm:t>
        <a:bodyPr/>
        <a:lstStyle/>
        <a:p>
          <a:endParaRPr lang="en-US"/>
        </a:p>
      </dgm:t>
    </dgm:pt>
    <dgm:pt modelId="{A9670EA8-A90E-4F8F-928D-6F6E8F7219FB}" type="pres">
      <dgm:prSet presAssocID="{8D4D6DC8-F4D1-43F6-9C6D-71BEED484B62}" presName="dummy" presStyleCnt="0"/>
      <dgm:spPr/>
    </dgm:pt>
    <dgm:pt modelId="{1EB738FA-7CCA-4378-B2D0-D30258D3BFBD}" type="pres">
      <dgm:prSet presAssocID="{8D4D6DC8-F4D1-43F6-9C6D-71BEED484B62}" presName="node" presStyleLbl="revTx" presStyleIdx="5" presStyleCnt="6" custScaleX="217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FF8F0-034E-4000-AF28-E84E634BC2FA}" type="pres">
      <dgm:prSet presAssocID="{D256F9C6-A05D-426F-9E70-F985EFE915A7}" presName="sibTrans" presStyleLbl="node1" presStyleIdx="5" presStyleCnt="6" custScaleX="102213"/>
      <dgm:spPr/>
      <dgm:t>
        <a:bodyPr/>
        <a:lstStyle/>
        <a:p>
          <a:endParaRPr lang="en-US"/>
        </a:p>
      </dgm:t>
    </dgm:pt>
  </dgm:ptLst>
  <dgm:cxnLst>
    <dgm:cxn modelId="{7111F49F-6772-4001-B3FA-DEF7301E87BF}" type="presOf" srcId="{3DC9A880-8294-4582-80A4-3759D2A900B5}" destId="{393A45DB-9E17-4E00-A4F9-720B79EC83D6}" srcOrd="0" destOrd="0" presId="urn:microsoft.com/office/officeart/2005/8/layout/cycle1"/>
    <dgm:cxn modelId="{271F8D23-C8D9-4E36-9F46-525DCC2E12A1}" srcId="{1BB140FC-54DB-4A64-B325-9054ED449CC1}" destId="{2D7B9DE5-3D0A-4C44-9F9F-356ECCEA1FD5}" srcOrd="4" destOrd="0" parTransId="{F962BF71-7AAE-45E1-B3DE-4251E2966FD1}" sibTransId="{0BBA7A49-00ED-4802-B687-5685B88D2608}"/>
    <dgm:cxn modelId="{8FE911E7-7365-487D-B563-9DF2E456D40E}" type="presOf" srcId="{E7D6EF4B-7F88-4D16-A8E4-DD6867DF2017}" destId="{C1D133B7-7518-4FDF-BD9E-16664A0DDB2F}" srcOrd="0" destOrd="0" presId="urn:microsoft.com/office/officeart/2005/8/layout/cycle1"/>
    <dgm:cxn modelId="{3A6E2156-4DB5-4670-84EF-DBBCFA09676C}" type="presOf" srcId="{FBEE9C44-A2D8-451D-86B9-47B0BF3F6951}" destId="{61CB198E-9004-44DD-9E5C-EF7284329DD0}" srcOrd="0" destOrd="0" presId="urn:microsoft.com/office/officeart/2005/8/layout/cycle1"/>
    <dgm:cxn modelId="{E41B4E3A-ACBD-4042-8ACD-C85287EB8C8D}" srcId="{1BB140FC-54DB-4A64-B325-9054ED449CC1}" destId="{B964EBC0-8DEC-4634-A7B1-A4626CFF13C1}" srcOrd="0" destOrd="0" parTransId="{D42A040D-9377-4244-BF9F-65D691E6199C}" sibTransId="{59F65F38-20EE-4029-857B-CE47633033EF}"/>
    <dgm:cxn modelId="{351EEDA8-07D1-4D64-9D5F-04E71F02280A}" type="presOf" srcId="{1BB140FC-54DB-4A64-B325-9054ED449CC1}" destId="{70A93056-1E7F-4A05-A54E-2FA0C8B01C4C}" srcOrd="0" destOrd="0" presId="urn:microsoft.com/office/officeart/2005/8/layout/cycle1"/>
    <dgm:cxn modelId="{A96E1359-B22D-4BBF-84A5-F0F793B8B8BC}" type="presOf" srcId="{6278E755-1DDE-44F7-96B0-2F68E7825288}" destId="{5EFC5EC1-37C0-469F-821E-96AF2DD928EA}" srcOrd="0" destOrd="0" presId="urn:microsoft.com/office/officeart/2005/8/layout/cycle1"/>
    <dgm:cxn modelId="{919BBACA-E3D2-4DA7-ABE3-58D979A88F23}" type="presOf" srcId="{0EDE1C6C-A60E-446C-BA2A-1C5A71127A33}" destId="{F67CC04C-CEAD-4B55-8260-173569A527CF}" srcOrd="0" destOrd="0" presId="urn:microsoft.com/office/officeart/2005/8/layout/cycle1"/>
    <dgm:cxn modelId="{01043401-6F6A-45F0-8D4C-FE6A474146FF}" type="presOf" srcId="{59F65F38-20EE-4029-857B-CE47633033EF}" destId="{5F5E37FF-5287-4291-BEB8-46D1F67F4699}" srcOrd="0" destOrd="0" presId="urn:microsoft.com/office/officeart/2005/8/layout/cycle1"/>
    <dgm:cxn modelId="{A5D50F74-FF71-42B3-B4E5-D732F2EED208}" type="presOf" srcId="{0BBA7A49-00ED-4802-B687-5685B88D2608}" destId="{CED9A4C4-427F-471F-933B-B8E7DDACF71D}" srcOrd="0" destOrd="0" presId="urn:microsoft.com/office/officeart/2005/8/layout/cycle1"/>
    <dgm:cxn modelId="{1B72D45C-4C0F-43CA-A87F-359354BD0D33}" type="presOf" srcId="{6117B2A2-1D9C-43A8-8F5E-A836273EBB53}" destId="{9EA5D663-6CDC-4E2C-9513-9FB16313C744}" srcOrd="0" destOrd="0" presId="urn:microsoft.com/office/officeart/2005/8/layout/cycle1"/>
    <dgm:cxn modelId="{6B46C5CF-A84F-4E44-8CF1-CBBE066E114C}" srcId="{1BB140FC-54DB-4A64-B325-9054ED449CC1}" destId="{0EDE1C6C-A60E-446C-BA2A-1C5A71127A33}" srcOrd="1" destOrd="0" parTransId="{382CE2EA-1D7A-4B98-9681-0A81E33B06F6}" sibTransId="{E7D6EF4B-7F88-4D16-A8E4-DD6867DF2017}"/>
    <dgm:cxn modelId="{823072A8-EE6B-4DB7-AB59-71CAF22D1A94}" type="presOf" srcId="{8D4D6DC8-F4D1-43F6-9C6D-71BEED484B62}" destId="{1EB738FA-7CCA-4378-B2D0-D30258D3BFBD}" srcOrd="0" destOrd="0" presId="urn:microsoft.com/office/officeart/2005/8/layout/cycle1"/>
    <dgm:cxn modelId="{604FBC90-A6F9-43A6-B46C-F57042730906}" srcId="{1BB140FC-54DB-4A64-B325-9054ED449CC1}" destId="{6278E755-1DDE-44F7-96B0-2F68E7825288}" srcOrd="3" destOrd="0" parTransId="{2CA52149-0A51-4B4C-8450-600CF21EA217}" sibTransId="{3DC9A880-8294-4582-80A4-3759D2A900B5}"/>
    <dgm:cxn modelId="{F6AB9B32-CB34-4F4B-842A-0FF2FBBA37D7}" type="presOf" srcId="{D256F9C6-A05D-426F-9E70-F985EFE915A7}" destId="{C90FF8F0-034E-4000-AF28-E84E634BC2FA}" srcOrd="0" destOrd="0" presId="urn:microsoft.com/office/officeart/2005/8/layout/cycle1"/>
    <dgm:cxn modelId="{AC39D1EE-5EBB-49C8-9660-0316B92D6152}" type="presOf" srcId="{2D7B9DE5-3D0A-4C44-9F9F-356ECCEA1FD5}" destId="{EA41E004-B264-4B6C-9546-86BA28CFAE1A}" srcOrd="0" destOrd="0" presId="urn:microsoft.com/office/officeart/2005/8/layout/cycle1"/>
    <dgm:cxn modelId="{343AA008-2A05-4356-B5A1-AD7C996AF982}" type="presOf" srcId="{B964EBC0-8DEC-4634-A7B1-A4626CFF13C1}" destId="{30E41F65-C474-47CE-9E1B-AC97984112F7}" srcOrd="0" destOrd="0" presId="urn:microsoft.com/office/officeart/2005/8/layout/cycle1"/>
    <dgm:cxn modelId="{01077547-045B-4AF4-9436-1FD5621B1071}" srcId="{1BB140FC-54DB-4A64-B325-9054ED449CC1}" destId="{FBEE9C44-A2D8-451D-86B9-47B0BF3F6951}" srcOrd="2" destOrd="0" parTransId="{CFB1317D-BD38-4685-9852-104D85B3D873}" sibTransId="{6117B2A2-1D9C-43A8-8F5E-A836273EBB53}"/>
    <dgm:cxn modelId="{CDD1EF42-4B20-4642-82A1-CA8F05B65620}" srcId="{1BB140FC-54DB-4A64-B325-9054ED449CC1}" destId="{8D4D6DC8-F4D1-43F6-9C6D-71BEED484B62}" srcOrd="5" destOrd="0" parTransId="{BE3C883B-123F-446F-8437-FBC98B5BEA02}" sibTransId="{D256F9C6-A05D-426F-9E70-F985EFE915A7}"/>
    <dgm:cxn modelId="{356EEF74-1F7C-4C17-93D5-F04CA8EAE497}" type="presParOf" srcId="{70A93056-1E7F-4A05-A54E-2FA0C8B01C4C}" destId="{26698E43-1726-47D6-8E75-9EA78D16A73A}" srcOrd="0" destOrd="0" presId="urn:microsoft.com/office/officeart/2005/8/layout/cycle1"/>
    <dgm:cxn modelId="{3D4CC460-4822-46F6-A969-18A00CEA8A9A}" type="presParOf" srcId="{70A93056-1E7F-4A05-A54E-2FA0C8B01C4C}" destId="{30E41F65-C474-47CE-9E1B-AC97984112F7}" srcOrd="1" destOrd="0" presId="urn:microsoft.com/office/officeart/2005/8/layout/cycle1"/>
    <dgm:cxn modelId="{F6732924-3B9F-4635-A70E-66EF8B1A6A67}" type="presParOf" srcId="{70A93056-1E7F-4A05-A54E-2FA0C8B01C4C}" destId="{5F5E37FF-5287-4291-BEB8-46D1F67F4699}" srcOrd="2" destOrd="0" presId="urn:microsoft.com/office/officeart/2005/8/layout/cycle1"/>
    <dgm:cxn modelId="{79E6F91C-83A7-450B-ACFB-585FB2AA724E}" type="presParOf" srcId="{70A93056-1E7F-4A05-A54E-2FA0C8B01C4C}" destId="{E3D8BBCC-0DDE-421D-9FED-C9C3AEF31F82}" srcOrd="3" destOrd="0" presId="urn:microsoft.com/office/officeart/2005/8/layout/cycle1"/>
    <dgm:cxn modelId="{378BB734-1AC5-4455-81A4-B821B4DE3457}" type="presParOf" srcId="{70A93056-1E7F-4A05-A54E-2FA0C8B01C4C}" destId="{F67CC04C-CEAD-4B55-8260-173569A527CF}" srcOrd="4" destOrd="0" presId="urn:microsoft.com/office/officeart/2005/8/layout/cycle1"/>
    <dgm:cxn modelId="{90C6ED9F-E6F5-4343-A966-E2AFBD19781F}" type="presParOf" srcId="{70A93056-1E7F-4A05-A54E-2FA0C8B01C4C}" destId="{C1D133B7-7518-4FDF-BD9E-16664A0DDB2F}" srcOrd="5" destOrd="0" presId="urn:microsoft.com/office/officeart/2005/8/layout/cycle1"/>
    <dgm:cxn modelId="{475050F0-217D-40F3-A991-8B2EB8E7F27F}" type="presParOf" srcId="{70A93056-1E7F-4A05-A54E-2FA0C8B01C4C}" destId="{6DB595A9-4D1C-4CE8-A0F5-2A8759C70829}" srcOrd="6" destOrd="0" presId="urn:microsoft.com/office/officeart/2005/8/layout/cycle1"/>
    <dgm:cxn modelId="{2CAD3001-6711-4459-8C4D-35EDBA2B36A5}" type="presParOf" srcId="{70A93056-1E7F-4A05-A54E-2FA0C8B01C4C}" destId="{61CB198E-9004-44DD-9E5C-EF7284329DD0}" srcOrd="7" destOrd="0" presId="urn:microsoft.com/office/officeart/2005/8/layout/cycle1"/>
    <dgm:cxn modelId="{CB089BEC-B6A5-4C1C-9ACE-B1CA4BA62901}" type="presParOf" srcId="{70A93056-1E7F-4A05-A54E-2FA0C8B01C4C}" destId="{9EA5D663-6CDC-4E2C-9513-9FB16313C744}" srcOrd="8" destOrd="0" presId="urn:microsoft.com/office/officeart/2005/8/layout/cycle1"/>
    <dgm:cxn modelId="{0EA5657F-F668-44CA-968C-7C8D828D8FCD}" type="presParOf" srcId="{70A93056-1E7F-4A05-A54E-2FA0C8B01C4C}" destId="{95573BD0-3B20-4035-87F3-7D13EA83EA02}" srcOrd="9" destOrd="0" presId="urn:microsoft.com/office/officeart/2005/8/layout/cycle1"/>
    <dgm:cxn modelId="{9C923B5D-FD29-4992-8184-8C4F85373C2F}" type="presParOf" srcId="{70A93056-1E7F-4A05-A54E-2FA0C8B01C4C}" destId="{5EFC5EC1-37C0-469F-821E-96AF2DD928EA}" srcOrd="10" destOrd="0" presId="urn:microsoft.com/office/officeart/2005/8/layout/cycle1"/>
    <dgm:cxn modelId="{5EEE69D5-3AF6-4B67-AC36-B867B3E7B1F0}" type="presParOf" srcId="{70A93056-1E7F-4A05-A54E-2FA0C8B01C4C}" destId="{393A45DB-9E17-4E00-A4F9-720B79EC83D6}" srcOrd="11" destOrd="0" presId="urn:microsoft.com/office/officeart/2005/8/layout/cycle1"/>
    <dgm:cxn modelId="{443F09FE-0CC3-4ED2-AD41-9B6063510835}" type="presParOf" srcId="{70A93056-1E7F-4A05-A54E-2FA0C8B01C4C}" destId="{B2ACEA8C-DED9-4A38-98FB-8B1D2BF5C33F}" srcOrd="12" destOrd="0" presId="urn:microsoft.com/office/officeart/2005/8/layout/cycle1"/>
    <dgm:cxn modelId="{3192E24C-554A-4C54-8DC0-E1D9A8ADBAE1}" type="presParOf" srcId="{70A93056-1E7F-4A05-A54E-2FA0C8B01C4C}" destId="{EA41E004-B264-4B6C-9546-86BA28CFAE1A}" srcOrd="13" destOrd="0" presId="urn:microsoft.com/office/officeart/2005/8/layout/cycle1"/>
    <dgm:cxn modelId="{4AA9E3C2-E765-4C2B-B5D4-0B7E9068FB59}" type="presParOf" srcId="{70A93056-1E7F-4A05-A54E-2FA0C8B01C4C}" destId="{CED9A4C4-427F-471F-933B-B8E7DDACF71D}" srcOrd="14" destOrd="0" presId="urn:microsoft.com/office/officeart/2005/8/layout/cycle1"/>
    <dgm:cxn modelId="{79EDB3C7-5751-4EF0-8F25-FCF5C6F7DB65}" type="presParOf" srcId="{70A93056-1E7F-4A05-A54E-2FA0C8B01C4C}" destId="{A9670EA8-A90E-4F8F-928D-6F6E8F7219FB}" srcOrd="15" destOrd="0" presId="urn:microsoft.com/office/officeart/2005/8/layout/cycle1"/>
    <dgm:cxn modelId="{BE80AFC1-BC4D-4996-81D6-3112CA2AECE3}" type="presParOf" srcId="{70A93056-1E7F-4A05-A54E-2FA0C8B01C4C}" destId="{1EB738FA-7CCA-4378-B2D0-D30258D3BFBD}" srcOrd="16" destOrd="0" presId="urn:microsoft.com/office/officeart/2005/8/layout/cycle1"/>
    <dgm:cxn modelId="{621C3134-10CA-4E6A-9940-FFFFA040ACA8}" type="presParOf" srcId="{70A93056-1E7F-4A05-A54E-2FA0C8B01C4C}" destId="{C90FF8F0-034E-4000-AF28-E84E634BC2F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8D796-9B35-47A6-9723-12B1A8F2DCF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076839-D5DB-4399-ACA0-4FBAED1EDD8D}">
      <dgm:prSet phldrT="[Text]" custT="1"/>
      <dgm:spPr/>
      <dgm:t>
        <a:bodyPr/>
        <a:lstStyle/>
        <a:p>
          <a:r>
            <a:rPr lang="en-US" sz="2400" dirty="0" smtClean="0"/>
            <a:t>Acronis Backup </a:t>
          </a:r>
          <a:endParaRPr lang="ru-RU" sz="2400" dirty="0" smtClean="0"/>
        </a:p>
        <a:p>
          <a:r>
            <a:rPr lang="en-US" sz="2400" dirty="0" smtClean="0"/>
            <a:t>12</a:t>
          </a:r>
          <a:endParaRPr lang="en-US" sz="2400" dirty="0"/>
        </a:p>
      </dgm:t>
    </dgm:pt>
    <dgm:pt modelId="{0BAC3FDD-2E56-4E3D-A70B-E96641B67F93}" type="parTrans" cxnId="{57E295C2-1647-48FC-B789-178EB8AB289C}">
      <dgm:prSet/>
      <dgm:spPr/>
      <dgm:t>
        <a:bodyPr/>
        <a:lstStyle/>
        <a:p>
          <a:endParaRPr lang="en-US"/>
        </a:p>
      </dgm:t>
    </dgm:pt>
    <dgm:pt modelId="{D3EAAE3F-3556-4806-9716-383BE8F35299}" type="sibTrans" cxnId="{57E295C2-1647-48FC-B789-178EB8AB289C}">
      <dgm:prSet/>
      <dgm:spPr/>
      <dgm:t>
        <a:bodyPr/>
        <a:lstStyle/>
        <a:p>
          <a:endParaRPr lang="en-US"/>
        </a:p>
      </dgm:t>
    </dgm:pt>
    <dgm:pt modelId="{5C81DFC3-5DA1-4F3D-88D3-0BAB740516EF}">
      <dgm:prSet phldrT="[Text]" custT="1"/>
      <dgm:spPr/>
      <dgm:t>
        <a:bodyPr/>
        <a:lstStyle/>
        <a:p>
          <a:r>
            <a:rPr lang="en-US" sz="1200" dirty="0" smtClean="0"/>
            <a:t>Acronis Backup 11.7</a:t>
          </a:r>
          <a:endParaRPr lang="en-US" sz="1200" dirty="0"/>
        </a:p>
      </dgm:t>
    </dgm:pt>
    <dgm:pt modelId="{D1E0F567-3E37-4404-8559-127BDB666C33}" type="parTrans" cxnId="{1AF46F0C-0086-4224-A935-BA11E653D395}">
      <dgm:prSet/>
      <dgm:spPr>
        <a:ln>
          <a:headEnd type="triangle"/>
        </a:ln>
      </dgm:spPr>
      <dgm:t>
        <a:bodyPr/>
        <a:lstStyle/>
        <a:p>
          <a:endParaRPr lang="en-US"/>
        </a:p>
      </dgm:t>
    </dgm:pt>
    <dgm:pt modelId="{16130996-E4BD-45E1-AACC-877E3AFE85D5}" type="sibTrans" cxnId="{1AF46F0C-0086-4224-A935-BA11E653D395}">
      <dgm:prSet/>
      <dgm:spPr/>
      <dgm:t>
        <a:bodyPr/>
        <a:lstStyle/>
        <a:p>
          <a:endParaRPr lang="en-US"/>
        </a:p>
      </dgm:t>
    </dgm:pt>
    <dgm:pt modelId="{4AFC9EAB-6798-407B-A788-1F4A45CA44B8}">
      <dgm:prSet phldrT="[Text]" custT="1"/>
      <dgm:spPr/>
      <dgm:t>
        <a:bodyPr/>
        <a:lstStyle/>
        <a:p>
          <a:r>
            <a:rPr lang="ru-RU" sz="1200" dirty="0" smtClean="0"/>
            <a:t>Централизованное управление</a:t>
          </a:r>
          <a:endParaRPr lang="en-US" sz="1200" dirty="0"/>
        </a:p>
      </dgm:t>
    </dgm:pt>
    <dgm:pt modelId="{566536F4-437C-4F64-AB38-3340631EF770}" type="parTrans" cxnId="{5A2C84BA-BEE0-4015-8732-0DF8268DEF0A}">
      <dgm:prSet/>
      <dgm:spPr>
        <a:ln>
          <a:headEnd type="triangle"/>
        </a:ln>
      </dgm:spPr>
      <dgm:t>
        <a:bodyPr/>
        <a:lstStyle/>
        <a:p>
          <a:endParaRPr lang="en-US"/>
        </a:p>
      </dgm:t>
    </dgm:pt>
    <dgm:pt modelId="{DAB9C970-AED2-4003-93B8-6C445EC9AF7E}" type="sibTrans" cxnId="{5A2C84BA-BEE0-4015-8732-0DF8268DEF0A}">
      <dgm:prSet/>
      <dgm:spPr/>
      <dgm:t>
        <a:bodyPr/>
        <a:lstStyle/>
        <a:p>
          <a:endParaRPr lang="en-US"/>
        </a:p>
      </dgm:t>
    </dgm:pt>
    <dgm:pt modelId="{D6CA61AA-7ADB-469D-AFC3-1061030454C2}">
      <dgm:prSet phldrT="[Text]" custT="1"/>
      <dgm:spPr/>
      <dgm:t>
        <a:bodyPr/>
        <a:lstStyle/>
        <a:p>
          <a:r>
            <a:rPr lang="en-US" sz="1200" dirty="0" smtClean="0"/>
            <a:t>Hyper-V</a:t>
          </a:r>
          <a:endParaRPr lang="en-US" sz="1200" dirty="0"/>
        </a:p>
      </dgm:t>
    </dgm:pt>
    <dgm:pt modelId="{07341EBC-2173-4DE3-94A6-52B7EF6284B5}" type="parTrans" cxnId="{22E07AD3-35D2-4417-965C-2C22F1AC89C4}">
      <dgm:prSet/>
      <dgm:spPr>
        <a:ln>
          <a:headEnd type="triangle"/>
        </a:ln>
      </dgm:spPr>
      <dgm:t>
        <a:bodyPr/>
        <a:lstStyle/>
        <a:p>
          <a:endParaRPr lang="en-US"/>
        </a:p>
      </dgm:t>
    </dgm:pt>
    <dgm:pt modelId="{49D9CF1D-9D77-4C83-B1FB-CA2E765E5762}" type="sibTrans" cxnId="{22E07AD3-35D2-4417-965C-2C22F1AC89C4}">
      <dgm:prSet/>
      <dgm:spPr/>
      <dgm:t>
        <a:bodyPr/>
        <a:lstStyle/>
        <a:p>
          <a:endParaRPr lang="en-US"/>
        </a:p>
      </dgm:t>
    </dgm:pt>
    <dgm:pt modelId="{4F8AA347-AF4B-4A87-AB17-0C8291F03272}">
      <dgm:prSet phldrT="[Text]" custT="1"/>
      <dgm:spPr/>
      <dgm:t>
        <a:bodyPr/>
        <a:lstStyle/>
        <a:p>
          <a:r>
            <a:rPr lang="en-US" sz="1200" dirty="0" smtClean="0"/>
            <a:t>Acronis Backup Service</a:t>
          </a:r>
          <a:endParaRPr lang="en-US" sz="1200" dirty="0"/>
        </a:p>
      </dgm:t>
    </dgm:pt>
    <dgm:pt modelId="{7B033912-D34A-4F91-864D-C358950D73D5}" type="parTrans" cxnId="{630A0563-E734-4360-9342-033FAB6418AE}">
      <dgm:prSet/>
      <dgm:spPr>
        <a:ln>
          <a:headEnd type="triangle"/>
        </a:ln>
      </dgm:spPr>
      <dgm:t>
        <a:bodyPr/>
        <a:lstStyle/>
        <a:p>
          <a:endParaRPr lang="en-US"/>
        </a:p>
      </dgm:t>
    </dgm:pt>
    <dgm:pt modelId="{2F8023C7-862C-4FD9-B89B-E42C9FE9149D}" type="sibTrans" cxnId="{630A0563-E734-4360-9342-033FAB6418AE}">
      <dgm:prSet/>
      <dgm:spPr/>
      <dgm:t>
        <a:bodyPr/>
        <a:lstStyle/>
        <a:p>
          <a:endParaRPr lang="en-US"/>
        </a:p>
      </dgm:t>
    </dgm:pt>
    <dgm:pt modelId="{0C39DB90-4EB7-4C19-8CED-D45763A8D757}">
      <dgm:prSet phldrT="[Text]" custT="1"/>
      <dgm:spPr/>
      <dgm:t>
        <a:bodyPr/>
        <a:lstStyle/>
        <a:p>
          <a:r>
            <a:rPr lang="ru-RU" sz="1200" dirty="0" smtClean="0"/>
            <a:t>Приложения</a:t>
          </a:r>
          <a:endParaRPr lang="en-US" sz="1200" dirty="0"/>
        </a:p>
      </dgm:t>
    </dgm:pt>
    <dgm:pt modelId="{729396E3-B0EA-4313-8F38-F938BD696E4C}" type="parTrans" cxnId="{E84AC2DC-E0CC-4D6A-A169-A31F66DD207E}">
      <dgm:prSet/>
      <dgm:spPr>
        <a:ln>
          <a:headEnd type="triangle"/>
        </a:ln>
      </dgm:spPr>
      <dgm:t>
        <a:bodyPr/>
        <a:lstStyle/>
        <a:p>
          <a:endParaRPr lang="en-US"/>
        </a:p>
      </dgm:t>
    </dgm:pt>
    <dgm:pt modelId="{84B86DA2-A38C-40BE-964F-09CE70DFBD1B}" type="sibTrans" cxnId="{E84AC2DC-E0CC-4D6A-A169-A31F66DD207E}">
      <dgm:prSet/>
      <dgm:spPr/>
      <dgm:t>
        <a:bodyPr/>
        <a:lstStyle/>
        <a:p>
          <a:endParaRPr lang="en-US"/>
        </a:p>
      </dgm:t>
    </dgm:pt>
    <dgm:pt modelId="{699B0C3E-99BA-430A-95D4-CE5E2BAE7EDC}">
      <dgm:prSet phldrT="[Text]" custT="1"/>
      <dgm:spPr/>
      <dgm:t>
        <a:bodyPr/>
        <a:lstStyle/>
        <a:p>
          <a:r>
            <a:rPr lang="ru-RU" sz="1200" dirty="0" smtClean="0"/>
            <a:t>Управление облаком</a:t>
          </a:r>
          <a:endParaRPr lang="en-US" sz="1200" dirty="0"/>
        </a:p>
      </dgm:t>
    </dgm:pt>
    <dgm:pt modelId="{12EA2BB7-1001-4327-A882-8FC6DF2857A9}" type="parTrans" cxnId="{B1BDADF7-4822-4DDC-9E01-D8D48B843993}">
      <dgm:prSet/>
      <dgm:spPr>
        <a:ln>
          <a:headEnd type="triangle"/>
        </a:ln>
      </dgm:spPr>
      <dgm:t>
        <a:bodyPr/>
        <a:lstStyle/>
        <a:p>
          <a:endParaRPr lang="en-US"/>
        </a:p>
      </dgm:t>
    </dgm:pt>
    <dgm:pt modelId="{37F47493-A6BA-4522-9A75-BD23DACDBE0F}" type="sibTrans" cxnId="{B1BDADF7-4822-4DDC-9E01-D8D48B843993}">
      <dgm:prSet/>
      <dgm:spPr/>
      <dgm:t>
        <a:bodyPr/>
        <a:lstStyle/>
        <a:p>
          <a:endParaRPr lang="en-US"/>
        </a:p>
      </dgm:t>
    </dgm:pt>
    <dgm:pt modelId="{E6AF3EEF-58AC-418E-81CF-C45698C97C9A}" type="pres">
      <dgm:prSet presAssocID="{C088D796-9B35-47A6-9723-12B1A8F2DC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B80213-FCE0-45EA-92B7-295B6DA82C0A}" type="pres">
      <dgm:prSet presAssocID="{09076839-D5DB-4399-ACA0-4FBAED1EDD8D}" presName="singleCycle" presStyleCnt="0"/>
      <dgm:spPr/>
    </dgm:pt>
    <dgm:pt modelId="{A435AEC6-0736-4723-8C4A-CEDFEEA11E71}" type="pres">
      <dgm:prSet presAssocID="{09076839-D5DB-4399-ACA0-4FBAED1EDD8D}" presName="singleCenter" presStyleLbl="node1" presStyleIdx="0" presStyleCnt="7" custScaleX="146091" custScaleY="146724" custLinFactNeighborY="2893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7026267-C303-4E35-A322-897C59A4A787}" type="pres">
      <dgm:prSet presAssocID="{D1E0F567-3E37-4404-8559-127BDB666C33}" presName="Name56" presStyleLbl="parChTrans1D2" presStyleIdx="0" presStyleCnt="6"/>
      <dgm:spPr/>
      <dgm:t>
        <a:bodyPr/>
        <a:lstStyle/>
        <a:p>
          <a:endParaRPr lang="en-US"/>
        </a:p>
      </dgm:t>
    </dgm:pt>
    <dgm:pt modelId="{7920E710-3FFD-4DE5-B6D4-7A84B6F86ECF}" type="pres">
      <dgm:prSet presAssocID="{5C81DFC3-5DA1-4F3D-88D3-0BAB740516EF}" presName="text0" presStyleLbl="node1" presStyleIdx="1" presStyleCnt="7" custScaleX="139765" custRadScaleRad="64624" custRadScaleInc="127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F9804-BBB7-4FA7-8517-1590992CAAEA}" type="pres">
      <dgm:prSet presAssocID="{566536F4-437C-4F64-AB38-3340631EF770}" presName="Name56" presStyleLbl="parChTrans1D2" presStyleIdx="1" presStyleCnt="6"/>
      <dgm:spPr/>
      <dgm:t>
        <a:bodyPr/>
        <a:lstStyle/>
        <a:p>
          <a:endParaRPr lang="en-US"/>
        </a:p>
      </dgm:t>
    </dgm:pt>
    <dgm:pt modelId="{D01EB4FD-9E29-4A76-99F1-EBC8E514B6BB}" type="pres">
      <dgm:prSet presAssocID="{4AFC9EAB-6798-407B-A788-1F4A45CA44B8}" presName="text0" presStyleLbl="node1" presStyleIdx="2" presStyleCnt="7" custScaleX="139765" custRadScaleRad="104331" custRadScaleInc="124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F85A1-B926-456C-B382-34CA924C90ED}" type="pres">
      <dgm:prSet presAssocID="{07341EBC-2173-4DE3-94A6-52B7EF6284B5}" presName="Name56" presStyleLbl="parChTrans1D2" presStyleIdx="2" presStyleCnt="6"/>
      <dgm:spPr/>
      <dgm:t>
        <a:bodyPr/>
        <a:lstStyle/>
        <a:p>
          <a:endParaRPr lang="en-US"/>
        </a:p>
      </dgm:t>
    </dgm:pt>
    <dgm:pt modelId="{7F71EA0C-C4F3-4C56-9CC5-C9D1952CCFB2}" type="pres">
      <dgm:prSet presAssocID="{D6CA61AA-7ADB-469D-AFC3-1061030454C2}" presName="text0" presStyleLbl="node1" presStyleIdx="3" presStyleCnt="7" custScaleX="139765" custRadScaleRad="135571" custRadScaleInc="3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EA75-0A60-417C-B8B4-D962826551A1}" type="pres">
      <dgm:prSet presAssocID="{7B033912-D34A-4F91-864D-C358950D73D5}" presName="Name56" presStyleLbl="parChTrans1D2" presStyleIdx="3" presStyleCnt="6"/>
      <dgm:spPr/>
      <dgm:t>
        <a:bodyPr/>
        <a:lstStyle/>
        <a:p>
          <a:endParaRPr lang="en-US"/>
        </a:p>
      </dgm:t>
    </dgm:pt>
    <dgm:pt modelId="{DDA068DB-9927-41D7-A360-72B3C69BE8F4}" type="pres">
      <dgm:prSet presAssocID="{4F8AA347-AF4B-4A87-AB17-0C8291F03272}" presName="text0" presStyleLbl="node1" presStyleIdx="4" presStyleCnt="7" custScaleX="139765" custRadScaleRad="68413" custRadScaleInc="459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C1F5E-631F-49A4-BC07-A96DA9455BEC}" type="pres">
      <dgm:prSet presAssocID="{729396E3-B0EA-4313-8F38-F938BD696E4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8B71A2C-B333-44D5-BCEC-54A45329D3DC}" type="pres">
      <dgm:prSet presAssocID="{0C39DB90-4EB7-4C19-8CED-D45763A8D757}" presName="text0" presStyleLbl="node1" presStyleIdx="5" presStyleCnt="7" custScaleX="139765" custRadScaleRad="136584" custRadScaleInc="-3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2D360-8D12-42D9-ADD2-AA01B182083A}" type="pres">
      <dgm:prSet presAssocID="{12EA2BB7-1001-4327-A882-8FC6DF2857A9}" presName="Name56" presStyleLbl="parChTrans1D2" presStyleIdx="5" presStyleCnt="6"/>
      <dgm:spPr/>
      <dgm:t>
        <a:bodyPr/>
        <a:lstStyle/>
        <a:p>
          <a:endParaRPr lang="en-US"/>
        </a:p>
      </dgm:t>
    </dgm:pt>
    <dgm:pt modelId="{8CA4F1A0-7403-44B6-9436-536E311A94C2}" type="pres">
      <dgm:prSet presAssocID="{699B0C3E-99BA-430A-95D4-CE5E2BAE7EDC}" presName="text0" presStyleLbl="node1" presStyleIdx="6" presStyleCnt="7" custScaleX="139765" custRadScaleRad="105711" custRadScaleInc="-125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86AC3-E54F-4002-9B65-AFC81330F29F}" type="presOf" srcId="{0C39DB90-4EB7-4C19-8CED-D45763A8D757}" destId="{E8B71A2C-B333-44D5-BCEC-54A45329D3DC}" srcOrd="0" destOrd="0" presId="urn:microsoft.com/office/officeart/2008/layout/RadialCluster"/>
    <dgm:cxn modelId="{2F838C06-37DB-4FD2-8113-06A6E247E68B}" type="presOf" srcId="{07341EBC-2173-4DE3-94A6-52B7EF6284B5}" destId="{D48F85A1-B926-456C-B382-34CA924C90ED}" srcOrd="0" destOrd="0" presId="urn:microsoft.com/office/officeart/2008/layout/RadialCluster"/>
    <dgm:cxn modelId="{D1C4A716-253D-459D-9115-9E0F355EC56E}" type="presOf" srcId="{12EA2BB7-1001-4327-A882-8FC6DF2857A9}" destId="{D0B2D360-8D12-42D9-ADD2-AA01B182083A}" srcOrd="0" destOrd="0" presId="urn:microsoft.com/office/officeart/2008/layout/RadialCluster"/>
    <dgm:cxn modelId="{E2D00787-3859-40F1-921A-6BC98B49E41E}" type="presOf" srcId="{566536F4-437C-4F64-AB38-3340631EF770}" destId="{00FF9804-BBB7-4FA7-8517-1590992CAAEA}" srcOrd="0" destOrd="0" presId="urn:microsoft.com/office/officeart/2008/layout/RadialCluster"/>
    <dgm:cxn modelId="{753602AE-3EA4-4686-8133-0781ECA2F85A}" type="presOf" srcId="{4F8AA347-AF4B-4A87-AB17-0C8291F03272}" destId="{DDA068DB-9927-41D7-A360-72B3C69BE8F4}" srcOrd="0" destOrd="0" presId="urn:microsoft.com/office/officeart/2008/layout/RadialCluster"/>
    <dgm:cxn modelId="{B1BDADF7-4822-4DDC-9E01-D8D48B843993}" srcId="{09076839-D5DB-4399-ACA0-4FBAED1EDD8D}" destId="{699B0C3E-99BA-430A-95D4-CE5E2BAE7EDC}" srcOrd="5" destOrd="0" parTransId="{12EA2BB7-1001-4327-A882-8FC6DF2857A9}" sibTransId="{37F47493-A6BA-4522-9A75-BD23DACDBE0F}"/>
    <dgm:cxn modelId="{8047F0CC-F72B-49FB-918B-CEA7535C3D8D}" type="presOf" srcId="{5C81DFC3-5DA1-4F3D-88D3-0BAB740516EF}" destId="{7920E710-3FFD-4DE5-B6D4-7A84B6F86ECF}" srcOrd="0" destOrd="0" presId="urn:microsoft.com/office/officeart/2008/layout/RadialCluster"/>
    <dgm:cxn modelId="{57E295C2-1647-48FC-B789-178EB8AB289C}" srcId="{C088D796-9B35-47A6-9723-12B1A8F2DCF9}" destId="{09076839-D5DB-4399-ACA0-4FBAED1EDD8D}" srcOrd="0" destOrd="0" parTransId="{0BAC3FDD-2E56-4E3D-A70B-E96641B67F93}" sibTransId="{D3EAAE3F-3556-4806-9716-383BE8F35299}"/>
    <dgm:cxn modelId="{289508EB-DD40-458B-938C-51294B62038F}" type="presOf" srcId="{729396E3-B0EA-4313-8F38-F938BD696E4C}" destId="{EB9C1F5E-631F-49A4-BC07-A96DA9455BEC}" srcOrd="0" destOrd="0" presId="urn:microsoft.com/office/officeart/2008/layout/RadialCluster"/>
    <dgm:cxn modelId="{5A2C84BA-BEE0-4015-8732-0DF8268DEF0A}" srcId="{09076839-D5DB-4399-ACA0-4FBAED1EDD8D}" destId="{4AFC9EAB-6798-407B-A788-1F4A45CA44B8}" srcOrd="1" destOrd="0" parTransId="{566536F4-437C-4F64-AB38-3340631EF770}" sibTransId="{DAB9C970-AED2-4003-93B8-6C445EC9AF7E}"/>
    <dgm:cxn modelId="{886FB931-B88B-4676-BE22-49761DF11C1A}" type="presOf" srcId="{699B0C3E-99BA-430A-95D4-CE5E2BAE7EDC}" destId="{8CA4F1A0-7403-44B6-9436-536E311A94C2}" srcOrd="0" destOrd="0" presId="urn:microsoft.com/office/officeart/2008/layout/RadialCluster"/>
    <dgm:cxn modelId="{630A0563-E734-4360-9342-033FAB6418AE}" srcId="{09076839-D5DB-4399-ACA0-4FBAED1EDD8D}" destId="{4F8AA347-AF4B-4A87-AB17-0C8291F03272}" srcOrd="3" destOrd="0" parTransId="{7B033912-D34A-4F91-864D-C358950D73D5}" sibTransId="{2F8023C7-862C-4FD9-B89B-E42C9FE9149D}"/>
    <dgm:cxn modelId="{ED0A7056-BBE8-4047-A6C2-F923C11088E1}" type="presOf" srcId="{4AFC9EAB-6798-407B-A788-1F4A45CA44B8}" destId="{D01EB4FD-9E29-4A76-99F1-EBC8E514B6BB}" srcOrd="0" destOrd="0" presId="urn:microsoft.com/office/officeart/2008/layout/RadialCluster"/>
    <dgm:cxn modelId="{4861BFD3-968A-43C9-BC0E-BBDBF2BD673D}" type="presOf" srcId="{D6CA61AA-7ADB-469D-AFC3-1061030454C2}" destId="{7F71EA0C-C4F3-4C56-9CC5-C9D1952CCFB2}" srcOrd="0" destOrd="0" presId="urn:microsoft.com/office/officeart/2008/layout/RadialCluster"/>
    <dgm:cxn modelId="{58C92B65-E338-4049-92AB-4335EDD546E1}" type="presOf" srcId="{C088D796-9B35-47A6-9723-12B1A8F2DCF9}" destId="{E6AF3EEF-58AC-418E-81CF-C45698C97C9A}" srcOrd="0" destOrd="0" presId="urn:microsoft.com/office/officeart/2008/layout/RadialCluster"/>
    <dgm:cxn modelId="{22E07AD3-35D2-4417-965C-2C22F1AC89C4}" srcId="{09076839-D5DB-4399-ACA0-4FBAED1EDD8D}" destId="{D6CA61AA-7ADB-469D-AFC3-1061030454C2}" srcOrd="2" destOrd="0" parTransId="{07341EBC-2173-4DE3-94A6-52B7EF6284B5}" sibTransId="{49D9CF1D-9D77-4C83-B1FB-CA2E765E5762}"/>
    <dgm:cxn modelId="{E84AC2DC-E0CC-4D6A-A169-A31F66DD207E}" srcId="{09076839-D5DB-4399-ACA0-4FBAED1EDD8D}" destId="{0C39DB90-4EB7-4C19-8CED-D45763A8D757}" srcOrd="4" destOrd="0" parTransId="{729396E3-B0EA-4313-8F38-F938BD696E4C}" sibTransId="{84B86DA2-A38C-40BE-964F-09CE70DFBD1B}"/>
    <dgm:cxn modelId="{86FB6B69-BBCD-44DB-91D3-62E227A8B3E2}" type="presOf" srcId="{7B033912-D34A-4F91-864D-C358950D73D5}" destId="{F77CEA75-0A60-417C-B8B4-D962826551A1}" srcOrd="0" destOrd="0" presId="urn:microsoft.com/office/officeart/2008/layout/RadialCluster"/>
    <dgm:cxn modelId="{BE91FB6B-9CA8-4402-BCA6-ABADB8B111B0}" type="presOf" srcId="{09076839-D5DB-4399-ACA0-4FBAED1EDD8D}" destId="{A435AEC6-0736-4723-8C4A-CEDFEEA11E71}" srcOrd="0" destOrd="0" presId="urn:microsoft.com/office/officeart/2008/layout/RadialCluster"/>
    <dgm:cxn modelId="{19E10E65-F558-4335-8972-49E6A8BC7471}" type="presOf" srcId="{D1E0F567-3E37-4404-8559-127BDB666C33}" destId="{27026267-C303-4E35-A322-897C59A4A787}" srcOrd="0" destOrd="0" presId="urn:microsoft.com/office/officeart/2008/layout/RadialCluster"/>
    <dgm:cxn modelId="{1AF46F0C-0086-4224-A935-BA11E653D395}" srcId="{09076839-D5DB-4399-ACA0-4FBAED1EDD8D}" destId="{5C81DFC3-5DA1-4F3D-88D3-0BAB740516EF}" srcOrd="0" destOrd="0" parTransId="{D1E0F567-3E37-4404-8559-127BDB666C33}" sibTransId="{16130996-E4BD-45E1-AACC-877E3AFE85D5}"/>
    <dgm:cxn modelId="{12D3E820-605D-41EA-B030-C323519F6BE3}" type="presParOf" srcId="{E6AF3EEF-58AC-418E-81CF-C45698C97C9A}" destId="{52B80213-FCE0-45EA-92B7-295B6DA82C0A}" srcOrd="0" destOrd="0" presId="urn:microsoft.com/office/officeart/2008/layout/RadialCluster"/>
    <dgm:cxn modelId="{2D9F811F-7EA8-4602-B89E-A76A495B6568}" type="presParOf" srcId="{52B80213-FCE0-45EA-92B7-295B6DA82C0A}" destId="{A435AEC6-0736-4723-8C4A-CEDFEEA11E71}" srcOrd="0" destOrd="0" presId="urn:microsoft.com/office/officeart/2008/layout/RadialCluster"/>
    <dgm:cxn modelId="{D45CE186-0DBA-4C1A-8F6E-9663818EC538}" type="presParOf" srcId="{52B80213-FCE0-45EA-92B7-295B6DA82C0A}" destId="{27026267-C303-4E35-A322-897C59A4A787}" srcOrd="1" destOrd="0" presId="urn:microsoft.com/office/officeart/2008/layout/RadialCluster"/>
    <dgm:cxn modelId="{8576B96F-EAF5-4F18-8C28-08019E3871CC}" type="presParOf" srcId="{52B80213-FCE0-45EA-92B7-295B6DA82C0A}" destId="{7920E710-3FFD-4DE5-B6D4-7A84B6F86ECF}" srcOrd="2" destOrd="0" presId="urn:microsoft.com/office/officeart/2008/layout/RadialCluster"/>
    <dgm:cxn modelId="{B89439EE-8E7D-4D37-B236-45D4A30CB029}" type="presParOf" srcId="{52B80213-FCE0-45EA-92B7-295B6DA82C0A}" destId="{00FF9804-BBB7-4FA7-8517-1590992CAAEA}" srcOrd="3" destOrd="0" presId="urn:microsoft.com/office/officeart/2008/layout/RadialCluster"/>
    <dgm:cxn modelId="{CB0234BD-2C29-40ED-9B35-82AB237D3775}" type="presParOf" srcId="{52B80213-FCE0-45EA-92B7-295B6DA82C0A}" destId="{D01EB4FD-9E29-4A76-99F1-EBC8E514B6BB}" srcOrd="4" destOrd="0" presId="urn:microsoft.com/office/officeart/2008/layout/RadialCluster"/>
    <dgm:cxn modelId="{93F37782-3571-46C8-8F2C-98636896A022}" type="presParOf" srcId="{52B80213-FCE0-45EA-92B7-295B6DA82C0A}" destId="{D48F85A1-B926-456C-B382-34CA924C90ED}" srcOrd="5" destOrd="0" presId="urn:microsoft.com/office/officeart/2008/layout/RadialCluster"/>
    <dgm:cxn modelId="{7D318802-C383-43E2-B526-0DD71E59C03C}" type="presParOf" srcId="{52B80213-FCE0-45EA-92B7-295B6DA82C0A}" destId="{7F71EA0C-C4F3-4C56-9CC5-C9D1952CCFB2}" srcOrd="6" destOrd="0" presId="urn:microsoft.com/office/officeart/2008/layout/RadialCluster"/>
    <dgm:cxn modelId="{F4CA948E-DB61-4CE2-B6C7-737CB1681689}" type="presParOf" srcId="{52B80213-FCE0-45EA-92B7-295B6DA82C0A}" destId="{F77CEA75-0A60-417C-B8B4-D962826551A1}" srcOrd="7" destOrd="0" presId="urn:microsoft.com/office/officeart/2008/layout/RadialCluster"/>
    <dgm:cxn modelId="{DB72B6D9-91A0-4BB5-9ADF-230FD4086447}" type="presParOf" srcId="{52B80213-FCE0-45EA-92B7-295B6DA82C0A}" destId="{DDA068DB-9927-41D7-A360-72B3C69BE8F4}" srcOrd="8" destOrd="0" presId="urn:microsoft.com/office/officeart/2008/layout/RadialCluster"/>
    <dgm:cxn modelId="{52508F85-AE5B-4A13-9AA8-9434AC6D3392}" type="presParOf" srcId="{52B80213-FCE0-45EA-92B7-295B6DA82C0A}" destId="{EB9C1F5E-631F-49A4-BC07-A96DA9455BEC}" srcOrd="9" destOrd="0" presId="urn:microsoft.com/office/officeart/2008/layout/RadialCluster"/>
    <dgm:cxn modelId="{04661271-E709-4FD9-9B09-E56B7116488C}" type="presParOf" srcId="{52B80213-FCE0-45EA-92B7-295B6DA82C0A}" destId="{E8B71A2C-B333-44D5-BCEC-54A45329D3DC}" srcOrd="10" destOrd="0" presId="urn:microsoft.com/office/officeart/2008/layout/RadialCluster"/>
    <dgm:cxn modelId="{FB04B0C0-FCA9-44BE-A2C1-0EF5D07EE820}" type="presParOf" srcId="{52B80213-FCE0-45EA-92B7-295B6DA82C0A}" destId="{D0B2D360-8D12-42D9-ADD2-AA01B182083A}" srcOrd="11" destOrd="0" presId="urn:microsoft.com/office/officeart/2008/layout/RadialCluster"/>
    <dgm:cxn modelId="{0973F531-0A55-47EE-9593-82186F9F51EF}" type="presParOf" srcId="{52B80213-FCE0-45EA-92B7-295B6DA82C0A}" destId="{8CA4F1A0-7403-44B6-9436-536E311A94C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1F65-C474-47CE-9E1B-AC97984112F7}">
      <dsp:nvSpPr>
        <dsp:cNvPr id="0" name=""/>
        <dsp:cNvSpPr/>
      </dsp:nvSpPr>
      <dsp:spPr>
        <a:xfrm>
          <a:off x="2385592" y="6942"/>
          <a:ext cx="709495" cy="69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Физическая машина</a:t>
          </a:r>
          <a:endParaRPr lang="en-US" sz="1400" b="0" kern="1200" dirty="0"/>
        </a:p>
      </dsp:txBody>
      <dsp:txXfrm>
        <a:off x="2385592" y="6942"/>
        <a:ext cx="709495" cy="694134"/>
      </dsp:txXfrm>
    </dsp:sp>
    <dsp:sp modelId="{5F5E37FF-5287-4291-BEB8-46D1F67F4699}">
      <dsp:nvSpPr>
        <dsp:cNvPr id="0" name=""/>
        <dsp:cNvSpPr/>
      </dsp:nvSpPr>
      <dsp:spPr>
        <a:xfrm>
          <a:off x="229946" y="-393"/>
          <a:ext cx="3469990" cy="3394862"/>
        </a:xfrm>
        <a:prstGeom prst="circularArrow">
          <a:avLst>
            <a:gd name="adj1" fmla="val 3987"/>
            <a:gd name="adj2" fmla="val 250099"/>
            <a:gd name="adj3" fmla="val 20573963"/>
            <a:gd name="adj4" fmla="val 19006913"/>
            <a:gd name="adj5" fmla="val 46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CC04C-CEAD-4B55-8260-173569A527CF}">
      <dsp:nvSpPr>
        <dsp:cNvPr id="0" name=""/>
        <dsp:cNvSpPr/>
      </dsp:nvSpPr>
      <dsp:spPr>
        <a:xfrm>
          <a:off x="2552508" y="1349970"/>
          <a:ext cx="1926458" cy="69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Отличающееся оборудование</a:t>
          </a:r>
          <a:endParaRPr lang="en-US" sz="1400" b="0" kern="1200" dirty="0"/>
        </a:p>
      </dsp:txBody>
      <dsp:txXfrm>
        <a:off x="2552508" y="1349970"/>
        <a:ext cx="1926458" cy="694134"/>
      </dsp:txXfrm>
    </dsp:sp>
    <dsp:sp modelId="{C1D133B7-7518-4FDF-BD9E-16664A0DDB2F}">
      <dsp:nvSpPr>
        <dsp:cNvPr id="0" name=""/>
        <dsp:cNvSpPr/>
      </dsp:nvSpPr>
      <dsp:spPr>
        <a:xfrm>
          <a:off x="229946" y="-393"/>
          <a:ext cx="3469990" cy="3394862"/>
        </a:xfrm>
        <a:prstGeom prst="circularArrow">
          <a:avLst>
            <a:gd name="adj1" fmla="val 3987"/>
            <a:gd name="adj2" fmla="val 250099"/>
            <a:gd name="adj3" fmla="val 2342988"/>
            <a:gd name="adj4" fmla="val 775938"/>
            <a:gd name="adj5" fmla="val 465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CB198E-9004-44DD-9E5C-EF7284329DD0}">
      <dsp:nvSpPr>
        <dsp:cNvPr id="0" name=""/>
        <dsp:cNvSpPr/>
      </dsp:nvSpPr>
      <dsp:spPr>
        <a:xfrm>
          <a:off x="2385592" y="2692998"/>
          <a:ext cx="709495" cy="69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ВМ </a:t>
          </a:r>
          <a:r>
            <a:rPr lang="en-US" sz="1400" b="1" kern="1200" dirty="0" smtClean="0"/>
            <a:t>Hyper-V</a:t>
          </a:r>
          <a:endParaRPr lang="en-US" sz="1400" b="1" kern="1200" dirty="0"/>
        </a:p>
      </dsp:txBody>
      <dsp:txXfrm>
        <a:off x="2385592" y="2692998"/>
        <a:ext cx="709495" cy="694134"/>
      </dsp:txXfrm>
    </dsp:sp>
    <dsp:sp modelId="{9EA5D663-6CDC-4E2C-9513-9FB16313C744}">
      <dsp:nvSpPr>
        <dsp:cNvPr id="0" name=""/>
        <dsp:cNvSpPr/>
      </dsp:nvSpPr>
      <dsp:spPr>
        <a:xfrm>
          <a:off x="229946" y="-393"/>
          <a:ext cx="3469990" cy="3394862"/>
        </a:xfrm>
        <a:prstGeom prst="circularArrow">
          <a:avLst>
            <a:gd name="adj1" fmla="val 3987"/>
            <a:gd name="adj2" fmla="val 250099"/>
            <a:gd name="adj3" fmla="val 6094213"/>
            <a:gd name="adj4" fmla="val 4455688"/>
            <a:gd name="adj5" fmla="val 465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C5EC1-37C0-469F-821E-96AF2DD928EA}">
      <dsp:nvSpPr>
        <dsp:cNvPr id="0" name=""/>
        <dsp:cNvSpPr/>
      </dsp:nvSpPr>
      <dsp:spPr>
        <a:xfrm>
          <a:off x="834796" y="2692998"/>
          <a:ext cx="709495" cy="69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ВМ </a:t>
          </a:r>
          <a:r>
            <a:rPr lang="en-US" sz="1400" b="1" kern="1200" dirty="0" smtClean="0"/>
            <a:t>VMware </a:t>
          </a:r>
          <a:endParaRPr lang="en-US" sz="1400" b="1" kern="1200" dirty="0"/>
        </a:p>
      </dsp:txBody>
      <dsp:txXfrm>
        <a:off x="834796" y="2692998"/>
        <a:ext cx="709495" cy="694134"/>
      </dsp:txXfrm>
    </dsp:sp>
    <dsp:sp modelId="{393A45DB-9E17-4E00-A4F9-720B79EC83D6}">
      <dsp:nvSpPr>
        <dsp:cNvPr id="0" name=""/>
        <dsp:cNvSpPr/>
      </dsp:nvSpPr>
      <dsp:spPr>
        <a:xfrm>
          <a:off x="229946" y="-393"/>
          <a:ext cx="3469990" cy="3394862"/>
        </a:xfrm>
        <a:prstGeom prst="circularArrow">
          <a:avLst>
            <a:gd name="adj1" fmla="val 3987"/>
            <a:gd name="adj2" fmla="val 250099"/>
            <a:gd name="adj3" fmla="val 9773963"/>
            <a:gd name="adj4" fmla="val 8206913"/>
            <a:gd name="adj5" fmla="val 465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1E004-B264-4B6C-9546-86BA28CFAE1A}">
      <dsp:nvSpPr>
        <dsp:cNvPr id="0" name=""/>
        <dsp:cNvSpPr/>
      </dsp:nvSpPr>
      <dsp:spPr>
        <a:xfrm>
          <a:off x="-440367" y="1349970"/>
          <a:ext cx="1709028" cy="69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ВМ </a:t>
          </a:r>
          <a:r>
            <a:rPr lang="en-US" sz="1400" b="1" kern="1200" dirty="0" smtClean="0"/>
            <a:t>RHEV </a:t>
          </a:r>
          <a:r>
            <a:rPr lang="en-US" sz="1400" b="0" kern="1200" dirty="0" smtClean="0"/>
            <a:t/>
          </a:r>
          <a:br>
            <a:rPr lang="en-US" sz="1400" b="0" kern="1200" dirty="0" smtClean="0"/>
          </a:br>
          <a:r>
            <a:rPr lang="en-US" sz="1400" b="0" kern="1200" dirty="0" smtClean="0"/>
            <a:t>/</a:t>
          </a:r>
          <a:br>
            <a:rPr lang="en-US" sz="1400" b="0" kern="1200" dirty="0" smtClean="0"/>
          </a:br>
          <a:r>
            <a:rPr lang="en-US" sz="1400" b="1" kern="1200" dirty="0" smtClean="0"/>
            <a:t>KVM</a:t>
          </a:r>
          <a:endParaRPr lang="en-US" sz="1400" b="1" kern="1200" dirty="0"/>
        </a:p>
      </dsp:txBody>
      <dsp:txXfrm>
        <a:off x="-440367" y="1349970"/>
        <a:ext cx="1709028" cy="694134"/>
      </dsp:txXfrm>
    </dsp:sp>
    <dsp:sp modelId="{CED9A4C4-427F-471F-933B-B8E7DDACF71D}">
      <dsp:nvSpPr>
        <dsp:cNvPr id="0" name=""/>
        <dsp:cNvSpPr/>
      </dsp:nvSpPr>
      <dsp:spPr>
        <a:xfrm>
          <a:off x="229946" y="-393"/>
          <a:ext cx="3469990" cy="3394862"/>
        </a:xfrm>
        <a:prstGeom prst="circularArrow">
          <a:avLst>
            <a:gd name="adj1" fmla="val 3987"/>
            <a:gd name="adj2" fmla="val 250099"/>
            <a:gd name="adj3" fmla="val 12947381"/>
            <a:gd name="adj4" fmla="val 11575938"/>
            <a:gd name="adj5" fmla="val 465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738FA-7CCA-4378-B2D0-D30258D3BFBD}">
      <dsp:nvSpPr>
        <dsp:cNvPr id="0" name=""/>
        <dsp:cNvSpPr/>
      </dsp:nvSpPr>
      <dsp:spPr>
        <a:xfrm>
          <a:off x="434913" y="6942"/>
          <a:ext cx="1509263" cy="69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ВМ </a:t>
          </a:r>
          <a:r>
            <a:rPr lang="en-US" sz="1400" b="1" kern="1200" dirty="0" smtClean="0"/>
            <a:t>Oracle </a:t>
          </a:r>
          <a:r>
            <a:rPr lang="en-US" sz="1400" b="0" kern="1200" dirty="0" smtClean="0"/>
            <a:t/>
          </a:r>
          <a:br>
            <a:rPr lang="en-US" sz="1400" b="0" kern="1200" dirty="0" smtClean="0"/>
          </a:br>
          <a:r>
            <a:rPr lang="en-US" sz="1400" b="0" kern="1200" dirty="0" smtClean="0"/>
            <a:t>/</a:t>
          </a:r>
          <a:br>
            <a:rPr lang="en-US" sz="1400" b="0" kern="1200" dirty="0" smtClean="0"/>
          </a:br>
          <a:r>
            <a:rPr lang="ru-RU" sz="1400" b="0" kern="1200" dirty="0" smtClean="0"/>
            <a:t>ВМ </a:t>
          </a:r>
          <a:r>
            <a:rPr lang="en-US" sz="1400" b="1" kern="1200" dirty="0" err="1" smtClean="0"/>
            <a:t>XenServer</a:t>
          </a:r>
          <a:r>
            <a:rPr lang="en-US" sz="1400" b="0" kern="1200" dirty="0" smtClean="0"/>
            <a:t> </a:t>
          </a:r>
          <a:endParaRPr lang="en-US" sz="1400" b="1" kern="1200" dirty="0"/>
        </a:p>
      </dsp:txBody>
      <dsp:txXfrm>
        <a:off x="434913" y="6942"/>
        <a:ext cx="1509263" cy="694134"/>
      </dsp:txXfrm>
    </dsp:sp>
    <dsp:sp modelId="{C90FF8F0-034E-4000-AF28-E84E634BC2FA}">
      <dsp:nvSpPr>
        <dsp:cNvPr id="0" name=""/>
        <dsp:cNvSpPr/>
      </dsp:nvSpPr>
      <dsp:spPr>
        <a:xfrm>
          <a:off x="229946" y="-393"/>
          <a:ext cx="3469990" cy="3394862"/>
        </a:xfrm>
        <a:prstGeom prst="circularArrow">
          <a:avLst>
            <a:gd name="adj1" fmla="val 3987"/>
            <a:gd name="adj2" fmla="val 250099"/>
            <a:gd name="adj3" fmla="val 16894213"/>
            <a:gd name="adj4" fmla="val 16153965"/>
            <a:gd name="adj5" fmla="val 46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5AEC6-0736-4723-8C4A-CEDFEEA11E71}">
      <dsp:nvSpPr>
        <dsp:cNvPr id="0" name=""/>
        <dsp:cNvSpPr/>
      </dsp:nvSpPr>
      <dsp:spPr>
        <a:xfrm>
          <a:off x="1413477" y="1963011"/>
          <a:ext cx="1683475" cy="16907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Acronis Backup 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12</a:t>
          </a:r>
          <a:endParaRPr lang="en-US" sz="2400" kern="1200" dirty="0"/>
        </a:p>
      </dsp:txBody>
      <dsp:txXfrm>
        <a:off x="1495657" y="2045191"/>
        <a:ext cx="1519115" cy="1526409"/>
      </dsp:txXfrm>
    </dsp:sp>
    <dsp:sp modelId="{27026267-C303-4E35-A322-897C59A4A787}">
      <dsp:nvSpPr>
        <dsp:cNvPr id="0" name=""/>
        <dsp:cNvSpPr/>
      </dsp:nvSpPr>
      <dsp:spPr>
        <a:xfrm rot="17415086">
          <a:off x="2415744" y="1745814"/>
          <a:ext cx="463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16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0E710-3FFD-4DE5-B6D4-7A84B6F86ECF}">
      <dsp:nvSpPr>
        <dsp:cNvPr id="0" name=""/>
        <dsp:cNvSpPr/>
      </dsp:nvSpPr>
      <dsp:spPr>
        <a:xfrm>
          <a:off x="2330271" y="756545"/>
          <a:ext cx="1079087" cy="772072"/>
        </a:xfrm>
        <a:prstGeom prst="roundRect">
          <a:avLst/>
        </a:prstGeom>
        <a:solidFill>
          <a:schemeClr val="accent2">
            <a:hueOff val="36866"/>
            <a:satOff val="-15013"/>
            <a:lumOff val="7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Acronis Backup 11.7</a:t>
          </a:r>
          <a:endParaRPr lang="en-US" sz="1200" kern="1200" dirty="0"/>
        </a:p>
      </dsp:txBody>
      <dsp:txXfrm>
        <a:off x="2367960" y="794234"/>
        <a:ext cx="1003709" cy="696694"/>
      </dsp:txXfrm>
    </dsp:sp>
    <dsp:sp modelId="{00FF9804-BBB7-4FA7-8517-1590992CAAEA}">
      <dsp:nvSpPr>
        <dsp:cNvPr id="0" name=""/>
        <dsp:cNvSpPr/>
      </dsp:nvSpPr>
      <dsp:spPr>
        <a:xfrm rot="20207451">
          <a:off x="3087887" y="2403323"/>
          <a:ext cx="224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034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EB4FD-9E29-4A76-99F1-EBC8E514B6BB}">
      <dsp:nvSpPr>
        <dsp:cNvPr id="0" name=""/>
        <dsp:cNvSpPr/>
      </dsp:nvSpPr>
      <dsp:spPr>
        <a:xfrm>
          <a:off x="3302856" y="1741791"/>
          <a:ext cx="1079087" cy="772072"/>
        </a:xfrm>
        <a:prstGeom prst="roundRect">
          <a:avLst/>
        </a:prstGeom>
        <a:solidFill>
          <a:schemeClr val="accent2">
            <a:hueOff val="73731"/>
            <a:satOff val="-30025"/>
            <a:lumOff val="149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Централизованное управление</a:t>
          </a:r>
          <a:endParaRPr lang="en-US" sz="1200" kern="1200" dirty="0"/>
        </a:p>
      </dsp:txBody>
      <dsp:txXfrm>
        <a:off x="3340545" y="1779480"/>
        <a:ext cx="1003709" cy="696694"/>
      </dsp:txXfrm>
    </dsp:sp>
    <dsp:sp modelId="{D48F85A1-B926-456C-B382-34CA924C90ED}">
      <dsp:nvSpPr>
        <dsp:cNvPr id="0" name=""/>
        <dsp:cNvSpPr/>
      </dsp:nvSpPr>
      <dsp:spPr>
        <a:xfrm rot="962557">
          <a:off x="3092780" y="3080046"/>
          <a:ext cx="2142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276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1EA0C-C4F3-4C56-9CC5-C9D1952CCFB2}">
      <dsp:nvSpPr>
        <dsp:cNvPr id="0" name=""/>
        <dsp:cNvSpPr/>
      </dsp:nvSpPr>
      <dsp:spPr>
        <a:xfrm>
          <a:off x="3302884" y="2878764"/>
          <a:ext cx="1079087" cy="772072"/>
        </a:xfrm>
        <a:prstGeom prst="roundRect">
          <a:avLst/>
        </a:prstGeom>
        <a:solidFill>
          <a:schemeClr val="accent2">
            <a:hueOff val="110597"/>
            <a:satOff val="-45038"/>
            <a:lumOff val="224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Hyper-V</a:t>
          </a:r>
          <a:endParaRPr lang="en-US" sz="1200" kern="1200" dirty="0"/>
        </a:p>
      </dsp:txBody>
      <dsp:txXfrm>
        <a:off x="3340573" y="2916453"/>
        <a:ext cx="1003709" cy="696694"/>
      </dsp:txXfrm>
    </dsp:sp>
    <dsp:sp modelId="{F77CEA75-0A60-417C-B8B4-D962826551A1}">
      <dsp:nvSpPr>
        <dsp:cNvPr id="0" name=""/>
        <dsp:cNvSpPr/>
      </dsp:nvSpPr>
      <dsp:spPr>
        <a:xfrm rot="14824469">
          <a:off x="1569980" y="1745814"/>
          <a:ext cx="471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649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068DB-9927-41D7-A360-72B3C69BE8F4}">
      <dsp:nvSpPr>
        <dsp:cNvPr id="0" name=""/>
        <dsp:cNvSpPr/>
      </dsp:nvSpPr>
      <dsp:spPr>
        <a:xfrm>
          <a:off x="1011129" y="756544"/>
          <a:ext cx="1079087" cy="772072"/>
        </a:xfrm>
        <a:prstGeom prst="roundRect">
          <a:avLst/>
        </a:prstGeom>
        <a:solidFill>
          <a:schemeClr val="accent2">
            <a:hueOff val="147462"/>
            <a:satOff val="-60051"/>
            <a:lumOff val="299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Acronis Backup Service</a:t>
          </a:r>
          <a:endParaRPr lang="en-US" sz="1200" kern="1200" dirty="0"/>
        </a:p>
      </dsp:txBody>
      <dsp:txXfrm>
        <a:off x="1048818" y="794233"/>
        <a:ext cx="1003709" cy="696694"/>
      </dsp:txXfrm>
    </dsp:sp>
    <dsp:sp modelId="{EB9C1F5E-631F-49A4-BC07-A96DA9455BEC}">
      <dsp:nvSpPr>
        <dsp:cNvPr id="0" name=""/>
        <dsp:cNvSpPr/>
      </dsp:nvSpPr>
      <dsp:spPr>
        <a:xfrm rot="9849002">
          <a:off x="1182758" y="3079494"/>
          <a:ext cx="235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189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71A2C-B333-44D5-BCEC-54A45329D3DC}">
      <dsp:nvSpPr>
        <dsp:cNvPr id="0" name=""/>
        <dsp:cNvSpPr/>
      </dsp:nvSpPr>
      <dsp:spPr>
        <a:xfrm>
          <a:off x="108142" y="2878759"/>
          <a:ext cx="1079087" cy="772072"/>
        </a:xfrm>
        <a:prstGeom prst="roundRect">
          <a:avLst/>
        </a:prstGeom>
        <a:solidFill>
          <a:schemeClr val="accent2">
            <a:hueOff val="184328"/>
            <a:satOff val="-75063"/>
            <a:lumOff val="374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Приложения</a:t>
          </a:r>
          <a:endParaRPr lang="en-US" sz="1200" kern="1200" dirty="0"/>
        </a:p>
      </dsp:txBody>
      <dsp:txXfrm>
        <a:off x="145831" y="2916448"/>
        <a:ext cx="1003709" cy="696694"/>
      </dsp:txXfrm>
    </dsp:sp>
    <dsp:sp modelId="{D0B2D360-8D12-42D9-ADD2-AA01B182083A}">
      <dsp:nvSpPr>
        <dsp:cNvPr id="0" name=""/>
        <dsp:cNvSpPr/>
      </dsp:nvSpPr>
      <dsp:spPr>
        <a:xfrm rot="12163138">
          <a:off x="1177690" y="2408592"/>
          <a:ext cx="245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303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4F1A0-7403-44B6-9436-536E311A94C2}">
      <dsp:nvSpPr>
        <dsp:cNvPr id="0" name=""/>
        <dsp:cNvSpPr/>
      </dsp:nvSpPr>
      <dsp:spPr>
        <a:xfrm>
          <a:off x="108120" y="1749281"/>
          <a:ext cx="1079087" cy="772072"/>
        </a:xfrm>
        <a:prstGeom prst="roundRect">
          <a:avLst/>
        </a:prstGeom>
        <a:solidFill>
          <a:schemeClr val="accent2">
            <a:hueOff val="221193"/>
            <a:satOff val="-90076"/>
            <a:lumOff val="44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облаком</a:t>
          </a:r>
          <a:endParaRPr lang="en-US" sz="1200" kern="1200" dirty="0"/>
        </a:p>
      </dsp:txBody>
      <dsp:txXfrm>
        <a:off x="145809" y="1786970"/>
        <a:ext cx="1003709" cy="696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251883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714066"/>
            <a:ext cx="3962400" cy="1427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CFB1-2153-4562-920D-16ABBCCC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EBA2A-72AA-4F0C-9CF0-EC7F7F0B3A1F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37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9625" y="8861005"/>
            <a:ext cx="3052134" cy="466454"/>
          </a:xfrm>
          <a:prstGeom prst="rect">
            <a:avLst/>
          </a:prstGeom>
        </p:spPr>
        <p:txBody>
          <a:bodyPr/>
          <a:lstStyle/>
          <a:p>
            <a:fld id="{19E6FF75-6501-4B57-830B-78F9DE9BF597}" type="slidenum">
              <a:rPr lang="en-SG" smtClean="0"/>
              <a:pPr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1344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ACC67523-02A5-472F-A680-22BD14DB2A90}" type="slidenum">
              <a:rPr lang="ru-RU" smtClean="0">
                <a:latin typeface="MetaPro-Medium"/>
              </a:rPr>
              <a:pPr algn="l" eaLnBrk="1" hangingPunct="1"/>
              <a:t>16</a:t>
            </a:fld>
            <a:endParaRPr lang="ru-RU" smtClean="0">
              <a:latin typeface="MetaPro-Medium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300" y="3259190"/>
            <a:ext cx="7309403" cy="3083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367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136" indent="-29236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441" indent="-23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7216" indent="-23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4992" indent="-23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2768" indent="-233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545" indent="-233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8321" indent="-233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6096" indent="-233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E02076-3FC1-4D40-BD98-CE39BEF572A5}" type="slidenum">
              <a:rPr lang="en-US" altLang="en-US"/>
              <a:pPr eaLnBrk="1" hangingPunct="1"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4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9625" y="8861005"/>
            <a:ext cx="3052134" cy="466454"/>
          </a:xfrm>
          <a:prstGeom prst="rect">
            <a:avLst/>
          </a:prstGeom>
        </p:spPr>
        <p:txBody>
          <a:bodyPr/>
          <a:lstStyle/>
          <a:p>
            <a:fld id="{19E6FF75-6501-4B57-830B-78F9DE9BF597}" type="slidenum">
              <a:rPr lang="en-SG" smtClean="0"/>
              <a:pPr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5136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EBA2A-72AA-4F0C-9CF0-EC7F7F0B3A1F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46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слайд предназначен для партнеров, торговых представителей или клиентов</a:t>
            </a:r>
            <a:r>
              <a:rPr lang="ru-RU" baseline="0" dirty="0" smtClean="0"/>
              <a:t> </a:t>
            </a:r>
            <a:r>
              <a:rPr lang="en-US" baseline="0" dirty="0" smtClean="0"/>
              <a:t>– </a:t>
            </a:r>
            <a:r>
              <a:rPr lang="ru-RU" baseline="0" dirty="0" smtClean="0"/>
              <a:t>не для потенциальных покупателей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CFB1-2153-4562-920D-16ABBCCC4C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57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EBA2A-72AA-4F0C-9CF0-EC7F7F0B3A1F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614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CFB1-2153-4562-920D-16ABBCCC4C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5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EBA2A-72AA-4F0C-9CF0-EC7F7F0B3A1F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4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339725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Компания Акронис как и ее продукты, широко известна в мире.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ru-RU" dirty="0" smtClean="0"/>
              <a:t>Компания</a:t>
            </a:r>
            <a:r>
              <a:rPr lang="ru-RU" baseline="0" dirty="0" smtClean="0"/>
              <a:t> является </a:t>
            </a:r>
            <a:r>
              <a:rPr lang="ru-RU" dirty="0" smtClean="0"/>
              <a:t>разработчиком системных решений для корпоративных и домашних пользователей.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A541A5-B688-477C-AA02-715150D433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6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EBA2A-72AA-4F0C-9CF0-EC7F7F0B3A1F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42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CFB1-2153-4562-920D-16ABBCCC4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1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40263" y="252413"/>
            <a:ext cx="1646237" cy="1235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72067" y="1953683"/>
            <a:ext cx="7315200" cy="3086100"/>
          </a:xfrm>
        </p:spPr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51C2B-1913-4839-A706-C02D946EFC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9625" y="8861005"/>
            <a:ext cx="3052134" cy="466454"/>
          </a:xfrm>
          <a:prstGeom prst="rect">
            <a:avLst/>
          </a:prstGeom>
        </p:spPr>
        <p:txBody>
          <a:bodyPr/>
          <a:lstStyle/>
          <a:p>
            <a:fld id="{19E6FF75-6501-4B57-830B-78F9DE9BF597}" type="slidenum">
              <a:rPr lang="en-SG" smtClean="0"/>
              <a:pPr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3950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4080926" y="9008393"/>
            <a:ext cx="3117351" cy="4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0" tIns="48106" rIns="96210" bIns="48106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74A4E4D-CB71-4E4A-AB8B-D8CF49FF2FD7}" type="slidenum">
              <a:rPr lang="en-US" altLang="en-US" sz="1200"/>
              <a:pPr algn="r" eaLnBrk="1" hangingPunct="1"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0411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252413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C0479-0C81-42AA-9167-A8D7428060A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98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25241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EBA2A-72AA-4F0C-9CF0-EC7F7F0B3A1F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3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twitter.com/acronis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facebook.com/acronis" TargetMode="External"/><Relationship Id="rId4" Type="http://schemas.openxmlformats.org/officeDocument/2006/relationships/hyperlink" Target="http://blog.acronis.com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537" y="33528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548" y="4953000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cronis-logo-LW-invert-trans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2356" y="665160"/>
            <a:ext cx="3995057" cy="856084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4318582" y="1701800"/>
            <a:ext cx="49323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New Generation Data Protection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Powered by Acronis </a:t>
            </a:r>
            <a:r>
              <a:rPr lang="en-US" b="1" kern="1200" dirty="0">
                <a:solidFill>
                  <a:srgbClr val="5D9AE9"/>
                </a:solidFill>
                <a:latin typeface="Arial" charset="0"/>
                <a:ea typeface="ＭＳ Ｐゴシック" charset="0"/>
                <a:cs typeface="Arial" charset="0"/>
              </a:rPr>
              <a:t>AnyData</a:t>
            </a:r>
            <a:r>
              <a:rPr lang="en-US" dirty="0">
                <a:solidFill>
                  <a:srgbClr val="5D9AE9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Technology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053469" y="1738313"/>
            <a:ext cx="0" cy="619125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85800" y="4882036"/>
            <a:ext cx="7772400" cy="0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011F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Acronis-logo-LW-invert-trans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2356" y="665160"/>
            <a:ext cx="3995057" cy="85608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318582" y="1701800"/>
            <a:ext cx="49323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New Generation Data Protection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Powered by Acronis </a:t>
            </a:r>
            <a:r>
              <a:rPr lang="en-US" b="1" dirty="0">
                <a:solidFill>
                  <a:srgbClr val="5D9AE9"/>
                </a:solidFill>
                <a:cs typeface="Arial" charset="0"/>
              </a:rPr>
              <a:t>AnyData</a:t>
            </a:r>
            <a:r>
              <a:rPr lang="en-US" dirty="0">
                <a:solidFill>
                  <a:srgbClr val="5D9AE9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Technology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053469" y="1738313"/>
            <a:ext cx="0" cy="619125"/>
          </a:xfrm>
          <a:prstGeom prst="line">
            <a:avLst/>
          </a:prstGeom>
          <a:ln w="28575" cmpd="sng">
            <a:solidFill>
              <a:srgbClr val="4875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685800" y="4000971"/>
            <a:ext cx="352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www.acronis.com</a:t>
            </a:r>
          </a:p>
        </p:txBody>
      </p:sp>
      <p:sp>
        <p:nvSpPr>
          <p:cNvPr id="13" name="TextBox 18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1247775" y="4637088"/>
            <a:ext cx="352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twitter.com</a:t>
            </a:r>
            <a:r>
              <a:rPr lang="en-US" sz="1600" dirty="0" smtClean="0">
                <a:solidFill>
                  <a:srgbClr val="FFFFFF"/>
                </a:solidFill>
              </a:rPr>
              <a:t>/acronis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" name="TextBox 19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1247775" y="5067300"/>
            <a:ext cx="3527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FFFFFF"/>
                </a:solidFill>
              </a:rPr>
              <a:t>blog.acronis.com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TextBox 20">
            <a:hlinkClick r:id="rId5"/>
          </p:cNvPr>
          <p:cNvSpPr txBox="1">
            <a:spLocks noChangeArrowheads="1"/>
          </p:cNvSpPr>
          <p:nvPr userDrawn="1"/>
        </p:nvSpPr>
        <p:spPr bwMode="auto">
          <a:xfrm>
            <a:off x="1247775" y="5475288"/>
            <a:ext cx="352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facebook.com/acronis</a:t>
            </a:r>
          </a:p>
        </p:txBody>
      </p:sp>
      <p:pic>
        <p:nvPicPr>
          <p:cNvPr id="16" name="Picture 21" descr="iconmonstr-blogger-3-icon-256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443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iconmonstr-facebook-3-icon-256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3877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iconmonstr-twitter-3-icon-256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0057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/>
          <p:cNvPicPr>
            <a:picLocks noChangeAspect="1"/>
          </p:cNvPicPr>
          <p:nvPr/>
        </p:nvPicPr>
        <p:blipFill>
          <a:blip r:embed="rId2"/>
          <a:srcRect l="3490" t="50000" r="62000"/>
          <a:stretch>
            <a:fillRect/>
          </a:stretch>
        </p:blipFill>
        <p:spPr bwMode="auto">
          <a:xfrm>
            <a:off x="4235450" y="933450"/>
            <a:ext cx="49085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/>
          <p:nvPr userDrawn="1"/>
        </p:nvSpPr>
        <p:spPr>
          <a:xfrm>
            <a:off x="4235450" y="933450"/>
            <a:ext cx="4908550" cy="5403850"/>
          </a:xfrm>
          <a:prstGeom prst="rect">
            <a:avLst/>
          </a:prstGeom>
          <a:gradFill>
            <a:gsLst>
              <a:gs pos="0">
                <a:schemeClr val="bg1"/>
              </a:gs>
              <a:gs pos="75000">
                <a:srgbClr val="FFFFFF">
                  <a:alpha val="55000"/>
                </a:srgbClr>
              </a:gs>
              <a:gs pos="50000">
                <a:srgbClr val="FFFFFF">
                  <a:alpha val="70000"/>
                </a:srgbClr>
              </a:gs>
              <a:gs pos="25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1"/>
          <p:cNvCxnSpPr/>
          <p:nvPr userDrawn="1"/>
        </p:nvCxnSpPr>
        <p:spPr>
          <a:xfrm>
            <a:off x="503238" y="923925"/>
            <a:ext cx="8640762" cy="0"/>
          </a:xfrm>
          <a:prstGeom prst="line">
            <a:avLst/>
          </a:prstGeom>
          <a:ln w="28575">
            <a:solidFill>
              <a:srgbClr val="002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7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0123" y="542425"/>
            <a:ext cx="7350877" cy="1162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aseline="0">
                <a:solidFill>
                  <a:srgbClr val="15254D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3027" y="2601119"/>
            <a:ext cx="715798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5" baseline="0">
                <a:solidFill>
                  <a:srgbClr val="5874AF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5" indent="0" algn="ctr">
              <a:buNone/>
              <a:defRPr sz="1200"/>
            </a:lvl5pPr>
            <a:lvl6pPr marL="1714242" indent="0" algn="ctr">
              <a:buNone/>
              <a:defRPr sz="1200"/>
            </a:lvl6pPr>
            <a:lvl7pPr marL="2057092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8694" y="6356350"/>
            <a:ext cx="556654" cy="365125"/>
          </a:xfrm>
        </p:spPr>
        <p:txBody>
          <a:bodyPr/>
          <a:lstStyle>
            <a:lvl1pPr>
              <a:defRPr sz="1500" smtClean="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</a:lstStyle>
          <a:p>
            <a:pPr>
              <a:defRPr/>
            </a:pPr>
            <a:fld id="{1D0802A2-593F-4E38-A423-7856A6F8F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86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for Screenshot (no instr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664915" cy="1333500"/>
          </a:xfrm>
        </p:spPr>
        <p:txBody>
          <a:bodyPr anchor="ctr">
            <a:noAutofit/>
          </a:bodyPr>
          <a:lstStyle>
            <a:lvl1pPr marL="182880">
              <a:defRPr sz="2400" baseline="0"/>
            </a:lvl1pPr>
          </a:lstStyle>
          <a:p>
            <a:r>
              <a:rPr lang="en-US" dirty="0" smtClean="0"/>
              <a:t>Put Title here, stick to three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333499"/>
            <a:ext cx="3664915" cy="5026661"/>
          </a:xfrm>
        </p:spPr>
        <p:txBody>
          <a:bodyPr anchor="ctr">
            <a:normAutofit/>
          </a:bodyPr>
          <a:lstStyle>
            <a:lvl1pPr marL="4572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the edit Master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64916" y="1"/>
            <a:ext cx="5479085" cy="6438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8150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204D"/>
              </a:gs>
              <a:gs pos="100000">
                <a:srgbClr val="274B9A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6"/>
          <p:cNvSpPr>
            <a:spLocks noEditPoints="1"/>
          </p:cNvSpPr>
          <p:nvPr userDrawn="1"/>
        </p:nvSpPr>
        <p:spPr bwMode="auto">
          <a:xfrm>
            <a:off x="4760243" y="1596942"/>
            <a:ext cx="4067175" cy="3962400"/>
          </a:xfrm>
          <a:custGeom>
            <a:avLst/>
            <a:gdLst>
              <a:gd name="T0" fmla="*/ 1621 w 5124"/>
              <a:gd name="T1" fmla="*/ 2958 h 4992"/>
              <a:gd name="T2" fmla="*/ 1411 w 5124"/>
              <a:gd name="T3" fmla="*/ 3424 h 4992"/>
              <a:gd name="T4" fmla="*/ 3713 w 5124"/>
              <a:gd name="T5" fmla="*/ 3424 h 4992"/>
              <a:gd name="T6" fmla="*/ 3501 w 5124"/>
              <a:gd name="T7" fmla="*/ 2958 h 4992"/>
              <a:gd name="T8" fmla="*/ 1621 w 5124"/>
              <a:gd name="T9" fmla="*/ 2958 h 4992"/>
              <a:gd name="T10" fmla="*/ 2548 w 5124"/>
              <a:gd name="T11" fmla="*/ 853 h 4992"/>
              <a:gd name="T12" fmla="*/ 2514 w 5124"/>
              <a:gd name="T13" fmla="*/ 943 h 4992"/>
              <a:gd name="T14" fmla="*/ 1874 w 5124"/>
              <a:gd name="T15" fmla="*/ 2398 h 4992"/>
              <a:gd name="T16" fmla="*/ 3250 w 5124"/>
              <a:gd name="T17" fmla="*/ 2398 h 4992"/>
              <a:gd name="T18" fmla="*/ 2612 w 5124"/>
              <a:gd name="T19" fmla="*/ 943 h 4992"/>
              <a:gd name="T20" fmla="*/ 2578 w 5124"/>
              <a:gd name="T21" fmla="*/ 853 h 4992"/>
              <a:gd name="T22" fmla="*/ 2548 w 5124"/>
              <a:gd name="T23" fmla="*/ 853 h 4992"/>
              <a:gd name="T24" fmla="*/ 2251 w 5124"/>
              <a:gd name="T25" fmla="*/ 0 h 4992"/>
              <a:gd name="T26" fmla="*/ 2873 w 5124"/>
              <a:gd name="T27" fmla="*/ 0 h 4992"/>
              <a:gd name="T28" fmla="*/ 5124 w 5124"/>
              <a:gd name="T29" fmla="*/ 4992 h 4992"/>
              <a:gd name="T30" fmla="*/ 4407 w 5124"/>
              <a:gd name="T31" fmla="*/ 4992 h 4992"/>
              <a:gd name="T32" fmla="*/ 3966 w 5124"/>
              <a:gd name="T33" fmla="*/ 3984 h 4992"/>
              <a:gd name="T34" fmla="*/ 1158 w 5124"/>
              <a:gd name="T35" fmla="*/ 3984 h 4992"/>
              <a:gd name="T36" fmla="*/ 717 w 5124"/>
              <a:gd name="T37" fmla="*/ 4992 h 4992"/>
              <a:gd name="T38" fmla="*/ 0 w 5124"/>
              <a:gd name="T39" fmla="*/ 4992 h 4992"/>
              <a:gd name="T40" fmla="*/ 2251 w 5124"/>
              <a:gd name="T41" fmla="*/ 0 h 4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4" h="4992">
                <a:moveTo>
                  <a:pt x="1621" y="2958"/>
                </a:moveTo>
                <a:lnTo>
                  <a:pt x="1411" y="3424"/>
                </a:lnTo>
                <a:lnTo>
                  <a:pt x="3713" y="3424"/>
                </a:lnTo>
                <a:lnTo>
                  <a:pt x="3501" y="2958"/>
                </a:lnTo>
                <a:lnTo>
                  <a:pt x="1621" y="2958"/>
                </a:lnTo>
                <a:close/>
                <a:moveTo>
                  <a:pt x="2548" y="853"/>
                </a:moveTo>
                <a:lnTo>
                  <a:pt x="2514" y="943"/>
                </a:lnTo>
                <a:lnTo>
                  <a:pt x="1874" y="2398"/>
                </a:lnTo>
                <a:lnTo>
                  <a:pt x="3250" y="2398"/>
                </a:lnTo>
                <a:lnTo>
                  <a:pt x="2612" y="943"/>
                </a:lnTo>
                <a:lnTo>
                  <a:pt x="2578" y="853"/>
                </a:lnTo>
                <a:lnTo>
                  <a:pt x="2548" y="853"/>
                </a:lnTo>
                <a:close/>
                <a:moveTo>
                  <a:pt x="2251" y="0"/>
                </a:moveTo>
                <a:lnTo>
                  <a:pt x="2873" y="0"/>
                </a:lnTo>
                <a:lnTo>
                  <a:pt x="5124" y="4992"/>
                </a:lnTo>
                <a:lnTo>
                  <a:pt x="4407" y="4992"/>
                </a:lnTo>
                <a:lnTo>
                  <a:pt x="3966" y="3984"/>
                </a:lnTo>
                <a:lnTo>
                  <a:pt x="1158" y="3984"/>
                </a:lnTo>
                <a:lnTo>
                  <a:pt x="717" y="4992"/>
                </a:lnTo>
                <a:lnTo>
                  <a:pt x="0" y="4992"/>
                </a:lnTo>
                <a:lnTo>
                  <a:pt x="2251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659" y="922421"/>
            <a:ext cx="7812087" cy="3122027"/>
          </a:xfrm>
        </p:spPr>
        <p:txBody>
          <a:bodyPr anchor="b" anchorCtr="0">
            <a:normAutofit/>
          </a:bodyPr>
          <a:lstStyle>
            <a:lvl1pPr algn="l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849" y="3997576"/>
            <a:ext cx="4026151" cy="202623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4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2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756484"/>
            <a:ext cx="9144000" cy="1684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89" y="4800600"/>
            <a:ext cx="8390022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56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989" y="5367337"/>
            <a:ext cx="8390022" cy="8409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7148" y="6349889"/>
            <a:ext cx="8297778" cy="0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7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3580"/>
            <a:ext cx="8229600" cy="476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37313"/>
            <a:ext cx="9144000" cy="4206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Acronis-logo-LW-invert-transp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25323"/>
            <a:ext cx="782025" cy="167577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411288" y="6437313"/>
            <a:ext cx="1179512" cy="365125"/>
          </a:xfrm>
          <a:prstGeom prst="rect">
            <a:avLst/>
          </a:prstGeom>
        </p:spPr>
        <p:txBody>
          <a:bodyPr lIns="0" tIns="0" rIns="0" bIns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7300" y="6437313"/>
            <a:ext cx="2582863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9297A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679E-F419-D04B-B790-931FB6984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12" Type="http://schemas.openxmlformats.org/officeDocument/2006/relationships/image" Target="../media/image64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emf"/><Relationship Id="rId11" Type="http://schemas.openxmlformats.org/officeDocument/2006/relationships/image" Target="../media/image63.png"/><Relationship Id="rId5" Type="http://schemas.openxmlformats.org/officeDocument/2006/relationships/image" Target="../media/image5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44" y="5333037"/>
            <a:ext cx="1114165" cy="83562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942334" y="3048000"/>
            <a:ext cx="7442123" cy="131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Комплексная защита данных в физических и виртуальных средах</a:t>
            </a:r>
            <a:endParaRPr lang="en-US" altLang="ru-RU" sz="2800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50" y="5333037"/>
            <a:ext cx="3101744" cy="59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7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xfrm>
            <a:off x="480350" y="509285"/>
            <a:ext cx="4531489" cy="554163"/>
          </a:xfrm>
        </p:spPr>
        <p:txBody>
          <a:bodyPr>
            <a:normAutofit/>
          </a:bodyPr>
          <a:lstStyle/>
          <a:p>
            <a:r>
              <a:rPr lang="ru-RU" altLang="en-U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Регулировка загрузки сети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707356" y="1870247"/>
            <a:ext cx="6168629" cy="122778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91440"/>
          <a:lstStyle>
            <a:lvl1pPr marL="174625" algn="l">
              <a:defRPr>
                <a:solidFill>
                  <a:schemeClr val="tx1"/>
                </a:solidFill>
                <a:latin typeface="MetaPro-Medium" pitchFamily="50" charset="0"/>
              </a:defRPr>
            </a:lvl1pPr>
            <a:lvl2pPr algn="l">
              <a:defRPr>
                <a:solidFill>
                  <a:schemeClr val="tx1"/>
                </a:solidFill>
                <a:latin typeface="MetaPro-Medium" pitchFamily="50" charset="0"/>
              </a:defRPr>
            </a:lvl2pPr>
            <a:lvl3pPr algn="l">
              <a:defRPr>
                <a:solidFill>
                  <a:schemeClr val="tx1"/>
                </a:solidFill>
                <a:latin typeface="MetaPro-Medium" pitchFamily="50" charset="0"/>
              </a:defRPr>
            </a:lvl3pPr>
            <a:lvl4pPr algn="l">
              <a:defRPr>
                <a:solidFill>
                  <a:schemeClr val="tx1"/>
                </a:solidFill>
                <a:latin typeface="MetaPro-Medium" pitchFamily="50" charset="0"/>
              </a:defRPr>
            </a:lvl4pPr>
            <a:lvl5pPr algn="l">
              <a:defRPr>
                <a:solidFill>
                  <a:schemeClr val="tx1"/>
                </a:solidFill>
                <a:latin typeface="MetaPro-Medium" pitchFamily="50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9pPr>
          </a:lstStyle>
          <a:p>
            <a:pPr marL="92075"/>
            <a:r>
              <a:rPr lang="ru-RU" altLang="en-US" sz="14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Пропускная способность </a:t>
            </a:r>
          </a:p>
          <a:p>
            <a:pPr marL="92075"/>
            <a:r>
              <a:rPr lang="en-US" altLang="en-US" sz="14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LAN</a:t>
            </a:r>
            <a:endParaRPr lang="ru-RU" altLang="en-US" sz="1400" b="1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endParaRPr lang="en-US" altLang="en-US" sz="1200" b="1" dirty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1707355" y="2449648"/>
            <a:ext cx="6168629" cy="6477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MetaPro-Medium" pitchFamily="50" charset="0"/>
              </a:defRPr>
            </a:lvl1pPr>
            <a:lvl2pPr marL="538163" algn="l">
              <a:defRPr>
                <a:solidFill>
                  <a:schemeClr val="tx1"/>
                </a:solidFill>
                <a:latin typeface="MetaPro-Medium" pitchFamily="50" charset="0"/>
              </a:defRPr>
            </a:lvl2pPr>
            <a:lvl3pPr algn="l">
              <a:defRPr>
                <a:solidFill>
                  <a:schemeClr val="tx1"/>
                </a:solidFill>
                <a:latin typeface="MetaPro-Medium" pitchFamily="50" charset="0"/>
              </a:defRPr>
            </a:lvl3pPr>
            <a:lvl4pPr algn="l">
              <a:defRPr>
                <a:solidFill>
                  <a:schemeClr val="tx1"/>
                </a:solidFill>
                <a:latin typeface="MetaPro-Medium" pitchFamily="50" charset="0"/>
              </a:defRPr>
            </a:lvl4pPr>
            <a:lvl5pPr algn="l">
              <a:defRPr>
                <a:solidFill>
                  <a:schemeClr val="tx1"/>
                </a:solidFill>
                <a:latin typeface="MetaPro-Medium" pitchFamily="50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9pPr>
          </a:lstStyle>
          <a:p>
            <a:pPr algn="r">
              <a:tabLst>
                <a:tab pos="630238" algn="l"/>
              </a:tabLst>
            </a:pPr>
            <a:r>
              <a:rPr lang="ru-RU" altLang="ko-KR" sz="14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Резервное </a:t>
            </a:r>
          </a:p>
          <a:p>
            <a:pPr algn="r">
              <a:tabLst>
                <a:tab pos="630238" algn="l"/>
              </a:tabLst>
            </a:pPr>
            <a:r>
              <a:rPr lang="ru-RU" altLang="ko-KR" sz="14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копирование </a:t>
            </a:r>
            <a:r>
              <a:rPr lang="en-US" altLang="ko-KR" sz="14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Acronis</a:t>
            </a:r>
            <a:endParaRPr lang="en-US" altLang="en-US" sz="1400" b="1" dirty="0"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V="1">
            <a:off x="4137337" y="1870247"/>
            <a:ext cx="0" cy="1227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5719540" y="2449647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109592" name="Rectangle 24"/>
          <p:cNvSpPr>
            <a:spLocks/>
          </p:cNvSpPr>
          <p:nvPr/>
        </p:nvSpPr>
        <p:spPr bwMode="auto">
          <a:xfrm>
            <a:off x="2448232" y="3715650"/>
            <a:ext cx="2986549" cy="16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  <a:latin typeface="MetaPro-Medium" pitchFamily="50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MetaPro-Medium" pitchFamily="50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MetaPro-Medium" pitchFamily="50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accent2"/>
                </a:solidFill>
                <a:latin typeface="MetaPro-Medium" pitchFamily="50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accent2"/>
                </a:solidFill>
                <a:latin typeface="MetaPro-Medium" pitchFamily="50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accent2"/>
                </a:solidFill>
                <a:latin typeface="MetaPro-Medium" pitchFamily="50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accent2"/>
                </a:solidFill>
                <a:latin typeface="MetaPro-Medium" pitchFamily="50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accent2"/>
                </a:solidFill>
                <a:latin typeface="MetaPro-Medium" pitchFamily="50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accent2"/>
                </a:solidFill>
                <a:latin typeface="MetaPro-Medium" pitchFamily="50" charset="0"/>
              </a:defRPr>
            </a:lvl9pPr>
          </a:lstStyle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altLang="ko-KR" sz="1200" dirty="0">
                <a:latin typeface="+mn-lt"/>
                <a:ea typeface="Arial Unicode MS" panose="020B0604020202020204" pitchFamily="34" charset="-128"/>
              </a:rPr>
              <a:t>Ограничение нагрузки резервного копирования на сеть</a:t>
            </a:r>
            <a:endParaRPr lang="en-US" altLang="ko-KR" sz="1200" dirty="0">
              <a:latin typeface="+mn-lt"/>
              <a:ea typeface="Arial Unicode MS" panose="020B0604020202020204" pitchFamily="34" charset="-128"/>
            </a:endParaRPr>
          </a:p>
          <a:p>
            <a:pPr marL="346075" lvl="1" indent="-228600">
              <a:spcBef>
                <a:spcPts val="600"/>
              </a:spcBef>
              <a:spcAft>
                <a:spcPts val="600"/>
              </a:spcAft>
            </a:pPr>
            <a:r>
              <a:rPr lang="ru-RU" altLang="ko-KR" sz="1100" dirty="0">
                <a:latin typeface="+mn-lt"/>
                <a:ea typeface="Arial Unicode MS" panose="020B0604020202020204" pitchFamily="34" charset="-128"/>
              </a:rPr>
              <a:t>Динамическое </a:t>
            </a:r>
            <a:r>
              <a:rPr lang="en-US" altLang="ko-KR" sz="1100" dirty="0">
                <a:latin typeface="+mn-lt"/>
                <a:ea typeface="Arial Unicode MS" panose="020B0604020202020204" pitchFamily="34" charset="-128"/>
              </a:rPr>
              <a:t>(%%)</a:t>
            </a:r>
          </a:p>
          <a:p>
            <a:pPr marL="346075" lvl="1" indent="-228600">
              <a:spcBef>
                <a:spcPts val="600"/>
              </a:spcBef>
              <a:spcAft>
                <a:spcPts val="600"/>
              </a:spcAft>
            </a:pPr>
            <a:r>
              <a:rPr lang="ru-RU" altLang="ko-KR" sz="1100" dirty="0">
                <a:latin typeface="+mn-lt"/>
                <a:ea typeface="Arial Unicode MS" panose="020B0604020202020204" pitchFamily="34" charset="-128"/>
              </a:rPr>
              <a:t>Статическое </a:t>
            </a:r>
            <a:r>
              <a:rPr lang="en-US" altLang="ko-KR" sz="1100" dirty="0">
                <a:latin typeface="+mn-lt"/>
                <a:ea typeface="Arial Unicode MS" panose="020B0604020202020204" pitchFamily="34" charset="-128"/>
              </a:rPr>
              <a:t>(</a:t>
            </a:r>
            <a:r>
              <a:rPr lang="ru-RU" altLang="ko-KR" sz="1100" dirty="0">
                <a:latin typeface="+mn-lt"/>
                <a:ea typeface="Arial Unicode MS" panose="020B0604020202020204" pitchFamily="34" charset="-128"/>
              </a:rPr>
              <a:t>Кб</a:t>
            </a:r>
            <a:r>
              <a:rPr lang="en-US" altLang="ko-KR" sz="1100" dirty="0">
                <a:latin typeface="+mn-lt"/>
                <a:ea typeface="Arial Unicode MS" panose="020B0604020202020204" pitchFamily="34" charset="-128"/>
              </a:rPr>
              <a:t>/</a:t>
            </a:r>
            <a:r>
              <a:rPr lang="ru-RU" altLang="ko-KR" sz="1100" dirty="0">
                <a:latin typeface="+mn-lt"/>
                <a:ea typeface="Arial Unicode MS" panose="020B0604020202020204" pitchFamily="34" charset="-128"/>
              </a:rPr>
              <a:t>с</a:t>
            </a:r>
            <a:r>
              <a:rPr lang="en-US" altLang="ko-KR" sz="1100" dirty="0">
                <a:latin typeface="+mn-lt"/>
                <a:ea typeface="Arial Unicode MS" panose="020B0604020202020204" pitchFamily="34" charset="-128"/>
              </a:rPr>
              <a:t>)</a:t>
            </a:r>
            <a:endParaRPr lang="ru-RU" altLang="ko-KR" sz="1200" dirty="0">
              <a:latin typeface="+mn-lt"/>
              <a:ea typeface="Arial Unicode MS" panose="020B0604020202020204" pitchFamily="34" charset="-128"/>
            </a:endParaRP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ru-RU" altLang="ko-KR" sz="1200" dirty="0">
                <a:latin typeface="+mn-lt"/>
                <a:ea typeface="Arial Unicode MS" panose="020B0604020202020204" pitchFamily="34" charset="-128"/>
              </a:rPr>
              <a:t>Резервное копирование серверов 24/7</a:t>
            </a:r>
            <a:endParaRPr lang="en-US" altLang="ko-KR" sz="1200" dirty="0">
              <a:latin typeface="+mn-lt"/>
              <a:ea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43" y="3728873"/>
            <a:ext cx="1769807" cy="15863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04837" y="1694287"/>
            <a:ext cx="1157594" cy="1403747"/>
          </a:xfrm>
          <a:prstGeom prst="rect">
            <a:avLst/>
          </a:prstGeom>
          <a:solidFill>
            <a:srgbClr val="4875B3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1350" dirty="0">
                <a:solidFill>
                  <a:schemeClr val="bg1"/>
                </a:solidFill>
                <a:ea typeface="Arial Unicode MS" panose="020B0604020202020204" pitchFamily="34" charset="-128"/>
              </a:rPr>
              <a:t>Машина-</a:t>
            </a:r>
          </a:p>
          <a:p>
            <a:pPr algn="ctr"/>
            <a:r>
              <a:rPr lang="ru-RU" altLang="ko-KR" sz="1350" dirty="0">
                <a:solidFill>
                  <a:schemeClr val="bg1"/>
                </a:solidFill>
                <a:ea typeface="Arial Unicode MS" panose="020B0604020202020204" pitchFamily="34" charset="-128"/>
              </a:rPr>
              <a:t>источник</a:t>
            </a:r>
            <a:endParaRPr lang="en-US" altLang="en-US" sz="1350" dirty="0">
              <a:solidFill>
                <a:schemeClr val="bg1"/>
              </a:solidFill>
              <a:ea typeface="Arial Unicode MS" panose="020B0604020202020204" pitchFamily="34" charset="-128"/>
            </a:endParaRPr>
          </a:p>
          <a:p>
            <a:pPr algn="ctr"/>
            <a:endParaRPr lang="en-US" altLang="en-US" sz="1350" dirty="0">
              <a:solidFill>
                <a:schemeClr val="bg1"/>
              </a:solidFill>
              <a:ea typeface="Arial Unicode MS" panose="020B0604020202020204" pitchFamily="34" charset="-128"/>
            </a:endParaRPr>
          </a:p>
          <a:p>
            <a:pPr algn="ctr"/>
            <a:endParaRPr lang="en-US" altLang="en-US" sz="135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Freeform 79"/>
          <p:cNvSpPr>
            <a:spLocks noEditPoints="1"/>
          </p:cNvSpPr>
          <p:nvPr/>
        </p:nvSpPr>
        <p:spPr bwMode="black">
          <a:xfrm>
            <a:off x="989880" y="2396159"/>
            <a:ext cx="400154" cy="540958"/>
          </a:xfrm>
          <a:custGeom>
            <a:avLst/>
            <a:gdLst>
              <a:gd name="T0" fmla="*/ 1441 w 1615"/>
              <a:gd name="T1" fmla="*/ 131 h 2179"/>
              <a:gd name="T2" fmla="*/ 1344 w 1615"/>
              <a:gd name="T3" fmla="*/ 16 h 2179"/>
              <a:gd name="T4" fmla="*/ 306 w 1615"/>
              <a:gd name="T5" fmla="*/ 0 h 2179"/>
              <a:gd name="T6" fmla="*/ 62 w 1615"/>
              <a:gd name="T7" fmla="*/ 171 h 2179"/>
              <a:gd name="T8" fmla="*/ 174 w 1615"/>
              <a:gd name="T9" fmla="*/ 131 h 2179"/>
              <a:gd name="T10" fmla="*/ 174 w 1615"/>
              <a:gd name="T11" fmla="*/ 180 h 2179"/>
              <a:gd name="T12" fmla="*/ 0 w 1615"/>
              <a:gd name="T13" fmla="*/ 2005 h 2179"/>
              <a:gd name="T14" fmla="*/ 1441 w 1615"/>
              <a:gd name="T15" fmla="*/ 2179 h 2179"/>
              <a:gd name="T16" fmla="*/ 1615 w 1615"/>
              <a:gd name="T17" fmla="*/ 354 h 2179"/>
              <a:gd name="T18" fmla="*/ 1518 w 1615"/>
              <a:gd name="T19" fmla="*/ 2005 h 2179"/>
              <a:gd name="T20" fmla="*/ 174 w 1615"/>
              <a:gd name="T21" fmla="*/ 2082 h 2179"/>
              <a:gd name="T22" fmla="*/ 97 w 1615"/>
              <a:gd name="T23" fmla="*/ 354 h 2179"/>
              <a:gd name="T24" fmla="*/ 1441 w 1615"/>
              <a:gd name="T25" fmla="*/ 277 h 2179"/>
              <a:gd name="T26" fmla="*/ 1518 w 1615"/>
              <a:gd name="T27" fmla="*/ 2005 h 2179"/>
              <a:gd name="T28" fmla="*/ 241 w 1615"/>
              <a:gd name="T29" fmla="*/ 1038 h 2179"/>
              <a:gd name="T30" fmla="*/ 532 w 1615"/>
              <a:gd name="T31" fmla="*/ 1339 h 2179"/>
              <a:gd name="T32" fmla="*/ 713 w 1615"/>
              <a:gd name="T33" fmla="*/ 1304 h 2179"/>
              <a:gd name="T34" fmla="*/ 695 w 1615"/>
              <a:gd name="T35" fmla="*/ 1594 h 2179"/>
              <a:gd name="T36" fmla="*/ 1375 w 1615"/>
              <a:gd name="T37" fmla="*/ 1038 h 2179"/>
              <a:gd name="T38" fmla="*/ 808 w 1615"/>
              <a:gd name="T39" fmla="*/ 1206 h 2179"/>
              <a:gd name="T40" fmla="*/ 808 w 1615"/>
              <a:gd name="T41" fmla="*/ 870 h 2179"/>
              <a:gd name="T42" fmla="*/ 808 w 1615"/>
              <a:gd name="T43" fmla="*/ 1206 h 2179"/>
              <a:gd name="T44" fmla="*/ 652 w 1615"/>
              <a:gd name="T45" fmla="*/ 1331 h 2179"/>
              <a:gd name="T46" fmla="*/ 453 w 1615"/>
              <a:gd name="T47" fmla="*/ 1481 h 2179"/>
              <a:gd name="T48" fmla="*/ 258 w 1615"/>
              <a:gd name="T49" fmla="*/ 1960 h 2179"/>
              <a:gd name="T50" fmla="*/ 534 w 1615"/>
              <a:gd name="T51" fmla="*/ 1842 h 2179"/>
              <a:gd name="T52" fmla="*/ 702 w 1615"/>
              <a:gd name="T53" fmla="*/ 1467 h 2179"/>
              <a:gd name="T54" fmla="*/ 418 w 1615"/>
              <a:gd name="T55" fmla="*/ 1872 h 2179"/>
              <a:gd name="T56" fmla="*/ 284 w 1615"/>
              <a:gd name="T57" fmla="*/ 1780 h 2179"/>
              <a:gd name="T58" fmla="*/ 418 w 1615"/>
              <a:gd name="T59" fmla="*/ 1872 h 2179"/>
              <a:gd name="T60" fmla="*/ 204 w 1615"/>
              <a:gd name="T61" fmla="*/ 323 h 2179"/>
              <a:gd name="T62" fmla="*/ 204 w 1615"/>
              <a:gd name="T63" fmla="*/ 428 h 2179"/>
              <a:gd name="T64" fmla="*/ 1418 w 1615"/>
              <a:gd name="T65" fmla="*/ 323 h 2179"/>
              <a:gd name="T66" fmla="*/ 1418 w 1615"/>
              <a:gd name="T67" fmla="*/ 428 h 2179"/>
              <a:gd name="T68" fmla="*/ 1418 w 1615"/>
              <a:gd name="T69" fmla="*/ 323 h 2179"/>
              <a:gd name="T70" fmla="*/ 1366 w 1615"/>
              <a:gd name="T71" fmla="*/ 1978 h 2179"/>
              <a:gd name="T72" fmla="*/ 1471 w 1615"/>
              <a:gd name="T73" fmla="*/ 1978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5" h="2179">
                <a:moveTo>
                  <a:pt x="174" y="131"/>
                </a:moveTo>
                <a:cubicBezTo>
                  <a:pt x="1441" y="131"/>
                  <a:pt x="1441" y="131"/>
                  <a:pt x="1441" y="131"/>
                </a:cubicBezTo>
                <a:cubicBezTo>
                  <a:pt x="1465" y="131"/>
                  <a:pt x="1488" y="136"/>
                  <a:pt x="1509" y="145"/>
                </a:cubicBezTo>
                <a:cubicBezTo>
                  <a:pt x="1344" y="16"/>
                  <a:pt x="1344" y="16"/>
                  <a:pt x="1344" y="16"/>
                </a:cubicBezTo>
                <a:cubicBezTo>
                  <a:pt x="1333" y="7"/>
                  <a:pt x="1312" y="0"/>
                  <a:pt x="1298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292" y="0"/>
                  <a:pt x="271" y="7"/>
                  <a:pt x="260" y="16"/>
                </a:cubicBezTo>
                <a:cubicBezTo>
                  <a:pt x="62" y="171"/>
                  <a:pt x="62" y="171"/>
                  <a:pt x="62" y="171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94" y="146"/>
                  <a:pt x="132" y="131"/>
                  <a:pt x="174" y="131"/>
                </a:cubicBezTo>
                <a:close/>
                <a:moveTo>
                  <a:pt x="1441" y="180"/>
                </a:moveTo>
                <a:cubicBezTo>
                  <a:pt x="174" y="180"/>
                  <a:pt x="174" y="180"/>
                  <a:pt x="174" y="180"/>
                </a:cubicBezTo>
                <a:cubicBezTo>
                  <a:pt x="78" y="180"/>
                  <a:pt x="0" y="258"/>
                  <a:pt x="0" y="354"/>
                </a:cubicBezTo>
                <a:cubicBezTo>
                  <a:pt x="0" y="2005"/>
                  <a:pt x="0" y="2005"/>
                  <a:pt x="0" y="2005"/>
                </a:cubicBezTo>
                <a:cubicBezTo>
                  <a:pt x="0" y="2101"/>
                  <a:pt x="78" y="2179"/>
                  <a:pt x="174" y="2179"/>
                </a:cubicBezTo>
                <a:cubicBezTo>
                  <a:pt x="1441" y="2179"/>
                  <a:pt x="1441" y="2179"/>
                  <a:pt x="1441" y="2179"/>
                </a:cubicBezTo>
                <a:cubicBezTo>
                  <a:pt x="1537" y="2179"/>
                  <a:pt x="1615" y="2101"/>
                  <a:pt x="1615" y="2005"/>
                </a:cubicBezTo>
                <a:cubicBezTo>
                  <a:pt x="1615" y="354"/>
                  <a:pt x="1615" y="354"/>
                  <a:pt x="1615" y="354"/>
                </a:cubicBezTo>
                <a:cubicBezTo>
                  <a:pt x="1615" y="258"/>
                  <a:pt x="1537" y="180"/>
                  <a:pt x="1441" y="180"/>
                </a:cubicBezTo>
                <a:close/>
                <a:moveTo>
                  <a:pt x="1518" y="2005"/>
                </a:moveTo>
                <a:cubicBezTo>
                  <a:pt x="1518" y="2047"/>
                  <a:pt x="1484" y="2082"/>
                  <a:pt x="1441" y="2082"/>
                </a:cubicBezTo>
                <a:cubicBezTo>
                  <a:pt x="174" y="2082"/>
                  <a:pt x="174" y="2082"/>
                  <a:pt x="174" y="2082"/>
                </a:cubicBezTo>
                <a:cubicBezTo>
                  <a:pt x="132" y="2082"/>
                  <a:pt x="97" y="2047"/>
                  <a:pt x="97" y="2005"/>
                </a:cubicBezTo>
                <a:cubicBezTo>
                  <a:pt x="97" y="354"/>
                  <a:pt x="97" y="354"/>
                  <a:pt x="97" y="354"/>
                </a:cubicBezTo>
                <a:cubicBezTo>
                  <a:pt x="97" y="312"/>
                  <a:pt x="132" y="277"/>
                  <a:pt x="174" y="277"/>
                </a:cubicBezTo>
                <a:cubicBezTo>
                  <a:pt x="1441" y="277"/>
                  <a:pt x="1441" y="277"/>
                  <a:pt x="1441" y="277"/>
                </a:cubicBezTo>
                <a:cubicBezTo>
                  <a:pt x="1484" y="277"/>
                  <a:pt x="1518" y="312"/>
                  <a:pt x="1518" y="354"/>
                </a:cubicBezTo>
                <a:lnTo>
                  <a:pt x="1518" y="2005"/>
                </a:lnTo>
                <a:close/>
                <a:moveTo>
                  <a:pt x="808" y="471"/>
                </a:moveTo>
                <a:cubicBezTo>
                  <a:pt x="494" y="471"/>
                  <a:pt x="241" y="725"/>
                  <a:pt x="241" y="1038"/>
                </a:cubicBezTo>
                <a:cubicBezTo>
                  <a:pt x="241" y="1201"/>
                  <a:pt x="309" y="1347"/>
                  <a:pt x="419" y="1451"/>
                </a:cubicBezTo>
                <a:cubicBezTo>
                  <a:pt x="532" y="1339"/>
                  <a:pt x="532" y="1339"/>
                  <a:pt x="532" y="1339"/>
                </a:cubicBezTo>
                <a:cubicBezTo>
                  <a:pt x="565" y="1305"/>
                  <a:pt x="610" y="1286"/>
                  <a:pt x="652" y="1286"/>
                </a:cubicBezTo>
                <a:cubicBezTo>
                  <a:pt x="675" y="1286"/>
                  <a:pt x="696" y="1292"/>
                  <a:pt x="713" y="1304"/>
                </a:cubicBezTo>
                <a:cubicBezTo>
                  <a:pt x="762" y="1337"/>
                  <a:pt x="775" y="1416"/>
                  <a:pt x="744" y="1486"/>
                </a:cubicBezTo>
                <a:cubicBezTo>
                  <a:pt x="695" y="1594"/>
                  <a:pt x="695" y="1594"/>
                  <a:pt x="695" y="1594"/>
                </a:cubicBezTo>
                <a:cubicBezTo>
                  <a:pt x="731" y="1601"/>
                  <a:pt x="769" y="1605"/>
                  <a:pt x="808" y="1605"/>
                </a:cubicBezTo>
                <a:cubicBezTo>
                  <a:pt x="1121" y="1605"/>
                  <a:pt x="1375" y="1351"/>
                  <a:pt x="1375" y="1038"/>
                </a:cubicBezTo>
                <a:cubicBezTo>
                  <a:pt x="1375" y="725"/>
                  <a:pt x="1121" y="471"/>
                  <a:pt x="808" y="471"/>
                </a:cubicBezTo>
                <a:close/>
                <a:moveTo>
                  <a:pt x="808" y="1206"/>
                </a:moveTo>
                <a:cubicBezTo>
                  <a:pt x="715" y="1206"/>
                  <a:pt x="640" y="1131"/>
                  <a:pt x="640" y="1038"/>
                </a:cubicBezTo>
                <a:cubicBezTo>
                  <a:pt x="640" y="945"/>
                  <a:pt x="715" y="870"/>
                  <a:pt x="808" y="870"/>
                </a:cubicBezTo>
                <a:cubicBezTo>
                  <a:pt x="900" y="870"/>
                  <a:pt x="976" y="945"/>
                  <a:pt x="976" y="1038"/>
                </a:cubicBezTo>
                <a:cubicBezTo>
                  <a:pt x="976" y="1131"/>
                  <a:pt x="900" y="1206"/>
                  <a:pt x="808" y="1206"/>
                </a:cubicBezTo>
                <a:close/>
                <a:moveTo>
                  <a:pt x="687" y="1341"/>
                </a:moveTo>
                <a:cubicBezTo>
                  <a:pt x="678" y="1334"/>
                  <a:pt x="665" y="1331"/>
                  <a:pt x="652" y="1331"/>
                </a:cubicBezTo>
                <a:cubicBezTo>
                  <a:pt x="623" y="1331"/>
                  <a:pt x="590" y="1345"/>
                  <a:pt x="564" y="1371"/>
                </a:cubicBezTo>
                <a:cubicBezTo>
                  <a:pt x="453" y="1481"/>
                  <a:pt x="453" y="1481"/>
                  <a:pt x="453" y="1481"/>
                </a:cubicBezTo>
                <a:cubicBezTo>
                  <a:pt x="271" y="1660"/>
                  <a:pt x="271" y="1660"/>
                  <a:pt x="271" y="1660"/>
                </a:cubicBezTo>
                <a:cubicBezTo>
                  <a:pt x="170" y="1760"/>
                  <a:pt x="164" y="1895"/>
                  <a:pt x="258" y="1960"/>
                </a:cubicBezTo>
                <a:cubicBezTo>
                  <a:pt x="286" y="1979"/>
                  <a:pt x="315" y="1988"/>
                  <a:pt x="346" y="1988"/>
                </a:cubicBezTo>
                <a:cubicBezTo>
                  <a:pt x="419" y="1988"/>
                  <a:pt x="493" y="1935"/>
                  <a:pt x="534" y="1842"/>
                </a:cubicBezTo>
                <a:cubicBezTo>
                  <a:pt x="650" y="1583"/>
                  <a:pt x="650" y="1583"/>
                  <a:pt x="650" y="1583"/>
                </a:cubicBezTo>
                <a:cubicBezTo>
                  <a:pt x="702" y="1467"/>
                  <a:pt x="702" y="1467"/>
                  <a:pt x="702" y="1467"/>
                </a:cubicBezTo>
                <a:cubicBezTo>
                  <a:pt x="724" y="1418"/>
                  <a:pt x="717" y="1362"/>
                  <a:pt x="687" y="1341"/>
                </a:cubicBezTo>
                <a:close/>
                <a:moveTo>
                  <a:pt x="418" y="1872"/>
                </a:moveTo>
                <a:cubicBezTo>
                  <a:pt x="392" y="1909"/>
                  <a:pt x="341" y="1919"/>
                  <a:pt x="304" y="1893"/>
                </a:cubicBezTo>
                <a:cubicBezTo>
                  <a:pt x="267" y="1867"/>
                  <a:pt x="258" y="1817"/>
                  <a:pt x="284" y="1780"/>
                </a:cubicBezTo>
                <a:cubicBezTo>
                  <a:pt x="310" y="1743"/>
                  <a:pt x="360" y="1734"/>
                  <a:pt x="397" y="1759"/>
                </a:cubicBezTo>
                <a:cubicBezTo>
                  <a:pt x="434" y="1785"/>
                  <a:pt x="443" y="1836"/>
                  <a:pt x="418" y="1872"/>
                </a:cubicBezTo>
                <a:close/>
                <a:moveTo>
                  <a:pt x="256" y="376"/>
                </a:moveTo>
                <a:cubicBezTo>
                  <a:pt x="256" y="346"/>
                  <a:pt x="233" y="323"/>
                  <a:pt x="204" y="323"/>
                </a:cubicBezTo>
                <a:cubicBezTo>
                  <a:pt x="174" y="323"/>
                  <a:pt x="151" y="346"/>
                  <a:pt x="151" y="376"/>
                </a:cubicBezTo>
                <a:cubicBezTo>
                  <a:pt x="151" y="405"/>
                  <a:pt x="174" y="428"/>
                  <a:pt x="204" y="428"/>
                </a:cubicBezTo>
                <a:cubicBezTo>
                  <a:pt x="233" y="428"/>
                  <a:pt x="256" y="405"/>
                  <a:pt x="256" y="376"/>
                </a:cubicBezTo>
                <a:close/>
                <a:moveTo>
                  <a:pt x="1418" y="323"/>
                </a:moveTo>
                <a:cubicBezTo>
                  <a:pt x="1389" y="323"/>
                  <a:pt x="1366" y="346"/>
                  <a:pt x="1366" y="376"/>
                </a:cubicBezTo>
                <a:cubicBezTo>
                  <a:pt x="1366" y="405"/>
                  <a:pt x="1389" y="428"/>
                  <a:pt x="1418" y="428"/>
                </a:cubicBezTo>
                <a:cubicBezTo>
                  <a:pt x="1448" y="428"/>
                  <a:pt x="1471" y="405"/>
                  <a:pt x="1471" y="376"/>
                </a:cubicBezTo>
                <a:cubicBezTo>
                  <a:pt x="1471" y="346"/>
                  <a:pt x="1448" y="323"/>
                  <a:pt x="1418" y="323"/>
                </a:cubicBezTo>
                <a:close/>
                <a:moveTo>
                  <a:pt x="1418" y="1925"/>
                </a:moveTo>
                <a:cubicBezTo>
                  <a:pt x="1389" y="1925"/>
                  <a:pt x="1366" y="1949"/>
                  <a:pt x="1366" y="1978"/>
                </a:cubicBezTo>
                <a:cubicBezTo>
                  <a:pt x="1366" y="2007"/>
                  <a:pt x="1389" y="2031"/>
                  <a:pt x="1418" y="2031"/>
                </a:cubicBezTo>
                <a:cubicBezTo>
                  <a:pt x="1448" y="2031"/>
                  <a:pt x="1471" y="2007"/>
                  <a:pt x="1471" y="1978"/>
                </a:cubicBezTo>
                <a:cubicBezTo>
                  <a:pt x="1471" y="1949"/>
                  <a:pt x="1448" y="1925"/>
                  <a:pt x="1418" y="19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5383162" y="3715650"/>
            <a:ext cx="3641096" cy="15702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169863">
              <a:buFont typeface="Wingdings" panose="05000000000000000000" pitchFamily="2" charset="2"/>
              <a:buChar char="ü"/>
            </a:pPr>
            <a:r>
              <a:rPr lang="ru-RU" altLang="en-US" sz="1500" dirty="0">
                <a:solidFill>
                  <a:srgbClr val="000000"/>
                </a:solidFill>
              </a:rPr>
              <a:t>Защита от перегрузки сети</a:t>
            </a:r>
            <a:endParaRPr lang="en-US" altLang="en-US" sz="1500" dirty="0">
              <a:solidFill>
                <a:srgbClr val="000000"/>
              </a:solidFill>
            </a:endParaRPr>
          </a:p>
          <a:p>
            <a:pPr marL="228600" indent="-169863">
              <a:buFont typeface="Wingdings" panose="05000000000000000000" pitchFamily="2" charset="2"/>
              <a:buChar char="ü"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228600" indent="-169863">
              <a:buFont typeface="Wingdings" panose="05000000000000000000" pitchFamily="2" charset="2"/>
              <a:buChar char="ü"/>
            </a:pPr>
            <a:r>
              <a:rPr lang="ru-RU" altLang="en-US" sz="1500" dirty="0">
                <a:solidFill>
                  <a:srgbClr val="000000"/>
                </a:solidFill>
              </a:rPr>
              <a:t>Управление общими ресурсами</a:t>
            </a:r>
            <a:endParaRPr lang="en-US" altLang="en-US" sz="1500" dirty="0">
              <a:solidFill>
                <a:srgbClr val="000000"/>
              </a:solidFill>
            </a:endParaRPr>
          </a:p>
          <a:p>
            <a:pPr marL="228600" indent="-169863">
              <a:buFont typeface="Wingdings" panose="05000000000000000000" pitchFamily="2" charset="2"/>
              <a:buChar char="ü"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228600" indent="-169863">
              <a:buFont typeface="Wingdings" panose="05000000000000000000" pitchFamily="2" charset="2"/>
              <a:buChar char="ü"/>
            </a:pPr>
            <a:r>
              <a:rPr lang="ru-RU" altLang="en-US" sz="1500" dirty="0">
                <a:solidFill>
                  <a:srgbClr val="000000"/>
                </a:solidFill>
              </a:rPr>
              <a:t>Улучшенное впечатление пользователя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7824363" y="1624155"/>
            <a:ext cx="928804" cy="1512094"/>
          </a:xfrm>
          <a:prstGeom prst="can">
            <a:avLst>
              <a:gd name="adj" fmla="val 46623"/>
            </a:avLst>
          </a:prstGeom>
          <a:solidFill>
            <a:schemeClr val="accent2"/>
          </a:solidFill>
          <a:ln w="2540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1350" dirty="0">
                <a:solidFill>
                  <a:schemeClr val="bg1"/>
                </a:solidFill>
                <a:ea typeface="Arial Unicode MS" panose="020B0604020202020204" pitchFamily="34" charset="-128"/>
              </a:rPr>
              <a:t>Хранилище</a:t>
            </a:r>
            <a:endParaRPr lang="en-US" altLang="en-US" sz="135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7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42095" y="1454632"/>
            <a:ext cx="4286942" cy="343071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8" name="Rectangle 437"/>
          <p:cNvSpPr>
            <a:spLocks/>
          </p:cNvSpPr>
          <p:nvPr/>
        </p:nvSpPr>
        <p:spPr bwMode="gray">
          <a:xfrm>
            <a:off x="5478639" y="2265373"/>
            <a:ext cx="2440781" cy="1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ct val="35000"/>
              </a:spcAft>
              <a:buClr>
                <a:srgbClr val="3366CC"/>
              </a:buClr>
              <a:buFont typeface="Wingdings" panose="05000000000000000000" pitchFamily="2" charset="2"/>
              <a:buNone/>
            </a:pPr>
            <a:r>
              <a:rPr lang="ru-RU" altLang="en-US" sz="1350" dirty="0">
                <a:solidFill>
                  <a:schemeClr val="accent2"/>
                </a:solidFill>
              </a:rPr>
              <a:t>Почтовый сервер</a:t>
            </a:r>
            <a:endParaRPr lang="en-US" altLang="en-US" sz="1350" dirty="0">
              <a:solidFill>
                <a:schemeClr val="accent2"/>
              </a:solidFill>
            </a:endParaRPr>
          </a:p>
        </p:txBody>
      </p:sp>
      <p:sp>
        <p:nvSpPr>
          <p:cNvPr id="27669" name="Rectangle 97"/>
          <p:cNvSpPr>
            <a:spLocks/>
          </p:cNvSpPr>
          <p:nvPr/>
        </p:nvSpPr>
        <p:spPr bwMode="gray">
          <a:xfrm>
            <a:off x="5488471" y="2777342"/>
            <a:ext cx="2440781" cy="1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ct val="35000"/>
              </a:spcAft>
              <a:buClr>
                <a:srgbClr val="3366CC"/>
              </a:buClr>
              <a:buFont typeface="Wingdings" panose="05000000000000000000" pitchFamily="2" charset="2"/>
              <a:buNone/>
            </a:pPr>
            <a:r>
              <a:rPr lang="ru-RU" altLang="en-US" sz="1350" dirty="0">
                <a:solidFill>
                  <a:schemeClr val="accent2"/>
                </a:solidFill>
              </a:rPr>
              <a:t>Файловый сервер</a:t>
            </a:r>
            <a:r>
              <a:rPr lang="en-US" altLang="en-US" sz="135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6084" name="Rectangle 11"/>
          <p:cNvSpPr>
            <a:spLocks noGrp="1"/>
          </p:cNvSpPr>
          <p:nvPr>
            <p:ph type="title"/>
          </p:nvPr>
        </p:nvSpPr>
        <p:spPr>
          <a:xfrm>
            <a:off x="457200" y="236507"/>
            <a:ext cx="3593939" cy="756548"/>
          </a:xfrm>
        </p:spPr>
        <p:txBody>
          <a:bodyPr>
            <a:normAutofit/>
          </a:bodyPr>
          <a:lstStyle/>
          <a:p>
            <a:r>
              <a:rPr lang="ru-RU" alt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Дедупликация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55" name="Rectangle 12"/>
          <p:cNvSpPr>
            <a:spLocks noGrp="1"/>
          </p:cNvSpPr>
          <p:nvPr>
            <p:ph type="body" idx="1"/>
          </p:nvPr>
        </p:nvSpPr>
        <p:spPr>
          <a:xfrm>
            <a:off x="332327" y="1366473"/>
            <a:ext cx="4409768" cy="3571938"/>
          </a:xfrm>
        </p:spPr>
        <p:txBody>
          <a:bodyPr>
            <a:normAutofit/>
          </a:bodyPr>
          <a:lstStyle/>
          <a:p>
            <a:r>
              <a:rPr lang="ru-RU" altLang="en-US" sz="1700" dirty="0"/>
              <a:t>Исключение избыточных данных</a:t>
            </a:r>
            <a:r>
              <a:rPr lang="en-US" altLang="en-US" sz="1700" dirty="0"/>
              <a:t> </a:t>
            </a:r>
          </a:p>
          <a:p>
            <a:r>
              <a:rPr lang="ru-RU" altLang="en-US" sz="1700" dirty="0"/>
              <a:t>На уровне файлов и отдельных блоков</a:t>
            </a:r>
            <a:endParaRPr lang="en-US" altLang="en-US" sz="1700" dirty="0"/>
          </a:p>
          <a:p>
            <a:r>
              <a:rPr lang="ru-RU" altLang="en-US" sz="1700" dirty="0"/>
              <a:t>Сокращение объема хранения до </a:t>
            </a:r>
            <a:r>
              <a:rPr lang="en-US" altLang="en-US" sz="1700" dirty="0"/>
              <a:t>90%</a:t>
            </a: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6686388" y="3526246"/>
            <a:ext cx="1398984" cy="420291"/>
            <a:chOff x="4133" y="3140"/>
            <a:chExt cx="1175" cy="353"/>
          </a:xfrm>
        </p:grpSpPr>
        <p:sp>
          <p:nvSpPr>
            <p:cNvPr id="46219" name="AutoShape 532"/>
            <p:cNvSpPr>
              <a:spLocks noChangeArrowheads="1"/>
            </p:cNvSpPr>
            <p:nvPr/>
          </p:nvSpPr>
          <p:spPr bwMode="gray">
            <a:xfrm>
              <a:off x="4133" y="3140"/>
              <a:ext cx="1175" cy="353"/>
            </a:xfrm>
            <a:prstGeom prst="downArrow">
              <a:avLst>
                <a:gd name="adj1" fmla="val 56157"/>
                <a:gd name="adj2" fmla="val 63458"/>
              </a:avLst>
            </a:prstGeom>
            <a:solidFill>
              <a:srgbClr val="72B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67500" rIns="67500" bIns="675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en-US" sz="2100" dirty="0"/>
            </a:p>
          </p:txBody>
        </p:sp>
        <p:sp>
          <p:nvSpPr>
            <p:cNvPr id="46220" name="Rectangle 260"/>
            <p:cNvSpPr>
              <a:spLocks/>
            </p:cNvSpPr>
            <p:nvPr/>
          </p:nvSpPr>
          <p:spPr bwMode="gray">
            <a:xfrm>
              <a:off x="4208" y="3219"/>
              <a:ext cx="102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35000"/>
                </a:spcBef>
                <a:spcAft>
                  <a:spcPct val="35000"/>
                </a:spcAft>
                <a:buClr>
                  <a:srgbClr val="3366CC"/>
                </a:buClr>
                <a:buFont typeface="Wingdings" panose="05000000000000000000" pitchFamily="2" charset="2"/>
                <a:buNone/>
              </a:pPr>
              <a:r>
                <a:rPr lang="ru-RU" altLang="en-US" sz="1350" b="1" dirty="0">
                  <a:solidFill>
                    <a:srgbClr val="011F4D"/>
                  </a:solidFill>
                </a:rPr>
                <a:t>Резервное копирование</a:t>
              </a:r>
              <a:endParaRPr lang="en-US" altLang="en-US" sz="1350" b="1" dirty="0">
                <a:solidFill>
                  <a:srgbClr val="011F4D"/>
                </a:solidFill>
              </a:endParaRPr>
            </a:p>
          </p:txBody>
        </p:sp>
      </p:grpSp>
      <p:sp>
        <p:nvSpPr>
          <p:cNvPr id="27794" name="Rectangle 335"/>
          <p:cNvSpPr>
            <a:spLocks noChangeArrowheads="1"/>
          </p:cNvSpPr>
          <p:nvPr/>
        </p:nvSpPr>
        <p:spPr bwMode="gray">
          <a:xfrm>
            <a:off x="6835215" y="4141799"/>
            <a:ext cx="201216" cy="161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796" name="Rectangle 337"/>
          <p:cNvSpPr>
            <a:spLocks noChangeArrowheads="1"/>
          </p:cNvSpPr>
          <p:nvPr/>
        </p:nvSpPr>
        <p:spPr bwMode="gray">
          <a:xfrm>
            <a:off x="7436483" y="4141799"/>
            <a:ext cx="201215" cy="161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797" name="Rectangle 338"/>
          <p:cNvSpPr>
            <a:spLocks noChangeArrowheads="1"/>
          </p:cNvSpPr>
          <p:nvPr/>
        </p:nvSpPr>
        <p:spPr bwMode="gray">
          <a:xfrm>
            <a:off x="7736520" y="4141799"/>
            <a:ext cx="201215" cy="161925"/>
          </a:xfrm>
          <a:prstGeom prst="rect">
            <a:avLst/>
          </a:prstGeom>
          <a:solidFill>
            <a:srgbClr val="8FB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798" name="Rectangle 342"/>
          <p:cNvSpPr>
            <a:spLocks noChangeArrowheads="1"/>
          </p:cNvSpPr>
          <p:nvPr/>
        </p:nvSpPr>
        <p:spPr bwMode="gray">
          <a:xfrm>
            <a:off x="8043702" y="4141799"/>
            <a:ext cx="201215" cy="161925"/>
          </a:xfrm>
          <a:prstGeom prst="rect">
            <a:avLst/>
          </a:prstGeom>
          <a:solidFill>
            <a:srgbClr val="72B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5231444" y="3932248"/>
            <a:ext cx="2064544" cy="490538"/>
            <a:chOff x="2911" y="3481"/>
            <a:chExt cx="1734" cy="412"/>
          </a:xfrm>
        </p:grpSpPr>
        <p:sp>
          <p:nvSpPr>
            <p:cNvPr id="46193" name="Rectangle 303"/>
            <p:cNvSpPr>
              <a:spLocks/>
            </p:cNvSpPr>
            <p:nvPr/>
          </p:nvSpPr>
          <p:spPr bwMode="gray">
            <a:xfrm>
              <a:off x="3259" y="3495"/>
              <a:ext cx="138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>
                  <a:srgbClr val="3366CC"/>
                </a:buClr>
                <a:buFont typeface="Wingdings" panose="05000000000000000000" pitchFamily="2" charset="2"/>
                <a:buNone/>
              </a:pPr>
              <a:r>
                <a:rPr lang="ru-RU" altLang="en-US" sz="1350" dirty="0">
                  <a:solidFill>
                    <a:schemeClr val="accent2"/>
                  </a:solidFill>
                </a:rPr>
                <a:t>Узел хранения </a:t>
              </a:r>
              <a:r>
                <a:rPr lang="en-US" altLang="en-US" sz="1350" dirty="0" err="1">
                  <a:solidFill>
                    <a:schemeClr val="accent2"/>
                  </a:solidFill>
                </a:rPr>
                <a:t>Acronis</a:t>
              </a:r>
              <a:endParaRPr lang="en-US" altLang="en-US" sz="1350" dirty="0">
                <a:solidFill>
                  <a:schemeClr val="accent2"/>
                </a:solidFill>
              </a:endParaRPr>
            </a:p>
          </p:txBody>
        </p:sp>
        <p:grpSp>
          <p:nvGrpSpPr>
            <p:cNvPr id="46194" name="Group 498"/>
            <p:cNvGrpSpPr>
              <a:grpSpLocks/>
            </p:cNvGrpSpPr>
            <p:nvPr/>
          </p:nvGrpSpPr>
          <p:grpSpPr bwMode="auto">
            <a:xfrm>
              <a:off x="2911" y="3481"/>
              <a:ext cx="242" cy="412"/>
              <a:chOff x="4506" y="755"/>
              <a:chExt cx="758" cy="1286"/>
            </a:xfrm>
          </p:grpSpPr>
          <p:pic>
            <p:nvPicPr>
              <p:cNvPr id="46195" name="Picture 499"/>
              <p:cNvPicPr>
                <a:picLocks noChangeAspect="1" noChangeArrowheads="1"/>
              </p:cNvPicPr>
              <p:nvPr/>
            </p:nvPicPr>
            <p:blipFill>
              <a:blip r:embed="rId3" cstate="screen">
                <a:lum bright="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506" y="1871"/>
                <a:ext cx="75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196" name="Group 500"/>
              <p:cNvGrpSpPr>
                <a:grpSpLocks/>
              </p:cNvGrpSpPr>
              <p:nvPr/>
            </p:nvGrpSpPr>
            <p:grpSpPr bwMode="auto">
              <a:xfrm>
                <a:off x="4656" y="755"/>
                <a:ext cx="477" cy="1200"/>
                <a:chOff x="4694" y="755"/>
                <a:chExt cx="477" cy="1200"/>
              </a:xfrm>
            </p:grpSpPr>
            <p:grpSp>
              <p:nvGrpSpPr>
                <p:cNvPr id="46197" name="Group 501"/>
                <p:cNvGrpSpPr>
                  <a:grpSpLocks/>
                </p:cNvGrpSpPr>
                <p:nvPr/>
              </p:nvGrpSpPr>
              <p:grpSpPr bwMode="auto">
                <a:xfrm>
                  <a:off x="4694" y="755"/>
                  <a:ext cx="477" cy="1200"/>
                  <a:chOff x="4694" y="755"/>
                  <a:chExt cx="477" cy="1200"/>
                </a:xfrm>
              </p:grpSpPr>
              <p:sp>
                <p:nvSpPr>
                  <p:cNvPr id="46217" name="Freeform 502"/>
                  <p:cNvSpPr>
                    <a:spLocks/>
                  </p:cNvSpPr>
                  <p:nvPr/>
                </p:nvSpPr>
                <p:spPr bwMode="gray">
                  <a:xfrm>
                    <a:off x="4694" y="755"/>
                    <a:ext cx="477" cy="1200"/>
                  </a:xfrm>
                  <a:custGeom>
                    <a:avLst/>
                    <a:gdLst>
                      <a:gd name="T0" fmla="*/ 2147483647 w 236"/>
                      <a:gd name="T1" fmla="*/ 0 h 438"/>
                      <a:gd name="T2" fmla="*/ 2147483647 w 236"/>
                      <a:gd name="T3" fmla="*/ 0 h 438"/>
                      <a:gd name="T4" fmla="*/ 0 w 236"/>
                      <a:gd name="T5" fmla="*/ 2147483647 h 438"/>
                      <a:gd name="T6" fmla="*/ 0 w 236"/>
                      <a:gd name="T7" fmla="*/ 2147483647 h 438"/>
                      <a:gd name="T8" fmla="*/ 2147483647 w 236"/>
                      <a:gd name="T9" fmla="*/ 2147483647 h 438"/>
                      <a:gd name="T10" fmla="*/ 2147483647 w 236"/>
                      <a:gd name="T11" fmla="*/ 2147483647 h 438"/>
                      <a:gd name="T12" fmla="*/ 2147483647 w 236"/>
                      <a:gd name="T13" fmla="*/ 2147483647 h 438"/>
                      <a:gd name="T14" fmla="*/ 2147483647 w 236"/>
                      <a:gd name="T15" fmla="*/ 2147483647 h 438"/>
                      <a:gd name="T16" fmla="*/ 2147483647 w 236"/>
                      <a:gd name="T17" fmla="*/ 0 h 43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6"/>
                      <a:gd name="T28" fmla="*/ 0 h 438"/>
                      <a:gd name="T29" fmla="*/ 236 w 236"/>
                      <a:gd name="T30" fmla="*/ 438 h 43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6" h="438">
                        <a:moveTo>
                          <a:pt x="35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4"/>
                          <a:pt x="0" y="9"/>
                        </a:cubicBezTo>
                        <a:cubicBezTo>
                          <a:pt x="0" y="428"/>
                          <a:pt x="0" y="428"/>
                          <a:pt x="0" y="428"/>
                        </a:cubicBezTo>
                        <a:cubicBezTo>
                          <a:pt x="0" y="434"/>
                          <a:pt x="5" y="438"/>
                          <a:pt x="10" y="438"/>
                        </a:cubicBezTo>
                        <a:cubicBezTo>
                          <a:pt x="226" y="438"/>
                          <a:pt x="226" y="438"/>
                          <a:pt x="226" y="438"/>
                        </a:cubicBezTo>
                        <a:cubicBezTo>
                          <a:pt x="231" y="438"/>
                          <a:pt x="236" y="434"/>
                          <a:pt x="236" y="428"/>
                        </a:cubicBezTo>
                        <a:cubicBezTo>
                          <a:pt x="236" y="398"/>
                          <a:pt x="236" y="398"/>
                          <a:pt x="236" y="398"/>
                        </a:cubicBezTo>
                        <a:lnTo>
                          <a:pt x="35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5CEED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46218" name="Freeform 503"/>
                  <p:cNvSpPr>
                    <a:spLocks/>
                  </p:cNvSpPr>
                  <p:nvPr/>
                </p:nvSpPr>
                <p:spPr bwMode="gray">
                  <a:xfrm>
                    <a:off x="4764" y="755"/>
                    <a:ext cx="406" cy="1092"/>
                  </a:xfrm>
                  <a:custGeom>
                    <a:avLst/>
                    <a:gdLst>
                      <a:gd name="T0" fmla="*/ 2147483647 w 201"/>
                      <a:gd name="T1" fmla="*/ 2147483647 h 398"/>
                      <a:gd name="T2" fmla="*/ 2147483647 w 201"/>
                      <a:gd name="T3" fmla="*/ 0 h 398"/>
                      <a:gd name="T4" fmla="*/ 0 w 201"/>
                      <a:gd name="T5" fmla="*/ 0 h 398"/>
                      <a:gd name="T6" fmla="*/ 2147483647 w 201"/>
                      <a:gd name="T7" fmla="*/ 2147483647 h 398"/>
                      <a:gd name="T8" fmla="*/ 2147483647 w 201"/>
                      <a:gd name="T9" fmla="*/ 2147483647 h 3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398"/>
                      <a:gd name="T17" fmla="*/ 201 w 201"/>
                      <a:gd name="T18" fmla="*/ 398 h 3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398">
                        <a:moveTo>
                          <a:pt x="201" y="9"/>
                        </a:moveTo>
                        <a:cubicBezTo>
                          <a:pt x="201" y="4"/>
                          <a:pt x="196" y="0"/>
                          <a:pt x="19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01" y="398"/>
                          <a:pt x="201" y="398"/>
                          <a:pt x="201" y="398"/>
                        </a:cubicBezTo>
                        <a:lnTo>
                          <a:pt x="201" y="9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B5CEED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sp>
              <p:nvSpPr>
                <p:cNvPr id="46198" name="Freeform 504"/>
                <p:cNvSpPr>
                  <a:spLocks/>
                </p:cNvSpPr>
                <p:nvPr/>
              </p:nvSpPr>
              <p:spPr bwMode="gray">
                <a:xfrm>
                  <a:off x="4802" y="787"/>
                  <a:ext cx="335" cy="692"/>
                </a:xfrm>
                <a:custGeom>
                  <a:avLst/>
                  <a:gdLst>
                    <a:gd name="T0" fmla="*/ 2147483647 w 166"/>
                    <a:gd name="T1" fmla="*/ 2147483647 h 234"/>
                    <a:gd name="T2" fmla="*/ 2147483647 w 166"/>
                    <a:gd name="T3" fmla="*/ 2147483647 h 234"/>
                    <a:gd name="T4" fmla="*/ 2147483647 w 166"/>
                    <a:gd name="T5" fmla="*/ 2147483647 h 234"/>
                    <a:gd name="T6" fmla="*/ 2147483647 w 166"/>
                    <a:gd name="T7" fmla="*/ 0 h 234"/>
                    <a:gd name="T8" fmla="*/ 0 w 166"/>
                    <a:gd name="T9" fmla="*/ 0 h 234"/>
                    <a:gd name="T10" fmla="*/ 2147483647 w 166"/>
                    <a:gd name="T11" fmla="*/ 2147483647 h 234"/>
                    <a:gd name="T12" fmla="*/ 2147483647 w 166"/>
                    <a:gd name="T13" fmla="*/ 2147483647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6"/>
                    <a:gd name="T22" fmla="*/ 0 h 234"/>
                    <a:gd name="T23" fmla="*/ 166 w 166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6" h="234">
                      <a:moveTo>
                        <a:pt x="159" y="234"/>
                      </a:moveTo>
                      <a:cubicBezTo>
                        <a:pt x="163" y="234"/>
                        <a:pt x="166" y="231"/>
                        <a:pt x="166" y="227"/>
                      </a:cubicBezTo>
                      <a:cubicBezTo>
                        <a:pt x="166" y="6"/>
                        <a:pt x="166" y="6"/>
                        <a:pt x="166" y="6"/>
                      </a:cubicBezTo>
                      <a:cubicBezTo>
                        <a:pt x="166" y="3"/>
                        <a:pt x="163" y="0"/>
                        <a:pt x="15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0" y="234"/>
                        <a:pt x="120" y="234"/>
                        <a:pt x="120" y="234"/>
                      </a:cubicBezTo>
                      <a:lnTo>
                        <a:pt x="159" y="2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91919"/>
                    </a:gs>
                    <a:gs pos="100000">
                      <a:srgbClr val="4D4D4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199" name="Freeform 505"/>
                <p:cNvSpPr>
                  <a:spLocks/>
                </p:cNvSpPr>
                <p:nvPr/>
              </p:nvSpPr>
              <p:spPr bwMode="gray">
                <a:xfrm>
                  <a:off x="4729" y="787"/>
                  <a:ext cx="315" cy="692"/>
                </a:xfrm>
                <a:custGeom>
                  <a:avLst/>
                  <a:gdLst>
                    <a:gd name="T0" fmla="*/ 2147483647 w 156"/>
                    <a:gd name="T1" fmla="*/ 0 h 234"/>
                    <a:gd name="T2" fmla="*/ 2147483647 w 156"/>
                    <a:gd name="T3" fmla="*/ 0 h 234"/>
                    <a:gd name="T4" fmla="*/ 0 w 156"/>
                    <a:gd name="T5" fmla="*/ 2147483647 h 234"/>
                    <a:gd name="T6" fmla="*/ 0 w 156"/>
                    <a:gd name="T7" fmla="*/ 2147483647 h 234"/>
                    <a:gd name="T8" fmla="*/ 2147483647 w 156"/>
                    <a:gd name="T9" fmla="*/ 2147483647 h 234"/>
                    <a:gd name="T10" fmla="*/ 2147483647 w 156"/>
                    <a:gd name="T11" fmla="*/ 2147483647 h 234"/>
                    <a:gd name="T12" fmla="*/ 2147483647 w 156"/>
                    <a:gd name="T13" fmla="*/ 0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6"/>
                    <a:gd name="T22" fmla="*/ 0 h 234"/>
                    <a:gd name="T23" fmla="*/ 156 w 156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6" h="234">
                      <a:moveTo>
                        <a:pt x="36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231"/>
                        <a:pt x="3" y="234"/>
                        <a:pt x="7" y="234"/>
                      </a:cubicBezTo>
                      <a:cubicBezTo>
                        <a:pt x="156" y="234"/>
                        <a:pt x="156" y="234"/>
                        <a:pt x="156" y="234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19191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200" name="Rectangle 506"/>
                <p:cNvSpPr>
                  <a:spLocks noChangeArrowheads="1"/>
                </p:cNvSpPr>
                <p:nvPr/>
              </p:nvSpPr>
              <p:spPr bwMode="gray">
                <a:xfrm>
                  <a:off x="4745" y="817"/>
                  <a:ext cx="375" cy="117"/>
                </a:xfrm>
                <a:prstGeom prst="rect">
                  <a:avLst/>
                </a:pr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1" name="Rectangle 507"/>
                <p:cNvSpPr>
                  <a:spLocks noChangeArrowheads="1"/>
                </p:cNvSpPr>
                <p:nvPr/>
              </p:nvSpPr>
              <p:spPr bwMode="gray">
                <a:xfrm>
                  <a:off x="4745" y="940"/>
                  <a:ext cx="375" cy="117"/>
                </a:xfrm>
                <a:prstGeom prst="rect">
                  <a:avLst/>
                </a:pr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2" name="Rectangle 508"/>
                <p:cNvSpPr>
                  <a:spLocks noChangeArrowheads="1"/>
                </p:cNvSpPr>
                <p:nvPr/>
              </p:nvSpPr>
              <p:spPr bwMode="gray">
                <a:xfrm>
                  <a:off x="5040" y="1020"/>
                  <a:ext cx="60" cy="18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3" name="Rectangle 509"/>
                <p:cNvSpPr>
                  <a:spLocks noChangeArrowheads="1"/>
                </p:cNvSpPr>
                <p:nvPr/>
              </p:nvSpPr>
              <p:spPr bwMode="gray">
                <a:xfrm>
                  <a:off x="4763" y="959"/>
                  <a:ext cx="337" cy="48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4" name="Rectangle 510"/>
                <p:cNvSpPr>
                  <a:spLocks noChangeArrowheads="1"/>
                </p:cNvSpPr>
                <p:nvPr/>
              </p:nvSpPr>
              <p:spPr bwMode="gray">
                <a:xfrm>
                  <a:off x="5040" y="898"/>
                  <a:ext cx="60" cy="17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5" name="Rectangle 511"/>
                <p:cNvSpPr>
                  <a:spLocks noChangeArrowheads="1"/>
                </p:cNvSpPr>
                <p:nvPr/>
              </p:nvSpPr>
              <p:spPr bwMode="gray">
                <a:xfrm>
                  <a:off x="4763" y="834"/>
                  <a:ext cx="337" cy="50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6" name="Freeform 512"/>
                <p:cNvSpPr>
                  <a:spLocks/>
                </p:cNvSpPr>
                <p:nvPr/>
              </p:nvSpPr>
              <p:spPr bwMode="gray">
                <a:xfrm>
                  <a:off x="4729" y="1866"/>
                  <a:ext cx="408" cy="32"/>
                </a:xfrm>
                <a:custGeom>
                  <a:avLst/>
                  <a:gdLst>
                    <a:gd name="T0" fmla="*/ 0 w 202"/>
                    <a:gd name="T1" fmla="*/ 0 h 15"/>
                    <a:gd name="T2" fmla="*/ 0 w 202"/>
                    <a:gd name="T3" fmla="*/ 2147483647 h 15"/>
                    <a:gd name="T4" fmla="*/ 2147483647 w 202"/>
                    <a:gd name="T5" fmla="*/ 2147483647 h 15"/>
                    <a:gd name="T6" fmla="*/ 2147483647 w 202"/>
                    <a:gd name="T7" fmla="*/ 2147483647 h 15"/>
                    <a:gd name="T8" fmla="*/ 2147483647 w 202"/>
                    <a:gd name="T9" fmla="*/ 2147483647 h 15"/>
                    <a:gd name="T10" fmla="*/ 2147483647 w 202"/>
                    <a:gd name="T11" fmla="*/ 0 h 15"/>
                    <a:gd name="T12" fmla="*/ 0 w 202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2"/>
                    <a:gd name="T22" fmla="*/ 0 h 15"/>
                    <a:gd name="T23" fmla="*/ 202 w 202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2" h="15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1"/>
                        <a:pt x="5" y="15"/>
                        <a:pt x="11" y="15"/>
                      </a:cubicBezTo>
                      <a:cubicBezTo>
                        <a:pt x="191" y="15"/>
                        <a:pt x="191" y="15"/>
                        <a:pt x="191" y="15"/>
                      </a:cubicBezTo>
                      <a:cubicBezTo>
                        <a:pt x="197" y="15"/>
                        <a:pt x="202" y="11"/>
                        <a:pt x="202" y="6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207" name="Freeform 513"/>
                <p:cNvSpPr>
                  <a:spLocks/>
                </p:cNvSpPr>
                <p:nvPr/>
              </p:nvSpPr>
              <p:spPr bwMode="gray">
                <a:xfrm>
                  <a:off x="4729" y="1833"/>
                  <a:ext cx="408" cy="33"/>
                </a:xfrm>
                <a:custGeom>
                  <a:avLst/>
                  <a:gdLst>
                    <a:gd name="T0" fmla="*/ 2147483647 w 202"/>
                    <a:gd name="T1" fmla="*/ 2147483647 h 14"/>
                    <a:gd name="T2" fmla="*/ 2147483647 w 202"/>
                    <a:gd name="T3" fmla="*/ 0 h 14"/>
                    <a:gd name="T4" fmla="*/ 2147483647 w 202"/>
                    <a:gd name="T5" fmla="*/ 0 h 14"/>
                    <a:gd name="T6" fmla="*/ 0 w 202"/>
                    <a:gd name="T7" fmla="*/ 2147483647 h 14"/>
                    <a:gd name="T8" fmla="*/ 0 w 202"/>
                    <a:gd name="T9" fmla="*/ 2147483647 h 14"/>
                    <a:gd name="T10" fmla="*/ 2147483647 w 202"/>
                    <a:gd name="T11" fmla="*/ 2147483647 h 14"/>
                    <a:gd name="T12" fmla="*/ 2147483647 w 202"/>
                    <a:gd name="T13" fmla="*/ 214748364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2"/>
                    <a:gd name="T22" fmla="*/ 0 h 14"/>
                    <a:gd name="T23" fmla="*/ 202 w 202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2" h="14">
                      <a:moveTo>
                        <a:pt x="202" y="9"/>
                      </a:moveTo>
                      <a:cubicBezTo>
                        <a:pt x="202" y="4"/>
                        <a:pt x="197" y="0"/>
                        <a:pt x="19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02" y="14"/>
                        <a:pt x="202" y="14"/>
                        <a:pt x="202" y="14"/>
                      </a:cubicBezTo>
                      <a:lnTo>
                        <a:pt x="202" y="9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208" name="Rectangle 514"/>
                <p:cNvSpPr>
                  <a:spLocks noChangeArrowheads="1"/>
                </p:cNvSpPr>
                <p:nvPr/>
              </p:nvSpPr>
              <p:spPr bwMode="gray">
                <a:xfrm>
                  <a:off x="4745" y="1064"/>
                  <a:ext cx="375" cy="117"/>
                </a:xfrm>
                <a:prstGeom prst="rect">
                  <a:avLst/>
                </a:pr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09" name="Rectangle 515"/>
                <p:cNvSpPr>
                  <a:spLocks noChangeArrowheads="1"/>
                </p:cNvSpPr>
                <p:nvPr/>
              </p:nvSpPr>
              <p:spPr bwMode="gray">
                <a:xfrm>
                  <a:off x="5040" y="1144"/>
                  <a:ext cx="60" cy="18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0" name="Rectangle 516"/>
                <p:cNvSpPr>
                  <a:spLocks noChangeArrowheads="1"/>
                </p:cNvSpPr>
                <p:nvPr/>
              </p:nvSpPr>
              <p:spPr bwMode="gray">
                <a:xfrm>
                  <a:off x="4763" y="1083"/>
                  <a:ext cx="337" cy="48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1" name="Rectangle 517"/>
                <p:cNvSpPr>
                  <a:spLocks noChangeArrowheads="1"/>
                </p:cNvSpPr>
                <p:nvPr/>
              </p:nvSpPr>
              <p:spPr bwMode="gray">
                <a:xfrm>
                  <a:off x="4745" y="1186"/>
                  <a:ext cx="375" cy="117"/>
                </a:xfrm>
                <a:prstGeom prst="rect">
                  <a:avLst/>
                </a:pr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2" name="Rectangle 518"/>
                <p:cNvSpPr>
                  <a:spLocks noChangeArrowheads="1"/>
                </p:cNvSpPr>
                <p:nvPr/>
              </p:nvSpPr>
              <p:spPr bwMode="gray">
                <a:xfrm>
                  <a:off x="5040" y="1266"/>
                  <a:ext cx="60" cy="18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3" name="Rectangle 519"/>
                <p:cNvSpPr>
                  <a:spLocks noChangeArrowheads="1"/>
                </p:cNvSpPr>
                <p:nvPr/>
              </p:nvSpPr>
              <p:spPr bwMode="gray">
                <a:xfrm>
                  <a:off x="4763" y="1205"/>
                  <a:ext cx="337" cy="48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4" name="Rectangle 520"/>
                <p:cNvSpPr>
                  <a:spLocks noChangeArrowheads="1"/>
                </p:cNvSpPr>
                <p:nvPr/>
              </p:nvSpPr>
              <p:spPr bwMode="gray">
                <a:xfrm>
                  <a:off x="4745" y="1310"/>
                  <a:ext cx="375" cy="117"/>
                </a:xfrm>
                <a:prstGeom prst="rect">
                  <a:avLst/>
                </a:pr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5" name="Rectangle 521"/>
                <p:cNvSpPr>
                  <a:spLocks noChangeArrowheads="1"/>
                </p:cNvSpPr>
                <p:nvPr/>
              </p:nvSpPr>
              <p:spPr bwMode="gray">
                <a:xfrm>
                  <a:off x="5040" y="1390"/>
                  <a:ext cx="60" cy="18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  <p:sp>
              <p:nvSpPr>
                <p:cNvPr id="46216" name="Rectangle 522"/>
                <p:cNvSpPr>
                  <a:spLocks noChangeArrowheads="1"/>
                </p:cNvSpPr>
                <p:nvPr/>
              </p:nvSpPr>
              <p:spPr bwMode="gray">
                <a:xfrm>
                  <a:off x="4763" y="1329"/>
                  <a:ext cx="337" cy="48"/>
                </a:xfrm>
                <a:prstGeom prst="rect">
                  <a:avLst/>
                </a:prstGeom>
                <a:solidFill>
                  <a:srgbClr val="A9A9A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en-US" sz="2100" dirty="0"/>
                </a:p>
              </p:txBody>
            </p:sp>
          </p:grpSp>
        </p:grpSp>
      </p:grpSp>
      <p:sp>
        <p:nvSpPr>
          <p:cNvPr id="27766" name="Rectangle 62"/>
          <p:cNvSpPr>
            <a:spLocks noChangeArrowheads="1"/>
          </p:cNvSpPr>
          <p:nvPr/>
        </p:nvSpPr>
        <p:spPr bwMode="gray">
          <a:xfrm>
            <a:off x="7090847" y="2265374"/>
            <a:ext cx="201216" cy="161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767" name="Rectangle 63"/>
          <p:cNvSpPr>
            <a:spLocks noChangeArrowheads="1"/>
          </p:cNvSpPr>
          <p:nvPr/>
        </p:nvSpPr>
        <p:spPr bwMode="gray">
          <a:xfrm>
            <a:off x="7390885" y="2265374"/>
            <a:ext cx="201216" cy="161925"/>
          </a:xfrm>
          <a:prstGeom prst="rect">
            <a:avLst/>
          </a:prstGeom>
          <a:solidFill>
            <a:srgbClr val="FFD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" name="Group 162"/>
          <p:cNvGrpSpPr>
            <a:grpSpLocks/>
          </p:cNvGrpSpPr>
          <p:nvPr/>
        </p:nvGrpSpPr>
        <p:grpSpPr bwMode="auto">
          <a:xfrm>
            <a:off x="7692115" y="2265374"/>
            <a:ext cx="501253" cy="161925"/>
            <a:chOff x="4763" y="2081"/>
            <a:chExt cx="421" cy="136"/>
          </a:xfrm>
        </p:grpSpPr>
        <p:sp>
          <p:nvSpPr>
            <p:cNvPr id="46191" name="Rectangle 64"/>
            <p:cNvSpPr>
              <a:spLocks noChangeArrowheads="1"/>
            </p:cNvSpPr>
            <p:nvPr/>
          </p:nvSpPr>
          <p:spPr bwMode="gray">
            <a:xfrm>
              <a:off x="4763" y="2081"/>
              <a:ext cx="169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6192" name="Rectangle 65"/>
            <p:cNvSpPr>
              <a:spLocks noChangeArrowheads="1"/>
            </p:cNvSpPr>
            <p:nvPr/>
          </p:nvSpPr>
          <p:spPr bwMode="gray">
            <a:xfrm>
              <a:off x="5015" y="2081"/>
              <a:ext cx="169" cy="136"/>
            </a:xfrm>
            <a:prstGeom prst="rect">
              <a:avLst/>
            </a:prstGeom>
            <a:solidFill>
              <a:srgbClr val="8FB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27764" name="Rectangle 330"/>
          <p:cNvSpPr>
            <a:spLocks noChangeArrowheads="1"/>
          </p:cNvSpPr>
          <p:nvPr/>
        </p:nvSpPr>
        <p:spPr bwMode="gray">
          <a:xfrm>
            <a:off x="7430213" y="2785677"/>
            <a:ext cx="201216" cy="161925"/>
          </a:xfrm>
          <a:prstGeom prst="rect">
            <a:avLst/>
          </a:prstGeom>
          <a:solidFill>
            <a:srgbClr val="72B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765" name="Rectangle 331"/>
          <p:cNvSpPr>
            <a:spLocks noChangeArrowheads="1"/>
          </p:cNvSpPr>
          <p:nvPr/>
        </p:nvSpPr>
        <p:spPr bwMode="gray">
          <a:xfrm>
            <a:off x="7110511" y="2785677"/>
            <a:ext cx="201216" cy="161925"/>
          </a:xfrm>
          <a:prstGeom prst="rect">
            <a:avLst/>
          </a:prstGeom>
          <a:solidFill>
            <a:srgbClr val="8FB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8" name="Group 408"/>
          <p:cNvGrpSpPr>
            <a:grpSpLocks/>
          </p:cNvGrpSpPr>
          <p:nvPr/>
        </p:nvGrpSpPr>
        <p:grpSpPr bwMode="auto">
          <a:xfrm>
            <a:off x="5231445" y="2016532"/>
            <a:ext cx="288131" cy="490538"/>
            <a:chOff x="4506" y="755"/>
            <a:chExt cx="758" cy="1286"/>
          </a:xfrm>
        </p:grpSpPr>
        <p:pic>
          <p:nvPicPr>
            <p:cNvPr id="46167" name="Picture 409"/>
            <p:cNvPicPr>
              <a:picLocks noChangeAspect="1" noChangeArrowheads="1"/>
            </p:cNvPicPr>
            <p:nvPr/>
          </p:nvPicPr>
          <p:blipFill>
            <a:blip r:embed="rId3" cstate="screen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06" y="1871"/>
              <a:ext cx="75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168" name="Group 410"/>
            <p:cNvGrpSpPr>
              <a:grpSpLocks/>
            </p:cNvGrpSpPr>
            <p:nvPr/>
          </p:nvGrpSpPr>
          <p:grpSpPr bwMode="auto">
            <a:xfrm>
              <a:off x="4656" y="755"/>
              <a:ext cx="477" cy="1200"/>
              <a:chOff x="4694" y="755"/>
              <a:chExt cx="477" cy="1200"/>
            </a:xfrm>
          </p:grpSpPr>
          <p:grpSp>
            <p:nvGrpSpPr>
              <p:cNvPr id="46169" name="Group 411"/>
              <p:cNvGrpSpPr>
                <a:grpSpLocks/>
              </p:cNvGrpSpPr>
              <p:nvPr/>
            </p:nvGrpSpPr>
            <p:grpSpPr bwMode="auto">
              <a:xfrm>
                <a:off x="4694" y="755"/>
                <a:ext cx="477" cy="1200"/>
                <a:chOff x="4694" y="755"/>
                <a:chExt cx="477" cy="1200"/>
              </a:xfrm>
            </p:grpSpPr>
            <p:sp>
              <p:nvSpPr>
                <p:cNvPr id="46189" name="Freeform 412"/>
                <p:cNvSpPr>
                  <a:spLocks/>
                </p:cNvSpPr>
                <p:nvPr/>
              </p:nvSpPr>
              <p:spPr bwMode="gray">
                <a:xfrm>
                  <a:off x="4694" y="755"/>
                  <a:ext cx="477" cy="1200"/>
                </a:xfrm>
                <a:custGeom>
                  <a:avLst/>
                  <a:gdLst>
                    <a:gd name="T0" fmla="*/ 2147483647 w 236"/>
                    <a:gd name="T1" fmla="*/ 0 h 438"/>
                    <a:gd name="T2" fmla="*/ 2147483647 w 236"/>
                    <a:gd name="T3" fmla="*/ 0 h 438"/>
                    <a:gd name="T4" fmla="*/ 0 w 236"/>
                    <a:gd name="T5" fmla="*/ 2147483647 h 438"/>
                    <a:gd name="T6" fmla="*/ 0 w 236"/>
                    <a:gd name="T7" fmla="*/ 2147483647 h 438"/>
                    <a:gd name="T8" fmla="*/ 2147483647 w 236"/>
                    <a:gd name="T9" fmla="*/ 2147483647 h 438"/>
                    <a:gd name="T10" fmla="*/ 2147483647 w 236"/>
                    <a:gd name="T11" fmla="*/ 2147483647 h 438"/>
                    <a:gd name="T12" fmla="*/ 2147483647 w 236"/>
                    <a:gd name="T13" fmla="*/ 2147483647 h 438"/>
                    <a:gd name="T14" fmla="*/ 2147483647 w 236"/>
                    <a:gd name="T15" fmla="*/ 2147483647 h 438"/>
                    <a:gd name="T16" fmla="*/ 2147483647 w 236"/>
                    <a:gd name="T17" fmla="*/ 0 h 4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6"/>
                    <a:gd name="T28" fmla="*/ 0 h 438"/>
                    <a:gd name="T29" fmla="*/ 236 w 236"/>
                    <a:gd name="T30" fmla="*/ 438 h 4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6" h="438">
                      <a:moveTo>
                        <a:pt x="3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34"/>
                        <a:pt x="5" y="438"/>
                        <a:pt x="10" y="438"/>
                      </a:cubicBezTo>
                      <a:cubicBezTo>
                        <a:pt x="226" y="438"/>
                        <a:pt x="226" y="438"/>
                        <a:pt x="226" y="438"/>
                      </a:cubicBezTo>
                      <a:cubicBezTo>
                        <a:pt x="231" y="438"/>
                        <a:pt x="236" y="434"/>
                        <a:pt x="236" y="428"/>
                      </a:cubicBezTo>
                      <a:cubicBezTo>
                        <a:pt x="236" y="398"/>
                        <a:pt x="236" y="398"/>
                        <a:pt x="236" y="39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5CEED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190" name="Freeform 413"/>
                <p:cNvSpPr>
                  <a:spLocks/>
                </p:cNvSpPr>
                <p:nvPr/>
              </p:nvSpPr>
              <p:spPr bwMode="gray">
                <a:xfrm>
                  <a:off x="4764" y="755"/>
                  <a:ext cx="406" cy="1092"/>
                </a:xfrm>
                <a:custGeom>
                  <a:avLst/>
                  <a:gdLst>
                    <a:gd name="T0" fmla="*/ 2147483647 w 201"/>
                    <a:gd name="T1" fmla="*/ 2147483647 h 398"/>
                    <a:gd name="T2" fmla="*/ 2147483647 w 201"/>
                    <a:gd name="T3" fmla="*/ 0 h 398"/>
                    <a:gd name="T4" fmla="*/ 0 w 201"/>
                    <a:gd name="T5" fmla="*/ 0 h 398"/>
                    <a:gd name="T6" fmla="*/ 2147483647 w 201"/>
                    <a:gd name="T7" fmla="*/ 2147483647 h 398"/>
                    <a:gd name="T8" fmla="*/ 2147483647 w 201"/>
                    <a:gd name="T9" fmla="*/ 2147483647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398"/>
                    <a:gd name="T17" fmla="*/ 201 w 201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398">
                      <a:moveTo>
                        <a:pt x="201" y="9"/>
                      </a:moveTo>
                      <a:cubicBezTo>
                        <a:pt x="201" y="4"/>
                        <a:pt x="196" y="0"/>
                        <a:pt x="19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1" y="398"/>
                        <a:pt x="201" y="398"/>
                        <a:pt x="201" y="398"/>
                      </a:cubicBezTo>
                      <a:lnTo>
                        <a:pt x="201" y="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rgbClr val="B5CEE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46170" name="Freeform 414"/>
              <p:cNvSpPr>
                <a:spLocks/>
              </p:cNvSpPr>
              <p:nvPr/>
            </p:nvSpPr>
            <p:spPr bwMode="gray">
              <a:xfrm>
                <a:off x="4802" y="787"/>
                <a:ext cx="335" cy="692"/>
              </a:xfrm>
              <a:custGeom>
                <a:avLst/>
                <a:gdLst>
                  <a:gd name="T0" fmla="*/ 2147483647 w 166"/>
                  <a:gd name="T1" fmla="*/ 2147483647 h 234"/>
                  <a:gd name="T2" fmla="*/ 2147483647 w 166"/>
                  <a:gd name="T3" fmla="*/ 2147483647 h 234"/>
                  <a:gd name="T4" fmla="*/ 2147483647 w 166"/>
                  <a:gd name="T5" fmla="*/ 2147483647 h 234"/>
                  <a:gd name="T6" fmla="*/ 2147483647 w 166"/>
                  <a:gd name="T7" fmla="*/ 0 h 234"/>
                  <a:gd name="T8" fmla="*/ 0 w 166"/>
                  <a:gd name="T9" fmla="*/ 0 h 234"/>
                  <a:gd name="T10" fmla="*/ 2147483647 w 166"/>
                  <a:gd name="T11" fmla="*/ 2147483647 h 234"/>
                  <a:gd name="T12" fmla="*/ 2147483647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71" name="Freeform 415"/>
              <p:cNvSpPr>
                <a:spLocks/>
              </p:cNvSpPr>
              <p:nvPr/>
            </p:nvSpPr>
            <p:spPr bwMode="gray">
              <a:xfrm>
                <a:off x="4729" y="787"/>
                <a:ext cx="315" cy="692"/>
              </a:xfrm>
              <a:custGeom>
                <a:avLst/>
                <a:gdLst>
                  <a:gd name="T0" fmla="*/ 2147483647 w 156"/>
                  <a:gd name="T1" fmla="*/ 0 h 234"/>
                  <a:gd name="T2" fmla="*/ 2147483647 w 156"/>
                  <a:gd name="T3" fmla="*/ 0 h 234"/>
                  <a:gd name="T4" fmla="*/ 0 w 156"/>
                  <a:gd name="T5" fmla="*/ 2147483647 h 234"/>
                  <a:gd name="T6" fmla="*/ 0 w 156"/>
                  <a:gd name="T7" fmla="*/ 2147483647 h 234"/>
                  <a:gd name="T8" fmla="*/ 2147483647 w 156"/>
                  <a:gd name="T9" fmla="*/ 2147483647 h 234"/>
                  <a:gd name="T10" fmla="*/ 2147483647 w 156"/>
                  <a:gd name="T11" fmla="*/ 2147483647 h 234"/>
                  <a:gd name="T12" fmla="*/ 2147483647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72" name="Rectangle 416"/>
              <p:cNvSpPr>
                <a:spLocks noChangeArrowheads="1"/>
              </p:cNvSpPr>
              <p:nvPr/>
            </p:nvSpPr>
            <p:spPr bwMode="gray">
              <a:xfrm>
                <a:off x="4745" y="817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73" name="Rectangle 417"/>
              <p:cNvSpPr>
                <a:spLocks noChangeArrowheads="1"/>
              </p:cNvSpPr>
              <p:nvPr/>
            </p:nvSpPr>
            <p:spPr bwMode="gray">
              <a:xfrm>
                <a:off x="4745" y="940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74" name="Rectangle 418"/>
              <p:cNvSpPr>
                <a:spLocks noChangeArrowheads="1"/>
              </p:cNvSpPr>
              <p:nvPr/>
            </p:nvSpPr>
            <p:spPr bwMode="gray">
              <a:xfrm>
                <a:off x="5040" y="1020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75" name="Rectangle 419"/>
              <p:cNvSpPr>
                <a:spLocks noChangeArrowheads="1"/>
              </p:cNvSpPr>
              <p:nvPr/>
            </p:nvSpPr>
            <p:spPr bwMode="gray">
              <a:xfrm>
                <a:off x="4763" y="959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76" name="Rectangle 420"/>
              <p:cNvSpPr>
                <a:spLocks noChangeArrowheads="1"/>
              </p:cNvSpPr>
              <p:nvPr/>
            </p:nvSpPr>
            <p:spPr bwMode="gray">
              <a:xfrm>
                <a:off x="5040" y="898"/>
                <a:ext cx="60" cy="17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77" name="Rectangle 421"/>
              <p:cNvSpPr>
                <a:spLocks noChangeArrowheads="1"/>
              </p:cNvSpPr>
              <p:nvPr/>
            </p:nvSpPr>
            <p:spPr bwMode="gray">
              <a:xfrm>
                <a:off x="4763" y="834"/>
                <a:ext cx="337" cy="50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78" name="Freeform 422"/>
              <p:cNvSpPr>
                <a:spLocks/>
              </p:cNvSpPr>
              <p:nvPr/>
            </p:nvSpPr>
            <p:spPr bwMode="gray">
              <a:xfrm>
                <a:off x="4729" y="1866"/>
                <a:ext cx="408" cy="32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2147483647 h 15"/>
                  <a:gd name="T4" fmla="*/ 2147483647 w 202"/>
                  <a:gd name="T5" fmla="*/ 2147483647 h 15"/>
                  <a:gd name="T6" fmla="*/ 2147483647 w 202"/>
                  <a:gd name="T7" fmla="*/ 2147483647 h 15"/>
                  <a:gd name="T8" fmla="*/ 2147483647 w 202"/>
                  <a:gd name="T9" fmla="*/ 2147483647 h 15"/>
                  <a:gd name="T10" fmla="*/ 214748364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79" name="Freeform 423"/>
              <p:cNvSpPr>
                <a:spLocks/>
              </p:cNvSpPr>
              <p:nvPr/>
            </p:nvSpPr>
            <p:spPr bwMode="gray">
              <a:xfrm>
                <a:off x="4729" y="1833"/>
                <a:ext cx="408" cy="33"/>
              </a:xfrm>
              <a:custGeom>
                <a:avLst/>
                <a:gdLst>
                  <a:gd name="T0" fmla="*/ 2147483647 w 202"/>
                  <a:gd name="T1" fmla="*/ 2147483647 h 14"/>
                  <a:gd name="T2" fmla="*/ 2147483647 w 202"/>
                  <a:gd name="T3" fmla="*/ 0 h 14"/>
                  <a:gd name="T4" fmla="*/ 2147483647 w 202"/>
                  <a:gd name="T5" fmla="*/ 0 h 14"/>
                  <a:gd name="T6" fmla="*/ 0 w 202"/>
                  <a:gd name="T7" fmla="*/ 2147483647 h 14"/>
                  <a:gd name="T8" fmla="*/ 0 w 202"/>
                  <a:gd name="T9" fmla="*/ 2147483647 h 14"/>
                  <a:gd name="T10" fmla="*/ 2147483647 w 202"/>
                  <a:gd name="T11" fmla="*/ 2147483647 h 14"/>
                  <a:gd name="T12" fmla="*/ 2147483647 w 202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80" name="Rectangle 424"/>
              <p:cNvSpPr>
                <a:spLocks noChangeArrowheads="1"/>
              </p:cNvSpPr>
              <p:nvPr/>
            </p:nvSpPr>
            <p:spPr bwMode="gray">
              <a:xfrm>
                <a:off x="4745" y="1064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1" name="Rectangle 425"/>
              <p:cNvSpPr>
                <a:spLocks noChangeArrowheads="1"/>
              </p:cNvSpPr>
              <p:nvPr/>
            </p:nvSpPr>
            <p:spPr bwMode="gray">
              <a:xfrm>
                <a:off x="5040" y="1144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2" name="Rectangle 426"/>
              <p:cNvSpPr>
                <a:spLocks noChangeArrowheads="1"/>
              </p:cNvSpPr>
              <p:nvPr/>
            </p:nvSpPr>
            <p:spPr bwMode="gray">
              <a:xfrm>
                <a:off x="4763" y="1083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3" name="Rectangle 427"/>
              <p:cNvSpPr>
                <a:spLocks noChangeArrowheads="1"/>
              </p:cNvSpPr>
              <p:nvPr/>
            </p:nvSpPr>
            <p:spPr bwMode="gray">
              <a:xfrm>
                <a:off x="4745" y="1186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4" name="Rectangle 428"/>
              <p:cNvSpPr>
                <a:spLocks noChangeArrowheads="1"/>
              </p:cNvSpPr>
              <p:nvPr/>
            </p:nvSpPr>
            <p:spPr bwMode="gray">
              <a:xfrm>
                <a:off x="5040" y="1266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5" name="Rectangle 429"/>
              <p:cNvSpPr>
                <a:spLocks noChangeArrowheads="1"/>
              </p:cNvSpPr>
              <p:nvPr/>
            </p:nvSpPr>
            <p:spPr bwMode="gray">
              <a:xfrm>
                <a:off x="4763" y="1205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6" name="Rectangle 430"/>
              <p:cNvSpPr>
                <a:spLocks noChangeArrowheads="1"/>
              </p:cNvSpPr>
              <p:nvPr/>
            </p:nvSpPr>
            <p:spPr bwMode="gray">
              <a:xfrm>
                <a:off x="4745" y="1310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7" name="Rectangle 431"/>
              <p:cNvSpPr>
                <a:spLocks noChangeArrowheads="1"/>
              </p:cNvSpPr>
              <p:nvPr/>
            </p:nvSpPr>
            <p:spPr bwMode="gray">
              <a:xfrm>
                <a:off x="5040" y="1390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88" name="Rectangle 432"/>
              <p:cNvSpPr>
                <a:spLocks noChangeArrowheads="1"/>
              </p:cNvSpPr>
              <p:nvPr/>
            </p:nvSpPr>
            <p:spPr bwMode="gray">
              <a:xfrm>
                <a:off x="4763" y="1329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</p:grpSp>
      </p:grpSp>
      <p:sp>
        <p:nvSpPr>
          <p:cNvPr id="27726" name="Line 533"/>
          <p:cNvSpPr>
            <a:spLocks noChangeShapeType="1"/>
          </p:cNvSpPr>
          <p:nvPr/>
        </p:nvSpPr>
        <p:spPr bwMode="gray">
          <a:xfrm flipV="1">
            <a:off x="5519575" y="4387068"/>
            <a:ext cx="2861072" cy="2381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7727" name="Line 529"/>
          <p:cNvSpPr>
            <a:spLocks noChangeShapeType="1"/>
          </p:cNvSpPr>
          <p:nvPr/>
        </p:nvSpPr>
        <p:spPr bwMode="gray">
          <a:xfrm flipV="1">
            <a:off x="5519575" y="2473734"/>
            <a:ext cx="2861072" cy="2381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27728" name="Line 530"/>
          <p:cNvSpPr>
            <a:spLocks noChangeShapeType="1"/>
          </p:cNvSpPr>
          <p:nvPr/>
        </p:nvSpPr>
        <p:spPr bwMode="gray">
          <a:xfrm flipV="1">
            <a:off x="5519575" y="2997609"/>
            <a:ext cx="2861072" cy="2381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grpSp>
        <p:nvGrpSpPr>
          <p:cNvPr id="11" name="Group 448"/>
          <p:cNvGrpSpPr>
            <a:grpSpLocks/>
          </p:cNvGrpSpPr>
          <p:nvPr/>
        </p:nvGrpSpPr>
        <p:grpSpPr bwMode="auto">
          <a:xfrm>
            <a:off x="5231445" y="2540407"/>
            <a:ext cx="288131" cy="490538"/>
            <a:chOff x="4506" y="755"/>
            <a:chExt cx="758" cy="1286"/>
          </a:xfrm>
        </p:grpSpPr>
        <p:pic>
          <p:nvPicPr>
            <p:cNvPr id="46143" name="Picture 449"/>
            <p:cNvPicPr>
              <a:picLocks noChangeAspect="1" noChangeArrowheads="1"/>
            </p:cNvPicPr>
            <p:nvPr/>
          </p:nvPicPr>
          <p:blipFill>
            <a:blip r:embed="rId3" cstate="screen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06" y="1871"/>
              <a:ext cx="75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144" name="Group 450"/>
            <p:cNvGrpSpPr>
              <a:grpSpLocks/>
            </p:cNvGrpSpPr>
            <p:nvPr/>
          </p:nvGrpSpPr>
          <p:grpSpPr bwMode="auto">
            <a:xfrm>
              <a:off x="4656" y="755"/>
              <a:ext cx="477" cy="1200"/>
              <a:chOff x="4694" y="755"/>
              <a:chExt cx="477" cy="1200"/>
            </a:xfrm>
          </p:grpSpPr>
          <p:grpSp>
            <p:nvGrpSpPr>
              <p:cNvPr id="46145" name="Group 451"/>
              <p:cNvGrpSpPr>
                <a:grpSpLocks/>
              </p:cNvGrpSpPr>
              <p:nvPr/>
            </p:nvGrpSpPr>
            <p:grpSpPr bwMode="auto">
              <a:xfrm>
                <a:off x="4694" y="755"/>
                <a:ext cx="477" cy="1200"/>
                <a:chOff x="4694" y="755"/>
                <a:chExt cx="477" cy="1200"/>
              </a:xfrm>
            </p:grpSpPr>
            <p:sp>
              <p:nvSpPr>
                <p:cNvPr id="46165" name="Freeform 452"/>
                <p:cNvSpPr>
                  <a:spLocks/>
                </p:cNvSpPr>
                <p:nvPr/>
              </p:nvSpPr>
              <p:spPr bwMode="gray">
                <a:xfrm>
                  <a:off x="4694" y="755"/>
                  <a:ext cx="477" cy="1200"/>
                </a:xfrm>
                <a:custGeom>
                  <a:avLst/>
                  <a:gdLst>
                    <a:gd name="T0" fmla="*/ 2147483647 w 236"/>
                    <a:gd name="T1" fmla="*/ 0 h 438"/>
                    <a:gd name="T2" fmla="*/ 2147483647 w 236"/>
                    <a:gd name="T3" fmla="*/ 0 h 438"/>
                    <a:gd name="T4" fmla="*/ 0 w 236"/>
                    <a:gd name="T5" fmla="*/ 2147483647 h 438"/>
                    <a:gd name="T6" fmla="*/ 0 w 236"/>
                    <a:gd name="T7" fmla="*/ 2147483647 h 438"/>
                    <a:gd name="T8" fmla="*/ 2147483647 w 236"/>
                    <a:gd name="T9" fmla="*/ 2147483647 h 438"/>
                    <a:gd name="T10" fmla="*/ 2147483647 w 236"/>
                    <a:gd name="T11" fmla="*/ 2147483647 h 438"/>
                    <a:gd name="T12" fmla="*/ 2147483647 w 236"/>
                    <a:gd name="T13" fmla="*/ 2147483647 h 438"/>
                    <a:gd name="T14" fmla="*/ 2147483647 w 236"/>
                    <a:gd name="T15" fmla="*/ 2147483647 h 438"/>
                    <a:gd name="T16" fmla="*/ 2147483647 w 236"/>
                    <a:gd name="T17" fmla="*/ 0 h 4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6"/>
                    <a:gd name="T28" fmla="*/ 0 h 438"/>
                    <a:gd name="T29" fmla="*/ 236 w 236"/>
                    <a:gd name="T30" fmla="*/ 438 h 4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6" h="438">
                      <a:moveTo>
                        <a:pt x="3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34"/>
                        <a:pt x="5" y="438"/>
                        <a:pt x="10" y="438"/>
                      </a:cubicBezTo>
                      <a:cubicBezTo>
                        <a:pt x="226" y="438"/>
                        <a:pt x="226" y="438"/>
                        <a:pt x="226" y="438"/>
                      </a:cubicBezTo>
                      <a:cubicBezTo>
                        <a:pt x="231" y="438"/>
                        <a:pt x="236" y="434"/>
                        <a:pt x="236" y="428"/>
                      </a:cubicBezTo>
                      <a:cubicBezTo>
                        <a:pt x="236" y="398"/>
                        <a:pt x="236" y="398"/>
                        <a:pt x="236" y="39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5CEED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166" name="Freeform 453"/>
                <p:cNvSpPr>
                  <a:spLocks/>
                </p:cNvSpPr>
                <p:nvPr/>
              </p:nvSpPr>
              <p:spPr bwMode="gray">
                <a:xfrm>
                  <a:off x="4764" y="755"/>
                  <a:ext cx="406" cy="1092"/>
                </a:xfrm>
                <a:custGeom>
                  <a:avLst/>
                  <a:gdLst>
                    <a:gd name="T0" fmla="*/ 2147483647 w 201"/>
                    <a:gd name="T1" fmla="*/ 2147483647 h 398"/>
                    <a:gd name="T2" fmla="*/ 2147483647 w 201"/>
                    <a:gd name="T3" fmla="*/ 0 h 398"/>
                    <a:gd name="T4" fmla="*/ 0 w 201"/>
                    <a:gd name="T5" fmla="*/ 0 h 398"/>
                    <a:gd name="T6" fmla="*/ 2147483647 w 201"/>
                    <a:gd name="T7" fmla="*/ 2147483647 h 398"/>
                    <a:gd name="T8" fmla="*/ 2147483647 w 201"/>
                    <a:gd name="T9" fmla="*/ 2147483647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398"/>
                    <a:gd name="T17" fmla="*/ 201 w 201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398">
                      <a:moveTo>
                        <a:pt x="201" y="9"/>
                      </a:moveTo>
                      <a:cubicBezTo>
                        <a:pt x="201" y="4"/>
                        <a:pt x="196" y="0"/>
                        <a:pt x="19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1" y="398"/>
                        <a:pt x="201" y="398"/>
                        <a:pt x="201" y="398"/>
                      </a:cubicBezTo>
                      <a:lnTo>
                        <a:pt x="201" y="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rgbClr val="B5CEE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46146" name="Freeform 454"/>
              <p:cNvSpPr>
                <a:spLocks/>
              </p:cNvSpPr>
              <p:nvPr/>
            </p:nvSpPr>
            <p:spPr bwMode="gray">
              <a:xfrm>
                <a:off x="4802" y="787"/>
                <a:ext cx="335" cy="692"/>
              </a:xfrm>
              <a:custGeom>
                <a:avLst/>
                <a:gdLst>
                  <a:gd name="T0" fmla="*/ 2147483647 w 166"/>
                  <a:gd name="T1" fmla="*/ 2147483647 h 234"/>
                  <a:gd name="T2" fmla="*/ 2147483647 w 166"/>
                  <a:gd name="T3" fmla="*/ 2147483647 h 234"/>
                  <a:gd name="T4" fmla="*/ 2147483647 w 166"/>
                  <a:gd name="T5" fmla="*/ 2147483647 h 234"/>
                  <a:gd name="T6" fmla="*/ 2147483647 w 166"/>
                  <a:gd name="T7" fmla="*/ 0 h 234"/>
                  <a:gd name="T8" fmla="*/ 0 w 166"/>
                  <a:gd name="T9" fmla="*/ 0 h 234"/>
                  <a:gd name="T10" fmla="*/ 2147483647 w 166"/>
                  <a:gd name="T11" fmla="*/ 2147483647 h 234"/>
                  <a:gd name="T12" fmla="*/ 2147483647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47" name="Freeform 455"/>
              <p:cNvSpPr>
                <a:spLocks/>
              </p:cNvSpPr>
              <p:nvPr/>
            </p:nvSpPr>
            <p:spPr bwMode="gray">
              <a:xfrm>
                <a:off x="4729" y="787"/>
                <a:ext cx="315" cy="692"/>
              </a:xfrm>
              <a:custGeom>
                <a:avLst/>
                <a:gdLst>
                  <a:gd name="T0" fmla="*/ 2147483647 w 156"/>
                  <a:gd name="T1" fmla="*/ 0 h 234"/>
                  <a:gd name="T2" fmla="*/ 2147483647 w 156"/>
                  <a:gd name="T3" fmla="*/ 0 h 234"/>
                  <a:gd name="T4" fmla="*/ 0 w 156"/>
                  <a:gd name="T5" fmla="*/ 2147483647 h 234"/>
                  <a:gd name="T6" fmla="*/ 0 w 156"/>
                  <a:gd name="T7" fmla="*/ 2147483647 h 234"/>
                  <a:gd name="T8" fmla="*/ 2147483647 w 156"/>
                  <a:gd name="T9" fmla="*/ 2147483647 h 234"/>
                  <a:gd name="T10" fmla="*/ 2147483647 w 156"/>
                  <a:gd name="T11" fmla="*/ 2147483647 h 234"/>
                  <a:gd name="T12" fmla="*/ 2147483647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48" name="Rectangle 456"/>
              <p:cNvSpPr>
                <a:spLocks noChangeArrowheads="1"/>
              </p:cNvSpPr>
              <p:nvPr/>
            </p:nvSpPr>
            <p:spPr bwMode="gray">
              <a:xfrm>
                <a:off x="4745" y="817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49" name="Rectangle 457"/>
              <p:cNvSpPr>
                <a:spLocks noChangeArrowheads="1"/>
              </p:cNvSpPr>
              <p:nvPr/>
            </p:nvSpPr>
            <p:spPr bwMode="gray">
              <a:xfrm>
                <a:off x="4745" y="940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0" name="Rectangle 458"/>
              <p:cNvSpPr>
                <a:spLocks noChangeArrowheads="1"/>
              </p:cNvSpPr>
              <p:nvPr/>
            </p:nvSpPr>
            <p:spPr bwMode="gray">
              <a:xfrm>
                <a:off x="5040" y="1020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1" name="Rectangle 459"/>
              <p:cNvSpPr>
                <a:spLocks noChangeArrowheads="1"/>
              </p:cNvSpPr>
              <p:nvPr/>
            </p:nvSpPr>
            <p:spPr bwMode="gray">
              <a:xfrm>
                <a:off x="4763" y="959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2" name="Rectangle 460"/>
              <p:cNvSpPr>
                <a:spLocks noChangeArrowheads="1"/>
              </p:cNvSpPr>
              <p:nvPr/>
            </p:nvSpPr>
            <p:spPr bwMode="gray">
              <a:xfrm>
                <a:off x="5040" y="898"/>
                <a:ext cx="60" cy="17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3" name="Rectangle 461"/>
              <p:cNvSpPr>
                <a:spLocks noChangeArrowheads="1"/>
              </p:cNvSpPr>
              <p:nvPr/>
            </p:nvSpPr>
            <p:spPr bwMode="gray">
              <a:xfrm>
                <a:off x="4763" y="834"/>
                <a:ext cx="337" cy="50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4" name="Freeform 462"/>
              <p:cNvSpPr>
                <a:spLocks/>
              </p:cNvSpPr>
              <p:nvPr/>
            </p:nvSpPr>
            <p:spPr bwMode="gray">
              <a:xfrm>
                <a:off x="4729" y="1866"/>
                <a:ext cx="408" cy="32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2147483647 h 15"/>
                  <a:gd name="T4" fmla="*/ 2147483647 w 202"/>
                  <a:gd name="T5" fmla="*/ 2147483647 h 15"/>
                  <a:gd name="T6" fmla="*/ 2147483647 w 202"/>
                  <a:gd name="T7" fmla="*/ 2147483647 h 15"/>
                  <a:gd name="T8" fmla="*/ 2147483647 w 202"/>
                  <a:gd name="T9" fmla="*/ 2147483647 h 15"/>
                  <a:gd name="T10" fmla="*/ 214748364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55" name="Freeform 463"/>
              <p:cNvSpPr>
                <a:spLocks/>
              </p:cNvSpPr>
              <p:nvPr/>
            </p:nvSpPr>
            <p:spPr bwMode="gray">
              <a:xfrm>
                <a:off x="4729" y="1833"/>
                <a:ext cx="408" cy="33"/>
              </a:xfrm>
              <a:custGeom>
                <a:avLst/>
                <a:gdLst>
                  <a:gd name="T0" fmla="*/ 2147483647 w 202"/>
                  <a:gd name="T1" fmla="*/ 2147483647 h 14"/>
                  <a:gd name="T2" fmla="*/ 2147483647 w 202"/>
                  <a:gd name="T3" fmla="*/ 0 h 14"/>
                  <a:gd name="T4" fmla="*/ 2147483647 w 202"/>
                  <a:gd name="T5" fmla="*/ 0 h 14"/>
                  <a:gd name="T6" fmla="*/ 0 w 202"/>
                  <a:gd name="T7" fmla="*/ 2147483647 h 14"/>
                  <a:gd name="T8" fmla="*/ 0 w 202"/>
                  <a:gd name="T9" fmla="*/ 2147483647 h 14"/>
                  <a:gd name="T10" fmla="*/ 2147483647 w 202"/>
                  <a:gd name="T11" fmla="*/ 2147483647 h 14"/>
                  <a:gd name="T12" fmla="*/ 2147483647 w 202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56" name="Rectangle 464"/>
              <p:cNvSpPr>
                <a:spLocks noChangeArrowheads="1"/>
              </p:cNvSpPr>
              <p:nvPr/>
            </p:nvSpPr>
            <p:spPr bwMode="gray">
              <a:xfrm>
                <a:off x="4745" y="1064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7" name="Rectangle 465"/>
              <p:cNvSpPr>
                <a:spLocks noChangeArrowheads="1"/>
              </p:cNvSpPr>
              <p:nvPr/>
            </p:nvSpPr>
            <p:spPr bwMode="gray">
              <a:xfrm>
                <a:off x="5040" y="1144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8" name="Rectangle 466"/>
              <p:cNvSpPr>
                <a:spLocks noChangeArrowheads="1"/>
              </p:cNvSpPr>
              <p:nvPr/>
            </p:nvSpPr>
            <p:spPr bwMode="gray">
              <a:xfrm>
                <a:off x="4763" y="1083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59" name="Rectangle 467"/>
              <p:cNvSpPr>
                <a:spLocks noChangeArrowheads="1"/>
              </p:cNvSpPr>
              <p:nvPr/>
            </p:nvSpPr>
            <p:spPr bwMode="gray">
              <a:xfrm>
                <a:off x="4745" y="1186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60" name="Rectangle 468"/>
              <p:cNvSpPr>
                <a:spLocks noChangeArrowheads="1"/>
              </p:cNvSpPr>
              <p:nvPr/>
            </p:nvSpPr>
            <p:spPr bwMode="gray">
              <a:xfrm>
                <a:off x="5040" y="1266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61" name="Rectangle 469"/>
              <p:cNvSpPr>
                <a:spLocks noChangeArrowheads="1"/>
              </p:cNvSpPr>
              <p:nvPr/>
            </p:nvSpPr>
            <p:spPr bwMode="gray">
              <a:xfrm>
                <a:off x="4763" y="1205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62" name="Rectangle 470"/>
              <p:cNvSpPr>
                <a:spLocks noChangeArrowheads="1"/>
              </p:cNvSpPr>
              <p:nvPr/>
            </p:nvSpPr>
            <p:spPr bwMode="gray">
              <a:xfrm>
                <a:off x="4745" y="1310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63" name="Rectangle 471"/>
              <p:cNvSpPr>
                <a:spLocks noChangeArrowheads="1"/>
              </p:cNvSpPr>
              <p:nvPr/>
            </p:nvSpPr>
            <p:spPr bwMode="gray">
              <a:xfrm>
                <a:off x="5040" y="1390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64" name="Rectangle 472"/>
              <p:cNvSpPr>
                <a:spLocks noChangeArrowheads="1"/>
              </p:cNvSpPr>
              <p:nvPr/>
            </p:nvSpPr>
            <p:spPr bwMode="gray">
              <a:xfrm>
                <a:off x="4763" y="1329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</p:grpSp>
      </p:grpSp>
      <p:grpSp>
        <p:nvGrpSpPr>
          <p:cNvPr id="14" name="Group 536"/>
          <p:cNvGrpSpPr>
            <a:grpSpLocks/>
          </p:cNvGrpSpPr>
          <p:nvPr/>
        </p:nvGrpSpPr>
        <p:grpSpPr bwMode="auto">
          <a:xfrm>
            <a:off x="-2671762" y="3561107"/>
            <a:ext cx="11632409" cy="1937146"/>
            <a:chOff x="3436" y="1167"/>
            <a:chExt cx="9770" cy="1627"/>
          </a:xfrm>
        </p:grpSpPr>
        <p:sp>
          <p:nvSpPr>
            <p:cNvPr id="46140" name="Freeform 436"/>
            <p:cNvSpPr>
              <a:spLocks/>
            </p:cNvSpPr>
            <p:nvPr/>
          </p:nvSpPr>
          <p:spPr bwMode="gray">
            <a:xfrm>
              <a:off x="12347" y="1935"/>
              <a:ext cx="859" cy="859"/>
            </a:xfrm>
            <a:custGeom>
              <a:avLst/>
              <a:gdLst>
                <a:gd name="T0" fmla="*/ 0 w 3702"/>
                <a:gd name="T1" fmla="*/ 0 h 3702"/>
                <a:gd name="T2" fmla="*/ 0 w 3702"/>
                <a:gd name="T3" fmla="*/ 0 h 3702"/>
                <a:gd name="T4" fmla="*/ 0 w 3702"/>
                <a:gd name="T5" fmla="*/ 0 h 3702"/>
                <a:gd name="T6" fmla="*/ 0 w 3702"/>
                <a:gd name="T7" fmla="*/ 0 h 3702"/>
                <a:gd name="T8" fmla="*/ 0 w 3702"/>
                <a:gd name="T9" fmla="*/ 0 h 3702"/>
                <a:gd name="T10" fmla="*/ 0 w 3702"/>
                <a:gd name="T11" fmla="*/ 0 h 3702"/>
                <a:gd name="T12" fmla="*/ 0 w 3702"/>
                <a:gd name="T13" fmla="*/ 0 h 3702"/>
                <a:gd name="T14" fmla="*/ 0 w 3702"/>
                <a:gd name="T15" fmla="*/ 0 h 3702"/>
                <a:gd name="T16" fmla="*/ 0 w 3702"/>
                <a:gd name="T17" fmla="*/ 0 h 3702"/>
                <a:gd name="T18" fmla="*/ 0 w 3702"/>
                <a:gd name="T19" fmla="*/ 0 h 3702"/>
                <a:gd name="T20" fmla="*/ 0 w 3702"/>
                <a:gd name="T21" fmla="*/ 0 h 3702"/>
                <a:gd name="T22" fmla="*/ 0 w 3702"/>
                <a:gd name="T23" fmla="*/ 0 h 3702"/>
                <a:gd name="T24" fmla="*/ 0 w 3702"/>
                <a:gd name="T25" fmla="*/ 0 h 3702"/>
                <a:gd name="T26" fmla="*/ 0 w 3702"/>
                <a:gd name="T27" fmla="*/ 0 h 3702"/>
                <a:gd name="T28" fmla="*/ 0 w 3702"/>
                <a:gd name="T29" fmla="*/ 0 h 3702"/>
                <a:gd name="T30" fmla="*/ 0 w 3702"/>
                <a:gd name="T31" fmla="*/ 0 h 3702"/>
                <a:gd name="T32" fmla="*/ 0 w 3702"/>
                <a:gd name="T33" fmla="*/ 0 h 3702"/>
                <a:gd name="T34" fmla="*/ 0 w 3702"/>
                <a:gd name="T35" fmla="*/ 0 h 3702"/>
                <a:gd name="T36" fmla="*/ 0 w 3702"/>
                <a:gd name="T37" fmla="*/ 0 h 3702"/>
                <a:gd name="T38" fmla="*/ 0 w 3702"/>
                <a:gd name="T39" fmla="*/ 0 h 3702"/>
                <a:gd name="T40" fmla="*/ 0 w 3702"/>
                <a:gd name="T41" fmla="*/ 0 h 3702"/>
                <a:gd name="T42" fmla="*/ 0 w 3702"/>
                <a:gd name="T43" fmla="*/ 0 h 3702"/>
                <a:gd name="T44" fmla="*/ 0 w 3702"/>
                <a:gd name="T45" fmla="*/ 0 h 3702"/>
                <a:gd name="T46" fmla="*/ 0 w 3702"/>
                <a:gd name="T47" fmla="*/ 0 h 3702"/>
                <a:gd name="T48" fmla="*/ 0 w 3702"/>
                <a:gd name="T49" fmla="*/ 0 h 3702"/>
                <a:gd name="T50" fmla="*/ 0 w 3702"/>
                <a:gd name="T51" fmla="*/ 0 h 3702"/>
                <a:gd name="T52" fmla="*/ 0 w 3702"/>
                <a:gd name="T53" fmla="*/ 0 h 3702"/>
                <a:gd name="T54" fmla="*/ 0 w 3702"/>
                <a:gd name="T55" fmla="*/ 0 h 3702"/>
                <a:gd name="T56" fmla="*/ 0 w 3702"/>
                <a:gd name="T57" fmla="*/ 0 h 3702"/>
                <a:gd name="T58" fmla="*/ 0 w 3702"/>
                <a:gd name="T59" fmla="*/ 0 h 3702"/>
                <a:gd name="T60" fmla="*/ 0 w 3702"/>
                <a:gd name="T61" fmla="*/ 0 h 3702"/>
                <a:gd name="T62" fmla="*/ 0 w 3702"/>
                <a:gd name="T63" fmla="*/ 0 h 37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02"/>
                <a:gd name="T97" fmla="*/ 0 h 3702"/>
                <a:gd name="T98" fmla="*/ 3702 w 3702"/>
                <a:gd name="T99" fmla="*/ 3702 h 37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02" h="3702">
                  <a:moveTo>
                    <a:pt x="3702" y="1851"/>
                  </a:moveTo>
                  <a:lnTo>
                    <a:pt x="3488" y="2012"/>
                  </a:lnTo>
                  <a:lnTo>
                    <a:pt x="3667" y="2212"/>
                  </a:lnTo>
                  <a:lnTo>
                    <a:pt x="3425" y="2328"/>
                  </a:lnTo>
                  <a:lnTo>
                    <a:pt x="3562" y="2560"/>
                  </a:lnTo>
                  <a:lnTo>
                    <a:pt x="3302" y="2626"/>
                  </a:lnTo>
                  <a:lnTo>
                    <a:pt x="3391" y="2880"/>
                  </a:lnTo>
                  <a:lnTo>
                    <a:pt x="3123" y="2894"/>
                  </a:lnTo>
                  <a:lnTo>
                    <a:pt x="3160" y="3160"/>
                  </a:lnTo>
                  <a:lnTo>
                    <a:pt x="2894" y="3122"/>
                  </a:lnTo>
                  <a:lnTo>
                    <a:pt x="2880" y="3390"/>
                  </a:lnTo>
                  <a:lnTo>
                    <a:pt x="2627" y="3302"/>
                  </a:lnTo>
                  <a:lnTo>
                    <a:pt x="2560" y="3561"/>
                  </a:lnTo>
                  <a:lnTo>
                    <a:pt x="2329" y="3424"/>
                  </a:lnTo>
                  <a:lnTo>
                    <a:pt x="2212" y="3667"/>
                  </a:lnTo>
                  <a:lnTo>
                    <a:pt x="2012" y="3488"/>
                  </a:lnTo>
                  <a:lnTo>
                    <a:pt x="1851" y="3702"/>
                  </a:lnTo>
                  <a:lnTo>
                    <a:pt x="1690" y="3488"/>
                  </a:lnTo>
                  <a:lnTo>
                    <a:pt x="1491" y="3667"/>
                  </a:lnTo>
                  <a:lnTo>
                    <a:pt x="1374" y="3424"/>
                  </a:lnTo>
                  <a:lnTo>
                    <a:pt x="1143" y="3561"/>
                  </a:lnTo>
                  <a:lnTo>
                    <a:pt x="1076" y="3302"/>
                  </a:lnTo>
                  <a:lnTo>
                    <a:pt x="822" y="3390"/>
                  </a:lnTo>
                  <a:lnTo>
                    <a:pt x="808" y="3122"/>
                  </a:lnTo>
                  <a:lnTo>
                    <a:pt x="543" y="3160"/>
                  </a:lnTo>
                  <a:lnTo>
                    <a:pt x="580" y="2894"/>
                  </a:lnTo>
                  <a:lnTo>
                    <a:pt x="312" y="2880"/>
                  </a:lnTo>
                  <a:lnTo>
                    <a:pt x="401" y="2626"/>
                  </a:lnTo>
                  <a:lnTo>
                    <a:pt x="141" y="2560"/>
                  </a:lnTo>
                  <a:lnTo>
                    <a:pt x="278" y="2328"/>
                  </a:lnTo>
                  <a:lnTo>
                    <a:pt x="35" y="2212"/>
                  </a:lnTo>
                  <a:lnTo>
                    <a:pt x="214" y="2012"/>
                  </a:lnTo>
                  <a:lnTo>
                    <a:pt x="0" y="1851"/>
                  </a:lnTo>
                  <a:lnTo>
                    <a:pt x="214" y="1690"/>
                  </a:lnTo>
                  <a:lnTo>
                    <a:pt x="35" y="1490"/>
                  </a:lnTo>
                  <a:lnTo>
                    <a:pt x="278" y="1374"/>
                  </a:lnTo>
                  <a:lnTo>
                    <a:pt x="141" y="1142"/>
                  </a:lnTo>
                  <a:lnTo>
                    <a:pt x="401" y="1076"/>
                  </a:lnTo>
                  <a:lnTo>
                    <a:pt x="312" y="822"/>
                  </a:lnTo>
                  <a:lnTo>
                    <a:pt x="580" y="808"/>
                  </a:lnTo>
                  <a:lnTo>
                    <a:pt x="543" y="542"/>
                  </a:lnTo>
                  <a:lnTo>
                    <a:pt x="808" y="580"/>
                  </a:lnTo>
                  <a:lnTo>
                    <a:pt x="823" y="312"/>
                  </a:lnTo>
                  <a:lnTo>
                    <a:pt x="1076" y="400"/>
                  </a:lnTo>
                  <a:lnTo>
                    <a:pt x="1143" y="141"/>
                  </a:lnTo>
                  <a:lnTo>
                    <a:pt x="1374" y="277"/>
                  </a:lnTo>
                  <a:lnTo>
                    <a:pt x="1491" y="35"/>
                  </a:lnTo>
                  <a:lnTo>
                    <a:pt x="1690" y="214"/>
                  </a:lnTo>
                  <a:lnTo>
                    <a:pt x="1851" y="0"/>
                  </a:lnTo>
                  <a:lnTo>
                    <a:pt x="2012" y="214"/>
                  </a:lnTo>
                  <a:lnTo>
                    <a:pt x="2212" y="35"/>
                  </a:lnTo>
                  <a:lnTo>
                    <a:pt x="2329" y="277"/>
                  </a:lnTo>
                  <a:lnTo>
                    <a:pt x="2560" y="141"/>
                  </a:lnTo>
                  <a:lnTo>
                    <a:pt x="2627" y="400"/>
                  </a:lnTo>
                  <a:lnTo>
                    <a:pt x="2880" y="312"/>
                  </a:lnTo>
                  <a:lnTo>
                    <a:pt x="2894" y="580"/>
                  </a:lnTo>
                  <a:lnTo>
                    <a:pt x="3160" y="542"/>
                  </a:lnTo>
                  <a:lnTo>
                    <a:pt x="3123" y="808"/>
                  </a:lnTo>
                  <a:lnTo>
                    <a:pt x="3391" y="822"/>
                  </a:lnTo>
                  <a:lnTo>
                    <a:pt x="3302" y="1076"/>
                  </a:lnTo>
                  <a:lnTo>
                    <a:pt x="3562" y="1142"/>
                  </a:lnTo>
                  <a:lnTo>
                    <a:pt x="3425" y="1374"/>
                  </a:lnTo>
                  <a:lnTo>
                    <a:pt x="3667" y="1490"/>
                  </a:lnTo>
                  <a:lnTo>
                    <a:pt x="3488" y="1690"/>
                  </a:lnTo>
                  <a:lnTo>
                    <a:pt x="3702" y="185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46141" name="TextBox 4"/>
            <p:cNvSpPr txBox="1">
              <a:spLocks noChangeArrowheads="1"/>
            </p:cNvSpPr>
            <p:nvPr/>
          </p:nvSpPr>
          <p:spPr bwMode="gray">
            <a:xfrm>
              <a:off x="12342" y="2100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100" b="1" dirty="0">
                  <a:solidFill>
                    <a:schemeClr val="bg1"/>
                  </a:solidFill>
                </a:rPr>
                <a:t>Входит в состав лицензии</a:t>
              </a:r>
              <a:endParaRPr lang="fr-FR" altLang="en-US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46142" name="Picture 5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-797448">
              <a:off x="3436" y="1167"/>
              <a:ext cx="4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795" name="Rectangle 336"/>
          <p:cNvSpPr>
            <a:spLocks noChangeArrowheads="1"/>
          </p:cNvSpPr>
          <p:nvPr/>
        </p:nvSpPr>
        <p:spPr bwMode="gray">
          <a:xfrm>
            <a:off x="7135253" y="4141799"/>
            <a:ext cx="201216" cy="161925"/>
          </a:xfrm>
          <a:prstGeom prst="rect">
            <a:avLst/>
          </a:prstGeom>
          <a:solidFill>
            <a:srgbClr val="FFD3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813" name="Rectangle 155"/>
          <p:cNvSpPr>
            <a:spLocks/>
          </p:cNvSpPr>
          <p:nvPr/>
        </p:nvSpPr>
        <p:spPr bwMode="gray">
          <a:xfrm>
            <a:off x="5498303" y="3302408"/>
            <a:ext cx="2440781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5000"/>
              </a:spcBef>
              <a:spcAft>
                <a:spcPct val="35000"/>
              </a:spcAft>
              <a:buClr>
                <a:srgbClr val="3366CC"/>
              </a:buClr>
              <a:buFont typeface="Wingdings" panose="05000000000000000000" pitchFamily="2" charset="2"/>
              <a:buNone/>
            </a:pPr>
            <a:r>
              <a:rPr lang="ru-RU" altLang="en-US" sz="1350" dirty="0">
                <a:solidFill>
                  <a:schemeClr val="accent2"/>
                </a:solidFill>
              </a:rPr>
              <a:t>Файловый сервер </a:t>
            </a:r>
            <a:r>
              <a:rPr lang="en-US" altLang="en-US" sz="135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7814" name="Rectangle 150"/>
          <p:cNvSpPr>
            <a:spLocks noChangeArrowheads="1"/>
          </p:cNvSpPr>
          <p:nvPr/>
        </p:nvSpPr>
        <p:spPr bwMode="gray">
          <a:xfrm>
            <a:off x="7120343" y="3316696"/>
            <a:ext cx="201216" cy="161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815" name="Rectangle 332"/>
          <p:cNvSpPr>
            <a:spLocks noChangeArrowheads="1"/>
          </p:cNvSpPr>
          <p:nvPr/>
        </p:nvSpPr>
        <p:spPr bwMode="gray">
          <a:xfrm>
            <a:off x="7721611" y="3316696"/>
            <a:ext cx="201215" cy="161925"/>
          </a:xfrm>
          <a:prstGeom prst="rect">
            <a:avLst/>
          </a:prstGeom>
          <a:solidFill>
            <a:srgbClr val="8FB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816" name="Rectangle 333"/>
          <p:cNvSpPr>
            <a:spLocks noChangeArrowheads="1"/>
          </p:cNvSpPr>
          <p:nvPr/>
        </p:nvSpPr>
        <p:spPr bwMode="gray">
          <a:xfrm>
            <a:off x="8021648" y="3316696"/>
            <a:ext cx="201215" cy="161925"/>
          </a:xfrm>
          <a:prstGeom prst="rect">
            <a:avLst/>
          </a:prstGeom>
          <a:solidFill>
            <a:srgbClr val="72B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817" name="Rectangle 334"/>
          <p:cNvSpPr>
            <a:spLocks noChangeArrowheads="1"/>
          </p:cNvSpPr>
          <p:nvPr/>
        </p:nvSpPr>
        <p:spPr bwMode="gray">
          <a:xfrm>
            <a:off x="7420381" y="3316696"/>
            <a:ext cx="201216" cy="161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818" name="Line 531"/>
          <p:cNvSpPr>
            <a:spLocks noChangeShapeType="1"/>
          </p:cNvSpPr>
          <p:nvPr/>
        </p:nvSpPr>
        <p:spPr bwMode="gray">
          <a:xfrm flipV="1">
            <a:off x="5519575" y="3520293"/>
            <a:ext cx="2861072" cy="2381"/>
          </a:xfrm>
          <a:prstGeom prst="line">
            <a:avLst/>
          </a:prstGeom>
          <a:noFill/>
          <a:ln w="19050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grpSp>
        <p:nvGrpSpPr>
          <p:cNvPr id="15" name="Group 473"/>
          <p:cNvGrpSpPr>
            <a:grpSpLocks/>
          </p:cNvGrpSpPr>
          <p:nvPr/>
        </p:nvGrpSpPr>
        <p:grpSpPr bwMode="auto">
          <a:xfrm>
            <a:off x="5231445" y="3065473"/>
            <a:ext cx="288131" cy="490538"/>
            <a:chOff x="4506" y="755"/>
            <a:chExt cx="758" cy="1286"/>
          </a:xfrm>
        </p:grpSpPr>
        <p:pic>
          <p:nvPicPr>
            <p:cNvPr id="46116" name="Picture 474"/>
            <p:cNvPicPr>
              <a:picLocks noChangeAspect="1" noChangeArrowheads="1"/>
            </p:cNvPicPr>
            <p:nvPr/>
          </p:nvPicPr>
          <p:blipFill>
            <a:blip r:embed="rId3" cstate="screen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06" y="1871"/>
              <a:ext cx="75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117" name="Group 475"/>
            <p:cNvGrpSpPr>
              <a:grpSpLocks/>
            </p:cNvGrpSpPr>
            <p:nvPr/>
          </p:nvGrpSpPr>
          <p:grpSpPr bwMode="auto">
            <a:xfrm>
              <a:off x="4656" y="755"/>
              <a:ext cx="477" cy="1200"/>
              <a:chOff x="4694" y="755"/>
              <a:chExt cx="477" cy="1200"/>
            </a:xfrm>
          </p:grpSpPr>
          <p:grpSp>
            <p:nvGrpSpPr>
              <p:cNvPr id="46118" name="Group 476"/>
              <p:cNvGrpSpPr>
                <a:grpSpLocks/>
              </p:cNvGrpSpPr>
              <p:nvPr/>
            </p:nvGrpSpPr>
            <p:grpSpPr bwMode="auto">
              <a:xfrm>
                <a:off x="4694" y="755"/>
                <a:ext cx="477" cy="1200"/>
                <a:chOff x="4694" y="755"/>
                <a:chExt cx="477" cy="1200"/>
              </a:xfrm>
            </p:grpSpPr>
            <p:sp>
              <p:nvSpPr>
                <p:cNvPr id="46138" name="Freeform 477"/>
                <p:cNvSpPr>
                  <a:spLocks/>
                </p:cNvSpPr>
                <p:nvPr/>
              </p:nvSpPr>
              <p:spPr bwMode="gray">
                <a:xfrm>
                  <a:off x="4694" y="755"/>
                  <a:ext cx="477" cy="1200"/>
                </a:xfrm>
                <a:custGeom>
                  <a:avLst/>
                  <a:gdLst>
                    <a:gd name="T0" fmla="*/ 2147483647 w 236"/>
                    <a:gd name="T1" fmla="*/ 0 h 438"/>
                    <a:gd name="T2" fmla="*/ 2147483647 w 236"/>
                    <a:gd name="T3" fmla="*/ 0 h 438"/>
                    <a:gd name="T4" fmla="*/ 0 w 236"/>
                    <a:gd name="T5" fmla="*/ 2147483647 h 438"/>
                    <a:gd name="T6" fmla="*/ 0 w 236"/>
                    <a:gd name="T7" fmla="*/ 2147483647 h 438"/>
                    <a:gd name="T8" fmla="*/ 2147483647 w 236"/>
                    <a:gd name="T9" fmla="*/ 2147483647 h 438"/>
                    <a:gd name="T10" fmla="*/ 2147483647 w 236"/>
                    <a:gd name="T11" fmla="*/ 2147483647 h 438"/>
                    <a:gd name="T12" fmla="*/ 2147483647 w 236"/>
                    <a:gd name="T13" fmla="*/ 2147483647 h 438"/>
                    <a:gd name="T14" fmla="*/ 2147483647 w 236"/>
                    <a:gd name="T15" fmla="*/ 2147483647 h 438"/>
                    <a:gd name="T16" fmla="*/ 2147483647 w 236"/>
                    <a:gd name="T17" fmla="*/ 0 h 4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6"/>
                    <a:gd name="T28" fmla="*/ 0 h 438"/>
                    <a:gd name="T29" fmla="*/ 236 w 236"/>
                    <a:gd name="T30" fmla="*/ 438 h 4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6" h="438">
                      <a:moveTo>
                        <a:pt x="3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34"/>
                        <a:pt x="5" y="438"/>
                        <a:pt x="10" y="438"/>
                      </a:cubicBezTo>
                      <a:cubicBezTo>
                        <a:pt x="226" y="438"/>
                        <a:pt x="226" y="438"/>
                        <a:pt x="226" y="438"/>
                      </a:cubicBezTo>
                      <a:cubicBezTo>
                        <a:pt x="231" y="438"/>
                        <a:pt x="236" y="434"/>
                        <a:pt x="236" y="428"/>
                      </a:cubicBezTo>
                      <a:cubicBezTo>
                        <a:pt x="236" y="398"/>
                        <a:pt x="236" y="398"/>
                        <a:pt x="236" y="39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5CEED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  <p:sp>
              <p:nvSpPr>
                <p:cNvPr id="46139" name="Freeform 478"/>
                <p:cNvSpPr>
                  <a:spLocks/>
                </p:cNvSpPr>
                <p:nvPr/>
              </p:nvSpPr>
              <p:spPr bwMode="gray">
                <a:xfrm>
                  <a:off x="4764" y="755"/>
                  <a:ext cx="406" cy="1092"/>
                </a:xfrm>
                <a:custGeom>
                  <a:avLst/>
                  <a:gdLst>
                    <a:gd name="T0" fmla="*/ 2147483647 w 201"/>
                    <a:gd name="T1" fmla="*/ 2147483647 h 398"/>
                    <a:gd name="T2" fmla="*/ 2147483647 w 201"/>
                    <a:gd name="T3" fmla="*/ 0 h 398"/>
                    <a:gd name="T4" fmla="*/ 0 w 201"/>
                    <a:gd name="T5" fmla="*/ 0 h 398"/>
                    <a:gd name="T6" fmla="*/ 2147483647 w 201"/>
                    <a:gd name="T7" fmla="*/ 2147483647 h 398"/>
                    <a:gd name="T8" fmla="*/ 2147483647 w 201"/>
                    <a:gd name="T9" fmla="*/ 2147483647 h 3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398"/>
                    <a:gd name="T17" fmla="*/ 201 w 201"/>
                    <a:gd name="T18" fmla="*/ 398 h 3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398">
                      <a:moveTo>
                        <a:pt x="201" y="9"/>
                      </a:moveTo>
                      <a:cubicBezTo>
                        <a:pt x="201" y="4"/>
                        <a:pt x="196" y="0"/>
                        <a:pt x="19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1" y="398"/>
                        <a:pt x="201" y="398"/>
                        <a:pt x="201" y="398"/>
                      </a:cubicBezTo>
                      <a:lnTo>
                        <a:pt x="201" y="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rgbClr val="B5CEE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dirty="0"/>
                </a:p>
              </p:txBody>
            </p:sp>
          </p:grpSp>
          <p:sp>
            <p:nvSpPr>
              <p:cNvPr id="46119" name="Freeform 479"/>
              <p:cNvSpPr>
                <a:spLocks/>
              </p:cNvSpPr>
              <p:nvPr/>
            </p:nvSpPr>
            <p:spPr bwMode="gray">
              <a:xfrm>
                <a:off x="4802" y="787"/>
                <a:ext cx="335" cy="692"/>
              </a:xfrm>
              <a:custGeom>
                <a:avLst/>
                <a:gdLst>
                  <a:gd name="T0" fmla="*/ 2147483647 w 166"/>
                  <a:gd name="T1" fmla="*/ 2147483647 h 234"/>
                  <a:gd name="T2" fmla="*/ 2147483647 w 166"/>
                  <a:gd name="T3" fmla="*/ 2147483647 h 234"/>
                  <a:gd name="T4" fmla="*/ 2147483647 w 166"/>
                  <a:gd name="T5" fmla="*/ 2147483647 h 234"/>
                  <a:gd name="T6" fmla="*/ 2147483647 w 166"/>
                  <a:gd name="T7" fmla="*/ 0 h 234"/>
                  <a:gd name="T8" fmla="*/ 0 w 166"/>
                  <a:gd name="T9" fmla="*/ 0 h 234"/>
                  <a:gd name="T10" fmla="*/ 2147483647 w 166"/>
                  <a:gd name="T11" fmla="*/ 2147483647 h 234"/>
                  <a:gd name="T12" fmla="*/ 2147483647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20" name="Freeform 480"/>
              <p:cNvSpPr>
                <a:spLocks/>
              </p:cNvSpPr>
              <p:nvPr/>
            </p:nvSpPr>
            <p:spPr bwMode="gray">
              <a:xfrm>
                <a:off x="4729" y="787"/>
                <a:ext cx="315" cy="692"/>
              </a:xfrm>
              <a:custGeom>
                <a:avLst/>
                <a:gdLst>
                  <a:gd name="T0" fmla="*/ 2147483647 w 156"/>
                  <a:gd name="T1" fmla="*/ 0 h 234"/>
                  <a:gd name="T2" fmla="*/ 2147483647 w 156"/>
                  <a:gd name="T3" fmla="*/ 0 h 234"/>
                  <a:gd name="T4" fmla="*/ 0 w 156"/>
                  <a:gd name="T5" fmla="*/ 2147483647 h 234"/>
                  <a:gd name="T6" fmla="*/ 0 w 156"/>
                  <a:gd name="T7" fmla="*/ 2147483647 h 234"/>
                  <a:gd name="T8" fmla="*/ 2147483647 w 156"/>
                  <a:gd name="T9" fmla="*/ 2147483647 h 234"/>
                  <a:gd name="T10" fmla="*/ 2147483647 w 156"/>
                  <a:gd name="T11" fmla="*/ 2147483647 h 234"/>
                  <a:gd name="T12" fmla="*/ 2147483647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21" name="Rectangle 481"/>
              <p:cNvSpPr>
                <a:spLocks noChangeArrowheads="1"/>
              </p:cNvSpPr>
              <p:nvPr/>
            </p:nvSpPr>
            <p:spPr bwMode="gray">
              <a:xfrm>
                <a:off x="4745" y="817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22" name="Rectangle 482"/>
              <p:cNvSpPr>
                <a:spLocks noChangeArrowheads="1"/>
              </p:cNvSpPr>
              <p:nvPr/>
            </p:nvSpPr>
            <p:spPr bwMode="gray">
              <a:xfrm>
                <a:off x="4745" y="940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23" name="Rectangle 483"/>
              <p:cNvSpPr>
                <a:spLocks noChangeArrowheads="1"/>
              </p:cNvSpPr>
              <p:nvPr/>
            </p:nvSpPr>
            <p:spPr bwMode="gray">
              <a:xfrm>
                <a:off x="5040" y="1020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24" name="Rectangle 484"/>
              <p:cNvSpPr>
                <a:spLocks noChangeArrowheads="1"/>
              </p:cNvSpPr>
              <p:nvPr/>
            </p:nvSpPr>
            <p:spPr bwMode="gray">
              <a:xfrm>
                <a:off x="4763" y="959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25" name="Rectangle 485"/>
              <p:cNvSpPr>
                <a:spLocks noChangeArrowheads="1"/>
              </p:cNvSpPr>
              <p:nvPr/>
            </p:nvSpPr>
            <p:spPr bwMode="gray">
              <a:xfrm>
                <a:off x="5040" y="898"/>
                <a:ext cx="60" cy="17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26" name="Rectangle 486"/>
              <p:cNvSpPr>
                <a:spLocks noChangeArrowheads="1"/>
              </p:cNvSpPr>
              <p:nvPr/>
            </p:nvSpPr>
            <p:spPr bwMode="gray">
              <a:xfrm>
                <a:off x="4763" y="834"/>
                <a:ext cx="337" cy="50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27" name="Freeform 487"/>
              <p:cNvSpPr>
                <a:spLocks/>
              </p:cNvSpPr>
              <p:nvPr/>
            </p:nvSpPr>
            <p:spPr bwMode="gray">
              <a:xfrm>
                <a:off x="4729" y="1866"/>
                <a:ext cx="408" cy="32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2147483647 h 15"/>
                  <a:gd name="T4" fmla="*/ 2147483647 w 202"/>
                  <a:gd name="T5" fmla="*/ 2147483647 h 15"/>
                  <a:gd name="T6" fmla="*/ 2147483647 w 202"/>
                  <a:gd name="T7" fmla="*/ 2147483647 h 15"/>
                  <a:gd name="T8" fmla="*/ 2147483647 w 202"/>
                  <a:gd name="T9" fmla="*/ 2147483647 h 15"/>
                  <a:gd name="T10" fmla="*/ 214748364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28" name="Freeform 488"/>
              <p:cNvSpPr>
                <a:spLocks/>
              </p:cNvSpPr>
              <p:nvPr/>
            </p:nvSpPr>
            <p:spPr bwMode="gray">
              <a:xfrm>
                <a:off x="4729" y="1833"/>
                <a:ext cx="408" cy="33"/>
              </a:xfrm>
              <a:custGeom>
                <a:avLst/>
                <a:gdLst>
                  <a:gd name="T0" fmla="*/ 2147483647 w 202"/>
                  <a:gd name="T1" fmla="*/ 2147483647 h 14"/>
                  <a:gd name="T2" fmla="*/ 2147483647 w 202"/>
                  <a:gd name="T3" fmla="*/ 0 h 14"/>
                  <a:gd name="T4" fmla="*/ 2147483647 w 202"/>
                  <a:gd name="T5" fmla="*/ 0 h 14"/>
                  <a:gd name="T6" fmla="*/ 0 w 202"/>
                  <a:gd name="T7" fmla="*/ 2147483647 h 14"/>
                  <a:gd name="T8" fmla="*/ 0 w 202"/>
                  <a:gd name="T9" fmla="*/ 2147483647 h 14"/>
                  <a:gd name="T10" fmla="*/ 2147483647 w 202"/>
                  <a:gd name="T11" fmla="*/ 2147483647 h 14"/>
                  <a:gd name="T12" fmla="*/ 2147483647 w 202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6129" name="Rectangle 489"/>
              <p:cNvSpPr>
                <a:spLocks noChangeArrowheads="1"/>
              </p:cNvSpPr>
              <p:nvPr/>
            </p:nvSpPr>
            <p:spPr bwMode="gray">
              <a:xfrm>
                <a:off x="4745" y="1064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0" name="Rectangle 490"/>
              <p:cNvSpPr>
                <a:spLocks noChangeArrowheads="1"/>
              </p:cNvSpPr>
              <p:nvPr/>
            </p:nvSpPr>
            <p:spPr bwMode="gray">
              <a:xfrm>
                <a:off x="5040" y="1144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1" name="Rectangle 491"/>
              <p:cNvSpPr>
                <a:spLocks noChangeArrowheads="1"/>
              </p:cNvSpPr>
              <p:nvPr/>
            </p:nvSpPr>
            <p:spPr bwMode="gray">
              <a:xfrm>
                <a:off x="4763" y="1083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2" name="Rectangle 492"/>
              <p:cNvSpPr>
                <a:spLocks noChangeArrowheads="1"/>
              </p:cNvSpPr>
              <p:nvPr/>
            </p:nvSpPr>
            <p:spPr bwMode="gray">
              <a:xfrm>
                <a:off x="4745" y="1186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3" name="Rectangle 493"/>
              <p:cNvSpPr>
                <a:spLocks noChangeArrowheads="1"/>
              </p:cNvSpPr>
              <p:nvPr/>
            </p:nvSpPr>
            <p:spPr bwMode="gray">
              <a:xfrm>
                <a:off x="5040" y="1266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4" name="Rectangle 494"/>
              <p:cNvSpPr>
                <a:spLocks noChangeArrowheads="1"/>
              </p:cNvSpPr>
              <p:nvPr/>
            </p:nvSpPr>
            <p:spPr bwMode="gray">
              <a:xfrm>
                <a:off x="4763" y="1205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5" name="Rectangle 495"/>
              <p:cNvSpPr>
                <a:spLocks noChangeArrowheads="1"/>
              </p:cNvSpPr>
              <p:nvPr/>
            </p:nvSpPr>
            <p:spPr bwMode="gray">
              <a:xfrm>
                <a:off x="4745" y="1310"/>
                <a:ext cx="375" cy="117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6" name="Rectangle 496"/>
              <p:cNvSpPr>
                <a:spLocks noChangeArrowheads="1"/>
              </p:cNvSpPr>
              <p:nvPr/>
            </p:nvSpPr>
            <p:spPr bwMode="gray">
              <a:xfrm>
                <a:off x="5040" y="1390"/>
                <a:ext cx="60" cy="18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  <p:sp>
            <p:nvSpPr>
              <p:cNvPr id="46137" name="Rectangle 497"/>
              <p:cNvSpPr>
                <a:spLocks noChangeArrowheads="1"/>
              </p:cNvSpPr>
              <p:nvPr/>
            </p:nvSpPr>
            <p:spPr bwMode="gray">
              <a:xfrm>
                <a:off x="4763" y="1329"/>
                <a:ext cx="337" cy="48"/>
              </a:xfrm>
              <a:prstGeom prst="rect">
                <a:avLst/>
              </a:prstGeom>
              <a:solidFill>
                <a:srgbClr val="A9A9A9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en-US" sz="2100" dirty="0"/>
              </a:p>
            </p:txBody>
          </p:sp>
        </p:grpSp>
      </p:grpSp>
      <p:sp>
        <p:nvSpPr>
          <p:cNvPr id="46114" name="Rectangle 14"/>
          <p:cNvSpPr>
            <a:spLocks noChangeArrowheads="1"/>
          </p:cNvSpPr>
          <p:nvPr/>
        </p:nvSpPr>
        <p:spPr bwMode="gray">
          <a:xfrm>
            <a:off x="693176" y="3079514"/>
            <a:ext cx="3878825" cy="326196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500" tIns="67500" rIns="67500" bIns="67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200" b="1" dirty="0">
                <a:solidFill>
                  <a:schemeClr val="bg1"/>
                </a:solidFill>
              </a:rPr>
              <a:t>ВЫГОДЫ ОТ ДЕДУПЛИКАЦИИ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46115" name="Rectangle 206"/>
          <p:cNvSpPr>
            <a:spLocks/>
          </p:cNvSpPr>
          <p:nvPr/>
        </p:nvSpPr>
        <p:spPr bwMode="gray">
          <a:xfrm>
            <a:off x="693176" y="3428789"/>
            <a:ext cx="3878825" cy="217058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54000" tIns="54000" rIns="54000" bIns="54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4150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chemeClr val="accent2"/>
                </a:solidFill>
              </a:rPr>
              <a:t>Сокращение окна резервного копирования в</a:t>
            </a:r>
            <a:r>
              <a:rPr lang="en-US" altLang="en-US" sz="1400" dirty="0">
                <a:solidFill>
                  <a:schemeClr val="accent2"/>
                </a:solidFill>
              </a:rPr>
              <a:t> Window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chemeClr val="accent2"/>
                </a:solidFill>
              </a:rPr>
              <a:t>Сокращение постоянно возрастающей стоимости хранения</a:t>
            </a:r>
            <a:endParaRPr lang="en-US" altLang="en-US" sz="1400" dirty="0">
              <a:solidFill>
                <a:schemeClr val="accent2"/>
              </a:solidFill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chemeClr val="accent2"/>
                </a:solidFill>
              </a:rPr>
              <a:t>Снижение потребностей в электропитании и кондиционировании</a:t>
            </a:r>
            <a:r>
              <a:rPr lang="en-US" altLang="en-US" sz="1400" dirty="0">
                <a:solidFill>
                  <a:schemeClr val="accent2"/>
                </a:solidFill>
              </a:rPr>
              <a:t> </a:t>
            </a:r>
          </a:p>
          <a:p>
            <a:pPr lvl="2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chemeClr val="accent2"/>
                </a:solidFill>
              </a:rPr>
              <a:t>Сокращение нагрузки на сеть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2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10" presetClass="exit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0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12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withGroup">
                            <p:stCondLst>
                              <p:cond delay="142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58" presetID="10" presetClass="exit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17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668" grpId="0"/>
      <p:bldP spid="27669" grpId="0"/>
      <p:bldP spid="27794" grpId="0" animBg="1"/>
      <p:bldP spid="27794" grpId="1" animBg="1"/>
      <p:bldP spid="27796" grpId="0" animBg="1"/>
      <p:bldP spid="27796" grpId="1" animBg="1"/>
      <p:bldP spid="27796" grpId="2" animBg="1"/>
      <p:bldP spid="27797" grpId="0" animBg="1"/>
      <p:bldP spid="27797" grpId="1" animBg="1"/>
      <p:bldP spid="27797" grpId="2" animBg="1"/>
      <p:bldP spid="27797" grpId="3" animBg="1"/>
      <p:bldP spid="27797" grpId="4" animBg="1"/>
      <p:bldP spid="27798" grpId="0" animBg="1"/>
      <p:bldP spid="27798" grpId="1" animBg="1"/>
      <p:bldP spid="27766" grpId="0" animBg="1"/>
      <p:bldP spid="27767" grpId="0" animBg="1"/>
      <p:bldP spid="27764" grpId="0" animBg="1"/>
      <p:bldP spid="27765" grpId="0" animBg="1"/>
      <p:bldP spid="27765" grpId="1" animBg="1"/>
      <p:bldP spid="27726" grpId="0" animBg="1"/>
      <p:bldP spid="27727" grpId="0" animBg="1"/>
      <p:bldP spid="27728" grpId="0" animBg="1"/>
      <p:bldP spid="27795" grpId="0" animBg="1"/>
      <p:bldP spid="27813" grpId="0"/>
      <p:bldP spid="27814" grpId="0" animBg="1"/>
      <p:bldP spid="27815" grpId="0" animBg="1"/>
      <p:bldP spid="27816" grpId="0" animBg="1"/>
      <p:bldP spid="27817" grpId="0" animBg="1"/>
      <p:bldP spid="278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7" name="Rectangle 11"/>
          <p:cNvSpPr>
            <a:spLocks noGrp="1"/>
          </p:cNvSpPr>
          <p:nvPr>
            <p:ph type="title"/>
          </p:nvPr>
        </p:nvSpPr>
        <p:spPr>
          <a:xfrm>
            <a:off x="458392" y="439839"/>
            <a:ext cx="2286000" cy="587788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Шифрование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850" y="1438945"/>
            <a:ext cx="6082748" cy="35719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ko-KR" sz="1800" dirty="0"/>
              <a:t>Методы шифрования промышленного класса</a:t>
            </a:r>
            <a:endParaRPr lang="en-US" altLang="ko-KR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altLang="ko-KR" sz="1600" b="1" dirty="0"/>
              <a:t>Любой вид резервного копирования</a:t>
            </a:r>
            <a:r>
              <a:rPr lang="en-US" altLang="ko-KR" sz="1600" dirty="0"/>
              <a:t>: </a:t>
            </a:r>
            <a:r>
              <a:rPr lang="ru-RU" altLang="ko-KR" sz="1600" dirty="0"/>
              <a:t>шифрование по стандарту </a:t>
            </a:r>
            <a:r>
              <a:rPr lang="en-US" altLang="ko-KR" sz="1600" dirty="0"/>
              <a:t>AES </a:t>
            </a:r>
            <a:r>
              <a:rPr lang="ru-RU" altLang="ko-KR" sz="1600" dirty="0"/>
              <a:t>на источнике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err="1"/>
              <a:t>Дедупликация</a:t>
            </a:r>
            <a:r>
              <a:rPr lang="en-US" sz="1600" dirty="0"/>
              <a:t>: </a:t>
            </a:r>
            <a:r>
              <a:rPr lang="ru-RU" sz="1600" dirty="0"/>
              <a:t>шифрование </a:t>
            </a:r>
            <a:r>
              <a:rPr lang="en-US" sz="1600" dirty="0"/>
              <a:t>SSL </a:t>
            </a:r>
            <a:r>
              <a:rPr lang="ru-RU" sz="1600" dirty="0"/>
              <a:t>и на стороне хранилища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Облако </a:t>
            </a:r>
            <a:r>
              <a:rPr lang="en-US" sz="1600" b="1" dirty="0" err="1"/>
              <a:t>Acronis</a:t>
            </a:r>
            <a:r>
              <a:rPr lang="en-US" sz="1600" dirty="0"/>
              <a:t>: </a:t>
            </a:r>
            <a:r>
              <a:rPr lang="ru-RU" sz="1600" dirty="0"/>
              <a:t>шифрование с закрытым ключом и </a:t>
            </a:r>
            <a:r>
              <a:rPr lang="en-US" sz="1600" dirty="0"/>
              <a:t>SSL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Надежное шифрование для любого сценария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87005" y="4761625"/>
            <a:ext cx="2876361" cy="88690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/>
          <a:lstStyle/>
          <a:p>
            <a:pPr algn="ctr"/>
            <a:r>
              <a:rPr lang="ru-RU" altLang="ko-KR" sz="1050" b="1" dirty="0">
                <a:ea typeface="Arial Unicode MS" panose="020B0604020202020204" pitchFamily="34" charset="-128"/>
              </a:rPr>
              <a:t>Машина-источник</a:t>
            </a:r>
            <a:endParaRPr lang="en-US" altLang="en-US" sz="1050" b="1" dirty="0">
              <a:ea typeface="Arial Unicode MS" panose="020B0604020202020204" pitchFamily="34" charset="-128"/>
            </a:endParaRPr>
          </a:p>
        </p:txBody>
      </p:sp>
      <p:sp>
        <p:nvSpPr>
          <p:cNvPr id="101397" name="AutoShape 21"/>
          <p:cNvSpPr>
            <a:spLocks noChangeArrowheads="1"/>
          </p:cNvSpPr>
          <p:nvPr/>
        </p:nvSpPr>
        <p:spPr bwMode="auto">
          <a:xfrm>
            <a:off x="1091510" y="5203661"/>
            <a:ext cx="658565" cy="366131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1050" b="1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Рез.коп</a:t>
            </a:r>
            <a:r>
              <a:rPr lang="ru-RU" altLang="ko-KR" sz="105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.</a:t>
            </a:r>
            <a:endParaRPr lang="en-US" altLang="en-US" sz="1050" b="1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6969753" y="4938325"/>
            <a:ext cx="1274662" cy="886907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105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ХРАНИЛИЩЕ</a:t>
            </a:r>
            <a:endParaRPr lang="en-US" altLang="en-US" sz="1050" b="1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1401" name="AutoShape 25"/>
          <p:cNvSpPr>
            <a:spLocks noChangeArrowheads="1"/>
          </p:cNvSpPr>
          <p:nvPr/>
        </p:nvSpPr>
        <p:spPr bwMode="auto">
          <a:xfrm>
            <a:off x="1871243" y="5205078"/>
            <a:ext cx="821861" cy="366131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105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Сжатие</a:t>
            </a:r>
            <a:endParaRPr lang="en-US" altLang="en-US" sz="1050" b="1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1402" name="AutoShape 26"/>
          <p:cNvSpPr>
            <a:spLocks noChangeArrowheads="1"/>
          </p:cNvSpPr>
          <p:nvPr/>
        </p:nvSpPr>
        <p:spPr bwMode="auto">
          <a:xfrm>
            <a:off x="2817357" y="5198714"/>
            <a:ext cx="658565" cy="366131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105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Шифр.</a:t>
            </a:r>
            <a:endParaRPr lang="en-US" altLang="en-US" sz="1050" b="1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cxnSp>
        <p:nvCxnSpPr>
          <p:cNvPr id="101403" name="AutoShape 27"/>
          <p:cNvCxnSpPr>
            <a:cxnSpLocks noChangeShapeType="1"/>
            <a:stCxn id="101397" idx="3"/>
            <a:endCxn id="101401" idx="1"/>
          </p:cNvCxnSpPr>
          <p:nvPr/>
        </p:nvCxnSpPr>
        <p:spPr bwMode="auto">
          <a:xfrm>
            <a:off x="1750075" y="5386727"/>
            <a:ext cx="121168" cy="141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404" name="AutoShape 28"/>
          <p:cNvCxnSpPr>
            <a:cxnSpLocks noChangeShapeType="1"/>
            <a:stCxn id="101401" idx="3"/>
            <a:endCxn id="101402" idx="1"/>
          </p:cNvCxnSpPr>
          <p:nvPr/>
        </p:nvCxnSpPr>
        <p:spPr bwMode="auto">
          <a:xfrm flipV="1">
            <a:off x="2693104" y="5381780"/>
            <a:ext cx="124253" cy="6364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405" name="AutoShape 29"/>
          <p:cNvCxnSpPr>
            <a:cxnSpLocks noChangeShapeType="1"/>
            <a:stCxn id="101402" idx="3"/>
            <a:endCxn id="101400" idx="2"/>
          </p:cNvCxnSpPr>
          <p:nvPr/>
        </p:nvCxnSpPr>
        <p:spPr bwMode="auto">
          <a:xfrm flipV="1">
            <a:off x="3475922" y="5381779"/>
            <a:ext cx="3493831" cy="1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3600175" y="4968303"/>
            <a:ext cx="33200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accent2"/>
                </a:solidFill>
                <a:ea typeface="Arial Unicode MS" panose="020B0604020202020204" pitchFamily="34" charset="-128"/>
              </a:rPr>
              <a:t>Сжатые и зашифрованные </a:t>
            </a:r>
            <a:r>
              <a:rPr lang="ru-RU" altLang="ko-KR" sz="1400" b="1" dirty="0" smtClean="0">
                <a:solidFill>
                  <a:schemeClr val="accent2"/>
                </a:solidFill>
                <a:ea typeface="Arial Unicode MS" panose="020B0604020202020204" pitchFamily="34" charset="-128"/>
              </a:rPr>
              <a:t>данные</a:t>
            </a:r>
            <a:endParaRPr lang="en-US" altLang="en-US" sz="1400" b="1" dirty="0">
              <a:solidFill>
                <a:schemeClr val="accent2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9" t="2136" r="2115" b="2517"/>
          <a:stretch/>
        </p:blipFill>
        <p:spPr>
          <a:xfrm>
            <a:off x="6062717" y="1329862"/>
            <a:ext cx="2947889" cy="322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9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5" grpId="0" animBg="1"/>
      <p:bldP spid="101397" grpId="0" animBg="1"/>
      <p:bldP spid="101400" grpId="0" animBg="1"/>
      <p:bldP spid="101401" grpId="0" animBg="1"/>
      <p:bldP spid="101402" grpId="0" animBg="1"/>
      <p:bldP spid="1014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67" y="1830067"/>
            <a:ext cx="4372894" cy="318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57200" y="83000"/>
            <a:ext cx="3709686" cy="727228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Acronis Secure Zone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/>
              <a:t>20</a:t>
            </a:r>
            <a:endParaRPr lang="ru-RU" altLang="ru-RU" dirty="0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10" y="2122963"/>
            <a:ext cx="4055808" cy="661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9909" y="1829338"/>
            <a:ext cx="3655439" cy="99656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Легко и удобно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Создание резервной копии</a:t>
            </a:r>
            <a:endParaRPr lang="en-US" altLang="ko-KR" sz="14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Автоматическое изменение размера существующих разделов</a:t>
            </a:r>
            <a:endParaRPr lang="en-US" altLang="ko-KR" sz="14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9909" y="2930880"/>
            <a:ext cx="3655439" cy="98611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Комплексный подход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Поддержка всех операций</a:t>
            </a:r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 – </a:t>
            </a: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резервного копирования</a:t>
            </a:r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, </a:t>
            </a: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восстановления</a:t>
            </a:r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, </a:t>
            </a: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просмотра</a:t>
            </a:r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, </a:t>
            </a: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подключение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9909" y="4020684"/>
            <a:ext cx="3655439" cy="9950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Безопасно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Специальный скрытый раздел</a:t>
            </a:r>
            <a:endParaRPr lang="en-US" altLang="ko-KR" sz="14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Недоступно для </a:t>
            </a:r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Windows, </a:t>
            </a: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приложений</a:t>
            </a:r>
            <a:r>
              <a:rPr lang="en-US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, </a:t>
            </a:r>
            <a:r>
              <a:rPr lang="ru-RU" altLang="ko-KR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пользователей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098014" y="1829338"/>
            <a:ext cx="3455993" cy="10357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3138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60475" indent="-2873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94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5364" y="3240749"/>
            <a:ext cx="7775575" cy="12174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Резервное копирование виртуальных машин</a:t>
            </a:r>
          </a:p>
        </p:txBody>
      </p:sp>
    </p:spTree>
    <p:extLst>
      <p:ext uri="{BB962C8B-B14F-4D97-AF65-F5344CB8AC3E}">
        <p14:creationId xmlns:p14="http://schemas.microsoft.com/office/powerpoint/2010/main" val="431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16825"/>
            <a:ext cx="8229600" cy="30717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rtl="0" eaLnBrk="1" fontAlgn="base" hangingPunct="1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defRPr sz="2400">
                <a:solidFill>
                  <a:schemeClr val="accent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679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17575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139825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1500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Acronis Backup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поддерживает 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6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наиболее популярных платформ виртуализации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96300" y="2530605"/>
            <a:ext cx="3557588" cy="1293019"/>
            <a:chOff x="4105276" y="1679155"/>
            <a:chExt cx="4743450" cy="1724025"/>
          </a:xfrm>
        </p:grpSpPr>
        <p:sp>
          <p:nvSpPr>
            <p:cNvPr id="6" name="Rounded Rectangle 5"/>
            <p:cNvSpPr/>
            <p:nvPr/>
          </p:nvSpPr>
          <p:spPr>
            <a:xfrm>
              <a:off x="4105276" y="1679155"/>
              <a:ext cx="4743450" cy="1724025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82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219888" y="1792281"/>
              <a:ext cx="2142811" cy="1526035"/>
              <a:chOff x="419413" y="1425276"/>
              <a:chExt cx="2142811" cy="1526035"/>
            </a:xfrm>
          </p:grpSpPr>
          <p:pic>
            <p:nvPicPr>
              <p:cNvPr id="10" name="Picture 10" descr="http://media8.connectedsocialmedia.com/11/PID_013833/Podtech_VMware_Disaster_Recovery_Datac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33" y="2044578"/>
                <a:ext cx="1611969" cy="906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419413" y="1425276"/>
                <a:ext cx="2142811" cy="146659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788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9413" y="1527601"/>
                <a:ext cx="2142811" cy="769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>
                    <a:latin typeface="Arial" pitchFamily="34" charset="0"/>
                    <a:cs typeface="Arial" pitchFamily="34" charset="0"/>
                  </a:rPr>
                  <a:t>VMware</a:t>
                </a:r>
                <a:r>
                  <a:rPr lang="en-US" sz="1050" baseline="30000" dirty="0">
                    <a:latin typeface="Arial" pitchFamily="34" charset="0"/>
                    <a:cs typeface="Arial" pitchFamily="34" charset="0"/>
                  </a:rPr>
                  <a:t>®</a:t>
                </a:r>
                <a:r>
                  <a:rPr lang="en-US" sz="1050" dirty="0">
                    <a:latin typeface="Arial" pitchFamily="34" charset="0"/>
                    <a:cs typeface="Arial" pitchFamily="34" charset="0"/>
                  </a:rPr>
                  <a:t> vSphere™/ESX/ESXi	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591613" y="1792281"/>
              <a:ext cx="2142811" cy="1466594"/>
              <a:chOff x="2791138" y="1425276"/>
              <a:chExt cx="2142811" cy="1466594"/>
            </a:xfrm>
          </p:grpSpPr>
          <p:pic>
            <p:nvPicPr>
              <p:cNvPr id="14" name="Picture 4" descr="http://techandlearning.newbay-media.com/resource_center/sites/default/files/images/Microsoft%20Logo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0741" y="2293673"/>
                <a:ext cx="1423603" cy="338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791138" y="1425276"/>
                <a:ext cx="2142811" cy="1466594"/>
                <a:chOff x="419413" y="1425276"/>
                <a:chExt cx="2142811" cy="1466594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19413" y="1425276"/>
                  <a:ext cx="2142811" cy="146659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788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19413" y="1527601"/>
                  <a:ext cx="2142811" cy="553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Arial" pitchFamily="34" charset="0"/>
                      <a:cs typeface="Arial" pitchFamily="34" charset="0"/>
                    </a:rPr>
                    <a:t>Microsoft</a:t>
                  </a:r>
                  <a:r>
                    <a:rPr lang="en-US" sz="1050" baseline="30000" dirty="0">
                      <a:latin typeface="Arial" pitchFamily="34" charset="0"/>
                      <a:cs typeface="Arial" pitchFamily="34" charset="0"/>
                    </a:rPr>
                    <a:t>®</a:t>
                  </a:r>
                  <a:r>
                    <a:rPr lang="en-US" sz="1050" dirty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1050" dirty="0">
                      <a:latin typeface="Arial" pitchFamily="34" charset="0"/>
                      <a:cs typeface="Arial" pitchFamily="34" charset="0"/>
                    </a:rPr>
                    <a:t>Hyper-V™</a:t>
                  </a:r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 bwMode="auto">
          <a:xfrm>
            <a:off x="396300" y="2219909"/>
            <a:ext cx="3557588" cy="2896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75"/>
              </a:spcBef>
            </a:pPr>
            <a:r>
              <a:rPr lang="ru-RU" sz="1350" b="1" dirty="0" err="1">
                <a:solidFill>
                  <a:srgbClr val="00223E"/>
                </a:solidFill>
                <a:latin typeface="Arial" pitchFamily="34" charset="0"/>
                <a:cs typeface="Arial" pitchFamily="34" charset="0"/>
              </a:rPr>
              <a:t>Безагентное</a:t>
            </a:r>
            <a:r>
              <a:rPr lang="ru-RU" sz="1350" b="1" dirty="0">
                <a:solidFill>
                  <a:srgbClr val="00223E"/>
                </a:solidFill>
                <a:latin typeface="Arial" pitchFamily="34" charset="0"/>
                <a:cs typeface="Arial" pitchFamily="34" charset="0"/>
              </a:rPr>
              <a:t> резервное копирование</a:t>
            </a:r>
            <a:endParaRPr lang="en-US" sz="1350" b="1" dirty="0">
              <a:solidFill>
                <a:srgbClr val="0022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54746" y="3913532"/>
            <a:ext cx="5226978" cy="2896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75"/>
              </a:spcBef>
            </a:pPr>
            <a:r>
              <a:rPr lang="ru-RU" sz="1350" b="1" dirty="0">
                <a:solidFill>
                  <a:srgbClr val="00223E"/>
                </a:solidFill>
                <a:latin typeface="Arial" pitchFamily="34" charset="0"/>
                <a:cs typeface="Arial" pitchFamily="34" charset="0"/>
              </a:rPr>
              <a:t>Резервное копирование с использованием агентов</a:t>
            </a:r>
            <a:endParaRPr lang="en-US" sz="1350" b="1" dirty="0">
              <a:solidFill>
                <a:srgbClr val="0022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59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Резервное копирование виртуальных машин </a:t>
            </a:r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54746" y="4207746"/>
            <a:ext cx="5226978" cy="1293019"/>
            <a:chOff x="3390362" y="3319673"/>
            <a:chExt cx="5226978" cy="1293019"/>
          </a:xfrm>
        </p:grpSpPr>
        <p:grpSp>
          <p:nvGrpSpPr>
            <p:cNvPr id="54" name="Group 53"/>
            <p:cNvGrpSpPr/>
            <p:nvPr/>
          </p:nvGrpSpPr>
          <p:grpSpPr>
            <a:xfrm>
              <a:off x="3390362" y="3319673"/>
              <a:ext cx="5226978" cy="1293019"/>
              <a:chOff x="1087348" y="4524532"/>
              <a:chExt cx="6969304" cy="172402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7348" y="4524532"/>
                <a:ext cx="6969304" cy="17240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198946" y="4653248"/>
                <a:ext cx="6746108" cy="1466595"/>
                <a:chOff x="345831" y="4114814"/>
                <a:chExt cx="6746108" cy="146659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345831" y="4114814"/>
                  <a:ext cx="1586011" cy="1466594"/>
                  <a:chOff x="345831" y="4114814"/>
                  <a:chExt cx="1586011" cy="1466594"/>
                </a:xfrm>
              </p:grpSpPr>
              <p:pic>
                <p:nvPicPr>
                  <p:cNvPr id="22" name="Picture 2" descr="http://www.opsecconsulting.com/images/it/citrix-logo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0461" y="4848111"/>
                    <a:ext cx="1276750" cy="5751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345831" y="4114814"/>
                    <a:ext cx="1586011" cy="1466594"/>
                    <a:chOff x="419413" y="1425276"/>
                    <a:chExt cx="2142811" cy="1466594"/>
                  </a:xfrm>
                </p:grpSpPr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419413" y="1425276"/>
                      <a:ext cx="2142811" cy="1466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825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19413" y="1527601"/>
                      <a:ext cx="2142811" cy="55399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Citrix</a:t>
                      </a:r>
                      <a:r>
                        <a:rPr lang="en-US" sz="1050" baseline="30000" dirty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XenServer</a:t>
                      </a:r>
                    </a:p>
                  </p:txBody>
                </p:sp>
              </p:grp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2069962" y="4114814"/>
                  <a:ext cx="1581914" cy="1466595"/>
                  <a:chOff x="5130570" y="3111201"/>
                  <a:chExt cx="2142813" cy="1466595"/>
                </a:xfrm>
              </p:grpSpPr>
              <p:pic>
                <p:nvPicPr>
                  <p:cNvPr id="27" name="Picture 6" descr="http://www.linux.org/images/redhat-logo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31495" y="3921336"/>
                    <a:ext cx="1740058" cy="40892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130570" y="3111201"/>
                    <a:ext cx="2142813" cy="1466595"/>
                    <a:chOff x="419411" y="1425276"/>
                    <a:chExt cx="2142813" cy="1466595"/>
                  </a:xfrm>
                </p:grpSpPr>
                <p:sp>
                  <p:nvSpPr>
                    <p:cNvPr id="29" name="Rounded Rectangle 28"/>
                    <p:cNvSpPr/>
                    <p:nvPr/>
                  </p:nvSpPr>
                  <p:spPr>
                    <a:xfrm>
                      <a:off x="419411" y="1425276"/>
                      <a:ext cx="2142811" cy="1466595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825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419413" y="1527601"/>
                      <a:ext cx="2142811" cy="33855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RHEV</a:t>
                      </a:r>
                    </a:p>
                  </p:txBody>
                </p:sp>
              </p:grp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789994" y="4114814"/>
                  <a:ext cx="1581913" cy="1466594"/>
                  <a:chOff x="419413" y="1425276"/>
                  <a:chExt cx="1581913" cy="1466594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419413" y="1425276"/>
                    <a:ext cx="1581912" cy="1466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825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19414" y="1527601"/>
                    <a:ext cx="1581912" cy="33855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50" dirty="0">
                        <a:latin typeface="Arial" pitchFamily="34" charset="0"/>
                        <a:cs typeface="Arial" pitchFamily="34" charset="0"/>
                      </a:rPr>
                      <a:t>Linux</a:t>
                    </a:r>
                    <a:r>
                      <a:rPr lang="en-US" sz="1050" baseline="30000" dirty="0">
                        <a:latin typeface="Arial" pitchFamily="34" charset="0"/>
                        <a:cs typeface="Arial" pitchFamily="34" charset="0"/>
                      </a:rPr>
                      <a:t>®</a:t>
                    </a:r>
                    <a:r>
                      <a:rPr lang="en-US" sz="1050" dirty="0">
                        <a:latin typeface="Arial" pitchFamily="34" charset="0"/>
                        <a:cs typeface="Arial" pitchFamily="34" charset="0"/>
                      </a:rPr>
                      <a:t> KVM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5510026" y="4114814"/>
                  <a:ext cx="1581913" cy="1466594"/>
                  <a:chOff x="5510026" y="4114814"/>
                  <a:chExt cx="1581913" cy="1466594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510026" y="4114814"/>
                    <a:ext cx="1581913" cy="1466594"/>
                    <a:chOff x="419413" y="1425276"/>
                    <a:chExt cx="1581913" cy="1466594"/>
                  </a:xfrm>
                </p:grpSpPr>
                <p:sp>
                  <p:nvSpPr>
                    <p:cNvPr id="44" name="Rounded Rectangle 43"/>
                    <p:cNvSpPr/>
                    <p:nvPr/>
                  </p:nvSpPr>
                  <p:spPr>
                    <a:xfrm>
                      <a:off x="419413" y="1425276"/>
                      <a:ext cx="1581912" cy="1466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825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419414" y="1527601"/>
                      <a:ext cx="1581912" cy="55399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Oracle</a:t>
                      </a:r>
                      <a:r>
                        <a:rPr lang="en-US" sz="1050" baseline="30000" dirty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050" dirty="0">
                          <a:latin typeface="Arial" pitchFamily="34" charset="0"/>
                          <a:cs typeface="Arial" pitchFamily="34" charset="0"/>
                        </a:rPr>
                        <a:t>VM</a:t>
                      </a:r>
                    </a:p>
                  </p:txBody>
                </p:sp>
              </p:grpSp>
              <p:pic>
                <p:nvPicPr>
                  <p:cNvPr id="1026" name="Picture 2" descr="http://t2.gstatic.com/images?q=tbn:ANd9GcQLfyhTrISRLyhgi-gVsd9CSoJnMcTY15wnovZvVy0_WQr3x46e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37409" y="4833507"/>
                    <a:ext cx="1527148" cy="5897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3" name="Picture 2" descr="KVM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737" y="4023811"/>
              <a:ext cx="989325" cy="30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536"/>
          <p:cNvGrpSpPr>
            <a:grpSpLocks/>
          </p:cNvGrpSpPr>
          <p:nvPr/>
        </p:nvGrpSpPr>
        <p:grpSpPr bwMode="auto">
          <a:xfrm>
            <a:off x="5528538" y="2631880"/>
            <a:ext cx="2494360" cy="860822"/>
            <a:chOff x="10739" y="2142"/>
            <a:chExt cx="2095" cy="723"/>
          </a:xfrm>
        </p:grpSpPr>
        <p:sp>
          <p:nvSpPr>
            <p:cNvPr id="41" name="Freeform 436"/>
            <p:cNvSpPr>
              <a:spLocks/>
            </p:cNvSpPr>
            <p:nvPr/>
          </p:nvSpPr>
          <p:spPr bwMode="gray">
            <a:xfrm>
              <a:off x="10739" y="2142"/>
              <a:ext cx="723" cy="723"/>
            </a:xfrm>
            <a:custGeom>
              <a:avLst/>
              <a:gdLst>
                <a:gd name="T0" fmla="*/ 0 w 3702"/>
                <a:gd name="T1" fmla="*/ 0 h 3702"/>
                <a:gd name="T2" fmla="*/ 0 w 3702"/>
                <a:gd name="T3" fmla="*/ 0 h 3702"/>
                <a:gd name="T4" fmla="*/ 0 w 3702"/>
                <a:gd name="T5" fmla="*/ 0 h 3702"/>
                <a:gd name="T6" fmla="*/ 0 w 3702"/>
                <a:gd name="T7" fmla="*/ 0 h 3702"/>
                <a:gd name="T8" fmla="*/ 0 w 3702"/>
                <a:gd name="T9" fmla="*/ 0 h 3702"/>
                <a:gd name="T10" fmla="*/ 0 w 3702"/>
                <a:gd name="T11" fmla="*/ 0 h 3702"/>
                <a:gd name="T12" fmla="*/ 0 w 3702"/>
                <a:gd name="T13" fmla="*/ 0 h 3702"/>
                <a:gd name="T14" fmla="*/ 0 w 3702"/>
                <a:gd name="T15" fmla="*/ 0 h 3702"/>
                <a:gd name="T16" fmla="*/ 0 w 3702"/>
                <a:gd name="T17" fmla="*/ 0 h 3702"/>
                <a:gd name="T18" fmla="*/ 0 w 3702"/>
                <a:gd name="T19" fmla="*/ 0 h 3702"/>
                <a:gd name="T20" fmla="*/ 0 w 3702"/>
                <a:gd name="T21" fmla="*/ 0 h 3702"/>
                <a:gd name="T22" fmla="*/ 0 w 3702"/>
                <a:gd name="T23" fmla="*/ 0 h 3702"/>
                <a:gd name="T24" fmla="*/ 0 w 3702"/>
                <a:gd name="T25" fmla="*/ 0 h 3702"/>
                <a:gd name="T26" fmla="*/ 0 w 3702"/>
                <a:gd name="T27" fmla="*/ 0 h 3702"/>
                <a:gd name="T28" fmla="*/ 0 w 3702"/>
                <a:gd name="T29" fmla="*/ 0 h 3702"/>
                <a:gd name="T30" fmla="*/ 0 w 3702"/>
                <a:gd name="T31" fmla="*/ 0 h 3702"/>
                <a:gd name="T32" fmla="*/ 0 w 3702"/>
                <a:gd name="T33" fmla="*/ 0 h 3702"/>
                <a:gd name="T34" fmla="*/ 0 w 3702"/>
                <a:gd name="T35" fmla="*/ 0 h 3702"/>
                <a:gd name="T36" fmla="*/ 0 w 3702"/>
                <a:gd name="T37" fmla="*/ 0 h 3702"/>
                <a:gd name="T38" fmla="*/ 0 w 3702"/>
                <a:gd name="T39" fmla="*/ 0 h 3702"/>
                <a:gd name="T40" fmla="*/ 0 w 3702"/>
                <a:gd name="T41" fmla="*/ 0 h 3702"/>
                <a:gd name="T42" fmla="*/ 0 w 3702"/>
                <a:gd name="T43" fmla="*/ 0 h 3702"/>
                <a:gd name="T44" fmla="*/ 0 w 3702"/>
                <a:gd name="T45" fmla="*/ 0 h 3702"/>
                <a:gd name="T46" fmla="*/ 0 w 3702"/>
                <a:gd name="T47" fmla="*/ 0 h 3702"/>
                <a:gd name="T48" fmla="*/ 0 w 3702"/>
                <a:gd name="T49" fmla="*/ 0 h 3702"/>
                <a:gd name="T50" fmla="*/ 0 w 3702"/>
                <a:gd name="T51" fmla="*/ 0 h 3702"/>
                <a:gd name="T52" fmla="*/ 0 w 3702"/>
                <a:gd name="T53" fmla="*/ 0 h 3702"/>
                <a:gd name="T54" fmla="*/ 0 w 3702"/>
                <a:gd name="T55" fmla="*/ 0 h 3702"/>
                <a:gd name="T56" fmla="*/ 0 w 3702"/>
                <a:gd name="T57" fmla="*/ 0 h 3702"/>
                <a:gd name="T58" fmla="*/ 0 w 3702"/>
                <a:gd name="T59" fmla="*/ 0 h 3702"/>
                <a:gd name="T60" fmla="*/ 0 w 3702"/>
                <a:gd name="T61" fmla="*/ 0 h 3702"/>
                <a:gd name="T62" fmla="*/ 0 w 3702"/>
                <a:gd name="T63" fmla="*/ 0 h 37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02"/>
                <a:gd name="T97" fmla="*/ 0 h 3702"/>
                <a:gd name="T98" fmla="*/ 3702 w 3702"/>
                <a:gd name="T99" fmla="*/ 3702 h 37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02" h="3702">
                  <a:moveTo>
                    <a:pt x="3702" y="1851"/>
                  </a:moveTo>
                  <a:lnTo>
                    <a:pt x="3488" y="2012"/>
                  </a:lnTo>
                  <a:lnTo>
                    <a:pt x="3667" y="2212"/>
                  </a:lnTo>
                  <a:lnTo>
                    <a:pt x="3425" y="2328"/>
                  </a:lnTo>
                  <a:lnTo>
                    <a:pt x="3562" y="2560"/>
                  </a:lnTo>
                  <a:lnTo>
                    <a:pt x="3302" y="2626"/>
                  </a:lnTo>
                  <a:lnTo>
                    <a:pt x="3391" y="2880"/>
                  </a:lnTo>
                  <a:lnTo>
                    <a:pt x="3123" y="2894"/>
                  </a:lnTo>
                  <a:lnTo>
                    <a:pt x="3160" y="3160"/>
                  </a:lnTo>
                  <a:lnTo>
                    <a:pt x="2894" y="3122"/>
                  </a:lnTo>
                  <a:lnTo>
                    <a:pt x="2880" y="3390"/>
                  </a:lnTo>
                  <a:lnTo>
                    <a:pt x="2627" y="3302"/>
                  </a:lnTo>
                  <a:lnTo>
                    <a:pt x="2560" y="3561"/>
                  </a:lnTo>
                  <a:lnTo>
                    <a:pt x="2329" y="3424"/>
                  </a:lnTo>
                  <a:lnTo>
                    <a:pt x="2212" y="3667"/>
                  </a:lnTo>
                  <a:lnTo>
                    <a:pt x="2012" y="3488"/>
                  </a:lnTo>
                  <a:lnTo>
                    <a:pt x="1851" y="3702"/>
                  </a:lnTo>
                  <a:lnTo>
                    <a:pt x="1690" y="3488"/>
                  </a:lnTo>
                  <a:lnTo>
                    <a:pt x="1491" y="3667"/>
                  </a:lnTo>
                  <a:lnTo>
                    <a:pt x="1374" y="3424"/>
                  </a:lnTo>
                  <a:lnTo>
                    <a:pt x="1143" y="3561"/>
                  </a:lnTo>
                  <a:lnTo>
                    <a:pt x="1076" y="3302"/>
                  </a:lnTo>
                  <a:lnTo>
                    <a:pt x="822" y="3390"/>
                  </a:lnTo>
                  <a:lnTo>
                    <a:pt x="808" y="3122"/>
                  </a:lnTo>
                  <a:lnTo>
                    <a:pt x="543" y="3160"/>
                  </a:lnTo>
                  <a:lnTo>
                    <a:pt x="580" y="2894"/>
                  </a:lnTo>
                  <a:lnTo>
                    <a:pt x="312" y="2880"/>
                  </a:lnTo>
                  <a:lnTo>
                    <a:pt x="401" y="2626"/>
                  </a:lnTo>
                  <a:lnTo>
                    <a:pt x="141" y="2560"/>
                  </a:lnTo>
                  <a:lnTo>
                    <a:pt x="278" y="2328"/>
                  </a:lnTo>
                  <a:lnTo>
                    <a:pt x="35" y="2212"/>
                  </a:lnTo>
                  <a:lnTo>
                    <a:pt x="214" y="2012"/>
                  </a:lnTo>
                  <a:lnTo>
                    <a:pt x="0" y="1851"/>
                  </a:lnTo>
                  <a:lnTo>
                    <a:pt x="214" y="1690"/>
                  </a:lnTo>
                  <a:lnTo>
                    <a:pt x="35" y="1490"/>
                  </a:lnTo>
                  <a:lnTo>
                    <a:pt x="278" y="1374"/>
                  </a:lnTo>
                  <a:lnTo>
                    <a:pt x="141" y="1142"/>
                  </a:lnTo>
                  <a:lnTo>
                    <a:pt x="401" y="1076"/>
                  </a:lnTo>
                  <a:lnTo>
                    <a:pt x="312" y="822"/>
                  </a:lnTo>
                  <a:lnTo>
                    <a:pt x="580" y="808"/>
                  </a:lnTo>
                  <a:lnTo>
                    <a:pt x="543" y="542"/>
                  </a:lnTo>
                  <a:lnTo>
                    <a:pt x="808" y="580"/>
                  </a:lnTo>
                  <a:lnTo>
                    <a:pt x="823" y="312"/>
                  </a:lnTo>
                  <a:lnTo>
                    <a:pt x="1076" y="400"/>
                  </a:lnTo>
                  <a:lnTo>
                    <a:pt x="1143" y="141"/>
                  </a:lnTo>
                  <a:lnTo>
                    <a:pt x="1374" y="277"/>
                  </a:lnTo>
                  <a:lnTo>
                    <a:pt x="1491" y="35"/>
                  </a:lnTo>
                  <a:lnTo>
                    <a:pt x="1690" y="214"/>
                  </a:lnTo>
                  <a:lnTo>
                    <a:pt x="1851" y="0"/>
                  </a:lnTo>
                  <a:lnTo>
                    <a:pt x="2012" y="214"/>
                  </a:lnTo>
                  <a:lnTo>
                    <a:pt x="2212" y="35"/>
                  </a:lnTo>
                  <a:lnTo>
                    <a:pt x="2329" y="277"/>
                  </a:lnTo>
                  <a:lnTo>
                    <a:pt x="2560" y="141"/>
                  </a:lnTo>
                  <a:lnTo>
                    <a:pt x="2627" y="400"/>
                  </a:lnTo>
                  <a:lnTo>
                    <a:pt x="2880" y="312"/>
                  </a:lnTo>
                  <a:lnTo>
                    <a:pt x="2894" y="580"/>
                  </a:lnTo>
                  <a:lnTo>
                    <a:pt x="3160" y="542"/>
                  </a:lnTo>
                  <a:lnTo>
                    <a:pt x="3123" y="808"/>
                  </a:lnTo>
                  <a:lnTo>
                    <a:pt x="3391" y="822"/>
                  </a:lnTo>
                  <a:lnTo>
                    <a:pt x="3302" y="1076"/>
                  </a:lnTo>
                  <a:lnTo>
                    <a:pt x="3562" y="1142"/>
                  </a:lnTo>
                  <a:lnTo>
                    <a:pt x="3425" y="1374"/>
                  </a:lnTo>
                  <a:lnTo>
                    <a:pt x="3667" y="1490"/>
                  </a:lnTo>
                  <a:lnTo>
                    <a:pt x="3488" y="1690"/>
                  </a:lnTo>
                  <a:lnTo>
                    <a:pt x="3702" y="18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2" name="TextBox 4"/>
            <p:cNvSpPr txBox="1">
              <a:spLocks noChangeArrowheads="1"/>
            </p:cNvSpPr>
            <p:nvPr/>
          </p:nvSpPr>
          <p:spPr bwMode="gray">
            <a:xfrm rot="21097279">
              <a:off x="11296" y="2167"/>
              <a:ext cx="1538" cy="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en-US" sz="1200" b="1" dirty="0">
                  <a:solidFill>
                    <a:schemeClr val="bg1"/>
                  </a:solidFill>
                </a:rPr>
                <a:t>Эксклюзивное предложение </a:t>
              </a:r>
              <a:r>
                <a:rPr lang="fr-FR" altLang="en-US" sz="1200" b="1" dirty="0">
                  <a:solidFill>
                    <a:schemeClr val="bg1"/>
                  </a:solidFill>
                </a:rPr>
                <a:t>Acronis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2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48235" y="1380338"/>
            <a:ext cx="8675687" cy="1598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Безагентное» резервное копирование </a:t>
            </a:r>
            <a:r>
              <a:rPr lang="en-US" sz="1600" b="1" dirty="0">
                <a:solidFill>
                  <a:srgbClr val="002060"/>
                </a:solidFill>
              </a:rPr>
              <a:t>MS Hyper-V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en-US" sz="1600" b="1" dirty="0">
                <a:solidFill>
                  <a:srgbClr val="002060"/>
                </a:solidFill>
              </a:rPr>
              <a:t>VMware vSphere</a:t>
            </a:r>
          </a:p>
          <a:p>
            <a:pPr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Агентное» резервное копирование </a:t>
            </a:r>
            <a:r>
              <a:rPr lang="en-US" sz="1600" b="1" dirty="0">
                <a:solidFill>
                  <a:srgbClr val="002060"/>
                </a:solidFill>
              </a:rPr>
              <a:t>VM </a:t>
            </a:r>
            <a:r>
              <a:rPr lang="ru-RU" sz="1600" b="1" dirty="0">
                <a:solidFill>
                  <a:srgbClr val="002060"/>
                </a:solidFill>
              </a:rPr>
              <a:t>с физическими </a:t>
            </a:r>
            <a:r>
              <a:rPr lang="ru-RU" sz="1600" b="1" dirty="0" smtClean="0">
                <a:solidFill>
                  <a:srgbClr val="002060"/>
                </a:solidFill>
              </a:rPr>
              <a:t>дисками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</a:rPr>
              <a:t>«Агентное» резервное </a:t>
            </a:r>
            <a:r>
              <a:rPr lang="ru-RU" sz="1600" b="1" dirty="0" smtClean="0">
                <a:solidFill>
                  <a:srgbClr val="002060"/>
                </a:solidFill>
              </a:rPr>
              <a:t>копирование</a:t>
            </a:r>
            <a:r>
              <a:rPr lang="en-US" sz="1600" b="1" dirty="0" smtClean="0">
                <a:solidFill>
                  <a:srgbClr val="002060"/>
                </a:solidFill>
              </a:rPr>
              <a:t> RHEV, Citrix XenServer, Oracle VM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Централизованное </a:t>
            </a:r>
            <a:r>
              <a:rPr lang="ru-RU" sz="1600" b="1" dirty="0">
                <a:solidFill>
                  <a:srgbClr val="002060"/>
                </a:solidFill>
              </a:rPr>
              <a:t>управление копированием и восстановлением</a:t>
            </a:r>
            <a:endParaRPr lang="en-US" sz="16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Поддержка </a:t>
            </a:r>
            <a:r>
              <a:rPr lang="ru-RU" sz="1600" b="1" dirty="0">
                <a:solidFill>
                  <a:srgbClr val="002060"/>
                </a:solidFill>
              </a:rPr>
              <a:t>кластеров и живой миграции </a:t>
            </a:r>
            <a:r>
              <a:rPr lang="en-US" sz="1600" b="1" dirty="0">
                <a:solidFill>
                  <a:srgbClr val="002060"/>
                </a:solidFill>
              </a:rPr>
              <a:t>VM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4"/>
          <p:cNvSpPr/>
          <p:nvPr/>
        </p:nvSpPr>
        <p:spPr bwMode="auto">
          <a:xfrm>
            <a:off x="473526" y="3412272"/>
            <a:ext cx="2544762" cy="154305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" sz="1600" b="1" dirty="0">
                <a:solidFill>
                  <a:schemeClr val="bg1"/>
                </a:solidFill>
              </a:rPr>
              <a:t>Hyper-V</a:t>
            </a:r>
            <a:r>
              <a:rPr lang="en-US" sz="1600" b="1" dirty="0">
                <a:solidFill>
                  <a:schemeClr val="bg1"/>
                </a:solidFill>
              </a:rPr>
              <a:t> Host</a:t>
            </a:r>
            <a:endParaRPr lang="ru" sz="16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5"/>
          <p:cNvSpPr/>
          <p:nvPr/>
        </p:nvSpPr>
        <p:spPr bwMode="auto">
          <a:xfrm>
            <a:off x="643821" y="4526708"/>
            <a:ext cx="2220770" cy="31292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ru" sz="1100" b="1" dirty="0">
                <a:solidFill>
                  <a:schemeClr val="bg1"/>
                </a:solidFill>
              </a:rPr>
              <a:t>Агент для Hyper-V</a:t>
            </a:r>
          </a:p>
        </p:txBody>
      </p:sp>
      <p:sp>
        <p:nvSpPr>
          <p:cNvPr id="23" name="Rounded Rectangle 6"/>
          <p:cNvSpPr/>
          <p:nvPr/>
        </p:nvSpPr>
        <p:spPr bwMode="auto">
          <a:xfrm>
            <a:off x="643821" y="3862489"/>
            <a:ext cx="993775" cy="4151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ru-RU" sz="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VM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endParaRPr lang="ru" sz="11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7"/>
          <p:cNvSpPr/>
          <p:nvPr/>
        </p:nvSpPr>
        <p:spPr bwMode="auto">
          <a:xfrm>
            <a:off x="1835891" y="3862489"/>
            <a:ext cx="1028700" cy="4151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ru-RU" sz="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VM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endParaRPr lang="ru" sz="1100" b="1" dirty="0">
              <a:solidFill>
                <a:schemeClr val="bg1"/>
              </a:solidFill>
            </a:endParaRPr>
          </a:p>
        </p:txBody>
      </p:sp>
      <p:cxnSp>
        <p:nvCxnSpPr>
          <p:cNvPr id="25" name="Curved Connector 8"/>
          <p:cNvCxnSpPr>
            <a:stCxn id="22" idx="0"/>
            <a:endCxn id="23" idx="2"/>
          </p:cNvCxnSpPr>
          <p:nvPr/>
        </p:nvCxnSpPr>
        <p:spPr bwMode="auto">
          <a:xfrm rot="16200000" flipV="1">
            <a:off x="1322943" y="4095444"/>
            <a:ext cx="249030" cy="613497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1905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Curved Connector 9"/>
          <p:cNvCxnSpPr>
            <a:stCxn id="22" idx="0"/>
            <a:endCxn id="24" idx="2"/>
          </p:cNvCxnSpPr>
          <p:nvPr/>
        </p:nvCxnSpPr>
        <p:spPr bwMode="auto">
          <a:xfrm rot="5400000" flipH="1" flipV="1">
            <a:off x="1927708" y="4104176"/>
            <a:ext cx="249030" cy="596035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1905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Rounded Rectangle 16"/>
          <p:cNvSpPr/>
          <p:nvPr/>
        </p:nvSpPr>
        <p:spPr bwMode="auto">
          <a:xfrm>
            <a:off x="2438857" y="5412929"/>
            <a:ext cx="4197277" cy="71078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ru" sz="1600" b="1" dirty="0">
                <a:solidFill>
                  <a:schemeClr val="bg1"/>
                </a:solidFill>
              </a:rPr>
              <a:t>Сервер управления Acronis </a:t>
            </a:r>
          </a:p>
          <a:p>
            <a:pPr algn="ctr"/>
            <a:r>
              <a:rPr lang="ru" sz="1600" b="1" dirty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chemeClr val="bg1"/>
                </a:solidFill>
              </a:rPr>
              <a:t>Acronis Management Server</a:t>
            </a:r>
            <a:r>
              <a:rPr lang="ru" sz="16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3" name="Curved Connector 17"/>
          <p:cNvCxnSpPr>
            <a:stCxn id="12" idx="0"/>
            <a:endCxn id="21" idx="2"/>
          </p:cNvCxnSpPr>
          <p:nvPr/>
        </p:nvCxnSpPr>
        <p:spPr bwMode="auto">
          <a:xfrm rot="16200000" flipV="1">
            <a:off x="2912899" y="3788331"/>
            <a:ext cx="457607" cy="2791589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28575" cap="sq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36" name="Группа 35"/>
          <p:cNvGrpSpPr/>
          <p:nvPr/>
        </p:nvGrpSpPr>
        <p:grpSpPr>
          <a:xfrm>
            <a:off x="6033907" y="3385390"/>
            <a:ext cx="2562225" cy="1543050"/>
            <a:chOff x="6111820" y="3592860"/>
            <a:chExt cx="2562225" cy="1543050"/>
          </a:xfrm>
        </p:grpSpPr>
        <p:sp>
          <p:nvSpPr>
            <p:cNvPr id="30" name="Rounded Rectangle 4"/>
            <p:cNvSpPr/>
            <p:nvPr/>
          </p:nvSpPr>
          <p:spPr bwMode="auto">
            <a:xfrm>
              <a:off x="6111820" y="3592860"/>
              <a:ext cx="2562225" cy="1543050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ESX(</a:t>
              </a:r>
              <a:r>
                <a:rPr lang="en-US" sz="1600" b="1" dirty="0" err="1">
                  <a:solidFill>
                    <a:schemeClr val="bg1"/>
                  </a:solidFill>
                </a:rPr>
                <a:t>i</a:t>
              </a:r>
              <a:r>
                <a:rPr lang="en-US" sz="1600" b="1" dirty="0">
                  <a:solidFill>
                    <a:schemeClr val="bg1"/>
                  </a:solidFill>
                </a:rPr>
                <a:t>) / </a:t>
              </a:r>
              <a:r>
                <a:rPr lang="ru" sz="1600" b="1" dirty="0">
                  <a:solidFill>
                    <a:schemeClr val="bg1"/>
                  </a:solidFill>
                </a:rPr>
                <a:t>Hyper-V</a:t>
              </a:r>
              <a:r>
                <a:rPr lang="en-US" sz="1600" b="1" dirty="0">
                  <a:solidFill>
                    <a:schemeClr val="bg1"/>
                  </a:solidFill>
                </a:rPr>
                <a:t> Host</a:t>
              </a:r>
            </a:p>
            <a:p>
              <a:pPr algn="ctr"/>
              <a:endParaRPr lang="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6"/>
            <p:cNvSpPr/>
            <p:nvPr/>
          </p:nvSpPr>
          <p:spPr bwMode="auto">
            <a:xfrm>
              <a:off x="6348452" y="4054492"/>
              <a:ext cx="909638" cy="415189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  <a:endParaRPr lang="ru" sz="1600" b="1" dirty="0">
                <a:solidFill>
                  <a:schemeClr val="bg1"/>
                </a:solidFill>
              </a:endParaRPr>
            </a:p>
            <a:p>
              <a:pPr algn="ctr"/>
              <a:endParaRPr lang="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6"/>
            <p:cNvSpPr/>
            <p:nvPr/>
          </p:nvSpPr>
          <p:spPr bwMode="auto">
            <a:xfrm>
              <a:off x="7565630" y="4074339"/>
              <a:ext cx="909638" cy="395342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  <a:endParaRPr lang="ru" sz="1100" b="1" dirty="0">
                <a:solidFill>
                  <a:schemeClr val="bg1"/>
                </a:solidFill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Curved Connector 17"/>
          <p:cNvCxnSpPr>
            <a:stCxn id="12" idx="0"/>
            <a:endCxn id="30" idx="2"/>
          </p:cNvCxnSpPr>
          <p:nvPr/>
        </p:nvCxnSpPr>
        <p:spPr bwMode="auto">
          <a:xfrm rot="5400000" flipH="1" flipV="1">
            <a:off x="5684014" y="3781923"/>
            <a:ext cx="484489" cy="2777524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28575" cap="sq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Curved Connector 8"/>
          <p:cNvCxnSpPr>
            <a:stCxn id="30" idx="2"/>
            <a:endCxn id="32" idx="2"/>
          </p:cNvCxnSpPr>
          <p:nvPr/>
        </p:nvCxnSpPr>
        <p:spPr bwMode="auto">
          <a:xfrm rot="5400000" flipH="1">
            <a:off x="6687074" y="4300495"/>
            <a:ext cx="666229" cy="589662"/>
          </a:xfrm>
          <a:prstGeom prst="curvedConnector3">
            <a:avLst>
              <a:gd name="adj1" fmla="val 31999"/>
            </a:avLst>
          </a:prstGeom>
          <a:solidFill>
            <a:schemeClr val="accent2"/>
          </a:solidFill>
          <a:ln w="1905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5" name="Curved Connector 8"/>
          <p:cNvCxnSpPr>
            <a:stCxn id="30" idx="2"/>
            <a:endCxn id="33" idx="2"/>
          </p:cNvCxnSpPr>
          <p:nvPr/>
        </p:nvCxnSpPr>
        <p:spPr bwMode="auto">
          <a:xfrm rot="5400000" flipH="1" flipV="1">
            <a:off x="7295663" y="4281568"/>
            <a:ext cx="666229" cy="627516"/>
          </a:xfrm>
          <a:prstGeom prst="curvedConnector3">
            <a:avLst>
              <a:gd name="adj1" fmla="val 36625"/>
            </a:avLst>
          </a:prstGeom>
          <a:solidFill>
            <a:schemeClr val="accent2"/>
          </a:solidFill>
          <a:ln w="1905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07575" y="291028"/>
            <a:ext cx="6415552" cy="509286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Поддержка платформы виртуализации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9024" y="4012173"/>
            <a:ext cx="6126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Агент</a:t>
            </a:r>
            <a:endParaRPr lang="ru" sz="1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36202" y="4012172"/>
            <a:ext cx="6126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Агент</a:t>
            </a:r>
            <a:endParaRPr lang="ru" sz="12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4"/>
          <p:cNvSpPr/>
          <p:nvPr/>
        </p:nvSpPr>
        <p:spPr bwMode="auto">
          <a:xfrm>
            <a:off x="3265115" y="3412272"/>
            <a:ext cx="2544762" cy="154305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ESX(</a:t>
            </a:r>
            <a:r>
              <a:rPr lang="en-US" sz="1600" b="1" dirty="0" err="1">
                <a:solidFill>
                  <a:schemeClr val="bg1"/>
                </a:solidFill>
              </a:rPr>
              <a:t>i</a:t>
            </a:r>
            <a:r>
              <a:rPr lang="en-US" sz="1600" b="1" dirty="0">
                <a:solidFill>
                  <a:schemeClr val="bg1"/>
                </a:solidFill>
              </a:rPr>
              <a:t>) Host</a:t>
            </a:r>
            <a:endParaRPr lang="ru" sz="16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5"/>
          <p:cNvSpPr/>
          <p:nvPr/>
        </p:nvSpPr>
        <p:spPr bwMode="auto">
          <a:xfrm>
            <a:off x="3435411" y="4519274"/>
            <a:ext cx="2220770" cy="312921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ru" sz="1100" b="1" dirty="0">
                <a:solidFill>
                  <a:schemeClr val="bg1"/>
                </a:solidFill>
              </a:rPr>
              <a:t>Агент для </a:t>
            </a:r>
            <a:r>
              <a:rPr lang="en-US" sz="1100" b="1" dirty="0">
                <a:solidFill>
                  <a:schemeClr val="bg1"/>
                </a:solidFill>
              </a:rPr>
              <a:t>ESX(</a:t>
            </a:r>
            <a:r>
              <a:rPr lang="en-US" sz="1100" b="1" dirty="0" err="1">
                <a:solidFill>
                  <a:schemeClr val="bg1"/>
                </a:solidFill>
              </a:rPr>
              <a:t>i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endParaRPr lang="ru" sz="11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6"/>
          <p:cNvSpPr/>
          <p:nvPr/>
        </p:nvSpPr>
        <p:spPr bwMode="auto">
          <a:xfrm>
            <a:off x="3435411" y="3862489"/>
            <a:ext cx="993775" cy="4151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ru-RU" sz="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VM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endParaRPr lang="ru" sz="11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7"/>
          <p:cNvSpPr/>
          <p:nvPr/>
        </p:nvSpPr>
        <p:spPr bwMode="auto">
          <a:xfrm>
            <a:off x="4627481" y="3862489"/>
            <a:ext cx="1028700" cy="4151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endParaRPr lang="ru-RU" sz="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VM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endParaRPr lang="ru" sz="1100" b="1" dirty="0">
              <a:solidFill>
                <a:schemeClr val="bg1"/>
              </a:solidFill>
            </a:endParaRPr>
          </a:p>
        </p:txBody>
      </p:sp>
      <p:cxnSp>
        <p:nvCxnSpPr>
          <p:cNvPr id="39" name="Curved Connector 8"/>
          <p:cNvCxnSpPr>
            <a:stCxn id="28" idx="0"/>
            <a:endCxn id="29" idx="2"/>
          </p:cNvCxnSpPr>
          <p:nvPr/>
        </p:nvCxnSpPr>
        <p:spPr bwMode="auto">
          <a:xfrm rot="16200000" flipV="1">
            <a:off x="4118250" y="4091727"/>
            <a:ext cx="241596" cy="613497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1905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Curved Connector 9"/>
          <p:cNvCxnSpPr>
            <a:stCxn id="28" idx="0"/>
            <a:endCxn id="38" idx="2"/>
          </p:cNvCxnSpPr>
          <p:nvPr/>
        </p:nvCxnSpPr>
        <p:spPr bwMode="auto">
          <a:xfrm rot="5400000" flipH="1" flipV="1">
            <a:off x="4723015" y="4100459"/>
            <a:ext cx="241596" cy="596035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1905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2" name="Curved Connector 17"/>
          <p:cNvCxnSpPr>
            <a:endCxn id="27" idx="2"/>
          </p:cNvCxnSpPr>
          <p:nvPr/>
        </p:nvCxnSpPr>
        <p:spPr bwMode="auto">
          <a:xfrm rot="16200000" flipV="1">
            <a:off x="4308694" y="5184125"/>
            <a:ext cx="457607" cy="2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28575" cap="sq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40441" y="5362051"/>
            <a:ext cx="1507547" cy="764309"/>
            <a:chOff x="321659" y="5622110"/>
            <a:chExt cx="1507547" cy="764309"/>
          </a:xfrm>
        </p:grpSpPr>
        <p:pic>
          <p:nvPicPr>
            <p:cNvPr id="35" name="Picture 2" descr="http://www.opsecconsulting.com/images/it/citrix-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29" y="6146225"/>
              <a:ext cx="533158" cy="240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www.linux.org/images/redhat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013" y="6186000"/>
              <a:ext cx="538762" cy="17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http://www.solgari.com/Portals/139273/images/parallels_log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59" y="5865542"/>
              <a:ext cx="632497" cy="25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://techandlearning.newbay-media.com/resource_center/sites/default/files/images/Microsoft%20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907" y="5622110"/>
              <a:ext cx="735354" cy="174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013" y="5883208"/>
              <a:ext cx="772193" cy="217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3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Безагентное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» резервное копирование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VMware vSphere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9E4679E-F419-D04B-B790-931FB69846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66" y="1779170"/>
            <a:ext cx="4907534" cy="4163967"/>
          </a:xfrm>
          <a:prstGeom prst="rect">
            <a:avLst/>
          </a:prstGeom>
          <a:solidFill>
            <a:srgbClr val="D2D4D8"/>
          </a:solidFill>
          <a:ln>
            <a:noFill/>
          </a:ln>
          <a:effectLst>
            <a:softEdge rad="266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20" y="3502802"/>
            <a:ext cx="567459" cy="4255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1" name="Group 397"/>
          <p:cNvGrpSpPr>
            <a:grpSpLocks/>
          </p:cNvGrpSpPr>
          <p:nvPr/>
        </p:nvGrpSpPr>
        <p:grpSpPr bwMode="auto">
          <a:xfrm>
            <a:off x="1335646" y="2176789"/>
            <a:ext cx="1022197" cy="2153807"/>
            <a:chOff x="1780" y="1664"/>
            <a:chExt cx="738" cy="1632"/>
          </a:xfrm>
        </p:grpSpPr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80" y="2749"/>
              <a:ext cx="7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926" y="1664"/>
              <a:ext cx="465" cy="1166"/>
              <a:chOff x="4694" y="755"/>
              <a:chExt cx="477" cy="1200"/>
            </a:xfrm>
          </p:grpSpPr>
          <p:sp>
            <p:nvSpPr>
              <p:cNvPr id="36" name="Freeform 23"/>
              <p:cNvSpPr>
                <a:spLocks/>
              </p:cNvSpPr>
              <p:nvPr/>
            </p:nvSpPr>
            <p:spPr bwMode="gray">
              <a:xfrm>
                <a:off x="4694" y="755"/>
                <a:ext cx="477" cy="1200"/>
              </a:xfrm>
              <a:custGeom>
                <a:avLst/>
                <a:gdLst>
                  <a:gd name="T0" fmla="*/ 2147483647 w 236"/>
                  <a:gd name="T1" fmla="*/ 0 h 438"/>
                  <a:gd name="T2" fmla="*/ 2147483647 w 236"/>
                  <a:gd name="T3" fmla="*/ 0 h 438"/>
                  <a:gd name="T4" fmla="*/ 0 w 236"/>
                  <a:gd name="T5" fmla="*/ 2147483647 h 438"/>
                  <a:gd name="T6" fmla="*/ 0 w 236"/>
                  <a:gd name="T7" fmla="*/ 2147483647 h 438"/>
                  <a:gd name="T8" fmla="*/ 2147483647 w 236"/>
                  <a:gd name="T9" fmla="*/ 2147483647 h 438"/>
                  <a:gd name="T10" fmla="*/ 2147483647 w 236"/>
                  <a:gd name="T11" fmla="*/ 2147483647 h 438"/>
                  <a:gd name="T12" fmla="*/ 2147483647 w 236"/>
                  <a:gd name="T13" fmla="*/ 2147483647 h 438"/>
                  <a:gd name="T14" fmla="*/ 2147483647 w 236"/>
                  <a:gd name="T15" fmla="*/ 2147483647 h 438"/>
                  <a:gd name="T16" fmla="*/ 214748364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B8921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700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gray">
              <a:xfrm>
                <a:off x="4764" y="755"/>
                <a:ext cx="406" cy="1092"/>
              </a:xfrm>
              <a:custGeom>
                <a:avLst/>
                <a:gdLst>
                  <a:gd name="T0" fmla="*/ 2147483647 w 201"/>
                  <a:gd name="T1" fmla="*/ 2147483647 h 398"/>
                  <a:gd name="T2" fmla="*/ 2147483647 w 201"/>
                  <a:gd name="T3" fmla="*/ 0 h 398"/>
                  <a:gd name="T4" fmla="*/ 0 w 201"/>
                  <a:gd name="T5" fmla="*/ 0 h 398"/>
                  <a:gd name="T6" fmla="*/ 2147483647 w 201"/>
                  <a:gd name="T7" fmla="*/ 2147483647 h 398"/>
                  <a:gd name="T8" fmla="*/ 2147483647 w 201"/>
                  <a:gd name="T9" fmla="*/ 2147483647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rgbClr val="FB892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700"/>
              </a:p>
            </p:txBody>
          </p:sp>
        </p:grpSp>
        <p:sp>
          <p:nvSpPr>
            <p:cNvPr id="14" name="Freeform 25"/>
            <p:cNvSpPr>
              <a:spLocks/>
            </p:cNvSpPr>
            <p:nvPr/>
          </p:nvSpPr>
          <p:spPr bwMode="gray">
            <a:xfrm>
              <a:off x="2031" y="1695"/>
              <a:ext cx="327" cy="672"/>
            </a:xfrm>
            <a:custGeom>
              <a:avLst/>
              <a:gdLst>
                <a:gd name="T0" fmla="*/ 2147483647 w 166"/>
                <a:gd name="T1" fmla="*/ 2147483647 h 234"/>
                <a:gd name="T2" fmla="*/ 2147483647 w 166"/>
                <a:gd name="T3" fmla="*/ 2147483647 h 234"/>
                <a:gd name="T4" fmla="*/ 2147483647 w 166"/>
                <a:gd name="T5" fmla="*/ 2147483647 h 234"/>
                <a:gd name="T6" fmla="*/ 2147483647 w 166"/>
                <a:gd name="T7" fmla="*/ 0 h 234"/>
                <a:gd name="T8" fmla="*/ 0 w 166"/>
                <a:gd name="T9" fmla="*/ 0 h 234"/>
                <a:gd name="T10" fmla="*/ 2147483647 w 166"/>
                <a:gd name="T11" fmla="*/ 2147483647 h 234"/>
                <a:gd name="T12" fmla="*/ 2147483647 w 166"/>
                <a:gd name="T13" fmla="*/ 214748364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234"/>
                <a:gd name="T23" fmla="*/ 166 w 16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234">
                  <a:moveTo>
                    <a:pt x="159" y="234"/>
                  </a:moveTo>
                  <a:cubicBezTo>
                    <a:pt x="163" y="234"/>
                    <a:pt x="166" y="231"/>
                    <a:pt x="166" y="227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3"/>
                    <a:pt x="163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234"/>
                    <a:pt x="120" y="234"/>
                    <a:pt x="120" y="234"/>
                  </a:cubicBezTo>
                  <a:lnTo>
                    <a:pt x="159" y="234"/>
                  </a:lnTo>
                  <a:close/>
                </a:path>
              </a:pathLst>
            </a:custGeom>
            <a:gradFill rotWithShape="1">
              <a:gsLst>
                <a:gs pos="0">
                  <a:srgbClr val="191919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70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gray">
            <a:xfrm>
              <a:off x="1960" y="1695"/>
              <a:ext cx="307" cy="672"/>
            </a:xfrm>
            <a:custGeom>
              <a:avLst/>
              <a:gdLst>
                <a:gd name="T0" fmla="*/ 2147483647 w 156"/>
                <a:gd name="T1" fmla="*/ 0 h 234"/>
                <a:gd name="T2" fmla="*/ 2147483647 w 156"/>
                <a:gd name="T3" fmla="*/ 0 h 234"/>
                <a:gd name="T4" fmla="*/ 0 w 156"/>
                <a:gd name="T5" fmla="*/ 2147483647 h 234"/>
                <a:gd name="T6" fmla="*/ 0 w 156"/>
                <a:gd name="T7" fmla="*/ 2147483647 h 234"/>
                <a:gd name="T8" fmla="*/ 2147483647 w 156"/>
                <a:gd name="T9" fmla="*/ 2147483647 h 234"/>
                <a:gd name="T10" fmla="*/ 2147483647 w 156"/>
                <a:gd name="T11" fmla="*/ 2147483647 h 234"/>
                <a:gd name="T12" fmla="*/ 2147483647 w 156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34"/>
                <a:gd name="T23" fmla="*/ 156 w 15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34">
                  <a:moveTo>
                    <a:pt x="3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56" y="234"/>
                    <a:pt x="156" y="234"/>
                    <a:pt x="156" y="234"/>
                  </a:cubicBez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19191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700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gray">
            <a:xfrm>
              <a:off x="1977" y="1724"/>
              <a:ext cx="364" cy="114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gray">
            <a:xfrm>
              <a:off x="1977" y="1844"/>
              <a:ext cx="364" cy="113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gray">
            <a:xfrm>
              <a:off x="2264" y="1922"/>
              <a:ext cx="57" cy="17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1993" y="1862"/>
              <a:ext cx="328" cy="4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 sz="2700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gray">
            <a:xfrm>
              <a:off x="2264" y="1804"/>
              <a:ext cx="57" cy="1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993" y="1741"/>
              <a:ext cx="328" cy="4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 sz="2700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gray">
            <a:xfrm>
              <a:off x="1960" y="2744"/>
              <a:ext cx="398" cy="30"/>
            </a:xfrm>
            <a:custGeom>
              <a:avLst/>
              <a:gdLst>
                <a:gd name="T0" fmla="*/ 0 w 202"/>
                <a:gd name="T1" fmla="*/ 0 h 15"/>
                <a:gd name="T2" fmla="*/ 0 w 202"/>
                <a:gd name="T3" fmla="*/ 2147483647 h 15"/>
                <a:gd name="T4" fmla="*/ 2147483647 w 202"/>
                <a:gd name="T5" fmla="*/ 2147483647 h 15"/>
                <a:gd name="T6" fmla="*/ 2147483647 w 202"/>
                <a:gd name="T7" fmla="*/ 2147483647 h 15"/>
                <a:gd name="T8" fmla="*/ 2147483647 w 202"/>
                <a:gd name="T9" fmla="*/ 2147483647 h 15"/>
                <a:gd name="T10" fmla="*/ 2147483647 w 202"/>
                <a:gd name="T11" fmla="*/ 0 h 15"/>
                <a:gd name="T12" fmla="*/ 0 w 20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5"/>
                <a:gd name="T23" fmla="*/ 202 w 20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5" y="15"/>
                    <a:pt x="1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7" y="15"/>
                    <a:pt x="202" y="11"/>
                    <a:pt x="202" y="6"/>
                  </a:cubicBezTo>
                  <a:cubicBezTo>
                    <a:pt x="202" y="0"/>
                    <a:pt x="202" y="0"/>
                    <a:pt x="2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700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gray">
            <a:xfrm>
              <a:off x="1960" y="2712"/>
              <a:ext cx="398" cy="32"/>
            </a:xfrm>
            <a:custGeom>
              <a:avLst/>
              <a:gdLst>
                <a:gd name="T0" fmla="*/ 2147483647 w 202"/>
                <a:gd name="T1" fmla="*/ 2147483647 h 14"/>
                <a:gd name="T2" fmla="*/ 2147483647 w 202"/>
                <a:gd name="T3" fmla="*/ 0 h 14"/>
                <a:gd name="T4" fmla="*/ 2147483647 w 202"/>
                <a:gd name="T5" fmla="*/ 0 h 14"/>
                <a:gd name="T6" fmla="*/ 0 w 202"/>
                <a:gd name="T7" fmla="*/ 2147483647 h 14"/>
                <a:gd name="T8" fmla="*/ 0 w 202"/>
                <a:gd name="T9" fmla="*/ 2147483647 h 14"/>
                <a:gd name="T10" fmla="*/ 2147483647 w 202"/>
                <a:gd name="T11" fmla="*/ 2147483647 h 14"/>
                <a:gd name="T12" fmla="*/ 2147483647 w 202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4"/>
                <a:gd name="T23" fmla="*/ 202 w 20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4">
                  <a:moveTo>
                    <a:pt x="202" y="9"/>
                  </a:moveTo>
                  <a:cubicBezTo>
                    <a:pt x="202" y="4"/>
                    <a:pt x="197" y="0"/>
                    <a:pt x="19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9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700"/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gray">
            <a:xfrm>
              <a:off x="1977" y="1964"/>
              <a:ext cx="364" cy="114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gray">
            <a:xfrm>
              <a:off x="2264" y="2042"/>
              <a:ext cx="57" cy="18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1993" y="1983"/>
              <a:ext cx="328" cy="4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 sz="2700">
                <a:latin typeface="Arial" charset="0"/>
                <a:cs typeface="Arial" charset="0"/>
              </a:endParaRP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gray">
            <a:xfrm>
              <a:off x="1977" y="2083"/>
              <a:ext cx="364" cy="114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gray">
            <a:xfrm>
              <a:off x="2264" y="2161"/>
              <a:ext cx="57" cy="1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1993" y="2102"/>
              <a:ext cx="328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 sz="2700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gray">
            <a:xfrm>
              <a:off x="1977" y="2204"/>
              <a:ext cx="364" cy="113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gray">
            <a:xfrm>
              <a:off x="2264" y="2281"/>
              <a:ext cx="57" cy="18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 sz="2700"/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1993" y="2222"/>
              <a:ext cx="328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 sz="2700">
                <a:latin typeface="Arial" charset="0"/>
                <a:cs typeface="Arial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gray">
            <a:xfrm>
              <a:off x="2149" y="2814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7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gray">
            <a:xfrm>
              <a:off x="2149" y="2814"/>
              <a:ext cx="0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700"/>
            </a:p>
          </p:txBody>
        </p:sp>
        <p:sp>
          <p:nvSpPr>
            <p:cNvPr id="35" name="Rectangle 163"/>
            <p:cNvSpPr>
              <a:spLocks/>
            </p:cNvSpPr>
            <p:nvPr/>
          </p:nvSpPr>
          <p:spPr bwMode="gray">
            <a:xfrm>
              <a:off x="1780" y="2905"/>
              <a:ext cx="738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50" b="1" dirty="0">
                  <a:solidFill>
                    <a:srgbClr val="002060"/>
                  </a:solidFill>
                </a:rPr>
                <a:t>Сервер</a:t>
              </a:r>
              <a:r>
                <a:rPr lang="ru-RU" altLang="ru-RU" sz="1050" dirty="0">
                  <a:solidFill>
                    <a:srgbClr val="002060"/>
                  </a:solidFill>
                </a:rPr>
                <a:t> </a:t>
              </a:r>
              <a:r>
                <a:rPr lang="ru-RU" altLang="ru-RU" sz="1050" b="1" dirty="0">
                  <a:solidFill>
                    <a:srgbClr val="002060"/>
                  </a:solidFill>
                </a:rPr>
                <a:t>Управления</a:t>
              </a:r>
              <a:r>
                <a:rPr lang="ru-RU" altLang="ru-RU" sz="1050" dirty="0">
                  <a:solidFill>
                    <a:srgbClr val="002060"/>
                  </a:solidFill>
                </a:rPr>
                <a:t> </a:t>
              </a:r>
              <a:r>
                <a:rPr lang="ru-RU" altLang="ru-RU" sz="1050" b="1" dirty="0">
                  <a:solidFill>
                    <a:srgbClr val="002060"/>
                  </a:solidFill>
                </a:rPr>
                <a:t>Acronis</a:t>
              </a: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90" y="3184603"/>
            <a:ext cx="433490" cy="3251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40" name="Прямая со стрелкой 39"/>
          <p:cNvCxnSpPr/>
          <p:nvPr/>
        </p:nvCxnSpPr>
        <p:spPr>
          <a:xfrm flipV="1">
            <a:off x="2225675" y="2687526"/>
            <a:ext cx="702582" cy="107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918603" y="2196705"/>
            <a:ext cx="1139423" cy="117709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200" dirty="0">
                <a:cs typeface="Arial" pitchFamily="34" charset="0"/>
              </a:rPr>
              <a:t>Хранилище</a:t>
            </a:r>
            <a:endParaRPr lang="en-US" sz="1350" dirty="0">
              <a:cs typeface="Arial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449529" y="2844403"/>
            <a:ext cx="532782" cy="240506"/>
          </a:xfrm>
          <a:prstGeom prst="rightArrow">
            <a:avLst>
              <a:gd name="adj1" fmla="val 37953"/>
              <a:gd name="adj2" fmla="val 50000"/>
            </a:avLst>
          </a:prstGeom>
          <a:solidFill>
            <a:schemeClr val="accent2"/>
          </a:solidFill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sz="1350" dirty="0">
              <a:cs typeface="Arial" pitchFamily="34" charset="0"/>
            </a:endParaRPr>
          </a:p>
        </p:txBody>
      </p:sp>
      <p:sp>
        <p:nvSpPr>
          <p:cNvPr id="52228" name="Title 1"/>
          <p:cNvSpPr>
            <a:spLocks noGrp="1"/>
          </p:cNvSpPr>
          <p:nvPr>
            <p:ph type="title"/>
          </p:nvPr>
        </p:nvSpPr>
        <p:spPr>
          <a:xfrm>
            <a:off x="457200" y="324666"/>
            <a:ext cx="5461403" cy="52205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en-U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Технология 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Acronis Instant Restore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04491" y="1875224"/>
            <a:ext cx="1393041" cy="1553777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</a:pPr>
            <a:r>
              <a:rPr lang="en-US" sz="1200" dirty="0">
                <a:cs typeface="Arial" pitchFamily="34" charset="0"/>
              </a:rPr>
              <a:t>      ESX/</a:t>
            </a:r>
            <a:r>
              <a:rPr lang="en-US" sz="1200" dirty="0" err="1">
                <a:cs typeface="Arial" pitchFamily="34" charset="0"/>
              </a:rPr>
              <a:t>ESXi</a:t>
            </a:r>
            <a:endParaRPr lang="en-US" sz="1200" dirty="0">
              <a:cs typeface="Arial" pitchFamily="34" charset="0"/>
            </a:endParaRPr>
          </a:p>
        </p:txBody>
      </p:sp>
      <p:pic>
        <p:nvPicPr>
          <p:cNvPr id="52232" name="Picture 28" descr="C:\Users\skand\AppData\Local\Microsoft\Windows\Temporary Internet Files\Content.IE5\S7PRDL5G\MCj04348450000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900" y="1714502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7311633" y="2279778"/>
            <a:ext cx="1175142" cy="996374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200" dirty="0">
                <a:cs typeface="Arial" pitchFamily="34" charset="0"/>
              </a:rPr>
              <a:t>Гипервизор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28920" y="2822972"/>
            <a:ext cx="857251" cy="2678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ВМ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6839561" y="2822972"/>
            <a:ext cx="589360" cy="240506"/>
          </a:xfrm>
          <a:prstGeom prst="rightArrow">
            <a:avLst>
              <a:gd name="adj1" fmla="val 37953"/>
              <a:gd name="adj2" fmla="val 50000"/>
            </a:avLst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sz="1350" dirty="0"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82311" y="2822972"/>
            <a:ext cx="910829" cy="2678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1200" dirty="0">
                <a:cs typeface="Arial" pitchFamily="34" charset="0"/>
              </a:rPr>
              <a:t>Архив</a:t>
            </a:r>
            <a:endParaRPr lang="en-US" sz="1200" dirty="0">
              <a:cs typeface="Arial" pitchFamily="34" charset="0"/>
            </a:endParaRPr>
          </a:p>
        </p:txBody>
      </p:sp>
      <p:pic>
        <p:nvPicPr>
          <p:cNvPr id="52243" name="Picture 14" descr="Worksat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667" y="2787253"/>
            <a:ext cx="376238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ounded Rectangle 60"/>
          <p:cNvSpPr/>
          <p:nvPr/>
        </p:nvSpPr>
        <p:spPr>
          <a:xfrm>
            <a:off x="5918603" y="4232674"/>
            <a:ext cx="1071563" cy="117709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100" dirty="0">
                <a:cs typeface="Arial" pitchFamily="34" charset="0"/>
              </a:rPr>
              <a:t>Хранилище</a:t>
            </a:r>
            <a:endParaRPr lang="en-US" sz="1350" dirty="0">
              <a:cs typeface="Arial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5449530" y="4970325"/>
            <a:ext cx="522651" cy="241697"/>
          </a:xfrm>
          <a:prstGeom prst="rightArrow">
            <a:avLst>
              <a:gd name="adj1" fmla="val 37953"/>
              <a:gd name="adj2" fmla="val 50000"/>
            </a:avLst>
          </a:prstGeom>
          <a:solidFill>
            <a:schemeClr val="accent2"/>
          </a:solidFill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sz="1350" dirty="0"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311646" y="4232678"/>
            <a:ext cx="1232306" cy="1177104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1200" dirty="0">
                <a:cs typeface="Arial" pitchFamily="34" charset="0"/>
              </a:rPr>
              <a:t>Общие сетевые ресурсы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418790" y="4948894"/>
            <a:ext cx="1039410" cy="2678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1200" dirty="0">
                <a:cs typeface="Arial" pitchFamily="34" charset="0"/>
              </a:rPr>
              <a:t>Файлы ВМ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6829430" y="4948894"/>
            <a:ext cx="589360" cy="241697"/>
          </a:xfrm>
          <a:prstGeom prst="rightArrow">
            <a:avLst>
              <a:gd name="adj1" fmla="val 37953"/>
              <a:gd name="adj2" fmla="val 5000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sz="1350" dirty="0"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72180" y="4948894"/>
            <a:ext cx="910829" cy="2678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1200" dirty="0">
                <a:cs typeface="Arial" pitchFamily="34" charset="0"/>
              </a:rPr>
              <a:t>Архив</a:t>
            </a:r>
            <a:endParaRPr lang="en-US" sz="1200" dirty="0">
              <a:cs typeface="Arial" pitchFamily="34" charset="0"/>
            </a:endParaRPr>
          </a:p>
        </p:txBody>
      </p:sp>
      <p:pic>
        <p:nvPicPr>
          <p:cNvPr id="52259" name="Picture 74" descr="Worksat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667" y="4905436"/>
            <a:ext cx="376238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 rot="5400000">
            <a:off x="4761884" y="3992026"/>
            <a:ext cx="1938262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1100" b="1" spc="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100" b="1" spc="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РЕЗ.КОПИР.</a:t>
            </a:r>
            <a:r>
              <a:rPr lang="en-US" sz="1100" b="1" spc="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</a:p>
        </p:txBody>
      </p:sp>
      <p:sp>
        <p:nvSpPr>
          <p:cNvPr id="78" name="TextBox 77"/>
          <p:cNvSpPr txBox="1"/>
          <p:nvPr/>
        </p:nvSpPr>
        <p:spPr>
          <a:xfrm rot="5400000">
            <a:off x="6123224" y="3969148"/>
            <a:ext cx="1982313" cy="1709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1100" b="1" spc="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ru-RU" sz="1100" b="1" spc="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КОНВЕРТАЦИЯ</a:t>
            </a:r>
            <a:r>
              <a:rPr lang="en-US" sz="1100" b="1" spc="3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0331" y="2250283"/>
            <a:ext cx="2836434" cy="94755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57960" rIns="78915" bIns="57961" numCol="1" spcCol="1270" anchor="ctr" anchorCtr="0">
            <a:noAutofit/>
          </a:bodyPr>
          <a:lstStyle/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Часть плана резервного копирования</a:t>
            </a:r>
            <a:endParaRPr lang="en-US" sz="1100" b="1" dirty="0"/>
          </a:p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Инкрементное </a:t>
            </a:r>
            <a:r>
              <a:rPr lang="ru-RU" sz="1100" dirty="0"/>
              <a:t>восстановление на ВМ</a:t>
            </a:r>
            <a:endParaRPr lang="en-US" sz="1100" dirty="0"/>
          </a:p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Конвертация по расписанию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604838" y="2250281"/>
            <a:ext cx="1627744" cy="947560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16" tIns="76736" rIns="107216" bIns="767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Принцип работы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0331" y="3246656"/>
            <a:ext cx="2836434" cy="94755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57961" rIns="78915" bIns="57960" numCol="1" spcCol="1270" anchor="ctr" anchorCtr="0">
            <a:noAutofit/>
          </a:bodyPr>
          <a:lstStyle/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Полное восстановление </a:t>
            </a:r>
            <a:r>
              <a:rPr lang="ru-RU" sz="1100" dirty="0"/>
              <a:t>виртуальной машины на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VMware vSphere/Microsoft Hyper-V</a:t>
            </a:r>
          </a:p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Простота </a:t>
            </a:r>
            <a:r>
              <a:rPr lang="ru-RU" sz="1100" dirty="0"/>
              <a:t>внедрения</a:t>
            </a:r>
            <a:endParaRPr lang="en-US" sz="1100" dirty="0"/>
          </a:p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Почти нулевое целевое время восстановления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604838" y="3246655"/>
            <a:ext cx="1627744" cy="947560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16" tIns="76736" rIns="107216" bIns="76736" numCol="1" spcCol="1270" anchor="ctr" anchorCtr="0">
            <a:noAutofit/>
          </a:bodyPr>
          <a:lstStyle/>
          <a:p>
            <a:pPr algn="ctr" defTabSz="711200">
              <a:spcBef>
                <a:spcPts val="600"/>
              </a:spcBef>
              <a:spcAft>
                <a:spcPct val="350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VMware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Hyper-V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0331" y="4241593"/>
            <a:ext cx="2836434" cy="94756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1" tIns="57961" rIns="78915" bIns="57960" numCol="1" spcCol="1270" anchor="ctr" anchorCtr="0">
            <a:noAutofit/>
          </a:bodyPr>
          <a:lstStyle/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dirty="0"/>
              <a:t>Набор файлов ВМ</a:t>
            </a:r>
            <a:r>
              <a:rPr lang="en-US" sz="1100" dirty="0"/>
              <a:t> (vmdk, </a:t>
            </a:r>
            <a:r>
              <a:rPr lang="en-US" sz="1100" dirty="0" err="1"/>
              <a:t>vhd</a:t>
            </a:r>
            <a:r>
              <a:rPr lang="ru-RU" sz="1100" dirty="0"/>
              <a:t> и т. д.</a:t>
            </a:r>
            <a:r>
              <a:rPr lang="en-US" sz="1100" dirty="0"/>
              <a:t>)</a:t>
            </a:r>
          </a:p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dirty="0"/>
              <a:t>Сохранение на диск или на сетевой ресурс</a:t>
            </a:r>
            <a:endParaRPr lang="en-US" sz="1100" dirty="0"/>
          </a:p>
          <a:p>
            <a:pPr marL="228600" lvl="1" indent="-117475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100" b="1" dirty="0"/>
              <a:t>Высокая гибкость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604838" y="4241593"/>
            <a:ext cx="1627744" cy="947560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16" tIns="76736" rIns="107216" bIns="767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Файлы ВМ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65" name="Rectangle 38"/>
          <p:cNvSpPr>
            <a:spLocks noChangeArrowheads="1"/>
          </p:cNvSpPr>
          <p:nvPr/>
        </p:nvSpPr>
        <p:spPr bwMode="auto">
          <a:xfrm>
            <a:off x="416105" y="1646001"/>
            <a:ext cx="8379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1200" dirty="0">
                <a:solidFill>
                  <a:schemeClr val="accent2"/>
                </a:solidFill>
              </a:rPr>
              <a:t>Мгновенное восстановление физических и виртуальных машин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1200" dirty="0">
                <a:solidFill>
                  <a:schemeClr val="accent2"/>
                </a:solidFill>
              </a:rPr>
              <a:t>в виртуальную инфраструктуру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954" y="1555978"/>
            <a:ext cx="3790181" cy="1539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61142" y="1555978"/>
            <a:ext cx="3790181" cy="1539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478971" y="359228"/>
            <a:ext cx="8229600" cy="532254"/>
          </a:xfrm>
        </p:spPr>
        <p:txBody>
          <a:bodyPr/>
          <a:lstStyle/>
          <a:p>
            <a:r>
              <a:rPr lang="ru-RU" altLang="ko-KR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Технология </a:t>
            </a:r>
            <a:r>
              <a:rPr lang="en-US" altLang="ko-KR" sz="2800" dirty="0" err="1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Acronis</a:t>
            </a:r>
            <a:r>
              <a:rPr lang="en-US" altLang="ko-KR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Active Restore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593953" y="3212172"/>
            <a:ext cx="8229600" cy="18034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ko-KR" dirty="0" smtClean="0">
                <a:ea typeface="Arial Unicode MS" panose="020B0604020202020204" pitchFamily="34" charset="-128"/>
              </a:rPr>
              <a:t>Восстановление важнейших файлов </a:t>
            </a:r>
            <a:r>
              <a:rPr lang="en-US" altLang="ko-KR" dirty="0" smtClean="0">
                <a:ea typeface="Arial Unicode MS" panose="020B0604020202020204" pitchFamily="34" charset="-128"/>
              </a:rPr>
              <a:t>Windows </a:t>
            </a:r>
            <a:r>
              <a:rPr lang="ru-RU" altLang="ko-KR" dirty="0" smtClean="0">
                <a:ea typeface="Arial Unicode MS" panose="020B0604020202020204" pitchFamily="34" charset="-128"/>
              </a:rPr>
              <a:t>в первую очередь</a:t>
            </a:r>
            <a:endParaRPr lang="en-US" altLang="ko-KR" dirty="0" smtClean="0">
              <a:ea typeface="Arial Unicode MS" panose="020B0604020202020204" pitchFamily="34" charset="-128"/>
            </a:endParaRPr>
          </a:p>
          <a:p>
            <a:pPr>
              <a:lnSpc>
                <a:spcPct val="120000"/>
              </a:lnSpc>
            </a:pPr>
            <a:r>
              <a:rPr lang="ru-RU" altLang="ko-KR" dirty="0" smtClean="0">
                <a:ea typeface="Arial Unicode MS" panose="020B0604020202020204" pitchFamily="34" charset="-128"/>
              </a:rPr>
              <a:t>Загрузка </a:t>
            </a:r>
            <a:r>
              <a:rPr lang="en-US" altLang="ko-KR" dirty="0" smtClean="0">
                <a:ea typeface="Arial Unicode MS" panose="020B0604020202020204" pitchFamily="34" charset="-128"/>
              </a:rPr>
              <a:t>Windows </a:t>
            </a:r>
            <a:r>
              <a:rPr lang="ru-RU" altLang="ko-KR" b="1" dirty="0" smtClean="0">
                <a:ea typeface="Arial Unicode MS" panose="020B0604020202020204" pitchFamily="34" charset="-128"/>
              </a:rPr>
              <a:t>примерно через</a:t>
            </a:r>
            <a:r>
              <a:rPr lang="en-US" altLang="ko-KR" b="1" dirty="0" smtClean="0">
                <a:ea typeface="Arial Unicode MS" panose="020B0604020202020204" pitchFamily="34" charset="-128"/>
              </a:rPr>
              <a:t> 40 </a:t>
            </a:r>
            <a:r>
              <a:rPr lang="ru-RU" altLang="ko-KR" b="1" dirty="0" smtClean="0">
                <a:ea typeface="Arial Unicode MS" panose="020B0604020202020204" pitchFamily="34" charset="-128"/>
              </a:rPr>
              <a:t>секунд</a:t>
            </a:r>
            <a:endParaRPr lang="en-US" altLang="ko-KR" b="1" dirty="0" smtClean="0">
              <a:ea typeface="Arial Unicode MS" panose="020B0604020202020204" pitchFamily="34" charset="-128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ea typeface="Arial Unicode MS" panose="020B0604020202020204" pitchFamily="34" charset="-128"/>
              </a:rPr>
              <a:t>Acronis AnyData Engine </a:t>
            </a:r>
            <a:r>
              <a:rPr lang="ru-RU" altLang="ko-KR" dirty="0" smtClean="0">
                <a:ea typeface="Arial Unicode MS" panose="020B0604020202020204" pitchFamily="34" charset="-128"/>
              </a:rPr>
              <a:t>заместит недостающие данные из резервной копии</a:t>
            </a:r>
            <a:endParaRPr lang="en-US" altLang="ko-KR" dirty="0" smtClean="0">
              <a:ea typeface="Arial Unicode MS" panose="020B0604020202020204" pitchFamily="34" charset="-128"/>
            </a:endParaRPr>
          </a:p>
          <a:p>
            <a:pPr>
              <a:lnSpc>
                <a:spcPct val="120000"/>
              </a:lnSpc>
            </a:pPr>
            <a:r>
              <a:rPr lang="ru-RU" altLang="ko-KR" dirty="0" smtClean="0">
                <a:ea typeface="Arial Unicode MS" panose="020B0604020202020204" pitchFamily="34" charset="-128"/>
              </a:rPr>
              <a:t>Работа в нормальном режиме всех служб во время восстановления </a:t>
            </a:r>
            <a:r>
              <a:rPr lang="ru-RU" altLang="ko-KR" b="1" dirty="0" smtClean="0">
                <a:ea typeface="Arial Unicode MS" panose="020B0604020202020204" pitchFamily="34" charset="-128"/>
              </a:rPr>
              <a:t>Восстановление данных почти без задержки </a:t>
            </a:r>
            <a:r>
              <a:rPr lang="ru-RU" altLang="ko-KR" dirty="0" smtClean="0">
                <a:ea typeface="Arial Unicode MS" panose="020B0604020202020204" pitchFamily="34" charset="-128"/>
              </a:rPr>
              <a:t>по цене холодного резервного копирования</a:t>
            </a:r>
            <a:endParaRPr lang="en-US" altLang="ko-KR" dirty="0" smtClean="0">
              <a:ea typeface="Arial Unicode MS" panose="020B0604020202020204" pitchFamily="34" charset="-128"/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1257342" y="2406367"/>
            <a:ext cx="2422922" cy="216694"/>
          </a:xfrm>
          <a:prstGeom prst="rightArrow">
            <a:avLst>
              <a:gd name="adj1" fmla="val 34593"/>
              <a:gd name="adj2" fmla="val 5911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3163533" y="2623061"/>
            <a:ext cx="700897" cy="2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1pPr>
            <a:lvl2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2pPr>
            <a:lvl3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3pPr>
            <a:lvl4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4pPr>
            <a:lvl5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9pPr>
          </a:lstStyle>
          <a:p>
            <a:r>
              <a:rPr lang="ru-RU" altLang="ko-KR" sz="1050" dirty="0">
                <a:latin typeface="+mj-lt"/>
                <a:ea typeface="Arial Unicode MS" panose="020B0604020202020204" pitchFamily="34" charset="-128"/>
              </a:rPr>
              <a:t>Время</a:t>
            </a:r>
            <a:endParaRPr lang="en-US" altLang="en-US" sz="1050" dirty="0">
              <a:latin typeface="+mj-lt"/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526422" y="2298021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607510" y="2298021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77835" name="Arc 11"/>
          <p:cNvSpPr>
            <a:spLocks/>
          </p:cNvSpPr>
          <p:nvPr/>
        </p:nvSpPr>
        <p:spPr bwMode="auto">
          <a:xfrm rot="16200000">
            <a:off x="2012794" y="1866418"/>
            <a:ext cx="108347" cy="1081088"/>
          </a:xfrm>
          <a:custGeom>
            <a:avLst/>
            <a:gdLst>
              <a:gd name="G0" fmla="+- 437 0 0"/>
              <a:gd name="G1" fmla="+- 21600 0 0"/>
              <a:gd name="G2" fmla="+- 21600 0 0"/>
              <a:gd name="T0" fmla="*/ 437 w 22037"/>
              <a:gd name="T1" fmla="*/ 0 h 43200"/>
              <a:gd name="T2" fmla="*/ 0 w 22037"/>
              <a:gd name="T3" fmla="*/ 43196 h 43200"/>
              <a:gd name="T4" fmla="*/ 437 w 2203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37" h="43200" fill="none" extrusionOk="0">
                <a:moveTo>
                  <a:pt x="437" y="0"/>
                </a:moveTo>
                <a:cubicBezTo>
                  <a:pt x="12366" y="0"/>
                  <a:pt x="22037" y="9670"/>
                  <a:pt x="22037" y="21600"/>
                </a:cubicBezTo>
                <a:cubicBezTo>
                  <a:pt x="22037" y="33529"/>
                  <a:pt x="12366" y="43200"/>
                  <a:pt x="437" y="43200"/>
                </a:cubicBezTo>
                <a:cubicBezTo>
                  <a:pt x="291" y="43200"/>
                  <a:pt x="145" y="43198"/>
                  <a:pt x="0" y="43195"/>
                </a:cubicBezTo>
              </a:path>
              <a:path w="22037" h="43200" stroke="0" extrusionOk="0">
                <a:moveTo>
                  <a:pt x="437" y="0"/>
                </a:moveTo>
                <a:cubicBezTo>
                  <a:pt x="12366" y="0"/>
                  <a:pt x="22037" y="9670"/>
                  <a:pt x="22037" y="21600"/>
                </a:cubicBezTo>
                <a:cubicBezTo>
                  <a:pt x="22037" y="33529"/>
                  <a:pt x="12366" y="43200"/>
                  <a:pt x="437" y="43200"/>
                </a:cubicBezTo>
                <a:cubicBezTo>
                  <a:pt x="291" y="43200"/>
                  <a:pt x="145" y="43198"/>
                  <a:pt x="0" y="43195"/>
                </a:cubicBezTo>
                <a:lnTo>
                  <a:pt x="43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ko-KR" sz="1350" dirty="0">
                <a:ea typeface="Arial Unicode MS" panose="020B0604020202020204" pitchFamily="34" charset="-128"/>
              </a:rPr>
              <a:t>Восстановление</a:t>
            </a: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endParaRPr lang="en-US" altLang="en-US" sz="1350" dirty="0">
              <a:ea typeface="Arial Unicode MS" panose="020B0604020202020204" pitchFamily="34" charset="-128"/>
            </a:endParaRPr>
          </a:p>
        </p:txBody>
      </p:sp>
      <p:sp>
        <p:nvSpPr>
          <p:cNvPr id="77836" name="Arc 12"/>
          <p:cNvSpPr>
            <a:spLocks/>
          </p:cNvSpPr>
          <p:nvPr/>
        </p:nvSpPr>
        <p:spPr bwMode="auto">
          <a:xfrm rot="16200000">
            <a:off x="3088522" y="1867013"/>
            <a:ext cx="105966" cy="107751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180"/>
              <a:gd name="T2" fmla="*/ 20867 w 21600"/>
              <a:gd name="T3" fmla="*/ 27180 h 27180"/>
              <a:gd name="T4" fmla="*/ 0 w 21600"/>
              <a:gd name="T5" fmla="*/ 21600 h 27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18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483"/>
                  <a:pt x="21353" y="25359"/>
                  <a:pt x="20866" y="27179"/>
                </a:cubicBezTo>
              </a:path>
              <a:path w="21600" h="2718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483"/>
                  <a:pt x="21353" y="25359"/>
                  <a:pt x="20866" y="2717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ko-KR" sz="1350" dirty="0">
                <a:ea typeface="Arial Unicode MS" panose="020B0604020202020204" pitchFamily="34" charset="-128"/>
              </a:rPr>
              <a:t>Загрузка</a:t>
            </a: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endParaRPr lang="en-US" altLang="en-US" sz="1350" dirty="0">
              <a:ea typeface="Arial Unicode MS" panose="020B0604020202020204" pitchFamily="34" charset="-128"/>
            </a:endParaRPr>
          </a:p>
        </p:txBody>
      </p:sp>
      <p:sp>
        <p:nvSpPr>
          <p:cNvPr id="77837" name="Rectangle 13"/>
          <p:cNvSpPr>
            <a:spLocks/>
          </p:cNvSpPr>
          <p:nvPr/>
        </p:nvSpPr>
        <p:spPr bwMode="auto">
          <a:xfrm>
            <a:off x="1435935" y="1650321"/>
            <a:ext cx="210621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1pPr>
            <a:lvl2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2pPr>
            <a:lvl3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3pPr>
            <a:lvl4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4pPr>
            <a:lvl5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9pPr>
          </a:lstStyle>
          <a:p>
            <a:pPr algn="ctr"/>
            <a:r>
              <a:rPr lang="ru-RU" altLang="ko-KR" sz="15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</a:rPr>
              <a:t>Стандартное восстановление</a:t>
            </a:r>
            <a:endParaRPr lang="en-US" altLang="en-US" sz="15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5440179" y="2408634"/>
            <a:ext cx="2422922" cy="216694"/>
          </a:xfrm>
          <a:prstGeom prst="rightArrow">
            <a:avLst>
              <a:gd name="adj1" fmla="val 34593"/>
              <a:gd name="adj2" fmla="val 5911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7451144" y="2625328"/>
            <a:ext cx="647828" cy="24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1pPr>
            <a:lvl2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2pPr>
            <a:lvl3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3pPr>
            <a:lvl4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4pPr>
            <a:lvl5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9pPr>
          </a:lstStyle>
          <a:p>
            <a:r>
              <a:rPr lang="ru-RU" altLang="ko-KR" sz="1050" dirty="0">
                <a:latin typeface="+mj-lt"/>
                <a:ea typeface="Arial Unicode MS" panose="020B0604020202020204" pitchFamily="34" charset="-128"/>
              </a:rPr>
              <a:t>Время</a:t>
            </a:r>
            <a:endParaRPr lang="en-US" altLang="en-US" sz="1050" dirty="0">
              <a:latin typeface="+mj-lt"/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5709259" y="2300288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7292791" y="2300288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77844" name="Arc 20"/>
          <p:cNvSpPr>
            <a:spLocks/>
          </p:cNvSpPr>
          <p:nvPr/>
        </p:nvSpPr>
        <p:spPr bwMode="auto">
          <a:xfrm rot="16200000">
            <a:off x="6447447" y="1616869"/>
            <a:ext cx="107156" cy="1583531"/>
          </a:xfrm>
          <a:custGeom>
            <a:avLst/>
            <a:gdLst>
              <a:gd name="G0" fmla="+- 437 0 0"/>
              <a:gd name="G1" fmla="+- 21600 0 0"/>
              <a:gd name="G2" fmla="+- 21600 0 0"/>
              <a:gd name="T0" fmla="*/ 437 w 22037"/>
              <a:gd name="T1" fmla="*/ 0 h 43200"/>
              <a:gd name="T2" fmla="*/ 0 w 22037"/>
              <a:gd name="T3" fmla="*/ 43196 h 43200"/>
              <a:gd name="T4" fmla="*/ 437 w 2203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37" h="43200" fill="none" extrusionOk="0">
                <a:moveTo>
                  <a:pt x="437" y="0"/>
                </a:moveTo>
                <a:cubicBezTo>
                  <a:pt x="12366" y="0"/>
                  <a:pt x="22037" y="9670"/>
                  <a:pt x="22037" y="21600"/>
                </a:cubicBezTo>
                <a:cubicBezTo>
                  <a:pt x="22037" y="33529"/>
                  <a:pt x="12366" y="43200"/>
                  <a:pt x="437" y="43200"/>
                </a:cubicBezTo>
                <a:cubicBezTo>
                  <a:pt x="291" y="43200"/>
                  <a:pt x="145" y="43198"/>
                  <a:pt x="0" y="43195"/>
                </a:cubicBezTo>
              </a:path>
              <a:path w="22037" h="43200" stroke="0" extrusionOk="0">
                <a:moveTo>
                  <a:pt x="437" y="0"/>
                </a:moveTo>
                <a:cubicBezTo>
                  <a:pt x="12366" y="0"/>
                  <a:pt x="22037" y="9670"/>
                  <a:pt x="22037" y="21600"/>
                </a:cubicBezTo>
                <a:cubicBezTo>
                  <a:pt x="22037" y="33529"/>
                  <a:pt x="12366" y="43200"/>
                  <a:pt x="437" y="43200"/>
                </a:cubicBezTo>
                <a:cubicBezTo>
                  <a:pt x="291" y="43200"/>
                  <a:pt x="145" y="43198"/>
                  <a:pt x="0" y="43195"/>
                </a:cubicBezTo>
                <a:lnTo>
                  <a:pt x="43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ko-KR" sz="1350" dirty="0">
                <a:ea typeface="Arial Unicode MS" panose="020B0604020202020204" pitchFamily="34" charset="-128"/>
              </a:rPr>
              <a:t>Восстановление</a:t>
            </a: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endParaRPr lang="en-US" altLang="en-US" sz="1350" dirty="0">
              <a:ea typeface="Arial Unicode MS" panose="020B0604020202020204" pitchFamily="34" charset="-128"/>
            </a:endParaRPr>
          </a:p>
        </p:txBody>
      </p:sp>
      <p:sp>
        <p:nvSpPr>
          <p:cNvPr id="77845" name="Arc 21"/>
          <p:cNvSpPr>
            <a:spLocks/>
          </p:cNvSpPr>
          <p:nvPr/>
        </p:nvSpPr>
        <p:spPr bwMode="auto">
          <a:xfrm rot="5400000">
            <a:off x="6634970" y="1972269"/>
            <a:ext cx="216694" cy="1415654"/>
          </a:xfrm>
          <a:custGeom>
            <a:avLst/>
            <a:gdLst>
              <a:gd name="G0" fmla="+- 437 0 0"/>
              <a:gd name="G1" fmla="+- 5298 0 0"/>
              <a:gd name="G2" fmla="+- 21600 0 0"/>
              <a:gd name="T0" fmla="*/ 21377 w 22037"/>
              <a:gd name="T1" fmla="*/ 0 h 26898"/>
              <a:gd name="T2" fmla="*/ 0 w 22037"/>
              <a:gd name="T3" fmla="*/ 26894 h 26898"/>
              <a:gd name="T4" fmla="*/ 437 w 22037"/>
              <a:gd name="T5" fmla="*/ 5298 h 26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37" h="26898" fill="none" extrusionOk="0">
                <a:moveTo>
                  <a:pt x="21377" y="-1"/>
                </a:moveTo>
                <a:cubicBezTo>
                  <a:pt x="21815" y="1731"/>
                  <a:pt x="22037" y="3511"/>
                  <a:pt x="22037" y="5298"/>
                </a:cubicBezTo>
                <a:cubicBezTo>
                  <a:pt x="22037" y="17227"/>
                  <a:pt x="12366" y="26898"/>
                  <a:pt x="437" y="26898"/>
                </a:cubicBezTo>
                <a:cubicBezTo>
                  <a:pt x="291" y="26898"/>
                  <a:pt x="145" y="26896"/>
                  <a:pt x="0" y="26893"/>
                </a:cubicBezTo>
              </a:path>
              <a:path w="22037" h="26898" stroke="0" extrusionOk="0">
                <a:moveTo>
                  <a:pt x="21377" y="-1"/>
                </a:moveTo>
                <a:cubicBezTo>
                  <a:pt x="21815" y="1731"/>
                  <a:pt x="22037" y="3511"/>
                  <a:pt x="22037" y="5298"/>
                </a:cubicBezTo>
                <a:cubicBezTo>
                  <a:pt x="22037" y="17227"/>
                  <a:pt x="12366" y="26898"/>
                  <a:pt x="437" y="26898"/>
                </a:cubicBezTo>
                <a:cubicBezTo>
                  <a:pt x="291" y="26898"/>
                  <a:pt x="145" y="26896"/>
                  <a:pt x="0" y="26893"/>
                </a:cubicBezTo>
                <a:lnTo>
                  <a:pt x="437" y="529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r>
              <a:rPr lang="en-US" altLang="ko-KR" sz="1350" dirty="0">
                <a:ea typeface="Arial Unicode MS" panose="020B0604020202020204" pitchFamily="34" charset="-128"/>
              </a:rPr>
              <a:t/>
            </a:r>
            <a:br>
              <a:rPr lang="en-US" altLang="ko-KR" sz="1350" dirty="0">
                <a:ea typeface="Arial Unicode MS" panose="020B0604020202020204" pitchFamily="34" charset="-128"/>
              </a:rPr>
            </a:br>
            <a:r>
              <a:rPr lang="ru-RU" altLang="ko-KR" sz="1350" dirty="0">
                <a:ea typeface="Arial Unicode MS" panose="020B0604020202020204" pitchFamily="34" charset="-128"/>
              </a:rPr>
              <a:t>Загрузка</a:t>
            </a:r>
            <a:endParaRPr lang="en-US" altLang="en-US" sz="1350" dirty="0">
              <a:ea typeface="Arial Unicode MS" panose="020B0604020202020204" pitchFamily="34" charset="-128"/>
            </a:endParaRPr>
          </a:p>
        </p:txBody>
      </p:sp>
      <p:sp>
        <p:nvSpPr>
          <p:cNvPr id="77846" name="Rectangle 22"/>
          <p:cNvSpPr>
            <a:spLocks/>
          </p:cNvSpPr>
          <p:nvPr/>
        </p:nvSpPr>
        <p:spPr bwMode="auto">
          <a:xfrm>
            <a:off x="5618772" y="1652588"/>
            <a:ext cx="210621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1pPr>
            <a:lvl2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2pPr>
            <a:lvl3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3pPr>
            <a:lvl4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4pPr>
            <a:lvl5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9pPr>
          </a:lstStyle>
          <a:p>
            <a:pPr algn="ctr"/>
            <a:r>
              <a:rPr lang="ru-RU" altLang="ko-KR" sz="15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</a:rPr>
              <a:t>Технология </a:t>
            </a:r>
          </a:p>
          <a:p>
            <a:pPr algn="ctr"/>
            <a:r>
              <a:rPr lang="en-US" altLang="ko-KR" sz="15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Arial Unicode MS" panose="020B0604020202020204" pitchFamily="34" charset="-128"/>
              </a:rPr>
              <a:t>Active Restore</a:t>
            </a:r>
            <a:endParaRPr lang="en-US" altLang="en-US" sz="15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6035491" y="2515790"/>
            <a:ext cx="0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77848" name="Rectangle 24"/>
          <p:cNvSpPr>
            <a:spLocks/>
          </p:cNvSpPr>
          <p:nvPr/>
        </p:nvSpPr>
        <p:spPr bwMode="auto">
          <a:xfrm>
            <a:off x="5672350" y="2571750"/>
            <a:ext cx="381000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1pPr>
            <a:lvl2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2pPr>
            <a:lvl3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3pPr>
            <a:lvl4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4pPr>
            <a:lvl5pPr algn="l">
              <a:defRPr sz="4000">
                <a:solidFill>
                  <a:schemeClr val="accent1"/>
                </a:solidFill>
                <a:latin typeface="MetaBoldCE-Roman" pitchFamily="8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MetaBoldCE-Roman" pitchFamily="82" charset="0"/>
              </a:defRPr>
            </a:lvl9pPr>
          </a:lstStyle>
          <a:p>
            <a:pPr algn="ctr"/>
            <a:r>
              <a:rPr lang="en-US" altLang="ko-KR" sz="900" b="1" dirty="0">
                <a:solidFill>
                  <a:srgbClr val="FF5050"/>
                </a:solidFill>
                <a:latin typeface="+mj-lt"/>
                <a:ea typeface="Arial Unicode MS" panose="020B0604020202020204" pitchFamily="34" charset="-128"/>
              </a:rPr>
              <a:t>40</a:t>
            </a:r>
            <a:br>
              <a:rPr lang="en-US" altLang="ko-KR" sz="900" b="1" dirty="0">
                <a:solidFill>
                  <a:srgbClr val="FF5050"/>
                </a:solidFill>
                <a:latin typeface="+mj-lt"/>
                <a:ea typeface="Arial Unicode MS" panose="020B0604020202020204" pitchFamily="34" charset="-128"/>
              </a:rPr>
            </a:br>
            <a:r>
              <a:rPr lang="ru-RU" altLang="ko-KR" sz="900" b="1" dirty="0">
                <a:solidFill>
                  <a:srgbClr val="FF5050"/>
                </a:solidFill>
                <a:latin typeface="+mj-lt"/>
                <a:ea typeface="Arial Unicode MS" panose="020B0604020202020204" pitchFamily="34" charset="-128"/>
              </a:rPr>
              <a:t>сек.</a:t>
            </a:r>
            <a:endParaRPr lang="en-US" altLang="en-US" sz="900" b="1" dirty="0">
              <a:solidFill>
                <a:srgbClr val="FF5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21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77827" grpId="0" build="p"/>
      <p:bldP spid="77828" grpId="0" animBg="1"/>
      <p:bldP spid="77829" grpId="0"/>
      <p:bldP spid="77831" grpId="0" animBg="1"/>
      <p:bldP spid="77832" grpId="0" animBg="1"/>
      <p:bldP spid="77835" grpId="0" animBg="1"/>
      <p:bldP spid="77836" grpId="0" animBg="1"/>
      <p:bldP spid="77837" grpId="0"/>
      <p:bldP spid="77840" grpId="0" animBg="1"/>
      <p:bldP spid="77841" grpId="0"/>
      <p:bldP spid="77842" grpId="0" animBg="1"/>
      <p:bldP spid="77843" grpId="0" animBg="1"/>
      <p:bldP spid="77844" grpId="0" animBg="1"/>
      <p:bldP spid="77845" grpId="0" animBg="1"/>
      <p:bldP spid="77846" grpId="0"/>
      <p:bldP spid="77847" grpId="0" animBg="1"/>
      <p:bldP spid="778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/>
          <p:nvPr/>
        </p:nvSpPr>
        <p:spPr>
          <a:xfrm>
            <a:off x="1262408" y="2012687"/>
            <a:ext cx="7724575" cy="511999"/>
          </a:xfrm>
          <a:prstGeom prst="rect">
            <a:avLst/>
          </a:prstGeom>
          <a:gradFill flip="none" rotWithShape="1">
            <a:gsLst>
              <a:gs pos="0">
                <a:srgbClr val="011F4D"/>
              </a:gs>
              <a:gs pos="50000">
                <a:schemeClr val="accent1">
                  <a:alpha val="7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41"/>
          <p:cNvSpPr/>
          <p:nvPr/>
        </p:nvSpPr>
        <p:spPr>
          <a:xfrm>
            <a:off x="1262408" y="4799369"/>
            <a:ext cx="7724575" cy="525672"/>
          </a:xfrm>
          <a:prstGeom prst="rect">
            <a:avLst/>
          </a:prstGeom>
          <a:gradFill flip="none" rotWithShape="1">
            <a:gsLst>
              <a:gs pos="0">
                <a:srgbClr val="011F4D"/>
              </a:gs>
              <a:gs pos="50000">
                <a:schemeClr val="accent1">
                  <a:alpha val="7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50"/>
          <p:cNvSpPr/>
          <p:nvPr/>
        </p:nvSpPr>
        <p:spPr>
          <a:xfrm>
            <a:off x="1262408" y="2945354"/>
            <a:ext cx="7724575" cy="484764"/>
          </a:xfrm>
          <a:prstGeom prst="rect">
            <a:avLst/>
          </a:prstGeom>
          <a:gradFill flip="none" rotWithShape="1">
            <a:gsLst>
              <a:gs pos="0">
                <a:srgbClr val="011F4D"/>
              </a:gs>
              <a:gs pos="50000">
                <a:schemeClr val="accent1">
                  <a:alpha val="7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51"/>
          <p:cNvSpPr/>
          <p:nvPr/>
        </p:nvSpPr>
        <p:spPr>
          <a:xfrm>
            <a:off x="1262408" y="3913728"/>
            <a:ext cx="7724575" cy="520438"/>
          </a:xfrm>
          <a:prstGeom prst="rect">
            <a:avLst/>
          </a:prstGeom>
          <a:gradFill flip="none" rotWithShape="1">
            <a:gsLst>
              <a:gs pos="0">
                <a:srgbClr val="011F4D"/>
              </a:gs>
              <a:gs pos="50000">
                <a:schemeClr val="accent1">
                  <a:alpha val="7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3"/>
          <p:cNvSpPr/>
          <p:nvPr/>
        </p:nvSpPr>
        <p:spPr>
          <a:xfrm>
            <a:off x="1357324" y="2066474"/>
            <a:ext cx="5904088" cy="40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700" b="1" dirty="0">
                <a:solidFill>
                  <a:schemeClr val="bg1"/>
                </a:solidFill>
              </a:rPr>
              <a:t>Российская компания!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262408" y="1014334"/>
            <a:ext cx="7510792" cy="756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</a:rPr>
              <a:t>Acronis </a:t>
            </a:r>
            <a:r>
              <a:rPr lang="ru-RU" sz="2800" dirty="0">
                <a:latin typeface="Calibri" panose="020F0502020204030204" pitchFamily="34" charset="0"/>
              </a:rPr>
              <a:t>– </a:t>
            </a:r>
            <a:r>
              <a:rPr lang="ru-RU" sz="2800" dirty="0" smtClean="0">
                <a:latin typeface="Calibri" panose="020F0502020204030204" pitchFamily="34" charset="0"/>
              </a:rPr>
              <a:t>в России сегодня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0" y="3732738"/>
            <a:ext cx="703251" cy="882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5" y="2811835"/>
            <a:ext cx="724581" cy="797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7" y="1813454"/>
            <a:ext cx="791725" cy="797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9" y="4799368"/>
            <a:ext cx="750144" cy="750144"/>
          </a:xfrm>
          <a:prstGeom prst="rect">
            <a:avLst/>
          </a:prstGeom>
        </p:spPr>
      </p:pic>
      <p:sp>
        <p:nvSpPr>
          <p:cNvPr id="42" name="Rectangle 33"/>
          <p:cNvSpPr/>
          <p:nvPr/>
        </p:nvSpPr>
        <p:spPr>
          <a:xfrm>
            <a:off x="1357324" y="2985525"/>
            <a:ext cx="5904088" cy="40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700" b="1" dirty="0" err="1">
                <a:solidFill>
                  <a:schemeClr val="bg1"/>
                </a:solidFill>
              </a:rPr>
              <a:t>И</a:t>
            </a:r>
            <a:r>
              <a:rPr lang="ru-RU" sz="1700" b="1" dirty="0" err="1" smtClean="0">
                <a:solidFill>
                  <a:schemeClr val="bg1"/>
                </a:solidFill>
              </a:rPr>
              <a:t>мпортозамещение</a:t>
            </a:r>
            <a:r>
              <a:rPr lang="ru-RU" sz="1700" b="1" dirty="0">
                <a:solidFill>
                  <a:schemeClr val="bg1"/>
                </a:solidFill>
              </a:rPr>
              <a:t>!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43" name="Rectangle 33"/>
          <p:cNvSpPr/>
          <p:nvPr/>
        </p:nvSpPr>
        <p:spPr>
          <a:xfrm>
            <a:off x="1357324" y="3971736"/>
            <a:ext cx="5904088" cy="40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700" b="1" dirty="0">
                <a:solidFill>
                  <a:schemeClr val="bg1"/>
                </a:solidFill>
              </a:rPr>
              <a:t>Сертификация ФСТЭК!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44" name="Rectangle 33"/>
          <p:cNvSpPr/>
          <p:nvPr/>
        </p:nvSpPr>
        <p:spPr>
          <a:xfrm>
            <a:off x="1357324" y="4859994"/>
            <a:ext cx="5904088" cy="40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700" b="1" dirty="0">
                <a:solidFill>
                  <a:schemeClr val="bg1"/>
                </a:solidFill>
              </a:rPr>
              <a:t>Все цены в рублях!</a:t>
            </a:r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20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8" grpId="0" build="p" bldLvl="5"/>
      <p:bldP spid="42" grpId="0" build="p" bldLvl="5"/>
      <p:bldP spid="43" grpId="0" build="p" bldLvl="5"/>
      <p:bldP spid="44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8090" y="3119638"/>
            <a:ext cx="4483510" cy="1358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ontent Placeholder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4055904"/>
              </p:ext>
            </p:extLst>
          </p:nvPr>
        </p:nvGraphicFramePr>
        <p:xfrm>
          <a:off x="268083" y="1718538"/>
          <a:ext cx="4038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61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4D"/>
                </a:solidFill>
                <a:latin typeface="Calibri" pitchFamily="34" charset="0"/>
              </a:rPr>
              <a:t>Миграция данных между любыми платформами</a:t>
            </a:r>
            <a:endParaRPr lang="en-US" sz="2800" dirty="0">
              <a:solidFill>
                <a:srgbClr val="00204D"/>
              </a:solidFill>
              <a:latin typeface="Calibri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08090" y="1829954"/>
            <a:ext cx="4363919" cy="2579367"/>
          </a:xfrm>
        </p:spPr>
        <p:txBody>
          <a:bodyPr>
            <a:normAutofit/>
          </a:bodyPr>
          <a:lstStyle/>
          <a:p>
            <a:r>
              <a:rPr lang="ru-RU" sz="1400" dirty="0"/>
              <a:t>С физической машины на физическую </a:t>
            </a:r>
            <a:r>
              <a:rPr lang="en-US" sz="1400" dirty="0"/>
              <a:t>(P2P)</a:t>
            </a:r>
          </a:p>
          <a:p>
            <a:r>
              <a:rPr lang="ru-RU" sz="1400" dirty="0"/>
              <a:t>С физической машины на виртуальную </a:t>
            </a:r>
            <a:r>
              <a:rPr lang="en-US" sz="1400" dirty="0"/>
              <a:t>(P2V)</a:t>
            </a:r>
            <a:endParaRPr lang="ru-RU" sz="1400" dirty="0"/>
          </a:p>
          <a:p>
            <a:r>
              <a:rPr lang="ru-RU" sz="1400" dirty="0"/>
              <a:t>С виртуальной машины на виртуальную (</a:t>
            </a:r>
            <a:r>
              <a:rPr lang="en-US" sz="1400" dirty="0"/>
              <a:t>V2V)</a:t>
            </a:r>
          </a:p>
          <a:p>
            <a:r>
              <a:rPr lang="ru-RU" sz="1400" dirty="0"/>
              <a:t>С виртуальной машины на физическую </a:t>
            </a:r>
            <a:r>
              <a:rPr lang="en-US" sz="1400" dirty="0"/>
              <a:t>(V2P)</a:t>
            </a:r>
          </a:p>
          <a:p>
            <a:endParaRPr lang="en-US" sz="1400" dirty="0"/>
          </a:p>
          <a:p>
            <a:pPr marL="346075">
              <a:buFont typeface="Wingdings" panose="05000000000000000000" pitchFamily="2" charset="2"/>
              <a:buChar char="ü"/>
            </a:pPr>
            <a:r>
              <a:rPr lang="ru-RU" sz="1400" dirty="0"/>
              <a:t>Надежное аварийное восстановление</a:t>
            </a:r>
            <a:endParaRPr lang="en-US" sz="1400" dirty="0"/>
          </a:p>
          <a:p>
            <a:pPr marL="346075">
              <a:buFont typeface="Wingdings" panose="05000000000000000000" pitchFamily="2" charset="2"/>
              <a:buChar char="ü"/>
            </a:pPr>
            <a:r>
              <a:rPr lang="ru-RU" sz="1400" dirty="0"/>
              <a:t>Простота виртуализации</a:t>
            </a:r>
            <a:endParaRPr lang="en-US" sz="1400" dirty="0"/>
          </a:p>
          <a:p>
            <a:pPr marL="346075">
              <a:buFont typeface="Wingdings" panose="05000000000000000000" pitchFamily="2" charset="2"/>
              <a:buChar char="ü"/>
            </a:pPr>
            <a:r>
              <a:rPr lang="ru-RU" sz="1400" dirty="0"/>
              <a:t>Простота обновления или перестановки системы</a:t>
            </a:r>
            <a:endParaRPr lang="en-US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08090" y="4591663"/>
            <a:ext cx="4483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Acronis Backup Advanced </a:t>
            </a:r>
            <a:r>
              <a:rPr lang="ru-RU" sz="1400" dirty="0"/>
              <a:t>для </a:t>
            </a:r>
            <a:r>
              <a:rPr lang="en-US" sz="1400" dirty="0"/>
              <a:t>VMware, Hyper-V, RHEV, KVM, Oracle </a:t>
            </a:r>
            <a:r>
              <a:rPr lang="ru-RU" sz="1400" dirty="0"/>
              <a:t>и </a:t>
            </a:r>
            <a:r>
              <a:rPr lang="en-US" sz="1400" dirty="0"/>
              <a:t>Xen </a:t>
            </a:r>
            <a:r>
              <a:rPr lang="ru-RU" sz="1400" dirty="0"/>
              <a:t>позволяет производить неограниченное количество миграций данных на лицензированную виртуальную хост-машину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68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3" grpId="0">
        <p:bldAsOne/>
      </p:bldGraphic>
      <p:bldP spid="12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588773"/>
            <a:ext cx="7417977" cy="757085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Acronis Backup 12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3955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74065"/>
            <a:ext cx="8229600" cy="5120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Acronis Backup 12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331209" y="1603371"/>
          <a:ext cx="4510431" cy="384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2228668"/>
            <a:ext cx="3956180" cy="3096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Включает в себя:</a:t>
            </a:r>
            <a:endParaRPr lang="en-US" sz="17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180975" indent="-180975">
              <a:buFont typeface="Arial" charset="0"/>
              <a:buChar char="•"/>
            </a:pPr>
            <a:r>
              <a:rPr lang="en-US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100% </a:t>
            </a: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версии </a:t>
            </a:r>
            <a:r>
              <a:rPr lang="en-US" sz="17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Acronis</a:t>
            </a:r>
            <a:r>
              <a:rPr lang="en-US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Backup 11.7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100% </a:t>
            </a: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службы </a:t>
            </a:r>
            <a:r>
              <a:rPr lang="en-US" sz="17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Acronis</a:t>
            </a:r>
            <a:r>
              <a:rPr lang="en-US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Backup Service</a:t>
            </a:r>
          </a:p>
          <a:p>
            <a:pPr marL="180975" indent="-180975">
              <a:buFont typeface="Arial" charset="0"/>
              <a:buChar char="•"/>
            </a:pP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Функции централизованного управления</a:t>
            </a:r>
            <a:endParaRPr lang="en-US" sz="17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180975" indent="-180975">
              <a:buFont typeface="Arial" charset="0"/>
              <a:buChar char="•"/>
            </a:pPr>
            <a:r>
              <a:rPr lang="en-US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VMware </a:t>
            </a: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и</a:t>
            </a:r>
            <a:r>
              <a:rPr lang="en-US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Hyper-V</a:t>
            </a:r>
          </a:p>
          <a:p>
            <a:pPr marL="180975" indent="-180975">
              <a:buFont typeface="Arial" charset="0"/>
              <a:buChar char="•"/>
            </a:pP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Резервное копирование приложений</a:t>
            </a:r>
            <a:endParaRPr lang="en-US" sz="17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180975" indent="-180975">
              <a:buFont typeface="Arial" charset="0"/>
              <a:buChar char="•"/>
            </a:pP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Облачное развертывание</a:t>
            </a:r>
            <a:endParaRPr lang="en-US" sz="17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180975" indent="-180975">
              <a:buFont typeface="Arial" charset="0"/>
              <a:buChar char="•"/>
            </a:pPr>
            <a:r>
              <a:rPr lang="ru-RU" sz="17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И многие другие функции</a:t>
            </a:r>
            <a:endParaRPr lang="en-US" sz="17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624795"/>
            <a:ext cx="8384439" cy="46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Основано на </a:t>
            </a:r>
            <a:r>
              <a:rPr lang="ru-RU" b="1" dirty="0">
                <a:solidFill>
                  <a:schemeClr val="accent1"/>
                </a:solidFill>
              </a:rPr>
              <a:t>гибридной облачной архитектуре </a:t>
            </a:r>
            <a:r>
              <a:rPr lang="en-US" b="1" dirty="0" err="1">
                <a:solidFill>
                  <a:schemeClr val="accent1"/>
                </a:solidFill>
              </a:rPr>
              <a:t>Acronis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7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32062"/>
            <a:ext cx="8229600" cy="512050"/>
          </a:xfrm>
        </p:spPr>
        <p:txBody>
          <a:bodyPr>
            <a:noAutofit/>
          </a:bodyPr>
          <a:lstStyle/>
          <a:p>
            <a:r>
              <a:rPr lang="ru-RU" sz="2800" dirty="0"/>
              <a:t>Локальная </a:t>
            </a:r>
            <a:r>
              <a:rPr lang="en-US" sz="2800" dirty="0"/>
              <a:t>web</a:t>
            </a:r>
            <a:r>
              <a:rPr lang="ru-RU" sz="2800" dirty="0"/>
              <a:t>-консоль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98400"/>
            <a:ext cx="2628900" cy="35719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Простая и удобная </a:t>
            </a:r>
            <a:r>
              <a:rPr lang="ru-RU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веб-консоль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Быстрая установка на любую систему 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Windows </a:t>
            </a: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или 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Linux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Простое централизованное администрирование</a:t>
            </a:r>
            <a:endParaRPr lang="en-US" sz="15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Управление защитой данных в масштабах целой организации</a:t>
            </a:r>
            <a:endParaRPr lang="en-US" sz="15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48" y="1733189"/>
            <a:ext cx="5603776" cy="3502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17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32061"/>
            <a:ext cx="8229600" cy="491879"/>
          </a:xfrm>
        </p:spPr>
        <p:txBody>
          <a:bodyPr>
            <a:noAutofit/>
          </a:bodyPr>
          <a:lstStyle/>
          <a:p>
            <a:r>
              <a:rPr lang="ru-RU" sz="2800" dirty="0"/>
              <a:t>Облачная </a:t>
            </a:r>
            <a:r>
              <a:rPr lang="en-US" sz="2800" dirty="0"/>
              <a:t>web</a:t>
            </a:r>
            <a:r>
              <a:rPr lang="ru-RU" sz="2800" dirty="0"/>
              <a:t>-консоль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846169"/>
            <a:ext cx="2507876" cy="35719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Простая интуитивно понятная </a:t>
            </a:r>
            <a:r>
              <a:rPr lang="ru-RU" sz="31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веб-консоль</a:t>
            </a:r>
            <a:r>
              <a:rPr lang="en-US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1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Предустановлена</a:t>
            </a:r>
            <a:r>
              <a:rPr lang="ru-RU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в облаке </a:t>
            </a:r>
            <a:r>
              <a:rPr lang="en-US" sz="31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Acronis</a:t>
            </a:r>
            <a:r>
              <a:rPr lang="ru-RU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r>
              <a:rPr lang="en-US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– </a:t>
            </a:r>
            <a:r>
              <a:rPr lang="ru-RU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установка не требуется</a:t>
            </a:r>
            <a:endParaRPr lang="en-US" sz="31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Простое централизованное администрирование</a:t>
            </a:r>
            <a:endParaRPr lang="en-US" sz="31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1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Управление защитой данных в масштабах целой организации</a:t>
            </a:r>
            <a:endParaRPr lang="en-US" sz="31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/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12" y="1879935"/>
            <a:ext cx="5607050" cy="35044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76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3208" y="857250"/>
            <a:ext cx="5604581" cy="4827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50527"/>
            <a:ext cx="8256494" cy="1000125"/>
          </a:xfrm>
        </p:spPr>
        <p:txBody>
          <a:bodyPr/>
          <a:lstStyle/>
          <a:p>
            <a:r>
              <a:rPr lang="ru-RU" sz="2800" dirty="0"/>
              <a:t>Комплексное резервное копирование и восстановление виртуальных машин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" y="1918859"/>
            <a:ext cx="3866028" cy="3614377"/>
          </a:xfrm>
        </p:spPr>
        <p:txBody>
          <a:bodyPr>
            <a:noAutofit/>
          </a:bodyPr>
          <a:lstStyle/>
          <a:p>
            <a:pPr marL="268288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Полная поддержка систем 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ESX(</a:t>
            </a:r>
            <a:r>
              <a:rPr lang="en-US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i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 </a:t>
            </a: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и 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Hyper-V</a:t>
            </a:r>
          </a:p>
          <a:p>
            <a:pPr marL="268288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Простой знакомый пользовательский интерфейс для администраторов виртуализации</a:t>
            </a:r>
            <a:endParaRPr lang="en-US" sz="15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268288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Короткое целевое время восстановления и отличные показатели целевой точки восстановления благодаря функциям репликации 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VM, Instant Restore, </a:t>
            </a:r>
            <a:r>
              <a:rPr lang="en-US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vmFlashback</a:t>
            </a: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и т. </a:t>
            </a:r>
            <a:r>
              <a:rPr lang="ru-RU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д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.</a:t>
            </a:r>
          </a:p>
          <a:p>
            <a:pPr marL="268288" indent="-1809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Консистентность</a:t>
            </a: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критических для бизнеса приложений без установки агентов на каждой </a:t>
            </a:r>
            <a:r>
              <a:rPr lang="en-US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VM</a:t>
            </a: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с помощью без-</a:t>
            </a:r>
            <a:r>
              <a:rPr lang="ru-RU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агентного</a:t>
            </a:r>
            <a:r>
              <a:rPr lang="ru-RU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бэкапа</a:t>
            </a:r>
            <a:endParaRPr lang="en-US" sz="15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720" y="1857375"/>
            <a:ext cx="5071389" cy="345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5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2629" y="3333135"/>
            <a:ext cx="7775575" cy="638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Техническая </a:t>
            </a:r>
            <a:r>
              <a:rPr lang="ru-RU" sz="2800" dirty="0" smtClean="0"/>
              <a:t>поддержка</a:t>
            </a:r>
            <a:r>
              <a:rPr lang="en-US" sz="2800" dirty="0" smtClean="0"/>
              <a:t> </a:t>
            </a:r>
            <a:r>
              <a:rPr lang="ru-RU" sz="2800" dirty="0" smtClean="0"/>
              <a:t>и лицензирование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79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6909" y="493217"/>
            <a:ext cx="8203507" cy="871594"/>
          </a:xfrm>
        </p:spPr>
        <p:txBody>
          <a:bodyPr>
            <a:normAutofit/>
          </a:bodyPr>
          <a:lstStyle/>
          <a:p>
            <a:r>
              <a:rPr lang="ru-RU" altLang="en-US" dirty="0" smtClean="0"/>
              <a:t>Политика лицензирования</a:t>
            </a:r>
            <a:endParaRPr lang="en-US" dirty="0"/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1379469" y="2444946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200" dirty="0"/>
          </a:p>
        </p:txBody>
      </p:sp>
      <p:pic>
        <p:nvPicPr>
          <p:cNvPr id="73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922" y="2860699"/>
            <a:ext cx="670018" cy="4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542" y="2747938"/>
            <a:ext cx="745974" cy="52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226" y="2747938"/>
            <a:ext cx="744861" cy="53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215" y="4213997"/>
            <a:ext cx="669263" cy="4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379" y="4213997"/>
            <a:ext cx="658146" cy="4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44" y="2756108"/>
            <a:ext cx="1117292" cy="7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Line 86"/>
          <p:cNvSpPr>
            <a:spLocks noChangeShapeType="1"/>
          </p:cNvSpPr>
          <p:nvPr/>
        </p:nvSpPr>
        <p:spPr bwMode="auto">
          <a:xfrm flipH="1">
            <a:off x="1836716" y="4039533"/>
            <a:ext cx="2127300" cy="1033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0" name="Line 89"/>
          <p:cNvSpPr>
            <a:spLocks noChangeShapeType="1"/>
          </p:cNvSpPr>
          <p:nvPr/>
        </p:nvSpPr>
        <p:spPr bwMode="auto">
          <a:xfrm>
            <a:off x="2857419" y="4039533"/>
            <a:ext cx="1112" cy="153817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1" name="Line 90"/>
          <p:cNvSpPr>
            <a:spLocks noChangeShapeType="1"/>
          </p:cNvSpPr>
          <p:nvPr/>
        </p:nvSpPr>
        <p:spPr bwMode="auto">
          <a:xfrm>
            <a:off x="2124788" y="4039533"/>
            <a:ext cx="1111" cy="153817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2" name="Line 91"/>
          <p:cNvSpPr>
            <a:spLocks noChangeShapeType="1"/>
          </p:cNvSpPr>
          <p:nvPr/>
        </p:nvSpPr>
        <p:spPr bwMode="auto">
          <a:xfrm>
            <a:off x="3615622" y="4039533"/>
            <a:ext cx="1112" cy="153817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3" name="Line 92"/>
          <p:cNvSpPr>
            <a:spLocks noChangeShapeType="1"/>
          </p:cNvSpPr>
          <p:nvPr/>
        </p:nvSpPr>
        <p:spPr bwMode="auto">
          <a:xfrm>
            <a:off x="2857204" y="3885718"/>
            <a:ext cx="1586" cy="153816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4" name="Line 93"/>
          <p:cNvSpPr>
            <a:spLocks noChangeShapeType="1"/>
          </p:cNvSpPr>
          <p:nvPr/>
        </p:nvSpPr>
        <p:spPr bwMode="auto">
          <a:xfrm flipV="1">
            <a:off x="2221746" y="3272858"/>
            <a:ext cx="1111" cy="158977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5" name="Line 94"/>
          <p:cNvSpPr>
            <a:spLocks noChangeShapeType="1"/>
          </p:cNvSpPr>
          <p:nvPr/>
        </p:nvSpPr>
        <p:spPr bwMode="auto">
          <a:xfrm flipV="1">
            <a:off x="3049987" y="3278019"/>
            <a:ext cx="1112" cy="153817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6" name="Line 95"/>
          <p:cNvSpPr>
            <a:spLocks noChangeShapeType="1"/>
          </p:cNvSpPr>
          <p:nvPr/>
        </p:nvSpPr>
        <p:spPr bwMode="auto">
          <a:xfrm flipV="1">
            <a:off x="3879339" y="3272858"/>
            <a:ext cx="1112" cy="158977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7" name="Line 96"/>
          <p:cNvSpPr>
            <a:spLocks noChangeShapeType="1"/>
          </p:cNvSpPr>
          <p:nvPr/>
        </p:nvSpPr>
        <p:spPr bwMode="auto">
          <a:xfrm>
            <a:off x="2221746" y="3431834"/>
            <a:ext cx="1657594" cy="1032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8" name="Line 97"/>
          <p:cNvSpPr>
            <a:spLocks noChangeShapeType="1"/>
          </p:cNvSpPr>
          <p:nvPr/>
        </p:nvSpPr>
        <p:spPr bwMode="auto">
          <a:xfrm flipV="1">
            <a:off x="3051099" y="3431835"/>
            <a:ext cx="0" cy="206464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89" name="Line 98"/>
          <p:cNvSpPr>
            <a:spLocks noChangeShapeType="1"/>
          </p:cNvSpPr>
          <p:nvPr/>
        </p:nvSpPr>
        <p:spPr bwMode="auto">
          <a:xfrm flipV="1">
            <a:off x="1158390" y="3425819"/>
            <a:ext cx="7377" cy="20037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20" name="Rectangle 132"/>
          <p:cNvSpPr>
            <a:spLocks noChangeArrowheads="1"/>
          </p:cNvSpPr>
          <p:nvPr/>
        </p:nvSpPr>
        <p:spPr bwMode="auto">
          <a:xfrm>
            <a:off x="2086989" y="4786499"/>
            <a:ext cx="1706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ru-RU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Защищаемые ПК</a:t>
            </a:r>
            <a:endParaRPr lang="en-US" altLang="en-US" sz="10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Лицензируется каждый ПК</a:t>
            </a:r>
            <a:endParaRPr lang="en-US" altLang="en-US" sz="1000" b="1" dirty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Line 133"/>
          <p:cNvSpPr>
            <a:spLocks noChangeShapeType="1"/>
          </p:cNvSpPr>
          <p:nvPr/>
        </p:nvSpPr>
        <p:spPr bwMode="auto">
          <a:xfrm flipV="1">
            <a:off x="5992932" y="3303659"/>
            <a:ext cx="0" cy="323806"/>
          </a:xfrm>
          <a:prstGeom prst="line">
            <a:avLst/>
          </a:prstGeom>
          <a:noFill/>
          <a:ln w="14351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22" name="Rectangle 134"/>
          <p:cNvSpPr>
            <a:spLocks noChangeArrowheads="1"/>
          </p:cNvSpPr>
          <p:nvPr/>
        </p:nvSpPr>
        <p:spPr bwMode="auto">
          <a:xfrm>
            <a:off x="1920728" y="2163390"/>
            <a:ext cx="2384852" cy="49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algn="ctr"/>
            <a:r>
              <a:rPr lang="ru-RU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Защищаемые сервера</a:t>
            </a:r>
            <a:r>
              <a:rPr lang="en-US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/>
            </a:r>
            <a:br>
              <a:rPr lang="en-US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</a:br>
            <a:r>
              <a:rPr lang="ru-RU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Лицензирование по количеству физических серверов </a:t>
            </a:r>
            <a:r>
              <a:rPr lang="en-US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/</a:t>
            </a:r>
            <a:r>
              <a:rPr lang="ru-RU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 хост-компьютеров</a:t>
            </a:r>
            <a:endParaRPr lang="en-US" altLang="en-US" sz="1000" b="1" dirty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pic>
        <p:nvPicPr>
          <p:cNvPr id="123" name="Picture 1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505" y="2718001"/>
            <a:ext cx="624794" cy="5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505" y="2718001"/>
            <a:ext cx="624794" cy="5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062" y="4275936"/>
            <a:ext cx="536967" cy="3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Content Placeholder 2"/>
          <p:cNvSpPr>
            <a:spLocks/>
          </p:cNvSpPr>
          <p:nvPr/>
        </p:nvSpPr>
        <p:spPr bwMode="auto">
          <a:xfrm>
            <a:off x="244876" y="2127527"/>
            <a:ext cx="1741353" cy="5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MetaPro-Medium" pitchFamily="50" charset="0"/>
              </a:defRPr>
            </a:lvl1pPr>
            <a:lvl2pPr marL="1179513" indent="-457200" algn="l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accent2"/>
                </a:solidFill>
                <a:latin typeface="MetaPro-Medium" pitchFamily="50" charset="0"/>
              </a:defRPr>
            </a:lvl2pPr>
            <a:lvl3pPr marL="1739900" indent="-381000" algn="l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MetaPro-Medium" pitchFamily="50" charset="0"/>
              </a:defRPr>
            </a:lvl3pPr>
            <a:lvl4pPr marL="2300288" indent="-3810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MetaPro-Medium" pitchFamily="50" charset="0"/>
              </a:defRPr>
            </a:lvl4pPr>
            <a:lvl5pPr marL="2860675" indent="-3810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5pPr>
            <a:lvl6pPr marL="33178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6pPr>
            <a:lvl7pPr marL="37750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7pPr>
            <a:lvl8pPr marL="42322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8pPr>
            <a:lvl9pPr marL="46894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Неуправляемые хранилища</a:t>
            </a:r>
            <a:r>
              <a:rPr lang="de-DE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: </a:t>
            </a:r>
            <a:br>
              <a:rPr lang="de-DE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</a:br>
            <a:r>
              <a:rPr lang="ru-RU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файловые сервера</a:t>
            </a:r>
            <a:r>
              <a:rPr lang="de-DE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, NAS, SAN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Лицензия не требуется</a:t>
            </a:r>
            <a:endParaRPr lang="en-US" altLang="en-US" sz="1000" b="1" dirty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pic>
        <p:nvPicPr>
          <p:cNvPr id="130" name="Picture 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767" y="2756338"/>
            <a:ext cx="744861" cy="53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Line 148"/>
          <p:cNvSpPr>
            <a:spLocks noChangeShapeType="1"/>
          </p:cNvSpPr>
          <p:nvPr/>
        </p:nvSpPr>
        <p:spPr bwMode="auto">
          <a:xfrm flipV="1">
            <a:off x="5104195" y="3251461"/>
            <a:ext cx="0" cy="374733"/>
          </a:xfrm>
          <a:prstGeom prst="line">
            <a:avLst/>
          </a:prstGeom>
          <a:noFill/>
          <a:ln w="14351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pic>
        <p:nvPicPr>
          <p:cNvPr id="133" name="Picture 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44" y="4249595"/>
            <a:ext cx="1117292" cy="7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Line 98"/>
          <p:cNvSpPr>
            <a:spLocks noChangeShapeType="1"/>
          </p:cNvSpPr>
          <p:nvPr/>
        </p:nvSpPr>
        <p:spPr bwMode="auto">
          <a:xfrm flipV="1">
            <a:off x="1165767" y="3902751"/>
            <a:ext cx="0" cy="373700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35" name="Content Placeholder 2"/>
          <p:cNvSpPr>
            <a:spLocks/>
          </p:cNvSpPr>
          <p:nvPr/>
        </p:nvSpPr>
        <p:spPr bwMode="auto">
          <a:xfrm>
            <a:off x="450926" y="5130666"/>
            <a:ext cx="1266111" cy="4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MetaPro-Medium" pitchFamily="50" charset="0"/>
              </a:defRPr>
            </a:lvl1pPr>
            <a:lvl2pPr marL="1179513" indent="-457200" algn="l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accent2"/>
                </a:solidFill>
                <a:latin typeface="MetaPro-Medium" pitchFamily="50" charset="0"/>
              </a:defRPr>
            </a:lvl2pPr>
            <a:lvl3pPr marL="1739900" indent="-381000" algn="l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MetaPro-Medium" pitchFamily="50" charset="0"/>
              </a:defRPr>
            </a:lvl3pPr>
            <a:lvl4pPr marL="2300288" indent="-3810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MetaPro-Medium" pitchFamily="50" charset="0"/>
              </a:defRPr>
            </a:lvl4pPr>
            <a:lvl5pPr marL="2860675" indent="-3810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5pPr>
            <a:lvl6pPr marL="33178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6pPr>
            <a:lvl7pPr marL="37750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7pPr>
            <a:lvl8pPr marL="42322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8pPr>
            <a:lvl9pPr marL="46894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en-US" sz="1000" dirty="0">
                <a:solidFill>
                  <a:srgbClr val="00194C"/>
                </a:solidFill>
                <a:latin typeface="Arial" panose="020B0604020202020204" pitchFamily="34" charset="0"/>
              </a:rPr>
              <a:t>Узел хранения </a:t>
            </a:r>
            <a:r>
              <a:rPr lang="de-DE" altLang="en-US" sz="1000" dirty="0" err="1">
                <a:solidFill>
                  <a:srgbClr val="00194C"/>
                </a:solidFill>
                <a:latin typeface="Arial" panose="020B0604020202020204" pitchFamily="34" charset="0"/>
              </a:rPr>
              <a:t>Acronis</a:t>
            </a:r>
            <a:r>
              <a:rPr lang="de-DE" altLang="en-US" sz="1000" dirty="0">
                <a:solidFill>
                  <a:srgbClr val="00194C"/>
                </a:solidFill>
                <a:latin typeface="Arial" panose="020B0604020202020204" pitchFamily="34" charset="0"/>
              </a:rPr>
              <a:t> </a:t>
            </a:r>
            <a:br>
              <a:rPr lang="de-DE" altLang="en-US" sz="1000" dirty="0">
                <a:solidFill>
                  <a:srgbClr val="00194C"/>
                </a:solidFill>
                <a:latin typeface="Arial" panose="020B0604020202020204" pitchFamily="34" charset="0"/>
              </a:rPr>
            </a:br>
            <a:r>
              <a:rPr lang="ru-RU" altLang="en-US" sz="1000" b="1" dirty="0">
                <a:solidFill>
                  <a:srgbClr val="00194C"/>
                </a:solidFill>
                <a:latin typeface="Arial" panose="020B0604020202020204" pitchFamily="34" charset="0"/>
              </a:rPr>
              <a:t>Включено</a:t>
            </a:r>
            <a:endParaRPr lang="en-US" altLang="en-US" sz="1000" b="1" dirty="0">
              <a:solidFill>
                <a:srgbClr val="00194C"/>
              </a:solidFill>
              <a:latin typeface="Arial" panose="020B0604020202020204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14359" y="3636672"/>
            <a:ext cx="5849946" cy="264275"/>
          </a:xfrm>
          <a:prstGeom prst="roundRect">
            <a:avLst>
              <a:gd name="adj" fmla="val 0"/>
            </a:avLst>
          </a:prstGeom>
          <a:solidFill>
            <a:srgbClr val="00194C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СЕТЬ</a:t>
            </a:r>
            <a:endParaRPr lang="en-US" sz="1400" b="1" dirty="0"/>
          </a:p>
        </p:txBody>
      </p:sp>
      <p:sp>
        <p:nvSpPr>
          <p:cNvPr id="39" name="Content Placeholder 2"/>
          <p:cNvSpPr>
            <a:spLocks/>
          </p:cNvSpPr>
          <p:nvPr/>
        </p:nvSpPr>
        <p:spPr bwMode="auto">
          <a:xfrm>
            <a:off x="4548167" y="2181973"/>
            <a:ext cx="1004982" cy="47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MetaPro-Medium" pitchFamily="50" charset="0"/>
              </a:defRPr>
            </a:lvl1pPr>
            <a:lvl2pPr marL="1179513" indent="-457200" algn="l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accent2"/>
                </a:solidFill>
                <a:latin typeface="MetaPro-Medium" pitchFamily="50" charset="0"/>
              </a:defRPr>
            </a:lvl2pPr>
            <a:lvl3pPr marL="1739900" indent="-381000" algn="l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MetaPro-Medium" pitchFamily="50" charset="0"/>
              </a:defRPr>
            </a:lvl3pPr>
            <a:lvl4pPr marL="2300288" indent="-3810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MetaPro-Medium" pitchFamily="50" charset="0"/>
              </a:defRPr>
            </a:lvl4pPr>
            <a:lvl5pPr marL="2860675" indent="-3810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5pPr>
            <a:lvl6pPr marL="33178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6pPr>
            <a:lvl7pPr marL="37750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7pPr>
            <a:lvl8pPr marL="42322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8pPr>
            <a:lvl9pPr marL="46894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Сервер управления</a:t>
            </a:r>
            <a:endParaRPr lang="de-DE" altLang="en-US" sz="10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Включено</a:t>
            </a:r>
            <a:endParaRPr lang="en-US" altLang="en-US" sz="1000" b="1" dirty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Content Placeholder 2"/>
          <p:cNvSpPr>
            <a:spLocks/>
          </p:cNvSpPr>
          <p:nvPr/>
        </p:nvSpPr>
        <p:spPr bwMode="auto">
          <a:xfrm>
            <a:off x="5510572" y="2232155"/>
            <a:ext cx="964717" cy="4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MetaPro-Medium" pitchFamily="50" charset="0"/>
              </a:defRPr>
            </a:lvl1pPr>
            <a:lvl2pPr marL="1179513" indent="-457200" algn="l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accent2"/>
                </a:solidFill>
                <a:latin typeface="MetaPro-Medium" pitchFamily="50" charset="0"/>
              </a:defRPr>
            </a:lvl2pPr>
            <a:lvl3pPr marL="1739900" indent="-381000" algn="l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MetaPro-Medium" pitchFamily="50" charset="0"/>
              </a:defRPr>
            </a:lvl3pPr>
            <a:lvl4pPr marL="2300288" indent="-3810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MetaPro-Medium" pitchFamily="50" charset="0"/>
              </a:defRPr>
            </a:lvl4pPr>
            <a:lvl5pPr marL="2860675" indent="-3810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5pPr>
            <a:lvl6pPr marL="33178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6pPr>
            <a:lvl7pPr marL="37750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7pPr>
            <a:lvl8pPr marL="42322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8pPr>
            <a:lvl9pPr marL="46894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en-US" sz="1000" dirty="0">
                <a:solidFill>
                  <a:srgbClr val="00194C"/>
                </a:solidFill>
                <a:latin typeface="Calibri" panose="020F0502020204030204" pitchFamily="34" charset="0"/>
              </a:rPr>
              <a:t>Консоль управления</a:t>
            </a:r>
            <a:endParaRPr lang="de-DE" altLang="en-US" sz="10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en-US" sz="1000" b="1" dirty="0">
                <a:solidFill>
                  <a:srgbClr val="00194C"/>
                </a:solidFill>
                <a:latin typeface="Calibri" panose="020F0502020204030204" pitchFamily="34" charset="0"/>
              </a:rPr>
              <a:t>Включено</a:t>
            </a:r>
            <a:endParaRPr lang="en-US" altLang="en-US" sz="1000" b="1" dirty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ontent Placeholder 2"/>
          <p:cNvSpPr>
            <a:spLocks/>
          </p:cNvSpPr>
          <p:nvPr/>
        </p:nvSpPr>
        <p:spPr bwMode="auto">
          <a:xfrm>
            <a:off x="6912760" y="2127527"/>
            <a:ext cx="1887111" cy="17581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MetaPro-Medium" pitchFamily="50" charset="0"/>
              </a:defRPr>
            </a:lvl1pPr>
            <a:lvl2pPr marL="1179513" indent="-457200" algn="l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accent2"/>
                </a:solidFill>
                <a:latin typeface="MetaPro-Medium" pitchFamily="50" charset="0"/>
              </a:defRPr>
            </a:lvl2pPr>
            <a:lvl3pPr marL="1739900" indent="-381000" algn="l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  <a:latin typeface="MetaPro-Medium" pitchFamily="50" charset="0"/>
              </a:defRPr>
            </a:lvl3pPr>
            <a:lvl4pPr marL="2300288" indent="-3810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MetaPro-Medium" pitchFamily="50" charset="0"/>
              </a:defRPr>
            </a:lvl4pPr>
            <a:lvl5pPr marL="2860675" indent="-3810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5pPr>
            <a:lvl6pPr marL="33178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6pPr>
            <a:lvl7pPr marL="37750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7pPr>
            <a:lvl8pPr marL="42322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8pPr>
            <a:lvl9pPr marL="4689475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accent2"/>
                </a:solidFill>
                <a:latin typeface="MetaPro-Medium" pitchFamily="50" charset="0"/>
              </a:defRPr>
            </a:lvl9pPr>
          </a:lstStyle>
          <a:p>
            <a:pPr>
              <a:buNone/>
              <a:tabLst>
                <a:tab pos="1260396" algn="l"/>
              </a:tabLst>
            </a:pPr>
            <a:r>
              <a:rPr lang="de-DE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Acronis Backup Advanced:</a:t>
            </a:r>
          </a:p>
          <a:p>
            <a:pPr>
              <a:buNone/>
              <a:tabLst>
                <a:tab pos="1260396" algn="l"/>
              </a:tabLst>
            </a:pPr>
            <a:r>
              <a:rPr lang="ru-RU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..для </a:t>
            </a:r>
            <a:r>
              <a:rPr lang="en-US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Windows Server	</a:t>
            </a:r>
            <a:r>
              <a:rPr lang="en-US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1x</a:t>
            </a:r>
          </a:p>
          <a:p>
            <a:pPr>
              <a:buNone/>
              <a:tabLst>
                <a:tab pos="1260396" algn="l"/>
              </a:tabLst>
            </a:pPr>
            <a:r>
              <a:rPr lang="ru-RU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..для </a:t>
            </a:r>
            <a:r>
              <a:rPr lang="en-US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Linux Server	</a:t>
            </a:r>
            <a:r>
              <a:rPr lang="en-US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1x</a:t>
            </a:r>
          </a:p>
          <a:p>
            <a:pPr>
              <a:buNone/>
              <a:tabLst>
                <a:tab pos="1260396" algn="l"/>
              </a:tabLst>
            </a:pPr>
            <a:r>
              <a:rPr lang="en-US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..</a:t>
            </a:r>
            <a:r>
              <a:rPr lang="ru-RU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для </a:t>
            </a:r>
            <a:r>
              <a:rPr lang="en-US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VMware	</a:t>
            </a:r>
            <a:r>
              <a:rPr lang="en-US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1x</a:t>
            </a:r>
          </a:p>
          <a:p>
            <a:pPr>
              <a:buNone/>
              <a:tabLst>
                <a:tab pos="1260396" algn="l"/>
              </a:tabLst>
            </a:pPr>
            <a:r>
              <a:rPr lang="en-US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..</a:t>
            </a:r>
            <a:r>
              <a:rPr lang="ru-RU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для ПК</a:t>
            </a:r>
            <a:r>
              <a:rPr lang="en-US" altLang="en-US" sz="900" dirty="0">
                <a:solidFill>
                  <a:srgbClr val="00194C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3x</a:t>
            </a:r>
          </a:p>
          <a:p>
            <a:pPr algn="ctr">
              <a:buNone/>
              <a:tabLst>
                <a:tab pos="1260396" algn="l"/>
              </a:tabLst>
            </a:pPr>
            <a:r>
              <a:rPr lang="ru-RU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или</a:t>
            </a:r>
            <a:endParaRPr lang="en-US" altLang="en-US" sz="900" b="1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>
              <a:buNone/>
              <a:tabLst>
                <a:tab pos="1260396" algn="l"/>
              </a:tabLst>
            </a:pPr>
            <a:r>
              <a:rPr lang="en-US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..</a:t>
            </a:r>
            <a:r>
              <a:rPr lang="ru-RU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Универсальная лицензия</a:t>
            </a:r>
            <a:r>
              <a:rPr lang="en-US" altLang="en-US" sz="900" b="1" dirty="0">
                <a:solidFill>
                  <a:srgbClr val="00194C"/>
                </a:solidFill>
                <a:latin typeface="Calibri" panose="020F0502020204030204" pitchFamily="34" charset="0"/>
              </a:rPr>
              <a:t>	6x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3662" y="4275936"/>
            <a:ext cx="3950123" cy="1471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normAutofit fontScale="85000" lnSpcReduction="20000"/>
          </a:bodyPr>
          <a:lstStyle/>
          <a:p>
            <a:pPr>
              <a:lnSpc>
                <a:spcPct val="134000"/>
              </a:lnSpc>
            </a:pP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Просто и доступно</a:t>
            </a:r>
            <a:endParaRPr lang="en-US" sz="12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marL="457172" lvl="1">
              <a:lnSpc>
                <a:spcPct val="134000"/>
              </a:lnSpc>
            </a:pP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Нет подключаемых модулей</a:t>
            </a:r>
            <a:r>
              <a:rPr lang="en-US" sz="1200" dirty="0">
                <a:solidFill>
                  <a:srgbClr val="00194C"/>
                </a:solidFill>
                <a:latin typeface="Calibri" panose="020F0502020204030204" pitchFamily="34" charset="0"/>
              </a:rPr>
              <a:t>, </a:t>
            </a: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уровней</a:t>
            </a:r>
            <a:r>
              <a:rPr lang="en-US" sz="1200" dirty="0">
                <a:solidFill>
                  <a:srgbClr val="00194C"/>
                </a:solidFill>
                <a:latin typeface="Calibri" panose="020F0502020204030204" pitchFamily="34" charset="0"/>
              </a:rPr>
              <a:t>, </a:t>
            </a: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дополнительных начислений</a:t>
            </a:r>
            <a:endParaRPr lang="en-US" sz="12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marL="457172" lvl="1">
              <a:lnSpc>
                <a:spcPct val="134000"/>
              </a:lnSpc>
              <a:tabLst>
                <a:tab pos="2631911" algn="l"/>
              </a:tabLst>
            </a:pP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Не учитывается количество разъемов ЦП</a:t>
            </a:r>
            <a:endParaRPr lang="en-US" sz="12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 marL="457172" lvl="1">
              <a:lnSpc>
                <a:spcPct val="134000"/>
              </a:lnSpc>
            </a:pP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Нет лицензирования по количеству ВМ и ОС</a:t>
            </a:r>
            <a:endParaRPr lang="en-US" sz="12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>
              <a:lnSpc>
                <a:spcPct val="134000"/>
              </a:lnSpc>
            </a:pP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Защита ваших </a:t>
            </a:r>
            <a:r>
              <a:rPr lang="ru-RU" sz="1200" dirty="0" err="1">
                <a:solidFill>
                  <a:srgbClr val="00194C"/>
                </a:solidFill>
                <a:latin typeface="Calibri" panose="020F0502020204030204" pitchFamily="34" charset="0"/>
              </a:rPr>
              <a:t>инвестициий</a:t>
            </a: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 с помощью универсальной лицензии</a:t>
            </a:r>
            <a:endParaRPr lang="en-US" sz="1200" dirty="0">
              <a:solidFill>
                <a:srgbClr val="00194C"/>
              </a:solidFill>
              <a:latin typeface="Calibri" panose="020F0502020204030204" pitchFamily="34" charset="0"/>
            </a:endParaRPr>
          </a:p>
          <a:p>
            <a:pPr>
              <a:lnSpc>
                <a:spcPct val="134000"/>
              </a:lnSpc>
            </a:pPr>
            <a:r>
              <a:rPr lang="ru-RU" sz="1200" dirty="0">
                <a:solidFill>
                  <a:srgbClr val="00194C"/>
                </a:solidFill>
                <a:latin typeface="Calibri" panose="020F0502020204030204" pitchFamily="34" charset="0"/>
              </a:rPr>
              <a:t>Простое масштабирование существующей среды</a:t>
            </a:r>
            <a:endParaRPr lang="en-US" sz="1200" dirty="0">
              <a:solidFill>
                <a:srgbClr val="00194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20728" y="2949888"/>
            <a:ext cx="301573" cy="3015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229" y="3034692"/>
            <a:ext cx="186771" cy="15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1"/>
          <p:cNvSpPr/>
          <p:nvPr/>
        </p:nvSpPr>
        <p:spPr>
          <a:xfrm>
            <a:off x="2732758" y="2949888"/>
            <a:ext cx="301573" cy="3015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430" y="3014562"/>
            <a:ext cx="167872" cy="1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58694" y="5624655"/>
            <a:ext cx="556654" cy="273862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22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88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9"/>
          <p:cNvGrpSpPr>
            <a:grpSpLocks/>
          </p:cNvGrpSpPr>
          <p:nvPr/>
        </p:nvGrpSpPr>
        <p:grpSpPr bwMode="auto">
          <a:xfrm>
            <a:off x="7207251" y="5119205"/>
            <a:ext cx="244475" cy="288925"/>
            <a:chOff x="4530" y="3343"/>
            <a:chExt cx="154" cy="182"/>
          </a:xfrm>
        </p:grpSpPr>
        <p:sp>
          <p:nvSpPr>
            <p:cNvPr id="56341" name="AutoShape 10"/>
            <p:cNvSpPr>
              <a:spLocks noChangeArrowheads="1"/>
            </p:cNvSpPr>
            <p:nvPr/>
          </p:nvSpPr>
          <p:spPr bwMode="auto">
            <a:xfrm rot="-480000">
              <a:off x="4534" y="3461"/>
              <a:ext cx="61" cy="62"/>
            </a:xfrm>
            <a:custGeom>
              <a:avLst/>
              <a:gdLst>
                <a:gd name="T0" fmla="*/ 0 w 272"/>
                <a:gd name="T1" fmla="*/ 0 h 274"/>
                <a:gd name="T2" fmla="*/ 0 w 272"/>
                <a:gd name="T3" fmla="*/ 0 h 274"/>
                <a:gd name="T4" fmla="*/ 0 w 272"/>
                <a:gd name="T5" fmla="*/ 0 h 274"/>
                <a:gd name="T6" fmla="*/ 0 w 272"/>
                <a:gd name="T7" fmla="*/ 0 h 274"/>
                <a:gd name="T8" fmla="*/ 0 w 272"/>
                <a:gd name="T9" fmla="*/ 0 h 274"/>
                <a:gd name="T10" fmla="*/ 0 w 272"/>
                <a:gd name="T11" fmla="*/ 0 h 274"/>
                <a:gd name="T12" fmla="*/ 0 w 272"/>
                <a:gd name="T13" fmla="*/ 0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74"/>
                <a:gd name="T23" fmla="*/ 272 w 27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74">
                  <a:moveTo>
                    <a:pt x="272" y="157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0" y="254"/>
                    <a:pt x="1" y="263"/>
                    <a:pt x="7" y="269"/>
                  </a:cubicBezTo>
                  <a:cubicBezTo>
                    <a:pt x="11" y="272"/>
                    <a:pt x="16" y="274"/>
                    <a:pt x="21" y="274"/>
                  </a:cubicBezTo>
                  <a:cubicBezTo>
                    <a:pt x="24" y="274"/>
                    <a:pt x="26" y="273"/>
                    <a:pt x="29" y="272"/>
                  </a:cubicBezTo>
                  <a:lnTo>
                    <a:pt x="272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2" name="AutoShape 11"/>
            <p:cNvSpPr>
              <a:spLocks noChangeArrowheads="1"/>
            </p:cNvSpPr>
            <p:nvPr/>
          </p:nvSpPr>
          <p:spPr bwMode="auto">
            <a:xfrm rot="-480000">
              <a:off x="4560" y="3374"/>
              <a:ext cx="106" cy="106"/>
            </a:xfrm>
            <a:custGeom>
              <a:avLst/>
              <a:gdLst>
                <a:gd name="T0" fmla="*/ 0 w 1113"/>
                <a:gd name="T1" fmla="*/ 0 h 1111"/>
                <a:gd name="T2" fmla="*/ 0 w 1113"/>
                <a:gd name="T3" fmla="*/ 0 h 1111"/>
                <a:gd name="T4" fmla="*/ 0 w 1113"/>
                <a:gd name="T5" fmla="*/ 0 h 1111"/>
                <a:gd name="T6" fmla="*/ 0 w 1113"/>
                <a:gd name="T7" fmla="*/ 0 h 1111"/>
                <a:gd name="T8" fmla="*/ 0 w 1113"/>
                <a:gd name="T9" fmla="*/ 0 h 1111"/>
                <a:gd name="T10" fmla="*/ 0 w 1113"/>
                <a:gd name="T11" fmla="*/ 0 h 1111"/>
                <a:gd name="T12" fmla="*/ 0 w 1113"/>
                <a:gd name="T13" fmla="*/ 0 h 1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3"/>
                <a:gd name="T22" fmla="*/ 0 h 1111"/>
                <a:gd name="T23" fmla="*/ 1113 w 1113"/>
                <a:gd name="T24" fmla="*/ 1111 h 1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3" h="1111">
                  <a:moveTo>
                    <a:pt x="1113" y="369"/>
                  </a:moveTo>
                  <a:lnTo>
                    <a:pt x="926" y="185"/>
                  </a:lnTo>
                  <a:lnTo>
                    <a:pt x="742" y="0"/>
                  </a:lnTo>
                  <a:lnTo>
                    <a:pt x="0" y="740"/>
                  </a:lnTo>
                  <a:lnTo>
                    <a:pt x="371" y="1111"/>
                  </a:lnTo>
                  <a:lnTo>
                    <a:pt x="1113" y="3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3" name="AutoShape 12"/>
            <p:cNvSpPr>
              <a:spLocks noChangeArrowheads="1"/>
            </p:cNvSpPr>
            <p:nvPr/>
          </p:nvSpPr>
          <p:spPr bwMode="auto">
            <a:xfrm rot="-480000">
              <a:off x="4632" y="3347"/>
              <a:ext cx="49" cy="47"/>
            </a:xfrm>
            <a:custGeom>
              <a:avLst/>
              <a:gdLst>
                <a:gd name="T0" fmla="*/ 0 w 219"/>
                <a:gd name="T1" fmla="*/ 0 h 208"/>
                <a:gd name="T2" fmla="*/ 0 w 219"/>
                <a:gd name="T3" fmla="*/ 0 h 208"/>
                <a:gd name="T4" fmla="*/ 0 w 219"/>
                <a:gd name="T5" fmla="*/ 0 h 208"/>
                <a:gd name="T6" fmla="*/ 0 w 219"/>
                <a:gd name="T7" fmla="*/ 0 h 208"/>
                <a:gd name="T8" fmla="*/ 0 w 219"/>
                <a:gd name="T9" fmla="*/ 0 h 208"/>
                <a:gd name="T10" fmla="*/ 0 w 219"/>
                <a:gd name="T11" fmla="*/ 0 h 208"/>
                <a:gd name="T12" fmla="*/ 0 w 219"/>
                <a:gd name="T13" fmla="*/ 0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08"/>
                <a:gd name="T23" fmla="*/ 219 w 219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08">
                  <a:moveTo>
                    <a:pt x="176" y="32"/>
                  </a:moveTo>
                  <a:cubicBezTo>
                    <a:pt x="154" y="10"/>
                    <a:pt x="126" y="0"/>
                    <a:pt x="98" y="0"/>
                  </a:cubicBezTo>
                  <a:cubicBezTo>
                    <a:pt x="69" y="0"/>
                    <a:pt x="41" y="10"/>
                    <a:pt x="19" y="3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76" y="189"/>
                    <a:pt x="176" y="189"/>
                    <a:pt x="176" y="189"/>
                  </a:cubicBezTo>
                  <a:cubicBezTo>
                    <a:pt x="219" y="146"/>
                    <a:pt x="219" y="75"/>
                    <a:pt x="17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4625" y="1063844"/>
            <a:ext cx="8213725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 smtClean="0">
              <a:solidFill>
                <a:schemeClr val="bg2"/>
              </a:solidFill>
              <a:latin typeface="+mn-lt"/>
              <a:cs typeface="+mn-cs"/>
            </a:endParaRPr>
          </a:p>
          <a:p>
            <a:pPr algn="just"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algn="just"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ru-RU" sz="800" dirty="0">
              <a:latin typeface="+mn-lt"/>
              <a:cs typeface="+mn-cs"/>
            </a:endParaRPr>
          </a:p>
          <a:p>
            <a:pPr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8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ru-RU" sz="8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90000"/>
              </a:lnSpc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8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9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rgbClr val="E07920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9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ru-RU" sz="1700" b="1" dirty="0">
              <a:solidFill>
                <a:srgbClr val="E07920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9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15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15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15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182563" lvl="2" indent="-180975" eaLnBrk="1" fontAlgn="auto" hangingPunct="1">
              <a:lnSpc>
                <a:spcPct val="150000"/>
              </a:lnSpc>
              <a:buClr>
                <a:srgbClr val="EC7404"/>
              </a:buClr>
              <a:buSzPct val="105000"/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17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177800" lvl="3" eaLnBrk="1" fontAlgn="auto" hangingPunct="1">
              <a:lnSpc>
                <a:spcPct val="90000"/>
              </a:lnSpc>
              <a:buClr>
                <a:srgbClr val="EC7404"/>
              </a:buClr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en-US" sz="800" b="1" dirty="0">
              <a:latin typeface="+mn-lt"/>
              <a:cs typeface="+mn-cs"/>
            </a:endParaRPr>
          </a:p>
          <a:p>
            <a:pPr marL="177800" lvl="3" eaLnBrk="1" fontAlgn="auto" hangingPunct="1">
              <a:lnSpc>
                <a:spcPct val="90000"/>
              </a:lnSpc>
              <a:buClr>
                <a:srgbClr val="EC7404"/>
              </a:buClr>
              <a:tabLst>
                <a:tab pos="571500" algn="l"/>
                <a:tab pos="1485900" algn="l"/>
                <a:tab pos="2400300" algn="l"/>
                <a:tab pos="3314700" algn="l"/>
                <a:tab pos="4229100" algn="l"/>
                <a:tab pos="5143500" algn="l"/>
                <a:tab pos="6057900" algn="l"/>
                <a:tab pos="6972300" algn="l"/>
                <a:tab pos="7886700" algn="l"/>
                <a:tab pos="8801100" algn="l"/>
                <a:tab pos="9715500" algn="l"/>
              </a:tabLst>
              <a:defRPr/>
            </a:pPr>
            <a:endParaRPr lang="ru-RU" sz="800" b="1" dirty="0">
              <a:latin typeface="+mn-lt"/>
              <a:cs typeface="+mn-cs"/>
            </a:endParaRPr>
          </a:p>
        </p:txBody>
      </p:sp>
      <p:sp>
        <p:nvSpPr>
          <p:cNvPr id="56324" name="TextBox 2"/>
          <p:cNvSpPr txBox="1">
            <a:spLocks noChangeArrowheads="1"/>
          </p:cNvSpPr>
          <p:nvPr/>
        </p:nvSpPr>
        <p:spPr bwMode="auto">
          <a:xfrm>
            <a:off x="526967" y="95294"/>
            <a:ext cx="801511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 </a:t>
            </a:r>
            <a:r>
              <a:rPr lang="en-US" altLang="ru-RU" sz="2800" dirty="0" smtClean="0">
                <a:solidFill>
                  <a:srgbClr val="00204D"/>
                </a:solidFill>
                <a:latin typeface="Calibri" pitchFamily="34" charset="0"/>
                <a:ea typeface="+mj-ea"/>
                <a:cs typeface="+mj-cs"/>
              </a:rPr>
              <a:t>Acronis </a:t>
            </a:r>
            <a:r>
              <a:rPr lang="ru-RU" altLang="ru-RU" sz="2800" dirty="0">
                <a:solidFill>
                  <a:srgbClr val="00204D"/>
                </a:solidFill>
                <a:latin typeface="Calibri" pitchFamily="34" charset="0"/>
                <a:ea typeface="+mj-ea"/>
                <a:cs typeface="+mj-cs"/>
              </a:rPr>
              <a:t>обеспечивает поддержку пользователей во всем мире</a:t>
            </a:r>
            <a:r>
              <a:rPr lang="en-US" altLang="ru-RU" sz="1800" dirty="0">
                <a:solidFill>
                  <a:srgbClr val="002060"/>
                </a:solidFill>
              </a:rPr>
              <a:t>.</a:t>
            </a:r>
            <a:endParaRPr lang="ru-RU" altLang="ru-RU" sz="1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0" dirty="0">
              <a:solidFill>
                <a:srgbClr val="E07920"/>
              </a:solidFill>
            </a:endParaRPr>
          </a:p>
        </p:txBody>
      </p:sp>
      <p:graphicFrame>
        <p:nvGraphicFramePr>
          <p:cNvPr id="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86119"/>
              </p:ext>
            </p:extLst>
          </p:nvPr>
        </p:nvGraphicFramePr>
        <p:xfrm>
          <a:off x="344771" y="1496125"/>
          <a:ext cx="8379501" cy="4581181"/>
        </p:xfrm>
        <a:graphic>
          <a:graphicData uri="http://schemas.openxmlformats.org/drawingml/2006/table">
            <a:tbl>
              <a:tblPr/>
              <a:tblGrid>
                <a:gridCol w="279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5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Расширенная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поддержка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Acronis Advantage Premier</a:t>
                      </a: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dirty="0" smtClean="0"/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Доступность</a:t>
                      </a: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dirty="0" smtClean="0"/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Круглосуточно без выходных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Способ поддержки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dirty="0" smtClean="0"/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Чат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/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телефон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/E-mail</a:t>
                      </a: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Первый ответ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критичные по времени проблемы</a:t>
                      </a: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Электронная почта: 1 день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Чат, телефон: обычно менее 2 минут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A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Обновления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dirty="0" smtClean="0"/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Включены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A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endParaRPr kumimoji="0" lang="en-GB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589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5" marR="91425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336303" y="2946446"/>
            <a:ext cx="3956739" cy="7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/>
          <a:lstStyle>
            <a:lvl1pPr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950"/>
              </a:lnSpc>
            </a:pPr>
            <a:r>
              <a:rPr lang="ru-RU" altLang="ru-RU" sz="2400" b="1" dirty="0">
                <a:solidFill>
                  <a:srgbClr val="2476B8"/>
                </a:solidFill>
                <a:latin typeface="Calibri" panose="020F0502020204030204" pitchFamily="34" charset="0"/>
              </a:rPr>
              <a:t>Каргин Максим</a:t>
            </a:r>
          </a:p>
          <a:p>
            <a:pPr algn="ctr">
              <a:lnSpc>
                <a:spcPts val="1950"/>
              </a:lnSpc>
            </a:pPr>
            <a:r>
              <a:rPr lang="ru-RU" altLang="ru-RU" sz="24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Пресейл-инженер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7807" y="4151263"/>
            <a:ext cx="4314768" cy="86177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950"/>
              </a:lnSpc>
            </a:pPr>
            <a:r>
              <a:rPr lang="ru-RU" altLang="ru-RU" sz="2025" b="1" dirty="0">
                <a:solidFill>
                  <a:srgbClr val="2476B8"/>
                </a:solidFill>
                <a:latin typeface="Calibri" panose="020F0502020204030204" pitchFamily="34" charset="0"/>
              </a:rPr>
              <a:t>Звоните: </a:t>
            </a:r>
            <a:r>
              <a:rPr lang="ru-RU" altLang="ru-RU" sz="2025" b="1" dirty="0">
                <a:solidFill>
                  <a:schemeClr val="bg1"/>
                </a:solidFill>
                <a:latin typeface="Calibri" panose="020F0502020204030204" pitchFamily="34" charset="0"/>
              </a:rPr>
              <a:t>+7(495) 988-22-68</a:t>
            </a:r>
            <a:endParaRPr lang="en-US" altLang="ru-RU" sz="2025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950"/>
              </a:lnSpc>
            </a:pPr>
            <a:r>
              <a:rPr lang="ru-RU" altLang="ru-RU" sz="2025" b="1" dirty="0">
                <a:solidFill>
                  <a:srgbClr val="2476B8"/>
                </a:solidFill>
                <a:latin typeface="Calibri" panose="020F0502020204030204" pitchFamily="34" charset="0"/>
              </a:rPr>
              <a:t>Пишите: </a:t>
            </a:r>
            <a:r>
              <a:rPr lang="en-US" altLang="ru-RU" sz="2025" b="1" dirty="0">
                <a:solidFill>
                  <a:schemeClr val="bg1"/>
                </a:solidFill>
                <a:latin typeface="Calibri" panose="020F0502020204030204" pitchFamily="34" charset="0"/>
              </a:rPr>
              <a:t>Acronis@aflex.ru</a:t>
            </a:r>
          </a:p>
          <a:p>
            <a:pPr algn="ctr">
              <a:lnSpc>
                <a:spcPts val="1950"/>
              </a:lnSpc>
            </a:pPr>
            <a:endParaRPr lang="en-US" altLang="ru-RU" sz="202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472057" y="2927507"/>
            <a:ext cx="4058780" cy="7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/>
          <a:lstStyle>
            <a:lvl1pPr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950"/>
              </a:lnSpc>
            </a:pPr>
            <a:r>
              <a:rPr lang="ru-RU" altLang="ru-RU" sz="2400" b="1" dirty="0" err="1">
                <a:solidFill>
                  <a:srgbClr val="2476B8"/>
                </a:solidFill>
                <a:latin typeface="Calibri" panose="020F0502020204030204" pitchFamily="34" charset="0"/>
              </a:rPr>
              <a:t>Несов</a:t>
            </a:r>
            <a:r>
              <a:rPr lang="ru-RU" altLang="ru-RU" sz="2400" b="1" dirty="0">
                <a:solidFill>
                  <a:srgbClr val="2476B8"/>
                </a:solidFill>
                <a:latin typeface="Calibri" panose="020F0502020204030204" pitchFamily="34" charset="0"/>
              </a:rPr>
              <a:t> Александр</a:t>
            </a:r>
          </a:p>
          <a:p>
            <a:pPr algn="ctr">
              <a:lnSpc>
                <a:spcPts val="1950"/>
              </a:lnSpc>
            </a:pPr>
            <a:r>
              <a:rPr lang="ru-RU" altLang="ru-RU" sz="240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Менеджер </a:t>
            </a:r>
            <a:r>
              <a:rPr lang="en-US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Acronis </a:t>
            </a:r>
            <a:r>
              <a:rPr lang="ru-RU" alt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на территории России и СНГ</a:t>
            </a:r>
            <a:endParaRPr lang="en-US" altLang="ru-RU" sz="2400" dirty="0">
              <a:solidFill>
                <a:schemeClr val="bg1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76" y="5434240"/>
            <a:ext cx="3546231" cy="6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5432"/>
            <a:ext cx="9144001" cy="5515253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53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Что </a:t>
            </a:r>
            <a:r>
              <a:rPr lang="ru-RU" alt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предлагает </a:t>
            </a:r>
            <a:r>
              <a:rPr lang="en-US" alt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Acronis</a:t>
            </a:r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?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1pPr>
            <a:lvl2pPr marL="278579" indent="-107146"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2pPr>
            <a:lvl3pPr marL="428582" indent="-85716"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3pPr>
            <a:lvl4pPr marL="600015" indent="-85716"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4pPr>
            <a:lvl5pPr marL="771448" indent="-85716"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5pPr>
            <a:lvl6pPr marL="942881" indent="-85716" defTabSz="685137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6pPr>
            <a:lvl7pPr marL="1114314" indent="-85716" defTabSz="685137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7pPr>
            <a:lvl8pPr marL="1285746" indent="-85716" defTabSz="685137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8pPr>
            <a:lvl9pPr marL="1457179" indent="-85716" defTabSz="685137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Open Sans" panose="020B0606030504020204" pitchFamily="34" charset="0"/>
                <a:cs typeface="Arial" panose="020B0604020202020204" pitchFamily="34" charset="0"/>
              </a:defRPr>
            </a:lvl9pPr>
          </a:lstStyle>
          <a:p>
            <a:fld id="{A47270F1-0F83-4DA6-8725-377934AC1C22}" type="slidenum">
              <a:rPr lang="ru-RU" altLang="ru-RU" sz="1500">
                <a:solidFill>
                  <a:schemeClr val="bg1"/>
                </a:solidFill>
                <a:latin typeface="Open Sans Light" panose="020B0306030504020204" pitchFamily="34" charset="0"/>
              </a:rPr>
              <a:pPr/>
              <a:t>3</a:t>
            </a:fld>
            <a:endParaRPr lang="ru-RU" altLang="ru-RU" sz="1500">
              <a:solidFill>
                <a:schemeClr val="bg1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381555"/>
            <a:ext cx="7775575" cy="95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Acronis - единая платформа для комплексного подхода к резервному </a:t>
            </a:r>
            <a:r>
              <a:rPr lang="ru-RU" sz="2800" dirty="0" smtClean="0"/>
              <a:t>копированию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90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2238" y="61913"/>
            <a:ext cx="479700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>
                <a:solidFill>
                  <a:srgbClr val="00204D"/>
                </a:solidFill>
                <a:latin typeface="Calibri" pitchFamily="34" charset="0"/>
                <a:ea typeface="+mj-ea"/>
                <a:cs typeface="+mj-cs"/>
              </a:rPr>
              <a:t>Единая</a:t>
            </a:r>
            <a:r>
              <a:rPr lang="ru-RU" alt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консоль управления </a:t>
            </a:r>
            <a:endParaRPr lang="ru-RU" alt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836613"/>
            <a:ext cx="8442325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19"/>
          <p:cNvSpPr>
            <a:spLocks noChangeArrowheads="1"/>
          </p:cNvSpPr>
          <p:nvPr/>
        </p:nvSpPr>
        <p:spPr bwMode="auto">
          <a:xfrm>
            <a:off x="122238" y="5805488"/>
            <a:ext cx="8786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0">
                <a:latin typeface="Trebuchet MS" panose="020B0603020202020204" pitchFamily="34" charset="0"/>
              </a:rPr>
              <a:t>GUI переработан с учетом пожеланий пользователей. Интерфейс стал более логичным, понятным и лёгким. Нужные настройки и задачи запускаются несколькими щелчками мыши. </a:t>
            </a:r>
            <a:endParaRPr lang="en-US" altLang="ru-RU" sz="1600" b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7" descr="abstract-blue2.png"/>
          <p:cNvPicPr>
            <a:picLocks noChangeAspect="1"/>
          </p:cNvPicPr>
          <p:nvPr/>
        </p:nvPicPr>
        <p:blipFill rotWithShape="1"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r="4320" b="8978"/>
          <a:stretch/>
        </p:blipFill>
        <p:spPr>
          <a:xfrm>
            <a:off x="-5377" y="1211713"/>
            <a:ext cx="9162255" cy="5226141"/>
          </a:xfrm>
          <a:prstGeom prst="rect">
            <a:avLst/>
          </a:prstGeom>
        </p:spPr>
      </p:pic>
      <p:grpSp>
        <p:nvGrpSpPr>
          <p:cNvPr id="11" name="Group 395"/>
          <p:cNvGrpSpPr>
            <a:grpSpLocks/>
          </p:cNvGrpSpPr>
          <p:nvPr/>
        </p:nvGrpSpPr>
        <p:grpSpPr bwMode="auto">
          <a:xfrm>
            <a:off x="3870326" y="4485006"/>
            <a:ext cx="2408238" cy="1743075"/>
            <a:chOff x="2283" y="2669"/>
            <a:chExt cx="1517" cy="1098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gray">
            <a:xfrm>
              <a:off x="2455" y="2983"/>
              <a:ext cx="0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3" name="Picture 45"/>
            <p:cNvPicPr>
              <a:picLocks noChangeAspect="1" noChangeArrowheads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23" y="3447"/>
              <a:ext cx="52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2828" y="2669"/>
              <a:ext cx="333" cy="836"/>
              <a:chOff x="4694" y="755"/>
              <a:chExt cx="477" cy="1200"/>
            </a:xfrm>
          </p:grpSpPr>
          <p:sp>
            <p:nvSpPr>
              <p:cNvPr id="71" name="Freeform 48"/>
              <p:cNvSpPr>
                <a:spLocks/>
              </p:cNvSpPr>
              <p:nvPr/>
            </p:nvSpPr>
            <p:spPr bwMode="gray">
              <a:xfrm>
                <a:off x="4694" y="755"/>
                <a:ext cx="477" cy="1200"/>
              </a:xfrm>
              <a:custGeom>
                <a:avLst/>
                <a:gdLst>
                  <a:gd name="T0" fmla="*/ 2147483647 w 236"/>
                  <a:gd name="T1" fmla="*/ 0 h 438"/>
                  <a:gd name="T2" fmla="*/ 2147483647 w 236"/>
                  <a:gd name="T3" fmla="*/ 0 h 438"/>
                  <a:gd name="T4" fmla="*/ 0 w 236"/>
                  <a:gd name="T5" fmla="*/ 2147483647 h 438"/>
                  <a:gd name="T6" fmla="*/ 0 w 236"/>
                  <a:gd name="T7" fmla="*/ 2147483647 h 438"/>
                  <a:gd name="T8" fmla="*/ 2147483647 w 236"/>
                  <a:gd name="T9" fmla="*/ 2147483647 h 438"/>
                  <a:gd name="T10" fmla="*/ 2147483647 w 236"/>
                  <a:gd name="T11" fmla="*/ 2147483647 h 438"/>
                  <a:gd name="T12" fmla="*/ 2147483647 w 236"/>
                  <a:gd name="T13" fmla="*/ 2147483647 h 438"/>
                  <a:gd name="T14" fmla="*/ 2147483647 w 236"/>
                  <a:gd name="T15" fmla="*/ 2147483647 h 438"/>
                  <a:gd name="T16" fmla="*/ 214748364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AB2E2"/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gray">
              <a:xfrm>
                <a:off x="4764" y="755"/>
                <a:ext cx="406" cy="1092"/>
              </a:xfrm>
              <a:custGeom>
                <a:avLst/>
                <a:gdLst>
                  <a:gd name="T0" fmla="*/ 2147483647 w 201"/>
                  <a:gd name="T1" fmla="*/ 2147483647 h 398"/>
                  <a:gd name="T2" fmla="*/ 2147483647 w 201"/>
                  <a:gd name="T3" fmla="*/ 0 h 398"/>
                  <a:gd name="T4" fmla="*/ 0 w 201"/>
                  <a:gd name="T5" fmla="*/ 0 h 398"/>
                  <a:gd name="T6" fmla="*/ 2147483647 w 201"/>
                  <a:gd name="T7" fmla="*/ 2147483647 h 398"/>
                  <a:gd name="T8" fmla="*/ 2147483647 w 201"/>
                  <a:gd name="T9" fmla="*/ 2147483647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8AB2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2903" y="2691"/>
              <a:ext cx="234" cy="482"/>
            </a:xfrm>
            <a:custGeom>
              <a:avLst/>
              <a:gdLst>
                <a:gd name="T0" fmla="*/ 13221338 w 166"/>
                <a:gd name="T1" fmla="*/ 2147483647 h 234"/>
                <a:gd name="T2" fmla="*/ 13808795 w 166"/>
                <a:gd name="T3" fmla="*/ 2147483647 h 234"/>
                <a:gd name="T4" fmla="*/ 13808795 w 166"/>
                <a:gd name="T5" fmla="*/ 2147483647 h 234"/>
                <a:gd name="T6" fmla="*/ 13221338 w 166"/>
                <a:gd name="T7" fmla="*/ 0 h 234"/>
                <a:gd name="T8" fmla="*/ 0 w 166"/>
                <a:gd name="T9" fmla="*/ 0 h 234"/>
                <a:gd name="T10" fmla="*/ 9947677 w 166"/>
                <a:gd name="T11" fmla="*/ 2147483647 h 234"/>
                <a:gd name="T12" fmla="*/ 13221338 w 166"/>
                <a:gd name="T13" fmla="*/ 214748364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234"/>
                <a:gd name="T23" fmla="*/ 166 w 16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234">
                  <a:moveTo>
                    <a:pt x="159" y="234"/>
                  </a:moveTo>
                  <a:cubicBezTo>
                    <a:pt x="163" y="234"/>
                    <a:pt x="166" y="231"/>
                    <a:pt x="166" y="227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3"/>
                    <a:pt x="163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234"/>
                    <a:pt x="120" y="234"/>
                    <a:pt x="120" y="234"/>
                  </a:cubicBezTo>
                  <a:lnTo>
                    <a:pt x="159" y="234"/>
                  </a:lnTo>
                  <a:close/>
                </a:path>
              </a:pathLst>
            </a:custGeom>
            <a:gradFill rotWithShape="1">
              <a:gsLst>
                <a:gs pos="0">
                  <a:srgbClr val="191919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2852" y="2691"/>
              <a:ext cx="220" cy="482"/>
            </a:xfrm>
            <a:custGeom>
              <a:avLst/>
              <a:gdLst>
                <a:gd name="T0" fmla="*/ 3069575 w 156"/>
                <a:gd name="T1" fmla="*/ 0 h 234"/>
                <a:gd name="T2" fmla="*/ 595556 w 156"/>
                <a:gd name="T3" fmla="*/ 0 h 234"/>
                <a:gd name="T4" fmla="*/ 0 w 156"/>
                <a:gd name="T5" fmla="*/ 2147483647 h 234"/>
                <a:gd name="T6" fmla="*/ 0 w 156"/>
                <a:gd name="T7" fmla="*/ 2147483647 h 234"/>
                <a:gd name="T8" fmla="*/ 595556 w 156"/>
                <a:gd name="T9" fmla="*/ 2147483647 h 234"/>
                <a:gd name="T10" fmla="*/ 13165595 w 156"/>
                <a:gd name="T11" fmla="*/ 2147483647 h 234"/>
                <a:gd name="T12" fmla="*/ 3069575 w 156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34"/>
                <a:gd name="T23" fmla="*/ 156 w 15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34">
                  <a:moveTo>
                    <a:pt x="3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56" y="234"/>
                    <a:pt x="156" y="234"/>
                    <a:pt x="156" y="234"/>
                  </a:cubicBez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19191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52"/>
            <p:cNvSpPr>
              <a:spLocks noChangeArrowheads="1"/>
            </p:cNvSpPr>
            <p:nvPr/>
          </p:nvSpPr>
          <p:spPr bwMode="gray">
            <a:xfrm>
              <a:off x="2864" y="2712"/>
              <a:ext cx="261" cy="82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8" name="Rectangle 53"/>
            <p:cNvSpPr>
              <a:spLocks noChangeArrowheads="1"/>
            </p:cNvSpPr>
            <p:nvPr/>
          </p:nvSpPr>
          <p:spPr bwMode="gray">
            <a:xfrm>
              <a:off x="2864" y="2798"/>
              <a:ext cx="261" cy="81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gray">
            <a:xfrm>
              <a:off x="3070" y="2854"/>
              <a:ext cx="41" cy="12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2876" y="2811"/>
              <a:ext cx="235" cy="3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56"/>
            <p:cNvSpPr>
              <a:spLocks noChangeArrowheads="1"/>
            </p:cNvSpPr>
            <p:nvPr/>
          </p:nvSpPr>
          <p:spPr bwMode="gray">
            <a:xfrm>
              <a:off x="3070" y="2769"/>
              <a:ext cx="41" cy="11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2876" y="2724"/>
              <a:ext cx="235" cy="3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gray">
            <a:xfrm>
              <a:off x="2852" y="3443"/>
              <a:ext cx="285" cy="22"/>
            </a:xfrm>
            <a:custGeom>
              <a:avLst/>
              <a:gdLst>
                <a:gd name="T0" fmla="*/ 0 w 202"/>
                <a:gd name="T1" fmla="*/ 0 h 15"/>
                <a:gd name="T2" fmla="*/ 0 w 202"/>
                <a:gd name="T3" fmla="*/ 1851165 h 15"/>
                <a:gd name="T4" fmla="*/ 970201 w 202"/>
                <a:gd name="T5" fmla="*/ 4573441 h 15"/>
                <a:gd name="T6" fmla="*/ 16357952 w 202"/>
                <a:gd name="T7" fmla="*/ 4573441 h 15"/>
                <a:gd name="T8" fmla="*/ 17323381 w 202"/>
                <a:gd name="T9" fmla="*/ 1851165 h 15"/>
                <a:gd name="T10" fmla="*/ 17323381 w 202"/>
                <a:gd name="T11" fmla="*/ 0 h 15"/>
                <a:gd name="T12" fmla="*/ 0 w 20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5"/>
                <a:gd name="T23" fmla="*/ 202 w 20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5" y="15"/>
                    <a:pt x="1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7" y="15"/>
                    <a:pt x="202" y="11"/>
                    <a:pt x="202" y="6"/>
                  </a:cubicBezTo>
                  <a:cubicBezTo>
                    <a:pt x="202" y="0"/>
                    <a:pt x="202" y="0"/>
                    <a:pt x="2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gray">
            <a:xfrm>
              <a:off x="2852" y="3420"/>
              <a:ext cx="285" cy="23"/>
            </a:xfrm>
            <a:custGeom>
              <a:avLst/>
              <a:gdLst>
                <a:gd name="T0" fmla="*/ 17323381 w 202"/>
                <a:gd name="T1" fmla="*/ 119869705 h 14"/>
                <a:gd name="T2" fmla="*/ 16357952 w 202"/>
                <a:gd name="T3" fmla="*/ 0 h 14"/>
                <a:gd name="T4" fmla="*/ 970201 w 202"/>
                <a:gd name="T5" fmla="*/ 0 h 14"/>
                <a:gd name="T6" fmla="*/ 0 w 202"/>
                <a:gd name="T7" fmla="*/ 119869705 h 14"/>
                <a:gd name="T8" fmla="*/ 0 w 202"/>
                <a:gd name="T9" fmla="*/ 182636092 h 14"/>
                <a:gd name="T10" fmla="*/ 17323381 w 202"/>
                <a:gd name="T11" fmla="*/ 182636092 h 14"/>
                <a:gd name="T12" fmla="*/ 17323381 w 202"/>
                <a:gd name="T13" fmla="*/ 119869705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4"/>
                <a:gd name="T23" fmla="*/ 202 w 20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4">
                  <a:moveTo>
                    <a:pt x="202" y="9"/>
                  </a:moveTo>
                  <a:cubicBezTo>
                    <a:pt x="202" y="4"/>
                    <a:pt x="197" y="0"/>
                    <a:pt x="19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9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gray">
            <a:xfrm>
              <a:off x="2864" y="2884"/>
              <a:ext cx="261" cy="82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gray">
            <a:xfrm>
              <a:off x="3070" y="2940"/>
              <a:ext cx="41" cy="13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2876" y="2898"/>
              <a:ext cx="235" cy="3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gray">
            <a:xfrm>
              <a:off x="2864" y="2969"/>
              <a:ext cx="261" cy="82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gray">
            <a:xfrm>
              <a:off x="3070" y="3025"/>
              <a:ext cx="41" cy="13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30" name="Rectangle 65"/>
            <p:cNvSpPr>
              <a:spLocks noChangeArrowheads="1"/>
            </p:cNvSpPr>
            <p:nvPr/>
          </p:nvSpPr>
          <p:spPr bwMode="auto">
            <a:xfrm>
              <a:off x="2876" y="2983"/>
              <a:ext cx="235" cy="3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66"/>
            <p:cNvSpPr>
              <a:spLocks noChangeArrowheads="1"/>
            </p:cNvSpPr>
            <p:nvPr/>
          </p:nvSpPr>
          <p:spPr bwMode="gray">
            <a:xfrm>
              <a:off x="2864" y="3056"/>
              <a:ext cx="261" cy="81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32" name="Rectangle 67"/>
            <p:cNvSpPr>
              <a:spLocks noChangeArrowheads="1"/>
            </p:cNvSpPr>
            <p:nvPr/>
          </p:nvSpPr>
          <p:spPr bwMode="gray">
            <a:xfrm>
              <a:off x="3070" y="3111"/>
              <a:ext cx="41" cy="13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33" name="Rectangle 68"/>
            <p:cNvSpPr>
              <a:spLocks noChangeArrowheads="1"/>
            </p:cNvSpPr>
            <p:nvPr/>
          </p:nvSpPr>
          <p:spPr bwMode="auto">
            <a:xfrm>
              <a:off x="2876" y="3069"/>
              <a:ext cx="235" cy="3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grpSp>
          <p:nvGrpSpPr>
            <p:cNvPr id="34" name="Group 69"/>
            <p:cNvGrpSpPr>
              <a:grpSpLocks/>
            </p:cNvGrpSpPr>
            <p:nvPr/>
          </p:nvGrpSpPr>
          <p:grpSpPr bwMode="auto">
            <a:xfrm>
              <a:off x="2355" y="3486"/>
              <a:ext cx="717" cy="281"/>
              <a:chOff x="204" y="2979"/>
              <a:chExt cx="1008" cy="394"/>
            </a:xfrm>
          </p:grpSpPr>
          <p:pic>
            <p:nvPicPr>
              <p:cNvPr id="55" name="Picture 70"/>
              <p:cNvPicPr>
                <a:picLocks noChangeAspect="1" noChangeArrowheads="1"/>
              </p:cNvPicPr>
              <p:nvPr/>
            </p:nvPicPr>
            <p:blipFill>
              <a:blip r:embed="rId5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04" y="3203"/>
                <a:ext cx="1008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6" name="Group 71"/>
              <p:cNvGrpSpPr>
                <a:grpSpLocks/>
              </p:cNvGrpSpPr>
              <p:nvPr/>
            </p:nvGrpSpPr>
            <p:grpSpPr bwMode="auto">
              <a:xfrm>
                <a:off x="326" y="2979"/>
                <a:ext cx="792" cy="295"/>
                <a:chOff x="365" y="2979"/>
                <a:chExt cx="792" cy="295"/>
              </a:xfrm>
            </p:grpSpPr>
            <p:sp>
              <p:nvSpPr>
                <p:cNvPr id="57" name="Freeform 72"/>
                <p:cNvSpPr>
                  <a:spLocks/>
                </p:cNvSpPr>
                <p:nvPr/>
              </p:nvSpPr>
              <p:spPr bwMode="gray">
                <a:xfrm>
                  <a:off x="365" y="2979"/>
                  <a:ext cx="792" cy="254"/>
                </a:xfrm>
                <a:custGeom>
                  <a:avLst/>
                  <a:gdLst>
                    <a:gd name="T0" fmla="*/ 0 w 1835"/>
                    <a:gd name="T1" fmla="*/ 1 h 345"/>
                    <a:gd name="T2" fmla="*/ 0 w 1835"/>
                    <a:gd name="T3" fmla="*/ 0 h 345"/>
                    <a:gd name="T4" fmla="*/ 0 w 1835"/>
                    <a:gd name="T5" fmla="*/ 0 h 345"/>
                    <a:gd name="T6" fmla="*/ 0 w 1835"/>
                    <a:gd name="T7" fmla="*/ 1 h 345"/>
                    <a:gd name="T8" fmla="*/ 0 w 1835"/>
                    <a:gd name="T9" fmla="*/ 1 h 345"/>
                    <a:gd name="T10" fmla="*/ 0 w 1835"/>
                    <a:gd name="T11" fmla="*/ 1 h 345"/>
                    <a:gd name="T12" fmla="*/ 0 w 1835"/>
                    <a:gd name="T13" fmla="*/ 1 h 345"/>
                    <a:gd name="T14" fmla="*/ 0 w 1835"/>
                    <a:gd name="T15" fmla="*/ 1 h 345"/>
                    <a:gd name="T16" fmla="*/ 0 w 1835"/>
                    <a:gd name="T17" fmla="*/ 1 h 345"/>
                    <a:gd name="T18" fmla="*/ 0 w 1835"/>
                    <a:gd name="T19" fmla="*/ 1 h 345"/>
                    <a:gd name="T20" fmla="*/ 0 w 1835"/>
                    <a:gd name="T21" fmla="*/ 1 h 3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35"/>
                    <a:gd name="T34" fmla="*/ 0 h 345"/>
                    <a:gd name="T35" fmla="*/ 1835 w 1835"/>
                    <a:gd name="T36" fmla="*/ 345 h 3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35" h="345">
                      <a:moveTo>
                        <a:pt x="1834" y="274"/>
                      </a:moveTo>
                      <a:cubicBezTo>
                        <a:pt x="1835" y="190"/>
                        <a:pt x="1570" y="0"/>
                        <a:pt x="1543" y="0"/>
                      </a:cubicBezTo>
                      <a:cubicBezTo>
                        <a:pt x="284" y="0"/>
                        <a:pt x="284" y="0"/>
                        <a:pt x="284" y="0"/>
                      </a:cubicBezTo>
                      <a:cubicBezTo>
                        <a:pt x="257" y="0"/>
                        <a:pt x="0" y="202"/>
                        <a:pt x="4" y="270"/>
                      </a:cubicBezTo>
                      <a:cubicBezTo>
                        <a:pt x="3" y="309"/>
                        <a:pt x="3" y="309"/>
                        <a:pt x="3" y="309"/>
                      </a:cubicBezTo>
                      <a:cubicBezTo>
                        <a:pt x="3" y="312"/>
                        <a:pt x="4" y="315"/>
                        <a:pt x="4" y="317"/>
                      </a:cubicBezTo>
                      <a:cubicBezTo>
                        <a:pt x="9" y="333"/>
                        <a:pt x="27" y="345"/>
                        <a:pt x="50" y="345"/>
                      </a:cubicBezTo>
                      <a:cubicBezTo>
                        <a:pt x="1785" y="345"/>
                        <a:pt x="1785" y="345"/>
                        <a:pt x="1785" y="345"/>
                      </a:cubicBezTo>
                      <a:cubicBezTo>
                        <a:pt x="1809" y="345"/>
                        <a:pt x="1829" y="332"/>
                        <a:pt x="1833" y="315"/>
                      </a:cubicBezTo>
                      <a:cubicBezTo>
                        <a:pt x="1833" y="313"/>
                        <a:pt x="1834" y="311"/>
                        <a:pt x="1834" y="309"/>
                      </a:cubicBezTo>
                      <a:lnTo>
                        <a:pt x="1834" y="27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AB2E2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73"/>
                <p:cNvSpPr>
                  <a:spLocks/>
                </p:cNvSpPr>
                <p:nvPr/>
              </p:nvSpPr>
              <p:spPr bwMode="gray">
                <a:xfrm>
                  <a:off x="694" y="2980"/>
                  <a:ext cx="459" cy="180"/>
                </a:xfrm>
                <a:custGeom>
                  <a:avLst/>
                  <a:gdLst>
                    <a:gd name="T0" fmla="*/ 0 w 1086"/>
                    <a:gd name="T1" fmla="*/ 1 h 249"/>
                    <a:gd name="T2" fmla="*/ 0 w 1086"/>
                    <a:gd name="T3" fmla="*/ 0 h 249"/>
                    <a:gd name="T4" fmla="*/ 0 w 1086"/>
                    <a:gd name="T5" fmla="*/ 1 h 249"/>
                    <a:gd name="T6" fmla="*/ 0 w 1086"/>
                    <a:gd name="T7" fmla="*/ 1 h 249"/>
                    <a:gd name="T8" fmla="*/ 0 w 1086"/>
                    <a:gd name="T9" fmla="*/ 1 h 249"/>
                    <a:gd name="T10" fmla="*/ 0 w 1086"/>
                    <a:gd name="T11" fmla="*/ 1 h 2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6"/>
                    <a:gd name="T19" fmla="*/ 0 h 249"/>
                    <a:gd name="T20" fmla="*/ 1086 w 1086"/>
                    <a:gd name="T21" fmla="*/ 249 h 2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6" h="249">
                      <a:moveTo>
                        <a:pt x="1086" y="249"/>
                      </a:moveTo>
                      <a:cubicBezTo>
                        <a:pt x="1079" y="208"/>
                        <a:pt x="862" y="4"/>
                        <a:pt x="807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96" y="72"/>
                        <a:pt x="311" y="204"/>
                        <a:pt x="311" y="204"/>
                      </a:cubicBezTo>
                      <a:cubicBezTo>
                        <a:pt x="373" y="203"/>
                        <a:pt x="999" y="205"/>
                        <a:pt x="999" y="204"/>
                      </a:cubicBezTo>
                      <a:lnTo>
                        <a:pt x="1086" y="24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AB2E2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74"/>
                <p:cNvSpPr>
                  <a:spLocks/>
                </p:cNvSpPr>
                <p:nvPr/>
              </p:nvSpPr>
              <p:spPr bwMode="gray">
                <a:xfrm>
                  <a:off x="366" y="3127"/>
                  <a:ext cx="790" cy="147"/>
                </a:xfrm>
                <a:custGeom>
                  <a:avLst/>
                  <a:gdLst>
                    <a:gd name="T0" fmla="*/ 0 w 1831"/>
                    <a:gd name="T1" fmla="*/ 1 h 199"/>
                    <a:gd name="T2" fmla="*/ 0 w 1831"/>
                    <a:gd name="T3" fmla="*/ 1 h 199"/>
                    <a:gd name="T4" fmla="*/ 0 w 1831"/>
                    <a:gd name="T5" fmla="*/ 1 h 199"/>
                    <a:gd name="T6" fmla="*/ 0 w 1831"/>
                    <a:gd name="T7" fmla="*/ 1 h 199"/>
                    <a:gd name="T8" fmla="*/ 0 w 1831"/>
                    <a:gd name="T9" fmla="*/ 1 h 199"/>
                    <a:gd name="T10" fmla="*/ 0 w 1831"/>
                    <a:gd name="T11" fmla="*/ 0 h 199"/>
                    <a:gd name="T12" fmla="*/ 0 w 1831"/>
                    <a:gd name="T13" fmla="*/ 0 h 199"/>
                    <a:gd name="T14" fmla="*/ 0 w 1831"/>
                    <a:gd name="T15" fmla="*/ 1 h 199"/>
                    <a:gd name="T16" fmla="*/ 0 w 1831"/>
                    <a:gd name="T17" fmla="*/ 1 h 19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31"/>
                    <a:gd name="T28" fmla="*/ 0 h 199"/>
                    <a:gd name="T29" fmla="*/ 1831 w 1831"/>
                    <a:gd name="T30" fmla="*/ 199 h 19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31" h="199">
                      <a:moveTo>
                        <a:pt x="1831" y="122"/>
                      </a:moveTo>
                      <a:cubicBezTo>
                        <a:pt x="1831" y="164"/>
                        <a:pt x="1797" y="199"/>
                        <a:pt x="1754" y="199"/>
                      </a:cubicBezTo>
                      <a:cubicBezTo>
                        <a:pt x="77" y="199"/>
                        <a:pt x="77" y="199"/>
                        <a:pt x="77" y="199"/>
                      </a:cubicBezTo>
                      <a:cubicBezTo>
                        <a:pt x="34" y="199"/>
                        <a:pt x="0" y="164"/>
                        <a:pt x="0" y="122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35"/>
                        <a:pt x="34" y="0"/>
                        <a:pt x="77" y="0"/>
                      </a:cubicBezTo>
                      <a:cubicBezTo>
                        <a:pt x="1754" y="0"/>
                        <a:pt x="1754" y="0"/>
                        <a:pt x="1754" y="0"/>
                      </a:cubicBezTo>
                      <a:cubicBezTo>
                        <a:pt x="1797" y="0"/>
                        <a:pt x="1831" y="35"/>
                        <a:pt x="1831" y="77"/>
                      </a:cubicBezTo>
                      <a:lnTo>
                        <a:pt x="1831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BAE6"/>
                    </a:gs>
                    <a:gs pos="100000">
                      <a:srgbClr val="B5CEED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75"/>
                <p:cNvSpPr>
                  <a:spLocks/>
                </p:cNvSpPr>
                <p:nvPr/>
              </p:nvSpPr>
              <p:spPr bwMode="gray">
                <a:xfrm>
                  <a:off x="869" y="3128"/>
                  <a:ext cx="288" cy="146"/>
                </a:xfrm>
                <a:custGeom>
                  <a:avLst/>
                  <a:gdLst>
                    <a:gd name="T0" fmla="*/ 0 w 677"/>
                    <a:gd name="T1" fmla="*/ 0 h 200"/>
                    <a:gd name="T2" fmla="*/ 0 w 677"/>
                    <a:gd name="T3" fmla="*/ 1 h 200"/>
                    <a:gd name="T4" fmla="*/ 0 w 677"/>
                    <a:gd name="T5" fmla="*/ 1 h 200"/>
                    <a:gd name="T6" fmla="*/ 0 w 677"/>
                    <a:gd name="T7" fmla="*/ 1 h 200"/>
                    <a:gd name="T8" fmla="*/ 0 w 677"/>
                    <a:gd name="T9" fmla="*/ 1 h 200"/>
                    <a:gd name="T10" fmla="*/ 0 w 677"/>
                    <a:gd name="T11" fmla="*/ 1 h 200"/>
                    <a:gd name="T12" fmla="*/ 0 w 677"/>
                    <a:gd name="T13" fmla="*/ 1 h 200"/>
                    <a:gd name="T14" fmla="*/ 0 w 677"/>
                    <a:gd name="T15" fmla="*/ 0 h 2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7"/>
                    <a:gd name="T25" fmla="*/ 0 h 200"/>
                    <a:gd name="T26" fmla="*/ 677 w 677"/>
                    <a:gd name="T27" fmla="*/ 200 h 2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7" h="200">
                      <a:moveTo>
                        <a:pt x="0" y="0"/>
                      </a:moveTo>
                      <a:cubicBezTo>
                        <a:pt x="0" y="0"/>
                        <a:pt x="161" y="106"/>
                        <a:pt x="306" y="199"/>
                      </a:cubicBezTo>
                      <a:cubicBezTo>
                        <a:pt x="372" y="199"/>
                        <a:pt x="454" y="200"/>
                        <a:pt x="520" y="200"/>
                      </a:cubicBezTo>
                      <a:cubicBezTo>
                        <a:pt x="568" y="200"/>
                        <a:pt x="600" y="200"/>
                        <a:pt x="600" y="200"/>
                      </a:cubicBezTo>
                      <a:cubicBezTo>
                        <a:pt x="643" y="200"/>
                        <a:pt x="677" y="165"/>
                        <a:pt x="677" y="123"/>
                      </a:cubicBezTo>
                      <a:cubicBezTo>
                        <a:pt x="677" y="78"/>
                        <a:pt x="677" y="78"/>
                        <a:pt x="677" y="78"/>
                      </a:cubicBezTo>
                      <a:cubicBezTo>
                        <a:pt x="677" y="36"/>
                        <a:pt x="643" y="1"/>
                        <a:pt x="60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96BAE6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76"/>
                <p:cNvSpPr>
                  <a:spLocks/>
                </p:cNvSpPr>
                <p:nvPr/>
              </p:nvSpPr>
              <p:spPr bwMode="gray">
                <a:xfrm>
                  <a:off x="457" y="3162"/>
                  <a:ext cx="651" cy="77"/>
                </a:xfrm>
                <a:custGeom>
                  <a:avLst/>
                  <a:gdLst>
                    <a:gd name="T0" fmla="*/ 0 w 1509"/>
                    <a:gd name="T1" fmla="*/ 1 h 105"/>
                    <a:gd name="T2" fmla="*/ 0 w 1509"/>
                    <a:gd name="T3" fmla="*/ 1 h 105"/>
                    <a:gd name="T4" fmla="*/ 0 w 1509"/>
                    <a:gd name="T5" fmla="*/ 1 h 105"/>
                    <a:gd name="T6" fmla="*/ 0 w 1509"/>
                    <a:gd name="T7" fmla="*/ 1 h 105"/>
                    <a:gd name="T8" fmla="*/ 0 w 1509"/>
                    <a:gd name="T9" fmla="*/ 1 h 105"/>
                    <a:gd name="T10" fmla="*/ 0 w 1509"/>
                    <a:gd name="T11" fmla="*/ 0 h 105"/>
                    <a:gd name="T12" fmla="*/ 0 w 1509"/>
                    <a:gd name="T13" fmla="*/ 0 h 105"/>
                    <a:gd name="T14" fmla="*/ 0 w 1509"/>
                    <a:gd name="T15" fmla="*/ 1 h 105"/>
                    <a:gd name="T16" fmla="*/ 0 w 1509"/>
                    <a:gd name="T17" fmla="*/ 1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09"/>
                    <a:gd name="T28" fmla="*/ 0 h 105"/>
                    <a:gd name="T29" fmla="*/ 1509 w 1509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09" h="105">
                      <a:moveTo>
                        <a:pt x="1509" y="64"/>
                      </a:moveTo>
                      <a:cubicBezTo>
                        <a:pt x="1509" y="87"/>
                        <a:pt x="1480" y="105"/>
                        <a:pt x="1445" y="105"/>
                      </a:cubicBezTo>
                      <a:cubicBezTo>
                        <a:pt x="64" y="105"/>
                        <a:pt x="64" y="105"/>
                        <a:pt x="64" y="105"/>
                      </a:cubicBezTo>
                      <a:cubicBezTo>
                        <a:pt x="29" y="105"/>
                        <a:pt x="0" y="87"/>
                        <a:pt x="0" y="6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8"/>
                        <a:pt x="29" y="0"/>
                        <a:pt x="64" y="0"/>
                      </a:cubicBezTo>
                      <a:cubicBezTo>
                        <a:pt x="1445" y="0"/>
                        <a:pt x="1445" y="0"/>
                        <a:pt x="1445" y="0"/>
                      </a:cubicBezTo>
                      <a:cubicBezTo>
                        <a:pt x="1480" y="0"/>
                        <a:pt x="1509" y="18"/>
                        <a:pt x="1509" y="41"/>
                      </a:cubicBezTo>
                      <a:lnTo>
                        <a:pt x="1509" y="6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3F3F3"/>
                    </a:gs>
                    <a:gs pos="100000">
                      <a:srgbClr val="DBDB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77"/>
                <p:cNvSpPr>
                  <a:spLocks/>
                </p:cNvSpPr>
                <p:nvPr/>
              </p:nvSpPr>
              <p:spPr bwMode="gray">
                <a:xfrm>
                  <a:off x="508" y="3192"/>
                  <a:ext cx="553" cy="17"/>
                </a:xfrm>
                <a:custGeom>
                  <a:avLst/>
                  <a:gdLst>
                    <a:gd name="T0" fmla="*/ 0 w 1281"/>
                    <a:gd name="T1" fmla="*/ 1 h 23"/>
                    <a:gd name="T2" fmla="*/ 0 w 1281"/>
                    <a:gd name="T3" fmla="*/ 1 h 23"/>
                    <a:gd name="T4" fmla="*/ 0 w 1281"/>
                    <a:gd name="T5" fmla="*/ 1 h 23"/>
                    <a:gd name="T6" fmla="*/ 0 w 1281"/>
                    <a:gd name="T7" fmla="*/ 1 h 23"/>
                    <a:gd name="T8" fmla="*/ 0 w 1281"/>
                    <a:gd name="T9" fmla="*/ 1 h 23"/>
                    <a:gd name="T10" fmla="*/ 0 w 1281"/>
                    <a:gd name="T11" fmla="*/ 0 h 23"/>
                    <a:gd name="T12" fmla="*/ 0 w 1281"/>
                    <a:gd name="T13" fmla="*/ 0 h 23"/>
                    <a:gd name="T14" fmla="*/ 0 w 1281"/>
                    <a:gd name="T15" fmla="*/ 1 h 23"/>
                    <a:gd name="T16" fmla="*/ 0 w 1281"/>
                    <a:gd name="T17" fmla="*/ 1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81"/>
                    <a:gd name="T28" fmla="*/ 0 h 23"/>
                    <a:gd name="T29" fmla="*/ 1281 w 1281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81" h="23">
                      <a:moveTo>
                        <a:pt x="1281" y="14"/>
                      </a:moveTo>
                      <a:cubicBezTo>
                        <a:pt x="1281" y="19"/>
                        <a:pt x="1257" y="23"/>
                        <a:pt x="1227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24" y="23"/>
                        <a:pt x="0" y="19"/>
                        <a:pt x="0" y="1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24" y="0"/>
                        <a:pt x="54" y="0"/>
                      </a:cubicBezTo>
                      <a:cubicBezTo>
                        <a:pt x="1227" y="0"/>
                        <a:pt x="1227" y="0"/>
                        <a:pt x="1227" y="0"/>
                      </a:cubicBezTo>
                      <a:cubicBezTo>
                        <a:pt x="1257" y="0"/>
                        <a:pt x="1281" y="4"/>
                        <a:pt x="1281" y="9"/>
                      </a:cubicBezTo>
                      <a:lnTo>
                        <a:pt x="1281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Rectangle 78"/>
                <p:cNvSpPr>
                  <a:spLocks noChangeArrowheads="1"/>
                </p:cNvSpPr>
                <p:nvPr/>
              </p:nvSpPr>
              <p:spPr bwMode="gray">
                <a:xfrm>
                  <a:off x="577" y="3192"/>
                  <a:ext cx="10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64" name="Rectangle 79"/>
                <p:cNvSpPr>
                  <a:spLocks noChangeArrowheads="1"/>
                </p:cNvSpPr>
                <p:nvPr/>
              </p:nvSpPr>
              <p:spPr bwMode="gray">
                <a:xfrm>
                  <a:off x="611" y="3192"/>
                  <a:ext cx="10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65" name="Rectangle 80"/>
                <p:cNvSpPr>
                  <a:spLocks noChangeArrowheads="1"/>
                </p:cNvSpPr>
                <p:nvPr/>
              </p:nvSpPr>
              <p:spPr bwMode="gray">
                <a:xfrm>
                  <a:off x="646" y="3192"/>
                  <a:ext cx="10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66" name="Rectangle 81"/>
                <p:cNvSpPr>
                  <a:spLocks noChangeArrowheads="1"/>
                </p:cNvSpPr>
                <p:nvPr/>
              </p:nvSpPr>
              <p:spPr bwMode="gray">
                <a:xfrm>
                  <a:off x="784" y="3192"/>
                  <a:ext cx="10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67" name="Rectangle 82"/>
                <p:cNvSpPr>
                  <a:spLocks noChangeArrowheads="1"/>
                </p:cNvSpPr>
                <p:nvPr/>
              </p:nvSpPr>
              <p:spPr bwMode="gray">
                <a:xfrm>
                  <a:off x="819" y="3192"/>
                  <a:ext cx="9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68" name="Rectangle 83"/>
                <p:cNvSpPr>
                  <a:spLocks noChangeArrowheads="1"/>
                </p:cNvSpPr>
                <p:nvPr/>
              </p:nvSpPr>
              <p:spPr bwMode="gray">
                <a:xfrm>
                  <a:off x="853" y="3192"/>
                  <a:ext cx="10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69" name="Rectangle 84"/>
                <p:cNvSpPr>
                  <a:spLocks noChangeArrowheads="1"/>
                </p:cNvSpPr>
                <p:nvPr/>
              </p:nvSpPr>
              <p:spPr bwMode="gray">
                <a:xfrm>
                  <a:off x="888" y="3192"/>
                  <a:ext cx="9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  <p:sp>
              <p:nvSpPr>
                <p:cNvPr id="70" name="Rectangle 85"/>
                <p:cNvSpPr>
                  <a:spLocks noChangeArrowheads="1"/>
                </p:cNvSpPr>
                <p:nvPr/>
              </p:nvSpPr>
              <p:spPr bwMode="gray">
                <a:xfrm>
                  <a:off x="922" y="3192"/>
                  <a:ext cx="10" cy="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76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>
                    <a:spcBef>
                      <a:spcPct val="10000"/>
                    </a:spcBef>
                    <a:spcAft>
                      <a:spcPct val="20000"/>
                    </a:spcAft>
                    <a:buClr>
                      <a:schemeClr val="hlink"/>
                    </a:buClr>
                    <a:buFont typeface="Arial" pitchFamily="34" charset="0"/>
                    <a:buChar char="•"/>
                  </a:pPr>
                  <a:endParaRPr lang="ru-RU" altLang="ru-RU"/>
                </a:p>
              </p:txBody>
            </p:sp>
          </p:grpSp>
        </p:grpSp>
        <p:grpSp>
          <p:nvGrpSpPr>
            <p:cNvPr id="35" name="Group 86"/>
            <p:cNvGrpSpPr>
              <a:grpSpLocks/>
            </p:cNvGrpSpPr>
            <p:nvPr/>
          </p:nvGrpSpPr>
          <p:grpSpPr bwMode="auto">
            <a:xfrm>
              <a:off x="3213" y="3443"/>
              <a:ext cx="364" cy="317"/>
              <a:chOff x="3362" y="3267"/>
              <a:chExt cx="475" cy="414"/>
            </a:xfrm>
          </p:grpSpPr>
          <p:pic>
            <p:nvPicPr>
              <p:cNvPr id="39" name="Picture 87"/>
              <p:cNvPicPr>
                <a:picLocks noChangeAspect="1" noChangeArrowheads="1"/>
              </p:cNvPicPr>
              <p:nvPr/>
            </p:nvPicPr>
            <p:blipFill>
              <a:blip r:embed="rId6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362" y="3598"/>
                <a:ext cx="4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88"/>
              <p:cNvSpPr>
                <a:spLocks/>
              </p:cNvSpPr>
              <p:nvPr/>
            </p:nvSpPr>
            <p:spPr bwMode="gray">
              <a:xfrm>
                <a:off x="3528" y="3410"/>
                <a:ext cx="279" cy="141"/>
              </a:xfrm>
              <a:custGeom>
                <a:avLst/>
                <a:gdLst>
                  <a:gd name="T0" fmla="*/ 22 w 302"/>
                  <a:gd name="T1" fmla="*/ 3 h 153"/>
                  <a:gd name="T2" fmla="*/ 22 w 302"/>
                  <a:gd name="T3" fmla="*/ 4 h 153"/>
                  <a:gd name="T4" fmla="*/ 22 w 302"/>
                  <a:gd name="T5" fmla="*/ 6 h 153"/>
                  <a:gd name="T6" fmla="*/ 22 w 302"/>
                  <a:gd name="T7" fmla="*/ 6 h 153"/>
                  <a:gd name="T8" fmla="*/ 22 w 302"/>
                  <a:gd name="T9" fmla="*/ 6 h 153"/>
                  <a:gd name="T10" fmla="*/ 22 w 302"/>
                  <a:gd name="T11" fmla="*/ 6 h 153"/>
                  <a:gd name="T12" fmla="*/ 22 w 302"/>
                  <a:gd name="T13" fmla="*/ 6 h 153"/>
                  <a:gd name="T14" fmla="*/ 6 w 302"/>
                  <a:gd name="T15" fmla="*/ 6 h 153"/>
                  <a:gd name="T16" fmla="*/ 0 w 302"/>
                  <a:gd name="T17" fmla="*/ 6 h 153"/>
                  <a:gd name="T18" fmla="*/ 0 w 302"/>
                  <a:gd name="T19" fmla="*/ 11 h 153"/>
                  <a:gd name="T20" fmla="*/ 2 w 302"/>
                  <a:gd name="T21" fmla="*/ 11 h 153"/>
                  <a:gd name="T22" fmla="*/ 4 w 302"/>
                  <a:gd name="T23" fmla="*/ 11 h 153"/>
                  <a:gd name="T24" fmla="*/ 6 w 302"/>
                  <a:gd name="T25" fmla="*/ 11 h 153"/>
                  <a:gd name="T26" fmla="*/ 6 w 302"/>
                  <a:gd name="T27" fmla="*/ 11 h 153"/>
                  <a:gd name="T28" fmla="*/ 6 w 302"/>
                  <a:gd name="T29" fmla="*/ 11 h 153"/>
                  <a:gd name="T30" fmla="*/ 6 w 302"/>
                  <a:gd name="T31" fmla="*/ 11 h 153"/>
                  <a:gd name="T32" fmla="*/ 6 w 302"/>
                  <a:gd name="T33" fmla="*/ 11 h 153"/>
                  <a:gd name="T34" fmla="*/ 6 w 302"/>
                  <a:gd name="T35" fmla="*/ 11 h 153"/>
                  <a:gd name="T36" fmla="*/ 6 w 302"/>
                  <a:gd name="T37" fmla="*/ 11 h 153"/>
                  <a:gd name="T38" fmla="*/ 6 w 302"/>
                  <a:gd name="T39" fmla="*/ 11 h 153"/>
                  <a:gd name="T40" fmla="*/ 6 w 302"/>
                  <a:gd name="T41" fmla="*/ 11 h 153"/>
                  <a:gd name="T42" fmla="*/ 9 w 302"/>
                  <a:gd name="T43" fmla="*/ 11 h 153"/>
                  <a:gd name="T44" fmla="*/ 9 w 302"/>
                  <a:gd name="T45" fmla="*/ 11 h 153"/>
                  <a:gd name="T46" fmla="*/ 10 w 302"/>
                  <a:gd name="T47" fmla="*/ 11 h 153"/>
                  <a:gd name="T48" fmla="*/ 10 w 302"/>
                  <a:gd name="T49" fmla="*/ 11 h 153"/>
                  <a:gd name="T50" fmla="*/ 11 w 302"/>
                  <a:gd name="T51" fmla="*/ 11 h 153"/>
                  <a:gd name="T52" fmla="*/ 11 w 302"/>
                  <a:gd name="T53" fmla="*/ 11 h 153"/>
                  <a:gd name="T54" fmla="*/ 12 w 302"/>
                  <a:gd name="T55" fmla="*/ 11 h 153"/>
                  <a:gd name="T56" fmla="*/ 12 w 302"/>
                  <a:gd name="T57" fmla="*/ 11 h 153"/>
                  <a:gd name="T58" fmla="*/ 15 w 302"/>
                  <a:gd name="T59" fmla="*/ 10 h 153"/>
                  <a:gd name="T60" fmla="*/ 15 w 302"/>
                  <a:gd name="T61" fmla="*/ 10 h 153"/>
                  <a:gd name="T62" fmla="*/ 22 w 302"/>
                  <a:gd name="T63" fmla="*/ 6 h 153"/>
                  <a:gd name="T64" fmla="*/ 22 w 302"/>
                  <a:gd name="T65" fmla="*/ 6 h 153"/>
                  <a:gd name="T66" fmla="*/ 22 w 302"/>
                  <a:gd name="T67" fmla="*/ 6 h 153"/>
                  <a:gd name="T68" fmla="*/ 22 w 302"/>
                  <a:gd name="T69" fmla="*/ 0 h 153"/>
                  <a:gd name="T70" fmla="*/ 22 w 302"/>
                  <a:gd name="T71" fmla="*/ 0 h 153"/>
                  <a:gd name="T72" fmla="*/ 22 w 302"/>
                  <a:gd name="T73" fmla="*/ 3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153"/>
                  <a:gd name="T113" fmla="*/ 302 w 302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153">
                    <a:moveTo>
                      <a:pt x="302" y="3"/>
                    </a:moveTo>
                    <a:cubicBezTo>
                      <a:pt x="302" y="3"/>
                      <a:pt x="302" y="3"/>
                      <a:pt x="302" y="4"/>
                    </a:cubicBezTo>
                    <a:cubicBezTo>
                      <a:pt x="301" y="5"/>
                      <a:pt x="301" y="5"/>
                      <a:pt x="301" y="6"/>
                    </a:cubicBezTo>
                    <a:cubicBezTo>
                      <a:pt x="301" y="7"/>
                      <a:pt x="301" y="7"/>
                      <a:pt x="300" y="8"/>
                    </a:cubicBezTo>
                    <a:cubicBezTo>
                      <a:pt x="300" y="8"/>
                      <a:pt x="300" y="9"/>
                      <a:pt x="300" y="10"/>
                    </a:cubicBezTo>
                    <a:cubicBezTo>
                      <a:pt x="299" y="10"/>
                      <a:pt x="299" y="11"/>
                      <a:pt x="298" y="12"/>
                    </a:cubicBezTo>
                    <a:cubicBezTo>
                      <a:pt x="298" y="12"/>
                      <a:pt x="298" y="12"/>
                      <a:pt x="298" y="13"/>
                    </a:cubicBezTo>
                    <a:cubicBezTo>
                      <a:pt x="277" y="42"/>
                      <a:pt x="187" y="64"/>
                      <a:pt x="79" y="64"/>
                    </a:cubicBezTo>
                    <a:cubicBezTo>
                      <a:pt x="51" y="64"/>
                      <a:pt x="24" y="63"/>
                      <a:pt x="0" y="6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49"/>
                      <a:pt x="1" y="149"/>
                      <a:pt x="2" y="149"/>
                    </a:cubicBezTo>
                    <a:cubicBezTo>
                      <a:pt x="3" y="150"/>
                      <a:pt x="3" y="150"/>
                      <a:pt x="4" y="150"/>
                    </a:cubicBezTo>
                    <a:cubicBezTo>
                      <a:pt x="7" y="150"/>
                      <a:pt x="10" y="150"/>
                      <a:pt x="13" y="151"/>
                    </a:cubicBezTo>
                    <a:cubicBezTo>
                      <a:pt x="13" y="151"/>
                      <a:pt x="14" y="151"/>
                      <a:pt x="15" y="151"/>
                    </a:cubicBezTo>
                    <a:cubicBezTo>
                      <a:pt x="17" y="151"/>
                      <a:pt x="20" y="151"/>
                      <a:pt x="23" y="151"/>
                    </a:cubicBezTo>
                    <a:cubicBezTo>
                      <a:pt x="24" y="151"/>
                      <a:pt x="25" y="152"/>
                      <a:pt x="26" y="152"/>
                    </a:cubicBezTo>
                    <a:cubicBezTo>
                      <a:pt x="29" y="152"/>
                      <a:pt x="31" y="152"/>
                      <a:pt x="34" y="152"/>
                    </a:cubicBezTo>
                    <a:cubicBezTo>
                      <a:pt x="34" y="152"/>
                      <a:pt x="34" y="152"/>
                      <a:pt x="35" y="152"/>
                    </a:cubicBezTo>
                    <a:cubicBezTo>
                      <a:pt x="43" y="153"/>
                      <a:pt x="52" y="153"/>
                      <a:pt x="61" y="153"/>
                    </a:cubicBezTo>
                    <a:cubicBezTo>
                      <a:pt x="67" y="153"/>
                      <a:pt x="73" y="153"/>
                      <a:pt x="79" y="153"/>
                    </a:cubicBezTo>
                    <a:cubicBezTo>
                      <a:pt x="85" y="153"/>
                      <a:pt x="91" y="153"/>
                      <a:pt x="97" y="153"/>
                    </a:cubicBezTo>
                    <a:cubicBezTo>
                      <a:pt x="106" y="153"/>
                      <a:pt x="115" y="153"/>
                      <a:pt x="123" y="152"/>
                    </a:cubicBezTo>
                    <a:cubicBezTo>
                      <a:pt x="123" y="152"/>
                      <a:pt x="124" y="152"/>
                      <a:pt x="124" y="152"/>
                    </a:cubicBezTo>
                    <a:cubicBezTo>
                      <a:pt x="127" y="152"/>
                      <a:pt x="129" y="152"/>
                      <a:pt x="132" y="152"/>
                    </a:cubicBezTo>
                    <a:cubicBezTo>
                      <a:pt x="133" y="151"/>
                      <a:pt x="134" y="151"/>
                      <a:pt x="135" y="151"/>
                    </a:cubicBezTo>
                    <a:cubicBezTo>
                      <a:pt x="138" y="151"/>
                      <a:pt x="141" y="151"/>
                      <a:pt x="143" y="151"/>
                    </a:cubicBezTo>
                    <a:cubicBezTo>
                      <a:pt x="144" y="151"/>
                      <a:pt x="145" y="151"/>
                      <a:pt x="145" y="151"/>
                    </a:cubicBezTo>
                    <a:cubicBezTo>
                      <a:pt x="148" y="150"/>
                      <a:pt x="151" y="150"/>
                      <a:pt x="154" y="150"/>
                    </a:cubicBezTo>
                    <a:cubicBezTo>
                      <a:pt x="155" y="150"/>
                      <a:pt x="155" y="150"/>
                      <a:pt x="156" y="149"/>
                    </a:cubicBezTo>
                    <a:cubicBezTo>
                      <a:pt x="169" y="148"/>
                      <a:pt x="182" y="146"/>
                      <a:pt x="195" y="144"/>
                    </a:cubicBezTo>
                    <a:cubicBezTo>
                      <a:pt x="195" y="144"/>
                      <a:pt x="195" y="144"/>
                      <a:pt x="195" y="144"/>
                    </a:cubicBezTo>
                    <a:cubicBezTo>
                      <a:pt x="259" y="133"/>
                      <a:pt x="302" y="112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1"/>
                      <a:pt x="302" y="2"/>
                      <a:pt x="302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96969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89"/>
              <p:cNvSpPr>
                <a:spLocks/>
              </p:cNvSpPr>
              <p:nvPr/>
            </p:nvSpPr>
            <p:spPr bwMode="gray">
              <a:xfrm>
                <a:off x="3528" y="3327"/>
                <a:ext cx="279" cy="141"/>
              </a:xfrm>
              <a:custGeom>
                <a:avLst/>
                <a:gdLst>
                  <a:gd name="T0" fmla="*/ 6 w 302"/>
                  <a:gd name="T1" fmla="*/ 6 h 153"/>
                  <a:gd name="T2" fmla="*/ 0 w 302"/>
                  <a:gd name="T3" fmla="*/ 6 h 153"/>
                  <a:gd name="T4" fmla="*/ 0 w 302"/>
                  <a:gd name="T5" fmla="*/ 11 h 153"/>
                  <a:gd name="T6" fmla="*/ 6 w 302"/>
                  <a:gd name="T7" fmla="*/ 11 h 153"/>
                  <a:gd name="T8" fmla="*/ 22 w 302"/>
                  <a:gd name="T9" fmla="*/ 6 h 153"/>
                  <a:gd name="T10" fmla="*/ 22 w 302"/>
                  <a:gd name="T11" fmla="*/ 6 h 153"/>
                  <a:gd name="T12" fmla="*/ 22 w 302"/>
                  <a:gd name="T13" fmla="*/ 6 h 153"/>
                  <a:gd name="T14" fmla="*/ 22 w 302"/>
                  <a:gd name="T15" fmla="*/ 6 h 153"/>
                  <a:gd name="T16" fmla="*/ 22 w 302"/>
                  <a:gd name="T17" fmla="*/ 6 h 153"/>
                  <a:gd name="T18" fmla="*/ 22 w 302"/>
                  <a:gd name="T19" fmla="*/ 6 h 153"/>
                  <a:gd name="T20" fmla="*/ 22 w 302"/>
                  <a:gd name="T21" fmla="*/ 6 h 153"/>
                  <a:gd name="T22" fmla="*/ 22 w 302"/>
                  <a:gd name="T23" fmla="*/ 6 h 153"/>
                  <a:gd name="T24" fmla="*/ 22 w 302"/>
                  <a:gd name="T25" fmla="*/ 6 h 153"/>
                  <a:gd name="T26" fmla="*/ 22 w 302"/>
                  <a:gd name="T27" fmla="*/ 6 h 153"/>
                  <a:gd name="T28" fmla="*/ 22 w 302"/>
                  <a:gd name="T29" fmla="*/ 0 h 153"/>
                  <a:gd name="T30" fmla="*/ 6 w 302"/>
                  <a:gd name="T31" fmla="*/ 6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2"/>
                  <a:gd name="T49" fmla="*/ 0 h 153"/>
                  <a:gd name="T50" fmla="*/ 302 w 302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2" h="153">
                    <a:moveTo>
                      <a:pt x="79" y="64"/>
                    </a:moveTo>
                    <a:cubicBezTo>
                      <a:pt x="51" y="64"/>
                      <a:pt x="24" y="63"/>
                      <a:pt x="0" y="6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4" y="152"/>
                      <a:pt x="51" y="153"/>
                      <a:pt x="79" y="153"/>
                    </a:cubicBezTo>
                    <a:cubicBezTo>
                      <a:pt x="187" y="153"/>
                      <a:pt x="277" y="131"/>
                      <a:pt x="298" y="102"/>
                    </a:cubicBezTo>
                    <a:cubicBezTo>
                      <a:pt x="298" y="101"/>
                      <a:pt x="298" y="101"/>
                      <a:pt x="298" y="101"/>
                    </a:cubicBezTo>
                    <a:cubicBezTo>
                      <a:pt x="299" y="100"/>
                      <a:pt x="299" y="99"/>
                      <a:pt x="300" y="99"/>
                    </a:cubicBezTo>
                    <a:cubicBezTo>
                      <a:pt x="300" y="98"/>
                      <a:pt x="300" y="97"/>
                      <a:pt x="300" y="97"/>
                    </a:cubicBezTo>
                    <a:cubicBezTo>
                      <a:pt x="301" y="96"/>
                      <a:pt x="301" y="96"/>
                      <a:pt x="301" y="95"/>
                    </a:cubicBezTo>
                    <a:cubicBezTo>
                      <a:pt x="301" y="94"/>
                      <a:pt x="301" y="94"/>
                      <a:pt x="302" y="93"/>
                    </a:cubicBezTo>
                    <a:cubicBezTo>
                      <a:pt x="302" y="92"/>
                      <a:pt x="302" y="92"/>
                      <a:pt x="302" y="92"/>
                    </a:cubicBezTo>
                    <a:cubicBezTo>
                      <a:pt x="302" y="91"/>
                      <a:pt x="302" y="90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35"/>
                      <a:pt x="202" y="64"/>
                      <a:pt x="79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6BAE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90"/>
              <p:cNvSpPr>
                <a:spLocks/>
              </p:cNvSpPr>
              <p:nvPr/>
            </p:nvSpPr>
            <p:spPr bwMode="gray">
              <a:xfrm>
                <a:off x="3528" y="3422"/>
                <a:ext cx="275" cy="46"/>
              </a:xfrm>
              <a:custGeom>
                <a:avLst/>
                <a:gdLst>
                  <a:gd name="T0" fmla="*/ 6 w 298"/>
                  <a:gd name="T1" fmla="*/ 5 h 51"/>
                  <a:gd name="T2" fmla="*/ 22 w 298"/>
                  <a:gd name="T3" fmla="*/ 0 h 51"/>
                  <a:gd name="T4" fmla="*/ 6 w 298"/>
                  <a:gd name="T5" fmla="*/ 5 h 51"/>
                  <a:gd name="T6" fmla="*/ 0 w 298"/>
                  <a:gd name="T7" fmla="*/ 5 h 51"/>
                  <a:gd name="T8" fmla="*/ 0 w 298"/>
                  <a:gd name="T9" fmla="*/ 5 h 51"/>
                  <a:gd name="T10" fmla="*/ 6 w 298"/>
                  <a:gd name="T11" fmla="*/ 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8"/>
                  <a:gd name="T19" fmla="*/ 0 h 51"/>
                  <a:gd name="T20" fmla="*/ 298 w 298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8" h="51">
                    <a:moveTo>
                      <a:pt x="79" y="51"/>
                    </a:moveTo>
                    <a:cubicBezTo>
                      <a:pt x="187" y="51"/>
                      <a:pt x="277" y="29"/>
                      <a:pt x="298" y="0"/>
                    </a:cubicBezTo>
                    <a:cubicBezTo>
                      <a:pt x="277" y="29"/>
                      <a:pt x="187" y="51"/>
                      <a:pt x="79" y="51"/>
                    </a:cubicBezTo>
                    <a:cubicBezTo>
                      <a:pt x="51" y="51"/>
                      <a:pt x="24" y="50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4" y="50"/>
                      <a:pt x="51" y="51"/>
                      <a:pt x="79" y="5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91"/>
              <p:cNvSpPr>
                <a:spLocks/>
              </p:cNvSpPr>
              <p:nvPr/>
            </p:nvSpPr>
            <p:spPr bwMode="gray">
              <a:xfrm>
                <a:off x="3463" y="3453"/>
                <a:ext cx="66" cy="94"/>
              </a:xfrm>
              <a:custGeom>
                <a:avLst/>
                <a:gdLst>
                  <a:gd name="T0" fmla="*/ 0 w 72"/>
                  <a:gd name="T1" fmla="*/ 6 h 102"/>
                  <a:gd name="T2" fmla="*/ 6 w 72"/>
                  <a:gd name="T3" fmla="*/ 6 h 102"/>
                  <a:gd name="T4" fmla="*/ 6 w 72"/>
                  <a:gd name="T5" fmla="*/ 6 h 102"/>
                  <a:gd name="T6" fmla="*/ 6 w 72"/>
                  <a:gd name="T7" fmla="*/ 6 h 102"/>
                  <a:gd name="T8" fmla="*/ 6 w 72"/>
                  <a:gd name="T9" fmla="*/ 6 h 102"/>
                  <a:gd name="T10" fmla="*/ 0 w 72"/>
                  <a:gd name="T11" fmla="*/ 0 h 102"/>
                  <a:gd name="T12" fmla="*/ 0 w 72"/>
                  <a:gd name="T13" fmla="*/ 6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102"/>
                  <a:gd name="T23" fmla="*/ 72 w 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102">
                    <a:moveTo>
                      <a:pt x="0" y="89"/>
                    </a:moveTo>
                    <a:cubicBezTo>
                      <a:pt x="11" y="92"/>
                      <a:pt x="23" y="95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47" y="99"/>
                      <a:pt x="59" y="101"/>
                      <a:pt x="72" y="102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45" y="10"/>
                      <a:pt x="21" y="6"/>
                      <a:pt x="0" y="0"/>
                    </a:cubicBezTo>
                    <a:lnTo>
                      <a:pt x="0" y="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969696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2"/>
              <p:cNvSpPr>
                <a:spLocks/>
              </p:cNvSpPr>
              <p:nvPr/>
            </p:nvSpPr>
            <p:spPr bwMode="gray">
              <a:xfrm>
                <a:off x="3398" y="3410"/>
                <a:ext cx="67" cy="125"/>
              </a:xfrm>
              <a:custGeom>
                <a:avLst/>
                <a:gdLst>
                  <a:gd name="T0" fmla="*/ 0 w 72"/>
                  <a:gd name="T1" fmla="*/ 6 h 136"/>
                  <a:gd name="T2" fmla="*/ 7 w 72"/>
                  <a:gd name="T3" fmla="*/ 8 h 136"/>
                  <a:gd name="T4" fmla="*/ 7 w 72"/>
                  <a:gd name="T5" fmla="*/ 6 h 136"/>
                  <a:gd name="T6" fmla="*/ 4 w 72"/>
                  <a:gd name="T7" fmla="*/ 6 h 136"/>
                  <a:gd name="T8" fmla="*/ 4 w 72"/>
                  <a:gd name="T9" fmla="*/ 6 h 136"/>
                  <a:gd name="T10" fmla="*/ 2 w 72"/>
                  <a:gd name="T11" fmla="*/ 6 h 136"/>
                  <a:gd name="T12" fmla="*/ 2 w 72"/>
                  <a:gd name="T13" fmla="*/ 6 h 136"/>
                  <a:gd name="T14" fmla="*/ 1 w 72"/>
                  <a:gd name="T15" fmla="*/ 6 h 136"/>
                  <a:gd name="T16" fmla="*/ 0 w 72"/>
                  <a:gd name="T17" fmla="*/ 4 h 136"/>
                  <a:gd name="T18" fmla="*/ 0 w 72"/>
                  <a:gd name="T19" fmla="*/ 3 h 136"/>
                  <a:gd name="T20" fmla="*/ 0 w 72"/>
                  <a:gd name="T21" fmla="*/ 0 h 136"/>
                  <a:gd name="T22" fmla="*/ 0 w 72"/>
                  <a:gd name="T23" fmla="*/ 0 h 136"/>
                  <a:gd name="T24" fmla="*/ 0 w 72"/>
                  <a:gd name="T25" fmla="*/ 0 h 136"/>
                  <a:gd name="T26" fmla="*/ 0 w 72"/>
                  <a:gd name="T27" fmla="*/ 6 h 136"/>
                  <a:gd name="T28" fmla="*/ 0 w 72"/>
                  <a:gd name="T29" fmla="*/ 6 h 1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136"/>
                  <a:gd name="T47" fmla="*/ 72 w 72"/>
                  <a:gd name="T48" fmla="*/ 136 h 1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136">
                    <a:moveTo>
                      <a:pt x="0" y="89"/>
                    </a:moveTo>
                    <a:cubicBezTo>
                      <a:pt x="0" y="108"/>
                      <a:pt x="28" y="125"/>
                      <a:pt x="72" y="136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38" y="38"/>
                      <a:pt x="14" y="26"/>
                      <a:pt x="4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93"/>
              <p:cNvSpPr>
                <a:spLocks/>
              </p:cNvSpPr>
              <p:nvPr/>
            </p:nvSpPr>
            <p:spPr bwMode="gray">
              <a:xfrm>
                <a:off x="3397" y="3327"/>
                <a:ext cx="67" cy="126"/>
              </a:xfrm>
              <a:custGeom>
                <a:avLst/>
                <a:gdLst>
                  <a:gd name="T0" fmla="*/ 0 w 72"/>
                  <a:gd name="T1" fmla="*/ 7 h 136"/>
                  <a:gd name="T2" fmla="*/ 0 w 72"/>
                  <a:gd name="T3" fmla="*/ 7 h 136"/>
                  <a:gd name="T4" fmla="*/ 1 w 72"/>
                  <a:gd name="T5" fmla="*/ 7 h 136"/>
                  <a:gd name="T6" fmla="*/ 2 w 72"/>
                  <a:gd name="T7" fmla="*/ 7 h 136"/>
                  <a:gd name="T8" fmla="*/ 2 w 72"/>
                  <a:gd name="T9" fmla="*/ 8 h 136"/>
                  <a:gd name="T10" fmla="*/ 4 w 72"/>
                  <a:gd name="T11" fmla="*/ 8 h 136"/>
                  <a:gd name="T12" fmla="*/ 4 w 72"/>
                  <a:gd name="T13" fmla="*/ 8 h 136"/>
                  <a:gd name="T14" fmla="*/ 7 w 72"/>
                  <a:gd name="T15" fmla="*/ 12 h 136"/>
                  <a:gd name="T16" fmla="*/ 7 w 72"/>
                  <a:gd name="T17" fmla="*/ 6 h 136"/>
                  <a:gd name="T18" fmla="*/ 0 w 72"/>
                  <a:gd name="T19" fmla="*/ 0 h 136"/>
                  <a:gd name="T20" fmla="*/ 0 w 72"/>
                  <a:gd name="T21" fmla="*/ 6 h 136"/>
                  <a:gd name="T22" fmla="*/ 0 w 72"/>
                  <a:gd name="T23" fmla="*/ 6 h 136"/>
                  <a:gd name="T24" fmla="*/ 0 w 72"/>
                  <a:gd name="T25" fmla="*/ 7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136"/>
                  <a:gd name="T41" fmla="*/ 72 w 72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136">
                    <a:moveTo>
                      <a:pt x="0" y="92"/>
                    </a:moveTo>
                    <a:cubicBezTo>
                      <a:pt x="0" y="92"/>
                      <a:pt x="0" y="93"/>
                      <a:pt x="0" y="93"/>
                    </a:cubicBezTo>
                    <a:cubicBezTo>
                      <a:pt x="1" y="94"/>
                      <a:pt x="1" y="95"/>
                      <a:pt x="1" y="95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3" y="100"/>
                      <a:pt x="3" y="100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14" y="115"/>
                      <a:pt x="38" y="127"/>
                      <a:pt x="72" y="136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1"/>
                      <a:pt x="0" y="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5CEED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94"/>
              <p:cNvSpPr>
                <a:spLocks/>
              </p:cNvSpPr>
              <p:nvPr/>
            </p:nvSpPr>
            <p:spPr bwMode="gray">
              <a:xfrm>
                <a:off x="3462" y="3371"/>
                <a:ext cx="67" cy="94"/>
              </a:xfrm>
              <a:custGeom>
                <a:avLst/>
                <a:gdLst/>
                <a:ahLst/>
                <a:cxnLst>
                  <a:cxn ang="0">
                    <a:pos x="72" y="102"/>
                  </a:cxn>
                  <a:cxn ang="0">
                    <a:pos x="72" y="13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72" y="102"/>
                  </a:cxn>
                </a:cxnLst>
                <a:rect l="0" t="0" r="r" b="b"/>
                <a:pathLst>
                  <a:path w="72" h="102">
                    <a:moveTo>
                      <a:pt x="72" y="102"/>
                    </a:moveTo>
                    <a:cubicBezTo>
                      <a:pt x="72" y="13"/>
                      <a:pt x="72" y="13"/>
                      <a:pt x="72" y="13"/>
                    </a:cubicBezTo>
                    <a:cubicBezTo>
                      <a:pt x="45" y="10"/>
                      <a:pt x="21" y="6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21" y="95"/>
                      <a:pt x="45" y="99"/>
                      <a:pt x="72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5"/>
              <p:cNvSpPr>
                <a:spLocks/>
              </p:cNvSpPr>
              <p:nvPr/>
            </p:nvSpPr>
            <p:spPr bwMode="gray">
              <a:xfrm>
                <a:off x="3528" y="3492"/>
                <a:ext cx="279" cy="141"/>
              </a:xfrm>
              <a:custGeom>
                <a:avLst/>
                <a:gdLst>
                  <a:gd name="T0" fmla="*/ 15 w 302"/>
                  <a:gd name="T1" fmla="*/ 6 h 153"/>
                  <a:gd name="T2" fmla="*/ 15 w 302"/>
                  <a:gd name="T3" fmla="*/ 6 h 153"/>
                  <a:gd name="T4" fmla="*/ 12 w 302"/>
                  <a:gd name="T5" fmla="*/ 6 h 153"/>
                  <a:gd name="T6" fmla="*/ 12 w 302"/>
                  <a:gd name="T7" fmla="*/ 6 h 153"/>
                  <a:gd name="T8" fmla="*/ 11 w 302"/>
                  <a:gd name="T9" fmla="*/ 6 h 153"/>
                  <a:gd name="T10" fmla="*/ 11 w 302"/>
                  <a:gd name="T11" fmla="*/ 6 h 153"/>
                  <a:gd name="T12" fmla="*/ 10 w 302"/>
                  <a:gd name="T13" fmla="*/ 6 h 153"/>
                  <a:gd name="T14" fmla="*/ 10 w 302"/>
                  <a:gd name="T15" fmla="*/ 6 h 153"/>
                  <a:gd name="T16" fmla="*/ 9 w 302"/>
                  <a:gd name="T17" fmla="*/ 6 h 153"/>
                  <a:gd name="T18" fmla="*/ 9 w 302"/>
                  <a:gd name="T19" fmla="*/ 6 h 153"/>
                  <a:gd name="T20" fmla="*/ 6 w 302"/>
                  <a:gd name="T21" fmla="*/ 6 h 153"/>
                  <a:gd name="T22" fmla="*/ 6 w 302"/>
                  <a:gd name="T23" fmla="*/ 6 h 153"/>
                  <a:gd name="T24" fmla="*/ 6 w 302"/>
                  <a:gd name="T25" fmla="*/ 6 h 153"/>
                  <a:gd name="T26" fmla="*/ 6 w 302"/>
                  <a:gd name="T27" fmla="*/ 6 h 153"/>
                  <a:gd name="T28" fmla="*/ 6 w 302"/>
                  <a:gd name="T29" fmla="*/ 6 h 153"/>
                  <a:gd name="T30" fmla="*/ 6 w 302"/>
                  <a:gd name="T31" fmla="*/ 6 h 153"/>
                  <a:gd name="T32" fmla="*/ 6 w 302"/>
                  <a:gd name="T33" fmla="*/ 6 h 153"/>
                  <a:gd name="T34" fmla="*/ 6 w 302"/>
                  <a:gd name="T35" fmla="*/ 6 h 153"/>
                  <a:gd name="T36" fmla="*/ 6 w 302"/>
                  <a:gd name="T37" fmla="*/ 6 h 153"/>
                  <a:gd name="T38" fmla="*/ 4 w 302"/>
                  <a:gd name="T39" fmla="*/ 6 h 153"/>
                  <a:gd name="T40" fmla="*/ 2 w 302"/>
                  <a:gd name="T41" fmla="*/ 6 h 153"/>
                  <a:gd name="T42" fmla="*/ 0 w 302"/>
                  <a:gd name="T43" fmla="*/ 6 h 153"/>
                  <a:gd name="T44" fmla="*/ 0 w 302"/>
                  <a:gd name="T45" fmla="*/ 11 h 153"/>
                  <a:gd name="T46" fmla="*/ 6 w 302"/>
                  <a:gd name="T47" fmla="*/ 11 h 153"/>
                  <a:gd name="T48" fmla="*/ 22 w 302"/>
                  <a:gd name="T49" fmla="*/ 6 h 153"/>
                  <a:gd name="T50" fmla="*/ 22 w 302"/>
                  <a:gd name="T51" fmla="*/ 6 h 153"/>
                  <a:gd name="T52" fmla="*/ 22 w 302"/>
                  <a:gd name="T53" fmla="*/ 0 h 153"/>
                  <a:gd name="T54" fmla="*/ 22 w 302"/>
                  <a:gd name="T55" fmla="*/ 0 h 153"/>
                  <a:gd name="T56" fmla="*/ 15 w 302"/>
                  <a:gd name="T57" fmla="*/ 6 h 1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2"/>
                  <a:gd name="T88" fmla="*/ 0 h 153"/>
                  <a:gd name="T89" fmla="*/ 302 w 302"/>
                  <a:gd name="T90" fmla="*/ 153 h 1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2" h="153">
                    <a:moveTo>
                      <a:pt x="195" y="55"/>
                    </a:moveTo>
                    <a:cubicBezTo>
                      <a:pt x="195" y="55"/>
                      <a:pt x="195" y="55"/>
                      <a:pt x="195" y="55"/>
                    </a:cubicBezTo>
                    <a:cubicBezTo>
                      <a:pt x="182" y="57"/>
                      <a:pt x="169" y="59"/>
                      <a:pt x="156" y="60"/>
                    </a:cubicBezTo>
                    <a:cubicBezTo>
                      <a:pt x="155" y="61"/>
                      <a:pt x="155" y="61"/>
                      <a:pt x="154" y="61"/>
                    </a:cubicBezTo>
                    <a:cubicBezTo>
                      <a:pt x="151" y="61"/>
                      <a:pt x="148" y="61"/>
                      <a:pt x="145" y="62"/>
                    </a:cubicBezTo>
                    <a:cubicBezTo>
                      <a:pt x="145" y="62"/>
                      <a:pt x="144" y="62"/>
                      <a:pt x="143" y="62"/>
                    </a:cubicBezTo>
                    <a:cubicBezTo>
                      <a:pt x="141" y="62"/>
                      <a:pt x="138" y="62"/>
                      <a:pt x="135" y="62"/>
                    </a:cubicBezTo>
                    <a:cubicBezTo>
                      <a:pt x="134" y="62"/>
                      <a:pt x="133" y="62"/>
                      <a:pt x="132" y="63"/>
                    </a:cubicBezTo>
                    <a:cubicBezTo>
                      <a:pt x="129" y="63"/>
                      <a:pt x="127" y="63"/>
                      <a:pt x="124" y="63"/>
                    </a:cubicBezTo>
                    <a:cubicBezTo>
                      <a:pt x="124" y="63"/>
                      <a:pt x="123" y="63"/>
                      <a:pt x="123" y="63"/>
                    </a:cubicBezTo>
                    <a:cubicBezTo>
                      <a:pt x="115" y="64"/>
                      <a:pt x="106" y="64"/>
                      <a:pt x="97" y="64"/>
                    </a:cubicBezTo>
                    <a:cubicBezTo>
                      <a:pt x="91" y="64"/>
                      <a:pt x="85" y="64"/>
                      <a:pt x="79" y="64"/>
                    </a:cubicBezTo>
                    <a:cubicBezTo>
                      <a:pt x="73" y="64"/>
                      <a:pt x="67" y="64"/>
                      <a:pt x="61" y="64"/>
                    </a:cubicBezTo>
                    <a:cubicBezTo>
                      <a:pt x="52" y="64"/>
                      <a:pt x="43" y="64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1" y="63"/>
                      <a:pt x="29" y="63"/>
                      <a:pt x="26" y="63"/>
                    </a:cubicBezTo>
                    <a:cubicBezTo>
                      <a:pt x="25" y="63"/>
                      <a:pt x="24" y="62"/>
                      <a:pt x="23" y="62"/>
                    </a:cubicBezTo>
                    <a:cubicBezTo>
                      <a:pt x="20" y="62"/>
                      <a:pt x="17" y="62"/>
                      <a:pt x="15" y="62"/>
                    </a:cubicBezTo>
                    <a:cubicBezTo>
                      <a:pt x="14" y="62"/>
                      <a:pt x="13" y="62"/>
                      <a:pt x="13" y="62"/>
                    </a:cubicBezTo>
                    <a:cubicBezTo>
                      <a:pt x="10" y="61"/>
                      <a:pt x="7" y="61"/>
                      <a:pt x="4" y="61"/>
                    </a:cubicBezTo>
                    <a:cubicBezTo>
                      <a:pt x="3" y="61"/>
                      <a:pt x="3" y="61"/>
                      <a:pt x="2" y="60"/>
                    </a:cubicBezTo>
                    <a:cubicBezTo>
                      <a:pt x="1" y="60"/>
                      <a:pt x="0" y="60"/>
                      <a:pt x="0" y="6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4" y="152"/>
                      <a:pt x="51" y="153"/>
                      <a:pt x="79" y="153"/>
                    </a:cubicBezTo>
                    <a:cubicBezTo>
                      <a:pt x="202" y="153"/>
                      <a:pt x="302" y="125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23"/>
                      <a:pt x="259" y="44"/>
                      <a:pt x="195" y="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6BAE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96"/>
              <p:cNvSpPr>
                <a:spLocks/>
              </p:cNvSpPr>
              <p:nvPr/>
            </p:nvSpPr>
            <p:spPr bwMode="gray">
              <a:xfrm>
                <a:off x="3462" y="3535"/>
                <a:ext cx="67" cy="95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5" y="8"/>
                  </a:cxn>
                  <a:cxn ang="0">
                    <a:pos x="0" y="0"/>
                  </a:cxn>
                  <a:cxn ang="0">
                    <a:pos x="0" y="90"/>
                  </a:cxn>
                  <a:cxn ang="0">
                    <a:pos x="72" y="102"/>
                  </a:cxn>
                  <a:cxn ang="0">
                    <a:pos x="72" y="13"/>
                  </a:cxn>
                  <a:cxn ang="0">
                    <a:pos x="35" y="8"/>
                  </a:cxn>
                </a:cxnLst>
                <a:rect l="0" t="0" r="r" b="b"/>
                <a:pathLst>
                  <a:path w="72" h="102"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23" y="6"/>
                      <a:pt x="11" y="3"/>
                      <a:pt x="0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1" y="95"/>
                      <a:pt x="45" y="99"/>
                      <a:pt x="72" y="102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59" y="12"/>
                      <a:pt x="47" y="10"/>
                      <a:pt x="35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97"/>
              <p:cNvSpPr>
                <a:spLocks/>
              </p:cNvSpPr>
              <p:nvPr/>
            </p:nvSpPr>
            <p:spPr bwMode="gray">
              <a:xfrm>
                <a:off x="3398" y="3492"/>
                <a:ext cx="67" cy="127"/>
              </a:xfrm>
              <a:custGeom>
                <a:avLst/>
                <a:gdLst>
                  <a:gd name="T0" fmla="*/ 0 w 72"/>
                  <a:gd name="T1" fmla="*/ 0 h 137"/>
                  <a:gd name="T2" fmla="*/ 0 w 72"/>
                  <a:gd name="T3" fmla="*/ 0 h 137"/>
                  <a:gd name="T4" fmla="*/ 0 w 72"/>
                  <a:gd name="T5" fmla="*/ 6 h 137"/>
                  <a:gd name="T6" fmla="*/ 0 w 72"/>
                  <a:gd name="T7" fmla="*/ 6 h 137"/>
                  <a:gd name="T8" fmla="*/ 7 w 72"/>
                  <a:gd name="T9" fmla="*/ 12 h 137"/>
                  <a:gd name="T10" fmla="*/ 7 w 72"/>
                  <a:gd name="T11" fmla="*/ 6 h 137"/>
                  <a:gd name="T12" fmla="*/ 0 w 72"/>
                  <a:gd name="T13" fmla="*/ 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137"/>
                  <a:gd name="T23" fmla="*/ 72 w 72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13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28" y="125"/>
                      <a:pt x="72" y="13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5CEED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Oval 98"/>
              <p:cNvSpPr>
                <a:spLocks noChangeArrowheads="1"/>
              </p:cNvSpPr>
              <p:nvPr/>
            </p:nvSpPr>
            <p:spPr bwMode="gray">
              <a:xfrm>
                <a:off x="3396" y="3267"/>
                <a:ext cx="410" cy="120"/>
              </a:xfrm>
              <a:prstGeom prst="ellipse">
                <a:avLst/>
              </a:prstGeom>
              <a:gradFill rotWithShape="1">
                <a:gsLst>
                  <a:gs pos="0">
                    <a:srgbClr val="B5CEED"/>
                  </a:gs>
                  <a:gs pos="100000">
                    <a:srgbClr val="96BAE6"/>
                  </a:gs>
                </a:gsLst>
                <a:lin ang="0" scaled="1"/>
              </a:gradFill>
              <a:ln w="3175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51" name="Freeform 99"/>
              <p:cNvSpPr>
                <a:spLocks/>
              </p:cNvSpPr>
              <p:nvPr/>
            </p:nvSpPr>
            <p:spPr bwMode="gray">
              <a:xfrm>
                <a:off x="3396" y="3409"/>
                <a:ext cx="411" cy="141"/>
              </a:xfrm>
              <a:custGeom>
                <a:avLst/>
                <a:gdLst>
                  <a:gd name="T0" fmla="*/ 30 w 446"/>
                  <a:gd name="T1" fmla="*/ 0 h 153"/>
                  <a:gd name="T2" fmla="*/ 30 w 446"/>
                  <a:gd name="T3" fmla="*/ 3 h 153"/>
                  <a:gd name="T4" fmla="*/ 30 w 446"/>
                  <a:gd name="T5" fmla="*/ 4 h 153"/>
                  <a:gd name="T6" fmla="*/ 30 w 446"/>
                  <a:gd name="T7" fmla="*/ 6 h 153"/>
                  <a:gd name="T8" fmla="*/ 30 w 446"/>
                  <a:gd name="T9" fmla="*/ 6 h 153"/>
                  <a:gd name="T10" fmla="*/ 30 w 446"/>
                  <a:gd name="T11" fmla="*/ 6 h 153"/>
                  <a:gd name="T12" fmla="*/ 29 w 446"/>
                  <a:gd name="T13" fmla="*/ 6 h 153"/>
                  <a:gd name="T14" fmla="*/ 29 w 446"/>
                  <a:gd name="T15" fmla="*/ 6 h 153"/>
                  <a:gd name="T16" fmla="*/ 16 w 446"/>
                  <a:gd name="T17" fmla="*/ 6 h 153"/>
                  <a:gd name="T18" fmla="*/ 10 w 446"/>
                  <a:gd name="T19" fmla="*/ 6 h 153"/>
                  <a:gd name="T20" fmla="*/ 6 w 446"/>
                  <a:gd name="T21" fmla="*/ 6 h 153"/>
                  <a:gd name="T22" fmla="*/ 4 w 446"/>
                  <a:gd name="T23" fmla="*/ 6 h 153"/>
                  <a:gd name="T24" fmla="*/ 4 w 446"/>
                  <a:gd name="T25" fmla="*/ 6 h 153"/>
                  <a:gd name="T26" fmla="*/ 2 w 446"/>
                  <a:gd name="T27" fmla="*/ 6 h 153"/>
                  <a:gd name="T28" fmla="*/ 2 w 446"/>
                  <a:gd name="T29" fmla="*/ 6 h 153"/>
                  <a:gd name="T30" fmla="*/ 1 w 446"/>
                  <a:gd name="T31" fmla="*/ 6 h 153"/>
                  <a:gd name="T32" fmla="*/ 0 w 446"/>
                  <a:gd name="T33" fmla="*/ 4 h 153"/>
                  <a:gd name="T34" fmla="*/ 0 w 446"/>
                  <a:gd name="T35" fmla="*/ 3 h 153"/>
                  <a:gd name="T36" fmla="*/ 0 w 446"/>
                  <a:gd name="T37" fmla="*/ 0 h 153"/>
                  <a:gd name="T38" fmla="*/ 0 w 446"/>
                  <a:gd name="T39" fmla="*/ 0 h 153"/>
                  <a:gd name="T40" fmla="*/ 0 w 446"/>
                  <a:gd name="T41" fmla="*/ 0 h 153"/>
                  <a:gd name="T42" fmla="*/ 0 w 446"/>
                  <a:gd name="T43" fmla="*/ 6 h 153"/>
                  <a:gd name="T44" fmla="*/ 0 w 446"/>
                  <a:gd name="T45" fmla="*/ 6 h 153"/>
                  <a:gd name="T46" fmla="*/ 6 w 446"/>
                  <a:gd name="T47" fmla="*/ 10 h 153"/>
                  <a:gd name="T48" fmla="*/ 7 w 446"/>
                  <a:gd name="T49" fmla="*/ 10 h 153"/>
                  <a:gd name="T50" fmla="*/ 7 w 446"/>
                  <a:gd name="T51" fmla="*/ 10 h 153"/>
                  <a:gd name="T52" fmla="*/ 8 w 446"/>
                  <a:gd name="T53" fmla="*/ 11 h 153"/>
                  <a:gd name="T54" fmla="*/ 10 w 446"/>
                  <a:gd name="T55" fmla="*/ 11 h 153"/>
                  <a:gd name="T56" fmla="*/ 11 w 446"/>
                  <a:gd name="T57" fmla="*/ 11 h 153"/>
                  <a:gd name="T58" fmla="*/ 11 w 446"/>
                  <a:gd name="T59" fmla="*/ 11 h 153"/>
                  <a:gd name="T60" fmla="*/ 11 w 446"/>
                  <a:gd name="T61" fmla="*/ 11 h 153"/>
                  <a:gd name="T62" fmla="*/ 12 w 446"/>
                  <a:gd name="T63" fmla="*/ 11 h 153"/>
                  <a:gd name="T64" fmla="*/ 12 w 446"/>
                  <a:gd name="T65" fmla="*/ 11 h 153"/>
                  <a:gd name="T66" fmla="*/ 12 w 446"/>
                  <a:gd name="T67" fmla="*/ 11 h 153"/>
                  <a:gd name="T68" fmla="*/ 13 w 446"/>
                  <a:gd name="T69" fmla="*/ 11 h 153"/>
                  <a:gd name="T70" fmla="*/ 13 w 446"/>
                  <a:gd name="T71" fmla="*/ 11 h 153"/>
                  <a:gd name="T72" fmla="*/ 15 w 446"/>
                  <a:gd name="T73" fmla="*/ 11 h 153"/>
                  <a:gd name="T74" fmla="*/ 16 w 446"/>
                  <a:gd name="T75" fmla="*/ 11 h 153"/>
                  <a:gd name="T76" fmla="*/ 17 w 446"/>
                  <a:gd name="T77" fmla="*/ 11 h 153"/>
                  <a:gd name="T78" fmla="*/ 18 w 446"/>
                  <a:gd name="T79" fmla="*/ 11 h 153"/>
                  <a:gd name="T80" fmla="*/ 18 w 446"/>
                  <a:gd name="T81" fmla="*/ 11 h 153"/>
                  <a:gd name="T82" fmla="*/ 18 w 446"/>
                  <a:gd name="T83" fmla="*/ 11 h 153"/>
                  <a:gd name="T84" fmla="*/ 18 w 446"/>
                  <a:gd name="T85" fmla="*/ 11 h 153"/>
                  <a:gd name="T86" fmla="*/ 19 w 446"/>
                  <a:gd name="T87" fmla="*/ 11 h 153"/>
                  <a:gd name="T88" fmla="*/ 19 w 446"/>
                  <a:gd name="T89" fmla="*/ 11 h 153"/>
                  <a:gd name="T90" fmla="*/ 20 w 446"/>
                  <a:gd name="T91" fmla="*/ 11 h 153"/>
                  <a:gd name="T92" fmla="*/ 20 w 446"/>
                  <a:gd name="T93" fmla="*/ 11 h 153"/>
                  <a:gd name="T94" fmla="*/ 23 w 446"/>
                  <a:gd name="T95" fmla="*/ 10 h 153"/>
                  <a:gd name="T96" fmla="*/ 23 w 446"/>
                  <a:gd name="T97" fmla="*/ 10 h 153"/>
                  <a:gd name="T98" fmla="*/ 30 w 446"/>
                  <a:gd name="T99" fmla="*/ 6 h 153"/>
                  <a:gd name="T100" fmla="*/ 30 w 446"/>
                  <a:gd name="T101" fmla="*/ 6 h 153"/>
                  <a:gd name="T102" fmla="*/ 30 w 446"/>
                  <a:gd name="T103" fmla="*/ 0 h 1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46"/>
                  <a:gd name="T157" fmla="*/ 0 h 153"/>
                  <a:gd name="T158" fmla="*/ 446 w 446"/>
                  <a:gd name="T159" fmla="*/ 153 h 15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46" h="153">
                    <a:moveTo>
                      <a:pt x="446" y="0"/>
                    </a:moveTo>
                    <a:cubicBezTo>
                      <a:pt x="446" y="1"/>
                      <a:pt x="446" y="2"/>
                      <a:pt x="446" y="3"/>
                    </a:cubicBezTo>
                    <a:cubicBezTo>
                      <a:pt x="446" y="3"/>
                      <a:pt x="446" y="3"/>
                      <a:pt x="446" y="4"/>
                    </a:cubicBezTo>
                    <a:cubicBezTo>
                      <a:pt x="445" y="5"/>
                      <a:pt x="445" y="5"/>
                      <a:pt x="445" y="6"/>
                    </a:cubicBezTo>
                    <a:cubicBezTo>
                      <a:pt x="445" y="7"/>
                      <a:pt x="445" y="7"/>
                      <a:pt x="444" y="8"/>
                    </a:cubicBezTo>
                    <a:cubicBezTo>
                      <a:pt x="444" y="8"/>
                      <a:pt x="444" y="9"/>
                      <a:pt x="444" y="10"/>
                    </a:cubicBezTo>
                    <a:cubicBezTo>
                      <a:pt x="443" y="10"/>
                      <a:pt x="443" y="11"/>
                      <a:pt x="442" y="12"/>
                    </a:cubicBezTo>
                    <a:cubicBezTo>
                      <a:pt x="442" y="12"/>
                      <a:pt x="442" y="12"/>
                      <a:pt x="442" y="13"/>
                    </a:cubicBezTo>
                    <a:cubicBezTo>
                      <a:pt x="421" y="42"/>
                      <a:pt x="331" y="64"/>
                      <a:pt x="223" y="64"/>
                    </a:cubicBezTo>
                    <a:cubicBezTo>
                      <a:pt x="195" y="64"/>
                      <a:pt x="168" y="63"/>
                      <a:pt x="144" y="60"/>
                    </a:cubicBezTo>
                    <a:cubicBezTo>
                      <a:pt x="117" y="57"/>
                      <a:pt x="93" y="53"/>
                      <a:pt x="72" y="47"/>
                    </a:cubicBezTo>
                    <a:cubicBezTo>
                      <a:pt x="38" y="38"/>
                      <a:pt x="14" y="26"/>
                      <a:pt x="4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28" y="125"/>
                      <a:pt x="72" y="136"/>
                    </a:cubicBezTo>
                    <a:cubicBezTo>
                      <a:pt x="83" y="139"/>
                      <a:pt x="95" y="142"/>
                      <a:pt x="107" y="144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11" y="145"/>
                      <a:pt x="114" y="145"/>
                      <a:pt x="118" y="146"/>
                    </a:cubicBezTo>
                    <a:cubicBezTo>
                      <a:pt x="126" y="147"/>
                      <a:pt x="135" y="148"/>
                      <a:pt x="144" y="149"/>
                    </a:cubicBezTo>
                    <a:cubicBezTo>
                      <a:pt x="144" y="149"/>
                      <a:pt x="145" y="149"/>
                      <a:pt x="146" y="149"/>
                    </a:cubicBezTo>
                    <a:cubicBezTo>
                      <a:pt x="147" y="150"/>
                      <a:pt x="147" y="150"/>
                      <a:pt x="148" y="150"/>
                    </a:cubicBezTo>
                    <a:cubicBezTo>
                      <a:pt x="151" y="150"/>
                      <a:pt x="154" y="150"/>
                      <a:pt x="157" y="151"/>
                    </a:cubicBezTo>
                    <a:cubicBezTo>
                      <a:pt x="157" y="151"/>
                      <a:pt x="158" y="151"/>
                      <a:pt x="159" y="151"/>
                    </a:cubicBezTo>
                    <a:cubicBezTo>
                      <a:pt x="161" y="151"/>
                      <a:pt x="164" y="151"/>
                      <a:pt x="167" y="151"/>
                    </a:cubicBezTo>
                    <a:cubicBezTo>
                      <a:pt x="168" y="151"/>
                      <a:pt x="169" y="152"/>
                      <a:pt x="170" y="152"/>
                    </a:cubicBezTo>
                    <a:cubicBezTo>
                      <a:pt x="173" y="152"/>
                      <a:pt x="175" y="152"/>
                      <a:pt x="178" y="152"/>
                    </a:cubicBezTo>
                    <a:cubicBezTo>
                      <a:pt x="178" y="152"/>
                      <a:pt x="178" y="152"/>
                      <a:pt x="179" y="152"/>
                    </a:cubicBezTo>
                    <a:cubicBezTo>
                      <a:pt x="187" y="153"/>
                      <a:pt x="196" y="153"/>
                      <a:pt x="205" y="153"/>
                    </a:cubicBezTo>
                    <a:cubicBezTo>
                      <a:pt x="211" y="153"/>
                      <a:pt x="217" y="153"/>
                      <a:pt x="223" y="153"/>
                    </a:cubicBezTo>
                    <a:cubicBezTo>
                      <a:pt x="229" y="153"/>
                      <a:pt x="235" y="153"/>
                      <a:pt x="241" y="153"/>
                    </a:cubicBezTo>
                    <a:cubicBezTo>
                      <a:pt x="250" y="153"/>
                      <a:pt x="259" y="153"/>
                      <a:pt x="267" y="152"/>
                    </a:cubicBezTo>
                    <a:cubicBezTo>
                      <a:pt x="267" y="152"/>
                      <a:pt x="268" y="152"/>
                      <a:pt x="268" y="152"/>
                    </a:cubicBezTo>
                    <a:cubicBezTo>
                      <a:pt x="271" y="152"/>
                      <a:pt x="273" y="152"/>
                      <a:pt x="276" y="152"/>
                    </a:cubicBezTo>
                    <a:cubicBezTo>
                      <a:pt x="277" y="151"/>
                      <a:pt x="278" y="151"/>
                      <a:pt x="279" y="151"/>
                    </a:cubicBezTo>
                    <a:cubicBezTo>
                      <a:pt x="282" y="151"/>
                      <a:pt x="285" y="151"/>
                      <a:pt x="287" y="151"/>
                    </a:cubicBezTo>
                    <a:cubicBezTo>
                      <a:pt x="288" y="151"/>
                      <a:pt x="289" y="151"/>
                      <a:pt x="289" y="151"/>
                    </a:cubicBezTo>
                    <a:cubicBezTo>
                      <a:pt x="292" y="150"/>
                      <a:pt x="295" y="150"/>
                      <a:pt x="298" y="150"/>
                    </a:cubicBezTo>
                    <a:cubicBezTo>
                      <a:pt x="299" y="150"/>
                      <a:pt x="299" y="150"/>
                      <a:pt x="300" y="149"/>
                    </a:cubicBezTo>
                    <a:cubicBezTo>
                      <a:pt x="313" y="148"/>
                      <a:pt x="326" y="146"/>
                      <a:pt x="339" y="144"/>
                    </a:cubicBezTo>
                    <a:cubicBezTo>
                      <a:pt x="339" y="144"/>
                      <a:pt x="339" y="144"/>
                      <a:pt x="339" y="144"/>
                    </a:cubicBezTo>
                    <a:cubicBezTo>
                      <a:pt x="403" y="133"/>
                      <a:pt x="446" y="112"/>
                      <a:pt x="446" y="89"/>
                    </a:cubicBezTo>
                    <a:cubicBezTo>
                      <a:pt x="446" y="89"/>
                      <a:pt x="446" y="89"/>
                      <a:pt x="446" y="89"/>
                    </a:cubicBezTo>
                    <a:cubicBezTo>
                      <a:pt x="446" y="0"/>
                      <a:pt x="446" y="0"/>
                      <a:pt x="446" y="0"/>
                    </a:cubicBezTo>
                    <a:close/>
                  </a:path>
                </a:pathLst>
              </a:custGeom>
              <a:noFill/>
              <a:ln w="14288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100"/>
              <p:cNvSpPr>
                <a:spLocks/>
              </p:cNvSpPr>
              <p:nvPr/>
            </p:nvSpPr>
            <p:spPr bwMode="gray">
              <a:xfrm>
                <a:off x="3396" y="3326"/>
                <a:ext cx="411" cy="141"/>
              </a:xfrm>
              <a:custGeom>
                <a:avLst/>
                <a:gdLst>
                  <a:gd name="T0" fmla="*/ 16 w 446"/>
                  <a:gd name="T1" fmla="*/ 6 h 153"/>
                  <a:gd name="T2" fmla="*/ 10 w 446"/>
                  <a:gd name="T3" fmla="*/ 6 h 153"/>
                  <a:gd name="T4" fmla="*/ 6 w 446"/>
                  <a:gd name="T5" fmla="*/ 6 h 153"/>
                  <a:gd name="T6" fmla="*/ 0 w 446"/>
                  <a:gd name="T7" fmla="*/ 0 h 153"/>
                  <a:gd name="T8" fmla="*/ 0 w 446"/>
                  <a:gd name="T9" fmla="*/ 6 h 153"/>
                  <a:gd name="T10" fmla="*/ 0 w 446"/>
                  <a:gd name="T11" fmla="*/ 6 h 153"/>
                  <a:gd name="T12" fmla="*/ 0 w 446"/>
                  <a:gd name="T13" fmla="*/ 6 h 153"/>
                  <a:gd name="T14" fmla="*/ 0 w 446"/>
                  <a:gd name="T15" fmla="*/ 6 h 153"/>
                  <a:gd name="T16" fmla="*/ 1 w 446"/>
                  <a:gd name="T17" fmla="*/ 6 h 153"/>
                  <a:gd name="T18" fmla="*/ 2 w 446"/>
                  <a:gd name="T19" fmla="*/ 6 h 153"/>
                  <a:gd name="T20" fmla="*/ 2 w 446"/>
                  <a:gd name="T21" fmla="*/ 6 h 153"/>
                  <a:gd name="T22" fmla="*/ 4 w 446"/>
                  <a:gd name="T23" fmla="*/ 6 h 153"/>
                  <a:gd name="T24" fmla="*/ 4 w 446"/>
                  <a:gd name="T25" fmla="*/ 6 h 153"/>
                  <a:gd name="T26" fmla="*/ 6 w 446"/>
                  <a:gd name="T27" fmla="*/ 10 h 153"/>
                  <a:gd name="T28" fmla="*/ 10 w 446"/>
                  <a:gd name="T29" fmla="*/ 11 h 153"/>
                  <a:gd name="T30" fmla="*/ 16 w 446"/>
                  <a:gd name="T31" fmla="*/ 11 h 153"/>
                  <a:gd name="T32" fmla="*/ 29 w 446"/>
                  <a:gd name="T33" fmla="*/ 6 h 153"/>
                  <a:gd name="T34" fmla="*/ 29 w 446"/>
                  <a:gd name="T35" fmla="*/ 6 h 153"/>
                  <a:gd name="T36" fmla="*/ 30 w 446"/>
                  <a:gd name="T37" fmla="*/ 6 h 153"/>
                  <a:gd name="T38" fmla="*/ 30 w 446"/>
                  <a:gd name="T39" fmla="*/ 6 h 153"/>
                  <a:gd name="T40" fmla="*/ 30 w 446"/>
                  <a:gd name="T41" fmla="*/ 6 h 153"/>
                  <a:gd name="T42" fmla="*/ 30 w 446"/>
                  <a:gd name="T43" fmla="*/ 6 h 153"/>
                  <a:gd name="T44" fmla="*/ 30 w 446"/>
                  <a:gd name="T45" fmla="*/ 6 h 153"/>
                  <a:gd name="T46" fmla="*/ 30 w 446"/>
                  <a:gd name="T47" fmla="*/ 6 h 153"/>
                  <a:gd name="T48" fmla="*/ 30 w 446"/>
                  <a:gd name="T49" fmla="*/ 6 h 153"/>
                  <a:gd name="T50" fmla="*/ 30 w 446"/>
                  <a:gd name="T51" fmla="*/ 0 h 153"/>
                  <a:gd name="T52" fmla="*/ 16 w 446"/>
                  <a:gd name="T53" fmla="*/ 6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6"/>
                  <a:gd name="T82" fmla="*/ 0 h 153"/>
                  <a:gd name="T83" fmla="*/ 446 w 446"/>
                  <a:gd name="T84" fmla="*/ 153 h 1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6" h="153">
                    <a:moveTo>
                      <a:pt x="223" y="64"/>
                    </a:moveTo>
                    <a:cubicBezTo>
                      <a:pt x="195" y="64"/>
                      <a:pt x="168" y="63"/>
                      <a:pt x="144" y="60"/>
                    </a:cubicBezTo>
                    <a:cubicBezTo>
                      <a:pt x="117" y="57"/>
                      <a:pt x="93" y="53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1"/>
                      <a:pt x="0" y="92"/>
                    </a:cubicBezTo>
                    <a:cubicBezTo>
                      <a:pt x="0" y="92"/>
                      <a:pt x="0" y="93"/>
                      <a:pt x="0" y="93"/>
                    </a:cubicBezTo>
                    <a:cubicBezTo>
                      <a:pt x="1" y="94"/>
                      <a:pt x="1" y="95"/>
                      <a:pt x="1" y="95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3" y="100"/>
                      <a:pt x="3" y="100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14" y="115"/>
                      <a:pt x="38" y="127"/>
                      <a:pt x="72" y="136"/>
                    </a:cubicBezTo>
                    <a:cubicBezTo>
                      <a:pt x="93" y="142"/>
                      <a:pt x="117" y="146"/>
                      <a:pt x="144" y="149"/>
                    </a:cubicBezTo>
                    <a:cubicBezTo>
                      <a:pt x="168" y="152"/>
                      <a:pt x="195" y="153"/>
                      <a:pt x="223" y="153"/>
                    </a:cubicBezTo>
                    <a:cubicBezTo>
                      <a:pt x="331" y="153"/>
                      <a:pt x="421" y="131"/>
                      <a:pt x="442" y="102"/>
                    </a:cubicBezTo>
                    <a:cubicBezTo>
                      <a:pt x="442" y="101"/>
                      <a:pt x="442" y="101"/>
                      <a:pt x="442" y="101"/>
                    </a:cubicBezTo>
                    <a:cubicBezTo>
                      <a:pt x="443" y="100"/>
                      <a:pt x="443" y="99"/>
                      <a:pt x="444" y="99"/>
                    </a:cubicBezTo>
                    <a:cubicBezTo>
                      <a:pt x="444" y="98"/>
                      <a:pt x="444" y="97"/>
                      <a:pt x="444" y="97"/>
                    </a:cubicBezTo>
                    <a:cubicBezTo>
                      <a:pt x="445" y="96"/>
                      <a:pt x="445" y="96"/>
                      <a:pt x="445" y="95"/>
                    </a:cubicBezTo>
                    <a:cubicBezTo>
                      <a:pt x="445" y="94"/>
                      <a:pt x="445" y="94"/>
                      <a:pt x="446" y="93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1"/>
                      <a:pt x="446" y="90"/>
                      <a:pt x="446" y="89"/>
                    </a:cubicBezTo>
                    <a:cubicBezTo>
                      <a:pt x="446" y="89"/>
                      <a:pt x="446" y="89"/>
                      <a:pt x="446" y="89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446" y="35"/>
                      <a:pt x="346" y="64"/>
                      <a:pt x="223" y="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01"/>
              <p:cNvSpPr>
                <a:spLocks/>
              </p:cNvSpPr>
              <p:nvPr/>
            </p:nvSpPr>
            <p:spPr bwMode="gray">
              <a:xfrm>
                <a:off x="3396" y="3491"/>
                <a:ext cx="411" cy="141"/>
              </a:xfrm>
              <a:custGeom>
                <a:avLst/>
                <a:gdLst>
                  <a:gd name="T0" fmla="*/ 30 w 446"/>
                  <a:gd name="T1" fmla="*/ 0 h 153"/>
                  <a:gd name="T2" fmla="*/ 23 w 446"/>
                  <a:gd name="T3" fmla="*/ 6 h 153"/>
                  <a:gd name="T4" fmla="*/ 23 w 446"/>
                  <a:gd name="T5" fmla="*/ 6 h 153"/>
                  <a:gd name="T6" fmla="*/ 20 w 446"/>
                  <a:gd name="T7" fmla="*/ 6 h 153"/>
                  <a:gd name="T8" fmla="*/ 20 w 446"/>
                  <a:gd name="T9" fmla="*/ 6 h 153"/>
                  <a:gd name="T10" fmla="*/ 19 w 446"/>
                  <a:gd name="T11" fmla="*/ 6 h 153"/>
                  <a:gd name="T12" fmla="*/ 19 w 446"/>
                  <a:gd name="T13" fmla="*/ 6 h 153"/>
                  <a:gd name="T14" fmla="*/ 18 w 446"/>
                  <a:gd name="T15" fmla="*/ 6 h 153"/>
                  <a:gd name="T16" fmla="*/ 18 w 446"/>
                  <a:gd name="T17" fmla="*/ 6 h 153"/>
                  <a:gd name="T18" fmla="*/ 18 w 446"/>
                  <a:gd name="T19" fmla="*/ 6 h 153"/>
                  <a:gd name="T20" fmla="*/ 18 w 446"/>
                  <a:gd name="T21" fmla="*/ 6 h 153"/>
                  <a:gd name="T22" fmla="*/ 17 w 446"/>
                  <a:gd name="T23" fmla="*/ 6 h 153"/>
                  <a:gd name="T24" fmla="*/ 16 w 446"/>
                  <a:gd name="T25" fmla="*/ 6 h 153"/>
                  <a:gd name="T26" fmla="*/ 15 w 446"/>
                  <a:gd name="T27" fmla="*/ 6 h 153"/>
                  <a:gd name="T28" fmla="*/ 13 w 446"/>
                  <a:gd name="T29" fmla="*/ 6 h 153"/>
                  <a:gd name="T30" fmla="*/ 13 w 446"/>
                  <a:gd name="T31" fmla="*/ 6 h 153"/>
                  <a:gd name="T32" fmla="*/ 12 w 446"/>
                  <a:gd name="T33" fmla="*/ 6 h 153"/>
                  <a:gd name="T34" fmla="*/ 12 w 446"/>
                  <a:gd name="T35" fmla="*/ 6 h 153"/>
                  <a:gd name="T36" fmla="*/ 12 w 446"/>
                  <a:gd name="T37" fmla="*/ 6 h 153"/>
                  <a:gd name="T38" fmla="*/ 11 w 446"/>
                  <a:gd name="T39" fmla="*/ 6 h 153"/>
                  <a:gd name="T40" fmla="*/ 11 w 446"/>
                  <a:gd name="T41" fmla="*/ 6 h 153"/>
                  <a:gd name="T42" fmla="*/ 11 w 446"/>
                  <a:gd name="T43" fmla="*/ 6 h 153"/>
                  <a:gd name="T44" fmla="*/ 10 w 446"/>
                  <a:gd name="T45" fmla="*/ 6 h 153"/>
                  <a:gd name="T46" fmla="*/ 7 w 446"/>
                  <a:gd name="T47" fmla="*/ 6 h 153"/>
                  <a:gd name="T48" fmla="*/ 7 w 446"/>
                  <a:gd name="T49" fmla="*/ 6 h 153"/>
                  <a:gd name="T50" fmla="*/ 6 w 446"/>
                  <a:gd name="T51" fmla="*/ 6 h 153"/>
                  <a:gd name="T52" fmla="*/ 0 w 446"/>
                  <a:gd name="T53" fmla="*/ 0 h 153"/>
                  <a:gd name="T54" fmla="*/ 0 w 446"/>
                  <a:gd name="T55" fmla="*/ 0 h 153"/>
                  <a:gd name="T56" fmla="*/ 0 w 446"/>
                  <a:gd name="T57" fmla="*/ 6 h 153"/>
                  <a:gd name="T58" fmla="*/ 0 w 446"/>
                  <a:gd name="T59" fmla="*/ 6 h 153"/>
                  <a:gd name="T60" fmla="*/ 6 w 446"/>
                  <a:gd name="T61" fmla="*/ 10 h 153"/>
                  <a:gd name="T62" fmla="*/ 10 w 446"/>
                  <a:gd name="T63" fmla="*/ 11 h 153"/>
                  <a:gd name="T64" fmla="*/ 16 w 446"/>
                  <a:gd name="T65" fmla="*/ 11 h 153"/>
                  <a:gd name="T66" fmla="*/ 30 w 446"/>
                  <a:gd name="T67" fmla="*/ 6 h 153"/>
                  <a:gd name="T68" fmla="*/ 30 w 446"/>
                  <a:gd name="T69" fmla="*/ 6 h 153"/>
                  <a:gd name="T70" fmla="*/ 30 w 446"/>
                  <a:gd name="T71" fmla="*/ 0 h 1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6"/>
                  <a:gd name="T109" fmla="*/ 0 h 153"/>
                  <a:gd name="T110" fmla="*/ 446 w 446"/>
                  <a:gd name="T111" fmla="*/ 153 h 1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6" h="153">
                    <a:moveTo>
                      <a:pt x="446" y="0"/>
                    </a:moveTo>
                    <a:cubicBezTo>
                      <a:pt x="446" y="23"/>
                      <a:pt x="403" y="44"/>
                      <a:pt x="339" y="55"/>
                    </a:cubicBezTo>
                    <a:cubicBezTo>
                      <a:pt x="339" y="55"/>
                      <a:pt x="339" y="55"/>
                      <a:pt x="339" y="55"/>
                    </a:cubicBezTo>
                    <a:cubicBezTo>
                      <a:pt x="326" y="57"/>
                      <a:pt x="313" y="59"/>
                      <a:pt x="300" y="60"/>
                    </a:cubicBezTo>
                    <a:cubicBezTo>
                      <a:pt x="299" y="61"/>
                      <a:pt x="299" y="61"/>
                      <a:pt x="298" y="61"/>
                    </a:cubicBezTo>
                    <a:cubicBezTo>
                      <a:pt x="295" y="61"/>
                      <a:pt x="292" y="61"/>
                      <a:pt x="289" y="62"/>
                    </a:cubicBezTo>
                    <a:cubicBezTo>
                      <a:pt x="289" y="62"/>
                      <a:pt x="288" y="62"/>
                      <a:pt x="287" y="62"/>
                    </a:cubicBezTo>
                    <a:cubicBezTo>
                      <a:pt x="285" y="62"/>
                      <a:pt x="282" y="62"/>
                      <a:pt x="279" y="62"/>
                    </a:cubicBezTo>
                    <a:cubicBezTo>
                      <a:pt x="278" y="62"/>
                      <a:pt x="277" y="62"/>
                      <a:pt x="276" y="63"/>
                    </a:cubicBezTo>
                    <a:cubicBezTo>
                      <a:pt x="273" y="63"/>
                      <a:pt x="271" y="63"/>
                      <a:pt x="268" y="63"/>
                    </a:cubicBezTo>
                    <a:cubicBezTo>
                      <a:pt x="268" y="63"/>
                      <a:pt x="267" y="63"/>
                      <a:pt x="267" y="63"/>
                    </a:cubicBezTo>
                    <a:cubicBezTo>
                      <a:pt x="259" y="64"/>
                      <a:pt x="250" y="64"/>
                      <a:pt x="241" y="64"/>
                    </a:cubicBezTo>
                    <a:cubicBezTo>
                      <a:pt x="235" y="64"/>
                      <a:pt x="229" y="64"/>
                      <a:pt x="223" y="64"/>
                    </a:cubicBezTo>
                    <a:cubicBezTo>
                      <a:pt x="217" y="64"/>
                      <a:pt x="211" y="64"/>
                      <a:pt x="205" y="64"/>
                    </a:cubicBezTo>
                    <a:cubicBezTo>
                      <a:pt x="196" y="64"/>
                      <a:pt x="187" y="64"/>
                      <a:pt x="179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5" y="63"/>
                      <a:pt x="173" y="63"/>
                      <a:pt x="170" y="63"/>
                    </a:cubicBezTo>
                    <a:cubicBezTo>
                      <a:pt x="169" y="63"/>
                      <a:pt x="168" y="62"/>
                      <a:pt x="167" y="62"/>
                    </a:cubicBezTo>
                    <a:cubicBezTo>
                      <a:pt x="164" y="62"/>
                      <a:pt x="161" y="62"/>
                      <a:pt x="159" y="62"/>
                    </a:cubicBezTo>
                    <a:cubicBezTo>
                      <a:pt x="158" y="62"/>
                      <a:pt x="157" y="62"/>
                      <a:pt x="157" y="62"/>
                    </a:cubicBezTo>
                    <a:cubicBezTo>
                      <a:pt x="154" y="61"/>
                      <a:pt x="151" y="61"/>
                      <a:pt x="148" y="61"/>
                    </a:cubicBezTo>
                    <a:cubicBezTo>
                      <a:pt x="147" y="61"/>
                      <a:pt x="147" y="61"/>
                      <a:pt x="146" y="60"/>
                    </a:cubicBezTo>
                    <a:cubicBezTo>
                      <a:pt x="145" y="60"/>
                      <a:pt x="144" y="60"/>
                      <a:pt x="144" y="60"/>
                    </a:cubicBezTo>
                    <a:cubicBezTo>
                      <a:pt x="131" y="59"/>
                      <a:pt x="119" y="57"/>
                      <a:pt x="107" y="55"/>
                    </a:cubicBezTo>
                    <a:cubicBezTo>
                      <a:pt x="107" y="55"/>
                      <a:pt x="107" y="55"/>
                      <a:pt x="107" y="55"/>
                    </a:cubicBezTo>
                    <a:cubicBezTo>
                      <a:pt x="95" y="53"/>
                      <a:pt x="83" y="50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28" y="125"/>
                      <a:pt x="72" y="137"/>
                    </a:cubicBezTo>
                    <a:cubicBezTo>
                      <a:pt x="93" y="142"/>
                      <a:pt x="117" y="146"/>
                      <a:pt x="144" y="149"/>
                    </a:cubicBezTo>
                    <a:cubicBezTo>
                      <a:pt x="168" y="152"/>
                      <a:pt x="195" y="153"/>
                      <a:pt x="223" y="153"/>
                    </a:cubicBezTo>
                    <a:cubicBezTo>
                      <a:pt x="346" y="153"/>
                      <a:pt x="446" y="125"/>
                      <a:pt x="446" y="89"/>
                    </a:cubicBezTo>
                    <a:cubicBezTo>
                      <a:pt x="446" y="89"/>
                      <a:pt x="446" y="89"/>
                      <a:pt x="446" y="89"/>
                    </a:cubicBezTo>
                    <a:cubicBezTo>
                      <a:pt x="446" y="0"/>
                      <a:pt x="446" y="0"/>
                      <a:pt x="446" y="0"/>
                    </a:cubicBezTo>
                    <a:close/>
                  </a:path>
                </a:pathLst>
              </a:custGeom>
              <a:noFill/>
              <a:ln w="14288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gray">
              <a:xfrm>
                <a:off x="3396" y="3267"/>
                <a:ext cx="411" cy="119"/>
              </a:xfrm>
              <a:prstGeom prst="ellipse">
                <a:avLst/>
              </a:prstGeom>
              <a:noFill/>
              <a:ln w="14288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sp>
          <p:nvSpPr>
            <p:cNvPr id="36" name="Rectangle 163"/>
            <p:cNvSpPr>
              <a:spLocks/>
            </p:cNvSpPr>
            <p:nvPr/>
          </p:nvSpPr>
          <p:spPr bwMode="gray">
            <a:xfrm>
              <a:off x="3207" y="3107"/>
              <a:ext cx="593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Управляемое </a:t>
              </a:r>
            </a:p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хранилище </a:t>
              </a:r>
            </a:p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диск </a:t>
              </a:r>
            </a:p>
          </p:txBody>
        </p:sp>
        <p:sp>
          <p:nvSpPr>
            <p:cNvPr id="37" name="Rectangle 264"/>
            <p:cNvSpPr>
              <a:spLocks/>
            </p:cNvSpPr>
            <p:nvPr/>
          </p:nvSpPr>
          <p:spPr bwMode="gray">
            <a:xfrm>
              <a:off x="2283" y="3113"/>
              <a:ext cx="56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Управляемое </a:t>
              </a:r>
            </a:p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хранилище </a:t>
              </a:r>
            </a:p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лента </a:t>
              </a:r>
            </a:p>
          </p:txBody>
        </p:sp>
        <p:sp>
          <p:nvSpPr>
            <p:cNvPr id="38" name="Rectangle 163"/>
            <p:cNvSpPr>
              <a:spLocks/>
            </p:cNvSpPr>
            <p:nvPr/>
          </p:nvSpPr>
          <p:spPr bwMode="gray">
            <a:xfrm>
              <a:off x="3126" y="2702"/>
              <a:ext cx="47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Узел</a:t>
              </a:r>
              <a:r>
                <a:rPr lang="ru-RU" altLang="ru-RU" sz="1000" dirty="0">
                  <a:solidFill>
                    <a:srgbClr val="002060"/>
                  </a:solidFill>
                </a:rPr>
                <a:t> </a:t>
              </a:r>
              <a:r>
                <a:rPr lang="ru-RU" altLang="ru-RU" sz="1000" b="1" dirty="0" smtClean="0">
                  <a:solidFill>
                    <a:srgbClr val="002060"/>
                  </a:solidFill>
                </a:rPr>
                <a:t>Хранения</a:t>
              </a:r>
              <a:r>
                <a:rPr lang="ru-RU" altLang="ru-RU" sz="10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1000" b="1" dirty="0">
                  <a:solidFill>
                    <a:srgbClr val="002060"/>
                  </a:solidFill>
                </a:rPr>
                <a:t>Acronis</a:t>
              </a:r>
              <a:r>
                <a:rPr lang="ru-RU" altLang="ru-RU" sz="1000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grpSp>
        <p:nvGrpSpPr>
          <p:cNvPr id="73" name="Group 406"/>
          <p:cNvGrpSpPr>
            <a:grpSpLocks/>
          </p:cNvGrpSpPr>
          <p:nvPr/>
        </p:nvGrpSpPr>
        <p:grpSpPr bwMode="auto">
          <a:xfrm>
            <a:off x="4568826" y="1654493"/>
            <a:ext cx="1609726" cy="1731963"/>
            <a:chOff x="2903" y="886"/>
            <a:chExt cx="1014" cy="1091"/>
          </a:xfrm>
        </p:grpSpPr>
        <p:pic>
          <p:nvPicPr>
            <p:cNvPr id="74" name="Picture 45"/>
            <p:cNvPicPr>
              <a:picLocks noChangeAspect="1" noChangeArrowheads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03" y="1664"/>
              <a:ext cx="52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Group 47"/>
            <p:cNvGrpSpPr>
              <a:grpSpLocks/>
            </p:cNvGrpSpPr>
            <p:nvPr/>
          </p:nvGrpSpPr>
          <p:grpSpPr bwMode="auto">
            <a:xfrm>
              <a:off x="3008" y="886"/>
              <a:ext cx="333" cy="836"/>
              <a:chOff x="4694" y="755"/>
              <a:chExt cx="477" cy="1200"/>
            </a:xfrm>
          </p:grpSpPr>
          <p:sp>
            <p:nvSpPr>
              <p:cNvPr id="114" name="Freeform 48"/>
              <p:cNvSpPr>
                <a:spLocks/>
              </p:cNvSpPr>
              <p:nvPr/>
            </p:nvSpPr>
            <p:spPr bwMode="gray">
              <a:xfrm>
                <a:off x="4694" y="755"/>
                <a:ext cx="477" cy="1200"/>
              </a:xfrm>
              <a:custGeom>
                <a:avLst/>
                <a:gdLst>
                  <a:gd name="T0" fmla="*/ 2147483647 w 236"/>
                  <a:gd name="T1" fmla="*/ 0 h 438"/>
                  <a:gd name="T2" fmla="*/ 2147483647 w 236"/>
                  <a:gd name="T3" fmla="*/ 0 h 438"/>
                  <a:gd name="T4" fmla="*/ 0 w 236"/>
                  <a:gd name="T5" fmla="*/ 2147483647 h 438"/>
                  <a:gd name="T6" fmla="*/ 0 w 236"/>
                  <a:gd name="T7" fmla="*/ 2147483647 h 438"/>
                  <a:gd name="T8" fmla="*/ 2147483647 w 236"/>
                  <a:gd name="T9" fmla="*/ 2147483647 h 438"/>
                  <a:gd name="T10" fmla="*/ 2147483647 w 236"/>
                  <a:gd name="T11" fmla="*/ 2147483647 h 438"/>
                  <a:gd name="T12" fmla="*/ 2147483647 w 236"/>
                  <a:gd name="T13" fmla="*/ 2147483647 h 438"/>
                  <a:gd name="T14" fmla="*/ 2147483647 w 236"/>
                  <a:gd name="T15" fmla="*/ 2147483647 h 438"/>
                  <a:gd name="T16" fmla="*/ 214748364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AB2E2"/>
                  </a:gs>
                  <a:gs pos="100000">
                    <a:schemeClr val="accent1"/>
                  </a:gs>
                </a:gsLst>
                <a:lin ang="189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9"/>
              <p:cNvSpPr>
                <a:spLocks/>
              </p:cNvSpPr>
              <p:nvPr/>
            </p:nvSpPr>
            <p:spPr bwMode="gray">
              <a:xfrm>
                <a:off x="4764" y="755"/>
                <a:ext cx="406" cy="1092"/>
              </a:xfrm>
              <a:custGeom>
                <a:avLst/>
                <a:gdLst>
                  <a:gd name="T0" fmla="*/ 2147483647 w 201"/>
                  <a:gd name="T1" fmla="*/ 2147483647 h 398"/>
                  <a:gd name="T2" fmla="*/ 2147483647 w 201"/>
                  <a:gd name="T3" fmla="*/ 0 h 398"/>
                  <a:gd name="T4" fmla="*/ 0 w 201"/>
                  <a:gd name="T5" fmla="*/ 0 h 398"/>
                  <a:gd name="T6" fmla="*/ 2147483647 w 201"/>
                  <a:gd name="T7" fmla="*/ 2147483647 h 398"/>
                  <a:gd name="T8" fmla="*/ 2147483647 w 201"/>
                  <a:gd name="T9" fmla="*/ 2147483647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8AB2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" name="Freeform 50"/>
            <p:cNvSpPr>
              <a:spLocks/>
            </p:cNvSpPr>
            <p:nvPr/>
          </p:nvSpPr>
          <p:spPr bwMode="gray">
            <a:xfrm>
              <a:off x="3083" y="908"/>
              <a:ext cx="234" cy="482"/>
            </a:xfrm>
            <a:custGeom>
              <a:avLst/>
              <a:gdLst>
                <a:gd name="T0" fmla="*/ 13221338 w 166"/>
                <a:gd name="T1" fmla="*/ 2147483647 h 234"/>
                <a:gd name="T2" fmla="*/ 13808795 w 166"/>
                <a:gd name="T3" fmla="*/ 2147483647 h 234"/>
                <a:gd name="T4" fmla="*/ 13808795 w 166"/>
                <a:gd name="T5" fmla="*/ 2147483647 h 234"/>
                <a:gd name="T6" fmla="*/ 13221338 w 166"/>
                <a:gd name="T7" fmla="*/ 0 h 234"/>
                <a:gd name="T8" fmla="*/ 0 w 166"/>
                <a:gd name="T9" fmla="*/ 0 h 234"/>
                <a:gd name="T10" fmla="*/ 9947677 w 166"/>
                <a:gd name="T11" fmla="*/ 2147483647 h 234"/>
                <a:gd name="T12" fmla="*/ 13221338 w 166"/>
                <a:gd name="T13" fmla="*/ 214748364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234"/>
                <a:gd name="T23" fmla="*/ 166 w 16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234">
                  <a:moveTo>
                    <a:pt x="159" y="234"/>
                  </a:moveTo>
                  <a:cubicBezTo>
                    <a:pt x="163" y="234"/>
                    <a:pt x="166" y="231"/>
                    <a:pt x="166" y="227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3"/>
                    <a:pt x="163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234"/>
                    <a:pt x="120" y="234"/>
                    <a:pt x="120" y="234"/>
                  </a:cubicBezTo>
                  <a:lnTo>
                    <a:pt x="159" y="234"/>
                  </a:lnTo>
                  <a:close/>
                </a:path>
              </a:pathLst>
            </a:custGeom>
            <a:gradFill rotWithShape="1">
              <a:gsLst>
                <a:gs pos="0">
                  <a:srgbClr val="191919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51"/>
            <p:cNvSpPr>
              <a:spLocks/>
            </p:cNvSpPr>
            <p:nvPr/>
          </p:nvSpPr>
          <p:spPr bwMode="gray">
            <a:xfrm>
              <a:off x="3032" y="908"/>
              <a:ext cx="220" cy="482"/>
            </a:xfrm>
            <a:custGeom>
              <a:avLst/>
              <a:gdLst>
                <a:gd name="T0" fmla="*/ 3069575 w 156"/>
                <a:gd name="T1" fmla="*/ 0 h 234"/>
                <a:gd name="T2" fmla="*/ 595556 w 156"/>
                <a:gd name="T3" fmla="*/ 0 h 234"/>
                <a:gd name="T4" fmla="*/ 0 w 156"/>
                <a:gd name="T5" fmla="*/ 2147483647 h 234"/>
                <a:gd name="T6" fmla="*/ 0 w 156"/>
                <a:gd name="T7" fmla="*/ 2147483647 h 234"/>
                <a:gd name="T8" fmla="*/ 595556 w 156"/>
                <a:gd name="T9" fmla="*/ 2147483647 h 234"/>
                <a:gd name="T10" fmla="*/ 13165595 w 156"/>
                <a:gd name="T11" fmla="*/ 2147483647 h 234"/>
                <a:gd name="T12" fmla="*/ 3069575 w 156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34"/>
                <a:gd name="T23" fmla="*/ 156 w 15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34">
                  <a:moveTo>
                    <a:pt x="3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56" y="234"/>
                    <a:pt x="156" y="234"/>
                    <a:pt x="156" y="234"/>
                  </a:cubicBez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19191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Rectangle 52"/>
            <p:cNvSpPr>
              <a:spLocks noChangeArrowheads="1"/>
            </p:cNvSpPr>
            <p:nvPr/>
          </p:nvSpPr>
          <p:spPr bwMode="gray">
            <a:xfrm>
              <a:off x="3044" y="929"/>
              <a:ext cx="261" cy="82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79" name="Rectangle 53"/>
            <p:cNvSpPr>
              <a:spLocks noChangeArrowheads="1"/>
            </p:cNvSpPr>
            <p:nvPr/>
          </p:nvSpPr>
          <p:spPr bwMode="gray">
            <a:xfrm>
              <a:off x="3044" y="1015"/>
              <a:ext cx="261" cy="81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80" name="Rectangle 54"/>
            <p:cNvSpPr>
              <a:spLocks noChangeArrowheads="1"/>
            </p:cNvSpPr>
            <p:nvPr/>
          </p:nvSpPr>
          <p:spPr bwMode="gray">
            <a:xfrm>
              <a:off x="3250" y="1071"/>
              <a:ext cx="41" cy="12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81" name="Rectangle 55"/>
            <p:cNvSpPr>
              <a:spLocks noChangeArrowheads="1"/>
            </p:cNvSpPr>
            <p:nvPr/>
          </p:nvSpPr>
          <p:spPr bwMode="auto">
            <a:xfrm>
              <a:off x="3056" y="1028"/>
              <a:ext cx="235" cy="3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82" name="Rectangle 56"/>
            <p:cNvSpPr>
              <a:spLocks noChangeArrowheads="1"/>
            </p:cNvSpPr>
            <p:nvPr/>
          </p:nvSpPr>
          <p:spPr bwMode="gray">
            <a:xfrm>
              <a:off x="3250" y="986"/>
              <a:ext cx="41" cy="11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83" name="Rectangle 57"/>
            <p:cNvSpPr>
              <a:spLocks noChangeArrowheads="1"/>
            </p:cNvSpPr>
            <p:nvPr/>
          </p:nvSpPr>
          <p:spPr bwMode="auto">
            <a:xfrm>
              <a:off x="3056" y="941"/>
              <a:ext cx="235" cy="3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gray">
            <a:xfrm>
              <a:off x="3032" y="1660"/>
              <a:ext cx="285" cy="22"/>
            </a:xfrm>
            <a:custGeom>
              <a:avLst/>
              <a:gdLst>
                <a:gd name="T0" fmla="*/ 0 w 202"/>
                <a:gd name="T1" fmla="*/ 0 h 15"/>
                <a:gd name="T2" fmla="*/ 0 w 202"/>
                <a:gd name="T3" fmla="*/ 1851165 h 15"/>
                <a:gd name="T4" fmla="*/ 970201 w 202"/>
                <a:gd name="T5" fmla="*/ 4573441 h 15"/>
                <a:gd name="T6" fmla="*/ 16357952 w 202"/>
                <a:gd name="T7" fmla="*/ 4573441 h 15"/>
                <a:gd name="T8" fmla="*/ 17323381 w 202"/>
                <a:gd name="T9" fmla="*/ 1851165 h 15"/>
                <a:gd name="T10" fmla="*/ 17323381 w 202"/>
                <a:gd name="T11" fmla="*/ 0 h 15"/>
                <a:gd name="T12" fmla="*/ 0 w 20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5"/>
                <a:gd name="T23" fmla="*/ 202 w 20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5" y="15"/>
                    <a:pt x="1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7" y="15"/>
                    <a:pt x="202" y="11"/>
                    <a:pt x="202" y="6"/>
                  </a:cubicBezTo>
                  <a:cubicBezTo>
                    <a:pt x="202" y="0"/>
                    <a:pt x="202" y="0"/>
                    <a:pt x="2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gray">
            <a:xfrm>
              <a:off x="3032" y="1637"/>
              <a:ext cx="285" cy="23"/>
            </a:xfrm>
            <a:custGeom>
              <a:avLst/>
              <a:gdLst>
                <a:gd name="T0" fmla="*/ 17323381 w 202"/>
                <a:gd name="T1" fmla="*/ 119869705 h 14"/>
                <a:gd name="T2" fmla="*/ 16357952 w 202"/>
                <a:gd name="T3" fmla="*/ 0 h 14"/>
                <a:gd name="T4" fmla="*/ 970201 w 202"/>
                <a:gd name="T5" fmla="*/ 0 h 14"/>
                <a:gd name="T6" fmla="*/ 0 w 202"/>
                <a:gd name="T7" fmla="*/ 119869705 h 14"/>
                <a:gd name="T8" fmla="*/ 0 w 202"/>
                <a:gd name="T9" fmla="*/ 182636092 h 14"/>
                <a:gd name="T10" fmla="*/ 17323381 w 202"/>
                <a:gd name="T11" fmla="*/ 182636092 h 14"/>
                <a:gd name="T12" fmla="*/ 17323381 w 202"/>
                <a:gd name="T13" fmla="*/ 119869705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4"/>
                <a:gd name="T23" fmla="*/ 202 w 20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4">
                  <a:moveTo>
                    <a:pt x="202" y="9"/>
                  </a:moveTo>
                  <a:cubicBezTo>
                    <a:pt x="202" y="4"/>
                    <a:pt x="197" y="0"/>
                    <a:pt x="19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9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gray">
            <a:xfrm>
              <a:off x="3044" y="1101"/>
              <a:ext cx="261" cy="82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gray">
            <a:xfrm>
              <a:off x="3250" y="1157"/>
              <a:ext cx="41" cy="13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88" name="Rectangle 62"/>
            <p:cNvSpPr>
              <a:spLocks noChangeArrowheads="1"/>
            </p:cNvSpPr>
            <p:nvPr/>
          </p:nvSpPr>
          <p:spPr bwMode="auto">
            <a:xfrm>
              <a:off x="3056" y="1115"/>
              <a:ext cx="235" cy="3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89" name="Rectangle 63"/>
            <p:cNvSpPr>
              <a:spLocks noChangeArrowheads="1"/>
            </p:cNvSpPr>
            <p:nvPr/>
          </p:nvSpPr>
          <p:spPr bwMode="gray">
            <a:xfrm>
              <a:off x="3044" y="1186"/>
              <a:ext cx="261" cy="82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90" name="Rectangle 64"/>
            <p:cNvSpPr>
              <a:spLocks noChangeArrowheads="1"/>
            </p:cNvSpPr>
            <p:nvPr/>
          </p:nvSpPr>
          <p:spPr bwMode="gray">
            <a:xfrm>
              <a:off x="3250" y="1242"/>
              <a:ext cx="41" cy="13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91" name="Rectangle 65"/>
            <p:cNvSpPr>
              <a:spLocks noChangeArrowheads="1"/>
            </p:cNvSpPr>
            <p:nvPr/>
          </p:nvSpPr>
          <p:spPr bwMode="auto">
            <a:xfrm>
              <a:off x="3056" y="1200"/>
              <a:ext cx="235" cy="3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92" name="Rectangle 66"/>
            <p:cNvSpPr>
              <a:spLocks noChangeArrowheads="1"/>
            </p:cNvSpPr>
            <p:nvPr/>
          </p:nvSpPr>
          <p:spPr bwMode="gray">
            <a:xfrm>
              <a:off x="3044" y="1273"/>
              <a:ext cx="261" cy="81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93" name="Rectangle 67"/>
            <p:cNvSpPr>
              <a:spLocks noChangeArrowheads="1"/>
            </p:cNvSpPr>
            <p:nvPr/>
          </p:nvSpPr>
          <p:spPr bwMode="gray">
            <a:xfrm>
              <a:off x="3250" y="1328"/>
              <a:ext cx="41" cy="13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94" name="Rectangle 68"/>
            <p:cNvSpPr>
              <a:spLocks noChangeArrowheads="1"/>
            </p:cNvSpPr>
            <p:nvPr/>
          </p:nvSpPr>
          <p:spPr bwMode="auto">
            <a:xfrm>
              <a:off x="3056" y="1286"/>
              <a:ext cx="235" cy="3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grpSp>
          <p:nvGrpSpPr>
            <p:cNvPr id="95" name="Group 86"/>
            <p:cNvGrpSpPr>
              <a:grpSpLocks/>
            </p:cNvGrpSpPr>
            <p:nvPr/>
          </p:nvGrpSpPr>
          <p:grpSpPr bwMode="auto">
            <a:xfrm>
              <a:off x="3393" y="1660"/>
              <a:ext cx="364" cy="317"/>
              <a:chOff x="3362" y="3267"/>
              <a:chExt cx="475" cy="414"/>
            </a:xfrm>
          </p:grpSpPr>
          <p:pic>
            <p:nvPicPr>
              <p:cNvPr id="98" name="Picture 87"/>
              <p:cNvPicPr>
                <a:picLocks noChangeAspect="1" noChangeArrowheads="1"/>
              </p:cNvPicPr>
              <p:nvPr/>
            </p:nvPicPr>
            <p:blipFill>
              <a:blip r:embed="rId6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362" y="3598"/>
                <a:ext cx="47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88"/>
              <p:cNvSpPr>
                <a:spLocks/>
              </p:cNvSpPr>
              <p:nvPr/>
            </p:nvSpPr>
            <p:spPr bwMode="gray">
              <a:xfrm>
                <a:off x="3528" y="3410"/>
                <a:ext cx="279" cy="141"/>
              </a:xfrm>
              <a:custGeom>
                <a:avLst/>
                <a:gdLst>
                  <a:gd name="T0" fmla="*/ 22 w 302"/>
                  <a:gd name="T1" fmla="*/ 3 h 153"/>
                  <a:gd name="T2" fmla="*/ 22 w 302"/>
                  <a:gd name="T3" fmla="*/ 4 h 153"/>
                  <a:gd name="T4" fmla="*/ 22 w 302"/>
                  <a:gd name="T5" fmla="*/ 6 h 153"/>
                  <a:gd name="T6" fmla="*/ 22 w 302"/>
                  <a:gd name="T7" fmla="*/ 6 h 153"/>
                  <a:gd name="T8" fmla="*/ 22 w 302"/>
                  <a:gd name="T9" fmla="*/ 6 h 153"/>
                  <a:gd name="T10" fmla="*/ 22 w 302"/>
                  <a:gd name="T11" fmla="*/ 6 h 153"/>
                  <a:gd name="T12" fmla="*/ 22 w 302"/>
                  <a:gd name="T13" fmla="*/ 6 h 153"/>
                  <a:gd name="T14" fmla="*/ 6 w 302"/>
                  <a:gd name="T15" fmla="*/ 6 h 153"/>
                  <a:gd name="T16" fmla="*/ 0 w 302"/>
                  <a:gd name="T17" fmla="*/ 6 h 153"/>
                  <a:gd name="T18" fmla="*/ 0 w 302"/>
                  <a:gd name="T19" fmla="*/ 11 h 153"/>
                  <a:gd name="T20" fmla="*/ 2 w 302"/>
                  <a:gd name="T21" fmla="*/ 11 h 153"/>
                  <a:gd name="T22" fmla="*/ 4 w 302"/>
                  <a:gd name="T23" fmla="*/ 11 h 153"/>
                  <a:gd name="T24" fmla="*/ 6 w 302"/>
                  <a:gd name="T25" fmla="*/ 11 h 153"/>
                  <a:gd name="T26" fmla="*/ 6 w 302"/>
                  <a:gd name="T27" fmla="*/ 11 h 153"/>
                  <a:gd name="T28" fmla="*/ 6 w 302"/>
                  <a:gd name="T29" fmla="*/ 11 h 153"/>
                  <a:gd name="T30" fmla="*/ 6 w 302"/>
                  <a:gd name="T31" fmla="*/ 11 h 153"/>
                  <a:gd name="T32" fmla="*/ 6 w 302"/>
                  <a:gd name="T33" fmla="*/ 11 h 153"/>
                  <a:gd name="T34" fmla="*/ 6 w 302"/>
                  <a:gd name="T35" fmla="*/ 11 h 153"/>
                  <a:gd name="T36" fmla="*/ 6 w 302"/>
                  <a:gd name="T37" fmla="*/ 11 h 153"/>
                  <a:gd name="T38" fmla="*/ 6 w 302"/>
                  <a:gd name="T39" fmla="*/ 11 h 153"/>
                  <a:gd name="T40" fmla="*/ 6 w 302"/>
                  <a:gd name="T41" fmla="*/ 11 h 153"/>
                  <a:gd name="T42" fmla="*/ 9 w 302"/>
                  <a:gd name="T43" fmla="*/ 11 h 153"/>
                  <a:gd name="T44" fmla="*/ 9 w 302"/>
                  <a:gd name="T45" fmla="*/ 11 h 153"/>
                  <a:gd name="T46" fmla="*/ 10 w 302"/>
                  <a:gd name="T47" fmla="*/ 11 h 153"/>
                  <a:gd name="T48" fmla="*/ 10 w 302"/>
                  <a:gd name="T49" fmla="*/ 11 h 153"/>
                  <a:gd name="T50" fmla="*/ 11 w 302"/>
                  <a:gd name="T51" fmla="*/ 11 h 153"/>
                  <a:gd name="T52" fmla="*/ 11 w 302"/>
                  <a:gd name="T53" fmla="*/ 11 h 153"/>
                  <a:gd name="T54" fmla="*/ 12 w 302"/>
                  <a:gd name="T55" fmla="*/ 11 h 153"/>
                  <a:gd name="T56" fmla="*/ 12 w 302"/>
                  <a:gd name="T57" fmla="*/ 11 h 153"/>
                  <a:gd name="T58" fmla="*/ 15 w 302"/>
                  <a:gd name="T59" fmla="*/ 10 h 153"/>
                  <a:gd name="T60" fmla="*/ 15 w 302"/>
                  <a:gd name="T61" fmla="*/ 10 h 153"/>
                  <a:gd name="T62" fmla="*/ 22 w 302"/>
                  <a:gd name="T63" fmla="*/ 6 h 153"/>
                  <a:gd name="T64" fmla="*/ 22 w 302"/>
                  <a:gd name="T65" fmla="*/ 6 h 153"/>
                  <a:gd name="T66" fmla="*/ 22 w 302"/>
                  <a:gd name="T67" fmla="*/ 6 h 153"/>
                  <a:gd name="T68" fmla="*/ 22 w 302"/>
                  <a:gd name="T69" fmla="*/ 0 h 153"/>
                  <a:gd name="T70" fmla="*/ 22 w 302"/>
                  <a:gd name="T71" fmla="*/ 0 h 153"/>
                  <a:gd name="T72" fmla="*/ 22 w 302"/>
                  <a:gd name="T73" fmla="*/ 3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153"/>
                  <a:gd name="T113" fmla="*/ 302 w 302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153">
                    <a:moveTo>
                      <a:pt x="302" y="3"/>
                    </a:moveTo>
                    <a:cubicBezTo>
                      <a:pt x="302" y="3"/>
                      <a:pt x="302" y="3"/>
                      <a:pt x="302" y="4"/>
                    </a:cubicBezTo>
                    <a:cubicBezTo>
                      <a:pt x="301" y="5"/>
                      <a:pt x="301" y="5"/>
                      <a:pt x="301" y="6"/>
                    </a:cubicBezTo>
                    <a:cubicBezTo>
                      <a:pt x="301" y="7"/>
                      <a:pt x="301" y="7"/>
                      <a:pt x="300" y="8"/>
                    </a:cubicBezTo>
                    <a:cubicBezTo>
                      <a:pt x="300" y="8"/>
                      <a:pt x="300" y="9"/>
                      <a:pt x="300" y="10"/>
                    </a:cubicBezTo>
                    <a:cubicBezTo>
                      <a:pt x="299" y="10"/>
                      <a:pt x="299" y="11"/>
                      <a:pt x="298" y="12"/>
                    </a:cubicBezTo>
                    <a:cubicBezTo>
                      <a:pt x="298" y="12"/>
                      <a:pt x="298" y="12"/>
                      <a:pt x="298" y="13"/>
                    </a:cubicBezTo>
                    <a:cubicBezTo>
                      <a:pt x="277" y="42"/>
                      <a:pt x="187" y="64"/>
                      <a:pt x="79" y="64"/>
                    </a:cubicBezTo>
                    <a:cubicBezTo>
                      <a:pt x="51" y="64"/>
                      <a:pt x="24" y="63"/>
                      <a:pt x="0" y="6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49"/>
                      <a:pt x="1" y="149"/>
                      <a:pt x="2" y="149"/>
                    </a:cubicBezTo>
                    <a:cubicBezTo>
                      <a:pt x="3" y="150"/>
                      <a:pt x="3" y="150"/>
                      <a:pt x="4" y="150"/>
                    </a:cubicBezTo>
                    <a:cubicBezTo>
                      <a:pt x="7" y="150"/>
                      <a:pt x="10" y="150"/>
                      <a:pt x="13" y="151"/>
                    </a:cubicBezTo>
                    <a:cubicBezTo>
                      <a:pt x="13" y="151"/>
                      <a:pt x="14" y="151"/>
                      <a:pt x="15" y="151"/>
                    </a:cubicBezTo>
                    <a:cubicBezTo>
                      <a:pt x="17" y="151"/>
                      <a:pt x="20" y="151"/>
                      <a:pt x="23" y="151"/>
                    </a:cubicBezTo>
                    <a:cubicBezTo>
                      <a:pt x="24" y="151"/>
                      <a:pt x="25" y="152"/>
                      <a:pt x="26" y="152"/>
                    </a:cubicBezTo>
                    <a:cubicBezTo>
                      <a:pt x="29" y="152"/>
                      <a:pt x="31" y="152"/>
                      <a:pt x="34" y="152"/>
                    </a:cubicBezTo>
                    <a:cubicBezTo>
                      <a:pt x="34" y="152"/>
                      <a:pt x="34" y="152"/>
                      <a:pt x="35" y="152"/>
                    </a:cubicBezTo>
                    <a:cubicBezTo>
                      <a:pt x="43" y="153"/>
                      <a:pt x="52" y="153"/>
                      <a:pt x="61" y="153"/>
                    </a:cubicBezTo>
                    <a:cubicBezTo>
                      <a:pt x="67" y="153"/>
                      <a:pt x="73" y="153"/>
                      <a:pt x="79" y="153"/>
                    </a:cubicBezTo>
                    <a:cubicBezTo>
                      <a:pt x="85" y="153"/>
                      <a:pt x="91" y="153"/>
                      <a:pt x="97" y="153"/>
                    </a:cubicBezTo>
                    <a:cubicBezTo>
                      <a:pt x="106" y="153"/>
                      <a:pt x="115" y="153"/>
                      <a:pt x="123" y="152"/>
                    </a:cubicBezTo>
                    <a:cubicBezTo>
                      <a:pt x="123" y="152"/>
                      <a:pt x="124" y="152"/>
                      <a:pt x="124" y="152"/>
                    </a:cubicBezTo>
                    <a:cubicBezTo>
                      <a:pt x="127" y="152"/>
                      <a:pt x="129" y="152"/>
                      <a:pt x="132" y="152"/>
                    </a:cubicBezTo>
                    <a:cubicBezTo>
                      <a:pt x="133" y="151"/>
                      <a:pt x="134" y="151"/>
                      <a:pt x="135" y="151"/>
                    </a:cubicBezTo>
                    <a:cubicBezTo>
                      <a:pt x="138" y="151"/>
                      <a:pt x="141" y="151"/>
                      <a:pt x="143" y="151"/>
                    </a:cubicBezTo>
                    <a:cubicBezTo>
                      <a:pt x="144" y="151"/>
                      <a:pt x="145" y="151"/>
                      <a:pt x="145" y="151"/>
                    </a:cubicBezTo>
                    <a:cubicBezTo>
                      <a:pt x="148" y="150"/>
                      <a:pt x="151" y="150"/>
                      <a:pt x="154" y="150"/>
                    </a:cubicBezTo>
                    <a:cubicBezTo>
                      <a:pt x="155" y="150"/>
                      <a:pt x="155" y="150"/>
                      <a:pt x="156" y="149"/>
                    </a:cubicBezTo>
                    <a:cubicBezTo>
                      <a:pt x="169" y="148"/>
                      <a:pt x="182" y="146"/>
                      <a:pt x="195" y="144"/>
                    </a:cubicBezTo>
                    <a:cubicBezTo>
                      <a:pt x="195" y="144"/>
                      <a:pt x="195" y="144"/>
                      <a:pt x="195" y="144"/>
                    </a:cubicBezTo>
                    <a:cubicBezTo>
                      <a:pt x="259" y="133"/>
                      <a:pt x="302" y="112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1"/>
                      <a:pt x="302" y="2"/>
                      <a:pt x="302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96969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89"/>
              <p:cNvSpPr>
                <a:spLocks/>
              </p:cNvSpPr>
              <p:nvPr/>
            </p:nvSpPr>
            <p:spPr bwMode="gray">
              <a:xfrm>
                <a:off x="3528" y="3327"/>
                <a:ext cx="279" cy="141"/>
              </a:xfrm>
              <a:custGeom>
                <a:avLst/>
                <a:gdLst>
                  <a:gd name="T0" fmla="*/ 6 w 302"/>
                  <a:gd name="T1" fmla="*/ 6 h 153"/>
                  <a:gd name="T2" fmla="*/ 0 w 302"/>
                  <a:gd name="T3" fmla="*/ 6 h 153"/>
                  <a:gd name="T4" fmla="*/ 0 w 302"/>
                  <a:gd name="T5" fmla="*/ 11 h 153"/>
                  <a:gd name="T6" fmla="*/ 6 w 302"/>
                  <a:gd name="T7" fmla="*/ 11 h 153"/>
                  <a:gd name="T8" fmla="*/ 22 w 302"/>
                  <a:gd name="T9" fmla="*/ 6 h 153"/>
                  <a:gd name="T10" fmla="*/ 22 w 302"/>
                  <a:gd name="T11" fmla="*/ 6 h 153"/>
                  <a:gd name="T12" fmla="*/ 22 w 302"/>
                  <a:gd name="T13" fmla="*/ 6 h 153"/>
                  <a:gd name="T14" fmla="*/ 22 w 302"/>
                  <a:gd name="T15" fmla="*/ 6 h 153"/>
                  <a:gd name="T16" fmla="*/ 22 w 302"/>
                  <a:gd name="T17" fmla="*/ 6 h 153"/>
                  <a:gd name="T18" fmla="*/ 22 w 302"/>
                  <a:gd name="T19" fmla="*/ 6 h 153"/>
                  <a:gd name="T20" fmla="*/ 22 w 302"/>
                  <a:gd name="T21" fmla="*/ 6 h 153"/>
                  <a:gd name="T22" fmla="*/ 22 w 302"/>
                  <a:gd name="T23" fmla="*/ 6 h 153"/>
                  <a:gd name="T24" fmla="*/ 22 w 302"/>
                  <a:gd name="T25" fmla="*/ 6 h 153"/>
                  <a:gd name="T26" fmla="*/ 22 w 302"/>
                  <a:gd name="T27" fmla="*/ 6 h 153"/>
                  <a:gd name="T28" fmla="*/ 22 w 302"/>
                  <a:gd name="T29" fmla="*/ 0 h 153"/>
                  <a:gd name="T30" fmla="*/ 6 w 302"/>
                  <a:gd name="T31" fmla="*/ 6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2"/>
                  <a:gd name="T49" fmla="*/ 0 h 153"/>
                  <a:gd name="T50" fmla="*/ 302 w 302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2" h="153">
                    <a:moveTo>
                      <a:pt x="79" y="64"/>
                    </a:moveTo>
                    <a:cubicBezTo>
                      <a:pt x="51" y="64"/>
                      <a:pt x="24" y="63"/>
                      <a:pt x="0" y="6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4" y="152"/>
                      <a:pt x="51" y="153"/>
                      <a:pt x="79" y="153"/>
                    </a:cubicBezTo>
                    <a:cubicBezTo>
                      <a:pt x="187" y="153"/>
                      <a:pt x="277" y="131"/>
                      <a:pt x="298" y="102"/>
                    </a:cubicBezTo>
                    <a:cubicBezTo>
                      <a:pt x="298" y="101"/>
                      <a:pt x="298" y="101"/>
                      <a:pt x="298" y="101"/>
                    </a:cubicBezTo>
                    <a:cubicBezTo>
                      <a:pt x="299" y="100"/>
                      <a:pt x="299" y="99"/>
                      <a:pt x="300" y="99"/>
                    </a:cubicBezTo>
                    <a:cubicBezTo>
                      <a:pt x="300" y="98"/>
                      <a:pt x="300" y="97"/>
                      <a:pt x="300" y="97"/>
                    </a:cubicBezTo>
                    <a:cubicBezTo>
                      <a:pt x="301" y="96"/>
                      <a:pt x="301" y="96"/>
                      <a:pt x="301" y="95"/>
                    </a:cubicBezTo>
                    <a:cubicBezTo>
                      <a:pt x="301" y="94"/>
                      <a:pt x="301" y="94"/>
                      <a:pt x="302" y="93"/>
                    </a:cubicBezTo>
                    <a:cubicBezTo>
                      <a:pt x="302" y="92"/>
                      <a:pt x="302" y="92"/>
                      <a:pt x="302" y="92"/>
                    </a:cubicBezTo>
                    <a:cubicBezTo>
                      <a:pt x="302" y="91"/>
                      <a:pt x="302" y="90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35"/>
                      <a:pt x="202" y="64"/>
                      <a:pt x="79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6BAE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90"/>
              <p:cNvSpPr>
                <a:spLocks/>
              </p:cNvSpPr>
              <p:nvPr/>
            </p:nvSpPr>
            <p:spPr bwMode="gray">
              <a:xfrm>
                <a:off x="3528" y="3422"/>
                <a:ext cx="275" cy="46"/>
              </a:xfrm>
              <a:custGeom>
                <a:avLst/>
                <a:gdLst>
                  <a:gd name="T0" fmla="*/ 6 w 298"/>
                  <a:gd name="T1" fmla="*/ 5 h 51"/>
                  <a:gd name="T2" fmla="*/ 22 w 298"/>
                  <a:gd name="T3" fmla="*/ 0 h 51"/>
                  <a:gd name="T4" fmla="*/ 6 w 298"/>
                  <a:gd name="T5" fmla="*/ 5 h 51"/>
                  <a:gd name="T6" fmla="*/ 0 w 298"/>
                  <a:gd name="T7" fmla="*/ 5 h 51"/>
                  <a:gd name="T8" fmla="*/ 0 w 298"/>
                  <a:gd name="T9" fmla="*/ 5 h 51"/>
                  <a:gd name="T10" fmla="*/ 6 w 298"/>
                  <a:gd name="T11" fmla="*/ 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8"/>
                  <a:gd name="T19" fmla="*/ 0 h 51"/>
                  <a:gd name="T20" fmla="*/ 298 w 298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8" h="51">
                    <a:moveTo>
                      <a:pt x="79" y="51"/>
                    </a:moveTo>
                    <a:cubicBezTo>
                      <a:pt x="187" y="51"/>
                      <a:pt x="277" y="29"/>
                      <a:pt x="298" y="0"/>
                    </a:cubicBezTo>
                    <a:cubicBezTo>
                      <a:pt x="277" y="29"/>
                      <a:pt x="187" y="51"/>
                      <a:pt x="79" y="51"/>
                    </a:cubicBezTo>
                    <a:cubicBezTo>
                      <a:pt x="51" y="51"/>
                      <a:pt x="24" y="50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4" y="50"/>
                      <a:pt x="51" y="51"/>
                      <a:pt x="79" y="5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91"/>
              <p:cNvSpPr>
                <a:spLocks/>
              </p:cNvSpPr>
              <p:nvPr/>
            </p:nvSpPr>
            <p:spPr bwMode="gray">
              <a:xfrm>
                <a:off x="3463" y="3453"/>
                <a:ext cx="66" cy="94"/>
              </a:xfrm>
              <a:custGeom>
                <a:avLst/>
                <a:gdLst>
                  <a:gd name="T0" fmla="*/ 0 w 72"/>
                  <a:gd name="T1" fmla="*/ 6 h 102"/>
                  <a:gd name="T2" fmla="*/ 6 w 72"/>
                  <a:gd name="T3" fmla="*/ 6 h 102"/>
                  <a:gd name="T4" fmla="*/ 6 w 72"/>
                  <a:gd name="T5" fmla="*/ 6 h 102"/>
                  <a:gd name="T6" fmla="*/ 6 w 72"/>
                  <a:gd name="T7" fmla="*/ 6 h 102"/>
                  <a:gd name="T8" fmla="*/ 6 w 72"/>
                  <a:gd name="T9" fmla="*/ 6 h 102"/>
                  <a:gd name="T10" fmla="*/ 0 w 72"/>
                  <a:gd name="T11" fmla="*/ 0 h 102"/>
                  <a:gd name="T12" fmla="*/ 0 w 72"/>
                  <a:gd name="T13" fmla="*/ 6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102"/>
                  <a:gd name="T23" fmla="*/ 72 w 7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102">
                    <a:moveTo>
                      <a:pt x="0" y="89"/>
                    </a:moveTo>
                    <a:cubicBezTo>
                      <a:pt x="11" y="92"/>
                      <a:pt x="23" y="95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47" y="99"/>
                      <a:pt x="59" y="101"/>
                      <a:pt x="72" y="102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45" y="10"/>
                      <a:pt x="21" y="6"/>
                      <a:pt x="0" y="0"/>
                    </a:cubicBezTo>
                    <a:lnTo>
                      <a:pt x="0" y="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969696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92"/>
              <p:cNvSpPr>
                <a:spLocks/>
              </p:cNvSpPr>
              <p:nvPr/>
            </p:nvSpPr>
            <p:spPr bwMode="gray">
              <a:xfrm>
                <a:off x="3398" y="3410"/>
                <a:ext cx="67" cy="125"/>
              </a:xfrm>
              <a:custGeom>
                <a:avLst/>
                <a:gdLst>
                  <a:gd name="T0" fmla="*/ 0 w 72"/>
                  <a:gd name="T1" fmla="*/ 6 h 136"/>
                  <a:gd name="T2" fmla="*/ 7 w 72"/>
                  <a:gd name="T3" fmla="*/ 8 h 136"/>
                  <a:gd name="T4" fmla="*/ 7 w 72"/>
                  <a:gd name="T5" fmla="*/ 6 h 136"/>
                  <a:gd name="T6" fmla="*/ 4 w 72"/>
                  <a:gd name="T7" fmla="*/ 6 h 136"/>
                  <a:gd name="T8" fmla="*/ 4 w 72"/>
                  <a:gd name="T9" fmla="*/ 6 h 136"/>
                  <a:gd name="T10" fmla="*/ 2 w 72"/>
                  <a:gd name="T11" fmla="*/ 6 h 136"/>
                  <a:gd name="T12" fmla="*/ 2 w 72"/>
                  <a:gd name="T13" fmla="*/ 6 h 136"/>
                  <a:gd name="T14" fmla="*/ 1 w 72"/>
                  <a:gd name="T15" fmla="*/ 6 h 136"/>
                  <a:gd name="T16" fmla="*/ 0 w 72"/>
                  <a:gd name="T17" fmla="*/ 4 h 136"/>
                  <a:gd name="T18" fmla="*/ 0 w 72"/>
                  <a:gd name="T19" fmla="*/ 3 h 136"/>
                  <a:gd name="T20" fmla="*/ 0 w 72"/>
                  <a:gd name="T21" fmla="*/ 0 h 136"/>
                  <a:gd name="T22" fmla="*/ 0 w 72"/>
                  <a:gd name="T23" fmla="*/ 0 h 136"/>
                  <a:gd name="T24" fmla="*/ 0 w 72"/>
                  <a:gd name="T25" fmla="*/ 0 h 136"/>
                  <a:gd name="T26" fmla="*/ 0 w 72"/>
                  <a:gd name="T27" fmla="*/ 6 h 136"/>
                  <a:gd name="T28" fmla="*/ 0 w 72"/>
                  <a:gd name="T29" fmla="*/ 6 h 1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136"/>
                  <a:gd name="T47" fmla="*/ 72 w 72"/>
                  <a:gd name="T48" fmla="*/ 136 h 1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136">
                    <a:moveTo>
                      <a:pt x="0" y="89"/>
                    </a:moveTo>
                    <a:cubicBezTo>
                      <a:pt x="0" y="108"/>
                      <a:pt x="28" y="125"/>
                      <a:pt x="72" y="136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38" y="38"/>
                      <a:pt x="14" y="26"/>
                      <a:pt x="4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93"/>
              <p:cNvSpPr>
                <a:spLocks/>
              </p:cNvSpPr>
              <p:nvPr/>
            </p:nvSpPr>
            <p:spPr bwMode="gray">
              <a:xfrm>
                <a:off x="3397" y="3327"/>
                <a:ext cx="67" cy="126"/>
              </a:xfrm>
              <a:custGeom>
                <a:avLst/>
                <a:gdLst>
                  <a:gd name="T0" fmla="*/ 0 w 72"/>
                  <a:gd name="T1" fmla="*/ 7 h 136"/>
                  <a:gd name="T2" fmla="*/ 0 w 72"/>
                  <a:gd name="T3" fmla="*/ 7 h 136"/>
                  <a:gd name="T4" fmla="*/ 1 w 72"/>
                  <a:gd name="T5" fmla="*/ 7 h 136"/>
                  <a:gd name="T6" fmla="*/ 2 w 72"/>
                  <a:gd name="T7" fmla="*/ 7 h 136"/>
                  <a:gd name="T8" fmla="*/ 2 w 72"/>
                  <a:gd name="T9" fmla="*/ 8 h 136"/>
                  <a:gd name="T10" fmla="*/ 4 w 72"/>
                  <a:gd name="T11" fmla="*/ 8 h 136"/>
                  <a:gd name="T12" fmla="*/ 4 w 72"/>
                  <a:gd name="T13" fmla="*/ 8 h 136"/>
                  <a:gd name="T14" fmla="*/ 7 w 72"/>
                  <a:gd name="T15" fmla="*/ 12 h 136"/>
                  <a:gd name="T16" fmla="*/ 7 w 72"/>
                  <a:gd name="T17" fmla="*/ 6 h 136"/>
                  <a:gd name="T18" fmla="*/ 0 w 72"/>
                  <a:gd name="T19" fmla="*/ 0 h 136"/>
                  <a:gd name="T20" fmla="*/ 0 w 72"/>
                  <a:gd name="T21" fmla="*/ 6 h 136"/>
                  <a:gd name="T22" fmla="*/ 0 w 72"/>
                  <a:gd name="T23" fmla="*/ 6 h 136"/>
                  <a:gd name="T24" fmla="*/ 0 w 72"/>
                  <a:gd name="T25" fmla="*/ 7 h 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136"/>
                  <a:gd name="T41" fmla="*/ 72 w 72"/>
                  <a:gd name="T42" fmla="*/ 136 h 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136">
                    <a:moveTo>
                      <a:pt x="0" y="92"/>
                    </a:moveTo>
                    <a:cubicBezTo>
                      <a:pt x="0" y="92"/>
                      <a:pt x="0" y="93"/>
                      <a:pt x="0" y="93"/>
                    </a:cubicBezTo>
                    <a:cubicBezTo>
                      <a:pt x="1" y="94"/>
                      <a:pt x="1" y="95"/>
                      <a:pt x="1" y="95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3" y="100"/>
                      <a:pt x="3" y="100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14" y="115"/>
                      <a:pt x="38" y="127"/>
                      <a:pt x="72" y="136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1"/>
                      <a:pt x="0" y="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5CEED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94"/>
              <p:cNvSpPr>
                <a:spLocks/>
              </p:cNvSpPr>
              <p:nvPr/>
            </p:nvSpPr>
            <p:spPr bwMode="gray">
              <a:xfrm>
                <a:off x="3462" y="3371"/>
                <a:ext cx="67" cy="94"/>
              </a:xfrm>
              <a:custGeom>
                <a:avLst/>
                <a:gdLst/>
                <a:ahLst/>
                <a:cxnLst>
                  <a:cxn ang="0">
                    <a:pos x="72" y="102"/>
                  </a:cxn>
                  <a:cxn ang="0">
                    <a:pos x="72" y="13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72" y="102"/>
                  </a:cxn>
                </a:cxnLst>
                <a:rect l="0" t="0" r="r" b="b"/>
                <a:pathLst>
                  <a:path w="72" h="102">
                    <a:moveTo>
                      <a:pt x="72" y="102"/>
                    </a:moveTo>
                    <a:cubicBezTo>
                      <a:pt x="72" y="13"/>
                      <a:pt x="72" y="13"/>
                      <a:pt x="72" y="13"/>
                    </a:cubicBezTo>
                    <a:cubicBezTo>
                      <a:pt x="45" y="10"/>
                      <a:pt x="21" y="6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21" y="95"/>
                      <a:pt x="45" y="99"/>
                      <a:pt x="72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Freeform 95"/>
              <p:cNvSpPr>
                <a:spLocks/>
              </p:cNvSpPr>
              <p:nvPr/>
            </p:nvSpPr>
            <p:spPr bwMode="gray">
              <a:xfrm>
                <a:off x="3528" y="3492"/>
                <a:ext cx="279" cy="141"/>
              </a:xfrm>
              <a:custGeom>
                <a:avLst/>
                <a:gdLst>
                  <a:gd name="T0" fmla="*/ 15 w 302"/>
                  <a:gd name="T1" fmla="*/ 6 h 153"/>
                  <a:gd name="T2" fmla="*/ 15 w 302"/>
                  <a:gd name="T3" fmla="*/ 6 h 153"/>
                  <a:gd name="T4" fmla="*/ 12 w 302"/>
                  <a:gd name="T5" fmla="*/ 6 h 153"/>
                  <a:gd name="T6" fmla="*/ 12 w 302"/>
                  <a:gd name="T7" fmla="*/ 6 h 153"/>
                  <a:gd name="T8" fmla="*/ 11 w 302"/>
                  <a:gd name="T9" fmla="*/ 6 h 153"/>
                  <a:gd name="T10" fmla="*/ 11 w 302"/>
                  <a:gd name="T11" fmla="*/ 6 h 153"/>
                  <a:gd name="T12" fmla="*/ 10 w 302"/>
                  <a:gd name="T13" fmla="*/ 6 h 153"/>
                  <a:gd name="T14" fmla="*/ 10 w 302"/>
                  <a:gd name="T15" fmla="*/ 6 h 153"/>
                  <a:gd name="T16" fmla="*/ 9 w 302"/>
                  <a:gd name="T17" fmla="*/ 6 h 153"/>
                  <a:gd name="T18" fmla="*/ 9 w 302"/>
                  <a:gd name="T19" fmla="*/ 6 h 153"/>
                  <a:gd name="T20" fmla="*/ 6 w 302"/>
                  <a:gd name="T21" fmla="*/ 6 h 153"/>
                  <a:gd name="T22" fmla="*/ 6 w 302"/>
                  <a:gd name="T23" fmla="*/ 6 h 153"/>
                  <a:gd name="T24" fmla="*/ 6 w 302"/>
                  <a:gd name="T25" fmla="*/ 6 h 153"/>
                  <a:gd name="T26" fmla="*/ 6 w 302"/>
                  <a:gd name="T27" fmla="*/ 6 h 153"/>
                  <a:gd name="T28" fmla="*/ 6 w 302"/>
                  <a:gd name="T29" fmla="*/ 6 h 153"/>
                  <a:gd name="T30" fmla="*/ 6 w 302"/>
                  <a:gd name="T31" fmla="*/ 6 h 153"/>
                  <a:gd name="T32" fmla="*/ 6 w 302"/>
                  <a:gd name="T33" fmla="*/ 6 h 153"/>
                  <a:gd name="T34" fmla="*/ 6 w 302"/>
                  <a:gd name="T35" fmla="*/ 6 h 153"/>
                  <a:gd name="T36" fmla="*/ 6 w 302"/>
                  <a:gd name="T37" fmla="*/ 6 h 153"/>
                  <a:gd name="T38" fmla="*/ 4 w 302"/>
                  <a:gd name="T39" fmla="*/ 6 h 153"/>
                  <a:gd name="T40" fmla="*/ 2 w 302"/>
                  <a:gd name="T41" fmla="*/ 6 h 153"/>
                  <a:gd name="T42" fmla="*/ 0 w 302"/>
                  <a:gd name="T43" fmla="*/ 6 h 153"/>
                  <a:gd name="T44" fmla="*/ 0 w 302"/>
                  <a:gd name="T45" fmla="*/ 11 h 153"/>
                  <a:gd name="T46" fmla="*/ 6 w 302"/>
                  <a:gd name="T47" fmla="*/ 11 h 153"/>
                  <a:gd name="T48" fmla="*/ 22 w 302"/>
                  <a:gd name="T49" fmla="*/ 6 h 153"/>
                  <a:gd name="T50" fmla="*/ 22 w 302"/>
                  <a:gd name="T51" fmla="*/ 6 h 153"/>
                  <a:gd name="T52" fmla="*/ 22 w 302"/>
                  <a:gd name="T53" fmla="*/ 0 h 153"/>
                  <a:gd name="T54" fmla="*/ 22 w 302"/>
                  <a:gd name="T55" fmla="*/ 0 h 153"/>
                  <a:gd name="T56" fmla="*/ 15 w 302"/>
                  <a:gd name="T57" fmla="*/ 6 h 15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2"/>
                  <a:gd name="T88" fmla="*/ 0 h 153"/>
                  <a:gd name="T89" fmla="*/ 302 w 302"/>
                  <a:gd name="T90" fmla="*/ 153 h 15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2" h="153">
                    <a:moveTo>
                      <a:pt x="195" y="55"/>
                    </a:moveTo>
                    <a:cubicBezTo>
                      <a:pt x="195" y="55"/>
                      <a:pt x="195" y="55"/>
                      <a:pt x="195" y="55"/>
                    </a:cubicBezTo>
                    <a:cubicBezTo>
                      <a:pt x="182" y="57"/>
                      <a:pt x="169" y="59"/>
                      <a:pt x="156" y="60"/>
                    </a:cubicBezTo>
                    <a:cubicBezTo>
                      <a:pt x="155" y="61"/>
                      <a:pt x="155" y="61"/>
                      <a:pt x="154" y="61"/>
                    </a:cubicBezTo>
                    <a:cubicBezTo>
                      <a:pt x="151" y="61"/>
                      <a:pt x="148" y="61"/>
                      <a:pt x="145" y="62"/>
                    </a:cubicBezTo>
                    <a:cubicBezTo>
                      <a:pt x="145" y="62"/>
                      <a:pt x="144" y="62"/>
                      <a:pt x="143" y="62"/>
                    </a:cubicBezTo>
                    <a:cubicBezTo>
                      <a:pt x="141" y="62"/>
                      <a:pt x="138" y="62"/>
                      <a:pt x="135" y="62"/>
                    </a:cubicBezTo>
                    <a:cubicBezTo>
                      <a:pt x="134" y="62"/>
                      <a:pt x="133" y="62"/>
                      <a:pt x="132" y="63"/>
                    </a:cubicBezTo>
                    <a:cubicBezTo>
                      <a:pt x="129" y="63"/>
                      <a:pt x="127" y="63"/>
                      <a:pt x="124" y="63"/>
                    </a:cubicBezTo>
                    <a:cubicBezTo>
                      <a:pt x="124" y="63"/>
                      <a:pt x="123" y="63"/>
                      <a:pt x="123" y="63"/>
                    </a:cubicBezTo>
                    <a:cubicBezTo>
                      <a:pt x="115" y="64"/>
                      <a:pt x="106" y="64"/>
                      <a:pt x="97" y="64"/>
                    </a:cubicBezTo>
                    <a:cubicBezTo>
                      <a:pt x="91" y="64"/>
                      <a:pt x="85" y="64"/>
                      <a:pt x="79" y="64"/>
                    </a:cubicBezTo>
                    <a:cubicBezTo>
                      <a:pt x="73" y="64"/>
                      <a:pt x="67" y="64"/>
                      <a:pt x="61" y="64"/>
                    </a:cubicBezTo>
                    <a:cubicBezTo>
                      <a:pt x="52" y="64"/>
                      <a:pt x="43" y="64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1" y="63"/>
                      <a:pt x="29" y="63"/>
                      <a:pt x="26" y="63"/>
                    </a:cubicBezTo>
                    <a:cubicBezTo>
                      <a:pt x="25" y="63"/>
                      <a:pt x="24" y="62"/>
                      <a:pt x="23" y="62"/>
                    </a:cubicBezTo>
                    <a:cubicBezTo>
                      <a:pt x="20" y="62"/>
                      <a:pt x="17" y="62"/>
                      <a:pt x="15" y="62"/>
                    </a:cubicBezTo>
                    <a:cubicBezTo>
                      <a:pt x="14" y="62"/>
                      <a:pt x="13" y="62"/>
                      <a:pt x="13" y="62"/>
                    </a:cubicBezTo>
                    <a:cubicBezTo>
                      <a:pt x="10" y="61"/>
                      <a:pt x="7" y="61"/>
                      <a:pt x="4" y="61"/>
                    </a:cubicBezTo>
                    <a:cubicBezTo>
                      <a:pt x="3" y="61"/>
                      <a:pt x="3" y="61"/>
                      <a:pt x="2" y="60"/>
                    </a:cubicBezTo>
                    <a:cubicBezTo>
                      <a:pt x="1" y="60"/>
                      <a:pt x="0" y="60"/>
                      <a:pt x="0" y="6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4" y="152"/>
                      <a:pt x="51" y="153"/>
                      <a:pt x="79" y="153"/>
                    </a:cubicBezTo>
                    <a:cubicBezTo>
                      <a:pt x="202" y="153"/>
                      <a:pt x="302" y="125"/>
                      <a:pt x="302" y="89"/>
                    </a:cubicBezTo>
                    <a:cubicBezTo>
                      <a:pt x="302" y="89"/>
                      <a:pt x="302" y="89"/>
                      <a:pt x="302" y="89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23"/>
                      <a:pt x="259" y="44"/>
                      <a:pt x="195" y="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6BAE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96"/>
              <p:cNvSpPr>
                <a:spLocks/>
              </p:cNvSpPr>
              <p:nvPr/>
            </p:nvSpPr>
            <p:spPr bwMode="gray">
              <a:xfrm>
                <a:off x="3462" y="3535"/>
                <a:ext cx="67" cy="95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5" y="8"/>
                  </a:cxn>
                  <a:cxn ang="0">
                    <a:pos x="0" y="0"/>
                  </a:cxn>
                  <a:cxn ang="0">
                    <a:pos x="0" y="90"/>
                  </a:cxn>
                  <a:cxn ang="0">
                    <a:pos x="72" y="102"/>
                  </a:cxn>
                  <a:cxn ang="0">
                    <a:pos x="72" y="13"/>
                  </a:cxn>
                  <a:cxn ang="0">
                    <a:pos x="35" y="8"/>
                  </a:cxn>
                </a:cxnLst>
                <a:rect l="0" t="0" r="r" b="b"/>
                <a:pathLst>
                  <a:path w="72" h="102">
                    <a:moveTo>
                      <a:pt x="35" y="8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23" y="6"/>
                      <a:pt x="11" y="3"/>
                      <a:pt x="0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1" y="95"/>
                      <a:pt x="45" y="99"/>
                      <a:pt x="72" y="102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59" y="12"/>
                      <a:pt x="47" y="10"/>
                      <a:pt x="35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" name="Freeform 97"/>
              <p:cNvSpPr>
                <a:spLocks/>
              </p:cNvSpPr>
              <p:nvPr/>
            </p:nvSpPr>
            <p:spPr bwMode="gray">
              <a:xfrm>
                <a:off x="3398" y="3492"/>
                <a:ext cx="67" cy="127"/>
              </a:xfrm>
              <a:custGeom>
                <a:avLst/>
                <a:gdLst>
                  <a:gd name="T0" fmla="*/ 0 w 72"/>
                  <a:gd name="T1" fmla="*/ 0 h 137"/>
                  <a:gd name="T2" fmla="*/ 0 w 72"/>
                  <a:gd name="T3" fmla="*/ 0 h 137"/>
                  <a:gd name="T4" fmla="*/ 0 w 72"/>
                  <a:gd name="T5" fmla="*/ 6 h 137"/>
                  <a:gd name="T6" fmla="*/ 0 w 72"/>
                  <a:gd name="T7" fmla="*/ 6 h 137"/>
                  <a:gd name="T8" fmla="*/ 7 w 72"/>
                  <a:gd name="T9" fmla="*/ 12 h 137"/>
                  <a:gd name="T10" fmla="*/ 7 w 72"/>
                  <a:gd name="T11" fmla="*/ 6 h 137"/>
                  <a:gd name="T12" fmla="*/ 0 w 72"/>
                  <a:gd name="T13" fmla="*/ 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137"/>
                  <a:gd name="T23" fmla="*/ 72 w 72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13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28" y="125"/>
                      <a:pt x="72" y="13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5CEED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Oval 98"/>
              <p:cNvSpPr>
                <a:spLocks noChangeArrowheads="1"/>
              </p:cNvSpPr>
              <p:nvPr/>
            </p:nvSpPr>
            <p:spPr bwMode="gray">
              <a:xfrm>
                <a:off x="3396" y="3267"/>
                <a:ext cx="410" cy="120"/>
              </a:xfrm>
              <a:prstGeom prst="ellipse">
                <a:avLst/>
              </a:prstGeom>
              <a:gradFill rotWithShape="1">
                <a:gsLst>
                  <a:gs pos="0">
                    <a:srgbClr val="B5CEED"/>
                  </a:gs>
                  <a:gs pos="100000">
                    <a:srgbClr val="96BAE6"/>
                  </a:gs>
                </a:gsLst>
                <a:lin ang="0" scaled="1"/>
              </a:gradFill>
              <a:ln w="3175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10" name="Freeform 99"/>
              <p:cNvSpPr>
                <a:spLocks/>
              </p:cNvSpPr>
              <p:nvPr/>
            </p:nvSpPr>
            <p:spPr bwMode="gray">
              <a:xfrm>
                <a:off x="3396" y="3409"/>
                <a:ext cx="411" cy="141"/>
              </a:xfrm>
              <a:custGeom>
                <a:avLst/>
                <a:gdLst>
                  <a:gd name="T0" fmla="*/ 30 w 446"/>
                  <a:gd name="T1" fmla="*/ 0 h 153"/>
                  <a:gd name="T2" fmla="*/ 30 w 446"/>
                  <a:gd name="T3" fmla="*/ 3 h 153"/>
                  <a:gd name="T4" fmla="*/ 30 w 446"/>
                  <a:gd name="T5" fmla="*/ 4 h 153"/>
                  <a:gd name="T6" fmla="*/ 30 w 446"/>
                  <a:gd name="T7" fmla="*/ 6 h 153"/>
                  <a:gd name="T8" fmla="*/ 30 w 446"/>
                  <a:gd name="T9" fmla="*/ 6 h 153"/>
                  <a:gd name="T10" fmla="*/ 30 w 446"/>
                  <a:gd name="T11" fmla="*/ 6 h 153"/>
                  <a:gd name="T12" fmla="*/ 29 w 446"/>
                  <a:gd name="T13" fmla="*/ 6 h 153"/>
                  <a:gd name="T14" fmla="*/ 29 w 446"/>
                  <a:gd name="T15" fmla="*/ 6 h 153"/>
                  <a:gd name="T16" fmla="*/ 16 w 446"/>
                  <a:gd name="T17" fmla="*/ 6 h 153"/>
                  <a:gd name="T18" fmla="*/ 10 w 446"/>
                  <a:gd name="T19" fmla="*/ 6 h 153"/>
                  <a:gd name="T20" fmla="*/ 6 w 446"/>
                  <a:gd name="T21" fmla="*/ 6 h 153"/>
                  <a:gd name="T22" fmla="*/ 4 w 446"/>
                  <a:gd name="T23" fmla="*/ 6 h 153"/>
                  <a:gd name="T24" fmla="*/ 4 w 446"/>
                  <a:gd name="T25" fmla="*/ 6 h 153"/>
                  <a:gd name="T26" fmla="*/ 2 w 446"/>
                  <a:gd name="T27" fmla="*/ 6 h 153"/>
                  <a:gd name="T28" fmla="*/ 2 w 446"/>
                  <a:gd name="T29" fmla="*/ 6 h 153"/>
                  <a:gd name="T30" fmla="*/ 1 w 446"/>
                  <a:gd name="T31" fmla="*/ 6 h 153"/>
                  <a:gd name="T32" fmla="*/ 0 w 446"/>
                  <a:gd name="T33" fmla="*/ 4 h 153"/>
                  <a:gd name="T34" fmla="*/ 0 w 446"/>
                  <a:gd name="T35" fmla="*/ 3 h 153"/>
                  <a:gd name="T36" fmla="*/ 0 w 446"/>
                  <a:gd name="T37" fmla="*/ 0 h 153"/>
                  <a:gd name="T38" fmla="*/ 0 w 446"/>
                  <a:gd name="T39" fmla="*/ 0 h 153"/>
                  <a:gd name="T40" fmla="*/ 0 w 446"/>
                  <a:gd name="T41" fmla="*/ 0 h 153"/>
                  <a:gd name="T42" fmla="*/ 0 w 446"/>
                  <a:gd name="T43" fmla="*/ 6 h 153"/>
                  <a:gd name="T44" fmla="*/ 0 w 446"/>
                  <a:gd name="T45" fmla="*/ 6 h 153"/>
                  <a:gd name="T46" fmla="*/ 6 w 446"/>
                  <a:gd name="T47" fmla="*/ 10 h 153"/>
                  <a:gd name="T48" fmla="*/ 7 w 446"/>
                  <a:gd name="T49" fmla="*/ 10 h 153"/>
                  <a:gd name="T50" fmla="*/ 7 w 446"/>
                  <a:gd name="T51" fmla="*/ 10 h 153"/>
                  <a:gd name="T52" fmla="*/ 8 w 446"/>
                  <a:gd name="T53" fmla="*/ 11 h 153"/>
                  <a:gd name="T54" fmla="*/ 10 w 446"/>
                  <a:gd name="T55" fmla="*/ 11 h 153"/>
                  <a:gd name="T56" fmla="*/ 11 w 446"/>
                  <a:gd name="T57" fmla="*/ 11 h 153"/>
                  <a:gd name="T58" fmla="*/ 11 w 446"/>
                  <a:gd name="T59" fmla="*/ 11 h 153"/>
                  <a:gd name="T60" fmla="*/ 11 w 446"/>
                  <a:gd name="T61" fmla="*/ 11 h 153"/>
                  <a:gd name="T62" fmla="*/ 12 w 446"/>
                  <a:gd name="T63" fmla="*/ 11 h 153"/>
                  <a:gd name="T64" fmla="*/ 12 w 446"/>
                  <a:gd name="T65" fmla="*/ 11 h 153"/>
                  <a:gd name="T66" fmla="*/ 12 w 446"/>
                  <a:gd name="T67" fmla="*/ 11 h 153"/>
                  <a:gd name="T68" fmla="*/ 13 w 446"/>
                  <a:gd name="T69" fmla="*/ 11 h 153"/>
                  <a:gd name="T70" fmla="*/ 13 w 446"/>
                  <a:gd name="T71" fmla="*/ 11 h 153"/>
                  <a:gd name="T72" fmla="*/ 15 w 446"/>
                  <a:gd name="T73" fmla="*/ 11 h 153"/>
                  <a:gd name="T74" fmla="*/ 16 w 446"/>
                  <a:gd name="T75" fmla="*/ 11 h 153"/>
                  <a:gd name="T76" fmla="*/ 17 w 446"/>
                  <a:gd name="T77" fmla="*/ 11 h 153"/>
                  <a:gd name="T78" fmla="*/ 18 w 446"/>
                  <a:gd name="T79" fmla="*/ 11 h 153"/>
                  <a:gd name="T80" fmla="*/ 18 w 446"/>
                  <a:gd name="T81" fmla="*/ 11 h 153"/>
                  <a:gd name="T82" fmla="*/ 18 w 446"/>
                  <a:gd name="T83" fmla="*/ 11 h 153"/>
                  <a:gd name="T84" fmla="*/ 18 w 446"/>
                  <a:gd name="T85" fmla="*/ 11 h 153"/>
                  <a:gd name="T86" fmla="*/ 19 w 446"/>
                  <a:gd name="T87" fmla="*/ 11 h 153"/>
                  <a:gd name="T88" fmla="*/ 19 w 446"/>
                  <a:gd name="T89" fmla="*/ 11 h 153"/>
                  <a:gd name="T90" fmla="*/ 20 w 446"/>
                  <a:gd name="T91" fmla="*/ 11 h 153"/>
                  <a:gd name="T92" fmla="*/ 20 w 446"/>
                  <a:gd name="T93" fmla="*/ 11 h 153"/>
                  <a:gd name="T94" fmla="*/ 23 w 446"/>
                  <a:gd name="T95" fmla="*/ 10 h 153"/>
                  <a:gd name="T96" fmla="*/ 23 w 446"/>
                  <a:gd name="T97" fmla="*/ 10 h 153"/>
                  <a:gd name="T98" fmla="*/ 30 w 446"/>
                  <a:gd name="T99" fmla="*/ 6 h 153"/>
                  <a:gd name="T100" fmla="*/ 30 w 446"/>
                  <a:gd name="T101" fmla="*/ 6 h 153"/>
                  <a:gd name="T102" fmla="*/ 30 w 446"/>
                  <a:gd name="T103" fmla="*/ 0 h 1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46"/>
                  <a:gd name="T157" fmla="*/ 0 h 153"/>
                  <a:gd name="T158" fmla="*/ 446 w 446"/>
                  <a:gd name="T159" fmla="*/ 153 h 15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46" h="153">
                    <a:moveTo>
                      <a:pt x="446" y="0"/>
                    </a:moveTo>
                    <a:cubicBezTo>
                      <a:pt x="446" y="1"/>
                      <a:pt x="446" y="2"/>
                      <a:pt x="446" y="3"/>
                    </a:cubicBezTo>
                    <a:cubicBezTo>
                      <a:pt x="446" y="3"/>
                      <a:pt x="446" y="3"/>
                      <a:pt x="446" y="4"/>
                    </a:cubicBezTo>
                    <a:cubicBezTo>
                      <a:pt x="445" y="5"/>
                      <a:pt x="445" y="5"/>
                      <a:pt x="445" y="6"/>
                    </a:cubicBezTo>
                    <a:cubicBezTo>
                      <a:pt x="445" y="7"/>
                      <a:pt x="445" y="7"/>
                      <a:pt x="444" y="8"/>
                    </a:cubicBezTo>
                    <a:cubicBezTo>
                      <a:pt x="444" y="8"/>
                      <a:pt x="444" y="9"/>
                      <a:pt x="444" y="10"/>
                    </a:cubicBezTo>
                    <a:cubicBezTo>
                      <a:pt x="443" y="10"/>
                      <a:pt x="443" y="11"/>
                      <a:pt x="442" y="12"/>
                    </a:cubicBezTo>
                    <a:cubicBezTo>
                      <a:pt x="442" y="12"/>
                      <a:pt x="442" y="12"/>
                      <a:pt x="442" y="13"/>
                    </a:cubicBezTo>
                    <a:cubicBezTo>
                      <a:pt x="421" y="42"/>
                      <a:pt x="331" y="64"/>
                      <a:pt x="223" y="64"/>
                    </a:cubicBezTo>
                    <a:cubicBezTo>
                      <a:pt x="195" y="64"/>
                      <a:pt x="168" y="63"/>
                      <a:pt x="144" y="60"/>
                    </a:cubicBezTo>
                    <a:cubicBezTo>
                      <a:pt x="117" y="57"/>
                      <a:pt x="93" y="53"/>
                      <a:pt x="72" y="47"/>
                    </a:cubicBezTo>
                    <a:cubicBezTo>
                      <a:pt x="38" y="38"/>
                      <a:pt x="14" y="26"/>
                      <a:pt x="4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28" y="125"/>
                      <a:pt x="72" y="136"/>
                    </a:cubicBezTo>
                    <a:cubicBezTo>
                      <a:pt x="83" y="139"/>
                      <a:pt x="95" y="142"/>
                      <a:pt x="107" y="144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11" y="145"/>
                      <a:pt x="114" y="145"/>
                      <a:pt x="118" y="146"/>
                    </a:cubicBezTo>
                    <a:cubicBezTo>
                      <a:pt x="126" y="147"/>
                      <a:pt x="135" y="148"/>
                      <a:pt x="144" y="149"/>
                    </a:cubicBezTo>
                    <a:cubicBezTo>
                      <a:pt x="144" y="149"/>
                      <a:pt x="145" y="149"/>
                      <a:pt x="146" y="149"/>
                    </a:cubicBezTo>
                    <a:cubicBezTo>
                      <a:pt x="147" y="150"/>
                      <a:pt x="147" y="150"/>
                      <a:pt x="148" y="150"/>
                    </a:cubicBezTo>
                    <a:cubicBezTo>
                      <a:pt x="151" y="150"/>
                      <a:pt x="154" y="150"/>
                      <a:pt x="157" y="151"/>
                    </a:cubicBezTo>
                    <a:cubicBezTo>
                      <a:pt x="157" y="151"/>
                      <a:pt x="158" y="151"/>
                      <a:pt x="159" y="151"/>
                    </a:cubicBezTo>
                    <a:cubicBezTo>
                      <a:pt x="161" y="151"/>
                      <a:pt x="164" y="151"/>
                      <a:pt x="167" y="151"/>
                    </a:cubicBezTo>
                    <a:cubicBezTo>
                      <a:pt x="168" y="151"/>
                      <a:pt x="169" y="152"/>
                      <a:pt x="170" y="152"/>
                    </a:cubicBezTo>
                    <a:cubicBezTo>
                      <a:pt x="173" y="152"/>
                      <a:pt x="175" y="152"/>
                      <a:pt x="178" y="152"/>
                    </a:cubicBezTo>
                    <a:cubicBezTo>
                      <a:pt x="178" y="152"/>
                      <a:pt x="178" y="152"/>
                      <a:pt x="179" y="152"/>
                    </a:cubicBezTo>
                    <a:cubicBezTo>
                      <a:pt x="187" y="153"/>
                      <a:pt x="196" y="153"/>
                      <a:pt x="205" y="153"/>
                    </a:cubicBezTo>
                    <a:cubicBezTo>
                      <a:pt x="211" y="153"/>
                      <a:pt x="217" y="153"/>
                      <a:pt x="223" y="153"/>
                    </a:cubicBezTo>
                    <a:cubicBezTo>
                      <a:pt x="229" y="153"/>
                      <a:pt x="235" y="153"/>
                      <a:pt x="241" y="153"/>
                    </a:cubicBezTo>
                    <a:cubicBezTo>
                      <a:pt x="250" y="153"/>
                      <a:pt x="259" y="153"/>
                      <a:pt x="267" y="152"/>
                    </a:cubicBezTo>
                    <a:cubicBezTo>
                      <a:pt x="267" y="152"/>
                      <a:pt x="268" y="152"/>
                      <a:pt x="268" y="152"/>
                    </a:cubicBezTo>
                    <a:cubicBezTo>
                      <a:pt x="271" y="152"/>
                      <a:pt x="273" y="152"/>
                      <a:pt x="276" y="152"/>
                    </a:cubicBezTo>
                    <a:cubicBezTo>
                      <a:pt x="277" y="151"/>
                      <a:pt x="278" y="151"/>
                      <a:pt x="279" y="151"/>
                    </a:cubicBezTo>
                    <a:cubicBezTo>
                      <a:pt x="282" y="151"/>
                      <a:pt x="285" y="151"/>
                      <a:pt x="287" y="151"/>
                    </a:cubicBezTo>
                    <a:cubicBezTo>
                      <a:pt x="288" y="151"/>
                      <a:pt x="289" y="151"/>
                      <a:pt x="289" y="151"/>
                    </a:cubicBezTo>
                    <a:cubicBezTo>
                      <a:pt x="292" y="150"/>
                      <a:pt x="295" y="150"/>
                      <a:pt x="298" y="150"/>
                    </a:cubicBezTo>
                    <a:cubicBezTo>
                      <a:pt x="299" y="150"/>
                      <a:pt x="299" y="150"/>
                      <a:pt x="300" y="149"/>
                    </a:cubicBezTo>
                    <a:cubicBezTo>
                      <a:pt x="313" y="148"/>
                      <a:pt x="326" y="146"/>
                      <a:pt x="339" y="144"/>
                    </a:cubicBezTo>
                    <a:cubicBezTo>
                      <a:pt x="339" y="144"/>
                      <a:pt x="339" y="144"/>
                      <a:pt x="339" y="144"/>
                    </a:cubicBezTo>
                    <a:cubicBezTo>
                      <a:pt x="403" y="133"/>
                      <a:pt x="446" y="112"/>
                      <a:pt x="446" y="89"/>
                    </a:cubicBezTo>
                    <a:cubicBezTo>
                      <a:pt x="446" y="89"/>
                      <a:pt x="446" y="89"/>
                      <a:pt x="446" y="89"/>
                    </a:cubicBezTo>
                    <a:cubicBezTo>
                      <a:pt x="446" y="0"/>
                      <a:pt x="446" y="0"/>
                      <a:pt x="446" y="0"/>
                    </a:cubicBezTo>
                    <a:close/>
                  </a:path>
                </a:pathLst>
              </a:custGeom>
              <a:noFill/>
              <a:ln w="14288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00"/>
              <p:cNvSpPr>
                <a:spLocks/>
              </p:cNvSpPr>
              <p:nvPr/>
            </p:nvSpPr>
            <p:spPr bwMode="gray">
              <a:xfrm>
                <a:off x="3396" y="3326"/>
                <a:ext cx="411" cy="141"/>
              </a:xfrm>
              <a:custGeom>
                <a:avLst/>
                <a:gdLst>
                  <a:gd name="T0" fmla="*/ 16 w 446"/>
                  <a:gd name="T1" fmla="*/ 6 h 153"/>
                  <a:gd name="T2" fmla="*/ 10 w 446"/>
                  <a:gd name="T3" fmla="*/ 6 h 153"/>
                  <a:gd name="T4" fmla="*/ 6 w 446"/>
                  <a:gd name="T5" fmla="*/ 6 h 153"/>
                  <a:gd name="T6" fmla="*/ 0 w 446"/>
                  <a:gd name="T7" fmla="*/ 0 h 153"/>
                  <a:gd name="T8" fmla="*/ 0 w 446"/>
                  <a:gd name="T9" fmla="*/ 6 h 153"/>
                  <a:gd name="T10" fmla="*/ 0 w 446"/>
                  <a:gd name="T11" fmla="*/ 6 h 153"/>
                  <a:gd name="T12" fmla="*/ 0 w 446"/>
                  <a:gd name="T13" fmla="*/ 6 h 153"/>
                  <a:gd name="T14" fmla="*/ 0 w 446"/>
                  <a:gd name="T15" fmla="*/ 6 h 153"/>
                  <a:gd name="T16" fmla="*/ 1 w 446"/>
                  <a:gd name="T17" fmla="*/ 6 h 153"/>
                  <a:gd name="T18" fmla="*/ 2 w 446"/>
                  <a:gd name="T19" fmla="*/ 6 h 153"/>
                  <a:gd name="T20" fmla="*/ 2 w 446"/>
                  <a:gd name="T21" fmla="*/ 6 h 153"/>
                  <a:gd name="T22" fmla="*/ 4 w 446"/>
                  <a:gd name="T23" fmla="*/ 6 h 153"/>
                  <a:gd name="T24" fmla="*/ 4 w 446"/>
                  <a:gd name="T25" fmla="*/ 6 h 153"/>
                  <a:gd name="T26" fmla="*/ 6 w 446"/>
                  <a:gd name="T27" fmla="*/ 10 h 153"/>
                  <a:gd name="T28" fmla="*/ 10 w 446"/>
                  <a:gd name="T29" fmla="*/ 11 h 153"/>
                  <a:gd name="T30" fmla="*/ 16 w 446"/>
                  <a:gd name="T31" fmla="*/ 11 h 153"/>
                  <a:gd name="T32" fmla="*/ 29 w 446"/>
                  <a:gd name="T33" fmla="*/ 6 h 153"/>
                  <a:gd name="T34" fmla="*/ 29 w 446"/>
                  <a:gd name="T35" fmla="*/ 6 h 153"/>
                  <a:gd name="T36" fmla="*/ 30 w 446"/>
                  <a:gd name="T37" fmla="*/ 6 h 153"/>
                  <a:gd name="T38" fmla="*/ 30 w 446"/>
                  <a:gd name="T39" fmla="*/ 6 h 153"/>
                  <a:gd name="T40" fmla="*/ 30 w 446"/>
                  <a:gd name="T41" fmla="*/ 6 h 153"/>
                  <a:gd name="T42" fmla="*/ 30 w 446"/>
                  <a:gd name="T43" fmla="*/ 6 h 153"/>
                  <a:gd name="T44" fmla="*/ 30 w 446"/>
                  <a:gd name="T45" fmla="*/ 6 h 153"/>
                  <a:gd name="T46" fmla="*/ 30 w 446"/>
                  <a:gd name="T47" fmla="*/ 6 h 153"/>
                  <a:gd name="T48" fmla="*/ 30 w 446"/>
                  <a:gd name="T49" fmla="*/ 6 h 153"/>
                  <a:gd name="T50" fmla="*/ 30 w 446"/>
                  <a:gd name="T51" fmla="*/ 0 h 153"/>
                  <a:gd name="T52" fmla="*/ 16 w 446"/>
                  <a:gd name="T53" fmla="*/ 6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6"/>
                  <a:gd name="T82" fmla="*/ 0 h 153"/>
                  <a:gd name="T83" fmla="*/ 446 w 446"/>
                  <a:gd name="T84" fmla="*/ 153 h 1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6" h="153">
                    <a:moveTo>
                      <a:pt x="223" y="64"/>
                    </a:moveTo>
                    <a:cubicBezTo>
                      <a:pt x="195" y="64"/>
                      <a:pt x="168" y="63"/>
                      <a:pt x="144" y="60"/>
                    </a:cubicBezTo>
                    <a:cubicBezTo>
                      <a:pt x="117" y="57"/>
                      <a:pt x="93" y="53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1"/>
                      <a:pt x="0" y="92"/>
                    </a:cubicBezTo>
                    <a:cubicBezTo>
                      <a:pt x="0" y="92"/>
                      <a:pt x="0" y="93"/>
                      <a:pt x="0" y="93"/>
                    </a:cubicBezTo>
                    <a:cubicBezTo>
                      <a:pt x="1" y="94"/>
                      <a:pt x="1" y="95"/>
                      <a:pt x="1" y="95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3" y="100"/>
                      <a:pt x="3" y="100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14" y="115"/>
                      <a:pt x="38" y="127"/>
                      <a:pt x="72" y="136"/>
                    </a:cubicBezTo>
                    <a:cubicBezTo>
                      <a:pt x="93" y="142"/>
                      <a:pt x="117" y="146"/>
                      <a:pt x="144" y="149"/>
                    </a:cubicBezTo>
                    <a:cubicBezTo>
                      <a:pt x="168" y="152"/>
                      <a:pt x="195" y="153"/>
                      <a:pt x="223" y="153"/>
                    </a:cubicBezTo>
                    <a:cubicBezTo>
                      <a:pt x="331" y="153"/>
                      <a:pt x="421" y="131"/>
                      <a:pt x="442" y="102"/>
                    </a:cubicBezTo>
                    <a:cubicBezTo>
                      <a:pt x="442" y="101"/>
                      <a:pt x="442" y="101"/>
                      <a:pt x="442" y="101"/>
                    </a:cubicBezTo>
                    <a:cubicBezTo>
                      <a:pt x="443" y="100"/>
                      <a:pt x="443" y="99"/>
                      <a:pt x="444" y="99"/>
                    </a:cubicBezTo>
                    <a:cubicBezTo>
                      <a:pt x="444" y="98"/>
                      <a:pt x="444" y="97"/>
                      <a:pt x="444" y="97"/>
                    </a:cubicBezTo>
                    <a:cubicBezTo>
                      <a:pt x="445" y="96"/>
                      <a:pt x="445" y="96"/>
                      <a:pt x="445" y="95"/>
                    </a:cubicBezTo>
                    <a:cubicBezTo>
                      <a:pt x="445" y="94"/>
                      <a:pt x="445" y="94"/>
                      <a:pt x="446" y="93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1"/>
                      <a:pt x="446" y="90"/>
                      <a:pt x="446" y="89"/>
                    </a:cubicBezTo>
                    <a:cubicBezTo>
                      <a:pt x="446" y="89"/>
                      <a:pt x="446" y="89"/>
                      <a:pt x="446" y="89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446" y="35"/>
                      <a:pt x="346" y="64"/>
                      <a:pt x="223" y="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01"/>
              <p:cNvSpPr>
                <a:spLocks/>
              </p:cNvSpPr>
              <p:nvPr/>
            </p:nvSpPr>
            <p:spPr bwMode="gray">
              <a:xfrm>
                <a:off x="3396" y="3491"/>
                <a:ext cx="411" cy="141"/>
              </a:xfrm>
              <a:custGeom>
                <a:avLst/>
                <a:gdLst>
                  <a:gd name="T0" fmla="*/ 30 w 446"/>
                  <a:gd name="T1" fmla="*/ 0 h 153"/>
                  <a:gd name="T2" fmla="*/ 23 w 446"/>
                  <a:gd name="T3" fmla="*/ 6 h 153"/>
                  <a:gd name="T4" fmla="*/ 23 w 446"/>
                  <a:gd name="T5" fmla="*/ 6 h 153"/>
                  <a:gd name="T6" fmla="*/ 20 w 446"/>
                  <a:gd name="T7" fmla="*/ 6 h 153"/>
                  <a:gd name="T8" fmla="*/ 20 w 446"/>
                  <a:gd name="T9" fmla="*/ 6 h 153"/>
                  <a:gd name="T10" fmla="*/ 19 w 446"/>
                  <a:gd name="T11" fmla="*/ 6 h 153"/>
                  <a:gd name="T12" fmla="*/ 19 w 446"/>
                  <a:gd name="T13" fmla="*/ 6 h 153"/>
                  <a:gd name="T14" fmla="*/ 18 w 446"/>
                  <a:gd name="T15" fmla="*/ 6 h 153"/>
                  <a:gd name="T16" fmla="*/ 18 w 446"/>
                  <a:gd name="T17" fmla="*/ 6 h 153"/>
                  <a:gd name="T18" fmla="*/ 18 w 446"/>
                  <a:gd name="T19" fmla="*/ 6 h 153"/>
                  <a:gd name="T20" fmla="*/ 18 w 446"/>
                  <a:gd name="T21" fmla="*/ 6 h 153"/>
                  <a:gd name="T22" fmla="*/ 17 w 446"/>
                  <a:gd name="T23" fmla="*/ 6 h 153"/>
                  <a:gd name="T24" fmla="*/ 16 w 446"/>
                  <a:gd name="T25" fmla="*/ 6 h 153"/>
                  <a:gd name="T26" fmla="*/ 15 w 446"/>
                  <a:gd name="T27" fmla="*/ 6 h 153"/>
                  <a:gd name="T28" fmla="*/ 13 w 446"/>
                  <a:gd name="T29" fmla="*/ 6 h 153"/>
                  <a:gd name="T30" fmla="*/ 13 w 446"/>
                  <a:gd name="T31" fmla="*/ 6 h 153"/>
                  <a:gd name="T32" fmla="*/ 12 w 446"/>
                  <a:gd name="T33" fmla="*/ 6 h 153"/>
                  <a:gd name="T34" fmla="*/ 12 w 446"/>
                  <a:gd name="T35" fmla="*/ 6 h 153"/>
                  <a:gd name="T36" fmla="*/ 12 w 446"/>
                  <a:gd name="T37" fmla="*/ 6 h 153"/>
                  <a:gd name="T38" fmla="*/ 11 w 446"/>
                  <a:gd name="T39" fmla="*/ 6 h 153"/>
                  <a:gd name="T40" fmla="*/ 11 w 446"/>
                  <a:gd name="T41" fmla="*/ 6 h 153"/>
                  <a:gd name="T42" fmla="*/ 11 w 446"/>
                  <a:gd name="T43" fmla="*/ 6 h 153"/>
                  <a:gd name="T44" fmla="*/ 10 w 446"/>
                  <a:gd name="T45" fmla="*/ 6 h 153"/>
                  <a:gd name="T46" fmla="*/ 7 w 446"/>
                  <a:gd name="T47" fmla="*/ 6 h 153"/>
                  <a:gd name="T48" fmla="*/ 7 w 446"/>
                  <a:gd name="T49" fmla="*/ 6 h 153"/>
                  <a:gd name="T50" fmla="*/ 6 w 446"/>
                  <a:gd name="T51" fmla="*/ 6 h 153"/>
                  <a:gd name="T52" fmla="*/ 0 w 446"/>
                  <a:gd name="T53" fmla="*/ 0 h 153"/>
                  <a:gd name="T54" fmla="*/ 0 w 446"/>
                  <a:gd name="T55" fmla="*/ 0 h 153"/>
                  <a:gd name="T56" fmla="*/ 0 w 446"/>
                  <a:gd name="T57" fmla="*/ 6 h 153"/>
                  <a:gd name="T58" fmla="*/ 0 w 446"/>
                  <a:gd name="T59" fmla="*/ 6 h 153"/>
                  <a:gd name="T60" fmla="*/ 6 w 446"/>
                  <a:gd name="T61" fmla="*/ 10 h 153"/>
                  <a:gd name="T62" fmla="*/ 10 w 446"/>
                  <a:gd name="T63" fmla="*/ 11 h 153"/>
                  <a:gd name="T64" fmla="*/ 16 w 446"/>
                  <a:gd name="T65" fmla="*/ 11 h 153"/>
                  <a:gd name="T66" fmla="*/ 30 w 446"/>
                  <a:gd name="T67" fmla="*/ 6 h 153"/>
                  <a:gd name="T68" fmla="*/ 30 w 446"/>
                  <a:gd name="T69" fmla="*/ 6 h 153"/>
                  <a:gd name="T70" fmla="*/ 30 w 446"/>
                  <a:gd name="T71" fmla="*/ 0 h 1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6"/>
                  <a:gd name="T109" fmla="*/ 0 h 153"/>
                  <a:gd name="T110" fmla="*/ 446 w 446"/>
                  <a:gd name="T111" fmla="*/ 153 h 1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6" h="153">
                    <a:moveTo>
                      <a:pt x="446" y="0"/>
                    </a:moveTo>
                    <a:cubicBezTo>
                      <a:pt x="446" y="23"/>
                      <a:pt x="403" y="44"/>
                      <a:pt x="339" y="55"/>
                    </a:cubicBezTo>
                    <a:cubicBezTo>
                      <a:pt x="339" y="55"/>
                      <a:pt x="339" y="55"/>
                      <a:pt x="339" y="55"/>
                    </a:cubicBezTo>
                    <a:cubicBezTo>
                      <a:pt x="326" y="57"/>
                      <a:pt x="313" y="59"/>
                      <a:pt x="300" y="60"/>
                    </a:cubicBezTo>
                    <a:cubicBezTo>
                      <a:pt x="299" y="61"/>
                      <a:pt x="299" y="61"/>
                      <a:pt x="298" y="61"/>
                    </a:cubicBezTo>
                    <a:cubicBezTo>
                      <a:pt x="295" y="61"/>
                      <a:pt x="292" y="61"/>
                      <a:pt x="289" y="62"/>
                    </a:cubicBezTo>
                    <a:cubicBezTo>
                      <a:pt x="289" y="62"/>
                      <a:pt x="288" y="62"/>
                      <a:pt x="287" y="62"/>
                    </a:cubicBezTo>
                    <a:cubicBezTo>
                      <a:pt x="285" y="62"/>
                      <a:pt x="282" y="62"/>
                      <a:pt x="279" y="62"/>
                    </a:cubicBezTo>
                    <a:cubicBezTo>
                      <a:pt x="278" y="62"/>
                      <a:pt x="277" y="62"/>
                      <a:pt x="276" y="63"/>
                    </a:cubicBezTo>
                    <a:cubicBezTo>
                      <a:pt x="273" y="63"/>
                      <a:pt x="271" y="63"/>
                      <a:pt x="268" y="63"/>
                    </a:cubicBezTo>
                    <a:cubicBezTo>
                      <a:pt x="268" y="63"/>
                      <a:pt x="267" y="63"/>
                      <a:pt x="267" y="63"/>
                    </a:cubicBezTo>
                    <a:cubicBezTo>
                      <a:pt x="259" y="64"/>
                      <a:pt x="250" y="64"/>
                      <a:pt x="241" y="64"/>
                    </a:cubicBezTo>
                    <a:cubicBezTo>
                      <a:pt x="235" y="64"/>
                      <a:pt x="229" y="64"/>
                      <a:pt x="223" y="64"/>
                    </a:cubicBezTo>
                    <a:cubicBezTo>
                      <a:pt x="217" y="64"/>
                      <a:pt x="211" y="64"/>
                      <a:pt x="205" y="64"/>
                    </a:cubicBezTo>
                    <a:cubicBezTo>
                      <a:pt x="196" y="64"/>
                      <a:pt x="187" y="64"/>
                      <a:pt x="179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5" y="63"/>
                      <a:pt x="173" y="63"/>
                      <a:pt x="170" y="63"/>
                    </a:cubicBezTo>
                    <a:cubicBezTo>
                      <a:pt x="169" y="63"/>
                      <a:pt x="168" y="62"/>
                      <a:pt x="167" y="62"/>
                    </a:cubicBezTo>
                    <a:cubicBezTo>
                      <a:pt x="164" y="62"/>
                      <a:pt x="161" y="62"/>
                      <a:pt x="159" y="62"/>
                    </a:cubicBezTo>
                    <a:cubicBezTo>
                      <a:pt x="158" y="62"/>
                      <a:pt x="157" y="62"/>
                      <a:pt x="157" y="62"/>
                    </a:cubicBezTo>
                    <a:cubicBezTo>
                      <a:pt x="154" y="61"/>
                      <a:pt x="151" y="61"/>
                      <a:pt x="148" y="61"/>
                    </a:cubicBezTo>
                    <a:cubicBezTo>
                      <a:pt x="147" y="61"/>
                      <a:pt x="147" y="61"/>
                      <a:pt x="146" y="60"/>
                    </a:cubicBezTo>
                    <a:cubicBezTo>
                      <a:pt x="145" y="60"/>
                      <a:pt x="144" y="60"/>
                      <a:pt x="144" y="60"/>
                    </a:cubicBezTo>
                    <a:cubicBezTo>
                      <a:pt x="131" y="59"/>
                      <a:pt x="119" y="57"/>
                      <a:pt x="107" y="55"/>
                    </a:cubicBezTo>
                    <a:cubicBezTo>
                      <a:pt x="107" y="55"/>
                      <a:pt x="107" y="55"/>
                      <a:pt x="107" y="55"/>
                    </a:cubicBezTo>
                    <a:cubicBezTo>
                      <a:pt x="95" y="53"/>
                      <a:pt x="83" y="50"/>
                      <a:pt x="72" y="47"/>
                    </a:cubicBezTo>
                    <a:cubicBezTo>
                      <a:pt x="28" y="36"/>
                      <a:pt x="0" y="1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28" y="125"/>
                      <a:pt x="72" y="137"/>
                    </a:cubicBezTo>
                    <a:cubicBezTo>
                      <a:pt x="93" y="142"/>
                      <a:pt x="117" y="146"/>
                      <a:pt x="144" y="149"/>
                    </a:cubicBezTo>
                    <a:cubicBezTo>
                      <a:pt x="168" y="152"/>
                      <a:pt x="195" y="153"/>
                      <a:pt x="223" y="153"/>
                    </a:cubicBezTo>
                    <a:cubicBezTo>
                      <a:pt x="346" y="153"/>
                      <a:pt x="446" y="125"/>
                      <a:pt x="446" y="89"/>
                    </a:cubicBezTo>
                    <a:cubicBezTo>
                      <a:pt x="446" y="89"/>
                      <a:pt x="446" y="89"/>
                      <a:pt x="446" y="89"/>
                    </a:cubicBezTo>
                    <a:cubicBezTo>
                      <a:pt x="446" y="0"/>
                      <a:pt x="446" y="0"/>
                      <a:pt x="446" y="0"/>
                    </a:cubicBezTo>
                    <a:close/>
                  </a:path>
                </a:pathLst>
              </a:custGeom>
              <a:noFill/>
              <a:ln w="14288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Oval 102"/>
              <p:cNvSpPr>
                <a:spLocks noChangeArrowheads="1"/>
              </p:cNvSpPr>
              <p:nvPr/>
            </p:nvSpPr>
            <p:spPr bwMode="gray">
              <a:xfrm>
                <a:off x="3396" y="3267"/>
                <a:ext cx="411" cy="119"/>
              </a:xfrm>
              <a:prstGeom prst="ellipse">
                <a:avLst/>
              </a:prstGeom>
              <a:noFill/>
              <a:ln w="14288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sp>
          <p:nvSpPr>
            <p:cNvPr id="96" name="Rectangle 163"/>
            <p:cNvSpPr>
              <a:spLocks/>
            </p:cNvSpPr>
            <p:nvPr/>
          </p:nvSpPr>
          <p:spPr bwMode="gray">
            <a:xfrm>
              <a:off x="3358" y="1353"/>
              <a:ext cx="559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Управляемое </a:t>
              </a:r>
            </a:p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хранилище </a:t>
              </a:r>
            </a:p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диск </a:t>
              </a:r>
            </a:p>
          </p:txBody>
        </p:sp>
        <p:sp>
          <p:nvSpPr>
            <p:cNvPr id="97" name="Rectangle 163"/>
            <p:cNvSpPr>
              <a:spLocks/>
            </p:cNvSpPr>
            <p:nvPr/>
          </p:nvSpPr>
          <p:spPr bwMode="gray">
            <a:xfrm>
              <a:off x="3358" y="886"/>
              <a:ext cx="478" cy="3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Узел Хранения Acronis </a:t>
              </a:r>
            </a:p>
          </p:txBody>
        </p:sp>
      </p:grpSp>
      <p:grpSp>
        <p:nvGrpSpPr>
          <p:cNvPr id="116" name="Group 397"/>
          <p:cNvGrpSpPr>
            <a:grpSpLocks/>
          </p:cNvGrpSpPr>
          <p:nvPr/>
        </p:nvGrpSpPr>
        <p:grpSpPr bwMode="auto">
          <a:xfrm>
            <a:off x="2825750" y="2889569"/>
            <a:ext cx="1171575" cy="2566988"/>
            <a:chOff x="1780" y="1664"/>
            <a:chExt cx="738" cy="1617"/>
          </a:xfrm>
        </p:grpSpPr>
        <p:pic>
          <p:nvPicPr>
            <p:cNvPr id="117" name="Picture 20"/>
            <p:cNvPicPr>
              <a:picLocks noChangeAspect="1" noChangeArrowheads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80" y="2749"/>
              <a:ext cx="7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8" name="Group 22"/>
            <p:cNvGrpSpPr>
              <a:grpSpLocks/>
            </p:cNvGrpSpPr>
            <p:nvPr/>
          </p:nvGrpSpPr>
          <p:grpSpPr bwMode="auto">
            <a:xfrm>
              <a:off x="1926" y="1664"/>
              <a:ext cx="465" cy="1166"/>
              <a:chOff x="4694" y="755"/>
              <a:chExt cx="477" cy="1200"/>
            </a:xfrm>
          </p:grpSpPr>
          <p:sp>
            <p:nvSpPr>
              <p:cNvPr id="141" name="Freeform 23"/>
              <p:cNvSpPr>
                <a:spLocks/>
              </p:cNvSpPr>
              <p:nvPr/>
            </p:nvSpPr>
            <p:spPr bwMode="gray">
              <a:xfrm>
                <a:off x="4694" y="755"/>
                <a:ext cx="477" cy="1200"/>
              </a:xfrm>
              <a:custGeom>
                <a:avLst/>
                <a:gdLst>
                  <a:gd name="T0" fmla="*/ 2147483647 w 236"/>
                  <a:gd name="T1" fmla="*/ 0 h 438"/>
                  <a:gd name="T2" fmla="*/ 2147483647 w 236"/>
                  <a:gd name="T3" fmla="*/ 0 h 438"/>
                  <a:gd name="T4" fmla="*/ 0 w 236"/>
                  <a:gd name="T5" fmla="*/ 2147483647 h 438"/>
                  <a:gd name="T6" fmla="*/ 0 w 236"/>
                  <a:gd name="T7" fmla="*/ 2147483647 h 438"/>
                  <a:gd name="T8" fmla="*/ 2147483647 w 236"/>
                  <a:gd name="T9" fmla="*/ 2147483647 h 438"/>
                  <a:gd name="T10" fmla="*/ 2147483647 w 236"/>
                  <a:gd name="T11" fmla="*/ 2147483647 h 438"/>
                  <a:gd name="T12" fmla="*/ 2147483647 w 236"/>
                  <a:gd name="T13" fmla="*/ 2147483647 h 438"/>
                  <a:gd name="T14" fmla="*/ 2147483647 w 236"/>
                  <a:gd name="T15" fmla="*/ 2147483647 h 438"/>
                  <a:gd name="T16" fmla="*/ 214748364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B8921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4"/>
              <p:cNvSpPr>
                <a:spLocks/>
              </p:cNvSpPr>
              <p:nvPr/>
            </p:nvSpPr>
            <p:spPr bwMode="gray">
              <a:xfrm>
                <a:off x="4764" y="755"/>
                <a:ext cx="406" cy="1092"/>
              </a:xfrm>
              <a:custGeom>
                <a:avLst/>
                <a:gdLst>
                  <a:gd name="T0" fmla="*/ 2147483647 w 201"/>
                  <a:gd name="T1" fmla="*/ 2147483647 h 398"/>
                  <a:gd name="T2" fmla="*/ 2147483647 w 201"/>
                  <a:gd name="T3" fmla="*/ 0 h 398"/>
                  <a:gd name="T4" fmla="*/ 0 w 201"/>
                  <a:gd name="T5" fmla="*/ 0 h 398"/>
                  <a:gd name="T6" fmla="*/ 2147483647 w 201"/>
                  <a:gd name="T7" fmla="*/ 2147483647 h 398"/>
                  <a:gd name="T8" fmla="*/ 2147483647 w 201"/>
                  <a:gd name="T9" fmla="*/ 2147483647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rgbClr val="FB892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" name="Freeform 25"/>
            <p:cNvSpPr>
              <a:spLocks/>
            </p:cNvSpPr>
            <p:nvPr/>
          </p:nvSpPr>
          <p:spPr bwMode="gray">
            <a:xfrm>
              <a:off x="2031" y="1695"/>
              <a:ext cx="327" cy="672"/>
            </a:xfrm>
            <a:custGeom>
              <a:avLst/>
              <a:gdLst>
                <a:gd name="T0" fmla="*/ 2147483647 w 166"/>
                <a:gd name="T1" fmla="*/ 2147483647 h 234"/>
                <a:gd name="T2" fmla="*/ 2147483647 w 166"/>
                <a:gd name="T3" fmla="*/ 2147483647 h 234"/>
                <a:gd name="T4" fmla="*/ 2147483647 w 166"/>
                <a:gd name="T5" fmla="*/ 2147483647 h 234"/>
                <a:gd name="T6" fmla="*/ 2147483647 w 166"/>
                <a:gd name="T7" fmla="*/ 0 h 234"/>
                <a:gd name="T8" fmla="*/ 0 w 166"/>
                <a:gd name="T9" fmla="*/ 0 h 234"/>
                <a:gd name="T10" fmla="*/ 2147483647 w 166"/>
                <a:gd name="T11" fmla="*/ 2147483647 h 234"/>
                <a:gd name="T12" fmla="*/ 2147483647 w 166"/>
                <a:gd name="T13" fmla="*/ 2147483647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234"/>
                <a:gd name="T23" fmla="*/ 166 w 16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234">
                  <a:moveTo>
                    <a:pt x="159" y="234"/>
                  </a:moveTo>
                  <a:cubicBezTo>
                    <a:pt x="163" y="234"/>
                    <a:pt x="166" y="231"/>
                    <a:pt x="166" y="227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3"/>
                    <a:pt x="163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" y="234"/>
                    <a:pt x="120" y="234"/>
                    <a:pt x="120" y="234"/>
                  </a:cubicBezTo>
                  <a:lnTo>
                    <a:pt x="159" y="234"/>
                  </a:lnTo>
                  <a:close/>
                </a:path>
              </a:pathLst>
            </a:custGeom>
            <a:gradFill rotWithShape="1">
              <a:gsLst>
                <a:gs pos="0">
                  <a:srgbClr val="191919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6"/>
            <p:cNvSpPr>
              <a:spLocks/>
            </p:cNvSpPr>
            <p:nvPr/>
          </p:nvSpPr>
          <p:spPr bwMode="gray">
            <a:xfrm>
              <a:off x="1960" y="1695"/>
              <a:ext cx="307" cy="672"/>
            </a:xfrm>
            <a:custGeom>
              <a:avLst/>
              <a:gdLst>
                <a:gd name="T0" fmla="*/ 2147483647 w 156"/>
                <a:gd name="T1" fmla="*/ 0 h 234"/>
                <a:gd name="T2" fmla="*/ 2147483647 w 156"/>
                <a:gd name="T3" fmla="*/ 0 h 234"/>
                <a:gd name="T4" fmla="*/ 0 w 156"/>
                <a:gd name="T5" fmla="*/ 2147483647 h 234"/>
                <a:gd name="T6" fmla="*/ 0 w 156"/>
                <a:gd name="T7" fmla="*/ 2147483647 h 234"/>
                <a:gd name="T8" fmla="*/ 2147483647 w 156"/>
                <a:gd name="T9" fmla="*/ 2147483647 h 234"/>
                <a:gd name="T10" fmla="*/ 2147483647 w 156"/>
                <a:gd name="T11" fmla="*/ 2147483647 h 234"/>
                <a:gd name="T12" fmla="*/ 2147483647 w 156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34"/>
                <a:gd name="T23" fmla="*/ 156 w 156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34">
                  <a:moveTo>
                    <a:pt x="3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56" y="234"/>
                    <a:pt x="156" y="234"/>
                    <a:pt x="156" y="234"/>
                  </a:cubicBezTo>
                  <a:lnTo>
                    <a:pt x="36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19191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gray">
            <a:xfrm>
              <a:off x="1977" y="1724"/>
              <a:ext cx="364" cy="114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22" name="Rectangle 28"/>
            <p:cNvSpPr>
              <a:spLocks noChangeArrowheads="1"/>
            </p:cNvSpPr>
            <p:nvPr/>
          </p:nvSpPr>
          <p:spPr bwMode="gray">
            <a:xfrm>
              <a:off x="1977" y="1844"/>
              <a:ext cx="364" cy="113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23" name="Rectangle 29"/>
            <p:cNvSpPr>
              <a:spLocks noChangeArrowheads="1"/>
            </p:cNvSpPr>
            <p:nvPr/>
          </p:nvSpPr>
          <p:spPr bwMode="gray">
            <a:xfrm>
              <a:off x="2264" y="1922"/>
              <a:ext cx="57" cy="17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24" name="Rectangle 30"/>
            <p:cNvSpPr>
              <a:spLocks noChangeArrowheads="1"/>
            </p:cNvSpPr>
            <p:nvPr/>
          </p:nvSpPr>
          <p:spPr bwMode="auto">
            <a:xfrm>
              <a:off x="1993" y="1862"/>
              <a:ext cx="328" cy="4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"/>
            <p:cNvSpPr>
              <a:spLocks noChangeArrowheads="1"/>
            </p:cNvSpPr>
            <p:nvPr/>
          </p:nvSpPr>
          <p:spPr bwMode="gray">
            <a:xfrm>
              <a:off x="2264" y="1804"/>
              <a:ext cx="57" cy="1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26" name="Rectangle 32"/>
            <p:cNvSpPr>
              <a:spLocks noChangeArrowheads="1"/>
            </p:cNvSpPr>
            <p:nvPr/>
          </p:nvSpPr>
          <p:spPr bwMode="auto">
            <a:xfrm>
              <a:off x="1993" y="1741"/>
              <a:ext cx="328" cy="4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gray">
            <a:xfrm>
              <a:off x="1960" y="2744"/>
              <a:ext cx="398" cy="30"/>
            </a:xfrm>
            <a:custGeom>
              <a:avLst/>
              <a:gdLst>
                <a:gd name="T0" fmla="*/ 0 w 202"/>
                <a:gd name="T1" fmla="*/ 0 h 15"/>
                <a:gd name="T2" fmla="*/ 0 w 202"/>
                <a:gd name="T3" fmla="*/ 2147483647 h 15"/>
                <a:gd name="T4" fmla="*/ 2147483647 w 202"/>
                <a:gd name="T5" fmla="*/ 2147483647 h 15"/>
                <a:gd name="T6" fmla="*/ 2147483647 w 202"/>
                <a:gd name="T7" fmla="*/ 2147483647 h 15"/>
                <a:gd name="T8" fmla="*/ 2147483647 w 202"/>
                <a:gd name="T9" fmla="*/ 2147483647 h 15"/>
                <a:gd name="T10" fmla="*/ 2147483647 w 202"/>
                <a:gd name="T11" fmla="*/ 0 h 15"/>
                <a:gd name="T12" fmla="*/ 0 w 202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5"/>
                <a:gd name="T23" fmla="*/ 202 w 20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5" y="15"/>
                    <a:pt x="1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7" y="15"/>
                    <a:pt x="202" y="11"/>
                    <a:pt x="202" y="6"/>
                  </a:cubicBezTo>
                  <a:cubicBezTo>
                    <a:pt x="202" y="0"/>
                    <a:pt x="202" y="0"/>
                    <a:pt x="2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4"/>
            <p:cNvSpPr>
              <a:spLocks/>
            </p:cNvSpPr>
            <p:nvPr/>
          </p:nvSpPr>
          <p:spPr bwMode="gray">
            <a:xfrm>
              <a:off x="1960" y="2712"/>
              <a:ext cx="398" cy="32"/>
            </a:xfrm>
            <a:custGeom>
              <a:avLst/>
              <a:gdLst>
                <a:gd name="T0" fmla="*/ 2147483647 w 202"/>
                <a:gd name="T1" fmla="*/ 2147483647 h 14"/>
                <a:gd name="T2" fmla="*/ 2147483647 w 202"/>
                <a:gd name="T3" fmla="*/ 0 h 14"/>
                <a:gd name="T4" fmla="*/ 2147483647 w 202"/>
                <a:gd name="T5" fmla="*/ 0 h 14"/>
                <a:gd name="T6" fmla="*/ 0 w 202"/>
                <a:gd name="T7" fmla="*/ 2147483647 h 14"/>
                <a:gd name="T8" fmla="*/ 0 w 202"/>
                <a:gd name="T9" fmla="*/ 2147483647 h 14"/>
                <a:gd name="T10" fmla="*/ 2147483647 w 202"/>
                <a:gd name="T11" fmla="*/ 2147483647 h 14"/>
                <a:gd name="T12" fmla="*/ 2147483647 w 202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14"/>
                <a:gd name="T23" fmla="*/ 202 w 20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14">
                  <a:moveTo>
                    <a:pt x="202" y="9"/>
                  </a:moveTo>
                  <a:cubicBezTo>
                    <a:pt x="202" y="4"/>
                    <a:pt x="197" y="0"/>
                    <a:pt x="19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9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Rectangle 35"/>
            <p:cNvSpPr>
              <a:spLocks noChangeArrowheads="1"/>
            </p:cNvSpPr>
            <p:nvPr/>
          </p:nvSpPr>
          <p:spPr bwMode="gray">
            <a:xfrm>
              <a:off x="1977" y="1964"/>
              <a:ext cx="364" cy="114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30" name="Rectangle 36"/>
            <p:cNvSpPr>
              <a:spLocks noChangeArrowheads="1"/>
            </p:cNvSpPr>
            <p:nvPr/>
          </p:nvSpPr>
          <p:spPr bwMode="gray">
            <a:xfrm>
              <a:off x="2264" y="2042"/>
              <a:ext cx="57" cy="18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31" name="Rectangle 37"/>
            <p:cNvSpPr>
              <a:spLocks noChangeArrowheads="1"/>
            </p:cNvSpPr>
            <p:nvPr/>
          </p:nvSpPr>
          <p:spPr bwMode="auto">
            <a:xfrm>
              <a:off x="1993" y="1983"/>
              <a:ext cx="328" cy="4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8"/>
            <p:cNvSpPr>
              <a:spLocks noChangeArrowheads="1"/>
            </p:cNvSpPr>
            <p:nvPr/>
          </p:nvSpPr>
          <p:spPr bwMode="gray">
            <a:xfrm>
              <a:off x="1977" y="2083"/>
              <a:ext cx="364" cy="114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33" name="Rectangle 39"/>
            <p:cNvSpPr>
              <a:spLocks noChangeArrowheads="1"/>
            </p:cNvSpPr>
            <p:nvPr/>
          </p:nvSpPr>
          <p:spPr bwMode="gray">
            <a:xfrm>
              <a:off x="2264" y="2161"/>
              <a:ext cx="57" cy="1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34" name="Rectangle 40"/>
            <p:cNvSpPr>
              <a:spLocks noChangeArrowheads="1"/>
            </p:cNvSpPr>
            <p:nvPr/>
          </p:nvSpPr>
          <p:spPr bwMode="auto">
            <a:xfrm>
              <a:off x="1993" y="2102"/>
              <a:ext cx="328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41"/>
            <p:cNvSpPr>
              <a:spLocks noChangeArrowheads="1"/>
            </p:cNvSpPr>
            <p:nvPr/>
          </p:nvSpPr>
          <p:spPr bwMode="gray">
            <a:xfrm>
              <a:off x="1977" y="2204"/>
              <a:ext cx="364" cy="113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36" name="Rectangle 42"/>
            <p:cNvSpPr>
              <a:spLocks noChangeArrowheads="1"/>
            </p:cNvSpPr>
            <p:nvPr/>
          </p:nvSpPr>
          <p:spPr bwMode="gray">
            <a:xfrm>
              <a:off x="2264" y="2281"/>
              <a:ext cx="57" cy="18"/>
            </a:xfrm>
            <a:prstGeom prst="rect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pitchFamily="34" charset="0"/>
                <a:buChar char="•"/>
              </a:pPr>
              <a:endParaRPr lang="ru-RU" altLang="ru-RU"/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1993" y="2222"/>
              <a:ext cx="328" cy="4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10000"/>
                </a:spcBef>
                <a:spcAft>
                  <a:spcPct val="20000"/>
                </a:spcAft>
                <a:buClr>
                  <a:schemeClr val="hlink"/>
                </a:buClr>
                <a:buFont typeface="Arial" charset="0"/>
                <a:buChar char="•"/>
                <a:defRPr/>
              </a:pPr>
              <a:endParaRPr lang="ru">
                <a:latin typeface="Arial" charset="0"/>
                <a:cs typeface="Arial" charset="0"/>
              </a:endParaRPr>
            </a:p>
          </p:txBody>
        </p:sp>
        <p:sp>
          <p:nvSpPr>
            <p:cNvPr id="138" name="Line 12"/>
            <p:cNvSpPr>
              <a:spLocks noChangeShapeType="1"/>
            </p:cNvSpPr>
            <p:nvPr/>
          </p:nvSpPr>
          <p:spPr bwMode="gray">
            <a:xfrm>
              <a:off x="2149" y="2814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gray">
            <a:xfrm>
              <a:off x="2149" y="2814"/>
              <a:ext cx="0" cy="0"/>
            </a:xfrm>
            <a:prstGeom prst="line">
              <a:avLst/>
            </a:prstGeom>
            <a:noFill/>
            <a:ln w="11113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Rectangle 163"/>
            <p:cNvSpPr>
              <a:spLocks/>
            </p:cNvSpPr>
            <p:nvPr/>
          </p:nvSpPr>
          <p:spPr bwMode="gray">
            <a:xfrm>
              <a:off x="1903" y="2905"/>
              <a:ext cx="51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Сервер</a:t>
              </a:r>
              <a:r>
                <a:rPr lang="ru-RU" altLang="ru-RU" sz="1000" dirty="0">
                  <a:solidFill>
                    <a:srgbClr val="002060"/>
                  </a:solidFill>
                </a:rPr>
                <a:t> </a:t>
              </a:r>
              <a:r>
                <a:rPr lang="ru-RU" altLang="ru-RU" sz="1000" b="1" dirty="0">
                  <a:solidFill>
                    <a:srgbClr val="002060"/>
                  </a:solidFill>
                </a:rPr>
                <a:t>У</a:t>
              </a:r>
              <a:r>
                <a:rPr lang="ru-RU" altLang="ru-RU" sz="1000" b="1" dirty="0" smtClean="0">
                  <a:solidFill>
                    <a:srgbClr val="002060"/>
                  </a:solidFill>
                </a:rPr>
                <a:t>правления</a:t>
              </a:r>
              <a:r>
                <a:rPr lang="ru-RU" altLang="ru-RU" sz="1000" dirty="0" smtClean="0">
                  <a:solidFill>
                    <a:srgbClr val="002060"/>
                  </a:solidFill>
                </a:rPr>
                <a:t> </a:t>
              </a:r>
              <a:r>
                <a:rPr lang="ru-RU" altLang="ru-RU" sz="1000" b="1" dirty="0">
                  <a:solidFill>
                    <a:srgbClr val="002060"/>
                  </a:solidFill>
                </a:rPr>
                <a:t>Acronis</a:t>
              </a:r>
            </a:p>
          </p:txBody>
        </p:sp>
      </p:grpSp>
      <p:sp>
        <p:nvSpPr>
          <p:cNvPr id="211" name="Rectangle 71"/>
          <p:cNvSpPr>
            <a:spLocks noChangeArrowheads="1"/>
          </p:cNvSpPr>
          <p:nvPr/>
        </p:nvSpPr>
        <p:spPr bwMode="gray">
          <a:xfrm>
            <a:off x="7061200" y="2346643"/>
            <a:ext cx="31750" cy="22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2" name="Rectangle 73"/>
          <p:cNvSpPr>
            <a:spLocks noChangeArrowheads="1"/>
          </p:cNvSpPr>
          <p:nvPr/>
        </p:nvSpPr>
        <p:spPr bwMode="gray">
          <a:xfrm>
            <a:off x="7061200" y="2205356"/>
            <a:ext cx="31750" cy="190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3" name="Rectangle 72"/>
          <p:cNvSpPr>
            <a:spLocks noChangeArrowheads="1"/>
          </p:cNvSpPr>
          <p:nvPr/>
        </p:nvSpPr>
        <p:spPr bwMode="auto">
          <a:xfrm>
            <a:off x="6732588" y="2275206"/>
            <a:ext cx="361950" cy="571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4" name="Rectangle 74"/>
          <p:cNvSpPr>
            <a:spLocks noChangeArrowheads="1"/>
          </p:cNvSpPr>
          <p:nvPr/>
        </p:nvSpPr>
        <p:spPr bwMode="auto">
          <a:xfrm>
            <a:off x="6732588" y="2130743"/>
            <a:ext cx="361950" cy="603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5" name="Rectangle 328"/>
          <p:cNvSpPr>
            <a:spLocks noChangeArrowheads="1"/>
          </p:cNvSpPr>
          <p:nvPr/>
        </p:nvSpPr>
        <p:spPr bwMode="gray">
          <a:xfrm>
            <a:off x="7888288" y="2346643"/>
            <a:ext cx="31750" cy="22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6" name="Rectangle 329"/>
          <p:cNvSpPr>
            <a:spLocks noChangeArrowheads="1"/>
          </p:cNvSpPr>
          <p:nvPr/>
        </p:nvSpPr>
        <p:spPr bwMode="gray">
          <a:xfrm>
            <a:off x="7888288" y="2205356"/>
            <a:ext cx="31750" cy="190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7" name="Rectangle 72"/>
          <p:cNvSpPr>
            <a:spLocks noChangeArrowheads="1"/>
          </p:cNvSpPr>
          <p:nvPr/>
        </p:nvSpPr>
        <p:spPr bwMode="auto">
          <a:xfrm>
            <a:off x="7558088" y="2275206"/>
            <a:ext cx="361950" cy="571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8" name="Rectangle 74"/>
          <p:cNvSpPr>
            <a:spLocks noChangeArrowheads="1"/>
          </p:cNvSpPr>
          <p:nvPr/>
        </p:nvSpPr>
        <p:spPr bwMode="auto">
          <a:xfrm>
            <a:off x="7558088" y="2130743"/>
            <a:ext cx="361950" cy="603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19" name="Rectangle 344"/>
          <p:cNvSpPr>
            <a:spLocks noChangeArrowheads="1"/>
          </p:cNvSpPr>
          <p:nvPr/>
        </p:nvSpPr>
        <p:spPr bwMode="gray">
          <a:xfrm>
            <a:off x="8715375" y="2346643"/>
            <a:ext cx="31750" cy="22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20" name="Rectangle 345"/>
          <p:cNvSpPr>
            <a:spLocks noChangeArrowheads="1"/>
          </p:cNvSpPr>
          <p:nvPr/>
        </p:nvSpPr>
        <p:spPr bwMode="gray">
          <a:xfrm>
            <a:off x="8715375" y="2205356"/>
            <a:ext cx="31750" cy="190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21" name="Rectangle 72"/>
          <p:cNvSpPr>
            <a:spLocks noChangeArrowheads="1"/>
          </p:cNvSpPr>
          <p:nvPr/>
        </p:nvSpPr>
        <p:spPr bwMode="auto">
          <a:xfrm>
            <a:off x="8385175" y="2275206"/>
            <a:ext cx="361950" cy="571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22" name="Rectangle 74"/>
          <p:cNvSpPr>
            <a:spLocks noChangeArrowheads="1"/>
          </p:cNvSpPr>
          <p:nvPr/>
        </p:nvSpPr>
        <p:spPr bwMode="auto">
          <a:xfrm>
            <a:off x="8385175" y="2130743"/>
            <a:ext cx="361950" cy="603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pic>
        <p:nvPicPr>
          <p:cNvPr id="223" name="Picture 319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61346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321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621406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" name="Picture 324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362616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Rectangle 71"/>
          <p:cNvSpPr>
            <a:spLocks noChangeArrowheads="1"/>
          </p:cNvSpPr>
          <p:nvPr/>
        </p:nvSpPr>
        <p:spPr bwMode="gray">
          <a:xfrm>
            <a:off x="7057826" y="4630062"/>
            <a:ext cx="31750" cy="22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87" name="Rectangle 73"/>
          <p:cNvSpPr>
            <a:spLocks noChangeArrowheads="1"/>
          </p:cNvSpPr>
          <p:nvPr/>
        </p:nvSpPr>
        <p:spPr bwMode="gray">
          <a:xfrm>
            <a:off x="7057826" y="4488775"/>
            <a:ext cx="31750" cy="190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88" name="Rectangle 72"/>
          <p:cNvSpPr>
            <a:spLocks noChangeArrowheads="1"/>
          </p:cNvSpPr>
          <p:nvPr/>
        </p:nvSpPr>
        <p:spPr bwMode="auto">
          <a:xfrm>
            <a:off x="6729214" y="4558625"/>
            <a:ext cx="361950" cy="571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89" name="Rectangle 74"/>
          <p:cNvSpPr>
            <a:spLocks noChangeArrowheads="1"/>
          </p:cNvSpPr>
          <p:nvPr/>
        </p:nvSpPr>
        <p:spPr bwMode="auto">
          <a:xfrm>
            <a:off x="6729214" y="4414162"/>
            <a:ext cx="361950" cy="603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0" name="Rectangle 328"/>
          <p:cNvSpPr>
            <a:spLocks noChangeArrowheads="1"/>
          </p:cNvSpPr>
          <p:nvPr/>
        </p:nvSpPr>
        <p:spPr bwMode="gray">
          <a:xfrm>
            <a:off x="7884914" y="4630062"/>
            <a:ext cx="31750" cy="22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1" name="Rectangle 329"/>
          <p:cNvSpPr>
            <a:spLocks noChangeArrowheads="1"/>
          </p:cNvSpPr>
          <p:nvPr/>
        </p:nvSpPr>
        <p:spPr bwMode="gray">
          <a:xfrm>
            <a:off x="7884914" y="4488775"/>
            <a:ext cx="31750" cy="190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2" name="Rectangle 72"/>
          <p:cNvSpPr>
            <a:spLocks noChangeArrowheads="1"/>
          </p:cNvSpPr>
          <p:nvPr/>
        </p:nvSpPr>
        <p:spPr bwMode="auto">
          <a:xfrm>
            <a:off x="7554714" y="4558625"/>
            <a:ext cx="361950" cy="571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3" name="Rectangle 74"/>
          <p:cNvSpPr>
            <a:spLocks noChangeArrowheads="1"/>
          </p:cNvSpPr>
          <p:nvPr/>
        </p:nvSpPr>
        <p:spPr bwMode="auto">
          <a:xfrm>
            <a:off x="7554714" y="4414162"/>
            <a:ext cx="361950" cy="603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4" name="Rectangle 344"/>
          <p:cNvSpPr>
            <a:spLocks noChangeArrowheads="1"/>
          </p:cNvSpPr>
          <p:nvPr/>
        </p:nvSpPr>
        <p:spPr bwMode="gray">
          <a:xfrm>
            <a:off x="8712001" y="4630062"/>
            <a:ext cx="31750" cy="22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5" name="Rectangle 345"/>
          <p:cNvSpPr>
            <a:spLocks noChangeArrowheads="1"/>
          </p:cNvSpPr>
          <p:nvPr/>
        </p:nvSpPr>
        <p:spPr bwMode="gray">
          <a:xfrm>
            <a:off x="8712001" y="4488775"/>
            <a:ext cx="31750" cy="190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6" name="Rectangle 72"/>
          <p:cNvSpPr>
            <a:spLocks noChangeArrowheads="1"/>
          </p:cNvSpPr>
          <p:nvPr/>
        </p:nvSpPr>
        <p:spPr bwMode="auto">
          <a:xfrm>
            <a:off x="8381801" y="4558625"/>
            <a:ext cx="361950" cy="571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sp>
        <p:nvSpPr>
          <p:cNvPr id="297" name="Rectangle 74"/>
          <p:cNvSpPr>
            <a:spLocks noChangeArrowheads="1"/>
          </p:cNvSpPr>
          <p:nvPr/>
        </p:nvSpPr>
        <p:spPr bwMode="auto">
          <a:xfrm>
            <a:off x="8381801" y="4414162"/>
            <a:ext cx="361950" cy="603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20000"/>
              </a:spcAft>
              <a:buClr>
                <a:schemeClr val="hlink"/>
              </a:buClr>
              <a:buFont typeface="Arial" pitchFamily="34" charset="0"/>
              <a:buChar char="•"/>
            </a:pPr>
            <a:endParaRPr lang="ru-RU" altLang="ru-RU"/>
          </a:p>
        </p:txBody>
      </p:sp>
      <p:grpSp>
        <p:nvGrpSpPr>
          <p:cNvPr id="190" name="Группа 189"/>
          <p:cNvGrpSpPr/>
          <p:nvPr/>
        </p:nvGrpSpPr>
        <p:grpSpPr>
          <a:xfrm>
            <a:off x="3997325" y="3064193"/>
            <a:ext cx="4566756" cy="1308694"/>
            <a:chOff x="3997325" y="3064193"/>
            <a:chExt cx="4566756" cy="1308694"/>
          </a:xfrm>
        </p:grpSpPr>
        <p:sp>
          <p:nvSpPr>
            <p:cNvPr id="10" name="Line 390"/>
            <p:cNvSpPr>
              <a:spLocks noChangeShapeType="1"/>
            </p:cNvSpPr>
            <p:nvPr/>
          </p:nvSpPr>
          <p:spPr bwMode="gray">
            <a:xfrm>
              <a:off x="3997325" y="3746818"/>
              <a:ext cx="4562475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143" name="Line 401"/>
            <p:cNvSpPr>
              <a:spLocks noChangeShapeType="1"/>
            </p:cNvSpPr>
            <p:nvPr/>
          </p:nvSpPr>
          <p:spPr bwMode="gray">
            <a:xfrm flipV="1">
              <a:off x="5005388" y="3064193"/>
              <a:ext cx="0" cy="67786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186" name="Line 398"/>
            <p:cNvSpPr>
              <a:spLocks noChangeShapeType="1"/>
            </p:cNvSpPr>
            <p:nvPr/>
          </p:nvSpPr>
          <p:spPr bwMode="gray">
            <a:xfrm flipV="1">
              <a:off x="6904038" y="3329306"/>
              <a:ext cx="0" cy="41275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187" name="Line 399"/>
            <p:cNvSpPr>
              <a:spLocks noChangeShapeType="1"/>
            </p:cNvSpPr>
            <p:nvPr/>
          </p:nvSpPr>
          <p:spPr bwMode="gray">
            <a:xfrm flipV="1">
              <a:off x="7731125" y="3329306"/>
              <a:ext cx="0" cy="41275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188" name="Line 400"/>
            <p:cNvSpPr>
              <a:spLocks noChangeShapeType="1"/>
            </p:cNvSpPr>
            <p:nvPr/>
          </p:nvSpPr>
          <p:spPr bwMode="gray">
            <a:xfrm flipV="1">
              <a:off x="8559800" y="3329306"/>
              <a:ext cx="0" cy="41275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231" name="Line 401"/>
            <p:cNvSpPr>
              <a:spLocks noChangeShapeType="1"/>
            </p:cNvSpPr>
            <p:nvPr/>
          </p:nvSpPr>
          <p:spPr bwMode="gray">
            <a:xfrm flipV="1">
              <a:off x="4998245" y="3764281"/>
              <a:ext cx="7143" cy="60860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304" name="Line 398"/>
            <p:cNvSpPr>
              <a:spLocks noChangeShapeType="1"/>
            </p:cNvSpPr>
            <p:nvPr/>
          </p:nvSpPr>
          <p:spPr bwMode="gray">
            <a:xfrm flipV="1">
              <a:off x="6899826" y="3759518"/>
              <a:ext cx="0" cy="41275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305" name="Line 399"/>
            <p:cNvSpPr>
              <a:spLocks noChangeShapeType="1"/>
            </p:cNvSpPr>
            <p:nvPr/>
          </p:nvSpPr>
          <p:spPr bwMode="gray">
            <a:xfrm flipV="1">
              <a:off x="7725781" y="3751581"/>
              <a:ext cx="0" cy="41275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  <p:sp>
          <p:nvSpPr>
            <p:cNvPr id="306" name="Line 400"/>
            <p:cNvSpPr>
              <a:spLocks noChangeShapeType="1"/>
            </p:cNvSpPr>
            <p:nvPr/>
          </p:nvSpPr>
          <p:spPr bwMode="gray">
            <a:xfrm flipV="1">
              <a:off x="8564081" y="3751581"/>
              <a:ext cx="0" cy="41275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90000" rIns="90000" bIns="90000"/>
            <a:lstStyle/>
            <a:p>
              <a:endParaRPr lang="ru-RU"/>
            </a:p>
          </p:txBody>
        </p:sp>
      </p:grpSp>
      <p:pic>
        <p:nvPicPr>
          <p:cNvPr id="314" name="Picture 330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81" y="396589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939592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334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15" y="396063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587926" y="4326850"/>
            <a:ext cx="2281238" cy="1860868"/>
            <a:chOff x="6587926" y="4326850"/>
            <a:chExt cx="2281238" cy="1860868"/>
          </a:xfrm>
        </p:grpSpPr>
        <p:grpSp>
          <p:nvGrpSpPr>
            <p:cNvPr id="244" name="Group 303"/>
            <p:cNvGrpSpPr>
              <a:grpSpLocks/>
            </p:cNvGrpSpPr>
            <p:nvPr/>
          </p:nvGrpSpPr>
          <p:grpSpPr bwMode="auto">
            <a:xfrm>
              <a:off x="6587926" y="4326850"/>
              <a:ext cx="627063" cy="1220787"/>
              <a:chOff x="4152" y="1131"/>
              <a:chExt cx="395" cy="769"/>
            </a:xfrm>
          </p:grpSpPr>
          <p:pic>
            <p:nvPicPr>
              <p:cNvPr id="245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152" y="1812"/>
                <a:ext cx="3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" name="Freeform 64"/>
              <p:cNvSpPr>
                <a:spLocks/>
              </p:cNvSpPr>
              <p:nvPr/>
            </p:nvSpPr>
            <p:spPr bwMode="auto">
              <a:xfrm>
                <a:off x="4193" y="1132"/>
                <a:ext cx="323" cy="722"/>
              </a:xfrm>
              <a:custGeom>
                <a:avLst/>
                <a:gdLst>
                  <a:gd name="T0" fmla="*/ 1468707 w 236"/>
                  <a:gd name="T1" fmla="*/ 0 h 438"/>
                  <a:gd name="T2" fmla="*/ 418575 w 236"/>
                  <a:gd name="T3" fmla="*/ 0 h 438"/>
                  <a:gd name="T4" fmla="*/ 0 w 236"/>
                  <a:gd name="T5" fmla="*/ 175818827 h 438"/>
                  <a:gd name="T6" fmla="*/ 0 w 236"/>
                  <a:gd name="T7" fmla="*/ 2147483647 h 438"/>
                  <a:gd name="T8" fmla="*/ 418575 w 236"/>
                  <a:gd name="T9" fmla="*/ 2147483647 h 438"/>
                  <a:gd name="T10" fmla="*/ 9521415 w 236"/>
                  <a:gd name="T11" fmla="*/ 2147483647 h 438"/>
                  <a:gd name="T12" fmla="*/ 9916709 w 236"/>
                  <a:gd name="T13" fmla="*/ 2147483647 h 438"/>
                  <a:gd name="T14" fmla="*/ 9916709 w 236"/>
                  <a:gd name="T15" fmla="*/ 2147483647 h 438"/>
                  <a:gd name="T16" fmla="*/ 146870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65"/>
              <p:cNvSpPr>
                <a:spLocks/>
              </p:cNvSpPr>
              <p:nvPr/>
            </p:nvSpPr>
            <p:spPr bwMode="auto">
              <a:xfrm>
                <a:off x="4241" y="1132"/>
                <a:ext cx="274" cy="656"/>
              </a:xfrm>
              <a:custGeom>
                <a:avLst/>
                <a:gdLst>
                  <a:gd name="T0" fmla="*/ 7427284 w 201"/>
                  <a:gd name="T1" fmla="*/ 175319588 h 398"/>
                  <a:gd name="T2" fmla="*/ 7062387 w 201"/>
                  <a:gd name="T3" fmla="*/ 0 h 398"/>
                  <a:gd name="T4" fmla="*/ 0 w 201"/>
                  <a:gd name="T5" fmla="*/ 0 h 398"/>
                  <a:gd name="T6" fmla="*/ 7427284 w 201"/>
                  <a:gd name="T7" fmla="*/ 2147483647 h 398"/>
                  <a:gd name="T8" fmla="*/ 7427284 w 201"/>
                  <a:gd name="T9" fmla="*/ 17531958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7777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66"/>
              <p:cNvSpPr>
                <a:spLocks/>
              </p:cNvSpPr>
              <p:nvPr/>
            </p:nvSpPr>
            <p:spPr bwMode="auto">
              <a:xfrm>
                <a:off x="4266" y="1160"/>
                <a:ext cx="226" cy="385"/>
              </a:xfrm>
              <a:custGeom>
                <a:avLst/>
                <a:gdLst>
                  <a:gd name="T0" fmla="*/ 5630602 w 166"/>
                  <a:gd name="T1" fmla="*/ 2147483647 h 234"/>
                  <a:gd name="T2" fmla="*/ 5888412 w 166"/>
                  <a:gd name="T3" fmla="*/ 2147483647 h 234"/>
                  <a:gd name="T4" fmla="*/ 5888412 w 166"/>
                  <a:gd name="T5" fmla="*/ 107764312 h 234"/>
                  <a:gd name="T6" fmla="*/ 5630602 w 166"/>
                  <a:gd name="T7" fmla="*/ 0 h 234"/>
                  <a:gd name="T8" fmla="*/ 0 w 166"/>
                  <a:gd name="T9" fmla="*/ 0 h 234"/>
                  <a:gd name="T10" fmla="*/ 4250694 w 166"/>
                  <a:gd name="T11" fmla="*/ 2147483647 h 234"/>
                  <a:gd name="T12" fmla="*/ 5630602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67"/>
              <p:cNvSpPr>
                <a:spLocks/>
              </p:cNvSpPr>
              <p:nvPr/>
            </p:nvSpPr>
            <p:spPr bwMode="auto">
              <a:xfrm>
                <a:off x="4218" y="1160"/>
                <a:ext cx="211" cy="385"/>
              </a:xfrm>
              <a:custGeom>
                <a:avLst/>
                <a:gdLst>
                  <a:gd name="T0" fmla="*/ 1025862 w 156"/>
                  <a:gd name="T1" fmla="*/ 0 h 234"/>
                  <a:gd name="T2" fmla="*/ 200021 w 156"/>
                  <a:gd name="T3" fmla="*/ 0 h 234"/>
                  <a:gd name="T4" fmla="*/ 0 w 156"/>
                  <a:gd name="T5" fmla="*/ 107764312 h 234"/>
                  <a:gd name="T6" fmla="*/ 0 w 156"/>
                  <a:gd name="T7" fmla="*/ 2147483647 h 234"/>
                  <a:gd name="T8" fmla="*/ 200021 w 156"/>
                  <a:gd name="T9" fmla="*/ 2147483647 h 234"/>
                  <a:gd name="T10" fmla="*/ 4457654 w 156"/>
                  <a:gd name="T11" fmla="*/ 2147483647 h 234"/>
                  <a:gd name="T12" fmla="*/ 1025862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Rectangle 68"/>
              <p:cNvSpPr>
                <a:spLocks noChangeArrowheads="1"/>
              </p:cNvSpPr>
              <p:nvPr/>
            </p:nvSpPr>
            <p:spPr bwMode="auto">
              <a:xfrm>
                <a:off x="4227" y="1174"/>
                <a:ext cx="254" cy="8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51" name="Rectangle 69"/>
              <p:cNvSpPr>
                <a:spLocks noChangeArrowheads="1"/>
              </p:cNvSpPr>
              <p:nvPr/>
            </p:nvSpPr>
            <p:spPr bwMode="auto">
              <a:xfrm>
                <a:off x="4227" y="1263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52" name="Rectangle 70"/>
              <p:cNvSpPr>
                <a:spLocks noChangeArrowheads="1"/>
              </p:cNvSpPr>
              <p:nvPr/>
            </p:nvSpPr>
            <p:spPr bwMode="auto">
              <a:xfrm>
                <a:off x="4227" y="1356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53" name="Rectangle 72"/>
              <p:cNvSpPr>
                <a:spLocks noChangeArrowheads="1"/>
              </p:cNvSpPr>
              <p:nvPr/>
            </p:nvSpPr>
            <p:spPr bwMode="auto">
              <a:xfrm>
                <a:off x="4240" y="1277"/>
                <a:ext cx="228" cy="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4" name="Rectangle 74"/>
              <p:cNvSpPr>
                <a:spLocks noChangeArrowheads="1"/>
              </p:cNvSpPr>
              <p:nvPr/>
            </p:nvSpPr>
            <p:spPr bwMode="auto">
              <a:xfrm>
                <a:off x="4240" y="1186"/>
                <a:ext cx="228" cy="3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5" name="Freeform 75"/>
              <p:cNvSpPr>
                <a:spLocks/>
              </p:cNvSpPr>
              <p:nvPr/>
            </p:nvSpPr>
            <p:spPr bwMode="auto">
              <a:xfrm>
                <a:off x="4218" y="1788"/>
                <a:ext cx="274" cy="24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44871754 h 15"/>
                  <a:gd name="T4" fmla="*/ 346994 w 202"/>
                  <a:gd name="T5" fmla="*/ 109189750 h 15"/>
                  <a:gd name="T6" fmla="*/ 5997770 w 202"/>
                  <a:gd name="T7" fmla="*/ 109189750 h 15"/>
                  <a:gd name="T8" fmla="*/ 6345487 w 202"/>
                  <a:gd name="T9" fmla="*/ 44871754 h 15"/>
                  <a:gd name="T10" fmla="*/ 634548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76"/>
              <p:cNvSpPr>
                <a:spLocks/>
              </p:cNvSpPr>
              <p:nvPr/>
            </p:nvSpPr>
            <p:spPr bwMode="auto">
              <a:xfrm>
                <a:off x="4218" y="1764"/>
                <a:ext cx="274" cy="24"/>
              </a:xfrm>
              <a:custGeom>
                <a:avLst/>
                <a:gdLst>
                  <a:gd name="T0" fmla="*/ 6345487 w 202"/>
                  <a:gd name="T1" fmla="*/ 652333656 h 14"/>
                  <a:gd name="T2" fmla="*/ 5997770 w 202"/>
                  <a:gd name="T3" fmla="*/ 0 h 14"/>
                  <a:gd name="T4" fmla="*/ 346994 w 202"/>
                  <a:gd name="T5" fmla="*/ 0 h 14"/>
                  <a:gd name="T6" fmla="*/ 0 w 202"/>
                  <a:gd name="T7" fmla="*/ 652333656 h 14"/>
                  <a:gd name="T8" fmla="*/ 0 w 202"/>
                  <a:gd name="T9" fmla="*/ 988801102 h 14"/>
                  <a:gd name="T10" fmla="*/ 6345487 w 202"/>
                  <a:gd name="T11" fmla="*/ 988801102 h 14"/>
                  <a:gd name="T12" fmla="*/ 6345487 w 202"/>
                  <a:gd name="T13" fmla="*/ 65233365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AutoShape 77"/>
              <p:cNvSpPr>
                <a:spLocks noChangeArrowheads="1"/>
              </p:cNvSpPr>
              <p:nvPr/>
            </p:nvSpPr>
            <p:spPr bwMode="auto">
              <a:xfrm>
                <a:off x="4192" y="1131"/>
                <a:ext cx="323" cy="723"/>
              </a:xfrm>
              <a:prstGeom prst="roundRect">
                <a:avLst>
                  <a:gd name="adj" fmla="val 58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grpSp>
          <p:nvGrpSpPr>
            <p:cNvPr id="258" name="Group 308"/>
            <p:cNvGrpSpPr>
              <a:grpSpLocks/>
            </p:cNvGrpSpPr>
            <p:nvPr/>
          </p:nvGrpSpPr>
          <p:grpSpPr bwMode="auto">
            <a:xfrm>
              <a:off x="7415014" y="4326850"/>
              <a:ext cx="627062" cy="1220787"/>
              <a:chOff x="4673" y="1131"/>
              <a:chExt cx="395" cy="769"/>
            </a:xfrm>
          </p:grpSpPr>
          <p:pic>
            <p:nvPicPr>
              <p:cNvPr id="259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673" y="1812"/>
                <a:ext cx="3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Freeform 320"/>
              <p:cNvSpPr>
                <a:spLocks/>
              </p:cNvSpPr>
              <p:nvPr/>
            </p:nvSpPr>
            <p:spPr bwMode="auto">
              <a:xfrm>
                <a:off x="4714" y="1132"/>
                <a:ext cx="323" cy="722"/>
              </a:xfrm>
              <a:custGeom>
                <a:avLst/>
                <a:gdLst>
                  <a:gd name="T0" fmla="*/ 1468707 w 236"/>
                  <a:gd name="T1" fmla="*/ 0 h 438"/>
                  <a:gd name="T2" fmla="*/ 418575 w 236"/>
                  <a:gd name="T3" fmla="*/ 0 h 438"/>
                  <a:gd name="T4" fmla="*/ 0 w 236"/>
                  <a:gd name="T5" fmla="*/ 175818827 h 438"/>
                  <a:gd name="T6" fmla="*/ 0 w 236"/>
                  <a:gd name="T7" fmla="*/ 2147483647 h 438"/>
                  <a:gd name="T8" fmla="*/ 418575 w 236"/>
                  <a:gd name="T9" fmla="*/ 2147483647 h 438"/>
                  <a:gd name="T10" fmla="*/ 9521415 w 236"/>
                  <a:gd name="T11" fmla="*/ 2147483647 h 438"/>
                  <a:gd name="T12" fmla="*/ 9916709 w 236"/>
                  <a:gd name="T13" fmla="*/ 2147483647 h 438"/>
                  <a:gd name="T14" fmla="*/ 9916709 w 236"/>
                  <a:gd name="T15" fmla="*/ 2147483647 h 438"/>
                  <a:gd name="T16" fmla="*/ 146870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21"/>
              <p:cNvSpPr>
                <a:spLocks/>
              </p:cNvSpPr>
              <p:nvPr/>
            </p:nvSpPr>
            <p:spPr bwMode="auto">
              <a:xfrm>
                <a:off x="4762" y="1132"/>
                <a:ext cx="274" cy="656"/>
              </a:xfrm>
              <a:custGeom>
                <a:avLst/>
                <a:gdLst>
                  <a:gd name="T0" fmla="*/ 7427284 w 201"/>
                  <a:gd name="T1" fmla="*/ 175319588 h 398"/>
                  <a:gd name="T2" fmla="*/ 7062387 w 201"/>
                  <a:gd name="T3" fmla="*/ 0 h 398"/>
                  <a:gd name="T4" fmla="*/ 0 w 201"/>
                  <a:gd name="T5" fmla="*/ 0 h 398"/>
                  <a:gd name="T6" fmla="*/ 7427284 w 201"/>
                  <a:gd name="T7" fmla="*/ 2147483647 h 398"/>
                  <a:gd name="T8" fmla="*/ 7427284 w 201"/>
                  <a:gd name="T9" fmla="*/ 17531958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7777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322"/>
              <p:cNvSpPr>
                <a:spLocks/>
              </p:cNvSpPr>
              <p:nvPr/>
            </p:nvSpPr>
            <p:spPr bwMode="auto">
              <a:xfrm>
                <a:off x="4787" y="1160"/>
                <a:ext cx="226" cy="385"/>
              </a:xfrm>
              <a:custGeom>
                <a:avLst/>
                <a:gdLst>
                  <a:gd name="T0" fmla="*/ 5630602 w 166"/>
                  <a:gd name="T1" fmla="*/ 2147483647 h 234"/>
                  <a:gd name="T2" fmla="*/ 5888412 w 166"/>
                  <a:gd name="T3" fmla="*/ 2147483647 h 234"/>
                  <a:gd name="T4" fmla="*/ 5888412 w 166"/>
                  <a:gd name="T5" fmla="*/ 107764312 h 234"/>
                  <a:gd name="T6" fmla="*/ 5630602 w 166"/>
                  <a:gd name="T7" fmla="*/ 0 h 234"/>
                  <a:gd name="T8" fmla="*/ 0 w 166"/>
                  <a:gd name="T9" fmla="*/ 0 h 234"/>
                  <a:gd name="T10" fmla="*/ 4250694 w 166"/>
                  <a:gd name="T11" fmla="*/ 2147483647 h 234"/>
                  <a:gd name="T12" fmla="*/ 5630602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323"/>
              <p:cNvSpPr>
                <a:spLocks/>
              </p:cNvSpPr>
              <p:nvPr/>
            </p:nvSpPr>
            <p:spPr bwMode="auto">
              <a:xfrm>
                <a:off x="4739" y="1160"/>
                <a:ext cx="211" cy="385"/>
              </a:xfrm>
              <a:custGeom>
                <a:avLst/>
                <a:gdLst>
                  <a:gd name="T0" fmla="*/ 1025862 w 156"/>
                  <a:gd name="T1" fmla="*/ 0 h 234"/>
                  <a:gd name="T2" fmla="*/ 200021 w 156"/>
                  <a:gd name="T3" fmla="*/ 0 h 234"/>
                  <a:gd name="T4" fmla="*/ 0 w 156"/>
                  <a:gd name="T5" fmla="*/ 107764312 h 234"/>
                  <a:gd name="T6" fmla="*/ 0 w 156"/>
                  <a:gd name="T7" fmla="*/ 2147483647 h 234"/>
                  <a:gd name="T8" fmla="*/ 200021 w 156"/>
                  <a:gd name="T9" fmla="*/ 2147483647 h 234"/>
                  <a:gd name="T10" fmla="*/ 4457654 w 156"/>
                  <a:gd name="T11" fmla="*/ 2147483647 h 234"/>
                  <a:gd name="T12" fmla="*/ 1025862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Rectangle 324"/>
              <p:cNvSpPr>
                <a:spLocks noChangeArrowheads="1"/>
              </p:cNvSpPr>
              <p:nvPr/>
            </p:nvSpPr>
            <p:spPr bwMode="auto">
              <a:xfrm>
                <a:off x="4748" y="1174"/>
                <a:ext cx="254" cy="8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65" name="Rectangle 325"/>
              <p:cNvSpPr>
                <a:spLocks noChangeArrowheads="1"/>
              </p:cNvSpPr>
              <p:nvPr/>
            </p:nvSpPr>
            <p:spPr bwMode="auto">
              <a:xfrm>
                <a:off x="4748" y="1263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66" name="Rectangle 326"/>
              <p:cNvSpPr>
                <a:spLocks noChangeArrowheads="1"/>
              </p:cNvSpPr>
              <p:nvPr/>
            </p:nvSpPr>
            <p:spPr bwMode="auto">
              <a:xfrm>
                <a:off x="4748" y="1356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67" name="Rectangle 327"/>
              <p:cNvSpPr>
                <a:spLocks noChangeArrowheads="1"/>
              </p:cNvSpPr>
              <p:nvPr/>
            </p:nvSpPr>
            <p:spPr bwMode="auto">
              <a:xfrm>
                <a:off x="4761" y="1277"/>
                <a:ext cx="228" cy="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8" name="Rectangle 330"/>
              <p:cNvSpPr>
                <a:spLocks noChangeArrowheads="1"/>
              </p:cNvSpPr>
              <p:nvPr/>
            </p:nvSpPr>
            <p:spPr bwMode="auto">
              <a:xfrm>
                <a:off x="4761" y="1186"/>
                <a:ext cx="228" cy="3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9" name="Freeform 331"/>
              <p:cNvSpPr>
                <a:spLocks/>
              </p:cNvSpPr>
              <p:nvPr/>
            </p:nvSpPr>
            <p:spPr bwMode="auto">
              <a:xfrm>
                <a:off x="4739" y="1788"/>
                <a:ext cx="274" cy="24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44871754 h 15"/>
                  <a:gd name="T4" fmla="*/ 346994 w 202"/>
                  <a:gd name="T5" fmla="*/ 109189750 h 15"/>
                  <a:gd name="T6" fmla="*/ 5997770 w 202"/>
                  <a:gd name="T7" fmla="*/ 109189750 h 15"/>
                  <a:gd name="T8" fmla="*/ 6345487 w 202"/>
                  <a:gd name="T9" fmla="*/ 44871754 h 15"/>
                  <a:gd name="T10" fmla="*/ 634548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332"/>
              <p:cNvSpPr>
                <a:spLocks/>
              </p:cNvSpPr>
              <p:nvPr/>
            </p:nvSpPr>
            <p:spPr bwMode="auto">
              <a:xfrm>
                <a:off x="4739" y="1764"/>
                <a:ext cx="274" cy="24"/>
              </a:xfrm>
              <a:custGeom>
                <a:avLst/>
                <a:gdLst>
                  <a:gd name="T0" fmla="*/ 6345487 w 202"/>
                  <a:gd name="T1" fmla="*/ 652333656 h 14"/>
                  <a:gd name="T2" fmla="*/ 5997770 w 202"/>
                  <a:gd name="T3" fmla="*/ 0 h 14"/>
                  <a:gd name="T4" fmla="*/ 346994 w 202"/>
                  <a:gd name="T5" fmla="*/ 0 h 14"/>
                  <a:gd name="T6" fmla="*/ 0 w 202"/>
                  <a:gd name="T7" fmla="*/ 652333656 h 14"/>
                  <a:gd name="T8" fmla="*/ 0 w 202"/>
                  <a:gd name="T9" fmla="*/ 988801102 h 14"/>
                  <a:gd name="T10" fmla="*/ 6345487 w 202"/>
                  <a:gd name="T11" fmla="*/ 988801102 h 14"/>
                  <a:gd name="T12" fmla="*/ 6345487 w 202"/>
                  <a:gd name="T13" fmla="*/ 65233365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AutoShape 333"/>
              <p:cNvSpPr>
                <a:spLocks noChangeArrowheads="1"/>
              </p:cNvSpPr>
              <p:nvPr/>
            </p:nvSpPr>
            <p:spPr bwMode="auto">
              <a:xfrm>
                <a:off x="4713" y="1131"/>
                <a:ext cx="323" cy="723"/>
              </a:xfrm>
              <a:prstGeom prst="roundRect">
                <a:avLst>
                  <a:gd name="adj" fmla="val 58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grpSp>
          <p:nvGrpSpPr>
            <p:cNvPr id="272" name="Group 313"/>
            <p:cNvGrpSpPr>
              <a:grpSpLocks/>
            </p:cNvGrpSpPr>
            <p:nvPr/>
          </p:nvGrpSpPr>
          <p:grpSpPr bwMode="auto">
            <a:xfrm>
              <a:off x="8242101" y="4326850"/>
              <a:ext cx="627063" cy="1220787"/>
              <a:chOff x="5194" y="1131"/>
              <a:chExt cx="395" cy="769"/>
            </a:xfrm>
          </p:grpSpPr>
          <p:pic>
            <p:nvPicPr>
              <p:cNvPr id="273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194" y="1812"/>
                <a:ext cx="3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" name="Freeform 336"/>
              <p:cNvSpPr>
                <a:spLocks/>
              </p:cNvSpPr>
              <p:nvPr/>
            </p:nvSpPr>
            <p:spPr bwMode="auto">
              <a:xfrm>
                <a:off x="5235" y="1132"/>
                <a:ext cx="323" cy="722"/>
              </a:xfrm>
              <a:custGeom>
                <a:avLst/>
                <a:gdLst>
                  <a:gd name="T0" fmla="*/ 1468707 w 236"/>
                  <a:gd name="T1" fmla="*/ 0 h 438"/>
                  <a:gd name="T2" fmla="*/ 418575 w 236"/>
                  <a:gd name="T3" fmla="*/ 0 h 438"/>
                  <a:gd name="T4" fmla="*/ 0 w 236"/>
                  <a:gd name="T5" fmla="*/ 175818827 h 438"/>
                  <a:gd name="T6" fmla="*/ 0 w 236"/>
                  <a:gd name="T7" fmla="*/ 2147483647 h 438"/>
                  <a:gd name="T8" fmla="*/ 418575 w 236"/>
                  <a:gd name="T9" fmla="*/ 2147483647 h 438"/>
                  <a:gd name="T10" fmla="*/ 9521415 w 236"/>
                  <a:gd name="T11" fmla="*/ 2147483647 h 438"/>
                  <a:gd name="T12" fmla="*/ 9916709 w 236"/>
                  <a:gd name="T13" fmla="*/ 2147483647 h 438"/>
                  <a:gd name="T14" fmla="*/ 9916709 w 236"/>
                  <a:gd name="T15" fmla="*/ 2147483647 h 438"/>
                  <a:gd name="T16" fmla="*/ 146870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37"/>
              <p:cNvSpPr>
                <a:spLocks/>
              </p:cNvSpPr>
              <p:nvPr/>
            </p:nvSpPr>
            <p:spPr bwMode="auto">
              <a:xfrm>
                <a:off x="5283" y="1132"/>
                <a:ext cx="274" cy="656"/>
              </a:xfrm>
              <a:custGeom>
                <a:avLst/>
                <a:gdLst>
                  <a:gd name="T0" fmla="*/ 7427284 w 201"/>
                  <a:gd name="T1" fmla="*/ 175319588 h 398"/>
                  <a:gd name="T2" fmla="*/ 7062387 w 201"/>
                  <a:gd name="T3" fmla="*/ 0 h 398"/>
                  <a:gd name="T4" fmla="*/ 0 w 201"/>
                  <a:gd name="T5" fmla="*/ 0 h 398"/>
                  <a:gd name="T6" fmla="*/ 7427284 w 201"/>
                  <a:gd name="T7" fmla="*/ 2147483647 h 398"/>
                  <a:gd name="T8" fmla="*/ 7427284 w 201"/>
                  <a:gd name="T9" fmla="*/ 17531958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7777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338"/>
              <p:cNvSpPr>
                <a:spLocks/>
              </p:cNvSpPr>
              <p:nvPr/>
            </p:nvSpPr>
            <p:spPr bwMode="auto">
              <a:xfrm>
                <a:off x="5308" y="1160"/>
                <a:ext cx="226" cy="385"/>
              </a:xfrm>
              <a:custGeom>
                <a:avLst/>
                <a:gdLst>
                  <a:gd name="T0" fmla="*/ 5630602 w 166"/>
                  <a:gd name="T1" fmla="*/ 2147483647 h 234"/>
                  <a:gd name="T2" fmla="*/ 5888412 w 166"/>
                  <a:gd name="T3" fmla="*/ 2147483647 h 234"/>
                  <a:gd name="T4" fmla="*/ 5888412 w 166"/>
                  <a:gd name="T5" fmla="*/ 107764312 h 234"/>
                  <a:gd name="T6" fmla="*/ 5630602 w 166"/>
                  <a:gd name="T7" fmla="*/ 0 h 234"/>
                  <a:gd name="T8" fmla="*/ 0 w 166"/>
                  <a:gd name="T9" fmla="*/ 0 h 234"/>
                  <a:gd name="T10" fmla="*/ 4250694 w 166"/>
                  <a:gd name="T11" fmla="*/ 2147483647 h 234"/>
                  <a:gd name="T12" fmla="*/ 5630602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39"/>
              <p:cNvSpPr>
                <a:spLocks/>
              </p:cNvSpPr>
              <p:nvPr/>
            </p:nvSpPr>
            <p:spPr bwMode="auto">
              <a:xfrm>
                <a:off x="5260" y="1160"/>
                <a:ext cx="211" cy="385"/>
              </a:xfrm>
              <a:custGeom>
                <a:avLst/>
                <a:gdLst>
                  <a:gd name="T0" fmla="*/ 1025862 w 156"/>
                  <a:gd name="T1" fmla="*/ 0 h 234"/>
                  <a:gd name="T2" fmla="*/ 200021 w 156"/>
                  <a:gd name="T3" fmla="*/ 0 h 234"/>
                  <a:gd name="T4" fmla="*/ 0 w 156"/>
                  <a:gd name="T5" fmla="*/ 107764312 h 234"/>
                  <a:gd name="T6" fmla="*/ 0 w 156"/>
                  <a:gd name="T7" fmla="*/ 2147483647 h 234"/>
                  <a:gd name="T8" fmla="*/ 200021 w 156"/>
                  <a:gd name="T9" fmla="*/ 2147483647 h 234"/>
                  <a:gd name="T10" fmla="*/ 4457654 w 156"/>
                  <a:gd name="T11" fmla="*/ 2147483647 h 234"/>
                  <a:gd name="T12" fmla="*/ 1025862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Rectangle 340"/>
              <p:cNvSpPr>
                <a:spLocks noChangeArrowheads="1"/>
              </p:cNvSpPr>
              <p:nvPr/>
            </p:nvSpPr>
            <p:spPr bwMode="auto">
              <a:xfrm>
                <a:off x="5269" y="1174"/>
                <a:ext cx="254" cy="8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79" name="Rectangle 341"/>
              <p:cNvSpPr>
                <a:spLocks noChangeArrowheads="1"/>
              </p:cNvSpPr>
              <p:nvPr/>
            </p:nvSpPr>
            <p:spPr bwMode="auto">
              <a:xfrm>
                <a:off x="5269" y="1263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80" name="Rectangle 342"/>
              <p:cNvSpPr>
                <a:spLocks noChangeArrowheads="1"/>
              </p:cNvSpPr>
              <p:nvPr/>
            </p:nvSpPr>
            <p:spPr bwMode="auto">
              <a:xfrm>
                <a:off x="5269" y="1356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281" name="Rectangle 343"/>
              <p:cNvSpPr>
                <a:spLocks noChangeArrowheads="1"/>
              </p:cNvSpPr>
              <p:nvPr/>
            </p:nvSpPr>
            <p:spPr bwMode="auto">
              <a:xfrm>
                <a:off x="5282" y="1277"/>
                <a:ext cx="228" cy="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2" name="Rectangle 346"/>
              <p:cNvSpPr>
                <a:spLocks noChangeArrowheads="1"/>
              </p:cNvSpPr>
              <p:nvPr/>
            </p:nvSpPr>
            <p:spPr bwMode="auto">
              <a:xfrm>
                <a:off x="5282" y="1186"/>
                <a:ext cx="228" cy="3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3" name="Freeform 347"/>
              <p:cNvSpPr>
                <a:spLocks/>
              </p:cNvSpPr>
              <p:nvPr/>
            </p:nvSpPr>
            <p:spPr bwMode="auto">
              <a:xfrm>
                <a:off x="5260" y="1788"/>
                <a:ext cx="274" cy="24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44871754 h 15"/>
                  <a:gd name="T4" fmla="*/ 346994 w 202"/>
                  <a:gd name="T5" fmla="*/ 109189750 h 15"/>
                  <a:gd name="T6" fmla="*/ 5997770 w 202"/>
                  <a:gd name="T7" fmla="*/ 109189750 h 15"/>
                  <a:gd name="T8" fmla="*/ 6345487 w 202"/>
                  <a:gd name="T9" fmla="*/ 44871754 h 15"/>
                  <a:gd name="T10" fmla="*/ 634548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48"/>
              <p:cNvSpPr>
                <a:spLocks/>
              </p:cNvSpPr>
              <p:nvPr/>
            </p:nvSpPr>
            <p:spPr bwMode="auto">
              <a:xfrm>
                <a:off x="5260" y="1764"/>
                <a:ext cx="274" cy="24"/>
              </a:xfrm>
              <a:custGeom>
                <a:avLst/>
                <a:gdLst>
                  <a:gd name="T0" fmla="*/ 6345487 w 202"/>
                  <a:gd name="T1" fmla="*/ 652333656 h 14"/>
                  <a:gd name="T2" fmla="*/ 5997770 w 202"/>
                  <a:gd name="T3" fmla="*/ 0 h 14"/>
                  <a:gd name="T4" fmla="*/ 346994 w 202"/>
                  <a:gd name="T5" fmla="*/ 0 h 14"/>
                  <a:gd name="T6" fmla="*/ 0 w 202"/>
                  <a:gd name="T7" fmla="*/ 652333656 h 14"/>
                  <a:gd name="T8" fmla="*/ 0 w 202"/>
                  <a:gd name="T9" fmla="*/ 988801102 h 14"/>
                  <a:gd name="T10" fmla="*/ 6345487 w 202"/>
                  <a:gd name="T11" fmla="*/ 988801102 h 14"/>
                  <a:gd name="T12" fmla="*/ 6345487 w 202"/>
                  <a:gd name="T13" fmla="*/ 65233365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AutoShape 349"/>
              <p:cNvSpPr>
                <a:spLocks noChangeArrowheads="1"/>
              </p:cNvSpPr>
              <p:nvPr/>
            </p:nvSpPr>
            <p:spPr bwMode="auto">
              <a:xfrm>
                <a:off x="5234" y="1131"/>
                <a:ext cx="323" cy="723"/>
              </a:xfrm>
              <a:prstGeom prst="roundRect">
                <a:avLst>
                  <a:gd name="adj" fmla="val 58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sp>
          <p:nvSpPr>
            <p:cNvPr id="301" name="TextBox 300">
              <a:hlinkClick r:id="" action="ppaction://noaction"/>
            </p:cNvPr>
            <p:cNvSpPr txBox="1"/>
            <p:nvPr/>
          </p:nvSpPr>
          <p:spPr bwMode="auto">
            <a:xfrm>
              <a:off x="6755448" y="5802997"/>
              <a:ext cx="1962349" cy="384721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Windows </a:t>
              </a:r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en-US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Linux </a:t>
              </a:r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серверы 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абочие станции</a:t>
              </a:r>
              <a:endParaRPr lang="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163"/>
            <p:cNvSpPr>
              <a:spLocks/>
            </p:cNvSpPr>
            <p:nvPr/>
          </p:nvSpPr>
          <p:spPr bwMode="gray">
            <a:xfrm>
              <a:off x="6636368" y="5525635"/>
              <a:ext cx="526915" cy="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Агент</a:t>
              </a:r>
            </a:p>
          </p:txBody>
        </p:sp>
        <p:sp>
          <p:nvSpPr>
            <p:cNvPr id="319" name="Rectangle 163"/>
            <p:cNvSpPr>
              <a:spLocks/>
            </p:cNvSpPr>
            <p:nvPr/>
          </p:nvSpPr>
          <p:spPr bwMode="gray">
            <a:xfrm>
              <a:off x="8291449" y="5494853"/>
              <a:ext cx="526915" cy="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Агент</a:t>
              </a:r>
            </a:p>
          </p:txBody>
        </p:sp>
        <p:sp>
          <p:nvSpPr>
            <p:cNvPr id="321" name="Rectangle 163"/>
            <p:cNvSpPr>
              <a:spLocks/>
            </p:cNvSpPr>
            <p:nvPr/>
          </p:nvSpPr>
          <p:spPr bwMode="gray">
            <a:xfrm>
              <a:off x="7468870" y="5495669"/>
              <a:ext cx="526915" cy="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Агент</a:t>
              </a: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591300" y="1513655"/>
            <a:ext cx="2281238" cy="1750563"/>
            <a:chOff x="6591300" y="1513655"/>
            <a:chExt cx="2281238" cy="1750563"/>
          </a:xfrm>
        </p:grpSpPr>
        <p:grpSp>
          <p:nvGrpSpPr>
            <p:cNvPr id="144" name="Group 303"/>
            <p:cNvGrpSpPr>
              <a:grpSpLocks/>
            </p:cNvGrpSpPr>
            <p:nvPr/>
          </p:nvGrpSpPr>
          <p:grpSpPr bwMode="auto">
            <a:xfrm>
              <a:off x="6591300" y="2043431"/>
              <a:ext cx="627063" cy="1220787"/>
              <a:chOff x="4152" y="1131"/>
              <a:chExt cx="395" cy="769"/>
            </a:xfrm>
          </p:grpSpPr>
          <p:pic>
            <p:nvPicPr>
              <p:cNvPr id="145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152" y="1812"/>
                <a:ext cx="3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Freeform 64"/>
              <p:cNvSpPr>
                <a:spLocks/>
              </p:cNvSpPr>
              <p:nvPr/>
            </p:nvSpPr>
            <p:spPr bwMode="auto">
              <a:xfrm>
                <a:off x="4193" y="1132"/>
                <a:ext cx="323" cy="722"/>
              </a:xfrm>
              <a:custGeom>
                <a:avLst/>
                <a:gdLst>
                  <a:gd name="T0" fmla="*/ 1468707 w 236"/>
                  <a:gd name="T1" fmla="*/ 0 h 438"/>
                  <a:gd name="T2" fmla="*/ 418575 w 236"/>
                  <a:gd name="T3" fmla="*/ 0 h 438"/>
                  <a:gd name="T4" fmla="*/ 0 w 236"/>
                  <a:gd name="T5" fmla="*/ 175818827 h 438"/>
                  <a:gd name="T6" fmla="*/ 0 w 236"/>
                  <a:gd name="T7" fmla="*/ 2147483647 h 438"/>
                  <a:gd name="T8" fmla="*/ 418575 w 236"/>
                  <a:gd name="T9" fmla="*/ 2147483647 h 438"/>
                  <a:gd name="T10" fmla="*/ 9521415 w 236"/>
                  <a:gd name="T11" fmla="*/ 2147483647 h 438"/>
                  <a:gd name="T12" fmla="*/ 9916709 w 236"/>
                  <a:gd name="T13" fmla="*/ 2147483647 h 438"/>
                  <a:gd name="T14" fmla="*/ 9916709 w 236"/>
                  <a:gd name="T15" fmla="*/ 2147483647 h 438"/>
                  <a:gd name="T16" fmla="*/ 146870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65"/>
              <p:cNvSpPr>
                <a:spLocks/>
              </p:cNvSpPr>
              <p:nvPr/>
            </p:nvSpPr>
            <p:spPr bwMode="auto">
              <a:xfrm>
                <a:off x="4241" y="1132"/>
                <a:ext cx="274" cy="656"/>
              </a:xfrm>
              <a:custGeom>
                <a:avLst/>
                <a:gdLst>
                  <a:gd name="T0" fmla="*/ 7427284 w 201"/>
                  <a:gd name="T1" fmla="*/ 175319588 h 398"/>
                  <a:gd name="T2" fmla="*/ 7062387 w 201"/>
                  <a:gd name="T3" fmla="*/ 0 h 398"/>
                  <a:gd name="T4" fmla="*/ 0 w 201"/>
                  <a:gd name="T5" fmla="*/ 0 h 398"/>
                  <a:gd name="T6" fmla="*/ 7427284 w 201"/>
                  <a:gd name="T7" fmla="*/ 2147483647 h 398"/>
                  <a:gd name="T8" fmla="*/ 7427284 w 201"/>
                  <a:gd name="T9" fmla="*/ 17531958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7777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66"/>
              <p:cNvSpPr>
                <a:spLocks/>
              </p:cNvSpPr>
              <p:nvPr/>
            </p:nvSpPr>
            <p:spPr bwMode="auto">
              <a:xfrm>
                <a:off x="4266" y="1160"/>
                <a:ext cx="226" cy="385"/>
              </a:xfrm>
              <a:custGeom>
                <a:avLst/>
                <a:gdLst>
                  <a:gd name="T0" fmla="*/ 5630602 w 166"/>
                  <a:gd name="T1" fmla="*/ 2147483647 h 234"/>
                  <a:gd name="T2" fmla="*/ 5888412 w 166"/>
                  <a:gd name="T3" fmla="*/ 2147483647 h 234"/>
                  <a:gd name="T4" fmla="*/ 5888412 w 166"/>
                  <a:gd name="T5" fmla="*/ 107764312 h 234"/>
                  <a:gd name="T6" fmla="*/ 5630602 w 166"/>
                  <a:gd name="T7" fmla="*/ 0 h 234"/>
                  <a:gd name="T8" fmla="*/ 0 w 166"/>
                  <a:gd name="T9" fmla="*/ 0 h 234"/>
                  <a:gd name="T10" fmla="*/ 4250694 w 166"/>
                  <a:gd name="T11" fmla="*/ 2147483647 h 234"/>
                  <a:gd name="T12" fmla="*/ 5630602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67"/>
              <p:cNvSpPr>
                <a:spLocks/>
              </p:cNvSpPr>
              <p:nvPr/>
            </p:nvSpPr>
            <p:spPr bwMode="auto">
              <a:xfrm>
                <a:off x="4218" y="1160"/>
                <a:ext cx="211" cy="385"/>
              </a:xfrm>
              <a:custGeom>
                <a:avLst/>
                <a:gdLst>
                  <a:gd name="T0" fmla="*/ 1025862 w 156"/>
                  <a:gd name="T1" fmla="*/ 0 h 234"/>
                  <a:gd name="T2" fmla="*/ 200021 w 156"/>
                  <a:gd name="T3" fmla="*/ 0 h 234"/>
                  <a:gd name="T4" fmla="*/ 0 w 156"/>
                  <a:gd name="T5" fmla="*/ 107764312 h 234"/>
                  <a:gd name="T6" fmla="*/ 0 w 156"/>
                  <a:gd name="T7" fmla="*/ 2147483647 h 234"/>
                  <a:gd name="T8" fmla="*/ 200021 w 156"/>
                  <a:gd name="T9" fmla="*/ 2147483647 h 234"/>
                  <a:gd name="T10" fmla="*/ 4457654 w 156"/>
                  <a:gd name="T11" fmla="*/ 2147483647 h 234"/>
                  <a:gd name="T12" fmla="*/ 1025862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Rectangle 68"/>
              <p:cNvSpPr>
                <a:spLocks noChangeArrowheads="1"/>
              </p:cNvSpPr>
              <p:nvPr/>
            </p:nvSpPr>
            <p:spPr bwMode="auto">
              <a:xfrm>
                <a:off x="4227" y="1174"/>
                <a:ext cx="254" cy="8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51" name="Rectangle 69"/>
              <p:cNvSpPr>
                <a:spLocks noChangeArrowheads="1"/>
              </p:cNvSpPr>
              <p:nvPr/>
            </p:nvSpPr>
            <p:spPr bwMode="auto">
              <a:xfrm>
                <a:off x="4227" y="1263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52" name="Rectangle 70"/>
              <p:cNvSpPr>
                <a:spLocks noChangeArrowheads="1"/>
              </p:cNvSpPr>
              <p:nvPr/>
            </p:nvSpPr>
            <p:spPr bwMode="auto">
              <a:xfrm>
                <a:off x="4227" y="1356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53" name="Rectangle 72"/>
              <p:cNvSpPr>
                <a:spLocks noChangeArrowheads="1"/>
              </p:cNvSpPr>
              <p:nvPr/>
            </p:nvSpPr>
            <p:spPr bwMode="auto">
              <a:xfrm>
                <a:off x="4240" y="1277"/>
                <a:ext cx="228" cy="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4" name="Rectangle 74"/>
              <p:cNvSpPr>
                <a:spLocks noChangeArrowheads="1"/>
              </p:cNvSpPr>
              <p:nvPr/>
            </p:nvSpPr>
            <p:spPr bwMode="auto">
              <a:xfrm>
                <a:off x="4240" y="1186"/>
                <a:ext cx="228" cy="3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4218" y="1788"/>
                <a:ext cx="274" cy="24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44871754 h 15"/>
                  <a:gd name="T4" fmla="*/ 346994 w 202"/>
                  <a:gd name="T5" fmla="*/ 109189750 h 15"/>
                  <a:gd name="T6" fmla="*/ 5997770 w 202"/>
                  <a:gd name="T7" fmla="*/ 109189750 h 15"/>
                  <a:gd name="T8" fmla="*/ 6345487 w 202"/>
                  <a:gd name="T9" fmla="*/ 44871754 h 15"/>
                  <a:gd name="T10" fmla="*/ 634548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218" y="1764"/>
                <a:ext cx="274" cy="24"/>
              </a:xfrm>
              <a:custGeom>
                <a:avLst/>
                <a:gdLst>
                  <a:gd name="T0" fmla="*/ 6345487 w 202"/>
                  <a:gd name="T1" fmla="*/ 652333656 h 14"/>
                  <a:gd name="T2" fmla="*/ 5997770 w 202"/>
                  <a:gd name="T3" fmla="*/ 0 h 14"/>
                  <a:gd name="T4" fmla="*/ 346994 w 202"/>
                  <a:gd name="T5" fmla="*/ 0 h 14"/>
                  <a:gd name="T6" fmla="*/ 0 w 202"/>
                  <a:gd name="T7" fmla="*/ 652333656 h 14"/>
                  <a:gd name="T8" fmla="*/ 0 w 202"/>
                  <a:gd name="T9" fmla="*/ 988801102 h 14"/>
                  <a:gd name="T10" fmla="*/ 6345487 w 202"/>
                  <a:gd name="T11" fmla="*/ 988801102 h 14"/>
                  <a:gd name="T12" fmla="*/ 6345487 w 202"/>
                  <a:gd name="T13" fmla="*/ 65233365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AutoShape 77"/>
              <p:cNvSpPr>
                <a:spLocks noChangeArrowheads="1"/>
              </p:cNvSpPr>
              <p:nvPr/>
            </p:nvSpPr>
            <p:spPr bwMode="auto">
              <a:xfrm>
                <a:off x="4192" y="1131"/>
                <a:ext cx="323" cy="723"/>
              </a:xfrm>
              <a:prstGeom prst="roundRect">
                <a:avLst>
                  <a:gd name="adj" fmla="val 58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grpSp>
          <p:nvGrpSpPr>
            <p:cNvPr id="158" name="Group 308"/>
            <p:cNvGrpSpPr>
              <a:grpSpLocks/>
            </p:cNvGrpSpPr>
            <p:nvPr/>
          </p:nvGrpSpPr>
          <p:grpSpPr bwMode="auto">
            <a:xfrm>
              <a:off x="7418388" y="2043431"/>
              <a:ext cx="627062" cy="1220787"/>
              <a:chOff x="4673" y="1131"/>
              <a:chExt cx="395" cy="769"/>
            </a:xfrm>
          </p:grpSpPr>
          <p:pic>
            <p:nvPicPr>
              <p:cNvPr id="159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673" y="1812"/>
                <a:ext cx="3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Freeform 320"/>
              <p:cNvSpPr>
                <a:spLocks/>
              </p:cNvSpPr>
              <p:nvPr/>
            </p:nvSpPr>
            <p:spPr bwMode="auto">
              <a:xfrm>
                <a:off x="4714" y="1132"/>
                <a:ext cx="323" cy="722"/>
              </a:xfrm>
              <a:custGeom>
                <a:avLst/>
                <a:gdLst>
                  <a:gd name="T0" fmla="*/ 1468707 w 236"/>
                  <a:gd name="T1" fmla="*/ 0 h 438"/>
                  <a:gd name="T2" fmla="*/ 418575 w 236"/>
                  <a:gd name="T3" fmla="*/ 0 h 438"/>
                  <a:gd name="T4" fmla="*/ 0 w 236"/>
                  <a:gd name="T5" fmla="*/ 175818827 h 438"/>
                  <a:gd name="T6" fmla="*/ 0 w 236"/>
                  <a:gd name="T7" fmla="*/ 2147483647 h 438"/>
                  <a:gd name="T8" fmla="*/ 418575 w 236"/>
                  <a:gd name="T9" fmla="*/ 2147483647 h 438"/>
                  <a:gd name="T10" fmla="*/ 9521415 w 236"/>
                  <a:gd name="T11" fmla="*/ 2147483647 h 438"/>
                  <a:gd name="T12" fmla="*/ 9916709 w 236"/>
                  <a:gd name="T13" fmla="*/ 2147483647 h 438"/>
                  <a:gd name="T14" fmla="*/ 9916709 w 236"/>
                  <a:gd name="T15" fmla="*/ 2147483647 h 438"/>
                  <a:gd name="T16" fmla="*/ 146870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321"/>
              <p:cNvSpPr>
                <a:spLocks/>
              </p:cNvSpPr>
              <p:nvPr/>
            </p:nvSpPr>
            <p:spPr bwMode="auto">
              <a:xfrm>
                <a:off x="4762" y="1132"/>
                <a:ext cx="274" cy="656"/>
              </a:xfrm>
              <a:custGeom>
                <a:avLst/>
                <a:gdLst>
                  <a:gd name="T0" fmla="*/ 7427284 w 201"/>
                  <a:gd name="T1" fmla="*/ 175319588 h 398"/>
                  <a:gd name="T2" fmla="*/ 7062387 w 201"/>
                  <a:gd name="T3" fmla="*/ 0 h 398"/>
                  <a:gd name="T4" fmla="*/ 0 w 201"/>
                  <a:gd name="T5" fmla="*/ 0 h 398"/>
                  <a:gd name="T6" fmla="*/ 7427284 w 201"/>
                  <a:gd name="T7" fmla="*/ 2147483647 h 398"/>
                  <a:gd name="T8" fmla="*/ 7427284 w 201"/>
                  <a:gd name="T9" fmla="*/ 17531958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7777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4787" y="1160"/>
                <a:ext cx="226" cy="385"/>
              </a:xfrm>
              <a:custGeom>
                <a:avLst/>
                <a:gdLst>
                  <a:gd name="T0" fmla="*/ 5630602 w 166"/>
                  <a:gd name="T1" fmla="*/ 2147483647 h 234"/>
                  <a:gd name="T2" fmla="*/ 5888412 w 166"/>
                  <a:gd name="T3" fmla="*/ 2147483647 h 234"/>
                  <a:gd name="T4" fmla="*/ 5888412 w 166"/>
                  <a:gd name="T5" fmla="*/ 107764312 h 234"/>
                  <a:gd name="T6" fmla="*/ 5630602 w 166"/>
                  <a:gd name="T7" fmla="*/ 0 h 234"/>
                  <a:gd name="T8" fmla="*/ 0 w 166"/>
                  <a:gd name="T9" fmla="*/ 0 h 234"/>
                  <a:gd name="T10" fmla="*/ 4250694 w 166"/>
                  <a:gd name="T11" fmla="*/ 2147483647 h 234"/>
                  <a:gd name="T12" fmla="*/ 5630602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323"/>
              <p:cNvSpPr>
                <a:spLocks/>
              </p:cNvSpPr>
              <p:nvPr/>
            </p:nvSpPr>
            <p:spPr bwMode="auto">
              <a:xfrm>
                <a:off x="4739" y="1160"/>
                <a:ext cx="211" cy="385"/>
              </a:xfrm>
              <a:custGeom>
                <a:avLst/>
                <a:gdLst>
                  <a:gd name="T0" fmla="*/ 1025862 w 156"/>
                  <a:gd name="T1" fmla="*/ 0 h 234"/>
                  <a:gd name="T2" fmla="*/ 200021 w 156"/>
                  <a:gd name="T3" fmla="*/ 0 h 234"/>
                  <a:gd name="T4" fmla="*/ 0 w 156"/>
                  <a:gd name="T5" fmla="*/ 107764312 h 234"/>
                  <a:gd name="T6" fmla="*/ 0 w 156"/>
                  <a:gd name="T7" fmla="*/ 2147483647 h 234"/>
                  <a:gd name="T8" fmla="*/ 200021 w 156"/>
                  <a:gd name="T9" fmla="*/ 2147483647 h 234"/>
                  <a:gd name="T10" fmla="*/ 4457654 w 156"/>
                  <a:gd name="T11" fmla="*/ 2147483647 h 234"/>
                  <a:gd name="T12" fmla="*/ 1025862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Rectangle 324"/>
              <p:cNvSpPr>
                <a:spLocks noChangeArrowheads="1"/>
              </p:cNvSpPr>
              <p:nvPr/>
            </p:nvSpPr>
            <p:spPr bwMode="auto">
              <a:xfrm>
                <a:off x="4748" y="1174"/>
                <a:ext cx="254" cy="8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65" name="Rectangle 325"/>
              <p:cNvSpPr>
                <a:spLocks noChangeArrowheads="1"/>
              </p:cNvSpPr>
              <p:nvPr/>
            </p:nvSpPr>
            <p:spPr bwMode="auto">
              <a:xfrm>
                <a:off x="4748" y="1263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66" name="Rectangle 326"/>
              <p:cNvSpPr>
                <a:spLocks noChangeArrowheads="1"/>
              </p:cNvSpPr>
              <p:nvPr/>
            </p:nvSpPr>
            <p:spPr bwMode="auto">
              <a:xfrm>
                <a:off x="4748" y="1356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67" name="Rectangle 327"/>
              <p:cNvSpPr>
                <a:spLocks noChangeArrowheads="1"/>
              </p:cNvSpPr>
              <p:nvPr/>
            </p:nvSpPr>
            <p:spPr bwMode="auto">
              <a:xfrm>
                <a:off x="4761" y="1277"/>
                <a:ext cx="228" cy="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8" name="Rectangle 330"/>
              <p:cNvSpPr>
                <a:spLocks noChangeArrowheads="1"/>
              </p:cNvSpPr>
              <p:nvPr/>
            </p:nvSpPr>
            <p:spPr bwMode="auto">
              <a:xfrm>
                <a:off x="4761" y="1186"/>
                <a:ext cx="228" cy="3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Freeform 331"/>
              <p:cNvSpPr>
                <a:spLocks/>
              </p:cNvSpPr>
              <p:nvPr/>
            </p:nvSpPr>
            <p:spPr bwMode="auto">
              <a:xfrm>
                <a:off x="4739" y="1788"/>
                <a:ext cx="274" cy="24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44871754 h 15"/>
                  <a:gd name="T4" fmla="*/ 346994 w 202"/>
                  <a:gd name="T5" fmla="*/ 109189750 h 15"/>
                  <a:gd name="T6" fmla="*/ 5997770 w 202"/>
                  <a:gd name="T7" fmla="*/ 109189750 h 15"/>
                  <a:gd name="T8" fmla="*/ 6345487 w 202"/>
                  <a:gd name="T9" fmla="*/ 44871754 h 15"/>
                  <a:gd name="T10" fmla="*/ 634548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32"/>
              <p:cNvSpPr>
                <a:spLocks/>
              </p:cNvSpPr>
              <p:nvPr/>
            </p:nvSpPr>
            <p:spPr bwMode="auto">
              <a:xfrm>
                <a:off x="4739" y="1764"/>
                <a:ext cx="274" cy="24"/>
              </a:xfrm>
              <a:custGeom>
                <a:avLst/>
                <a:gdLst>
                  <a:gd name="T0" fmla="*/ 6345487 w 202"/>
                  <a:gd name="T1" fmla="*/ 652333656 h 14"/>
                  <a:gd name="T2" fmla="*/ 5997770 w 202"/>
                  <a:gd name="T3" fmla="*/ 0 h 14"/>
                  <a:gd name="T4" fmla="*/ 346994 w 202"/>
                  <a:gd name="T5" fmla="*/ 0 h 14"/>
                  <a:gd name="T6" fmla="*/ 0 w 202"/>
                  <a:gd name="T7" fmla="*/ 652333656 h 14"/>
                  <a:gd name="T8" fmla="*/ 0 w 202"/>
                  <a:gd name="T9" fmla="*/ 988801102 h 14"/>
                  <a:gd name="T10" fmla="*/ 6345487 w 202"/>
                  <a:gd name="T11" fmla="*/ 988801102 h 14"/>
                  <a:gd name="T12" fmla="*/ 6345487 w 202"/>
                  <a:gd name="T13" fmla="*/ 65233365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AutoShape 333"/>
              <p:cNvSpPr>
                <a:spLocks noChangeArrowheads="1"/>
              </p:cNvSpPr>
              <p:nvPr/>
            </p:nvSpPr>
            <p:spPr bwMode="auto">
              <a:xfrm>
                <a:off x="4713" y="1131"/>
                <a:ext cx="323" cy="723"/>
              </a:xfrm>
              <a:prstGeom prst="roundRect">
                <a:avLst>
                  <a:gd name="adj" fmla="val 58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grpSp>
          <p:nvGrpSpPr>
            <p:cNvPr id="172" name="Group 313"/>
            <p:cNvGrpSpPr>
              <a:grpSpLocks/>
            </p:cNvGrpSpPr>
            <p:nvPr/>
          </p:nvGrpSpPr>
          <p:grpSpPr bwMode="auto">
            <a:xfrm>
              <a:off x="8245475" y="2043431"/>
              <a:ext cx="627063" cy="1220787"/>
              <a:chOff x="5194" y="1131"/>
              <a:chExt cx="395" cy="769"/>
            </a:xfrm>
          </p:grpSpPr>
          <p:pic>
            <p:nvPicPr>
              <p:cNvPr id="173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194" y="1812"/>
                <a:ext cx="395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" name="Freeform 336"/>
              <p:cNvSpPr>
                <a:spLocks/>
              </p:cNvSpPr>
              <p:nvPr/>
            </p:nvSpPr>
            <p:spPr bwMode="auto">
              <a:xfrm>
                <a:off x="5235" y="1132"/>
                <a:ext cx="323" cy="722"/>
              </a:xfrm>
              <a:custGeom>
                <a:avLst/>
                <a:gdLst>
                  <a:gd name="T0" fmla="*/ 1468707 w 236"/>
                  <a:gd name="T1" fmla="*/ 0 h 438"/>
                  <a:gd name="T2" fmla="*/ 418575 w 236"/>
                  <a:gd name="T3" fmla="*/ 0 h 438"/>
                  <a:gd name="T4" fmla="*/ 0 w 236"/>
                  <a:gd name="T5" fmla="*/ 175818827 h 438"/>
                  <a:gd name="T6" fmla="*/ 0 w 236"/>
                  <a:gd name="T7" fmla="*/ 2147483647 h 438"/>
                  <a:gd name="T8" fmla="*/ 418575 w 236"/>
                  <a:gd name="T9" fmla="*/ 2147483647 h 438"/>
                  <a:gd name="T10" fmla="*/ 9521415 w 236"/>
                  <a:gd name="T11" fmla="*/ 2147483647 h 438"/>
                  <a:gd name="T12" fmla="*/ 9916709 w 236"/>
                  <a:gd name="T13" fmla="*/ 2147483647 h 438"/>
                  <a:gd name="T14" fmla="*/ 9916709 w 236"/>
                  <a:gd name="T15" fmla="*/ 2147483647 h 438"/>
                  <a:gd name="T16" fmla="*/ 1468707 w 236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6"/>
                  <a:gd name="T28" fmla="*/ 0 h 438"/>
                  <a:gd name="T29" fmla="*/ 236 w 236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6" h="43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4"/>
                      <a:pt x="5" y="438"/>
                      <a:pt x="10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31" y="438"/>
                      <a:pt x="236" y="434"/>
                      <a:pt x="236" y="428"/>
                    </a:cubicBezTo>
                    <a:cubicBezTo>
                      <a:pt x="236" y="398"/>
                      <a:pt x="236" y="398"/>
                      <a:pt x="236" y="398"/>
                    </a:cubicBezTo>
                    <a:lnTo>
                      <a:pt x="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37"/>
              <p:cNvSpPr>
                <a:spLocks/>
              </p:cNvSpPr>
              <p:nvPr/>
            </p:nvSpPr>
            <p:spPr bwMode="auto">
              <a:xfrm>
                <a:off x="5283" y="1132"/>
                <a:ext cx="274" cy="656"/>
              </a:xfrm>
              <a:custGeom>
                <a:avLst/>
                <a:gdLst>
                  <a:gd name="T0" fmla="*/ 7427284 w 201"/>
                  <a:gd name="T1" fmla="*/ 175319588 h 398"/>
                  <a:gd name="T2" fmla="*/ 7062387 w 201"/>
                  <a:gd name="T3" fmla="*/ 0 h 398"/>
                  <a:gd name="T4" fmla="*/ 0 w 201"/>
                  <a:gd name="T5" fmla="*/ 0 h 398"/>
                  <a:gd name="T6" fmla="*/ 7427284 w 201"/>
                  <a:gd name="T7" fmla="*/ 2147483647 h 398"/>
                  <a:gd name="T8" fmla="*/ 7427284 w 201"/>
                  <a:gd name="T9" fmla="*/ 175319588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98"/>
                  <a:gd name="T17" fmla="*/ 201 w 201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98">
                    <a:moveTo>
                      <a:pt x="201" y="9"/>
                    </a:moveTo>
                    <a:cubicBezTo>
                      <a:pt x="201" y="4"/>
                      <a:pt x="196" y="0"/>
                      <a:pt x="19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1" y="398"/>
                      <a:pt x="201" y="398"/>
                      <a:pt x="201" y="398"/>
                    </a:cubicBezTo>
                    <a:lnTo>
                      <a:pt x="201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7777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38"/>
              <p:cNvSpPr>
                <a:spLocks/>
              </p:cNvSpPr>
              <p:nvPr/>
            </p:nvSpPr>
            <p:spPr bwMode="auto">
              <a:xfrm>
                <a:off x="5308" y="1160"/>
                <a:ext cx="226" cy="385"/>
              </a:xfrm>
              <a:custGeom>
                <a:avLst/>
                <a:gdLst>
                  <a:gd name="T0" fmla="*/ 5630602 w 166"/>
                  <a:gd name="T1" fmla="*/ 2147483647 h 234"/>
                  <a:gd name="T2" fmla="*/ 5888412 w 166"/>
                  <a:gd name="T3" fmla="*/ 2147483647 h 234"/>
                  <a:gd name="T4" fmla="*/ 5888412 w 166"/>
                  <a:gd name="T5" fmla="*/ 107764312 h 234"/>
                  <a:gd name="T6" fmla="*/ 5630602 w 166"/>
                  <a:gd name="T7" fmla="*/ 0 h 234"/>
                  <a:gd name="T8" fmla="*/ 0 w 166"/>
                  <a:gd name="T9" fmla="*/ 0 h 234"/>
                  <a:gd name="T10" fmla="*/ 4250694 w 166"/>
                  <a:gd name="T11" fmla="*/ 2147483647 h 234"/>
                  <a:gd name="T12" fmla="*/ 5630602 w 166"/>
                  <a:gd name="T13" fmla="*/ 2147483647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234"/>
                  <a:gd name="T23" fmla="*/ 166 w 16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234">
                    <a:moveTo>
                      <a:pt x="159" y="234"/>
                    </a:moveTo>
                    <a:cubicBezTo>
                      <a:pt x="163" y="234"/>
                      <a:pt x="166" y="231"/>
                      <a:pt x="166" y="22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6" y="3"/>
                      <a:pt x="163" y="0"/>
                      <a:pt x="1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" y="234"/>
                      <a:pt x="120" y="234"/>
                      <a:pt x="120" y="234"/>
                    </a:cubicBezTo>
                    <a:lnTo>
                      <a:pt x="159" y="2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1919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39"/>
              <p:cNvSpPr>
                <a:spLocks/>
              </p:cNvSpPr>
              <p:nvPr/>
            </p:nvSpPr>
            <p:spPr bwMode="auto">
              <a:xfrm>
                <a:off x="5260" y="1160"/>
                <a:ext cx="211" cy="385"/>
              </a:xfrm>
              <a:custGeom>
                <a:avLst/>
                <a:gdLst>
                  <a:gd name="T0" fmla="*/ 1025862 w 156"/>
                  <a:gd name="T1" fmla="*/ 0 h 234"/>
                  <a:gd name="T2" fmla="*/ 200021 w 156"/>
                  <a:gd name="T3" fmla="*/ 0 h 234"/>
                  <a:gd name="T4" fmla="*/ 0 w 156"/>
                  <a:gd name="T5" fmla="*/ 107764312 h 234"/>
                  <a:gd name="T6" fmla="*/ 0 w 156"/>
                  <a:gd name="T7" fmla="*/ 2147483647 h 234"/>
                  <a:gd name="T8" fmla="*/ 200021 w 156"/>
                  <a:gd name="T9" fmla="*/ 2147483647 h 234"/>
                  <a:gd name="T10" fmla="*/ 4457654 w 156"/>
                  <a:gd name="T11" fmla="*/ 2147483647 h 234"/>
                  <a:gd name="T12" fmla="*/ 1025862 w 156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"/>
                  <a:gd name="T22" fmla="*/ 0 h 234"/>
                  <a:gd name="T23" fmla="*/ 156 w 156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" h="234">
                    <a:moveTo>
                      <a:pt x="3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3" y="234"/>
                      <a:pt x="7" y="234"/>
                    </a:cubicBezTo>
                    <a:cubicBezTo>
                      <a:pt x="156" y="234"/>
                      <a:pt x="156" y="234"/>
                      <a:pt x="156" y="234"/>
                    </a:cubicBezTo>
                    <a:lnTo>
                      <a:pt x="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19191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Rectangle 340"/>
              <p:cNvSpPr>
                <a:spLocks noChangeArrowheads="1"/>
              </p:cNvSpPr>
              <p:nvPr/>
            </p:nvSpPr>
            <p:spPr bwMode="auto">
              <a:xfrm>
                <a:off x="5269" y="1174"/>
                <a:ext cx="254" cy="85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79" name="Rectangle 341"/>
              <p:cNvSpPr>
                <a:spLocks noChangeArrowheads="1"/>
              </p:cNvSpPr>
              <p:nvPr/>
            </p:nvSpPr>
            <p:spPr bwMode="auto">
              <a:xfrm>
                <a:off x="5269" y="1263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80" name="Rectangle 342"/>
              <p:cNvSpPr>
                <a:spLocks noChangeArrowheads="1"/>
              </p:cNvSpPr>
              <p:nvPr/>
            </p:nvSpPr>
            <p:spPr bwMode="auto">
              <a:xfrm>
                <a:off x="5269" y="1356"/>
                <a:ext cx="254" cy="86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  <p:sp>
            <p:nvSpPr>
              <p:cNvPr id="181" name="Rectangle 343"/>
              <p:cNvSpPr>
                <a:spLocks noChangeArrowheads="1"/>
              </p:cNvSpPr>
              <p:nvPr/>
            </p:nvSpPr>
            <p:spPr bwMode="auto">
              <a:xfrm>
                <a:off x="5282" y="1277"/>
                <a:ext cx="228" cy="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Rectangle 346"/>
              <p:cNvSpPr>
                <a:spLocks noChangeArrowheads="1"/>
              </p:cNvSpPr>
              <p:nvPr/>
            </p:nvSpPr>
            <p:spPr bwMode="auto">
              <a:xfrm>
                <a:off x="5282" y="1186"/>
                <a:ext cx="228" cy="3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charset="0"/>
                  <a:buChar char="•"/>
                  <a:defRPr/>
                </a:pPr>
                <a:endParaRPr lang="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Freeform 347"/>
              <p:cNvSpPr>
                <a:spLocks/>
              </p:cNvSpPr>
              <p:nvPr/>
            </p:nvSpPr>
            <p:spPr bwMode="auto">
              <a:xfrm>
                <a:off x="5260" y="1788"/>
                <a:ext cx="274" cy="24"/>
              </a:xfrm>
              <a:custGeom>
                <a:avLst/>
                <a:gdLst>
                  <a:gd name="T0" fmla="*/ 0 w 202"/>
                  <a:gd name="T1" fmla="*/ 0 h 15"/>
                  <a:gd name="T2" fmla="*/ 0 w 202"/>
                  <a:gd name="T3" fmla="*/ 44871754 h 15"/>
                  <a:gd name="T4" fmla="*/ 346994 w 202"/>
                  <a:gd name="T5" fmla="*/ 109189750 h 15"/>
                  <a:gd name="T6" fmla="*/ 5997770 w 202"/>
                  <a:gd name="T7" fmla="*/ 109189750 h 15"/>
                  <a:gd name="T8" fmla="*/ 6345487 w 202"/>
                  <a:gd name="T9" fmla="*/ 44871754 h 15"/>
                  <a:gd name="T10" fmla="*/ 6345487 w 202"/>
                  <a:gd name="T11" fmla="*/ 0 h 15"/>
                  <a:gd name="T12" fmla="*/ 0 w 20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5"/>
                  <a:gd name="T23" fmla="*/ 202 w 20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5" y="15"/>
                      <a:pt x="1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7" y="15"/>
                      <a:pt x="202" y="11"/>
                      <a:pt x="202" y="6"/>
                    </a:cubicBezTo>
                    <a:cubicBezTo>
                      <a:pt x="202" y="0"/>
                      <a:pt x="202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48"/>
              <p:cNvSpPr>
                <a:spLocks/>
              </p:cNvSpPr>
              <p:nvPr/>
            </p:nvSpPr>
            <p:spPr bwMode="auto">
              <a:xfrm>
                <a:off x="5260" y="1764"/>
                <a:ext cx="274" cy="24"/>
              </a:xfrm>
              <a:custGeom>
                <a:avLst/>
                <a:gdLst>
                  <a:gd name="T0" fmla="*/ 6345487 w 202"/>
                  <a:gd name="T1" fmla="*/ 652333656 h 14"/>
                  <a:gd name="T2" fmla="*/ 5997770 w 202"/>
                  <a:gd name="T3" fmla="*/ 0 h 14"/>
                  <a:gd name="T4" fmla="*/ 346994 w 202"/>
                  <a:gd name="T5" fmla="*/ 0 h 14"/>
                  <a:gd name="T6" fmla="*/ 0 w 202"/>
                  <a:gd name="T7" fmla="*/ 652333656 h 14"/>
                  <a:gd name="T8" fmla="*/ 0 w 202"/>
                  <a:gd name="T9" fmla="*/ 988801102 h 14"/>
                  <a:gd name="T10" fmla="*/ 6345487 w 202"/>
                  <a:gd name="T11" fmla="*/ 988801102 h 14"/>
                  <a:gd name="T12" fmla="*/ 6345487 w 202"/>
                  <a:gd name="T13" fmla="*/ 652333656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2"/>
                  <a:gd name="T22" fmla="*/ 0 h 14"/>
                  <a:gd name="T23" fmla="*/ 202 w 20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2" h="14">
                    <a:moveTo>
                      <a:pt x="202" y="9"/>
                    </a:moveTo>
                    <a:cubicBezTo>
                      <a:pt x="202" y="4"/>
                      <a:pt x="197" y="0"/>
                      <a:pt x="19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2" y="14"/>
                      <a:pt x="202" y="14"/>
                      <a:pt x="202" y="14"/>
                    </a:cubicBezTo>
                    <a:lnTo>
                      <a:pt x="20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AutoShape 349"/>
              <p:cNvSpPr>
                <a:spLocks noChangeArrowheads="1"/>
              </p:cNvSpPr>
              <p:nvPr/>
            </p:nvSpPr>
            <p:spPr bwMode="auto">
              <a:xfrm>
                <a:off x="5234" y="1131"/>
                <a:ext cx="323" cy="723"/>
              </a:xfrm>
              <a:prstGeom prst="roundRect">
                <a:avLst>
                  <a:gd name="adj" fmla="val 58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10000"/>
                  </a:spcBef>
                  <a:spcAft>
                    <a:spcPct val="20000"/>
                  </a:spcAft>
                  <a:buClr>
                    <a:schemeClr val="hlink"/>
                  </a:buClr>
                  <a:buFont typeface="Arial" pitchFamily="34" charset="0"/>
                  <a:buChar char="•"/>
                </a:pPr>
                <a:endParaRPr lang="ru-RU" altLang="ru-RU"/>
              </a:p>
            </p:txBody>
          </p:sp>
        </p:grpSp>
        <p:sp>
          <p:nvSpPr>
            <p:cNvPr id="317" name="TextBox 316">
              <a:hlinkClick r:id="" action="ppaction://noaction"/>
            </p:cNvPr>
            <p:cNvSpPr txBox="1"/>
            <p:nvPr/>
          </p:nvSpPr>
          <p:spPr bwMode="auto">
            <a:xfrm>
              <a:off x="6902450" y="1513655"/>
              <a:ext cx="1669082" cy="384721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900"/>
                </a:spcBef>
                <a:defRPr/>
              </a:pPr>
              <a:r>
                <a: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Сервер виртуализации</a:t>
              </a:r>
              <a:r>
                <a:rPr lang="en-US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VMware</a:t>
              </a:r>
              <a:endParaRPr lang="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163"/>
            <p:cNvSpPr>
              <a:spLocks/>
            </p:cNvSpPr>
            <p:nvPr/>
          </p:nvSpPr>
          <p:spPr bwMode="gray">
            <a:xfrm>
              <a:off x="6636367" y="1855218"/>
              <a:ext cx="526915" cy="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Агент</a:t>
              </a:r>
            </a:p>
          </p:txBody>
        </p:sp>
        <p:sp>
          <p:nvSpPr>
            <p:cNvPr id="322" name="Rectangle 163"/>
            <p:cNvSpPr>
              <a:spLocks/>
            </p:cNvSpPr>
            <p:nvPr/>
          </p:nvSpPr>
          <p:spPr bwMode="gray">
            <a:xfrm>
              <a:off x="8300112" y="1855218"/>
              <a:ext cx="526915" cy="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Агент</a:t>
              </a:r>
            </a:p>
          </p:txBody>
        </p:sp>
        <p:sp>
          <p:nvSpPr>
            <p:cNvPr id="323" name="Rectangle 163"/>
            <p:cNvSpPr>
              <a:spLocks/>
            </p:cNvSpPr>
            <p:nvPr/>
          </p:nvSpPr>
          <p:spPr bwMode="gray">
            <a:xfrm>
              <a:off x="7470959" y="1854222"/>
              <a:ext cx="526915" cy="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3366CC"/>
                </a:buClr>
                <a:buFont typeface="Wingdings" pitchFamily="2" charset="2"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Агент</a:t>
              </a:r>
            </a:p>
          </p:txBody>
        </p:sp>
      </p:grpSp>
      <p:grpSp>
        <p:nvGrpSpPr>
          <p:cNvPr id="328" name="Группа 327"/>
          <p:cNvGrpSpPr/>
          <p:nvPr/>
        </p:nvGrpSpPr>
        <p:grpSpPr>
          <a:xfrm>
            <a:off x="411330" y="4748499"/>
            <a:ext cx="2165350" cy="1456357"/>
            <a:chOff x="403309" y="4708526"/>
            <a:chExt cx="2165350" cy="145635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>
              <a:off x="403309" y="5460033"/>
              <a:ext cx="216535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/>
            <a:lstStyle>
              <a:lvl1pPr marL="176213" indent="-1762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Создание резервных копий</a:t>
              </a:r>
            </a:p>
            <a:p>
              <a:pPr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Восстановление из резервных копий</a:t>
              </a:r>
            </a:p>
          </p:txBody>
        </p:sp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411330" y="4708526"/>
              <a:ext cx="2157329" cy="685465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ru-RU" altLang="ru-RU" sz="1600" b="1" dirty="0">
                  <a:solidFill>
                    <a:schemeClr val="bg1"/>
                  </a:solidFill>
                </a:rPr>
                <a:t>Агенты </a:t>
              </a:r>
              <a:r>
                <a:rPr lang="ru-RU" altLang="ru-RU" sz="1600" b="1" dirty="0" smtClean="0">
                  <a:solidFill>
                    <a:schemeClr val="bg1"/>
                  </a:solidFill>
                </a:rPr>
                <a:t>Acronis</a:t>
              </a:r>
              <a:endParaRPr lang="ru-RU" alt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6" name="Группа 325"/>
          <p:cNvGrpSpPr/>
          <p:nvPr/>
        </p:nvGrpSpPr>
        <p:grpSpPr>
          <a:xfrm>
            <a:off x="395288" y="2977177"/>
            <a:ext cx="2500312" cy="1680043"/>
            <a:chOff x="395288" y="2915185"/>
            <a:chExt cx="2500312" cy="1680043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gray">
            <a:xfrm>
              <a:off x="395288" y="3620503"/>
              <a:ext cx="2500312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/>
            <a:lstStyle>
              <a:lvl1pPr marL="176213" indent="-1762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 smtClean="0">
                  <a:solidFill>
                    <a:srgbClr val="002060"/>
                  </a:solidFill>
                </a:rPr>
                <a:t>Хранение </a:t>
              </a:r>
              <a:r>
                <a:rPr lang="ru-RU" altLang="ru-RU" sz="1000" b="1" dirty="0">
                  <a:solidFill>
                    <a:srgbClr val="002060"/>
                  </a:solidFill>
                </a:rPr>
                <a:t>резервных копий</a:t>
              </a:r>
            </a:p>
            <a:p>
              <a:pPr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Удаление старых копий </a:t>
              </a:r>
            </a:p>
            <a:p>
              <a:pPr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Автоматическое перемещение резервных копий по расписанию </a:t>
              </a:r>
            </a:p>
            <a:p>
              <a:pPr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Дедупликация, шифрование</a:t>
              </a:r>
            </a:p>
          </p:txBody>
        </p:sp>
        <p:sp>
          <p:nvSpPr>
            <p:cNvPr id="324" name="Прямоугольник с двумя скругленными противолежащими углами 323"/>
            <p:cNvSpPr/>
            <p:nvPr/>
          </p:nvSpPr>
          <p:spPr>
            <a:xfrm>
              <a:off x="411330" y="2915185"/>
              <a:ext cx="2157329" cy="685465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ru-RU" altLang="ru-RU" sz="1600" b="1" dirty="0">
                  <a:solidFill>
                    <a:schemeClr val="bg1"/>
                  </a:solidFill>
                </a:rPr>
                <a:t>Узел хранения</a:t>
              </a:r>
              <a:br>
                <a:rPr lang="ru-RU" altLang="ru-RU" sz="1600" b="1" dirty="0">
                  <a:solidFill>
                    <a:schemeClr val="bg1"/>
                  </a:solidFill>
                </a:rPr>
              </a:br>
              <a:r>
                <a:rPr lang="ru-RU" altLang="ru-RU" sz="1600" b="1" dirty="0">
                  <a:solidFill>
                    <a:schemeClr val="bg1"/>
                  </a:solidFill>
                </a:rPr>
                <a:t>Acronis</a:t>
              </a:r>
            </a:p>
          </p:txBody>
        </p:sp>
      </p:grpSp>
      <p:grpSp>
        <p:nvGrpSpPr>
          <p:cNvPr id="327" name="Группа 326"/>
          <p:cNvGrpSpPr/>
          <p:nvPr/>
        </p:nvGrpSpPr>
        <p:grpSpPr>
          <a:xfrm>
            <a:off x="395288" y="1348202"/>
            <a:ext cx="2430462" cy="1415048"/>
            <a:chOff x="395288" y="1286210"/>
            <a:chExt cx="2430462" cy="1415048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gray">
            <a:xfrm>
              <a:off x="395288" y="1996408"/>
              <a:ext cx="24304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/>
            <a:lstStyle>
              <a:lvl1pPr marL="176213" indent="-1762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Планы резервного копирования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Статистика, мониторинг, каталог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105000"/>
                <a:buFont typeface="Wingdings" pitchFamily="2" charset="2"/>
                <a:buChar char="§"/>
              </a:pPr>
              <a:r>
                <a:rPr lang="ru-RU" altLang="ru-RU" sz="1000" b="1" dirty="0">
                  <a:solidFill>
                    <a:srgbClr val="002060"/>
                  </a:solidFill>
                </a:rPr>
                <a:t>Централизованный доступ ко всем компонентам</a:t>
              </a:r>
            </a:p>
          </p:txBody>
        </p:sp>
        <p:sp>
          <p:nvSpPr>
            <p:cNvPr id="325" name="Прямоугольник с двумя скругленными противолежащими углами 324"/>
            <p:cNvSpPr/>
            <p:nvPr/>
          </p:nvSpPr>
          <p:spPr>
            <a:xfrm>
              <a:off x="411330" y="1286210"/>
              <a:ext cx="2157329" cy="685465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ru-RU" altLang="ru-RU" sz="1600" b="1" dirty="0">
                  <a:solidFill>
                    <a:schemeClr val="bg1"/>
                  </a:solidFill>
                </a:rPr>
                <a:t>Сервер управления </a:t>
              </a:r>
              <a:endParaRPr lang="ru-RU" altLang="ru-RU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</a:rPr>
                <a:t>Acronis</a:t>
              </a:r>
              <a:endParaRPr lang="ru-RU" alt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9" name="Title 1"/>
          <p:cNvSpPr>
            <a:spLocks noGrp="1"/>
          </p:cNvSpPr>
          <p:nvPr>
            <p:ph type="title"/>
          </p:nvPr>
        </p:nvSpPr>
        <p:spPr>
          <a:xfrm>
            <a:off x="169409" y="116183"/>
            <a:ext cx="4580864" cy="636634"/>
          </a:xfrm>
        </p:spPr>
        <p:txBody>
          <a:bodyPr>
            <a:normAutofit fontScale="90000"/>
          </a:bodyPr>
          <a:lstStyle/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Acronis Backup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Advanced 11.7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34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318960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330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318960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34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318960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53568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56" y="356139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54128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53568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56" y="354520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Picture 332" descr="lich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53568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61188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Picture 323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62616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326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361188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362299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81" y="361346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26" y="362807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31" y="361346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56" y="361346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26" y="364204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Picture 320" descr="lic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362299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" name="Рисунок 3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39" y="4106039"/>
            <a:ext cx="540681" cy="40551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33" name="Рисунок 3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73" y="5311495"/>
            <a:ext cx="456730" cy="3425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34" name="Рисунок 3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28" y="5243013"/>
            <a:ext cx="456730" cy="3425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35" name="Рисунок 3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09" y="5257132"/>
            <a:ext cx="456730" cy="3425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36" name="Рисунок 3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18" y="5259692"/>
            <a:ext cx="456730" cy="3425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37" name="Рисунок 3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15" y="1459489"/>
            <a:ext cx="456730" cy="3425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38" name="Рисунок 3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9" y="2500807"/>
            <a:ext cx="456730" cy="3425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28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5 0.00509 L 0.4974 -0.05 " pathEditMode="relative" ptsTypes="AAA">
                                      <p:cBhvr>
                                        <p:cTn id="6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5 -0.00532 L 0.4974 0.0578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2 L 0.40782 -0.00092 L 0.40782 0.05579 " pathEditMode="relative" ptsTypes="AAA">
                                      <p:cBhvr>
                                        <p:cTn id="1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40868 -0.00162 L 0.40747 -0.05 " pathEditMode="relative" ptsTypes="AAA">
                                      <p:cBhvr>
                                        <p:cTn id="12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31996 -0.00162 L 0.31996 -0.04653 " pathEditMode="relative" ptsTypes="AAA">
                                      <p:cBhvr>
                                        <p:cTn id="14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31754 0.00162 L 0.31875 0.05671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57 -0.04815 L 0.00209 0.00254 L -0.20728 0.00115 L -0.20676 -0.09537 " pathEditMode="relative" ptsTypes="AAAA">
                                      <p:cBhvr>
                                        <p:cTn id="33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7 -0.05347 L -0.00017 -0.00208 L -0.2986 -0.00416 L -0.29912 -0.09791 " pathEditMode="relative" ptsTypes="AAAA">
                                      <p:cBhvr>
                                        <p:cTn id="35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73 -0.0514 L -0.00121 -0.0014 L -0.39027 -0.00278 L -0.39027 -0.09584 " pathEditMode="relative" ptsTypes="AAAA">
                                      <p:cBhvr>
                                        <p:cTn id="37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5301 L -0.00053 -0.01018 L -0.29792 -0.0088 L -0.29792 0.08773 " pathEditMode="relative" ptsTypes="AAAA">
                                      <p:cBhvr>
                                        <p:cTn id="39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5995 L -0.00104 -0.00186 L -0.39062 -0.00325 L -0.38958 0.09189 " pathEditMode="relative" ptsTypes="AAAA">
                                      <p:cBhvr>
                                        <p:cTn id="41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5532 L -0.0007 -0.00162 L -0.20903 -0.00371 L -0.20903 0.08796 " pathEditMode="relative" ptsTypes="AAAA">
                                      <p:cBhvr>
                                        <p:cTn id="43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115 L -0.5019 -0.00162 " pathEditMode="relative" ptsTypes="AA">
                                      <p:cBhvr>
                                        <p:cTn id="47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38 L -0.41042 -0.00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1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14815E-6 L -0.31979 -0.00139 " pathEditMode="relative" ptsTypes="AA">
                                      <p:cBhvr>
                                        <p:cTn id="5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31298" y="1527859"/>
            <a:ext cx="1871726" cy="3634419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58674" tIns="1280160" rIns="58674" bIns="813053" numCol="1" spcCol="1270" anchor="t" anchorCtr="1">
            <a:noAutofit/>
          </a:bodyPr>
          <a:lstStyle/>
          <a:p>
            <a:pPr marL="168275" indent="-87313" defTabSz="633413">
              <a:spcBef>
                <a:spcPct val="0"/>
              </a:spcBef>
              <a:spcAft>
                <a:spcPts val="900"/>
              </a:spcAft>
            </a:pPr>
            <a:endParaRPr lang="ru-RU" sz="1000" b="1" dirty="0">
              <a:latin typeface="Arial" panose="020B0604020202020204" pitchFamily="34" charset="0"/>
            </a:endParaRPr>
          </a:p>
          <a:p>
            <a:pPr marL="58738" defTabSz="633413">
              <a:spcBef>
                <a:spcPct val="0"/>
              </a:spcBef>
              <a:spcAft>
                <a:spcPts val="900"/>
              </a:spcAft>
            </a:pPr>
            <a:r>
              <a:rPr lang="en-US" sz="1000" b="1" dirty="0">
                <a:latin typeface="Arial" panose="020B0604020202020204" pitchFamily="34" charset="0"/>
              </a:rPr>
              <a:t>Microsoft Exchange</a:t>
            </a:r>
          </a:p>
          <a:p>
            <a:pPr marL="168275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Резервное копирование отдельных объектов </a:t>
            </a:r>
            <a:r>
              <a:rPr lang="en-US" sz="1000" dirty="0">
                <a:latin typeface="Arial" panose="020B0604020202020204" pitchFamily="34" charset="0"/>
              </a:rPr>
              <a:t>Exchange</a:t>
            </a:r>
          </a:p>
          <a:p>
            <a:pPr marL="168275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Детализированное восстановление до уровня отдельных электронных ящиков</a:t>
            </a:r>
            <a:r>
              <a:rPr lang="en-US" sz="1000" dirty="0">
                <a:latin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</a:rPr>
              <a:t>контактов</a:t>
            </a:r>
            <a:r>
              <a:rPr lang="en-US" sz="1000" dirty="0">
                <a:latin typeface="Arial" panose="020B0604020202020204" pitchFamily="34" charset="0"/>
              </a:rPr>
              <a:t>, </a:t>
            </a:r>
            <a:r>
              <a:rPr lang="ru-RU" sz="1000" dirty="0">
                <a:latin typeface="Arial" panose="020B0604020202020204" pitchFamily="34" charset="0"/>
              </a:rPr>
              <a:t>задач</a:t>
            </a:r>
            <a:endParaRPr lang="en-US" sz="1000" dirty="0">
              <a:latin typeface="Arial" panose="020B0604020202020204" pitchFamily="34" charset="0"/>
            </a:endParaRPr>
          </a:p>
          <a:p>
            <a:pPr marL="168275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Усечение журналов</a:t>
            </a:r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18712" y="1527859"/>
            <a:ext cx="1871726" cy="363441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58674" tIns="1280160" rIns="58674" bIns="813053" numCol="1" spcCol="1270" anchor="t" anchorCtr="1">
            <a:noAutofit/>
          </a:bodyPr>
          <a:lstStyle/>
          <a:p>
            <a:pPr marL="87313" indent="-87313" defTabSz="633413">
              <a:spcBef>
                <a:spcPct val="0"/>
              </a:spcBef>
              <a:spcAft>
                <a:spcPts val="900"/>
              </a:spcAft>
            </a:pPr>
            <a:endParaRPr lang="ru-RU" sz="1000" b="1" dirty="0">
              <a:latin typeface="Arial" panose="020B0604020202020204" pitchFamily="34" charset="0"/>
            </a:endParaRPr>
          </a:p>
          <a:p>
            <a:pPr marL="87313" indent="-87313" defTabSz="633413">
              <a:spcBef>
                <a:spcPct val="0"/>
              </a:spcBef>
              <a:spcAft>
                <a:spcPts val="900"/>
              </a:spcAft>
            </a:pPr>
            <a:r>
              <a:rPr lang="en-US" sz="1000" b="1" dirty="0">
                <a:latin typeface="Arial" panose="020B0604020202020204" pitchFamily="34" charset="0"/>
              </a:rPr>
              <a:t>Microsoft SQL</a:t>
            </a:r>
          </a:p>
          <a:p>
            <a:pPr marL="115888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Однопроходное резервное копирование</a:t>
            </a:r>
            <a:endParaRPr lang="en-US" sz="1000" dirty="0">
              <a:latin typeface="Arial" panose="020B0604020202020204" pitchFamily="34" charset="0"/>
            </a:endParaRPr>
          </a:p>
          <a:p>
            <a:pPr marL="87313" lvl="1" indent="-87313" defTabSz="366713">
              <a:spcBef>
                <a:spcPct val="0"/>
              </a:spcBef>
              <a:spcAft>
                <a:spcPts val="90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Детализированное восстановление до уровня отдельных баз данных</a:t>
            </a:r>
            <a:endParaRPr lang="en-US" sz="1000" dirty="0">
              <a:latin typeface="Arial" panose="020B0604020202020204" pitchFamily="34" charset="0"/>
            </a:endParaRPr>
          </a:p>
          <a:p>
            <a:pPr marL="87313" lvl="1" indent="-87313" defTabSz="366713">
              <a:spcBef>
                <a:spcPct val="0"/>
              </a:spcBef>
              <a:spcAft>
                <a:spcPts val="90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Усечение журналов</a:t>
            </a:r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6125" y="1527859"/>
            <a:ext cx="1871726" cy="363441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58674" tIns="1280160" rIns="58674" bIns="813053" numCol="1" spcCol="1270" anchor="t" anchorCtr="1">
            <a:noAutofit/>
          </a:bodyPr>
          <a:lstStyle/>
          <a:p>
            <a:pPr marL="169863" indent="-111125" defTabSz="633413">
              <a:spcBef>
                <a:spcPct val="0"/>
              </a:spcBef>
              <a:spcAft>
                <a:spcPts val="900"/>
              </a:spcAft>
            </a:pPr>
            <a:endParaRPr lang="en-US" sz="1000" b="1" dirty="0">
              <a:latin typeface="Arial" panose="020B0604020202020204" pitchFamily="34" charset="0"/>
            </a:endParaRPr>
          </a:p>
          <a:p>
            <a:pPr marL="58738" defTabSz="633413">
              <a:spcBef>
                <a:spcPct val="0"/>
              </a:spcBef>
              <a:spcAft>
                <a:spcPts val="900"/>
              </a:spcAft>
            </a:pPr>
            <a:r>
              <a:rPr lang="en-US" sz="1000" b="1" dirty="0">
                <a:latin typeface="Arial" panose="020B0604020202020204" pitchFamily="34" charset="0"/>
              </a:rPr>
              <a:t>Microsoft SharePoint</a:t>
            </a:r>
          </a:p>
          <a:p>
            <a:pPr marL="115888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Однопроходное резервное копирование</a:t>
            </a:r>
            <a:endParaRPr lang="en-US" sz="1000" dirty="0">
              <a:latin typeface="Arial" panose="020B0604020202020204" pitchFamily="34" charset="0"/>
            </a:endParaRPr>
          </a:p>
          <a:p>
            <a:pPr marL="169863" lvl="1" indent="-111125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Детализированное восстановление до уровня отдельных документов  с помощью </a:t>
            </a:r>
            <a:r>
              <a:rPr lang="en-US" sz="1000" dirty="0">
                <a:latin typeface="Arial" panose="020B0604020202020204" pitchFamily="34" charset="0"/>
              </a:rPr>
              <a:t>SharePoint Explorer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93540" y="1527858"/>
            <a:ext cx="1871726" cy="3634419"/>
          </a:xfrm>
          <a:prstGeom prst="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58674" tIns="1280160" rIns="58674" bIns="813053" numCol="1" spcCol="1270" anchor="t" anchorCtr="1">
            <a:noAutofit/>
          </a:bodyPr>
          <a:lstStyle/>
          <a:p>
            <a:pPr marL="115888" indent="-87313" defTabSz="600075">
              <a:spcBef>
                <a:spcPct val="0"/>
              </a:spcBef>
              <a:spcAft>
                <a:spcPts val="900"/>
              </a:spcAft>
            </a:pPr>
            <a:endParaRPr lang="en-US" sz="1000" b="1" dirty="0">
              <a:latin typeface="Arial" panose="020B0604020202020204" pitchFamily="34" charset="0"/>
            </a:endParaRPr>
          </a:p>
          <a:p>
            <a:pPr marL="58738" defTabSz="600075">
              <a:spcBef>
                <a:spcPct val="0"/>
              </a:spcBef>
              <a:spcAft>
                <a:spcPts val="900"/>
              </a:spcAft>
            </a:pPr>
            <a:r>
              <a:rPr lang="en-US" sz="1000" b="1" dirty="0">
                <a:latin typeface="Arial" panose="020B0604020202020204" pitchFamily="34" charset="0"/>
              </a:rPr>
              <a:t>Microsoft</a:t>
            </a:r>
            <a:r>
              <a:rPr lang="ru-RU" sz="1000" b="1" dirty="0">
                <a:latin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</a:rPr>
              <a:t>Active Directory</a:t>
            </a:r>
          </a:p>
          <a:p>
            <a:pPr marL="115888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Однопроходное резервное копирование</a:t>
            </a:r>
            <a:endParaRPr lang="en-US" sz="1000" dirty="0">
              <a:latin typeface="Arial" panose="020B0604020202020204" pitchFamily="34" charset="0"/>
            </a:endParaRPr>
          </a:p>
          <a:p>
            <a:pPr marL="115888" lvl="1" indent="-87313" defTabSz="366713">
              <a:spcBef>
                <a:spcPct val="0"/>
              </a:spcBef>
              <a:spcAft>
                <a:spcPts val="450"/>
              </a:spcAft>
              <a:buChar char="••"/>
            </a:pPr>
            <a:r>
              <a:rPr lang="ru-RU" sz="1000" dirty="0">
                <a:latin typeface="Arial" panose="020B0604020202020204" pitchFamily="34" charset="0"/>
              </a:rPr>
              <a:t>Детализированное восстановление до уровня отдельных баз данных и системных томов (</a:t>
            </a:r>
            <a:r>
              <a:rPr lang="en-US" sz="1000" dirty="0">
                <a:latin typeface="Arial" panose="020B0604020202020204" pitchFamily="34" charset="0"/>
              </a:rPr>
              <a:t>SYSVOL</a:t>
            </a:r>
            <a:r>
              <a:rPr lang="ru-RU" sz="1000" dirty="0">
                <a:latin typeface="Arial" panose="020B0604020202020204" pitchFamily="34" charset="0"/>
              </a:rPr>
              <a:t>)</a:t>
            </a:r>
            <a:endParaRPr lang="en-US" sz="1000" dirty="0">
              <a:latin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712646" y="4413807"/>
            <a:ext cx="5846554" cy="334522"/>
            <a:chOff x="811236" y="5685723"/>
            <a:chExt cx="7571232" cy="1516985"/>
          </a:xfrm>
        </p:grpSpPr>
        <p:sp>
          <p:nvSpPr>
            <p:cNvPr id="41" name="Left-Right Arrow 40"/>
            <p:cNvSpPr/>
            <p:nvPr/>
          </p:nvSpPr>
          <p:spPr>
            <a:xfrm>
              <a:off x="811236" y="5685723"/>
              <a:ext cx="7571232" cy="1516985"/>
            </a:xfrm>
            <a:prstGeom prst="leftRightArrow">
              <a:avLst>
                <a:gd name="adj1" fmla="val 71781"/>
                <a:gd name="adj2" fmla="val 69737"/>
              </a:avLst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 bwMode="auto">
            <a:xfrm>
              <a:off x="1222280" y="5793256"/>
              <a:ext cx="6760028" cy="1301919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ОДНОПРОХОДНОЕ РЕЗЕРВНОЕ КОПИРОВАНИЕ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3" name="Picture 7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46" y="1774090"/>
            <a:ext cx="1275840" cy="1245031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0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019" y="1744918"/>
            <a:ext cx="1272587" cy="124441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14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367" y="1774708"/>
            <a:ext cx="1258857" cy="124441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19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963" y="1760975"/>
            <a:ext cx="1272587" cy="127076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731299" y="4748330"/>
            <a:ext cx="7827902" cy="386538"/>
            <a:chOff x="811236" y="5685723"/>
            <a:chExt cx="7571232" cy="1516985"/>
          </a:xfrm>
        </p:grpSpPr>
        <p:sp>
          <p:nvSpPr>
            <p:cNvPr id="56" name="Left-Right Arrow 55"/>
            <p:cNvSpPr/>
            <p:nvPr/>
          </p:nvSpPr>
          <p:spPr>
            <a:xfrm>
              <a:off x="811236" y="5685723"/>
              <a:ext cx="7571232" cy="1516985"/>
            </a:xfrm>
            <a:prstGeom prst="leftRightArrow">
              <a:avLst>
                <a:gd name="adj1" fmla="val 71781"/>
                <a:gd name="adj2" fmla="val 69737"/>
              </a:avLst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 bwMode="auto">
            <a:xfrm>
              <a:off x="1222280" y="5793256"/>
              <a:ext cx="6760029" cy="1301919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ПОДДЕРЖКА ПРИЛОЖЕНИЙ </a:t>
              </a:r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ACRONIS BACKUP ADVANCED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020"/>
            <a:ext cx="4351803" cy="758552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Поддержка приложений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xfrm>
            <a:off x="604838" y="555584"/>
            <a:ext cx="2555051" cy="519439"/>
          </a:xfrm>
        </p:spPr>
        <p:txBody>
          <a:bodyPr>
            <a:normAutofit/>
          </a:bodyPr>
          <a:lstStyle/>
          <a:p>
            <a:r>
              <a:rPr lang="ru-RU" altLang="ko-KR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Проверка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04838" y="1970485"/>
            <a:ext cx="4171950" cy="647700"/>
          </a:xfrm>
          <a:prstGeom prst="rect">
            <a:avLst/>
          </a:prstGeom>
          <a:solidFill>
            <a:srgbClr val="011F4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MetaPro-Medium" pitchFamily="50" charset="0"/>
              </a:defRPr>
            </a:lvl1pPr>
            <a:lvl2pPr marL="538163" algn="l">
              <a:defRPr>
                <a:solidFill>
                  <a:schemeClr val="tx1"/>
                </a:solidFill>
                <a:latin typeface="MetaPro-Medium" pitchFamily="50" charset="0"/>
              </a:defRPr>
            </a:lvl2pPr>
            <a:lvl3pPr algn="l">
              <a:defRPr>
                <a:solidFill>
                  <a:schemeClr val="tx1"/>
                </a:solidFill>
                <a:latin typeface="MetaPro-Medium" pitchFamily="50" charset="0"/>
              </a:defRPr>
            </a:lvl3pPr>
            <a:lvl4pPr algn="l">
              <a:defRPr>
                <a:solidFill>
                  <a:schemeClr val="tx1"/>
                </a:solidFill>
                <a:latin typeface="MetaPro-Medium" pitchFamily="50" charset="0"/>
              </a:defRPr>
            </a:lvl4pPr>
            <a:lvl5pPr algn="l">
              <a:defRPr>
                <a:solidFill>
                  <a:schemeClr val="tx1"/>
                </a:solidFill>
                <a:latin typeface="MetaPro-Medium" pitchFamily="50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9pPr>
          </a:lstStyle>
          <a:p>
            <a:r>
              <a:rPr lang="ru-RU" altLang="ko-KR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Файл резервной копии </a:t>
            </a:r>
            <a:r>
              <a:rPr lang="en-US" altLang="ko-KR" sz="105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Acronis</a:t>
            </a:r>
            <a:endParaRPr lang="en-US" altLang="en-US" sz="105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750470" y="2081244"/>
            <a:ext cx="1026319" cy="431006"/>
          </a:xfrm>
          <a:prstGeom prst="rect">
            <a:avLst/>
          </a:prstGeom>
          <a:solidFill>
            <a:schemeClr val="bg1">
              <a:alpha val="50196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MetaPro-Medium" pitchFamily="50" charset="0"/>
              </a:defRPr>
            </a:lvl1pPr>
            <a:lvl2pPr marL="538163" algn="l">
              <a:defRPr>
                <a:solidFill>
                  <a:schemeClr val="tx1"/>
                </a:solidFill>
                <a:latin typeface="MetaPro-Medium" pitchFamily="50" charset="0"/>
              </a:defRPr>
            </a:lvl2pPr>
            <a:lvl3pPr algn="l">
              <a:defRPr>
                <a:solidFill>
                  <a:schemeClr val="tx1"/>
                </a:solidFill>
                <a:latin typeface="MetaPro-Medium" pitchFamily="50" charset="0"/>
              </a:defRPr>
            </a:lvl3pPr>
            <a:lvl4pPr algn="l">
              <a:defRPr>
                <a:solidFill>
                  <a:schemeClr val="tx1"/>
                </a:solidFill>
                <a:latin typeface="MetaPro-Medium" pitchFamily="50" charset="0"/>
              </a:defRPr>
            </a:lvl4pPr>
            <a:lvl5pPr algn="l">
              <a:defRPr>
                <a:solidFill>
                  <a:schemeClr val="tx1"/>
                </a:solidFill>
                <a:latin typeface="MetaPro-Medium" pitchFamily="50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Pro-Medium" pitchFamily="50" charset="0"/>
              </a:defRPr>
            </a:lvl9pPr>
          </a:lstStyle>
          <a:p>
            <a:pPr algn="ctr"/>
            <a:endParaRPr lang="ru-RU" altLang="ko-KR" sz="105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algn="ctr"/>
            <a:r>
              <a:rPr lang="ru-RU" altLang="ko-KR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Контрольная </a:t>
            </a:r>
          </a:p>
          <a:p>
            <a:pPr algn="ctr"/>
            <a:r>
              <a:rPr lang="ru-RU" altLang="ko-KR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сумма </a:t>
            </a:r>
            <a:r>
              <a:rPr lang="en-US" altLang="ko-KR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MD5</a:t>
            </a:r>
          </a:p>
          <a:p>
            <a:pPr algn="ctr"/>
            <a:endParaRPr lang="en-US" altLang="en-US" sz="105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 rot="16200000">
            <a:off x="1879998" y="1364457"/>
            <a:ext cx="595313" cy="3145631"/>
          </a:xfrm>
          <a:prstGeom prst="downArrow">
            <a:avLst>
              <a:gd name="adj1" fmla="val 50000"/>
              <a:gd name="adj2" fmla="val 138300"/>
            </a:avLst>
          </a:prstGeom>
          <a:solidFill>
            <a:srgbClr val="76911C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ru-RU" altLang="ko-KR" sz="1350" dirty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Считывание и расчет</a:t>
            </a:r>
            <a:r>
              <a:rPr lang="en-US" altLang="ko-KR" sz="1350" dirty="0">
                <a:solidFill>
                  <a:schemeClr val="bg1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MD5</a:t>
            </a:r>
            <a:endParaRPr lang="en-US" altLang="en-US" sz="1350" dirty="0">
              <a:solidFill>
                <a:schemeClr val="bg1"/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3750470" y="2509838"/>
            <a:ext cx="810815" cy="595313"/>
          </a:xfrm>
          <a:custGeom>
            <a:avLst/>
            <a:gdLst>
              <a:gd name="G0" fmla="+- 9257 0 0"/>
              <a:gd name="G1" fmla="+- 19851 0 0"/>
              <a:gd name="G2" fmla="+- 7171 0 0"/>
              <a:gd name="G3" fmla="*/ 9257 1 2"/>
              <a:gd name="G4" fmla="+- G3 10800 0"/>
              <a:gd name="G5" fmla="+- 21600 9257 19851"/>
              <a:gd name="G6" fmla="+- 19851 7171 0"/>
              <a:gd name="G7" fmla="*/ G6 1 2"/>
              <a:gd name="G8" fmla="*/ 19851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7171 h 21600"/>
              <a:gd name="T4" fmla="*/ 7171 w 21600"/>
              <a:gd name="T5" fmla="*/ 9257 h 21600"/>
              <a:gd name="T6" fmla="*/ 0 w 21600"/>
              <a:gd name="T7" fmla="*/ 15429 h 21600"/>
              <a:gd name="T8" fmla="*/ 7171 w 21600"/>
              <a:gd name="T9" fmla="*/ 21600 h 21600"/>
              <a:gd name="T10" fmla="*/ 13511 w 21600"/>
              <a:gd name="T11" fmla="*/ 19851 h 21600"/>
              <a:gd name="T12" fmla="*/ 19851 w 21600"/>
              <a:gd name="T13" fmla="*/ 13511 h 21600"/>
              <a:gd name="T14" fmla="*/ 21600 w 21600"/>
              <a:gd name="T15" fmla="*/ 7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7171"/>
                </a:lnTo>
                <a:lnTo>
                  <a:pt x="11006" y="7171"/>
                </a:lnTo>
                <a:lnTo>
                  <a:pt x="11006" y="11006"/>
                </a:lnTo>
                <a:lnTo>
                  <a:pt x="7171" y="11006"/>
                </a:lnTo>
                <a:lnTo>
                  <a:pt x="7171" y="9257"/>
                </a:lnTo>
                <a:lnTo>
                  <a:pt x="0" y="15429"/>
                </a:lnTo>
                <a:lnTo>
                  <a:pt x="7171" y="21600"/>
                </a:lnTo>
                <a:lnTo>
                  <a:pt x="7171" y="19851"/>
                </a:lnTo>
                <a:lnTo>
                  <a:pt x="19851" y="19851"/>
                </a:lnTo>
                <a:lnTo>
                  <a:pt x="19851" y="7171"/>
                </a:lnTo>
                <a:lnTo>
                  <a:pt x="21600" y="71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ko-KR" sz="900" b="1" dirty="0">
                <a:ea typeface="Arial Unicode MS" panose="020B0604020202020204" pitchFamily="34" charset="-128"/>
              </a:rPr>
              <a:t>Сравнение</a:t>
            </a:r>
            <a:endParaRPr lang="en-US" altLang="en-US" sz="900" b="1" dirty="0">
              <a:ea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7571" y="2014999"/>
            <a:ext cx="4166429" cy="980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7571" y="3134844"/>
            <a:ext cx="4166429" cy="791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77571" y="4024321"/>
            <a:ext cx="4166429" cy="942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053770" y="2057401"/>
            <a:ext cx="4038600" cy="35567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buFont typeface="Wingdings" panose="05000000000000000000" pitchFamily="2" charset="2"/>
              <a:buChar char="ü"/>
            </a:pPr>
            <a:r>
              <a:rPr lang="ru-RU" sz="1400" b="1" dirty="0"/>
              <a:t>Простота</a:t>
            </a:r>
            <a:endParaRPr lang="en-US" sz="1400" dirty="0"/>
          </a:p>
          <a:p>
            <a:pPr marL="346075" lvl="1" indent="-176213">
              <a:buFont typeface="Wingdings" panose="05000000000000000000" pitchFamily="2" charset="2"/>
              <a:buChar char="ü"/>
            </a:pPr>
            <a:r>
              <a:rPr lang="ru-RU" sz="1200" dirty="0"/>
              <a:t>Никаких сложных виртуальных лабораторий или «песочниц»</a:t>
            </a:r>
            <a:endParaRPr lang="en-US" sz="1200" dirty="0"/>
          </a:p>
          <a:p>
            <a:pPr marL="346075" lvl="1" indent="-176213">
              <a:buFont typeface="Wingdings" panose="05000000000000000000" pitchFamily="2" charset="2"/>
              <a:buChar char="ü"/>
            </a:pPr>
            <a:r>
              <a:rPr lang="ru-RU" sz="1200" dirty="0"/>
              <a:t>Нет отдельных заданий и планов проверки</a:t>
            </a:r>
          </a:p>
          <a:p>
            <a:pPr marL="169862" lvl="1" indent="0">
              <a:buNone/>
            </a:pPr>
            <a:endParaRPr lang="en-US" sz="1400" dirty="0"/>
          </a:p>
          <a:p>
            <a:pPr marL="169863" indent="-169863">
              <a:buFont typeface="Wingdings" panose="05000000000000000000" pitchFamily="2" charset="2"/>
              <a:buChar char="ü"/>
            </a:pPr>
            <a:r>
              <a:rPr lang="ru-RU" sz="1400" b="1" dirty="0"/>
              <a:t>Полнота проверки</a:t>
            </a:r>
            <a:endParaRPr lang="en-US" sz="1400" b="1" dirty="0"/>
          </a:p>
          <a:p>
            <a:pPr marL="346075" lvl="1" indent="-173038">
              <a:buFont typeface="Wingdings" panose="05000000000000000000" pitchFamily="2" charset="2"/>
              <a:buChar char="ü"/>
            </a:pPr>
            <a:r>
              <a:rPr lang="ru-RU" sz="1200" dirty="0"/>
              <a:t>Проверяется весь образ целиком, а не только его загрузочные разделы</a:t>
            </a: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169863" indent="-169863">
              <a:buFont typeface="Wingdings" panose="05000000000000000000" pitchFamily="2" charset="2"/>
              <a:buChar char="ü"/>
            </a:pPr>
            <a:r>
              <a:rPr lang="ru-RU" sz="1400" b="1" dirty="0"/>
              <a:t>Безопасность</a:t>
            </a:r>
            <a:endParaRPr lang="en-US" sz="1400" b="1" dirty="0"/>
          </a:p>
          <a:p>
            <a:pPr marL="346075" lvl="1" indent="-176213">
              <a:buFont typeface="Wingdings" panose="05000000000000000000" pitchFamily="2" charset="2"/>
              <a:buChar char="ü"/>
            </a:pPr>
            <a:r>
              <a:rPr lang="ru-RU" sz="1200" dirty="0"/>
              <a:t>Гарантия успешного восстановления в случае сбоя</a:t>
            </a: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  <p:sp>
        <p:nvSpPr>
          <p:cNvPr id="110601" name="Rectangle 9"/>
          <p:cNvSpPr>
            <a:spLocks noGrp="1"/>
          </p:cNvSpPr>
          <p:nvPr>
            <p:ph type="body" idx="1"/>
          </p:nvPr>
        </p:nvSpPr>
        <p:spPr>
          <a:xfrm>
            <a:off x="604839" y="3429000"/>
            <a:ext cx="3967162" cy="2022872"/>
          </a:xfrm>
          <a:noFill/>
          <a:ln/>
        </p:spPr>
        <p:txBody>
          <a:bodyPr numCol="1">
            <a:normAutofit fontScale="92500" lnSpcReduction="10000"/>
          </a:bodyPr>
          <a:lstStyle/>
          <a:p>
            <a:pPr marL="169863" indent="-169863">
              <a:lnSpc>
                <a:spcPct val="90000"/>
              </a:lnSpc>
            </a:pPr>
            <a:r>
              <a:rPr lang="ru-RU" altLang="ko-KR" sz="1500" dirty="0">
                <a:ea typeface="Arial Unicode MS" panose="020B0604020202020204" pitchFamily="34" charset="-128"/>
              </a:rPr>
              <a:t>Считывание файла резервной копии и проверка контрольной суммы</a:t>
            </a:r>
            <a:r>
              <a:rPr lang="en-US" altLang="ko-KR" sz="1500" dirty="0">
                <a:ea typeface="Arial Unicode MS" panose="020B0604020202020204" pitchFamily="34" charset="-128"/>
              </a:rPr>
              <a:t> MD5</a:t>
            </a:r>
          </a:p>
          <a:p>
            <a:pPr marL="346075" lvl="1" indent="-176213">
              <a:lnSpc>
                <a:spcPct val="90000"/>
              </a:lnSpc>
            </a:pPr>
            <a:r>
              <a:rPr lang="ru-RU" altLang="ko-KR" sz="1350" dirty="0">
                <a:ea typeface="Arial Unicode MS" panose="020B0604020202020204" pitchFamily="34" charset="-128"/>
              </a:rPr>
              <a:t>Образ доступен для чтения и носитель не имеет ошибок</a:t>
            </a:r>
            <a:endParaRPr lang="en-US" altLang="ko-KR" sz="1350" dirty="0">
              <a:ea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1350" dirty="0">
              <a:ea typeface="Arial Unicode MS" panose="020B0604020202020204" pitchFamily="34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ru-RU" altLang="ko-KR" sz="1500" dirty="0">
                <a:ea typeface="Arial Unicode MS" panose="020B0604020202020204" pitchFamily="34" charset="-128"/>
              </a:rPr>
              <a:t>Сравнение контрольной суммы </a:t>
            </a:r>
            <a:r>
              <a:rPr lang="en-US" altLang="ko-KR" sz="1500" dirty="0">
                <a:ea typeface="Arial Unicode MS" panose="020B0604020202020204" pitchFamily="34" charset="-128"/>
              </a:rPr>
              <a:t>MD5 </a:t>
            </a:r>
            <a:r>
              <a:rPr lang="ru-RU" altLang="ko-KR" sz="1500" dirty="0">
                <a:ea typeface="Arial Unicode MS" panose="020B0604020202020204" pitchFamily="34" charset="-128"/>
              </a:rPr>
              <a:t>с исходным значением</a:t>
            </a:r>
            <a:endParaRPr lang="en-US" altLang="ko-KR" sz="1500" dirty="0">
              <a:ea typeface="Arial Unicode MS" panose="020B0604020202020204" pitchFamily="34" charset="-128"/>
            </a:endParaRPr>
          </a:p>
          <a:p>
            <a:pPr marL="346075" lvl="1" indent="-176213">
              <a:lnSpc>
                <a:spcPct val="90000"/>
              </a:lnSpc>
            </a:pPr>
            <a:r>
              <a:rPr lang="ru-RU" altLang="ko-KR" sz="1350" dirty="0">
                <a:ea typeface="Arial Unicode MS" panose="020B0604020202020204" pitchFamily="34" charset="-128"/>
              </a:rPr>
              <a:t>Образ не поврежден</a:t>
            </a:r>
            <a:endParaRPr lang="en-US" altLang="ko-KR" sz="1350" dirty="0">
              <a:ea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ko-KR" sz="1350" dirty="0">
              <a:ea typeface="Arial Unicode MS" panose="020B0604020202020204" pitchFamily="34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ru-RU" altLang="ko-KR" sz="1500" dirty="0">
                <a:ea typeface="Arial Unicode MS" panose="020B0604020202020204" pitchFamily="34" charset="-128"/>
              </a:rPr>
              <a:t>Расписание проверок</a:t>
            </a:r>
            <a:endParaRPr lang="en-US" altLang="ko-KR" sz="1500" dirty="0">
              <a:ea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50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5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6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 animBg="1"/>
      <p:bldP spid="110600" grpId="0" animBg="1"/>
      <p:bldP spid="8" grpId="0" animBg="1"/>
      <p:bldP spid="9" grpId="0" animBg="1"/>
      <p:bldP spid="10" grpId="0" animBg="1"/>
      <p:bldP spid="11" grpId="0" build="p" bldLvl="5"/>
      <p:bldP spid="11060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348" y="4331069"/>
            <a:ext cx="4726704" cy="1637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169863">
              <a:buFont typeface="Wingdings" panose="05000000000000000000" pitchFamily="2" charset="2"/>
              <a:buChar char="ü"/>
            </a:pPr>
            <a:r>
              <a:rPr lang="ru-RU" altLang="en-US" sz="1500" dirty="0">
                <a:solidFill>
                  <a:srgbClr val="000000"/>
                </a:solidFill>
              </a:rPr>
              <a:t>Оптимальное распределение ресурсов ЦП 24 часа в сутки</a:t>
            </a:r>
            <a:endParaRPr lang="en-US" altLang="en-US" sz="1500" dirty="0">
              <a:solidFill>
                <a:srgbClr val="000000"/>
              </a:solidFill>
            </a:endParaRPr>
          </a:p>
          <a:p>
            <a:pPr marL="228600" indent="-169863">
              <a:buFont typeface="Wingdings" panose="05000000000000000000" pitchFamily="2" charset="2"/>
              <a:buChar char="ü"/>
            </a:pPr>
            <a:endParaRPr lang="en-US" altLang="en-US" sz="1500" dirty="0">
              <a:solidFill>
                <a:srgbClr val="000000"/>
              </a:solidFill>
            </a:endParaRPr>
          </a:p>
          <a:p>
            <a:pPr marL="228600" indent="-169863">
              <a:buFont typeface="Wingdings" panose="05000000000000000000" pitchFamily="2" charset="2"/>
              <a:buChar char="ü"/>
            </a:pPr>
            <a:r>
              <a:rPr lang="ru-RU" altLang="en-US" sz="1500" dirty="0">
                <a:solidFill>
                  <a:srgbClr val="000000"/>
                </a:solidFill>
              </a:rPr>
              <a:t>Ускорение резервного копирования в часы минимальной рабочей нагрузки 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457200" y="201453"/>
            <a:ext cx="4785852" cy="630615"/>
          </a:xfrm>
        </p:spPr>
        <p:txBody>
          <a:bodyPr>
            <a:normAutofit/>
          </a:bodyPr>
          <a:lstStyle/>
          <a:p>
            <a:r>
              <a:rPr lang="ru-RU" altLang="ko-KR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Регулирование загрузки ЦП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9044"/>
            <a:ext cx="4785852" cy="17647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ko-KR" sz="1600" dirty="0"/>
              <a:t>Влияет на распределение времени ЦП операционной системой</a:t>
            </a:r>
            <a:endParaRPr lang="en-US" altLang="ko-K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ko-KR" sz="1600" dirty="0"/>
              <a:t>Аналогично назначению приоритетности процессов в диспетчере задач</a:t>
            </a:r>
            <a:endParaRPr lang="en-US" altLang="ko-K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ko-KR" sz="1600" dirty="0"/>
              <a:t>Фактическая загрузка ЦП зависит от используемого оборудования</a:t>
            </a:r>
            <a:r>
              <a:rPr lang="en-US" altLang="ko-KR" sz="1600" dirty="0"/>
              <a:t>, </a:t>
            </a:r>
            <a:r>
              <a:rPr lang="ru-RU" altLang="ko-KR" sz="1600" dirty="0"/>
              <a:t>загрузки ОС и запущенных приложений</a:t>
            </a:r>
            <a:endParaRPr lang="en-US" altLang="ko-KR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483463" y="1169044"/>
            <a:ext cx="3324871" cy="3007464"/>
            <a:chOff x="5487538" y="635470"/>
            <a:chExt cx="2870597" cy="2485645"/>
          </a:xfrm>
        </p:grpSpPr>
        <p:sp>
          <p:nvSpPr>
            <p:cNvPr id="105484" name="Rectangle 12"/>
            <p:cNvSpPr>
              <a:spLocks noChangeArrowheads="1"/>
            </p:cNvSpPr>
            <p:nvPr/>
          </p:nvSpPr>
          <p:spPr bwMode="auto">
            <a:xfrm>
              <a:off x="5487538" y="635470"/>
              <a:ext cx="2870597" cy="2484835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/>
            <a:lstStyle/>
            <a:p>
              <a:pPr algn="ctr"/>
              <a:r>
                <a:rPr lang="ru-RU" altLang="ko-KR" sz="1500" b="1" dirty="0">
                  <a:ea typeface="Arial Unicode MS" panose="020B0604020202020204" pitchFamily="34" charset="-128"/>
                </a:rPr>
                <a:t>Защищаемая машина</a:t>
              </a:r>
              <a:endParaRPr lang="en-US" altLang="ko-KR" sz="1500" b="1" dirty="0">
                <a:ea typeface="Arial Unicode MS" panose="020B0604020202020204" pitchFamily="34" charset="-128"/>
              </a:endParaRPr>
            </a:p>
            <a:p>
              <a:pPr algn="ctr"/>
              <a:r>
                <a:rPr lang="ru-RU" altLang="ko-KR" sz="1200" b="1" dirty="0">
                  <a:ea typeface="Arial Unicode MS" panose="020B0604020202020204" pitchFamily="34" charset="-128"/>
                </a:rPr>
                <a:t>Время ЦП</a:t>
              </a:r>
              <a:endParaRPr lang="en-US" altLang="en-US" sz="1200" b="1" dirty="0">
                <a:ea typeface="Arial Unicode MS" panose="020B0604020202020204" pitchFamily="34" charset="-128"/>
              </a:endParaRPr>
            </a:p>
          </p:txBody>
        </p:sp>
        <p:sp>
          <p:nvSpPr>
            <p:cNvPr id="105490" name="Rectangle 18"/>
            <p:cNvSpPr>
              <a:spLocks noChangeArrowheads="1"/>
            </p:cNvSpPr>
            <p:nvPr/>
          </p:nvSpPr>
          <p:spPr bwMode="auto">
            <a:xfrm>
              <a:off x="5711375" y="1727868"/>
              <a:ext cx="756047" cy="325041"/>
            </a:xfrm>
            <a:prstGeom prst="rect">
              <a:avLst/>
            </a:prstGeom>
            <a:solidFill>
              <a:srgbClr val="76911C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ru-RU" altLang="ko-KR" sz="1050" b="1" dirty="0">
                  <a:solidFill>
                    <a:schemeClr val="bg1"/>
                  </a:solidFill>
                  <a:ea typeface="Arial Unicode MS" panose="020B0604020202020204" pitchFamily="34" charset="-128"/>
                </a:rPr>
                <a:t>Низкий</a:t>
              </a:r>
              <a:endParaRPr lang="en-US" altLang="en-US" sz="1050" b="1" dirty="0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105491" name="Rectangle 19"/>
            <p:cNvSpPr>
              <a:spLocks noChangeArrowheads="1"/>
            </p:cNvSpPr>
            <p:nvPr/>
          </p:nvSpPr>
          <p:spPr bwMode="auto">
            <a:xfrm>
              <a:off x="6467422" y="1727868"/>
              <a:ext cx="1713309" cy="325041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b"/>
            <a:lstStyle/>
            <a:p>
              <a:pPr algn="l"/>
              <a:endParaRPr lang="en-US" altLang="en-US" sz="1050" b="1" dirty="0"/>
            </a:p>
          </p:txBody>
        </p:sp>
        <p:sp>
          <p:nvSpPr>
            <p:cNvPr id="105492" name="Rectangle 20"/>
            <p:cNvSpPr>
              <a:spLocks noChangeArrowheads="1"/>
            </p:cNvSpPr>
            <p:nvPr/>
          </p:nvSpPr>
          <p:spPr bwMode="auto">
            <a:xfrm>
              <a:off x="5711375" y="2148159"/>
              <a:ext cx="1188244" cy="325040"/>
            </a:xfrm>
            <a:prstGeom prst="rect">
              <a:avLst/>
            </a:prstGeom>
            <a:solidFill>
              <a:srgbClr val="4875B3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ru-RU" altLang="ko-KR" sz="1050" b="1" dirty="0">
                  <a:solidFill>
                    <a:schemeClr val="bg1"/>
                  </a:solidFill>
                  <a:ea typeface="Arial Unicode MS" panose="020B0604020202020204" pitchFamily="34" charset="-128"/>
                </a:rPr>
                <a:t>Нормальный</a:t>
              </a:r>
              <a:endParaRPr lang="en-US" altLang="en-US" sz="1050" b="1" dirty="0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105493" name="Rectangle 21"/>
            <p:cNvSpPr>
              <a:spLocks noChangeArrowheads="1"/>
            </p:cNvSpPr>
            <p:nvPr/>
          </p:nvSpPr>
          <p:spPr bwMode="auto">
            <a:xfrm>
              <a:off x="6899618" y="2148159"/>
              <a:ext cx="1281113" cy="32504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b"/>
            <a:lstStyle/>
            <a:p>
              <a:pPr algn="l"/>
              <a:endParaRPr lang="en-US" altLang="en-US" sz="1050" b="1" dirty="0"/>
            </a:p>
          </p:txBody>
        </p:sp>
        <p:sp>
          <p:nvSpPr>
            <p:cNvPr id="105494" name="Rectangle 22"/>
            <p:cNvSpPr>
              <a:spLocks noChangeArrowheads="1"/>
            </p:cNvSpPr>
            <p:nvPr/>
          </p:nvSpPr>
          <p:spPr bwMode="auto">
            <a:xfrm>
              <a:off x="5711375" y="2545828"/>
              <a:ext cx="1565672" cy="3250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ru-RU" altLang="ko-KR" sz="1050" b="1" dirty="0">
                  <a:solidFill>
                    <a:schemeClr val="bg1"/>
                  </a:solidFill>
                  <a:ea typeface="Arial Unicode MS" panose="020B0604020202020204" pitchFamily="34" charset="-128"/>
                </a:rPr>
                <a:t>Высокий</a:t>
              </a:r>
              <a:endParaRPr lang="en-US" altLang="en-US" sz="1050" b="1" dirty="0">
                <a:solidFill>
                  <a:schemeClr val="bg1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105495" name="Rectangle 23"/>
            <p:cNvSpPr>
              <a:spLocks noChangeArrowheads="1"/>
            </p:cNvSpPr>
            <p:nvPr/>
          </p:nvSpPr>
          <p:spPr bwMode="auto">
            <a:xfrm>
              <a:off x="7277047" y="2545828"/>
              <a:ext cx="903684" cy="32504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b"/>
            <a:lstStyle/>
            <a:p>
              <a:pPr algn="l"/>
              <a:endParaRPr lang="en-US" altLang="en-US" sz="1050" b="1" dirty="0"/>
            </a:p>
          </p:txBody>
        </p:sp>
        <p:sp>
          <p:nvSpPr>
            <p:cNvPr id="105499" name="Text Box 27"/>
            <p:cNvSpPr txBox="1">
              <a:spLocks noChangeArrowheads="1"/>
            </p:cNvSpPr>
            <p:nvPr/>
          </p:nvSpPr>
          <p:spPr bwMode="auto">
            <a:xfrm>
              <a:off x="5657797" y="1037196"/>
              <a:ext cx="992693" cy="956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altLang="ko-KR" sz="1050" b="1" dirty="0">
                  <a:ea typeface="Arial Unicode MS" panose="020B0604020202020204" pitchFamily="34" charset="-128"/>
                </a:rPr>
                <a:t>Приоритет </a:t>
              </a:r>
            </a:p>
            <a:p>
              <a:pPr algn="l"/>
              <a:r>
                <a:rPr lang="ru-RU" altLang="ko-KR" sz="1050" b="1" dirty="0">
                  <a:ea typeface="Arial Unicode MS" panose="020B0604020202020204" pitchFamily="34" charset="-128"/>
                </a:rPr>
                <a:t>резервного </a:t>
              </a:r>
            </a:p>
            <a:p>
              <a:pPr algn="l"/>
              <a:r>
                <a:rPr lang="ru-RU" altLang="ko-KR" sz="1050" b="1" dirty="0">
                  <a:ea typeface="Arial Unicode MS" panose="020B0604020202020204" pitchFamily="34" charset="-128"/>
                </a:rPr>
                <a:t>копирования </a:t>
              </a:r>
            </a:p>
            <a:p>
              <a:pPr algn="l"/>
              <a:r>
                <a:rPr lang="en-US" altLang="ko-KR" sz="1050" b="1" dirty="0" err="1">
                  <a:ea typeface="Arial Unicode MS" panose="020B0604020202020204" pitchFamily="34" charset="-128"/>
                </a:rPr>
                <a:t>Acronis</a:t>
              </a:r>
              <a:endParaRPr lang="en-US" altLang="ko-KR" sz="1050" b="1" dirty="0">
                <a:ea typeface="Arial Unicode MS" panose="020B0604020202020204" pitchFamily="34" charset="-128"/>
              </a:endParaRPr>
            </a:p>
            <a:p>
              <a:pPr algn="l"/>
              <a:endParaRPr lang="en-US" altLang="ko-KR" sz="1050" b="1" dirty="0">
                <a:ea typeface="Arial Unicode MS" panose="020B0604020202020204" pitchFamily="34" charset="-128"/>
              </a:endParaRPr>
            </a:p>
            <a:p>
              <a:pPr algn="l"/>
              <a:endParaRPr lang="en-US" altLang="en-US" sz="1050" b="1" dirty="0">
                <a:ea typeface="Arial Unicode MS" panose="020B0604020202020204" pitchFamily="34" charset="-128"/>
              </a:endParaRPr>
            </a:p>
          </p:txBody>
        </p:sp>
        <p:sp>
          <p:nvSpPr>
            <p:cNvPr id="105502" name="Text Box 30"/>
            <p:cNvSpPr txBox="1">
              <a:spLocks noChangeArrowheads="1"/>
            </p:cNvSpPr>
            <p:nvPr/>
          </p:nvSpPr>
          <p:spPr bwMode="auto">
            <a:xfrm>
              <a:off x="7315147" y="1274240"/>
              <a:ext cx="913243" cy="37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ko-KR" sz="1050" b="1" dirty="0">
                  <a:ea typeface="Arial Unicode MS" panose="020B0604020202020204" pitchFamily="34" charset="-128"/>
                </a:rPr>
                <a:t>Другие </a:t>
              </a:r>
              <a:r>
                <a:rPr lang="en-US" altLang="ko-KR" sz="1050" b="1" dirty="0">
                  <a:ea typeface="Arial Unicode MS" panose="020B0604020202020204" pitchFamily="34" charset="-128"/>
                </a:rPr>
                <a:t/>
              </a:r>
              <a:br>
                <a:rPr lang="en-US" altLang="ko-KR" sz="1050" b="1" dirty="0">
                  <a:ea typeface="Arial Unicode MS" panose="020B0604020202020204" pitchFamily="34" charset="-128"/>
                </a:rPr>
              </a:br>
              <a:r>
                <a:rPr lang="ru-RU" altLang="ko-KR" sz="1050" b="1" dirty="0">
                  <a:ea typeface="Arial Unicode MS" panose="020B0604020202020204" pitchFamily="34" charset="-128"/>
                </a:rPr>
                <a:t>приложения</a:t>
              </a:r>
              <a:endParaRPr lang="en-US" altLang="en-US" sz="1050" b="1" dirty="0">
                <a:ea typeface="Arial Unicode MS" panose="020B0604020202020204" pitchFamily="34" charset="-128"/>
              </a:endParaRPr>
            </a:p>
          </p:txBody>
        </p:sp>
        <p:sp>
          <p:nvSpPr>
            <p:cNvPr id="105503" name="Text Box 31"/>
            <p:cNvSpPr txBox="1">
              <a:spLocks noChangeArrowheads="1"/>
            </p:cNvSpPr>
            <p:nvPr/>
          </p:nvSpPr>
          <p:spPr bwMode="auto">
            <a:xfrm>
              <a:off x="5711375" y="2891109"/>
              <a:ext cx="342646" cy="228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50" b="1" dirty="0">
                  <a:ea typeface="Arial Unicode MS" panose="020B0604020202020204" pitchFamily="34" charset="-128"/>
                </a:rPr>
                <a:t>0%</a:t>
              </a:r>
              <a:endParaRPr lang="en-US" altLang="en-US" sz="1050" b="1" dirty="0">
                <a:ea typeface="Arial Unicode MS" panose="020B0604020202020204" pitchFamily="34" charset="-128"/>
              </a:endParaRPr>
            </a:p>
          </p:txBody>
        </p:sp>
        <p:sp>
          <p:nvSpPr>
            <p:cNvPr id="105504" name="Text Box 32"/>
            <p:cNvSpPr txBox="1">
              <a:spLocks noChangeArrowheads="1"/>
            </p:cNvSpPr>
            <p:nvPr/>
          </p:nvSpPr>
          <p:spPr bwMode="auto">
            <a:xfrm>
              <a:off x="7764013" y="2892299"/>
              <a:ext cx="478434" cy="228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050" b="1" dirty="0">
                  <a:ea typeface="Arial Unicode MS" panose="020B0604020202020204" pitchFamily="34" charset="-128"/>
                </a:rPr>
                <a:t>100%</a:t>
              </a:r>
              <a:endParaRPr lang="en-US" altLang="en-US" sz="1050" b="1" dirty="0">
                <a:ea typeface="Arial Unicode MS" panose="020B0604020202020204" pitchFamily="34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462" y="4331069"/>
            <a:ext cx="3324871" cy="167182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6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ronis2014Template4x3V1">
  <a:themeElements>
    <a:clrScheme name="Acronis">
      <a:dk1>
        <a:srgbClr val="000000"/>
      </a:dk1>
      <a:lt1>
        <a:sysClr val="window" lastClr="FFFFFF"/>
      </a:lt1>
      <a:dk2>
        <a:srgbClr val="313131"/>
      </a:dk2>
      <a:lt2>
        <a:srgbClr val="D5D5D5"/>
      </a:lt2>
      <a:accent1>
        <a:srgbClr val="4875B3"/>
      </a:accent1>
      <a:accent2>
        <a:srgbClr val="011F4D"/>
      </a:accent2>
      <a:accent3>
        <a:srgbClr val="9297A1"/>
      </a:accent3>
      <a:accent4>
        <a:srgbClr val="9DC225"/>
      </a:accent4>
      <a:accent5>
        <a:srgbClr val="79ADC2"/>
      </a:accent5>
      <a:accent6>
        <a:srgbClr val="D5D5D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1281</Words>
  <Application>Microsoft Office PowerPoint</Application>
  <PresentationFormat>Экран (4:3)</PresentationFormat>
  <Paragraphs>404</Paragraphs>
  <Slides>29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Arial Narrow</vt:lpstr>
      <vt:lpstr>Arial Unicode MS</vt:lpstr>
      <vt:lpstr>Calibri</vt:lpstr>
      <vt:lpstr>Courier New</vt:lpstr>
      <vt:lpstr>굴림</vt:lpstr>
      <vt:lpstr>MetaPro-Medium</vt:lpstr>
      <vt:lpstr>Open Sans Light</vt:lpstr>
      <vt:lpstr>Trebuchet MS</vt:lpstr>
      <vt:lpstr>Wingdings</vt:lpstr>
      <vt:lpstr>Acronis2014Template4x3V1</vt:lpstr>
      <vt:lpstr>Презентация PowerPoint</vt:lpstr>
      <vt:lpstr>Презентация PowerPoint</vt:lpstr>
      <vt:lpstr>Что предлагает Acronis? </vt:lpstr>
      <vt:lpstr>Acronis - единая платформа для комплексного подхода к резервному копированию</vt:lpstr>
      <vt:lpstr>Презентация PowerPoint</vt:lpstr>
      <vt:lpstr>Acronis Backup Advanced 11.7</vt:lpstr>
      <vt:lpstr>Поддержка приложений</vt:lpstr>
      <vt:lpstr>Проверка</vt:lpstr>
      <vt:lpstr>Регулирование загрузки ЦП</vt:lpstr>
      <vt:lpstr>Регулировка загрузки сети</vt:lpstr>
      <vt:lpstr>Дедупликация</vt:lpstr>
      <vt:lpstr>Шифрование</vt:lpstr>
      <vt:lpstr>Acronis Secure Zone</vt:lpstr>
      <vt:lpstr>Резервное копирование виртуальных машин</vt:lpstr>
      <vt:lpstr>Резервное копирование виртуальных машин  </vt:lpstr>
      <vt:lpstr>Поддержка платформы виртуализации</vt:lpstr>
      <vt:lpstr>«Безагентное» резервное копирование VMware vSphere</vt:lpstr>
      <vt:lpstr>Технология Acronis Instant Restore</vt:lpstr>
      <vt:lpstr>Технология Acronis Active Restore</vt:lpstr>
      <vt:lpstr>Миграция данных между любыми платформами</vt:lpstr>
      <vt:lpstr>Acronis Backup 12</vt:lpstr>
      <vt:lpstr>Acronis Backup 12</vt:lpstr>
      <vt:lpstr>Локальная web-консоль</vt:lpstr>
      <vt:lpstr>Облачная web-консоль</vt:lpstr>
      <vt:lpstr>Комплексное резервное копирование и восстановление виртуальных машин</vt:lpstr>
      <vt:lpstr>Техническая поддержка и лицензирование</vt:lpstr>
      <vt:lpstr>Политика лицензирования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Chadwick</dc:creator>
  <cp:lastModifiedBy>Kargin, Maxim</cp:lastModifiedBy>
  <cp:revision>364</cp:revision>
  <dcterms:created xsi:type="dcterms:W3CDTF">2014-04-08T19:34:16Z</dcterms:created>
  <dcterms:modified xsi:type="dcterms:W3CDTF">2016-10-11T14:43:28Z</dcterms:modified>
</cp:coreProperties>
</file>