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2" r:id="rId2"/>
    <p:sldId id="334" r:id="rId3"/>
    <p:sldId id="326" r:id="rId4"/>
    <p:sldId id="327" r:id="rId5"/>
    <p:sldId id="333" r:id="rId6"/>
    <p:sldId id="329" r:id="rId7"/>
    <p:sldId id="330" r:id="rId8"/>
    <p:sldId id="328" r:id="rId9"/>
    <p:sldId id="331" r:id="rId10"/>
    <p:sldId id="332" r:id="rId11"/>
    <p:sldId id="303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38" r:id="rId30"/>
    <p:sldId id="339" r:id="rId31"/>
    <p:sldId id="289" r:id="rId3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DBD"/>
    <a:srgbClr val="FFC801"/>
    <a:srgbClr val="FFDB01"/>
    <a:srgbClr val="FFC800"/>
    <a:srgbClr val="2398B3"/>
    <a:srgbClr val="FFCD01"/>
    <a:srgbClr val="FFD101"/>
    <a:srgbClr val="FFCF01"/>
    <a:srgbClr val="FFBD47"/>
    <a:srgbClr val="FFB3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03" autoAdjust="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4611666-B306-4E4C-9312-7D9658C27D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1" cy="50309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B16E376-C848-46F8-8723-DB48D8AB4E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934" y="1"/>
            <a:ext cx="2985621" cy="50309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37DD9DB5-A3CA-4776-89A3-D639D2493547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948B9D-CED6-4E27-AAA0-2307F03F5F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7202"/>
            <a:ext cx="2985621" cy="50309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E321442-0DC5-4331-8BF3-5F7B4FCE9B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934" y="9517202"/>
            <a:ext cx="2985621" cy="50309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930E7CC0-D7B7-4686-B001-EF58361D0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78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6D2B5436-8509-4E34-A81D-524EC35E7EAF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6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B0152588-DA4D-41E4-ABA9-1CF870FDD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99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588-DA4D-41E4-ABA9-1CF870FDDDB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35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588-DA4D-41E4-ABA9-1CF870FDDDB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69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588-DA4D-41E4-ABA9-1CF870FDDDB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92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7248-ADA3-4339-9B35-21C520A2DA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AEAE-2C73-47B6-BD2B-C3C1464D7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7248-ADA3-4339-9B35-21C520A2DA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AEAE-2C73-47B6-BD2B-C3C1464D7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7248-ADA3-4339-9B35-21C520A2DA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AEAE-2C73-47B6-BD2B-C3C1464D7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7248-ADA3-4339-9B35-21C520A2DA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AEAE-2C73-47B6-BD2B-C3C1464D7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7248-ADA3-4339-9B35-21C520A2DA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AEAE-2C73-47B6-BD2B-C3C1464D7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7248-ADA3-4339-9B35-21C520A2DA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AEAE-2C73-47B6-BD2B-C3C1464D7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7248-ADA3-4339-9B35-21C520A2DA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AEAE-2C73-47B6-BD2B-C3C1464D7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7248-ADA3-4339-9B35-21C520A2DA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AEAE-2C73-47B6-BD2B-C3C1464D7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7248-ADA3-4339-9B35-21C520A2DA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AEAE-2C73-47B6-BD2B-C3C1464D7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7248-ADA3-4339-9B35-21C520A2DA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AEAE-2C73-47B6-BD2B-C3C1464D7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7248-ADA3-4339-9B35-21C520A2DA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AEAE-2C73-47B6-BD2B-C3C1464D7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37248-ADA3-4339-9B35-21C520A2DA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EAEAE-2C73-47B6-BD2B-C3C1464D7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4610" y="5661248"/>
            <a:ext cx="5760640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Докладчик: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Гудзь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Асия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Юсуповна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Директор МУП «СТН»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060848"/>
            <a:ext cx="8928992" cy="216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3000" dirty="0">
                <a:solidFill>
                  <a:schemeClr val="bg1"/>
                </a:solidFill>
              </a:rPr>
              <a:t>ОРГАНИЗАЦИЯ КАПИТАЛЬНОГО РЕМОНТА: ПРОЕКТИРОВАНИЕ, ФОРМИРОВАНИЕ ТЕХНИЧЕСКОЙ ПОЛИТИКИ, ВЗАИМОДЕЙСТВИЕ УЧАСТНИКОВ</a:t>
            </a:r>
          </a:p>
        </p:txBody>
      </p:sp>
      <p:pic>
        <p:nvPicPr>
          <p:cNvPr id="8" name="Picture 2" descr="\\192.168.10.3\Документы\25. Маркетинг\7. Презентации\Презентация для конкурса Лучший подрядчик ЖКХ\Кремль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24388"/>
            <a:ext cx="1440160" cy="2344972"/>
          </a:xfrm>
          <a:prstGeom prst="rect">
            <a:avLst/>
          </a:prstGeom>
          <a:noFill/>
        </p:spPr>
      </p:pic>
      <p:pic>
        <p:nvPicPr>
          <p:cNvPr id="10" name="Picture 2" descr="\\192.168.10.3\документы\27. Буклеты, издания, сми, сайт\2. Фирменный стиль\2. Шаблоны для применения\2. Web Фирм.блок\web бф - 100%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632" y="428604"/>
            <a:ext cx="2651192" cy="1128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994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90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ТЕПЛОСНАБЖЕНИЕ </a:t>
            </a:r>
            <a:r>
              <a:rPr lang="en-US" sz="2600" dirty="0">
                <a:solidFill>
                  <a:schemeClr val="tx1"/>
                </a:solidFill>
              </a:rPr>
              <a:t>| </a:t>
            </a:r>
            <a:r>
              <a:rPr lang="ru-RU" sz="2600" dirty="0">
                <a:solidFill>
                  <a:schemeClr val="tx1"/>
                </a:solidFill>
              </a:rPr>
              <a:t>ВЕРХНЯЯ, НИЖНЯЯ РАЗВОДКА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64367D1-D62F-4211-BCFB-AB47E7EFAE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341" t="26060" r="34633" b="21610"/>
          <a:stretch/>
        </p:blipFill>
        <p:spPr>
          <a:xfrm>
            <a:off x="112606" y="1124743"/>
            <a:ext cx="8928992" cy="5405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206157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14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ПРОЕКТНАЯ ДОКУМЕНТАЦИЯ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392648"/>
          </a:xfrm>
        </p:spPr>
        <p:txBody>
          <a:bodyPr>
            <a:normAutofit/>
          </a:bodyPr>
          <a:lstStyle/>
          <a:p>
            <a:pPr indent="-320675" algn="just"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Один из основных документов, с которым приходится работать строительной организации на всех стадиях жизненного цикла строительства.</a:t>
            </a:r>
          </a:p>
          <a:p>
            <a:pPr indent="-320675" algn="just"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Любое строительство, реконструкция и капитальный ремонт начинается с разработки и согласования проектной документации.</a:t>
            </a:r>
            <a:endParaRPr lang="ru-RU" sz="2400" i="1" dirty="0"/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259949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1800200"/>
            <a:ext cx="8928992" cy="4941168"/>
          </a:xfrm>
        </p:spPr>
        <p:txBody>
          <a:bodyPr>
            <a:noAutofit/>
          </a:bodyPr>
          <a:lstStyle/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Отсутствие строительных проектов;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Изменения в нормативно-технической базе с момента строительства объекта;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Изменения к требованиям безопасности зданий;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Применение новых материалов и технологий;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Изменения к требованиям энергоэффективности зданий.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8928992" cy="14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ОБОСНОВАНИЕ НЕОБХОДИМОСТИ РАЗРАБОТКИ ПРОЕКТНОЙ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83510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59243"/>
            <a:ext cx="8928992" cy="108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НЕСУЩИЕ И ОГРАЖДАЮЩИЕ КОНСТРУКЦИИ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3429000"/>
          </a:xfrm>
        </p:spPr>
        <p:txBody>
          <a:bodyPr>
            <a:noAutofit/>
          </a:bodyPr>
          <a:lstStyle/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600" dirty="0"/>
              <a:t>Требуется осуществление визуального (при необходимости инструментального) обследования и составление технического заключение об их состоянии.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600" dirty="0"/>
              <a:t>Разрабатываются технические решения по их ремонту, усилению или замене, разрабатываются узлы и детали восстановления элементов строительных конструкций.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148" y="121438"/>
            <a:ext cx="8926347" cy="5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ПРОЕКТИРОВАНИЕ ПО ВИДАМ РАБОТ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116605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59243"/>
            <a:ext cx="8928992" cy="108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ВОДОПРОВОД И КАНАЛИЗАЦИЯ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3429000"/>
          </a:xfrm>
        </p:spPr>
        <p:txBody>
          <a:bodyPr>
            <a:noAutofit/>
          </a:bodyPr>
          <a:lstStyle/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Требуется гидравлический перерасчет трубопроводов систем холодного и горячего водоснабжения;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Проектируются циркуляционные линии систем горячего водоснабжения;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Меняется способ расстановки фасонных частей (например компенсационной муфты) и способы крепления трубопроводов канализации;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Устанавливаются противопожарные муфты на канализационных стояках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Применяется метод горизонтально направленного бурения при замене выпусков канализации.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148" y="121438"/>
            <a:ext cx="8926347" cy="5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ПРОЕКТИРОВАНИЕ ПО ВИДАМ РАБОТ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xmlns="" val="380958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59243"/>
            <a:ext cx="8928992" cy="108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ОТОПЛЕНИЕ И ВЕНТИЛЯЦИЯ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3429000"/>
          </a:xfrm>
        </p:spPr>
        <p:txBody>
          <a:bodyPr>
            <a:noAutofit/>
          </a:bodyPr>
          <a:lstStyle/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Требуется гидравлический расчет трубопроводов;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Требуется перерасчет потерь тепла через ограждающие конструкции для определения требуемой мощности отопительных приборов и диаметра трубопроводов;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Требуется перерасчет мощности отопительных приборов в связи с заменой стояков на </a:t>
            </a:r>
            <a:r>
              <a:rPr lang="ru-RU" sz="2000" dirty="0" err="1"/>
              <a:t>металлополимерные</a:t>
            </a:r>
            <a:r>
              <a:rPr lang="ru-RU" sz="2000" dirty="0"/>
              <a:t>, т.к. от них отсутствует теплоотдача;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Требуется перерасчет толщины изоляции  в системах с верхней разводкой подающих магистралей;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Требуется разработка проекта на установку узла учета и регулирования параметров теплоносителя в системе.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148" y="121438"/>
            <a:ext cx="8926347" cy="5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ПРОЕКТИРОВАНИЕ ПО ВИДАМ РАБОТ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xmlns="" val="1888279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59243"/>
            <a:ext cx="8928992" cy="108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КРЫША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3429000"/>
          </a:xfrm>
        </p:spPr>
        <p:txBody>
          <a:bodyPr>
            <a:noAutofit/>
          </a:bodyPr>
          <a:lstStyle/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Требуется пересчет расчетной нагрузки на стропильную систему;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Требуется пересчет толщины утеплителя;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Требуется пересчет шага обрешетки, при смене материала покрытия кровли с листов асбестоцементных волнистых (шифер) на </a:t>
            </a:r>
            <a:r>
              <a:rPr lang="ru-RU" sz="2000" dirty="0" err="1"/>
              <a:t>профнастил</a:t>
            </a:r>
            <a:r>
              <a:rPr lang="ru-RU" sz="2000" dirty="0"/>
              <a:t> или </a:t>
            </a:r>
            <a:r>
              <a:rPr lang="ru-RU" sz="2000" dirty="0" err="1"/>
              <a:t>металлочерепицу</a:t>
            </a:r>
            <a:r>
              <a:rPr lang="ru-RU" sz="2000" dirty="0"/>
              <a:t>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Требуется определение соответствия температурно-влажностного режима чердачного помещения нормативным данным с указанием мероприятий по его нормализации.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148" y="121438"/>
            <a:ext cx="8926347" cy="5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ПРОЕКТИРОВАНИЕ ПО ВИДАМ РАБОТ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xmlns="" val="69764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59243"/>
            <a:ext cx="8928992" cy="108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ЭЛЕКТРОСНАБЖЕНИЕ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3429000"/>
          </a:xfrm>
        </p:spPr>
        <p:txBody>
          <a:bodyPr>
            <a:noAutofit/>
          </a:bodyPr>
          <a:lstStyle/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1900" dirty="0"/>
              <a:t>Требуется изменение схемы электроснабжения;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1900" dirty="0"/>
              <a:t>Требуется расчет мощности оборудования для подбора номинала автоматики;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1900" dirty="0"/>
              <a:t>Требуется выполнение систем защитного заземления;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1900" dirty="0"/>
              <a:t>Требуется перенос магистральных стояков из квартир на лестничные площадки с выполнением расчетов и с соблюдением нормативов;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1900" dirty="0"/>
              <a:t>Требуется пересчет сечения кабеля при установке энергосберегающих светильников нового поколения (т.к. требуется кабель меньшего сечения, чем для обычных светильников) и модернизации лифтов;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1900" dirty="0"/>
              <a:t>Требуется восстановление системы </a:t>
            </a:r>
            <a:r>
              <a:rPr lang="ru-RU" sz="1900" dirty="0" err="1"/>
              <a:t>молниезащиты</a:t>
            </a:r>
            <a:r>
              <a:rPr lang="ru-RU" sz="1900" dirty="0"/>
              <a:t>, предусмотрев вынос заземляющего проводника на фасад здания;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148" y="121438"/>
            <a:ext cx="8926347" cy="5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ПРОЕКТИРОВАНИЕ ПО ВИДАМ РАБОТ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xmlns="" val="1391284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59243"/>
            <a:ext cx="8928992" cy="108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ЛИФТОВОЕ ОБОРУДОВАНИЕ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3429000"/>
          </a:xfrm>
        </p:spPr>
        <p:txBody>
          <a:bodyPr>
            <a:noAutofit/>
          </a:bodyPr>
          <a:lstStyle/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600" dirty="0"/>
              <a:t>Необходимо обследование ограждающих конструкций лифтовой шахты, плиты перекрытия шахты, обмеры отклонения стен шахты от вертикали;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600" dirty="0"/>
              <a:t>Необходимо разрабатывать варианты усиления расшатанных в ходе эксплуатации закладных деталей шахты лифта.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148" y="121438"/>
            <a:ext cx="8926347" cy="5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ПРОЕКТИРОВАНИЕ ПО ВИДАМ РАБОТ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xmlns="" val="3661990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768"/>
            <a:ext cx="8928992" cy="108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ПРОЕКТ ОРГАНИЗАЦИИ КАПИТАЛЬНОГО РЕМОНТА (ПОКР)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429000"/>
          </a:xfrm>
        </p:spPr>
        <p:txBody>
          <a:bodyPr>
            <a:noAutofit/>
          </a:bodyPr>
          <a:lstStyle/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ПОКР – это базовый документ для разработки </a:t>
            </a:r>
            <a:r>
              <a:rPr lang="ru-RU" sz="2000" b="1" dirty="0"/>
              <a:t>Проекта производства работ</a:t>
            </a:r>
            <a:r>
              <a:rPr lang="ru-RU" sz="2000" dirty="0"/>
              <a:t>. В </a:t>
            </a:r>
            <a:r>
              <a:rPr lang="ru-RU" sz="2000" dirty="0" err="1"/>
              <a:t>ПОКРе</a:t>
            </a:r>
            <a:r>
              <a:rPr lang="ru-RU" sz="2000" dirty="0"/>
              <a:t> дается схема складирования материалов на объекте, отображается численность рабочих, а также отражающий потребность в материалах и оборудовании, эксплуатации машин и механизмов. 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240480"/>
            <a:ext cx="8928992" cy="108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СМЕТЫ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7504" y="4392488"/>
            <a:ext cx="8928992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000" dirty="0"/>
              <a:t>Изготовление смет ведет к рациональному планированию расходов на проведение капитального ремонта, помогает грамотно определить требуемые затраты исходя из проектных данных, а также выстраивает единую  политику по применению расценок на ремонтно-строительные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233793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DC232A-39A9-4DAA-ACD8-C219E5744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7" y="0"/>
            <a:ext cx="9138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51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9" y="1412776"/>
            <a:ext cx="3816424" cy="2088232"/>
          </a:xfrm>
          <a:prstGeom prst="rect">
            <a:avLst/>
          </a:prstGeom>
          <a:solidFill>
            <a:srgbClr val="FFC8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2800" dirty="0">
                <a:solidFill>
                  <a:schemeClr val="tx1"/>
                </a:solidFill>
              </a:rPr>
              <a:t>ст.48 часть 12.2 Градостроительного кодекса РФ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21438"/>
            <a:ext cx="8712967" cy="1008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НОРМАТИВНАЯ БАЗА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8" name="Соединительная линия уступом 7"/>
          <p:cNvCxnSpPr>
            <a:stCxn id="2" idx="1"/>
            <a:endCxn id="4" idx="1"/>
          </p:cNvCxnSpPr>
          <p:nvPr/>
        </p:nvCxnSpPr>
        <p:spPr>
          <a:xfrm rot="10800000" flipH="1" flipV="1">
            <a:off x="323527" y="625438"/>
            <a:ext cx="1" cy="1831454"/>
          </a:xfrm>
          <a:prstGeom prst="bent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2" idx="1"/>
            <a:endCxn id="19" idx="1"/>
          </p:cNvCxnSpPr>
          <p:nvPr/>
        </p:nvCxnSpPr>
        <p:spPr>
          <a:xfrm rot="10800000" flipH="1" flipV="1">
            <a:off x="323527" y="625438"/>
            <a:ext cx="6351" cy="4207718"/>
          </a:xfrm>
          <a:prstGeom prst="bentConnector3">
            <a:avLst>
              <a:gd name="adj1" fmla="val -359943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Выноска со стрелкой влево 45"/>
          <p:cNvSpPr/>
          <p:nvPr/>
        </p:nvSpPr>
        <p:spPr>
          <a:xfrm>
            <a:off x="4211960" y="1412776"/>
            <a:ext cx="4824536" cy="2088232"/>
          </a:xfrm>
          <a:prstGeom prst="leftArrowCallout">
            <a:avLst>
              <a:gd name="adj1" fmla="val 33576"/>
              <a:gd name="adj2" fmla="val 23982"/>
              <a:gd name="adj3" fmla="val 25000"/>
              <a:gd name="adj4" fmla="val 87323"/>
            </a:avLst>
          </a:prstGeom>
          <a:noFill/>
          <a:ln w="12700">
            <a:solidFill>
              <a:srgbClr val="009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В случае проведения капремонта объектов капитального строительства осуществляется подготовка отдельных разделов ПД на основании задания застройщика или технического заказчика в зависимости от содержания работ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9879" y="3789040"/>
            <a:ext cx="3816424" cy="2088232"/>
          </a:xfrm>
          <a:prstGeom prst="rect">
            <a:avLst/>
          </a:prstGeom>
          <a:solidFill>
            <a:srgbClr val="FFC8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2800" dirty="0">
                <a:solidFill>
                  <a:schemeClr val="tx1"/>
                </a:solidFill>
              </a:rPr>
              <a:t>п.3.4. МДС 13-1.99</a:t>
            </a:r>
          </a:p>
        </p:txBody>
      </p:sp>
      <p:sp>
        <p:nvSpPr>
          <p:cNvPr id="20" name="Выноска со стрелкой влево 19"/>
          <p:cNvSpPr/>
          <p:nvPr/>
        </p:nvSpPr>
        <p:spPr>
          <a:xfrm>
            <a:off x="4218310" y="3789040"/>
            <a:ext cx="4824536" cy="2088232"/>
          </a:xfrm>
          <a:prstGeom prst="leftArrowCallout">
            <a:avLst>
              <a:gd name="adj1" fmla="val 33576"/>
              <a:gd name="adj2" fmla="val 23982"/>
              <a:gd name="adj3" fmla="val 25000"/>
              <a:gd name="adj4" fmla="val 87323"/>
            </a:avLst>
          </a:prstGeom>
          <a:noFill/>
          <a:ln w="12700">
            <a:solidFill>
              <a:srgbClr val="009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Инструкция о составе, порядке разработки, согласования и утверждения проектно-сметной документации на капитальный ремонт жилых зданий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232785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59243"/>
            <a:ext cx="8928992" cy="108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ПОДГОТОВКА ДЕФЕКТНЫХ ВЕДОМОСТЕЙ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1872208"/>
            <a:ext cx="8928992" cy="4941168"/>
          </a:xfrm>
        </p:spPr>
        <p:txBody>
          <a:bodyPr>
            <a:noAutofit/>
          </a:bodyPr>
          <a:lstStyle/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Составляются по результатам проводимых весенне-осенних осмотров жилых домов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Дают возможность определить предварительный перечень  и объем работ на объекте</a:t>
            </a:r>
          </a:p>
          <a:p>
            <a:pPr indent="-320675">
              <a:lnSpc>
                <a:spcPct val="13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Являются базой для подготовки технических заданий на проектирование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148" y="121438"/>
            <a:ext cx="8926347" cy="5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ЭТАПЫ РАЗРАБОТКИ ПРОЕКТНОЙ ДОКУМЕНТАЦИИ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xmlns="" val="3001868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148" y="121438"/>
            <a:ext cx="8926347" cy="54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ПОДГОТОВКА ДЕФЕКТНЫХ ВЕДОМОСТЕЙ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22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370100"/>
              </p:ext>
            </p:extLst>
          </p:nvPr>
        </p:nvGraphicFramePr>
        <p:xfrm>
          <a:off x="1043611" y="775043"/>
          <a:ext cx="6840757" cy="6105144"/>
        </p:xfrm>
        <a:graphic>
          <a:graphicData uri="http://schemas.openxmlformats.org/drawingml/2006/table">
            <a:tbl>
              <a:tblPr/>
              <a:tblGrid>
                <a:gridCol w="352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2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4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57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4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18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74255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latin typeface="Times New Roman"/>
                        </a:rPr>
                        <a:t>"СОГЛАСОВАНО"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latin typeface="Times New Roman"/>
                        </a:rPr>
                        <a:t>"УТВЕРЖДАЮ"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158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latin typeface="Times New Roman"/>
                        </a:rPr>
                        <a:t>Представитель ГЖИ РТ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245">
                <a:tc grid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latin typeface="Times New Roman"/>
                        </a:rPr>
                        <a:t>_____________________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________________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245">
                <a:tc grid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latin typeface="Times New Roman"/>
                        </a:rPr>
                        <a:t>М.П. (подпись)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latin typeface="Times New Roman"/>
                        </a:rPr>
                        <a:t>(подпись)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latin typeface="Times New Roman"/>
                        </a:rPr>
                        <a:t>М.П.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245">
                <a:tc gridSpan="2">
                  <a:txBody>
                    <a:bodyPr/>
                    <a:lstStyle/>
                    <a:p>
                      <a:pPr algn="l" fontAlgn="t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0245">
                <a:tc gridSpan="2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875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Дефектная ведомость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875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(система холодного водоснабжения)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762">
                <a:tc gridSpan="2">
                  <a:txBody>
                    <a:bodyPr/>
                    <a:lstStyle/>
                    <a:p>
                      <a:pPr algn="l" fontAlgn="t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976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объемов работ (согласно п. 3 ст. 15 закона № 185 - ФЗ)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976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на капитальный ремонт многоквартирного жилого дома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9762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                                 по адресу: ____________________________________________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6649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 dirty="0">
                          <a:latin typeface="Times New Roman"/>
                        </a:rPr>
                        <a:t>                         </a:t>
                      </a:r>
                      <a:r>
                        <a:rPr lang="ru-RU" sz="700" b="0" i="0" u="none" strike="noStrike" dirty="0">
                          <a:latin typeface="Times New Roman"/>
                        </a:rPr>
                        <a:t>муниципальный район, населенный пункт, улица, № дома.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498" marR="6498" marT="64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98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latin typeface="Times New Roman"/>
                        </a:rPr>
                        <a:t>№ 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Times New Roman"/>
                        </a:rPr>
                        <a:t>Виды работ</a:t>
                      </a:r>
                    </a:p>
                  </a:txBody>
                  <a:tcPr marL="615842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1" i="0" u="none" strike="noStrike">
                        <a:latin typeface="Times New Roman"/>
                      </a:endParaRPr>
                    </a:p>
                  </a:txBody>
                  <a:tcPr marL="623831" marR="6498" marT="64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err="1"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.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Объем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Times New Roman"/>
                        </a:rPr>
                        <a:t>Примечание</a:t>
                      </a:r>
                    </a:p>
                  </a:txBody>
                  <a:tcPr marL="153962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97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  разводящий трубопровод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98" marR="6498" marT="64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замена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/>
                        </a:rPr>
                        <a:t>п.м.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  ввод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6498" marR="6498" marT="64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замена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/>
                        </a:rPr>
                        <a:t>шт./пм.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1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  стояки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6498" marR="6498" marT="64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замена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/>
                        </a:rPr>
                        <a:t>шт./пм.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1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  подводки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6498" marR="6498" marT="64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замена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/>
                        </a:rPr>
                        <a:t>шт./пм.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97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  ПКУ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6498" marR="6498" marT="64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установка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/>
                        </a:rPr>
                        <a:t>шт.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97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  Прочие виды работ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6498" marR="6498" marT="64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изоляция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п.м.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14" marR="6414" marT="6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516369">
                <a:tc gridSpan="4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latin typeface="Times New Roman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000" b="0" i="0" u="none" strike="noStrike" dirty="0">
                          <a:latin typeface="Times New Roman"/>
                        </a:rPr>
                        <a:t>1.     Представитель собственников жилья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______________</a:t>
                      </a:r>
                    </a:p>
                  </a:txBody>
                  <a:tcPr marL="6414" marR="6414" marT="6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_________________</a:t>
                      </a:r>
                    </a:p>
                  </a:txBody>
                  <a:tcPr marL="6414" marR="6414" marT="6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6514">
                <a:tc gridSpan="3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6498" marR="6498" marT="6498" marB="0"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414" marR="6414" marT="6414" marB="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latin typeface="Times New Roman"/>
                        </a:rPr>
                        <a:t>подпись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latin typeface="Times New Roman"/>
                        </a:rPr>
                        <a:t>Ф.И.О.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6514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        Представитель обслуживающей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6514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2.     организации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______________</a:t>
                      </a:r>
                    </a:p>
                  </a:txBody>
                  <a:tcPr marL="6414" marR="6414" marT="6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_________________</a:t>
                      </a:r>
                    </a:p>
                  </a:txBody>
                  <a:tcPr marL="6414" marR="6414" marT="6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0245">
                <a:tc gridSpan="2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latin typeface="Times New Roman"/>
                        </a:rPr>
                        <a:t>подпись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 dirty="0">
                          <a:latin typeface="Times New Roman"/>
                        </a:rPr>
                        <a:t>Ф.И.О.</a:t>
                      </a:r>
                    </a:p>
                  </a:txBody>
                  <a:tcPr marL="6414" marR="6414" marT="6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2138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59243"/>
            <a:ext cx="8928992" cy="108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ПОДГОТОВКА ТЕХНИЧЕСКОГО ЗАДАНИЯ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1872208"/>
            <a:ext cx="8928992" cy="4941168"/>
          </a:xfrm>
        </p:spPr>
        <p:txBody>
          <a:bodyPr>
            <a:noAutofit/>
          </a:bodyPr>
          <a:lstStyle/>
          <a:p>
            <a:pPr marL="22225" indent="0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None/>
            </a:pPr>
            <a:r>
              <a:rPr lang="ru-RU" sz="2200" b="1" dirty="0"/>
              <a:t>Техническое задание включает:</a:t>
            </a:r>
          </a:p>
          <a:p>
            <a:pPr indent="-320675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200" dirty="0"/>
              <a:t>Дефектные ведомости по видам работ, согласованные обслуживающей организацией и представителем жильцов дома;</a:t>
            </a:r>
          </a:p>
          <a:p>
            <a:pPr indent="-320675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200" dirty="0"/>
              <a:t>Копию технического паспорта жилого дома;</a:t>
            </a:r>
          </a:p>
          <a:p>
            <a:pPr indent="-320675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200" dirty="0"/>
              <a:t>Копии поэтажных планов БТИ;</a:t>
            </a:r>
          </a:p>
          <a:p>
            <a:pPr indent="-320675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200" dirty="0"/>
              <a:t>Копии технических условий </a:t>
            </a:r>
            <a:r>
              <a:rPr lang="ru-RU" sz="2200" dirty="0" err="1"/>
              <a:t>энергоснабжающих</a:t>
            </a:r>
            <a:r>
              <a:rPr lang="ru-RU" sz="2200" dirty="0"/>
              <a:t> организаций;</a:t>
            </a:r>
          </a:p>
          <a:p>
            <a:pPr indent="-320675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200" dirty="0" err="1"/>
              <a:t>Выкопировку</a:t>
            </a:r>
            <a:r>
              <a:rPr lang="ru-RU" sz="2200" dirty="0"/>
              <a:t> из генерального плана участка (при необходимости выполнения проекта по благоустройству придомовой территории и </a:t>
            </a:r>
            <a:r>
              <a:rPr lang="ru-RU" sz="2200" dirty="0" err="1"/>
              <a:t>ПОКРа</a:t>
            </a:r>
            <a:r>
              <a:rPr lang="ru-RU" sz="2200" dirty="0"/>
              <a:t>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148" y="121438"/>
            <a:ext cx="8926347" cy="5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ЭТАПЫ РАЗРАБОТКИ ПРОЕКТНОЙ ДОКУМЕНТАЦИИ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xmlns="" val="3757332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59243"/>
            <a:ext cx="8928992" cy="108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ПОДГОТОВКА ТЕХНИЧЕСКОГО ЗАДАНИЯ 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2016224"/>
            <a:ext cx="8928992" cy="4941168"/>
          </a:xfrm>
        </p:spPr>
        <p:txBody>
          <a:bodyPr>
            <a:noAutofit/>
          </a:bodyPr>
          <a:lstStyle/>
          <a:p>
            <a:pPr marL="22225" indent="0" algn="ctr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None/>
            </a:pPr>
            <a:r>
              <a:rPr lang="ru-RU" sz="2200" b="1" u="sng" dirty="0"/>
              <a:t>Важно</a:t>
            </a:r>
            <a:r>
              <a:rPr lang="ru-RU" sz="2200" b="1" dirty="0"/>
              <a:t> учесть существующие проблемы при эксплуатации </a:t>
            </a:r>
          </a:p>
          <a:p>
            <a:pPr marL="22225" indent="0" algn="ctr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65000"/>
              <a:buNone/>
            </a:pPr>
            <a:r>
              <a:rPr lang="ru-RU" sz="2200" b="1" dirty="0"/>
              <a:t>жилых домов</a:t>
            </a:r>
            <a:r>
              <a:rPr lang="ru-RU" sz="2200" dirty="0"/>
              <a:t>. </a:t>
            </a:r>
          </a:p>
          <a:p>
            <a:pPr marL="22225" indent="0"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5000"/>
              <a:buNone/>
            </a:pPr>
            <a:r>
              <a:rPr lang="ru-RU" sz="1900" dirty="0"/>
              <a:t>Например:</a:t>
            </a:r>
            <a:endParaRPr lang="en-US" sz="1900" dirty="0"/>
          </a:p>
          <a:p>
            <a:pPr indent="-320675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1900" dirty="0">
                <a:solidFill>
                  <a:srgbClr val="C00000"/>
                </a:solidFill>
              </a:rPr>
              <a:t>Образование сосулек на кровлях </a:t>
            </a:r>
            <a:r>
              <a:rPr lang="ru-RU" sz="1900" dirty="0"/>
              <a:t>– для предотвращения проблемы необходимо на стадии проектирования предусматривать меры по обеспечению температурно-влажностного режима в </a:t>
            </a:r>
            <a:r>
              <a:rPr lang="ru-RU" sz="1900" dirty="0" err="1"/>
              <a:t>подкровельном</a:t>
            </a:r>
            <a:r>
              <a:rPr lang="ru-RU" sz="1900" dirty="0"/>
              <a:t> пространстве. </a:t>
            </a:r>
          </a:p>
          <a:p>
            <a:pPr indent="-320675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1900" dirty="0">
                <a:solidFill>
                  <a:srgbClr val="C00000"/>
                </a:solidFill>
              </a:rPr>
              <a:t>Неблагоустроенные подвалы жилых домов </a:t>
            </a:r>
            <a:r>
              <a:rPr lang="ru-RU" sz="1900" dirty="0"/>
              <a:t>– необходимо предусматривать устройство дренажных систем при наличии грунтовых вод, организацию вентиляции, устройство бетонных дорожек.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148" y="121438"/>
            <a:ext cx="8926347" cy="5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ЭТАПЫ РАЗРАБОТКИ ПРОЕКТНОЙ ДОКУМЕНТАЦИИ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xmlns="" val="1926648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59243"/>
            <a:ext cx="8928992" cy="108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ПОДГОТОВКА ТЕХНИЧЕСКОГО ЗАДАНИЯ 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2016224"/>
            <a:ext cx="8928992" cy="4941168"/>
          </a:xfrm>
        </p:spPr>
        <p:txBody>
          <a:bodyPr>
            <a:noAutofit/>
          </a:bodyPr>
          <a:lstStyle/>
          <a:p>
            <a:pPr marL="22225" indent="0" algn="ctr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None/>
            </a:pPr>
            <a:r>
              <a:rPr lang="ru-RU" sz="2200" b="1" u="sng" dirty="0"/>
              <a:t>Важно</a:t>
            </a:r>
            <a:r>
              <a:rPr lang="ru-RU" sz="2200" b="1" dirty="0"/>
              <a:t> предусматривать меры по обеспечению </a:t>
            </a:r>
          </a:p>
          <a:p>
            <a:pPr marL="22225" indent="0" algn="ctr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65000"/>
              <a:buNone/>
            </a:pPr>
            <a:r>
              <a:rPr lang="ru-RU" sz="2200" b="1" dirty="0"/>
              <a:t>энергоэффективности жилья</a:t>
            </a:r>
            <a:r>
              <a:rPr lang="ru-RU" sz="2200" dirty="0"/>
              <a:t>. </a:t>
            </a:r>
          </a:p>
          <a:p>
            <a:pPr marL="22225" indent="0"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5000"/>
              <a:buNone/>
            </a:pPr>
            <a:r>
              <a:rPr lang="ru-RU" sz="1900" dirty="0"/>
              <a:t>Например:</a:t>
            </a:r>
            <a:endParaRPr lang="en-US" sz="1900" dirty="0"/>
          </a:p>
          <a:p>
            <a:pPr indent="-320675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1900" dirty="0">
                <a:solidFill>
                  <a:srgbClr val="C00000"/>
                </a:solidFill>
              </a:rPr>
              <a:t>Установка узлов учета и регулирования параметров теплоносителя</a:t>
            </a:r>
            <a:r>
              <a:rPr lang="ru-RU" sz="1900" dirty="0"/>
              <a:t> – позволяет значительно сократить расходы на теплоснабжение.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148" y="121438"/>
            <a:ext cx="8926347" cy="5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ЭТАПЫ РАЗРАБОТКИ ПРОЕКТНОЙ ДОКУМЕНТАЦИИ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xmlns="" val="4067387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8928992" cy="14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ОПРЕДЕЛЕНИЕ СТОИМОСТИ ПРОЕКТНО -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ИЗЫСКАТЕЛЬСКИХ РАБОТ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060848"/>
            <a:ext cx="4032449" cy="3240360"/>
          </a:xfrm>
          <a:prstGeom prst="rect">
            <a:avLst/>
          </a:prstGeom>
          <a:solidFill>
            <a:srgbClr val="FFC8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2200" b="1" dirty="0">
                <a:solidFill>
                  <a:schemeClr val="tx1"/>
                </a:solidFill>
              </a:rPr>
              <a:t>п.3.2 «Методических указаний по применению справочников базовых цен на проектные работы в строительстве», </a:t>
            </a:r>
            <a:r>
              <a:rPr lang="ru-RU" sz="2200" dirty="0">
                <a:solidFill>
                  <a:schemeClr val="tx1"/>
                </a:solidFill>
              </a:rPr>
              <a:t>утвержденных Приказом </a:t>
            </a:r>
            <a:r>
              <a:rPr lang="ru-RU" sz="2200" dirty="0" err="1">
                <a:solidFill>
                  <a:schemeClr val="tx1"/>
                </a:solidFill>
              </a:rPr>
              <a:t>Минрегиона</a:t>
            </a:r>
            <a:r>
              <a:rPr lang="ru-RU" sz="2200" dirty="0">
                <a:solidFill>
                  <a:schemeClr val="tx1"/>
                </a:solidFill>
              </a:rPr>
              <a:t> РФ от 29 декабря 2009 г. N 620</a:t>
            </a: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211960" y="1700808"/>
            <a:ext cx="4824536" cy="3960440"/>
          </a:xfrm>
          <a:prstGeom prst="leftArrowCallout">
            <a:avLst>
              <a:gd name="adj1" fmla="val 15753"/>
              <a:gd name="adj2" fmla="val 8186"/>
              <a:gd name="adj3" fmla="val 7539"/>
              <a:gd name="adj4" fmla="val 93811"/>
            </a:avLst>
          </a:prstGeom>
          <a:noFill/>
          <a:ln w="12700">
            <a:solidFill>
              <a:srgbClr val="009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</a:rPr>
              <a:t>Цена привязки типовой или повторно применяемой проектной документации, без внесения изменений в надземную часть здания, определяется по ценам Справочников с применением коэффициентов от 0,2 до 0,35. При этом минимальный размер коэффициента принимается при привязке объекта без внесений каких-либо изменений в надземную и подземную части здания. Цена привязки типовой или повторно применяемой проектной документации с внесением в нее изменений в подземную и надземную часть определяется по ценам Справочников с применением общего коэффициента до 0,8 в зависимости от трудоемкости работ.</a:t>
            </a:r>
          </a:p>
        </p:txBody>
      </p:sp>
    </p:spTree>
    <p:extLst>
      <p:ext uri="{BB962C8B-B14F-4D97-AF65-F5344CB8AC3E}">
        <p14:creationId xmlns:p14="http://schemas.microsoft.com/office/powerpoint/2010/main" xmlns="" val="2731126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8928992" cy="14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ОПРЕДЕЛЕНИЕ СТОИМОСТИ ПРОЕКТНО -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ИЗЫСКАТЕЛЬСКИХ РАБОТ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941168"/>
          </a:xfrm>
        </p:spPr>
        <p:txBody>
          <a:bodyPr>
            <a:noAutofit/>
          </a:bodyPr>
          <a:lstStyle/>
          <a:p>
            <a:pPr marL="22225" indent="0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None/>
            </a:pPr>
            <a:r>
              <a:rPr lang="ru-RU" sz="2200" b="1" dirty="0"/>
              <a:t>Справочники базовых цен, включенные в Федеральный реестр сметных нормативов в строительстве:</a:t>
            </a:r>
          </a:p>
          <a:p>
            <a:pPr indent="-320675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1600" b="1" dirty="0"/>
              <a:t>СБЦП 81-02-05-2001 </a:t>
            </a:r>
            <a:r>
              <a:rPr lang="ru-RU" sz="1600" dirty="0"/>
              <a:t>«Справочник базовых цен на проектные работы для строительства "Нормативы подготовки технической документации для капитального ремонта зданий и сооружений жилищно-гражданского назначения". Утвержден Приказом Министерства регионального развития Российской Федерации от 12 марта 2012 г. N 96;</a:t>
            </a:r>
          </a:p>
          <a:p>
            <a:pPr indent="-320675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1600" b="1" dirty="0"/>
              <a:t>СБЦП 81-02-25-2001 </a:t>
            </a:r>
            <a:r>
              <a:rPr lang="ru-RU" sz="1600" dirty="0"/>
              <a:t>Справочник базовых цен на обмерные работы и обследования  зданий и сооружений, Внесен Приказом Министерства строительства и жилищно-коммунального хозяйства Российской Федерации от 25 апреля 2016 г. N 270/</a:t>
            </a:r>
            <a:r>
              <a:rPr lang="ru-RU" sz="1600" dirty="0" err="1"/>
              <a:t>пр</a:t>
            </a:r>
            <a:r>
              <a:rPr lang="ru-RU" sz="1600" dirty="0"/>
              <a:t>;</a:t>
            </a:r>
          </a:p>
          <a:p>
            <a:pPr indent="-320675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1600" b="1" dirty="0"/>
              <a:t>СБЦП 81-02-01-2001 </a:t>
            </a:r>
            <a:r>
              <a:rPr lang="ru-RU" sz="1600" dirty="0"/>
              <a:t>«Справочник базовых цен на проектные работы в строительстве. Территориальное планирование и планировка территорий». Утвержден Приказом </a:t>
            </a:r>
            <a:r>
              <a:rPr lang="ru-RU" sz="1600" dirty="0" err="1"/>
              <a:t>Минрегиона</a:t>
            </a:r>
            <a:r>
              <a:rPr lang="ru-RU" sz="1600" dirty="0"/>
              <a:t> РФ от 28 мая 2010 г. N 260.</a:t>
            </a:r>
          </a:p>
          <a:p>
            <a:pPr indent="-320675">
              <a:lnSpc>
                <a:spcPct val="120000"/>
              </a:lnSpc>
              <a:spcBef>
                <a:spcPts val="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1600" dirty="0"/>
              <a:t>СБЦ на проектные работы для строительства </a:t>
            </a:r>
            <a:r>
              <a:rPr lang="ru-RU" sz="1600" b="1" dirty="0"/>
              <a:t>«Системы противопожарной и охранной защиты» </a:t>
            </a:r>
            <a:r>
              <a:rPr lang="ru-RU" sz="1600" dirty="0"/>
              <a:t>Одобрен и рекомендован Письмом Госстроя РФ от 28 сентября 1999 г. N Н3-3287/10</a:t>
            </a:r>
          </a:p>
        </p:txBody>
      </p:sp>
    </p:spTree>
    <p:extLst>
      <p:ext uri="{BB962C8B-B14F-4D97-AF65-F5344CB8AC3E}">
        <p14:creationId xmlns:p14="http://schemas.microsoft.com/office/powerpoint/2010/main" xmlns="" val="1716381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59243"/>
            <a:ext cx="8928992" cy="1080000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Calibri" pitchFamily="34" charset="0"/>
              </a:rPr>
              <a:t>Стоимость изготовления проектной документации жилого дома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Строительный объем </a:t>
            </a:r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ru-RU" sz="2000" dirty="0">
                <a:solidFill>
                  <a:schemeClr val="tx1"/>
                </a:solidFill>
              </a:rPr>
              <a:t>14000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м3, 5 этажей, 4 подъезда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148" y="121438"/>
            <a:ext cx="8926347" cy="5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ОПРЕДЕЛЕНИЕ СТОИМОСТИ ПРОЕКТНО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ИЗЫСКАТЕЛЬСКИХ РАБОТ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28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4766240"/>
              </p:ext>
            </p:extLst>
          </p:nvPr>
        </p:nvGraphicFramePr>
        <p:xfrm>
          <a:off x="539551" y="1916832"/>
          <a:ext cx="8064897" cy="4320000"/>
        </p:xfrm>
        <a:graphic>
          <a:graphicData uri="http://schemas.openxmlformats.org/drawingml/2006/table">
            <a:tbl>
              <a:tblPr/>
              <a:tblGrid>
                <a:gridCol w="326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5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6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6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1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Новое строительство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80" marR="8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80" marR="8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D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Разница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80" marR="8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31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ea typeface="Times New Roman"/>
                          <a:cs typeface="Times New Roman"/>
                        </a:rPr>
                        <a:t>Сети водоснабжения и канализации </a:t>
                      </a:r>
                      <a:endParaRPr lang="ru-RU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80" marR="8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9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172 639,24</a:t>
                      </a:r>
                    </a:p>
                  </a:txBody>
                  <a:tcPr marL="87980" marR="8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60 304,46</a:t>
                      </a:r>
                    </a:p>
                  </a:txBody>
                  <a:tcPr marL="87980" marR="8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Times New Roman"/>
                          <a:ea typeface="Calibri"/>
                          <a:cs typeface="Times New Roman"/>
                        </a:rPr>
                        <a:t>2,86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80" marR="8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Times New Roman"/>
                          <a:ea typeface="Calibri"/>
                          <a:cs typeface="Times New Roman"/>
                        </a:rPr>
                        <a:t>раз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80" marR="879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31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ea typeface="Times New Roman"/>
                          <a:cs typeface="Times New Roman"/>
                        </a:rPr>
                        <a:t>Сети центрального отопления</a:t>
                      </a:r>
                      <a:endParaRPr lang="ru-RU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80" marR="8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9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201 412,45</a:t>
                      </a:r>
                    </a:p>
                  </a:txBody>
                  <a:tcPr marL="87980" marR="8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60 304,46</a:t>
                      </a:r>
                    </a:p>
                  </a:txBody>
                  <a:tcPr marL="87980" marR="8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Times New Roman"/>
                          <a:ea typeface="Calibri"/>
                          <a:cs typeface="Times New Roman"/>
                        </a:rPr>
                        <a:t>3,34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80" marR="8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Times New Roman"/>
                          <a:ea typeface="Times New Roman"/>
                          <a:cs typeface="Times New Roman"/>
                        </a:rPr>
                        <a:t>раз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80" marR="879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31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ea typeface="Times New Roman"/>
                          <a:cs typeface="Times New Roman"/>
                        </a:rPr>
                        <a:t>Сети электроснабжения</a:t>
                      </a:r>
                      <a:endParaRPr lang="ru-RU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80" marR="8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9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143 866,03</a:t>
                      </a:r>
                    </a:p>
                  </a:txBody>
                  <a:tcPr marL="87980" marR="8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52 712,69</a:t>
                      </a:r>
                    </a:p>
                  </a:txBody>
                  <a:tcPr marL="87980" marR="8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Times New Roman"/>
                          <a:ea typeface="Times New Roman"/>
                          <a:cs typeface="Times New Roman"/>
                        </a:rPr>
                        <a:t>2,73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80" marR="8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Times New Roman"/>
                          <a:ea typeface="Times New Roman"/>
                          <a:cs typeface="Times New Roman"/>
                        </a:rPr>
                        <a:t>раз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80" marR="879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3417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7504" y="116632"/>
            <a:ext cx="8928992" cy="1188000"/>
          </a:xfrm>
          <a:prstGeom prst="rect">
            <a:avLst/>
          </a:prstGeom>
          <a:solidFill>
            <a:srgbClr val="FFC8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Порядок организации, выполнения и контроля работ по капитальному ремонту многоквартирных жилых домов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08496" y="1522067"/>
            <a:ext cx="8928000" cy="987520"/>
            <a:chOff x="108233" y="1412776"/>
            <a:chExt cx="8928000" cy="987520"/>
          </a:xfrm>
          <a:solidFill>
            <a:srgbClr val="2398B3"/>
          </a:solidFill>
        </p:grpSpPr>
        <p:sp>
          <p:nvSpPr>
            <p:cNvPr id="40" name="Выноска со стрелкой вниз 39"/>
            <p:cNvSpPr/>
            <p:nvPr/>
          </p:nvSpPr>
          <p:spPr>
            <a:xfrm>
              <a:off x="4283968" y="1896240"/>
              <a:ext cx="648072" cy="504056"/>
            </a:xfrm>
            <a:prstGeom prst="downArrow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16"/>
            <p:cNvGrpSpPr/>
            <p:nvPr/>
          </p:nvGrpSpPr>
          <p:grpSpPr>
            <a:xfrm>
              <a:off x="108233" y="1412776"/>
              <a:ext cx="8928000" cy="792088"/>
              <a:chOff x="86139" y="1412776"/>
              <a:chExt cx="8974278" cy="792088"/>
            </a:xfrm>
            <a:grpFill/>
          </p:grpSpPr>
          <p:sp>
            <p:nvSpPr>
              <p:cNvPr id="42" name="Прямоугольник 3"/>
              <p:cNvSpPr/>
              <p:nvPr/>
            </p:nvSpPr>
            <p:spPr>
              <a:xfrm>
                <a:off x="95929" y="1412776"/>
                <a:ext cx="8964488" cy="792088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Изучение нормативно-правовой базы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86139" y="1412776"/>
                <a:ext cx="611560" cy="792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/>
                  <a:t>1</a:t>
                </a:r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107504" y="2530179"/>
            <a:ext cx="8927999" cy="987520"/>
            <a:chOff x="108233" y="1412776"/>
            <a:chExt cx="8927999" cy="987520"/>
          </a:xfrm>
          <a:solidFill>
            <a:srgbClr val="2398B3"/>
          </a:solidFill>
        </p:grpSpPr>
        <p:sp>
          <p:nvSpPr>
            <p:cNvPr id="60" name="Выноска со стрелкой вниз 59"/>
            <p:cNvSpPr/>
            <p:nvPr/>
          </p:nvSpPr>
          <p:spPr>
            <a:xfrm>
              <a:off x="4283968" y="1896240"/>
              <a:ext cx="648072" cy="504056"/>
            </a:xfrm>
            <a:prstGeom prst="downArrow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1" name="Группа 16"/>
            <p:cNvGrpSpPr/>
            <p:nvPr/>
          </p:nvGrpSpPr>
          <p:grpSpPr>
            <a:xfrm>
              <a:off x="108233" y="1412776"/>
              <a:ext cx="8927999" cy="792088"/>
              <a:chOff x="86139" y="1412776"/>
              <a:chExt cx="8974277" cy="792088"/>
            </a:xfrm>
            <a:grpFill/>
          </p:grpSpPr>
          <p:sp>
            <p:nvSpPr>
              <p:cNvPr id="62" name="Прямоугольник 3"/>
              <p:cNvSpPr/>
              <p:nvPr/>
            </p:nvSpPr>
            <p:spPr>
              <a:xfrm>
                <a:off x="95929" y="1412776"/>
                <a:ext cx="8964487" cy="792088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	Формирование краткосрочной программы капитального ремонта МКД</a:t>
                </a: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86139" y="1412776"/>
                <a:ext cx="611560" cy="792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/>
                  <a:t>2</a:t>
                </a:r>
              </a:p>
            </p:txBody>
          </p:sp>
        </p:grpSp>
      </p:grpSp>
      <p:grpSp>
        <p:nvGrpSpPr>
          <p:cNvPr id="64" name="Группа 63"/>
          <p:cNvGrpSpPr/>
          <p:nvPr/>
        </p:nvGrpSpPr>
        <p:grpSpPr>
          <a:xfrm>
            <a:off x="108496" y="3512583"/>
            <a:ext cx="8928000" cy="987520"/>
            <a:chOff x="108233" y="1412776"/>
            <a:chExt cx="8928000" cy="987520"/>
          </a:xfrm>
          <a:solidFill>
            <a:srgbClr val="2398B3"/>
          </a:solidFill>
        </p:grpSpPr>
        <p:sp>
          <p:nvSpPr>
            <p:cNvPr id="65" name="Выноска со стрелкой вниз 64"/>
            <p:cNvSpPr/>
            <p:nvPr/>
          </p:nvSpPr>
          <p:spPr>
            <a:xfrm>
              <a:off x="4283968" y="1896240"/>
              <a:ext cx="648072" cy="504056"/>
            </a:xfrm>
            <a:prstGeom prst="downArrow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16"/>
            <p:cNvGrpSpPr/>
            <p:nvPr/>
          </p:nvGrpSpPr>
          <p:grpSpPr>
            <a:xfrm>
              <a:off x="108233" y="1412776"/>
              <a:ext cx="8928000" cy="792088"/>
              <a:chOff x="86139" y="1412776"/>
              <a:chExt cx="8974278" cy="792088"/>
            </a:xfrm>
            <a:grpFill/>
          </p:grpSpPr>
          <p:sp>
            <p:nvSpPr>
              <p:cNvPr id="67" name="Прямоугольник 3"/>
              <p:cNvSpPr/>
              <p:nvPr/>
            </p:nvSpPr>
            <p:spPr>
              <a:xfrm>
                <a:off x="95929" y="1412776"/>
                <a:ext cx="8964488" cy="792088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86139" y="1412776"/>
                <a:ext cx="611560" cy="792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/>
                  <a:t>3</a:t>
                </a: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07504" y="4520695"/>
            <a:ext cx="8928000" cy="987520"/>
            <a:chOff x="108233" y="1412776"/>
            <a:chExt cx="8928000" cy="987520"/>
          </a:xfrm>
          <a:solidFill>
            <a:srgbClr val="2398B3"/>
          </a:solidFill>
        </p:grpSpPr>
        <p:sp>
          <p:nvSpPr>
            <p:cNvPr id="70" name="Выноска со стрелкой вниз 69"/>
            <p:cNvSpPr/>
            <p:nvPr/>
          </p:nvSpPr>
          <p:spPr>
            <a:xfrm>
              <a:off x="4283968" y="1896240"/>
              <a:ext cx="648072" cy="504056"/>
            </a:xfrm>
            <a:prstGeom prst="downArrow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1" name="Группа 16"/>
            <p:cNvGrpSpPr/>
            <p:nvPr/>
          </p:nvGrpSpPr>
          <p:grpSpPr>
            <a:xfrm>
              <a:off x="108233" y="1412776"/>
              <a:ext cx="8928000" cy="792088"/>
              <a:chOff x="86139" y="1412776"/>
              <a:chExt cx="8974278" cy="792088"/>
            </a:xfrm>
            <a:grpFill/>
          </p:grpSpPr>
          <p:sp>
            <p:nvSpPr>
              <p:cNvPr id="72" name="Прямоугольник 3"/>
              <p:cNvSpPr/>
              <p:nvPr/>
            </p:nvSpPr>
            <p:spPr>
              <a:xfrm>
                <a:off x="95929" y="1412776"/>
                <a:ext cx="8964488" cy="792088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86139" y="1412776"/>
                <a:ext cx="611560" cy="792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/>
                  <a:t>4</a:t>
                </a:r>
              </a:p>
            </p:txBody>
          </p:sp>
        </p:grpSp>
      </p:grpSp>
      <p:grpSp>
        <p:nvGrpSpPr>
          <p:cNvPr id="74" name="Группа 73"/>
          <p:cNvGrpSpPr/>
          <p:nvPr/>
        </p:nvGrpSpPr>
        <p:grpSpPr>
          <a:xfrm>
            <a:off x="107504" y="5503099"/>
            <a:ext cx="8928000" cy="987520"/>
            <a:chOff x="108233" y="1412776"/>
            <a:chExt cx="8928000" cy="987520"/>
          </a:xfrm>
          <a:solidFill>
            <a:srgbClr val="2398B3"/>
          </a:solidFill>
        </p:grpSpPr>
        <p:sp>
          <p:nvSpPr>
            <p:cNvPr id="75" name="Выноска со стрелкой вниз 74"/>
            <p:cNvSpPr/>
            <p:nvPr/>
          </p:nvSpPr>
          <p:spPr>
            <a:xfrm>
              <a:off x="4283968" y="1896240"/>
              <a:ext cx="648072" cy="504056"/>
            </a:xfrm>
            <a:prstGeom prst="downArrow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16"/>
            <p:cNvGrpSpPr/>
            <p:nvPr/>
          </p:nvGrpSpPr>
          <p:grpSpPr>
            <a:xfrm>
              <a:off x="108233" y="1412776"/>
              <a:ext cx="8928000" cy="792088"/>
              <a:chOff x="86139" y="1412776"/>
              <a:chExt cx="8974278" cy="792088"/>
            </a:xfrm>
            <a:grpFill/>
          </p:grpSpPr>
          <p:sp>
            <p:nvSpPr>
              <p:cNvPr id="77" name="Прямоугольник 3"/>
              <p:cNvSpPr/>
              <p:nvPr/>
            </p:nvSpPr>
            <p:spPr>
              <a:xfrm>
                <a:off x="95929" y="1412776"/>
                <a:ext cx="8964488" cy="792088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86139" y="1412776"/>
                <a:ext cx="611560" cy="792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/>
                  <a:t>5</a:t>
                </a: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812488" y="3723917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Предпроектная</a:t>
            </a:r>
            <a:r>
              <a:rPr lang="ru-RU" dirty="0">
                <a:solidFill>
                  <a:schemeClr val="bg1"/>
                </a:solidFill>
              </a:rPr>
              <a:t> подготовка объектов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3118" y="4732029"/>
            <a:ext cx="8233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Разработка проектно-сметной документации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2406" y="5687716"/>
            <a:ext cx="8319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Отбор организаций для выполнения работ по капитальному ремонту МКД</a:t>
            </a:r>
          </a:p>
        </p:txBody>
      </p:sp>
    </p:spTree>
    <p:extLst>
      <p:ext uri="{BB962C8B-B14F-4D97-AF65-F5344CB8AC3E}">
        <p14:creationId xmlns:p14="http://schemas.microsoft.com/office/powerpoint/2010/main" xmlns="" val="41489986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144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КЛЮЧЕВЫЕ ПРОБЛЕМЫ РЕГИОНОВ РФ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2" cy="4824536"/>
          </a:xfrm>
        </p:spPr>
        <p:txBody>
          <a:bodyPr>
            <a:normAutofit fontScale="85000" lnSpcReduction="10000"/>
          </a:bodyPr>
          <a:lstStyle/>
          <a:p>
            <a:pPr indent="-320675" algn="just">
              <a:lnSpc>
                <a:spcPct val="120000"/>
              </a:lnSpc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Отсутствие в штате </a:t>
            </a:r>
            <a:r>
              <a:rPr lang="ru-RU" sz="2400" dirty="0" err="1"/>
              <a:t>рег.операторов</a:t>
            </a:r>
            <a:r>
              <a:rPr lang="ru-RU" sz="2400" dirty="0"/>
              <a:t> профессиональных кадров, имеющих практику выполнения капремонта или строительства;</a:t>
            </a:r>
          </a:p>
          <a:p>
            <a:pPr indent="-320675" algn="just">
              <a:lnSpc>
                <a:spcPct val="120000"/>
              </a:lnSpc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Не вовлеченность управляющих компаний в организацию капремонта;</a:t>
            </a:r>
          </a:p>
          <a:p>
            <a:pPr indent="-320675" algn="just">
              <a:lnSpc>
                <a:spcPct val="120000"/>
              </a:lnSpc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Отсутствие понимания необходимости изготовления ПД на капремонт у круга лиц, принимающих в регионе решения по  вопросам финансирования;</a:t>
            </a:r>
          </a:p>
          <a:p>
            <a:pPr indent="-320675" algn="just">
              <a:lnSpc>
                <a:spcPct val="120000"/>
              </a:lnSpc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Недостаточная поддержка со стороны руководства регионов в вопросах привлечения широкого круга участников через административный ресурс;</a:t>
            </a:r>
          </a:p>
          <a:p>
            <a:pPr indent="-320675" algn="just">
              <a:lnSpc>
                <a:spcPct val="120000"/>
              </a:lnSpc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Отсутствие бюджетных дотаций субъектов РФ;</a:t>
            </a:r>
          </a:p>
          <a:p>
            <a:pPr indent="-320675" algn="just">
              <a:lnSpc>
                <a:spcPct val="120000"/>
              </a:lnSpc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400" dirty="0"/>
              <a:t>Недостаточное понимание, что капремонт – строительный процесс.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044522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7504" y="116632"/>
            <a:ext cx="8928992" cy="1188000"/>
          </a:xfrm>
          <a:prstGeom prst="rect">
            <a:avLst/>
          </a:prstGeom>
          <a:solidFill>
            <a:srgbClr val="FFC8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Порядок организации, выполнения и контроля работ по капитальному ремонту многоквартирных жилых домов</a:t>
            </a:r>
          </a:p>
        </p:txBody>
      </p:sp>
      <p:grpSp>
        <p:nvGrpSpPr>
          <p:cNvPr id="2" name="Группа 38"/>
          <p:cNvGrpSpPr/>
          <p:nvPr/>
        </p:nvGrpSpPr>
        <p:grpSpPr>
          <a:xfrm>
            <a:off x="108496" y="1522067"/>
            <a:ext cx="8928000" cy="987520"/>
            <a:chOff x="108233" y="1412776"/>
            <a:chExt cx="8928000" cy="987520"/>
          </a:xfrm>
          <a:solidFill>
            <a:srgbClr val="2398B3"/>
          </a:solidFill>
        </p:grpSpPr>
        <p:sp>
          <p:nvSpPr>
            <p:cNvPr id="40" name="Выноска со стрелкой вниз 39"/>
            <p:cNvSpPr/>
            <p:nvPr/>
          </p:nvSpPr>
          <p:spPr>
            <a:xfrm>
              <a:off x="4283968" y="1896240"/>
              <a:ext cx="648072" cy="504056"/>
            </a:xfrm>
            <a:prstGeom prst="downArrow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>
              <a:off x="108233" y="1412776"/>
              <a:ext cx="8928000" cy="792088"/>
              <a:chOff x="86139" y="1412776"/>
              <a:chExt cx="8974278" cy="792088"/>
            </a:xfrm>
            <a:grpFill/>
          </p:grpSpPr>
          <p:sp>
            <p:nvSpPr>
              <p:cNvPr id="42" name="Прямоугольник 3"/>
              <p:cNvSpPr/>
              <p:nvPr/>
            </p:nvSpPr>
            <p:spPr>
              <a:xfrm>
                <a:off x="95929" y="1412776"/>
                <a:ext cx="8964488" cy="792088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Передача объекта под производство работ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86139" y="1412776"/>
                <a:ext cx="611560" cy="792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/>
                  <a:t>6</a:t>
                </a:r>
              </a:p>
            </p:txBody>
          </p:sp>
        </p:grpSp>
      </p:grpSp>
      <p:grpSp>
        <p:nvGrpSpPr>
          <p:cNvPr id="4" name="Группа 58"/>
          <p:cNvGrpSpPr/>
          <p:nvPr/>
        </p:nvGrpSpPr>
        <p:grpSpPr>
          <a:xfrm>
            <a:off x="107504" y="2530179"/>
            <a:ext cx="8928000" cy="987520"/>
            <a:chOff x="108233" y="1412776"/>
            <a:chExt cx="8928000" cy="987520"/>
          </a:xfrm>
          <a:solidFill>
            <a:srgbClr val="2398B3"/>
          </a:solidFill>
        </p:grpSpPr>
        <p:sp>
          <p:nvSpPr>
            <p:cNvPr id="60" name="Выноска со стрелкой вниз 59"/>
            <p:cNvSpPr/>
            <p:nvPr/>
          </p:nvSpPr>
          <p:spPr>
            <a:xfrm>
              <a:off x="4283968" y="1896240"/>
              <a:ext cx="648072" cy="504056"/>
            </a:xfrm>
            <a:prstGeom prst="downArrow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16"/>
            <p:cNvGrpSpPr/>
            <p:nvPr/>
          </p:nvGrpSpPr>
          <p:grpSpPr>
            <a:xfrm>
              <a:off x="108233" y="1412776"/>
              <a:ext cx="8928000" cy="792088"/>
              <a:chOff x="86139" y="1412776"/>
              <a:chExt cx="8974278" cy="792088"/>
            </a:xfrm>
            <a:grpFill/>
          </p:grpSpPr>
          <p:sp>
            <p:nvSpPr>
              <p:cNvPr id="62" name="Прямоугольник 3"/>
              <p:cNvSpPr/>
              <p:nvPr/>
            </p:nvSpPr>
            <p:spPr>
              <a:xfrm>
                <a:off x="95929" y="1412776"/>
                <a:ext cx="8964488" cy="792088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Организация стройплощадки</a:t>
                </a: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86139" y="1412776"/>
                <a:ext cx="611560" cy="792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/>
                  <a:t>7</a:t>
                </a:r>
              </a:p>
            </p:txBody>
          </p:sp>
        </p:grpSp>
      </p:grpSp>
      <p:grpSp>
        <p:nvGrpSpPr>
          <p:cNvPr id="6" name="Группа 63"/>
          <p:cNvGrpSpPr/>
          <p:nvPr/>
        </p:nvGrpSpPr>
        <p:grpSpPr>
          <a:xfrm>
            <a:off x="108496" y="3512583"/>
            <a:ext cx="8928000" cy="987520"/>
            <a:chOff x="108233" y="1412776"/>
            <a:chExt cx="8928000" cy="987520"/>
          </a:xfrm>
          <a:solidFill>
            <a:srgbClr val="2398B3"/>
          </a:solidFill>
        </p:grpSpPr>
        <p:sp>
          <p:nvSpPr>
            <p:cNvPr id="65" name="Выноска со стрелкой вниз 64"/>
            <p:cNvSpPr/>
            <p:nvPr/>
          </p:nvSpPr>
          <p:spPr>
            <a:xfrm>
              <a:off x="4283968" y="1896240"/>
              <a:ext cx="648072" cy="504056"/>
            </a:xfrm>
            <a:prstGeom prst="downArrow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6"/>
            <p:cNvGrpSpPr/>
            <p:nvPr/>
          </p:nvGrpSpPr>
          <p:grpSpPr>
            <a:xfrm>
              <a:off x="108233" y="1412776"/>
              <a:ext cx="8928000" cy="792088"/>
              <a:chOff x="86139" y="1412776"/>
              <a:chExt cx="8974278" cy="792088"/>
            </a:xfrm>
            <a:grpFill/>
          </p:grpSpPr>
          <p:sp>
            <p:nvSpPr>
              <p:cNvPr id="67" name="Прямоугольник 3"/>
              <p:cNvSpPr/>
              <p:nvPr/>
            </p:nvSpPr>
            <p:spPr>
              <a:xfrm>
                <a:off x="95929" y="1412776"/>
                <a:ext cx="8964488" cy="792088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86139" y="1412776"/>
                <a:ext cx="611560" cy="792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/>
                  <a:t>8</a:t>
                </a:r>
                <a:r>
                  <a:rPr lang="en-US" b="1" dirty="0"/>
                  <a:t>,9</a:t>
                </a:r>
                <a:endParaRPr lang="ru-RU" b="1" dirty="0"/>
              </a:p>
            </p:txBody>
          </p:sp>
        </p:grpSp>
      </p:grpSp>
      <p:grpSp>
        <p:nvGrpSpPr>
          <p:cNvPr id="8" name="Группа 68"/>
          <p:cNvGrpSpPr/>
          <p:nvPr/>
        </p:nvGrpSpPr>
        <p:grpSpPr>
          <a:xfrm>
            <a:off x="107504" y="4520695"/>
            <a:ext cx="8928000" cy="987520"/>
            <a:chOff x="108233" y="1412776"/>
            <a:chExt cx="8928000" cy="987520"/>
          </a:xfrm>
          <a:solidFill>
            <a:srgbClr val="2398B3"/>
          </a:solidFill>
        </p:grpSpPr>
        <p:sp>
          <p:nvSpPr>
            <p:cNvPr id="70" name="Выноска со стрелкой вниз 69"/>
            <p:cNvSpPr/>
            <p:nvPr/>
          </p:nvSpPr>
          <p:spPr>
            <a:xfrm>
              <a:off x="4283968" y="1896240"/>
              <a:ext cx="648072" cy="504056"/>
            </a:xfrm>
            <a:prstGeom prst="downArrow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16"/>
            <p:cNvGrpSpPr/>
            <p:nvPr/>
          </p:nvGrpSpPr>
          <p:grpSpPr>
            <a:xfrm>
              <a:off x="108233" y="1412776"/>
              <a:ext cx="8928000" cy="792088"/>
              <a:chOff x="86139" y="1412776"/>
              <a:chExt cx="8974278" cy="792088"/>
            </a:xfrm>
            <a:grpFill/>
          </p:grpSpPr>
          <p:sp>
            <p:nvSpPr>
              <p:cNvPr id="72" name="Прямоугольник 3"/>
              <p:cNvSpPr/>
              <p:nvPr/>
            </p:nvSpPr>
            <p:spPr>
              <a:xfrm>
                <a:off x="95929" y="1412776"/>
                <a:ext cx="8964488" cy="792088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86139" y="1412776"/>
                <a:ext cx="611560" cy="792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10</a:t>
                </a:r>
                <a:endParaRPr lang="ru-RU" b="1" dirty="0"/>
              </a:p>
            </p:txBody>
          </p:sp>
        </p:grpSp>
      </p:grpSp>
      <p:grpSp>
        <p:nvGrpSpPr>
          <p:cNvPr id="11" name="Группа 16"/>
          <p:cNvGrpSpPr/>
          <p:nvPr/>
        </p:nvGrpSpPr>
        <p:grpSpPr>
          <a:xfrm>
            <a:off x="107504" y="5503099"/>
            <a:ext cx="8928000" cy="792088"/>
            <a:chOff x="86139" y="1412776"/>
            <a:chExt cx="8974278" cy="792088"/>
          </a:xfrm>
          <a:solidFill>
            <a:srgbClr val="2398B3"/>
          </a:solidFill>
        </p:grpSpPr>
        <p:sp>
          <p:nvSpPr>
            <p:cNvPr id="77" name="Прямоугольник 3"/>
            <p:cNvSpPr/>
            <p:nvPr/>
          </p:nvSpPr>
          <p:spPr>
            <a:xfrm>
              <a:off x="95929" y="1412776"/>
              <a:ext cx="8964488" cy="79208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86139" y="1412776"/>
              <a:ext cx="611560" cy="792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1</a:t>
              </a:r>
              <a:r>
                <a:rPr lang="en-US" b="1" dirty="0"/>
                <a:t>1</a:t>
              </a:r>
              <a:endParaRPr lang="ru-RU" b="1" dirty="0"/>
            </a:p>
          </p:txBody>
        </p:sp>
      </p:grpSp>
      <p:sp>
        <p:nvSpPr>
          <p:cNvPr id="37" name="Стрелка вниз 36"/>
          <p:cNvSpPr/>
          <p:nvPr/>
        </p:nvSpPr>
        <p:spPr>
          <a:xfrm>
            <a:off x="4486778" y="1315237"/>
            <a:ext cx="234000" cy="180000"/>
          </a:xfrm>
          <a:prstGeom prst="downArrow">
            <a:avLst/>
          </a:prstGeom>
          <a:solidFill>
            <a:srgbClr val="2398B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6902" y="3723961"/>
            <a:ext cx="831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Выполнение работ и проведение контроля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0981" y="4719426"/>
            <a:ext cx="831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Приемка выполненных работ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6902" y="5575977"/>
            <a:ext cx="8318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Контроль технического состояния отремонтированных объектов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в гарантийный период</a:t>
            </a:r>
          </a:p>
        </p:txBody>
      </p:sp>
    </p:spTree>
    <p:extLst>
      <p:ext uri="{BB962C8B-B14F-4D97-AF65-F5344CB8AC3E}">
        <p14:creationId xmlns:p14="http://schemas.microsoft.com/office/powerpoint/2010/main" xmlns="" val="37967210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07504" y="1988840"/>
            <a:ext cx="8928992" cy="2357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000" b="1" dirty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A521">
                        <a:shade val="30000"/>
                        <a:satMod val="115000"/>
                      </a:srgbClr>
                    </a:gs>
                    <a:gs pos="50000">
                      <a:srgbClr val="FFA521">
                        <a:shade val="67500"/>
                        <a:satMod val="115000"/>
                      </a:srgbClr>
                    </a:gs>
                    <a:gs pos="100000">
                      <a:srgbClr val="FFA52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Спасибо за внимание!</a:t>
            </a:r>
          </a:p>
        </p:txBody>
      </p:sp>
      <p:pic>
        <p:nvPicPr>
          <p:cNvPr id="7" name="Picture 2" descr="\\192.168.10.3\документы\27. Буклеты, издания, сми, сайт\2. Фирменный стиль\2. Шаблоны для применения\2. Web Фирм.блок\web бф - 100%.png"/>
          <p:cNvPicPr>
            <a:picLocks noChangeAspect="1" noChangeArrowheads="1"/>
          </p:cNvPicPr>
          <p:nvPr/>
        </p:nvPicPr>
        <p:blipFill rotWithShape="1">
          <a:blip r:embed="rId2" cstate="print"/>
          <a:srcRect b="19027"/>
          <a:stretch/>
        </p:blipFill>
        <p:spPr bwMode="auto">
          <a:xfrm>
            <a:off x="323528" y="5709704"/>
            <a:ext cx="2219144" cy="764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211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3"/>
          <p:cNvSpPr/>
          <p:nvPr/>
        </p:nvSpPr>
        <p:spPr>
          <a:xfrm>
            <a:off x="107504" y="116632"/>
            <a:ext cx="8928992" cy="1440000"/>
          </a:xfrm>
          <a:prstGeom prst="rect">
            <a:avLst/>
          </a:prstGeom>
          <a:solidFill>
            <a:srgbClr val="2398B3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Участники программы капитального ремонта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Казани и Республике Татарстан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27EA432-9114-4D7C-BE3F-63A5312B0D30}"/>
              </a:ext>
            </a:extLst>
          </p:cNvPr>
          <p:cNvSpPr/>
          <p:nvPr/>
        </p:nvSpPr>
        <p:spPr>
          <a:xfrm>
            <a:off x="3227400" y="1772816"/>
            <a:ext cx="2700000" cy="936104"/>
          </a:xfrm>
          <a:prstGeom prst="rect">
            <a:avLst/>
          </a:prstGeom>
          <a:solidFill>
            <a:srgbClr val="FFC8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Calibri" pitchFamily="34" charset="0"/>
              </a:rPr>
              <a:t>Министерство строительства, архитектуры и ЖКХ РТ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C521CB7-CC42-473F-9419-13A19390AF28}"/>
              </a:ext>
            </a:extLst>
          </p:cNvPr>
          <p:cNvSpPr/>
          <p:nvPr/>
        </p:nvSpPr>
        <p:spPr>
          <a:xfrm>
            <a:off x="323528" y="2324930"/>
            <a:ext cx="2700000" cy="936000"/>
          </a:xfrm>
          <a:prstGeom prst="rect">
            <a:avLst/>
          </a:prstGeom>
          <a:solidFill>
            <a:srgbClr val="FFC8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Calibri" pitchFamily="34" charset="0"/>
              </a:rPr>
              <a:t>Комитет ЖКХ г. Казани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2AE1601-2125-4805-9105-29A32430531C}"/>
              </a:ext>
            </a:extLst>
          </p:cNvPr>
          <p:cNvSpPr/>
          <p:nvPr/>
        </p:nvSpPr>
        <p:spPr>
          <a:xfrm>
            <a:off x="323528" y="3285088"/>
            <a:ext cx="2700000" cy="936000"/>
          </a:xfrm>
          <a:prstGeom prst="rect">
            <a:avLst/>
          </a:prstGeom>
          <a:solidFill>
            <a:srgbClr val="FFC8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Calibri" pitchFamily="34" charset="0"/>
              </a:rPr>
              <a:t>Администрации районов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F9DC771-80AF-4FCB-A1BA-DA46BCF18588}"/>
              </a:ext>
            </a:extLst>
          </p:cNvPr>
          <p:cNvSpPr/>
          <p:nvPr/>
        </p:nvSpPr>
        <p:spPr>
          <a:xfrm>
            <a:off x="323528" y="4245246"/>
            <a:ext cx="2700000" cy="936000"/>
          </a:xfrm>
          <a:prstGeom prst="rect">
            <a:avLst/>
          </a:prstGeom>
          <a:solidFill>
            <a:srgbClr val="FFC8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Calibri" pitchFamily="34" charset="0"/>
              </a:rPr>
              <a:t>Управляющие организации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6040763-2253-46CF-AF38-3E3E63168BBF}"/>
              </a:ext>
            </a:extLst>
          </p:cNvPr>
          <p:cNvSpPr/>
          <p:nvPr/>
        </p:nvSpPr>
        <p:spPr>
          <a:xfrm>
            <a:off x="323528" y="5205404"/>
            <a:ext cx="2700000" cy="936000"/>
          </a:xfrm>
          <a:prstGeom prst="rect">
            <a:avLst/>
          </a:prstGeom>
          <a:solidFill>
            <a:srgbClr val="FFC8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Calibri" pitchFamily="34" charset="0"/>
              </a:rPr>
              <a:t>Подрядные организации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6EB5DDE-6DE5-40F6-9194-27915676C449}"/>
              </a:ext>
            </a:extLst>
          </p:cNvPr>
          <p:cNvSpPr/>
          <p:nvPr/>
        </p:nvSpPr>
        <p:spPr>
          <a:xfrm>
            <a:off x="3227400" y="5589344"/>
            <a:ext cx="2700000" cy="936000"/>
          </a:xfrm>
          <a:prstGeom prst="rect">
            <a:avLst/>
          </a:prstGeom>
          <a:solidFill>
            <a:srgbClr val="FFC8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Calibri" pitchFamily="34" charset="0"/>
              </a:rPr>
              <a:t>Собственники помещений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C32F06C-B185-43A5-94AE-FB1785276DA7}"/>
              </a:ext>
            </a:extLst>
          </p:cNvPr>
          <p:cNvSpPr/>
          <p:nvPr/>
        </p:nvSpPr>
        <p:spPr>
          <a:xfrm>
            <a:off x="6131042" y="4520267"/>
            <a:ext cx="2700000" cy="936000"/>
          </a:xfrm>
          <a:prstGeom prst="rect">
            <a:avLst/>
          </a:prstGeom>
          <a:solidFill>
            <a:srgbClr val="FFC800"/>
          </a:solidFill>
          <a:ln w="28575" cap="flat" cmpd="sng" algn="ctr">
            <a:solidFill>
              <a:srgbClr val="009D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Calibri" pitchFamily="34" charset="0"/>
              </a:rPr>
              <a:t>Служба технического надзора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43706FFE-ED8A-4558-B145-98BCA878C568}"/>
              </a:ext>
            </a:extLst>
          </p:cNvPr>
          <p:cNvSpPr/>
          <p:nvPr/>
        </p:nvSpPr>
        <p:spPr>
          <a:xfrm>
            <a:off x="6131042" y="3418883"/>
            <a:ext cx="2700000" cy="936000"/>
          </a:xfrm>
          <a:prstGeom prst="rect">
            <a:avLst/>
          </a:prstGeom>
          <a:solidFill>
            <a:srgbClr val="FFC8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Calibri" pitchFamily="34" charset="0"/>
              </a:rPr>
              <a:t>Жилищная инспекция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8A8A828-780A-4AD8-BA7C-F74108D57682}"/>
              </a:ext>
            </a:extLst>
          </p:cNvPr>
          <p:cNvSpPr/>
          <p:nvPr/>
        </p:nvSpPr>
        <p:spPr>
          <a:xfrm>
            <a:off x="6131042" y="2324930"/>
            <a:ext cx="2700000" cy="936000"/>
          </a:xfrm>
          <a:prstGeom prst="rect">
            <a:avLst/>
          </a:prstGeom>
          <a:solidFill>
            <a:srgbClr val="FFC8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Calibri" pitchFamily="34" charset="0"/>
              </a:rPr>
              <a:t>Региональный оператор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CE9FCDA0-5ED2-4A8E-B23E-06A0439FF1FB}"/>
              </a:ext>
            </a:extLst>
          </p:cNvPr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</a:rPr>
              <a:t>4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92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8925B3-50B1-4662-84FD-35645CFF9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01"/>
          <a:stretch/>
        </p:blipFill>
        <p:spPr>
          <a:xfrm>
            <a:off x="251520" y="15746"/>
            <a:ext cx="8388424" cy="68422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7E233D-D06E-40BC-930C-B5B8D87DEF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270" y="3212976"/>
            <a:ext cx="4678552" cy="3069668"/>
          </a:xfrm>
          <a:prstGeom prst="rect">
            <a:avLst/>
          </a:prstGeom>
          <a:ln w="12700">
            <a:solidFill>
              <a:srgbClr val="009DBD"/>
            </a:solidFill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62E3A6F-6100-45A3-85CF-B76509587683}"/>
              </a:ext>
            </a:extLst>
          </p:cNvPr>
          <p:cNvCxnSpPr/>
          <p:nvPr/>
        </p:nvCxnSpPr>
        <p:spPr>
          <a:xfrm>
            <a:off x="1403648" y="2155158"/>
            <a:ext cx="1368152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05704841-6804-4085-B6EA-C8F1A3E8AB40}"/>
              </a:ext>
            </a:extLst>
          </p:cNvPr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</a:rPr>
              <a:t>5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99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F859142-071E-41FF-B6C5-36CC0714A8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9878" t="20243" r="25366" b="6781"/>
          <a:stretch/>
        </p:blipFill>
        <p:spPr>
          <a:xfrm>
            <a:off x="1187624" y="15530"/>
            <a:ext cx="6732240" cy="68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570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ED6267-8796-49F5-9C52-EB59DD5334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000" t="20439" r="25488" b="7366"/>
          <a:stretch/>
        </p:blipFill>
        <p:spPr>
          <a:xfrm>
            <a:off x="1187624" y="-3475"/>
            <a:ext cx="6768752" cy="68614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C0A2E6B-DAD1-4A83-BBA0-691C276F943E}"/>
              </a:ext>
            </a:extLst>
          </p:cNvPr>
          <p:cNvSpPr/>
          <p:nvPr/>
        </p:nvSpPr>
        <p:spPr>
          <a:xfrm>
            <a:off x="1187624" y="802889"/>
            <a:ext cx="6768752" cy="60216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51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2398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ТЕХНИЧЕСКАЯ ПОЛИТИКА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1299389"/>
            <a:ext cx="8928992" cy="5730011"/>
          </a:xfrm>
        </p:spPr>
        <p:txBody>
          <a:bodyPr>
            <a:noAutofit/>
          </a:bodyPr>
          <a:lstStyle/>
          <a:p>
            <a:pPr indent="-320675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200" dirty="0"/>
              <a:t>Исчерпывающий состав общего имущества в рамках вида работ;</a:t>
            </a:r>
          </a:p>
          <a:p>
            <a:pPr indent="-320675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200" dirty="0"/>
              <a:t>Перечень компонентов вида работ, подлежащих капитальному ремонту;</a:t>
            </a:r>
          </a:p>
          <a:p>
            <a:pPr indent="-320675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200" dirty="0"/>
              <a:t>Основные указания по техническому обследованию компонентов каждого вида; </a:t>
            </a:r>
          </a:p>
          <a:p>
            <a:pPr indent="-320675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200" dirty="0"/>
              <a:t>Основные требования к содержанию проектной документации;</a:t>
            </a:r>
          </a:p>
          <a:p>
            <a:pPr indent="-320675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200" dirty="0"/>
              <a:t>Основные требования к характеристикам проектируемых материалов;</a:t>
            </a:r>
          </a:p>
          <a:p>
            <a:pPr indent="-320675" algn="just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ru-RU" sz="2200" dirty="0"/>
              <a:t>Особенности организации выполнения работ, складирования материалов, монтажа и документирования.</a:t>
            </a:r>
          </a:p>
        </p:txBody>
      </p:sp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13251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1BFA233-E0C8-4676-96D8-8F907347CB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16" t="31761" r="46159" b="12629"/>
          <a:stretch/>
        </p:blipFill>
        <p:spPr>
          <a:xfrm>
            <a:off x="144966" y="836712"/>
            <a:ext cx="8891530" cy="5917426"/>
          </a:xfrm>
          <a:prstGeom prst="rect">
            <a:avLst/>
          </a:prstGeom>
          <a:ln>
            <a:solidFill>
              <a:srgbClr val="009DBD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8671181" y="6381328"/>
            <a:ext cx="365315" cy="365315"/>
          </a:xfrm>
          <a:prstGeom prst="ellipse">
            <a:avLst/>
          </a:prstGeom>
          <a:solidFill>
            <a:srgbClr val="FFB3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16632"/>
            <a:ext cx="8928992" cy="576064"/>
          </a:xfrm>
          <a:prstGeom prst="rect">
            <a:avLst/>
          </a:prstGeom>
          <a:solidFill>
            <a:srgbClr val="FFC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ТИПОВОЕ ТЕХНИЧЕСКОЕ ЗАДАНИЕ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204221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2198</TotalTime>
  <Words>1513</Words>
  <Application>Microsoft Office PowerPoint</Application>
  <PresentationFormat>Экран (4:3)</PresentationFormat>
  <Paragraphs>259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Gudz_Artem</dc:creator>
  <cp:lastModifiedBy>konotoptseva</cp:lastModifiedBy>
  <cp:revision>220</cp:revision>
  <cp:lastPrinted>2017-09-13T09:20:48Z</cp:lastPrinted>
  <dcterms:created xsi:type="dcterms:W3CDTF">2014-11-11T09:33:10Z</dcterms:created>
  <dcterms:modified xsi:type="dcterms:W3CDTF">2018-02-01T01:01:13Z</dcterms:modified>
</cp:coreProperties>
</file>