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514" r:id="rId5"/>
    <p:sldId id="564" r:id="rId6"/>
    <p:sldId id="557" r:id="rId7"/>
    <p:sldId id="588" r:id="rId8"/>
    <p:sldId id="585" r:id="rId9"/>
    <p:sldId id="566" r:id="rId10"/>
    <p:sldId id="567" r:id="rId11"/>
    <p:sldId id="584" r:id="rId12"/>
    <p:sldId id="586" r:id="rId13"/>
    <p:sldId id="587" r:id="rId14"/>
    <p:sldId id="596" r:id="rId15"/>
    <p:sldId id="597" r:id="rId16"/>
    <p:sldId id="595" r:id="rId17"/>
    <p:sldId id="552" r:id="rId18"/>
    <p:sldId id="589" r:id="rId19"/>
    <p:sldId id="548" r:id="rId20"/>
    <p:sldId id="590" r:id="rId21"/>
    <p:sldId id="591" r:id="rId22"/>
    <p:sldId id="549" r:id="rId23"/>
    <p:sldId id="560" r:id="rId24"/>
    <p:sldId id="561" r:id="rId25"/>
    <p:sldId id="599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6A"/>
    <a:srgbClr val="005828"/>
    <a:srgbClr val="C2ECC7"/>
    <a:srgbClr val="93DD9C"/>
    <a:srgbClr val="007033"/>
    <a:srgbClr val="008E40"/>
    <a:srgbClr val="A20000"/>
    <a:srgbClr val="9C603E"/>
    <a:srgbClr val="E0C4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3829" autoAdjust="0"/>
  </p:normalViewPr>
  <p:slideViewPr>
    <p:cSldViewPr>
      <p:cViewPr>
        <p:scale>
          <a:sx n="90" d="100"/>
          <a:sy n="90" d="100"/>
        </p:scale>
        <p:origin x="-216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426"/>
    </p:cViewPr>
  </p:sorterViewPr>
  <p:notesViewPr>
    <p:cSldViewPr>
      <p:cViewPr>
        <p:scale>
          <a:sx n="120" d="100"/>
          <a:sy n="120" d="100"/>
        </p:scale>
        <p:origin x="-3042" y="6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8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6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6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41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6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1550-21AC-44BE-B177-FC59FD61A41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6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0" y="0"/>
            <a:ext cx="9180512" cy="6872288"/>
            <a:chOff x="-36512" y="0"/>
            <a:chExt cx="9180512" cy="6872288"/>
          </a:xfrm>
        </p:grpSpPr>
        <p:pic>
          <p:nvPicPr>
            <p:cNvPr id="11" name="Содержимое 3" descr="фон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7" descr="2.bmp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9" descr="1.JP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Содержимое 3" descr="герб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фон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 userDrawn="1"/>
        </p:nvSpPr>
        <p:spPr>
          <a:xfrm>
            <a:off x="1008063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8" descr="3_3_1024_768.jpg"/>
          <p:cNvPicPr>
            <a:picLocks noChangeAspect="1"/>
          </p:cNvPicPr>
          <p:nvPr userDrawn="1"/>
        </p:nvPicPr>
        <p:blipFill>
          <a:blip r:embed="rId3" cstate="screen"/>
          <a:srcRect l="7143" r="81589"/>
          <a:stretch>
            <a:fillRect/>
          </a:stretch>
        </p:blipFill>
        <p:spPr bwMode="auto">
          <a:xfrm>
            <a:off x="11113" y="0"/>
            <a:ext cx="1030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 userDrawn="1"/>
        </p:nvSpPr>
        <p:spPr>
          <a:xfrm>
            <a:off x="0" y="290686"/>
            <a:ext cx="9180513" cy="792163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 descr="Герб copy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4624"/>
            <a:ext cx="687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 userDrawn="1"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/>
          <a:lstStyle>
            <a:lvl1pPr>
              <a:defRPr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15.10.2013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83;&#1077;&#1082;&#1094;&#1080;&#1103;/&#1091;&#1089;&#1083;&#1091;&#1075;&#1080;%20&#1086;&#1088;&#1075;&#1072;&#1085;&#1086;&#1074;.doc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3;&#1077;&#1082;&#1094;&#1080;&#1103;/&#1092;&#1091;&#1085;&#1082;&#1094;&#1080;&#1080;.docx" TargetMode="External"/><Relationship Id="rId5" Type="http://schemas.openxmlformats.org/officeDocument/2006/relationships/hyperlink" Target="&#1083;&#1077;&#1082;&#1094;&#1080;&#1103;/&#1056;&#1077;&#1096;&#1077;&#1085;&#1080;&#1077;%20&#1087;&#1086;%20&#1087;&#1077;&#1088;&#1077;&#1095;&#1085;&#1102;%20&#1053;&#1080;&#1054;&#1059;.pdf" TargetMode="External"/><Relationship Id="rId10" Type="http://schemas.openxmlformats.org/officeDocument/2006/relationships/image" Target="../media/image24.png"/><Relationship Id="rId4" Type="http://schemas.openxmlformats.org/officeDocument/2006/relationships/hyperlink" Target="&#1083;&#1077;&#1082;&#1094;&#1080;&#1103;/&#1056;&#1072;&#1089;&#1087;&#1086;&#1088;&#1103;&#1078;&#1077;&#1085;&#1080;&#1077;%20&#1086;&#1090;%2018.03.2011%20&#8470;%20197-&#1078;%20&#1054;&#1073;%20&#1091;&#1090;&#1074;&#1077;&#1088;&#1078;&#1076;&#1077;&#1085;&#1080;&#1080;%20&#1088;&#1072;&#1079;&#1076;&#1077;&#1083;&#1072;%20&#1088;&#1077;&#1077;&#1089;&#1090;&#1088;&#1072;%20&#1091;&#1089;&#1083;&#1091;&#1075;%20&#1052;&#1059;.doc" TargetMode="Externa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83;&#1077;&#1082;&#1094;&#1080;&#1103;/&#1091;&#1089;&#1083;&#1091;&#1075;&#1080;%20&#1086;&#1088;&#1075;&#1072;&#1085;&#1086;&#1074;.doc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3;&#1077;&#1082;&#1094;&#1080;&#1103;/&#1092;&#1091;&#1085;&#1082;&#1094;&#1080;&#1080;.docx" TargetMode="External"/><Relationship Id="rId5" Type="http://schemas.openxmlformats.org/officeDocument/2006/relationships/hyperlink" Target="&#1083;&#1077;&#1082;&#1094;&#1080;&#1103;/&#1056;&#1077;&#1096;&#1077;&#1085;&#1080;&#1077;%20&#1087;&#1086;%20&#1087;&#1077;&#1088;&#1077;&#1095;&#1085;&#1102;%20&#1053;&#1080;&#1054;&#1059;.pdf" TargetMode="External"/><Relationship Id="rId10" Type="http://schemas.openxmlformats.org/officeDocument/2006/relationships/image" Target="../media/image24.png"/><Relationship Id="rId4" Type="http://schemas.openxmlformats.org/officeDocument/2006/relationships/hyperlink" Target="&#1083;&#1077;&#1082;&#1094;&#1080;&#1103;/&#1056;&#1072;&#1089;&#1087;&#1086;&#1088;&#1103;&#1078;&#1077;&#1085;&#1080;&#1077;%20&#1086;&#1090;%2018.03.2011%20&#8470;%20197-&#1078;%20&#1054;&#1073;%20&#1091;&#1090;&#1074;&#1077;&#1088;&#1078;&#1076;&#1077;&#1085;&#1080;&#1080;%20&#1088;&#1072;&#1079;&#1076;&#1077;&#1083;&#1072;%20&#1088;&#1077;&#1077;&#1089;&#1090;&#1088;&#1072;%20&#1091;&#1089;&#1083;&#1091;&#1075;%20&#1052;&#1059;.doc" TargetMode="Externa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83;&#1077;&#1082;&#1094;&#1080;&#1103;/&#1091;&#1089;&#1083;&#1091;&#1075;&#1080;%20&#1086;&#1088;&#1075;&#1072;&#1085;&#1086;&#1074;.doc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3;&#1077;&#1082;&#1094;&#1080;&#1103;/&#1092;&#1091;&#1085;&#1082;&#1094;&#1080;&#1080;.docx" TargetMode="External"/><Relationship Id="rId5" Type="http://schemas.openxmlformats.org/officeDocument/2006/relationships/hyperlink" Target="&#1083;&#1077;&#1082;&#1094;&#1080;&#1103;/&#1056;&#1077;&#1096;&#1077;&#1085;&#1080;&#1077;%20&#1087;&#1086;%20&#1087;&#1077;&#1088;&#1077;&#1095;&#1085;&#1102;%20&#1053;&#1080;&#1054;&#1059;.pdf" TargetMode="External"/><Relationship Id="rId4" Type="http://schemas.openxmlformats.org/officeDocument/2006/relationships/hyperlink" Target="&#1083;&#1077;&#1082;&#1094;&#1080;&#1103;/&#1056;&#1072;&#1089;&#1087;&#1086;&#1088;&#1103;&#1078;&#1077;&#1085;&#1080;&#1077;%20&#1086;&#1090;%2018.03.2011%20&#8470;%20197-&#1078;%20&#1054;&#1073;%20&#1091;&#1090;&#1074;&#1077;&#1088;&#1078;&#1076;&#1077;&#1085;&#1080;&#1080;%20&#1088;&#1072;&#1079;&#1076;&#1077;&#1083;&#1072;%20&#1088;&#1077;&#1077;&#1089;&#1090;&#1088;&#1072;%20&#1091;&#1089;&#1083;&#1091;&#1075;%20&#1052;&#1059;.do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83;&#1077;&#1082;&#1094;&#1080;&#1103;/&#1091;&#1089;&#1083;&#1091;&#1075;&#1080;%20&#1086;&#1088;&#1075;&#1072;&#1085;&#1086;&#1074;.doc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3;&#1077;&#1082;&#1094;&#1080;&#1103;/&#1092;&#1091;&#1085;&#1082;&#1094;&#1080;&#1080;.docx" TargetMode="External"/><Relationship Id="rId5" Type="http://schemas.openxmlformats.org/officeDocument/2006/relationships/hyperlink" Target="&#1083;&#1077;&#1082;&#1094;&#1080;&#1103;/&#1056;&#1077;&#1096;&#1077;&#1085;&#1080;&#1077;%20&#1087;&#1086;%20&#1087;&#1077;&#1088;&#1077;&#1095;&#1085;&#1102;%20&#1053;&#1080;&#1054;&#1059;.pdf" TargetMode="External"/><Relationship Id="rId10" Type="http://schemas.openxmlformats.org/officeDocument/2006/relationships/image" Target="../media/image12.png"/><Relationship Id="rId4" Type="http://schemas.openxmlformats.org/officeDocument/2006/relationships/hyperlink" Target="&#1083;&#1077;&#1082;&#1094;&#1080;&#1103;/&#1056;&#1072;&#1089;&#1087;&#1086;&#1088;&#1103;&#1078;&#1077;&#1085;&#1080;&#1077;%20&#1086;&#1090;%2018.03.2011%20&#8470;%20197-&#1078;%20&#1054;&#1073;%20&#1091;&#1090;&#1074;&#1077;&#1088;&#1078;&#1076;&#1077;&#1085;&#1080;&#1080;%20&#1088;&#1072;&#1079;&#1076;&#1077;&#1083;&#1072;%20&#1088;&#1077;&#1077;&#1089;&#1090;&#1088;&#1072;%20&#1091;&#1089;&#1083;&#1091;&#1075;%20&#1052;&#1059;.doc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060848"/>
            <a:ext cx="6804248" cy="252028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  <a:t/>
            </a:r>
            <a:br>
              <a:rPr lang="ru-RU" sz="4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</a:br>
            <a:r>
              <a:rPr lang="ru-RU" sz="6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  <a:t>Муниципальные услуги в электронном </a:t>
            </a:r>
            <a:r>
              <a:rPr lang="ru-RU" sz="6000" b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 pitchFamily="2" charset="0"/>
              </a:rPr>
              <a:t>виде</a:t>
            </a: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545" y="0"/>
            <a:ext cx="9116455" cy="6858000"/>
            <a:chOff x="27545" y="0"/>
            <a:chExt cx="9116455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5" y="0"/>
              <a:ext cx="9116455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563888" y="1700808"/>
              <a:ext cx="792088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63888" y="2060848"/>
              <a:ext cx="86409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35896" y="2564904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36806" y="3077344"/>
              <a:ext cx="791177" cy="4236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764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3920"/>
          <a:stretch/>
        </p:blipFill>
        <p:spPr bwMode="auto">
          <a:xfrm>
            <a:off x="36511" y="1475110"/>
            <a:ext cx="9144001" cy="454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3312" y="197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chemeClr val="bg1"/>
                </a:solidFill>
                <a:latin typeface="Opium" pitchFamily="2" charset="0"/>
              </a:rPr>
              <a:t>Муниципальные услуги через РПГУ</a:t>
            </a:r>
            <a:endParaRPr lang="ru-RU" sz="2700" dirty="0">
              <a:solidFill>
                <a:schemeClr val="bg1"/>
              </a:solidFill>
              <a:latin typeface="Op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5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T:\Presentation_rostelecom\5\5_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57" y="3542328"/>
            <a:ext cx="956799" cy="130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 l="-667"/>
          <a:stretch>
            <a:fillRect/>
          </a:stretch>
        </p:blipFill>
        <p:spPr bwMode="auto">
          <a:xfrm>
            <a:off x="3660594" y="4163360"/>
            <a:ext cx="2092159" cy="13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углом вверх 7"/>
          <p:cNvSpPr/>
          <p:nvPr/>
        </p:nvSpPr>
        <p:spPr>
          <a:xfrm rot="10800000" flipV="1">
            <a:off x="899592" y="5085184"/>
            <a:ext cx="6820178" cy="1224134"/>
          </a:xfrm>
          <a:prstGeom prst="bentUpArrow">
            <a:avLst>
              <a:gd name="adj1" fmla="val 3286"/>
              <a:gd name="adj2" fmla="val 5022"/>
              <a:gd name="adj3" fmla="val 11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01022" y="2671417"/>
            <a:ext cx="1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29163" y="1652363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7646" y="3356992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1502" y="4365104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617732" y="5879765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Схема движения документов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при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обращении через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ЕПГУ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10211" r="68081" b="74486"/>
          <a:stretch/>
        </p:blipFill>
        <p:spPr bwMode="auto">
          <a:xfrm>
            <a:off x="2735410" y="1908171"/>
            <a:ext cx="2161012" cy="59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67" y="1643603"/>
            <a:ext cx="2427614" cy="13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 rot="19085264">
            <a:off x="1401260" y="3127180"/>
            <a:ext cx="1156903" cy="841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154968" y="2204864"/>
            <a:ext cx="713176" cy="102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5400000">
            <a:off x="7363182" y="3535514"/>
            <a:ext cx="713176" cy="102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5875048" y="4766309"/>
            <a:ext cx="713176" cy="1028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7739296" y="5819544"/>
            <a:ext cx="45719" cy="489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46" y="4537880"/>
            <a:ext cx="1018249" cy="10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268115" cy="52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3312" y="1970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chemeClr val="bg1"/>
                </a:solidFill>
                <a:latin typeface="Opium" pitchFamily="2" charset="0"/>
              </a:rPr>
              <a:t>Муниципальные услуги через РПГУ</a:t>
            </a:r>
            <a:endParaRPr lang="ru-RU" sz="2700" dirty="0">
              <a:solidFill>
                <a:schemeClr val="bg1"/>
              </a:solidFill>
              <a:latin typeface="Op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3774" y="0"/>
            <a:ext cx="8518525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A20000"/>
                </a:solidFill>
                <a:latin typeface="Opium" pitchFamily="2" charset="0"/>
              </a:rPr>
              <a:t>Муниципальные услуги, предоставляемые </a:t>
            </a:r>
            <a:br>
              <a:rPr lang="ru-RU" sz="2700" b="1" dirty="0" smtClean="0">
                <a:solidFill>
                  <a:srgbClr val="A20000"/>
                </a:solidFill>
                <a:latin typeface="Opium" pitchFamily="2" charset="0"/>
              </a:rPr>
            </a:br>
            <a:r>
              <a:rPr lang="ru-RU" sz="2700" b="1" dirty="0" smtClean="0">
                <a:solidFill>
                  <a:srgbClr val="A20000"/>
                </a:solidFill>
                <a:latin typeface="Opium" pitchFamily="2" charset="0"/>
              </a:rPr>
              <a:t>на базе КГБУ «МФЦ» </a:t>
            </a:r>
            <a:endParaRPr lang="ru-RU" sz="2700" b="1" dirty="0">
              <a:solidFill>
                <a:srgbClr val="A20000"/>
              </a:solidFill>
              <a:latin typeface="Opium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92100"/>
              </p:ext>
            </p:extLst>
          </p:nvPr>
        </p:nvGraphicFramePr>
        <p:xfrm>
          <a:off x="179512" y="1052734"/>
          <a:ext cx="8856984" cy="51411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364"/>
                <a:gridCol w="8264620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услуги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Принятие решения об оказании единовременной материальной помощи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Принятие решения об оказании единовременной материальной помощи многодетным семьям, имеющим 5 и более детей в возрасте до 18 лет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Прием документов и выдача решений о переводе или об отказе в переводе жилого помещения в нежилое или нежилого помещения в жилое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Согласование переустройства и (или) перепланировки жилого помещения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освободившихся жилых помещений в коммунальных квартирах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Постановка на учет для определения детей в образовательные учреждения, реализующие основную общеобразовательную программу дошкольного образования (детские сады), расположенные на территории города Красноярска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Выдача разрешения на установку рекламной конструкции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Выдача градостроительного плана земельного участка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Выдача разрешения на строительство объекта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земельных участков для строительства с предварительным согласованием места размещения объекта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информации из Реестра муниципальной собственности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информации из Реестра муниципального жилищного фонда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Предоставление информации об объектах недвижимого имущества, находящихся в муниципальной собственности и предназначенных для сдачи в аренду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5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Принятие решения об оказании единовременной материальной помощи семьям, имеющим детей-инвалидов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Реестр состоит из четырех разделов: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hlinkClick r:id="rId3" action="ppaction://hlinkfile"/>
              </a:rPr>
              <a:t>муниципальные услуги, предоставляемые органами и территориальными подразделениями администрации города </a:t>
            </a:r>
            <a:r>
              <a:rPr lang="ru-RU" dirty="0" smtClean="0"/>
              <a:t>(всего -72 , первоочередные - 17)</a:t>
            </a:r>
          </a:p>
          <a:p>
            <a:pPr>
              <a:buNone/>
            </a:pPr>
            <a:r>
              <a:rPr lang="ru-RU" dirty="0" smtClean="0"/>
              <a:t>б) услуги, оказываемые муниципальными учреждениями и иными организациями, в которых размещается муниципальное задание (заказ), выполняемое (выполняемый) за счет средств бюджета города (далее – муниципальное учреждение и иная организация) (</a:t>
            </a:r>
            <a:r>
              <a:rPr lang="ru-RU" dirty="0" smtClean="0">
                <a:hlinkClick r:id="rId4" action="ppaction://hlinkfile"/>
              </a:rPr>
              <a:t>21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smtClean="0">
                <a:hlinkClick r:id="rId5" action="ppaction://hlinkfile"/>
              </a:rPr>
              <a:t>услуги, являющиеся необходимыми и обязательными для предоставления муниципальных услуг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smtClean="0">
                <a:hlinkClick r:id="rId6" action="ppaction://hlinkfile"/>
              </a:rPr>
              <a:t>муниципальные функции, исполняемые органами и территориальными подразделениями администрации города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Opium"/>
              </a:rPr>
              <a:t>Электронные формы заявлений</a:t>
            </a:r>
            <a:endParaRPr lang="ru-RU" sz="2700" dirty="0">
              <a:latin typeface="Opium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31" y="1061362"/>
            <a:ext cx="9177681" cy="5733256"/>
            <a:chOff x="-12061848" y="-4740442"/>
            <a:chExt cx="18077637" cy="115984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0" r="1151" b="10077"/>
            <a:stretch/>
          </p:blipFill>
          <p:spPr bwMode="auto">
            <a:xfrm>
              <a:off x="-12061848" y="-4740442"/>
              <a:ext cx="18077637" cy="71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81" r="1151" b="21500"/>
            <a:stretch/>
          </p:blipFill>
          <p:spPr bwMode="auto">
            <a:xfrm>
              <a:off x="-12061848" y="2340097"/>
              <a:ext cx="18077637" cy="451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027010" y="1309554"/>
            <a:ext cx="7225510" cy="5485064"/>
            <a:chOff x="-2853559" y="-3432332"/>
            <a:chExt cx="14031312" cy="1295496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5" t="25625" r="880" b="20826"/>
            <a:stretch/>
          </p:blipFill>
          <p:spPr bwMode="auto">
            <a:xfrm>
              <a:off x="-2853559" y="-3432332"/>
              <a:ext cx="14031312" cy="550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4" t="18773" r="1315" b="5891"/>
            <a:stretch/>
          </p:blipFill>
          <p:spPr bwMode="auto">
            <a:xfrm>
              <a:off x="-2811992" y="1772818"/>
              <a:ext cx="13920953" cy="774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0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 t="11695" r="13118" b="685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Реестр состоит из четырех разделов: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hlinkClick r:id="rId3" action="ppaction://hlinkfile"/>
              </a:rPr>
              <a:t>муниципальные услуги, предоставляемые органами и территориальными подразделениями администрации города </a:t>
            </a:r>
            <a:r>
              <a:rPr lang="ru-RU" dirty="0" smtClean="0"/>
              <a:t>(всего -72 , первоочередные - 17)</a:t>
            </a:r>
          </a:p>
          <a:p>
            <a:pPr>
              <a:buNone/>
            </a:pPr>
            <a:r>
              <a:rPr lang="ru-RU" dirty="0" smtClean="0"/>
              <a:t>б) услуги, оказываемые муниципальными учреждениями и иными организациями, в которых размещается муниципальное задание (заказ), выполняемое (выполняемый) за счет средств бюджета города (далее – муниципальное учреждение и иная организация) (</a:t>
            </a:r>
            <a:r>
              <a:rPr lang="ru-RU" dirty="0" smtClean="0">
                <a:hlinkClick r:id="rId4" action="ppaction://hlinkfile"/>
              </a:rPr>
              <a:t>21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smtClean="0">
                <a:hlinkClick r:id="rId5" action="ppaction://hlinkfile"/>
              </a:rPr>
              <a:t>услуги, являющиеся необходимыми и обязательными для предоставления муниципальных услуг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smtClean="0">
                <a:hlinkClick r:id="rId6" action="ppaction://hlinkfile"/>
              </a:rPr>
              <a:t>муниципальные функции, исполняемые органами и территориальными подразделениями администрации города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Opium"/>
              </a:rPr>
              <a:t>Переход на региональный портал</a:t>
            </a:r>
            <a:endParaRPr lang="ru-RU" sz="2700" dirty="0">
              <a:latin typeface="Opium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31" y="1061362"/>
            <a:ext cx="9177681" cy="5733256"/>
            <a:chOff x="-12061848" y="-4740442"/>
            <a:chExt cx="18077637" cy="115984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0" r="1151" b="10077"/>
            <a:stretch/>
          </p:blipFill>
          <p:spPr bwMode="auto">
            <a:xfrm>
              <a:off x="-12061848" y="-4740442"/>
              <a:ext cx="18077637" cy="71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81" r="1151" b="21500"/>
            <a:stretch/>
          </p:blipFill>
          <p:spPr bwMode="auto">
            <a:xfrm>
              <a:off x="-12061848" y="2340097"/>
              <a:ext cx="18077637" cy="451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027010" y="1309554"/>
            <a:ext cx="7225510" cy="5485064"/>
            <a:chOff x="-2853559" y="-3432332"/>
            <a:chExt cx="14031312" cy="1295496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5" t="25625" r="880" b="20826"/>
            <a:stretch/>
          </p:blipFill>
          <p:spPr bwMode="auto">
            <a:xfrm>
              <a:off x="-2853559" y="-3432332"/>
              <a:ext cx="14031312" cy="550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64" t="18773" r="1315" b="5891"/>
            <a:stretch/>
          </p:blipFill>
          <p:spPr bwMode="auto">
            <a:xfrm>
              <a:off x="-2811992" y="1772818"/>
              <a:ext cx="13920953" cy="774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2027010" y="6525344"/>
            <a:ext cx="520928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0662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" y="-15602"/>
            <a:ext cx="9170114" cy="68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56784" cy="83671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A20000"/>
                </a:solidFill>
                <a:latin typeface="Opium" pitchFamily="2" charset="0"/>
              </a:rPr>
              <a:t>Количество электронных заявок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00991"/>
              </p:ext>
            </p:extLst>
          </p:nvPr>
        </p:nvGraphicFramePr>
        <p:xfrm>
          <a:off x="179512" y="620690"/>
          <a:ext cx="8795609" cy="5881525"/>
        </p:xfrm>
        <a:graphic>
          <a:graphicData uri="http://schemas.openxmlformats.org/drawingml/2006/table">
            <a:tbl>
              <a:tblPr/>
              <a:tblGrid>
                <a:gridCol w="6552728"/>
                <a:gridCol w="1450793"/>
                <a:gridCol w="792088"/>
              </a:tblGrid>
              <a:tr h="520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Наименование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орган предоставляющий услугу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Кол-во заявлений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градостроительного плана земельного участка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ДГ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сведений из информационной системы обеспечения градостроительной деятельности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разрешения на строительство объекта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Прием заявлений и выдача решений о продлении срока строительства объекта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Прием документов и выдача решений о переводе или об отказе в переводе жилого помещения в нежилое или нежилого помещения в жилое помещение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УА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разрешения на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установку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рекламной конструкции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УНР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Предоставление информации из Реестра муниципальной собственности на бумажном и электронном носителях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ДМИиЗО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Предоставление информации из Реестра муниципального жилищного фонда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Заключение (продление) договоров аренды земельных участков, находящихся в собственности муниципального образования города Красноярска, и земельных участков, государственная собственность на которые не разграничена, расположенных на территории города Красноярска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Утверждение схемы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расположения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земельного участка на кадастровом плане территории, за исключением земельных участков,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предоставляемых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под строительство и ре-конструкцию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Представление информации об объектах недвижимого имущества, находящихся в муниципальной собственности и предназначенных для сдачи в аренду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Предоставление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собственникам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зданий, строений, сооружений земельных участков в собственность за плату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Прием заявлений, документов, а также постановка граждан на учет в качестве нуждающихся в жилых помещениях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АР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копии финансово-лицевого счета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Дирекция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выписки из домовой книги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Выдача карточки учета собственника жилого помещения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Согласование переустройства (перепланировки) помещения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ДГХ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Представление информации о порядке предоставления жилищно-коммунальных услуг населению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Согласование проведения массового культурно-просветительного, театрально-зрелищного, спортивного и рекламного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ГУК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36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Всего    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Opium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pium"/>
                          <a:ea typeface="+mn-ea"/>
                          <a:cs typeface="+mn-cs"/>
                        </a:rPr>
                        <a:t>315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Op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82323"/>
              </p:ext>
            </p:extLst>
          </p:nvPr>
        </p:nvGraphicFramePr>
        <p:xfrm>
          <a:off x="7740352" y="30543"/>
          <a:ext cx="129614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648072"/>
              </a:tblGrid>
              <a:tr h="2301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ЕПГУ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697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РПГУ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00188" y="71438"/>
            <a:ext cx="74295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 smtClean="0">
                <a:latin typeface="Opium"/>
              </a:rPr>
              <a:t>Муниципальные услуги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7440" r="1124" b="11734"/>
          <a:stretch/>
        </p:blipFill>
        <p:spPr bwMode="auto">
          <a:xfrm>
            <a:off x="45040" y="1412776"/>
            <a:ext cx="9098960" cy="48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Ход исполнения услуги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464" y="1052736"/>
            <a:ext cx="9072040" cy="5615140"/>
            <a:chOff x="-63979" y="1703902"/>
            <a:chExt cx="9050130" cy="51046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07" r="1544" b="3667"/>
            <a:stretch/>
          </p:blipFill>
          <p:spPr bwMode="auto">
            <a:xfrm>
              <a:off x="-58741" y="1703902"/>
              <a:ext cx="9044892" cy="389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95" r="1381" b="46911"/>
            <a:stretch/>
          </p:blipFill>
          <p:spPr bwMode="auto">
            <a:xfrm>
              <a:off x="-63979" y="5570325"/>
              <a:ext cx="904801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Ход исполнения услуги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Ход исполнения услуги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81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6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Реестр состоит из четырех разделов: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hlinkClick r:id="rId3" action="ppaction://hlinkfile"/>
              </a:rPr>
              <a:t>муниципальные услуги, предоставляемые органами и территориальными подразделениями администрации города </a:t>
            </a:r>
            <a:r>
              <a:rPr lang="ru-RU" dirty="0" smtClean="0"/>
              <a:t>(всего -72 , первоочередные - 17)</a:t>
            </a:r>
          </a:p>
          <a:p>
            <a:pPr>
              <a:buNone/>
            </a:pPr>
            <a:r>
              <a:rPr lang="ru-RU" dirty="0" smtClean="0"/>
              <a:t>б) услуги, оказываемые муниципальными учреждениями и иными организациями, в которых размещается муниципальное задание (заказ), выполняемое (выполняемый) за счет средств бюджета города (далее – муниципальное учреждение и иная организация) (</a:t>
            </a:r>
            <a:r>
              <a:rPr lang="ru-RU" dirty="0" smtClean="0">
                <a:hlinkClick r:id="rId4" action="ppaction://hlinkfile"/>
              </a:rPr>
              <a:t>21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smtClean="0">
                <a:hlinkClick r:id="rId5" action="ppaction://hlinkfile"/>
              </a:rPr>
              <a:t>услуги, являющиеся необходимыми и обязательными для предоставления муниципальных услуг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smtClean="0">
                <a:hlinkClick r:id="rId6" action="ppaction://hlinkfile"/>
              </a:rPr>
              <a:t>муниципальные функции, исполняемые органами и территориальными подразделениями администрации города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dirty="0">
                <a:latin typeface="Opium"/>
              </a:rPr>
              <a:t>Реестр муниципальных услуг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052736"/>
            <a:ext cx="9177681" cy="5733256"/>
            <a:chOff x="-12061848" y="-4740442"/>
            <a:chExt cx="18077637" cy="1159844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50" r="1151" b="10077"/>
            <a:stretch/>
          </p:blipFill>
          <p:spPr bwMode="auto">
            <a:xfrm>
              <a:off x="-12061848" y="-4740442"/>
              <a:ext cx="18077637" cy="71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81" r="1151" b="21500"/>
            <a:stretch/>
          </p:blipFill>
          <p:spPr bwMode="auto">
            <a:xfrm>
              <a:off x="-12061848" y="2340097"/>
              <a:ext cx="18077637" cy="451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Реестр состоит из четырех разделов: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dirty="0" smtClean="0">
                <a:hlinkClick r:id="rId3" action="ppaction://hlinkfile"/>
              </a:rPr>
              <a:t>муниципальные услуги, предоставляемые органами и территориальными подразделениями администрации города </a:t>
            </a:r>
            <a:r>
              <a:rPr lang="ru-RU" dirty="0" smtClean="0"/>
              <a:t>(всего -72 , первоочередные - 17)</a:t>
            </a:r>
          </a:p>
          <a:p>
            <a:pPr>
              <a:buNone/>
            </a:pPr>
            <a:r>
              <a:rPr lang="ru-RU" dirty="0" smtClean="0"/>
              <a:t>б) услуги, оказываемые муниципальными учреждениями и иными организациями, в которых размещается муниципальное задание (заказ), выполняемое (выполняемый) за счет средств бюджета города (далее – муниципальное учреждение и иная организация) (</a:t>
            </a:r>
            <a:r>
              <a:rPr lang="ru-RU" dirty="0" smtClean="0">
                <a:hlinkClick r:id="rId4" action="ppaction://hlinkfile"/>
              </a:rPr>
              <a:t>21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в) </a:t>
            </a:r>
            <a:r>
              <a:rPr lang="ru-RU" dirty="0" smtClean="0">
                <a:hlinkClick r:id="rId5" action="ppaction://hlinkfile"/>
              </a:rPr>
              <a:t>услуги, являющиеся необходимыми и обязательными для предоставления муниципальных услуг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г) </a:t>
            </a:r>
            <a:r>
              <a:rPr lang="ru-RU" dirty="0" smtClean="0">
                <a:hlinkClick r:id="rId6" action="ppaction://hlinkfile"/>
              </a:rPr>
              <a:t>муниципальные функции, исполняемые органами и территориальными подразделениями администрации города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>
                <a:latin typeface="Opium"/>
              </a:rPr>
              <a:t>Жизненные ситуации</a:t>
            </a:r>
            <a:endParaRPr lang="ru-RU" sz="2700" dirty="0">
              <a:latin typeface="Opium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40943" y="1075118"/>
            <a:ext cx="9236945" cy="6158482"/>
            <a:chOff x="-40943" y="1075118"/>
            <a:chExt cx="9236945" cy="615848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40943" y="1075118"/>
              <a:ext cx="9177681" cy="5733256"/>
              <a:chOff x="-12061848" y="-4740442"/>
              <a:chExt cx="18077637" cy="1159844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450" r="1151" b="10077"/>
              <a:stretch/>
            </p:blipFill>
            <p:spPr bwMode="auto">
              <a:xfrm>
                <a:off x="-12061848" y="-4740442"/>
                <a:ext cx="18077637" cy="714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81" r="1151" b="21500"/>
              <a:stretch/>
            </p:blipFill>
            <p:spPr bwMode="auto">
              <a:xfrm>
                <a:off x="-12061848" y="2340097"/>
                <a:ext cx="18077637" cy="4517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1" t="25750" r="2336" b="10401"/>
            <a:stretch/>
          </p:blipFill>
          <p:spPr bwMode="auto">
            <a:xfrm>
              <a:off x="2051720" y="1268760"/>
              <a:ext cx="7144282" cy="30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96" t="10872" r="2352" b="9363"/>
            <a:stretch/>
          </p:blipFill>
          <p:spPr bwMode="auto">
            <a:xfrm>
              <a:off x="2051720" y="3897003"/>
              <a:ext cx="7144282" cy="333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8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е 8"/>
          <p:cNvSpPr txBox="1"/>
          <p:nvPr/>
        </p:nvSpPr>
        <p:spPr>
          <a:xfrm>
            <a:off x="2192405" y="3455893"/>
            <a:ext cx="3229122" cy="8598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Енисей-ГУ</a:t>
            </a: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6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(РСМЭВ)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3" name="Поле 9"/>
          <p:cNvSpPr txBox="1"/>
          <p:nvPr/>
        </p:nvSpPr>
        <p:spPr>
          <a:xfrm>
            <a:off x="448494" y="5774774"/>
            <a:ext cx="8280920" cy="75057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effectLst/>
                <a:latin typeface="Times New Roman"/>
                <a:ea typeface="Calibri"/>
                <a:cs typeface="Times New Roman"/>
              </a:rPr>
              <a:t>СЭД администрации </a:t>
            </a:r>
            <a:endParaRPr lang="ru-RU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регистрация заявлений, межведомственное взаимодействие между структурными подразделениями администрации)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8" name="Поле 17"/>
          <p:cNvSpPr txBox="1"/>
          <p:nvPr/>
        </p:nvSpPr>
        <p:spPr>
          <a:xfrm rot="5400000">
            <a:off x="2427128" y="4444352"/>
            <a:ext cx="337432" cy="108824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Регистрация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40" name="Поле 23"/>
          <p:cNvSpPr txBox="1"/>
          <p:nvPr/>
        </p:nvSpPr>
        <p:spPr>
          <a:xfrm>
            <a:off x="3619302" y="4398754"/>
            <a:ext cx="1240730" cy="32639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Регистрация</a:t>
            </a:r>
            <a:endParaRPr lang="ru-RU" sz="1200" dirty="0">
              <a:effectLst/>
              <a:ea typeface="Calibri"/>
              <a:cs typeface="Times New Roman"/>
            </a:endParaRPr>
          </a:p>
        </p:txBody>
      </p:sp>
      <p:sp>
        <p:nvSpPr>
          <p:cNvPr id="41" name="Поле 24"/>
          <p:cNvSpPr txBox="1"/>
          <p:nvPr/>
        </p:nvSpPr>
        <p:spPr>
          <a:xfrm>
            <a:off x="4060145" y="4744774"/>
            <a:ext cx="1371600" cy="8007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АИС УНЖ (регистрация заявлений)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57200" y="108988"/>
            <a:ext cx="8229600" cy="11430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Способы подачи заявления на предоставления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муниципальных услуг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053133" y="3071989"/>
            <a:ext cx="0" cy="254598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353150" y="3072736"/>
            <a:ext cx="0" cy="254598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100392" y="3082822"/>
            <a:ext cx="0" cy="254598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131840" y="4437112"/>
            <a:ext cx="0" cy="1189548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824758" y="3086212"/>
            <a:ext cx="0" cy="30590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3068960"/>
            <a:ext cx="0" cy="30590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741894" y="4384731"/>
            <a:ext cx="0" cy="30590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е 3"/>
          <p:cNvSpPr txBox="1"/>
          <p:nvPr/>
        </p:nvSpPr>
        <p:spPr>
          <a:xfrm>
            <a:off x="294953" y="1751762"/>
            <a:ext cx="1567521" cy="12514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ЕПГУ</a:t>
            </a:r>
          </a:p>
          <a:p>
            <a:pPr algn="ctr"/>
            <a:r>
              <a:rPr lang="ru-RU" sz="115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17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услуг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49" name="Поле 3"/>
          <p:cNvSpPr txBox="1"/>
          <p:nvPr/>
        </p:nvSpPr>
        <p:spPr>
          <a:xfrm>
            <a:off x="2047528" y="1751550"/>
            <a:ext cx="1567521" cy="12514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РПГУ</a:t>
            </a:r>
          </a:p>
          <a:p>
            <a:pPr algn="ctr"/>
            <a:r>
              <a:rPr lang="ru-RU" sz="115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10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услуг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50" name="Поле 3"/>
          <p:cNvSpPr txBox="1"/>
          <p:nvPr/>
        </p:nvSpPr>
        <p:spPr>
          <a:xfrm>
            <a:off x="3788239" y="1751550"/>
            <a:ext cx="1567521" cy="12514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МФЦ</a:t>
            </a:r>
          </a:p>
          <a:p>
            <a:pPr algn="ctr"/>
            <a:r>
              <a:rPr lang="ru-RU" sz="115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14 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услуг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51" name="Поле 3"/>
          <p:cNvSpPr txBox="1"/>
          <p:nvPr/>
        </p:nvSpPr>
        <p:spPr>
          <a:xfrm>
            <a:off x="5568790" y="1759341"/>
            <a:ext cx="1567521" cy="12514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  <a:cs typeface="Times New Roman"/>
              </a:rPr>
              <a:t>Сайт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26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услуг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2" name="Поле 3"/>
          <p:cNvSpPr txBox="1"/>
          <p:nvPr/>
        </p:nvSpPr>
        <p:spPr>
          <a:xfrm>
            <a:off x="7324359" y="1758442"/>
            <a:ext cx="1567521" cy="12514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4359" y="1993364"/>
            <a:ext cx="1567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Лично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бумажном носителе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568790" y="3086212"/>
            <a:ext cx="443370" cy="55881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052737"/>
            <a:ext cx="81724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2011 год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Opium" pitchFamily="2" charset="0"/>
              </a:rPr>
              <a:t>Муниципальные услуги через ЕПГУ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43608" y="1412776"/>
          <a:ext cx="8100392" cy="541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98"/>
                <a:gridCol w="2025098"/>
                <a:gridCol w="2025098"/>
                <a:gridCol w="2025098"/>
              </a:tblGrid>
              <a:tr h="1711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услуга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Ведомство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Интеграция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Оценка количества технологических процессов в муниципальной услуге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</a:tr>
              <a:tr h="48374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в сфере здравоохранения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93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Прием заявок (запись) на прием </a:t>
                      </a:r>
                      <a:endParaRPr lang="ru-RU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 </a:t>
                      </a: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врачу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  <a:tc rowSpan="2">
                  <a:txBody>
                    <a:bodyPr/>
                    <a:lstStyle/>
                    <a:p>
                      <a:pPr marR="37465"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Главное управление здравоохранения (услуги предоставляются муниципальными бюджетными учреждениями здравоохранения)</a:t>
                      </a: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Интеграция с ИС «Электронная регистратура» (ООО «ТОРИНС»)</a:t>
                      </a: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Прикрепление к врачебному участку ЛПУ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Приём заявок (запись) на приём к врачу в ЛПУ</a:t>
                      </a:r>
                    </a:p>
                  </a:txBody>
                  <a:tcPr marL="28575" marR="0" marT="0" marB="0" anchor="ctr"/>
                </a:tc>
              </a:tr>
              <a:tr h="1512168">
                <a:tc>
                  <a:txBody>
                    <a:bodyPr/>
                    <a:lstStyle/>
                    <a:p>
                      <a:pPr marR="8191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Заполнение и направление в аптеки электронных рецептов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575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Интеграция с ИС «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Hospital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 (ООО «ТОРИНС»).</a:t>
                      </a:r>
                    </a:p>
                  </a:txBody>
                  <a:tcPr marL="28575" marR="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Заполнение и направление в аптеки электронных рецептов</a:t>
                      </a:r>
                    </a:p>
                  </a:txBody>
                  <a:tcPr marL="28575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052737"/>
            <a:ext cx="81724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2012 год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2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Opium" pitchFamily="2" charset="0"/>
              </a:rPr>
              <a:t>Муниципальные услуги через ЕПГУ</a:t>
            </a:r>
            <a:endParaRPr lang="ru-RU" sz="2700" b="1" dirty="0" smtClean="0">
              <a:solidFill>
                <a:schemeClr val="bg1"/>
              </a:solidFill>
              <a:latin typeface="Opium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6" y="1397000"/>
          <a:ext cx="8028384" cy="5340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5832648"/>
                <a:gridCol w="1115616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Номер из реестра муниципальных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муниципальной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услуги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latin typeface="Times New Roman"/>
                        </a:rPr>
                        <a:t>Орган, предоставляющий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муниципальную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услугу</a:t>
                      </a:r>
                    </a:p>
                  </a:txBody>
                  <a:tcPr marL="9525" marR="9525" marT="9525" marB="0" anchor="ctr"/>
                </a:tc>
              </a:tr>
              <a:tr h="252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02/00/016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Выдача сведений из информационной системы обеспечения градостроительной деятельности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ДГ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02/00/013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Прием заявлений и выдача решения о разрешении на условно разрешенный вид использования  земельного участка или объекта капитального строительства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52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02/00/033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Выдача архитектурно-планировочного задания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latin typeface="Times New Roman"/>
                        </a:rPr>
                        <a:t>02/00/011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Прием заявлений и выдача решения о разрешении на отклонение от предельных параметров разрешенного строительства, реконструкции объектов капитального строительства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61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03/00/004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Предоставление информации из Реестра муниципальной собственности</a:t>
                      </a: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 smtClean="0">
                          <a:latin typeface="Times New Roman"/>
                        </a:rPr>
                        <a:t>ДМИиЗО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03/00/005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Предоставление информации из Реестра муниципального жилищного фонда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03/00/013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Утверждение схемы расположения земельного участка на кадастровом плане территории, за исключением земельных участков, предоставляемых под строительство и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реконструкцию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03/00/023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Представление информации об объектах недвижимого имущества, находящихся в муниципальной собственности и предназначенных для сдачи в аренду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06/01/006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Представление информации о порядке предоставления жилищно-коммунальных услуг населению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ДГХ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06/02/001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Принятие решения об открытии новых, изменении и закрытии существующих маршрутов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ДТ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09/00/002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Согласование проведения массового культурно-просветительного, театрально-зрелищного, спортивного и рекламного мероприятия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ГУК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04/02/012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latin typeface="Times New Roman"/>
                        </a:rPr>
                        <a:t>Предоставление информации об очередности предоставления жилых помещений на условиях социального найма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АР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23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Times New Roman"/>
                        </a:rPr>
                        <a:t>03/00/031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Предоставление выписки из </a:t>
                      </a:r>
                      <a:r>
                        <a:rPr lang="ru-RU" sz="1100" b="0" i="0" u="none" strike="noStrike" dirty="0" err="1">
                          <a:latin typeface="Times New Roman"/>
                        </a:rPr>
                        <a:t>похозяйственной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 книги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04/04/001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Выдача справки по отказу от преимущественного права покупки комнат в коммунальных квартирах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УУРЖП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05/0/03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Представление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информации по созданию и деятельности ТСЖ и ЖСК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/>
                        </a:rPr>
                        <a:t>МКУ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t="26763" r="27412" b="25411"/>
          <a:stretch/>
        </p:blipFill>
        <p:spPr bwMode="auto">
          <a:xfrm>
            <a:off x="901048" y="1124744"/>
            <a:ext cx="8639504" cy="50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  <a:latin typeface="Opium" pitchFamily="2" charset="0"/>
              </a:rPr>
              <a:t>Муниципальные услуги через ЕПГУ</a:t>
            </a:r>
          </a:p>
        </p:txBody>
      </p:sp>
    </p:spTree>
    <p:extLst>
      <p:ext uri="{BB962C8B-B14F-4D97-AF65-F5344CB8AC3E}">
        <p14:creationId xmlns:p14="http://schemas.microsoft.com/office/powerpoint/2010/main" val="32163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10660" r="68464" b="85006"/>
          <a:stretch/>
        </p:blipFill>
        <p:spPr bwMode="auto">
          <a:xfrm>
            <a:off x="2872481" y="1608229"/>
            <a:ext cx="2342060" cy="74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T:\Presentation_rostelecom\5\5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20491"/>
            <a:ext cx="1054463" cy="143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 l="-667"/>
          <a:stretch>
            <a:fillRect/>
          </a:stretch>
        </p:blipFill>
        <p:spPr bwMode="auto">
          <a:xfrm>
            <a:off x="3038056" y="3807596"/>
            <a:ext cx="2092159" cy="137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 rot="19538694">
            <a:off x="1541602" y="2680416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333004" y="2997207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508101" y="4253308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680158">
            <a:off x="1969242" y="2880074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3872165" y="2997207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494017" y="4714422"/>
            <a:ext cx="864096" cy="212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V="1">
            <a:off x="899593" y="5085184"/>
            <a:ext cx="5832648" cy="5555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7006" y="2455138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2824470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6719" y="3886261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6136" y="4859868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2852936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17246" y="5723964"/>
            <a:ext cx="27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Схема движения документов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при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обращении через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ium"/>
              </a:rPr>
              <a:t>ЕПГУ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5409" y="1700808"/>
            <a:ext cx="251185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Муниципальные услуги не требующие межведомственного взаимодействия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89" y="4004952"/>
            <a:ext cx="1418939" cy="14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5C2386635CBA43A69DD8A8F7F165A6" ma:contentTypeVersion="0" ma:contentTypeDescription="Создание документа." ma:contentTypeScope="" ma:versionID="72024c0a65ac7d4323efbfc3bfc2afd7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BE770-C4C4-4877-9267-849F65DB3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DD03E50-BFAA-498C-B756-3F1EFBEEC938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D4C25F-DFF3-420F-B9ED-AFA0BEDF2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8459</TotalTime>
  <Words>1246</Words>
  <Application>Microsoft Office PowerPoint</Application>
  <PresentationFormat>Экран (4:3)</PresentationFormat>
  <Paragraphs>236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Муниципальные услуги в электронном виде </vt:lpstr>
      <vt:lpstr>Муниципальные услуги</vt:lpstr>
      <vt:lpstr>Реестр муниципальных услуг</vt:lpstr>
      <vt:lpstr>Жизненные ситуации</vt:lpstr>
      <vt:lpstr>Способы подачи заявления на предоставления муниципальных услуг</vt:lpstr>
      <vt:lpstr>Муниципальные услуги через ЕПГУ</vt:lpstr>
      <vt:lpstr>Муниципальные услуги через ЕПГУ</vt:lpstr>
      <vt:lpstr>Муниципальные услуги через ЕПГУ</vt:lpstr>
      <vt:lpstr>Схема движения документов  при обращении через ЕПГУ</vt:lpstr>
      <vt:lpstr>Презентация PowerPoint</vt:lpstr>
      <vt:lpstr>Презентация PowerPoint</vt:lpstr>
      <vt:lpstr>Схема движения документов  при обращении через ЕПГУ</vt:lpstr>
      <vt:lpstr>Презентация PowerPoint</vt:lpstr>
      <vt:lpstr>Муниципальные услуги, предоставляемые  на базе КГБУ «МФЦ» </vt:lpstr>
      <vt:lpstr>Электронные формы заявлений</vt:lpstr>
      <vt:lpstr>Презентация PowerPoint</vt:lpstr>
      <vt:lpstr>Переход на региональный портал</vt:lpstr>
      <vt:lpstr>Презентация PowerPoint</vt:lpstr>
      <vt:lpstr>Количество электронных заявок </vt:lpstr>
      <vt:lpstr>Ход исполнения услуги</vt:lpstr>
      <vt:lpstr>Ход исполнения услуги</vt:lpstr>
      <vt:lpstr>Ход исполнения услуги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Маркина Людмила Николаевна</cp:lastModifiedBy>
  <cp:revision>675</cp:revision>
  <cp:lastPrinted>2013-10-15T02:50:58Z</cp:lastPrinted>
  <dcterms:created xsi:type="dcterms:W3CDTF">2010-10-12T04:08:28Z</dcterms:created>
  <dcterms:modified xsi:type="dcterms:W3CDTF">2013-10-15T09:55:26Z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0x010100E45C2386635CBA43A69DD8A8F7F165A6</vt:lpwstr>
  </property>
</Properties>
</file>