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72" r:id="rId7"/>
    <p:sldId id="257" r:id="rId8"/>
    <p:sldId id="292" r:id="rId9"/>
    <p:sldId id="289" r:id="rId10"/>
    <p:sldId id="293" r:id="rId11"/>
    <p:sldId id="291" r:id="rId12"/>
    <p:sldId id="288" r:id="rId13"/>
    <p:sldId id="286" r:id="rId14"/>
    <p:sldId id="290" r:id="rId15"/>
    <p:sldId id="273" r:id="rId1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gdanova" initials="B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C10"/>
    <a:srgbClr val="F0EA00"/>
    <a:srgbClr val="F8F200"/>
    <a:srgbClr val="FFFE00"/>
    <a:srgbClr val="D5D000"/>
    <a:srgbClr val="827F00"/>
    <a:srgbClr val="BCB800"/>
    <a:srgbClr val="D60093"/>
    <a:srgbClr val="FF33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70000" autoAdjust="0"/>
  </p:normalViewPr>
  <p:slideViewPr>
    <p:cSldViewPr>
      <p:cViewPr varScale="1">
        <p:scale>
          <a:sx n="51" d="100"/>
          <a:sy n="51" d="100"/>
        </p:scale>
        <p:origin x="150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40282-4416-4FE3-85AE-C934BEFE3B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74270-2E8E-412C-8CB6-0706E7EBDFC3}">
      <dgm:prSet phldrT="[Текст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  </a:t>
          </a:r>
          <a:endParaRPr lang="ru-RU" dirty="0"/>
        </a:p>
      </dgm:t>
    </dgm:pt>
    <dgm:pt modelId="{D0387F93-0F9A-4FAE-99D6-4500562BDF8B}" type="parTrans" cxnId="{173A8550-0CA5-4D1C-8669-E09720DACD38}">
      <dgm:prSet/>
      <dgm:spPr/>
      <dgm:t>
        <a:bodyPr/>
        <a:lstStyle/>
        <a:p>
          <a:endParaRPr lang="ru-RU"/>
        </a:p>
      </dgm:t>
    </dgm:pt>
    <dgm:pt modelId="{643847FE-529A-4274-9939-4BAC7F17AF21}" type="sibTrans" cxnId="{173A8550-0CA5-4D1C-8669-E09720DACD38}">
      <dgm:prSet/>
      <dgm:spPr/>
      <dgm:t>
        <a:bodyPr/>
        <a:lstStyle/>
        <a:p>
          <a:endParaRPr lang="ru-RU"/>
        </a:p>
      </dgm:t>
    </dgm:pt>
    <dgm:pt modelId="{7D8CC22F-F468-49A9-B641-6449AA5D1404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Помощь при тестировании (опытной эксплуатации)</a:t>
          </a:r>
          <a:endParaRPr lang="ru-RU" sz="3200" dirty="0">
            <a:solidFill>
              <a:srgbClr val="990C10"/>
            </a:solidFill>
          </a:endParaRPr>
        </a:p>
      </dgm:t>
    </dgm:pt>
    <dgm:pt modelId="{FA46FA87-4F8A-4B3E-B67F-3E4B6702E8C5}" type="parTrans" cxnId="{FFAF655A-5D92-4A4A-A0EF-0AC5B3A2BA8A}">
      <dgm:prSet/>
      <dgm:spPr/>
      <dgm:t>
        <a:bodyPr/>
        <a:lstStyle/>
        <a:p>
          <a:endParaRPr lang="ru-RU"/>
        </a:p>
      </dgm:t>
    </dgm:pt>
    <dgm:pt modelId="{14ECAAB3-FEDA-467C-A236-C07160EC6DE6}" type="sibTrans" cxnId="{FFAF655A-5D92-4A4A-A0EF-0AC5B3A2BA8A}">
      <dgm:prSet/>
      <dgm:spPr/>
      <dgm:t>
        <a:bodyPr/>
        <a:lstStyle/>
        <a:p>
          <a:endParaRPr lang="ru-RU"/>
        </a:p>
      </dgm:t>
    </dgm:pt>
    <dgm:pt modelId="{5D8BA6EA-8586-42AD-A23F-DD5CB7F64472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Курсы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Учебного Центра</a:t>
          </a:r>
          <a:endParaRPr lang="ru-RU" sz="3200" dirty="0">
            <a:solidFill>
              <a:srgbClr val="990C10"/>
            </a:solidFill>
          </a:endParaRPr>
        </a:p>
      </dgm:t>
    </dgm:pt>
    <dgm:pt modelId="{E32DDEA7-6274-4755-B831-794322EDE2E6}" type="parTrans" cxnId="{6B18DB97-CB81-4C84-B9DE-DC5A6275CBF8}">
      <dgm:prSet/>
      <dgm:spPr/>
      <dgm:t>
        <a:bodyPr/>
        <a:lstStyle/>
        <a:p>
          <a:endParaRPr lang="ru-RU"/>
        </a:p>
      </dgm:t>
    </dgm:pt>
    <dgm:pt modelId="{D902E8E7-476A-4FB5-B9BB-ABD151199157}" type="sibTrans" cxnId="{6B18DB97-CB81-4C84-B9DE-DC5A6275CBF8}">
      <dgm:prSet/>
      <dgm:spPr/>
      <dgm:t>
        <a:bodyPr/>
        <a:lstStyle/>
        <a:p>
          <a:endParaRPr lang="ru-RU"/>
        </a:p>
      </dgm:t>
    </dgm:pt>
    <dgm:pt modelId="{94103256-AA3B-4D4B-B22A-B05EDFD48D7F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Консалтинговые услуги </a:t>
          </a:r>
          <a:r>
            <a:rPr lang="ru-RU" sz="2400" dirty="0" smtClean="0">
              <a:solidFill>
                <a:srgbClr val="990C10"/>
              </a:solidFill>
            </a:rPr>
            <a:t>(внедрение, миграция, интеграция)</a:t>
          </a:r>
          <a:endParaRPr lang="ru-RU" sz="2400" dirty="0">
            <a:solidFill>
              <a:srgbClr val="990C10"/>
            </a:solidFill>
          </a:endParaRPr>
        </a:p>
      </dgm:t>
    </dgm:pt>
    <dgm:pt modelId="{BEE795C6-CE37-4585-B592-0A898B04D390}" type="parTrans" cxnId="{46501740-E54F-4606-93AD-01BB9F6FFD33}">
      <dgm:prSet/>
      <dgm:spPr/>
      <dgm:t>
        <a:bodyPr/>
        <a:lstStyle/>
        <a:p>
          <a:endParaRPr lang="ru-RU"/>
        </a:p>
      </dgm:t>
    </dgm:pt>
    <dgm:pt modelId="{7C9F0AA7-9C02-4D3B-83E8-8F2CF3064955}" type="sibTrans" cxnId="{46501740-E54F-4606-93AD-01BB9F6FFD33}">
      <dgm:prSet/>
      <dgm:spPr/>
      <dgm:t>
        <a:bodyPr/>
        <a:lstStyle/>
        <a:p>
          <a:endParaRPr lang="ru-RU"/>
        </a:p>
      </dgm:t>
    </dgm:pt>
    <dgm:pt modelId="{E8A58A7D-5E7A-43FA-AA35-083704231A88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Техническая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поддержка и аутсорсинг</a:t>
          </a:r>
          <a:endParaRPr lang="ru-RU" sz="3200" dirty="0">
            <a:solidFill>
              <a:srgbClr val="990C10"/>
            </a:solidFill>
          </a:endParaRPr>
        </a:p>
      </dgm:t>
    </dgm:pt>
    <dgm:pt modelId="{3725249E-A180-4175-9067-BCFEEA1F5436}" type="parTrans" cxnId="{8C8EB885-C8AE-4737-83B2-2F2D3AB24312}">
      <dgm:prSet/>
      <dgm:spPr/>
      <dgm:t>
        <a:bodyPr/>
        <a:lstStyle/>
        <a:p>
          <a:endParaRPr lang="ru-RU"/>
        </a:p>
      </dgm:t>
    </dgm:pt>
    <dgm:pt modelId="{24E12918-E18A-4E44-9571-5D6D79A87A98}" type="sibTrans" cxnId="{8C8EB885-C8AE-4737-83B2-2F2D3AB24312}">
      <dgm:prSet/>
      <dgm:spPr/>
      <dgm:t>
        <a:bodyPr/>
        <a:lstStyle/>
        <a:p>
          <a:endParaRPr lang="ru-RU"/>
        </a:p>
      </dgm:t>
    </dgm:pt>
    <dgm:pt modelId="{E36F9926-910F-4C4E-AB27-0F7F0B1BF0AB}" type="pres">
      <dgm:prSet presAssocID="{CD140282-4416-4FE3-85AE-C934BEFE3B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69830-9D57-4B44-8C5F-022F36FC1173}" type="pres">
      <dgm:prSet presAssocID="{CD140282-4416-4FE3-85AE-C934BEFE3BF0}" presName="matrix" presStyleCnt="0"/>
      <dgm:spPr/>
    </dgm:pt>
    <dgm:pt modelId="{F9DC86D6-F591-42DC-9CF0-884DCAEDA219}" type="pres">
      <dgm:prSet presAssocID="{CD140282-4416-4FE3-85AE-C934BEFE3BF0}" presName="tile1" presStyleLbl="node1" presStyleIdx="0" presStyleCnt="4"/>
      <dgm:spPr/>
      <dgm:t>
        <a:bodyPr/>
        <a:lstStyle/>
        <a:p>
          <a:endParaRPr lang="ru-RU"/>
        </a:p>
      </dgm:t>
    </dgm:pt>
    <dgm:pt modelId="{01277F90-DFE5-4FEA-9675-5E7622115F2F}" type="pres">
      <dgm:prSet presAssocID="{CD140282-4416-4FE3-85AE-C934BEFE3B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7909-3039-46A4-9B33-1898FCB66E3C}" type="pres">
      <dgm:prSet presAssocID="{CD140282-4416-4FE3-85AE-C934BEFE3BF0}" presName="tile2" presStyleLbl="node1" presStyleIdx="1" presStyleCnt="4"/>
      <dgm:spPr/>
      <dgm:t>
        <a:bodyPr/>
        <a:lstStyle/>
        <a:p>
          <a:endParaRPr lang="ru-RU"/>
        </a:p>
      </dgm:t>
    </dgm:pt>
    <dgm:pt modelId="{B66F6D26-123D-484C-903C-2A9E0327BECC}" type="pres">
      <dgm:prSet presAssocID="{CD140282-4416-4FE3-85AE-C934BEFE3B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A06D-C37F-4FDE-9259-C0D77D2D7A5D}" type="pres">
      <dgm:prSet presAssocID="{CD140282-4416-4FE3-85AE-C934BEFE3BF0}" presName="tile3" presStyleLbl="node1" presStyleIdx="2" presStyleCnt="4"/>
      <dgm:spPr/>
      <dgm:t>
        <a:bodyPr/>
        <a:lstStyle/>
        <a:p>
          <a:endParaRPr lang="ru-RU"/>
        </a:p>
      </dgm:t>
    </dgm:pt>
    <dgm:pt modelId="{8CC2BFC8-A8AB-4676-9530-9E2D81991F67}" type="pres">
      <dgm:prSet presAssocID="{CD140282-4416-4FE3-85AE-C934BEFE3B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7F653-AD1D-4174-B8E4-00A098FDDBF7}" type="pres">
      <dgm:prSet presAssocID="{CD140282-4416-4FE3-85AE-C934BEFE3BF0}" presName="tile4" presStyleLbl="node1" presStyleIdx="3" presStyleCnt="4" custLinFactNeighborX="611" custLinFactNeighborY="2247"/>
      <dgm:spPr/>
      <dgm:t>
        <a:bodyPr/>
        <a:lstStyle/>
        <a:p>
          <a:endParaRPr lang="ru-RU"/>
        </a:p>
      </dgm:t>
    </dgm:pt>
    <dgm:pt modelId="{F18E1C2D-9F1C-46B5-AC51-E1D8823E2D9D}" type="pres">
      <dgm:prSet presAssocID="{CD140282-4416-4FE3-85AE-C934BEFE3B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E59D-8E48-43F5-A68A-9E5F3E05930E}" type="pres">
      <dgm:prSet presAssocID="{CD140282-4416-4FE3-85AE-C934BEFE3BF0}" presName="centerTile" presStyleLbl="fgShp" presStyleIdx="0" presStyleCnt="1" custScaleX="1224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98556-4357-427D-ABCC-3F09A70B6DF7}" type="presOf" srcId="{7D8CC22F-F468-49A9-B641-6449AA5D1404}" destId="{F9DC86D6-F591-42DC-9CF0-884DCAEDA219}" srcOrd="0" destOrd="0" presId="urn:microsoft.com/office/officeart/2005/8/layout/matrix1"/>
    <dgm:cxn modelId="{7A689A67-8BBE-4FF4-B96D-8E329377E65E}" type="presOf" srcId="{E8A58A7D-5E7A-43FA-AA35-083704231A88}" destId="{F18E1C2D-9F1C-46B5-AC51-E1D8823E2D9D}" srcOrd="1" destOrd="0" presId="urn:microsoft.com/office/officeart/2005/8/layout/matrix1"/>
    <dgm:cxn modelId="{FFAF655A-5D92-4A4A-A0EF-0AC5B3A2BA8A}" srcId="{56474270-2E8E-412C-8CB6-0706E7EBDFC3}" destId="{7D8CC22F-F468-49A9-B641-6449AA5D1404}" srcOrd="0" destOrd="0" parTransId="{FA46FA87-4F8A-4B3E-B67F-3E4B6702E8C5}" sibTransId="{14ECAAB3-FEDA-467C-A236-C07160EC6DE6}"/>
    <dgm:cxn modelId="{ACEE570A-D2BC-4F8F-9D71-A19E9809D4B3}" type="presOf" srcId="{CD140282-4416-4FE3-85AE-C934BEFE3BF0}" destId="{E36F9926-910F-4C4E-AB27-0F7F0B1BF0AB}" srcOrd="0" destOrd="0" presId="urn:microsoft.com/office/officeart/2005/8/layout/matrix1"/>
    <dgm:cxn modelId="{4B3158FD-78B9-4E84-91E4-D4E440640E7C}" type="presOf" srcId="{7D8CC22F-F468-49A9-B641-6449AA5D1404}" destId="{01277F90-DFE5-4FEA-9675-5E7622115F2F}" srcOrd="1" destOrd="0" presId="urn:microsoft.com/office/officeart/2005/8/layout/matrix1"/>
    <dgm:cxn modelId="{CA45C244-C9FD-41C1-B7C2-95DBC61F9D41}" type="presOf" srcId="{94103256-AA3B-4D4B-B22A-B05EDFD48D7F}" destId="{8CC2BFC8-A8AB-4676-9530-9E2D81991F67}" srcOrd="1" destOrd="0" presId="urn:microsoft.com/office/officeart/2005/8/layout/matrix1"/>
    <dgm:cxn modelId="{9C51A146-09B2-4381-88D0-7795423CED9D}" type="presOf" srcId="{E8A58A7D-5E7A-43FA-AA35-083704231A88}" destId="{F5F7F653-AD1D-4174-B8E4-00A098FDDBF7}" srcOrd="0" destOrd="0" presId="urn:microsoft.com/office/officeart/2005/8/layout/matrix1"/>
    <dgm:cxn modelId="{6B18DB97-CB81-4C84-B9DE-DC5A6275CBF8}" srcId="{56474270-2E8E-412C-8CB6-0706E7EBDFC3}" destId="{5D8BA6EA-8586-42AD-A23F-DD5CB7F64472}" srcOrd="1" destOrd="0" parTransId="{E32DDEA7-6274-4755-B831-794322EDE2E6}" sibTransId="{D902E8E7-476A-4FB5-B9BB-ABD151199157}"/>
    <dgm:cxn modelId="{8C8EB885-C8AE-4737-83B2-2F2D3AB24312}" srcId="{56474270-2E8E-412C-8CB6-0706E7EBDFC3}" destId="{E8A58A7D-5E7A-43FA-AA35-083704231A88}" srcOrd="3" destOrd="0" parTransId="{3725249E-A180-4175-9067-BCFEEA1F5436}" sibTransId="{24E12918-E18A-4E44-9571-5D6D79A87A98}"/>
    <dgm:cxn modelId="{173A8550-0CA5-4D1C-8669-E09720DACD38}" srcId="{CD140282-4416-4FE3-85AE-C934BEFE3BF0}" destId="{56474270-2E8E-412C-8CB6-0706E7EBDFC3}" srcOrd="0" destOrd="0" parTransId="{D0387F93-0F9A-4FAE-99D6-4500562BDF8B}" sibTransId="{643847FE-529A-4274-9939-4BAC7F17AF21}"/>
    <dgm:cxn modelId="{8BEA134D-E546-4ED6-AD80-814EF5722360}" type="presOf" srcId="{94103256-AA3B-4D4B-B22A-B05EDFD48D7F}" destId="{5671A06D-C37F-4FDE-9259-C0D77D2D7A5D}" srcOrd="0" destOrd="0" presId="urn:microsoft.com/office/officeart/2005/8/layout/matrix1"/>
    <dgm:cxn modelId="{46501740-E54F-4606-93AD-01BB9F6FFD33}" srcId="{56474270-2E8E-412C-8CB6-0706E7EBDFC3}" destId="{94103256-AA3B-4D4B-B22A-B05EDFD48D7F}" srcOrd="2" destOrd="0" parTransId="{BEE795C6-CE37-4585-B592-0A898B04D390}" sibTransId="{7C9F0AA7-9C02-4D3B-83E8-8F2CF3064955}"/>
    <dgm:cxn modelId="{C922188A-6875-4716-B728-8524154E004B}" type="presOf" srcId="{5D8BA6EA-8586-42AD-A23F-DD5CB7F64472}" destId="{B9E87909-3039-46A4-9B33-1898FCB66E3C}" srcOrd="0" destOrd="0" presId="urn:microsoft.com/office/officeart/2005/8/layout/matrix1"/>
    <dgm:cxn modelId="{45DC45C0-CF66-4834-9006-BB0D0E874121}" type="presOf" srcId="{56474270-2E8E-412C-8CB6-0706E7EBDFC3}" destId="{506CE59D-8E48-43F5-A68A-9E5F3E05930E}" srcOrd="0" destOrd="0" presId="urn:microsoft.com/office/officeart/2005/8/layout/matrix1"/>
    <dgm:cxn modelId="{744E64D3-C0C0-402C-BA53-37038ED2A6D6}" type="presOf" srcId="{5D8BA6EA-8586-42AD-A23F-DD5CB7F64472}" destId="{B66F6D26-123D-484C-903C-2A9E0327BECC}" srcOrd="1" destOrd="0" presId="urn:microsoft.com/office/officeart/2005/8/layout/matrix1"/>
    <dgm:cxn modelId="{FF75B9D2-B95B-463D-8922-D2AE9CF32F0A}" type="presParOf" srcId="{E36F9926-910F-4C4E-AB27-0F7F0B1BF0AB}" destId="{4E369830-9D57-4B44-8C5F-022F36FC1173}" srcOrd="0" destOrd="0" presId="urn:microsoft.com/office/officeart/2005/8/layout/matrix1"/>
    <dgm:cxn modelId="{203CCFF3-A81A-42D6-B21E-247D71F89C63}" type="presParOf" srcId="{4E369830-9D57-4B44-8C5F-022F36FC1173}" destId="{F9DC86D6-F591-42DC-9CF0-884DCAEDA219}" srcOrd="0" destOrd="0" presId="urn:microsoft.com/office/officeart/2005/8/layout/matrix1"/>
    <dgm:cxn modelId="{0AC3F938-E1ED-4906-9F86-4BA7BB8A86CF}" type="presParOf" srcId="{4E369830-9D57-4B44-8C5F-022F36FC1173}" destId="{01277F90-DFE5-4FEA-9675-5E7622115F2F}" srcOrd="1" destOrd="0" presId="urn:microsoft.com/office/officeart/2005/8/layout/matrix1"/>
    <dgm:cxn modelId="{78439D25-53DA-4B12-A244-0BF670207234}" type="presParOf" srcId="{4E369830-9D57-4B44-8C5F-022F36FC1173}" destId="{B9E87909-3039-46A4-9B33-1898FCB66E3C}" srcOrd="2" destOrd="0" presId="urn:microsoft.com/office/officeart/2005/8/layout/matrix1"/>
    <dgm:cxn modelId="{EFBC928B-67BD-4B6C-BAD7-EA2EF63814AD}" type="presParOf" srcId="{4E369830-9D57-4B44-8C5F-022F36FC1173}" destId="{B66F6D26-123D-484C-903C-2A9E0327BECC}" srcOrd="3" destOrd="0" presId="urn:microsoft.com/office/officeart/2005/8/layout/matrix1"/>
    <dgm:cxn modelId="{D3BCC7CB-7173-4D71-B814-4C713CE96700}" type="presParOf" srcId="{4E369830-9D57-4B44-8C5F-022F36FC1173}" destId="{5671A06D-C37F-4FDE-9259-C0D77D2D7A5D}" srcOrd="4" destOrd="0" presId="urn:microsoft.com/office/officeart/2005/8/layout/matrix1"/>
    <dgm:cxn modelId="{3EC99605-169C-44C2-9915-26151259E740}" type="presParOf" srcId="{4E369830-9D57-4B44-8C5F-022F36FC1173}" destId="{8CC2BFC8-A8AB-4676-9530-9E2D81991F67}" srcOrd="5" destOrd="0" presId="urn:microsoft.com/office/officeart/2005/8/layout/matrix1"/>
    <dgm:cxn modelId="{8DE6C889-485E-4865-B282-DFEF117761C7}" type="presParOf" srcId="{4E369830-9D57-4B44-8C5F-022F36FC1173}" destId="{F5F7F653-AD1D-4174-B8E4-00A098FDDBF7}" srcOrd="6" destOrd="0" presId="urn:microsoft.com/office/officeart/2005/8/layout/matrix1"/>
    <dgm:cxn modelId="{5C473807-3175-4DCA-B3D2-AB8E3AEAB8CD}" type="presParOf" srcId="{4E369830-9D57-4B44-8C5F-022F36FC1173}" destId="{F18E1C2D-9F1C-46B5-AC51-E1D8823E2D9D}" srcOrd="7" destOrd="0" presId="urn:microsoft.com/office/officeart/2005/8/layout/matrix1"/>
    <dgm:cxn modelId="{78AE0B2D-129B-421C-8C13-7534DB9432F1}" type="presParOf" srcId="{E36F9926-910F-4C4E-AB27-0F7F0B1BF0AB}" destId="{506CE59D-8E48-43F5-A68A-9E5F3E0593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86D6-F591-42DC-9CF0-884DCAEDA219}">
      <dsp:nvSpPr>
        <dsp:cNvPr id="0" name=""/>
        <dsp:cNvSpPr/>
      </dsp:nvSpPr>
      <dsp:spPr>
        <a:xfrm rot="16200000">
          <a:off x="1611709" y="-1611709"/>
          <a:ext cx="2262981" cy="54864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Помощь при тестировании (опытной эксплуатации)</a:t>
          </a:r>
          <a:endParaRPr lang="ru-RU" sz="3200" kern="1200" dirty="0">
            <a:solidFill>
              <a:srgbClr val="990C10"/>
            </a:solidFill>
          </a:endParaRPr>
        </a:p>
      </dsp:txBody>
      <dsp:txXfrm rot="5400000">
        <a:off x="-1" y="1"/>
        <a:ext cx="5486400" cy="1697236"/>
      </dsp:txXfrm>
    </dsp:sp>
    <dsp:sp modelId="{B9E87909-3039-46A4-9B33-1898FCB66E3C}">
      <dsp:nvSpPr>
        <dsp:cNvPr id="0" name=""/>
        <dsp:cNvSpPr/>
      </dsp:nvSpPr>
      <dsp:spPr>
        <a:xfrm>
          <a:off x="5486400" y="0"/>
          <a:ext cx="5486400" cy="2262981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Курсы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Учебного Центра</a:t>
          </a:r>
          <a:endParaRPr lang="ru-RU" sz="3200" kern="1200" dirty="0">
            <a:solidFill>
              <a:srgbClr val="990C10"/>
            </a:solidFill>
          </a:endParaRPr>
        </a:p>
      </dsp:txBody>
      <dsp:txXfrm>
        <a:off x="5486400" y="0"/>
        <a:ext cx="5486400" cy="1697236"/>
      </dsp:txXfrm>
    </dsp:sp>
    <dsp:sp modelId="{5671A06D-C37F-4FDE-9259-C0D77D2D7A5D}">
      <dsp:nvSpPr>
        <dsp:cNvPr id="0" name=""/>
        <dsp:cNvSpPr/>
      </dsp:nvSpPr>
      <dsp:spPr>
        <a:xfrm rot="10800000">
          <a:off x="0" y="2262981"/>
          <a:ext cx="5486400" cy="2262981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Консалтинговые услуги </a:t>
          </a:r>
          <a:r>
            <a:rPr lang="ru-RU" sz="2400" kern="1200" dirty="0" smtClean="0">
              <a:solidFill>
                <a:srgbClr val="990C10"/>
              </a:solidFill>
            </a:rPr>
            <a:t>(внедрение, миграция, интеграция)</a:t>
          </a:r>
          <a:endParaRPr lang="ru-RU" sz="2400" kern="1200" dirty="0">
            <a:solidFill>
              <a:srgbClr val="990C10"/>
            </a:solidFill>
          </a:endParaRPr>
        </a:p>
      </dsp:txBody>
      <dsp:txXfrm rot="10800000">
        <a:off x="0" y="2828726"/>
        <a:ext cx="5486400" cy="1697236"/>
      </dsp:txXfrm>
    </dsp:sp>
    <dsp:sp modelId="{F5F7F653-AD1D-4174-B8E4-00A098FDDBF7}">
      <dsp:nvSpPr>
        <dsp:cNvPr id="0" name=""/>
        <dsp:cNvSpPr/>
      </dsp:nvSpPr>
      <dsp:spPr>
        <a:xfrm rot="5400000">
          <a:off x="7098109" y="651272"/>
          <a:ext cx="2262981" cy="54864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Техническая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поддержка и аутсорсинг</a:t>
          </a:r>
          <a:endParaRPr lang="ru-RU" sz="3200" kern="1200" dirty="0">
            <a:solidFill>
              <a:srgbClr val="990C10"/>
            </a:solidFill>
          </a:endParaRPr>
        </a:p>
      </dsp:txBody>
      <dsp:txXfrm rot="-5400000">
        <a:off x="5486399" y="2828726"/>
        <a:ext cx="5486400" cy="1697236"/>
      </dsp:txXfrm>
    </dsp:sp>
    <dsp:sp modelId="{506CE59D-8E48-43F5-A68A-9E5F3E05930E}">
      <dsp:nvSpPr>
        <dsp:cNvPr id="0" name=""/>
        <dsp:cNvSpPr/>
      </dsp:nvSpPr>
      <dsp:spPr>
        <a:xfrm>
          <a:off x="3470180" y="1697236"/>
          <a:ext cx="4032438" cy="11314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 </a:t>
          </a:r>
          <a:endParaRPr lang="ru-RU" sz="4700" kern="1200" dirty="0"/>
        </a:p>
      </dsp:txBody>
      <dsp:txXfrm>
        <a:off x="3525415" y="1752471"/>
        <a:ext cx="3921968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1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343E-82B1-40E2-B02C-7E65C167F79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40A4-A5D7-4DC1-A2CD-CBC044AE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1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07B3-02A1-42BA-AB3D-D7E9518E284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70973"/>
            <a:ext cx="7943507" cy="2677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699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B69A-9111-46ED-B7E7-F158C1CA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6875-BC91-4606-B3FA-23297E2815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5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6875-BC91-4606-B3FA-23297E2815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1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 algn="l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4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</p:spPr>
        <p:txBody>
          <a:bodyPr>
            <a:normAutofit/>
          </a:bodyPr>
          <a:lstStyle>
            <a:lvl1pPr>
              <a:defRPr sz="3000">
                <a:solidFill>
                  <a:srgbClr val="99003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1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9" y="6507885"/>
            <a:ext cx="1223975" cy="2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80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5640" y="1700808"/>
            <a:ext cx="6768752" cy="3145224"/>
          </a:xfrm>
          <a:prstGeom prst="rect">
            <a:avLst/>
          </a:prstGeom>
          <a:solidFill>
            <a:schemeClr val="tx1">
              <a:lumMod val="85000"/>
              <a:lumOff val="1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12" y="1881575"/>
            <a:ext cx="3010540" cy="577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3652" y="253770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при переходе на отечественное </a:t>
            </a:r>
            <a:r>
              <a:rPr lang="ru-RU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на примере программных продуктов </a:t>
            </a:r>
            <a:r>
              <a:rPr lang="ru-RU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МойОфис</a:t>
            </a:r>
            <a:endParaRPr lang="ru-RU" sz="3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9"/>
    </mc:Choice>
    <mc:Fallback xmlns="">
      <p:transition spd="slow" advTm="254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1"/>
    </mc:Choice>
    <mc:Fallback xmlns="">
      <p:transition spd="slow" advTm="128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holap.ru/img/5/rossiyskiy_flag_flag_rossii_1280x10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colorTemperature colorTemp="6079"/>
                    </a14:imgEffect>
                    <a14:imgEffect>
                      <a14:saturation sat="171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788" y="1919658"/>
            <a:ext cx="2830603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БАЗОВОЕ ПРОГРАММНОЕ ОБЕСПЕЧЕНИЕ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407" y="1919658"/>
            <a:ext cx="2829065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ОФИСНОЕ ПРОГРАММНОЕ ОБЕСПЕЧЕНИЕ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78889" y="1896271"/>
            <a:ext cx="2858124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СУБД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5808" y="1919657"/>
            <a:ext cx="2827899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ПРИКЛАДНОЕ ПРОГРАММНОЕ ОБЕСПЕЧЕНИЕ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47343" y="174813"/>
            <a:ext cx="6663843" cy="1143000"/>
          </a:xfr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Помощь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Softline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выборе и оценке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929581"/>
            <a:ext cx="12158531" cy="663598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>
                <a:solidFill>
                  <a:schemeClr val="bg1"/>
                </a:solidFill>
              </a:rPr>
              <a:t>Выбор российского программного обеспечения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720857"/>
            <a:ext cx="12158531" cy="7219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 smtClean="0">
                <a:solidFill>
                  <a:schemeClr val="bg1"/>
                </a:solidFill>
              </a:rPr>
              <a:t>Опытная эксплуатация выбранного ПО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622528"/>
            <a:ext cx="12192000" cy="7219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 smtClean="0">
                <a:solidFill>
                  <a:schemeClr val="bg1"/>
                </a:solidFill>
              </a:rPr>
              <a:t>Оценка полученных результатов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57"/>
    </mc:Choice>
    <mc:Fallback xmlns="">
      <p:transition spd="slow" advTm="608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18904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Как выбрать российское программное обеспечение?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480" y="1133233"/>
            <a:ext cx="9361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dirty="0" smtClean="0"/>
              <a:t>Функциональность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Соответствие требованиям законодательства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Цена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Технические  характеристики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0" y="2599664"/>
            <a:ext cx="481135" cy="646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9" y="1596132"/>
            <a:ext cx="660725" cy="652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8" y="3740303"/>
            <a:ext cx="583537" cy="635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" y="4869159"/>
            <a:ext cx="666053" cy="3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58"/>
    </mc:Choice>
    <mc:Fallback xmlns="">
      <p:transition spd="slow" advTm="3135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95" y="464457"/>
            <a:ext cx="11594590" cy="53733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Пример выбора офисного программного обеспечения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43911" y="1458545"/>
            <a:ext cx="2686587" cy="16833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29631" y="1458545"/>
            <a:ext cx="2686587" cy="167957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 descr="Картинки по запросу libreoffi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27" y="2051876"/>
            <a:ext cx="2234556" cy="4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openoffic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88" y="1583882"/>
            <a:ext cx="2497430" cy="12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344121" y="1458545"/>
            <a:ext cx="0" cy="504056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" y="1511401"/>
            <a:ext cx="3947046" cy="151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055" y="3365833"/>
            <a:ext cx="5907066" cy="272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Является коммерческим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Внесены в Реестр отечественного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сертификацию ФСТЭК, ФСБ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российскую техническую поддержку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постоянную доработку под задачи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Предлагает комплексное решение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1537" y="3335512"/>
            <a:ext cx="5451749" cy="272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Является </a:t>
            </a:r>
            <a:r>
              <a:rPr lang="ru-RU" sz="2400" dirty="0"/>
              <a:t>бесплатным </a:t>
            </a:r>
            <a:r>
              <a:rPr lang="ru-RU" sz="2400" dirty="0" smtClean="0"/>
              <a:t>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Не внесены в реестр отечественного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сертификация ФСТЭК, ФСБ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техническая поддержка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доработка под задачи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Только настольные редакторы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3492386"/>
            <a:ext cx="308532" cy="3085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3876394"/>
            <a:ext cx="308532" cy="3085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4286748"/>
            <a:ext cx="308532" cy="3085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" y="4783904"/>
            <a:ext cx="308532" cy="3085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" y="5240730"/>
            <a:ext cx="310691" cy="3106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" y="5699715"/>
            <a:ext cx="308532" cy="3085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3444375"/>
            <a:ext cx="308532" cy="3085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3872107"/>
            <a:ext cx="339065" cy="3390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4280884"/>
            <a:ext cx="339065" cy="3390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68" y="4734074"/>
            <a:ext cx="339065" cy="3390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36" y="5165057"/>
            <a:ext cx="339065" cy="3390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68" y="5584471"/>
            <a:ext cx="339065" cy="3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45"/>
    </mc:Choice>
    <mc:Fallback xmlns="">
      <p:transition spd="slow" advTm="1574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Экосистема МойОфис в</a:t>
            </a:r>
            <a:r>
              <a:rPr lang="en-US" sz="3200" dirty="0"/>
              <a:t> Softline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2514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3" y="2991294"/>
            <a:ext cx="4533813" cy="17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"/>
    </mc:Choice>
    <mc:Fallback xmlns="">
      <p:transition spd="slow" advTm="15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2478" y="3132941"/>
            <a:ext cx="11742630" cy="249957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6600" y="422208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пользователей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lvl="1"/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будут принимать участие в ОЭ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1519" y="413626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сроки проведения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2715" y="413626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состав 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продуктов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которыми будут работать пользователи Заказчика во время ОЭ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2" y="2770916"/>
            <a:ext cx="1476352" cy="147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05" y="3017828"/>
            <a:ext cx="1118435" cy="1118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6" y="2949875"/>
            <a:ext cx="1118435" cy="1118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7350" y="874951"/>
            <a:ext cx="42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Определение критериев </a:t>
            </a:r>
            <a:r>
              <a:rPr lang="ru-RU" b="1" dirty="0"/>
              <a:t>успешности </a:t>
            </a:r>
            <a:r>
              <a:rPr lang="ru-RU" dirty="0" smtClean="0"/>
              <a:t>ОЭ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4" y="5273467"/>
            <a:ext cx="902430" cy="121335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390486" y="1903120"/>
            <a:ext cx="2282389" cy="104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98519" y="1939170"/>
            <a:ext cx="2547716" cy="110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9" idx="2"/>
          </p:cNvCxnSpPr>
          <p:nvPr/>
        </p:nvCxnSpPr>
        <p:spPr>
          <a:xfrm>
            <a:off x="5168930" y="2295073"/>
            <a:ext cx="33533" cy="65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307804"/>
            <a:ext cx="882163" cy="98726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15550" y="6386079"/>
            <a:ext cx="290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Получение результатов  </a:t>
            </a:r>
            <a:r>
              <a:rPr lang="ru-RU" dirty="0" smtClean="0"/>
              <a:t>ОЭ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>
            <a:off x="5185695" y="4474817"/>
            <a:ext cx="0" cy="77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54656" y="4737765"/>
            <a:ext cx="1699649" cy="69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800333" y="4674872"/>
            <a:ext cx="1462376" cy="77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58026" y="2713910"/>
            <a:ext cx="11742630" cy="249957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9797361" y="2749820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Соглашение об ОЭ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8047" y="5213480"/>
            <a:ext cx="4121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Соглашение о конфиденциальности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12119" y="106961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Для чего нужна опытная эксплуатация </a:t>
            </a:r>
            <a:r>
              <a:rPr lang="ru-RU" sz="2800" dirty="0" smtClean="0"/>
              <a:t>(ОЭ)?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54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1"/>
    </mc:Choice>
    <mc:Fallback xmlns="">
      <p:transition spd="slow" advTm="271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3177464" cy="778098"/>
          </a:xfrm>
        </p:spPr>
        <p:txBody>
          <a:bodyPr/>
          <a:lstStyle/>
          <a:p>
            <a:r>
              <a:rPr lang="ru-RU" dirty="0" smtClean="0"/>
              <a:t>Пример: Последовательность </a:t>
            </a:r>
            <a:r>
              <a:rPr lang="ru-RU" dirty="0"/>
              <a:t>опытной эксплуатации </a:t>
            </a:r>
            <a:r>
              <a:rPr lang="ru-RU" dirty="0" smtClean="0"/>
              <a:t>продуктов </a:t>
            </a:r>
            <a:r>
              <a:rPr lang="ru-RU" dirty="0" err="1" smtClean="0"/>
              <a:t>МойОфис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3512" y="173100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Стандартный</a:t>
            </a:r>
            <a:endParaRPr lang="ru-RU" dirty="0">
              <a:solidFill>
                <a:srgbClr val="8A002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12" y="30892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Демозона</a:t>
            </a:r>
          </a:p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Частное облако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3512" y="494348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 err="1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Профес</a:t>
            </a:r>
            <a:r>
              <a:rPr lang="en-US" sz="2000" dirty="0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ru-RU" sz="2000" dirty="0" err="1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000" dirty="0" err="1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ональный</a:t>
            </a:r>
            <a:endParaRPr lang="ru-RU" sz="2000" dirty="0">
              <a:solidFill>
                <a:srgbClr val="8A002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1484784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424" y="2996952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424" y="4697268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744" y="1401684"/>
            <a:ext cx="71287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структур документов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готовых и не готовых для миграции.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функциональных ролей пользователей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готовых и не готовых для миграции. 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11744" y="3151209"/>
            <a:ext cx="670953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66FF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Первичная оценка возможности оптимизации бизнес-процессов подготовки документов.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9638" y="4851157"/>
            <a:ext cx="66916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Развертывание и тестирование тестового ландшафта МойОфис.</a:t>
            </a:r>
          </a:p>
          <a:p>
            <a:pPr>
              <a:lnSpc>
                <a:spcPct val="1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совокупной стоимости владения.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27448" y="2852936"/>
            <a:ext cx="1009382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59139" y="4437112"/>
            <a:ext cx="101621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90"/>
    </mc:Choice>
    <mc:Fallback xmlns="">
      <p:transition spd="slow" advTm="633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253" r="133" b="10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7886700" cy="83714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8A002E"/>
                </a:solidFill>
              </a:rPr>
              <a:t>Почему </a:t>
            </a:r>
            <a:r>
              <a:rPr lang="en-US" sz="3200" dirty="0">
                <a:solidFill>
                  <a:srgbClr val="8A002E"/>
                </a:solidFill>
              </a:rPr>
              <a:t>Softline? 5 </a:t>
            </a:r>
            <a:r>
              <a:rPr lang="ru-RU" sz="3200" dirty="0">
                <a:solidFill>
                  <a:srgbClr val="8A002E"/>
                </a:solidFill>
              </a:rPr>
              <a:t>причин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132" y="1124315"/>
            <a:ext cx="11377661" cy="504056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2010" y="1351298"/>
            <a:ext cx="39133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01.</a:t>
            </a:r>
            <a:r>
              <a:rPr lang="ru-RU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Надежность, профессионализм и экспертиза лидера IT-рынка с 20+ летним опытом работы.</a:t>
            </a:r>
          </a:p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02.</a:t>
            </a:r>
            <a:r>
              <a:rPr lang="ru-RU" sz="36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Единая точка решения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всех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IT-задач заказчика, мультивендорная поддержка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        и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сопровождение проекта.</a:t>
            </a:r>
          </a:p>
          <a:p>
            <a:r>
              <a:rPr lang="ru-RU" sz="3600" b="1" dirty="0" smtClean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03.</a:t>
            </a:r>
            <a:r>
              <a:rPr lang="ru-RU" b="1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Softline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всегда рядом и говорит с вами на родном языке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  в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28 странах и 73 городах.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5568" y="1351298"/>
            <a:ext cx="3758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04.</a:t>
            </a:r>
            <a:r>
              <a:rPr lang="ru-RU" sz="24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Компетентность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 экспертиза. Softline признана клиентами, вендорами</a:t>
            </a:r>
            <a:r>
              <a:rPr lang="en-US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 независимыми источниками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.</a:t>
            </a:r>
          </a:p>
          <a:p>
            <a:endParaRPr lang="ru-RU" sz="20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05.</a:t>
            </a:r>
            <a:r>
              <a:rPr lang="ru-RU" sz="2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Softline доверяют ведущие игроки рынка, средние и малые компании, государственные заказчики и образовательные учреждения.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507054"/>
            <a:ext cx="1222200" cy="2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7"/>
    </mc:Choice>
    <mc:Fallback xmlns="">
      <p:transition spd="slow" advTm="155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55"/>
          <a:stretch/>
        </p:blipFill>
        <p:spPr>
          <a:xfrm>
            <a:off x="-17104" y="1"/>
            <a:ext cx="12209104" cy="6858000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6118375" y="1628801"/>
            <a:ext cx="5090193" cy="3409675"/>
          </a:xfrm>
          <a:prstGeom prst="wedgeRectCallout">
            <a:avLst>
              <a:gd name="adj1" fmla="val 4994"/>
              <a:gd name="adj2" fmla="val 61660"/>
            </a:avLst>
          </a:prstGeom>
          <a:solidFill>
            <a:srgbClr val="5E0E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040" y="1894515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Остались вопросы? </a:t>
            </a:r>
          </a:p>
          <a:p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6040" y="2971666"/>
            <a:ext cx="4856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Владислав Коробков</a:t>
            </a:r>
            <a:endParaRPr lang="en-US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Менеджер по развитию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бизнеса 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МойОфис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(383) 347 57 47 </a:t>
            </a:r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доб. </a:t>
            </a:r>
            <a:r>
              <a:rPr lang="ru-RU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3505 </a:t>
            </a:r>
            <a:endParaRPr lang="ru-RU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+7 </a:t>
            </a:r>
            <a:r>
              <a:rPr lang="ru-RU" sz="1600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(913) 063 33 50</a:t>
            </a:r>
            <a:endParaRPr lang="ru-RU" sz="1600" u="sng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600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Vladislav.Korobkov@softlinegroup.com</a:t>
            </a:r>
            <a:endParaRPr lang="ru-RU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4"/>
    </mc:Choice>
    <mc:Fallback xmlns="">
      <p:transition spd="slow" advTm="64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da66f6-de29-4f92-ba63-bb6e1a9ad6f3">SOFTLINE-1965478435-278</_dlc_DocId>
    <_dlc_DocIdUrl xmlns="65da66f6-de29-4f92-ba63-bb6e1a9ad6f3">
      <Url>https://portal.softlinegroup.com/softlinetrade/myoffice/_layouts/15/DocIdRedir.aspx?ID=SOFTLINE-1965478435-278</Url>
      <Description>SOFTLINE-1965478435-278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84F348C9520940B08FD3A49455497B" ma:contentTypeVersion="0" ma:contentTypeDescription="Создание документа." ma:contentTypeScope="" ma:versionID="67866f53c1592c5869112a9fcebe23eb">
  <xsd:schema xmlns:xsd="http://www.w3.org/2001/XMLSchema" xmlns:xs="http://www.w3.org/2001/XMLSchema" xmlns:p="http://schemas.microsoft.com/office/2006/metadata/properties" xmlns:ns2="65da66f6-de29-4f92-ba63-bb6e1a9ad6f3" targetNamespace="http://schemas.microsoft.com/office/2006/metadata/properties" ma:root="true" ma:fieldsID="3cfa26ad90489ec354e325604ed5dfd7" ns2:_="">
    <xsd:import namespace="65da66f6-de29-4f92-ba63-bb6e1a9ad6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a66f6-de29-4f92-ba63-bb6e1a9ad6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36D134-6B19-4017-BB0A-2D1418255888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5da66f6-de29-4f92-ba63-bb6e1a9ad6f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4CE7C4-8D0C-48A5-92A2-6E2BA863C7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41089-1C95-4CC1-A724-4E00E47EE38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03A7975-81E7-4C13-93C5-9D60BBD4DD4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8509098-D274-48A9-9DE7-9C870F616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a66f6-de29-4f92-ba63-bb6e1a9ad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15217</TotalTime>
  <Words>283</Words>
  <Application>Microsoft Office PowerPoint</Application>
  <PresentationFormat>Широкоэкранный</PresentationFormat>
  <Paragraphs>85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 Light</vt:lpstr>
      <vt:lpstr>Segoe UI</vt:lpstr>
      <vt:lpstr>Segoe UI Light</vt:lpstr>
      <vt:lpstr>Segoe UI Semibold</vt:lpstr>
      <vt:lpstr>Тема Office</vt:lpstr>
      <vt:lpstr>Презентация PowerPoint</vt:lpstr>
      <vt:lpstr>Помощь Softline в выборе и оценке</vt:lpstr>
      <vt:lpstr>Как выбрать российское программное обеспечение? </vt:lpstr>
      <vt:lpstr>Пример выбора офисного программного обеспечения</vt:lpstr>
      <vt:lpstr>Экосистема МойОфис в Softline</vt:lpstr>
      <vt:lpstr>Для чего нужна опытная эксплуатация (ОЭ)?</vt:lpstr>
      <vt:lpstr>Пример: Последовательность опытной эксплуатации продуктов МойОфис</vt:lpstr>
      <vt:lpstr>Почему Softline? 5 причин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Bogdanova</dc:creator>
  <cp:lastModifiedBy>Korobkov, Vladislav</cp:lastModifiedBy>
  <cp:revision>269</cp:revision>
  <cp:lastPrinted>2015-10-14T10:53:29Z</cp:lastPrinted>
  <dcterms:created xsi:type="dcterms:W3CDTF">2015-09-15T16:24:53Z</dcterms:created>
  <dcterms:modified xsi:type="dcterms:W3CDTF">2017-10-12T01:46:28Z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0x0101003084F348C9520940B08FD3A49455497B</vt:lpwstr>
  </property>
  <property fmtid="{D5CDD505-2E9C-101B-9397-08002B2CF9AE}" pid="3" name="_dlc_DocIdItemGuid">
    <vt:lpwstr>141e052a-bf5d-469f-b7ac-ace45ad77428</vt:lpwstr>
  </property>
</Properties>
</file>