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/>
  <p:notesSz cx="51435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1" hidden="0"/>
          <p:cNvSpPr>
            <a:spLocks noAdjustHandles="0" noChangeArrowheads="0"/>
          </p:cNvSpPr>
          <p:nvPr isPhoto="0" userDrawn="0">
            <p:ph type="subTitle" idx="1" hasCustomPrompt="0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Font typeface="Arial"/>
              <a:buNone/>
              <a:defRPr sz="2400" b="0" i="0" u="none" strike="noStrike" cap="none">
                <a:solidFill>
                  <a:srgbClr val="333F48"/>
                </a:solidFill>
                <a:latin typeface="Arial"/>
                <a:ea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Title and bod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25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748"/>
              </a:buClr>
              <a:buFont typeface="Arial"/>
              <a:buNone/>
              <a:defRPr sz="3000" b="1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14300" marR="0" lvl="0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2FBACF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1pPr>
            <a:lvl2pPr marL="88900" marR="0" lvl="1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2pPr>
            <a:lvl3pPr marL="88900" marR="0" lvl="2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3pPr>
            <a:lvl4pPr marL="88900" marR="0" lvl="3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4pPr>
            <a:lvl5pPr marL="88900" marR="0" lvl="4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rgbClr val="163748"/>
                </a:solidFill>
                <a:latin typeface="Open Sans"/>
                <a:ea typeface="Open Sans"/>
              </a:defRPr>
            </a:lvl5pPr>
            <a:lvl6pPr marL="88900" marR="0" lvl="5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rgbClr val="163748"/>
                </a:solidFill>
                <a:latin typeface="Open Sans"/>
                <a:ea typeface="Open Sans"/>
              </a:defRPr>
            </a:lvl6pPr>
            <a:lvl7pPr marL="88900" marR="0" lvl="6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rgbClr val="163748"/>
                </a:solidFill>
                <a:latin typeface="Open Sans"/>
                <a:ea typeface="Open Sans"/>
              </a:defRPr>
            </a:lvl7pPr>
            <a:lvl8pPr marL="88900" marR="0" lvl="7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rgbClr val="163748"/>
                </a:solidFill>
                <a:latin typeface="Open Sans"/>
                <a:ea typeface="Open Sans"/>
              </a:defRPr>
            </a:lvl8pPr>
            <a:lvl9pPr marL="88900" marR="0" lvl="8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163748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rgbClr val="163748"/>
                </a:solidFill>
                <a:latin typeface="Open Sans"/>
                <a:ea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1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8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19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2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2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748"/>
              </a:buClr>
              <a:buFont typeface="Arial"/>
              <a:buNone/>
              <a:defRPr sz="3600" b="1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2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25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748"/>
              </a:buClr>
              <a:buFont typeface="Arial"/>
              <a:buNone/>
              <a:defRPr sz="3000" b="1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2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28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29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blipFill>
          <a:blip r:embed="rId8"/>
          <a:srcRect l="0" t="0" r="0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25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748"/>
              </a:buClr>
              <a:buFont typeface="Arial"/>
              <a:buNone/>
              <a:defRPr sz="3000" b="1" i="0" u="none" strike="noStrike" cap="none">
                <a:solidFill>
                  <a:srgbClr val="163748"/>
                </a:solidFill>
                <a:latin typeface="Arial"/>
                <a:ea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7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14300" marR="0" lvl="0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rgbClr val="FF0000"/>
              </a:buClr>
              <a:buSzPct val="100000"/>
              <a:buFont typeface="Arial"/>
              <a:buChar char="■"/>
              <a:defRPr sz="1800" b="0" i="0" u="none" strike="noStrike" cap="none">
                <a:solidFill>
                  <a:schemeClr val="accent3"/>
                </a:solidFill>
                <a:latin typeface="Arial"/>
                <a:ea typeface="Arial"/>
              </a:defRPr>
            </a:lvl1pPr>
            <a:lvl2pPr marL="88900" marR="0" lvl="1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</a:defRPr>
            </a:lvl2pPr>
            <a:lvl3pPr marL="88900" marR="0" lvl="2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3pPr>
            <a:lvl4pPr marL="88900" marR="0" lvl="3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4pPr>
            <a:lvl5pPr marL="88900" marR="0" lvl="4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5pPr>
            <a:lvl6pPr marL="88900" marR="0" lvl="5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6pPr>
            <a:lvl7pPr marL="88900" marR="0" lvl="6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7pPr>
            <a:lvl8pPr marL="88900" marR="0" lvl="7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8pPr>
            <a:lvl9pPr marL="88900" marR="0" lvl="8" indent="0" algn="l">
              <a:lnSpc>
                <a:spcPct val="114999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8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fld id="{00000000-1234-1234-1234-123412341234}" type="slidenum"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1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35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0" y="0"/>
            <a:ext cx="9144000" cy="51178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6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xfrm>
            <a:off x="311700" y="-17425"/>
            <a:ext cx="64617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/>
            </a:pPr>
            <a:r>
              <a:rPr lang="en-GB" sz="2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Решение по импортозамещению «Российское программное обеспечение»</a:t>
            </a:r>
            <a:endParaRPr/>
          </a:p>
        </p:txBody>
      </p:sp>
      <p:sp>
        <p:nvSpPr>
          <p:cNvPr id="6" name="Shape 37" hidden="0"/>
          <p:cNvSpPr>
            <a:spLocks noAdjustHandles="0" noChangeArrowheads="0"/>
          </p:cNvSpPr>
          <p:nvPr isPhoto="0" userDrawn="0">
            <p:ph type="subTitle" idx="1" hasCustomPrompt="0"/>
          </p:nvPr>
        </p:nvSpPr>
        <p:spPr bwMode="auto">
          <a:xfrm>
            <a:off x="311700" y="2279750"/>
            <a:ext cx="8520600" cy="5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ct val="25000"/>
              <a:buFont typeface="Arial"/>
              <a:buNone/>
              <a:defRPr/>
            </a:pPr>
            <a:r>
              <a:rPr lang="en-GB" sz="18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  <a:t>Комфортный и оперативный переход</a:t>
            </a:r>
            <a:br>
              <a:rPr lang="en-GB" sz="18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</a:br>
            <a:r>
              <a:rPr lang="en-GB" sz="18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  <a:t>на отечественный софт</a:t>
            </a:r>
            <a:endParaRPr/>
          </a:p>
        </p:txBody>
      </p:sp>
      <p:pic>
        <p:nvPicPr>
          <p:cNvPr id="7" name="Shape 38" hidden="0"/>
          <p:cNvPicPr/>
          <p:nvPr isPhoto="0" userDrawn="0"/>
        </p:nvPicPr>
        <p:blipFill>
          <a:blip r:embed="rId3"/>
          <a:srcRect l="1640" t="0" r="12391" b="0"/>
          <a:stretch/>
        </p:blipFill>
        <p:spPr bwMode="auto">
          <a:xfrm>
            <a:off x="4798900" y="993575"/>
            <a:ext cx="4301182" cy="35112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9" hidden="0"/>
          <p:cNvSpPr>
            <a:spLocks noAdjustHandles="0" noChangeArrowheads="0"/>
          </p:cNvSpPr>
          <p:nvPr isPhoto="0" userDrawn="0">
            <p:ph type="subTitle" idx="1" hasCustomPrompt="0"/>
          </p:nvPr>
        </p:nvSpPr>
        <p:spPr bwMode="auto">
          <a:xfrm>
            <a:off x="356275" y="3985750"/>
            <a:ext cx="8520600" cy="5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Алексей Богомолов,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директор бизнес-направления «Корпоративные решения для госсектора»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4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4000"/>
            <a:ext cx="8520600" cy="6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Какие основные риски возникают при переходе</a:t>
            </a:r>
            <a:b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на отечественное ПО?</a:t>
            </a:r>
            <a:endParaRPr/>
          </a:p>
        </p:txBody>
      </p:sp>
      <p:sp>
        <p:nvSpPr>
          <p:cNvPr id="5" name="Shape 4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262900" y="2297600"/>
            <a:ext cx="1998300" cy="25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случаи несовместимости российского ПО и «железа»</a:t>
            </a:r>
            <a:endParaRPr/>
          </a:p>
        </p:txBody>
      </p:sp>
      <p:sp>
        <p:nvSpPr>
          <p:cNvPr id="6" name="Shape 4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2358400" y="2297600"/>
            <a:ext cx="1998300" cy="235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полная или частичная несовместимость используемого прикладного ПО с отечественным софтом</a:t>
            </a:r>
            <a:endParaRPr/>
          </a:p>
        </p:txBody>
      </p:sp>
      <p:sp>
        <p:nvSpPr>
          <p:cNvPr id="7" name="Shape 47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606300" y="2297600"/>
            <a:ext cx="1998300" cy="1604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невозможность единовременного замещения иностранного ПО на российское </a:t>
            </a:r>
            <a:endParaRPr/>
          </a:p>
        </p:txBody>
      </p:sp>
      <p:sp>
        <p:nvSpPr>
          <p:cNvPr id="8" name="Shape 48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6854200" y="2297600"/>
            <a:ext cx="1998300" cy="221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пользователи и системные администраторы не обладают достаточными компетенциями в  отечественном ПО</a:t>
            </a:r>
            <a:endParaRPr/>
          </a:p>
        </p:txBody>
      </p:sp>
      <p:pic>
        <p:nvPicPr>
          <p:cNvPr id="9" name="Shape 49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5195850" y="1046675"/>
            <a:ext cx="1050564" cy="115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50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2892764" y="1349625"/>
            <a:ext cx="899659" cy="99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1" hidden="0"/>
          <p:cNvPicPr/>
          <p:nvPr isPhoto="0" userDrawn="0"/>
        </p:nvPicPr>
        <p:blipFill>
          <a:blip r:embed="rId4"/>
          <a:srcRect l="0" t="0" r="0" b="0"/>
          <a:stretch/>
        </p:blipFill>
        <p:spPr bwMode="auto">
          <a:xfrm>
            <a:off x="819426" y="1393068"/>
            <a:ext cx="895290" cy="90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52" hidden="0"/>
          <p:cNvPicPr/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7415200" y="1422500"/>
            <a:ext cx="818260" cy="898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85" descr="Схема3.png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2281176" y="74250"/>
            <a:ext cx="6584744" cy="50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 rot="-5400000">
            <a:off x="-908300" y="2011000"/>
            <a:ext cx="4358100" cy="13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3000" b="1" i="0" u="none" strike="noStrike" cap="none">
                <a:solidFill>
                  <a:srgbClr val="EFEFEF"/>
                </a:solidFill>
                <a:latin typeface="Arial"/>
                <a:ea typeface="Arial"/>
              </a:rPr>
              <a:t>Демонстрационный стенд</a:t>
            </a:r>
            <a:endParaRPr/>
          </a:p>
        </p:txBody>
      </p:sp>
      <p:sp>
        <p:nvSpPr>
          <p:cNvPr id="6" name="Shape 8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132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Демо-стенд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Shape 57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1863078" y="10118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8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526750" y="10118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9" hidden="0"/>
          <p:cNvPicPr/>
          <p:nvPr isPhoto="0" userDrawn="0"/>
        </p:nvPicPr>
        <p:blipFill>
          <a:blip r:embed="rId4"/>
          <a:srcRect l="0" t="0" r="0" b="0"/>
          <a:stretch/>
        </p:blipFill>
        <p:spPr bwMode="auto">
          <a:xfrm>
            <a:off x="3199406" y="10118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0" hidden="0"/>
          <p:cNvPicPr/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4535733" y="10118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1" hidden="0"/>
          <p:cNvPicPr/>
          <p:nvPr isPhoto="0" userDrawn="0"/>
        </p:nvPicPr>
        <p:blipFill>
          <a:blip r:embed="rId6"/>
          <a:srcRect l="0" t="0" r="0" b="0"/>
          <a:stretch/>
        </p:blipFill>
        <p:spPr bwMode="auto">
          <a:xfrm>
            <a:off x="5872061" y="101187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62" hidden="0"/>
          <p:cNvSpPr/>
          <p:nvPr isPhoto="0" userDrawn="0"/>
        </p:nvSpPr>
        <p:spPr bwMode="auto">
          <a:xfrm>
            <a:off x="0" y="181675"/>
            <a:ext cx="70518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466"/>
              </a:buClr>
              <a:buSzPct val="25000"/>
              <a:buFont typeface="Open Sans"/>
              <a:buNone/>
              <a:defRPr/>
            </a:pPr>
            <a:r>
              <a:rPr lang="en-GB" sz="2000" b="1" i="0" u="none" strike="noStrike" cap="none">
                <a:solidFill>
                  <a:srgbClr val="1C3466"/>
                </a:solidFill>
                <a:latin typeface="Open Sans"/>
                <a:ea typeface="Open Sans"/>
              </a:rPr>
              <a:t>Офисное приложение ONLYOFFICE.</a:t>
            </a:r>
            <a:endParaRPr/>
          </a:p>
        </p:txBody>
      </p:sp>
      <p:pic>
        <p:nvPicPr>
          <p:cNvPr id="10" name="Shape 63" hidden="0"/>
          <p:cNvPicPr/>
          <p:nvPr isPhoto="0" userDrawn="0"/>
        </p:nvPicPr>
        <p:blipFill>
          <a:blip r:embed="rId7"/>
          <a:srcRect l="0" t="0" r="0" b="0"/>
          <a:stretch/>
        </p:blipFill>
        <p:spPr bwMode="auto">
          <a:xfrm>
            <a:off x="378588" y="2806069"/>
            <a:ext cx="1544976" cy="15322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64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400075" y="4372431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Документы</a:t>
            </a:r>
            <a:endParaRPr/>
          </a:p>
        </p:txBody>
      </p:sp>
      <p:sp>
        <p:nvSpPr>
          <p:cNvPr id="12" name="Shape 65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232214" y="1905425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CRM</a:t>
            </a:r>
            <a:endParaRPr/>
          </a:p>
        </p:txBody>
      </p:sp>
      <p:sp>
        <p:nvSpPr>
          <p:cNvPr id="13" name="Shape 66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1639842" y="1905425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Проекты</a:t>
            </a:r>
            <a:endParaRPr/>
          </a:p>
        </p:txBody>
      </p:sp>
      <p:sp>
        <p:nvSpPr>
          <p:cNvPr id="14" name="Shape 67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2904869" y="1905425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Почта</a:t>
            </a:r>
            <a:endParaRPr/>
          </a:p>
        </p:txBody>
      </p:sp>
      <p:sp>
        <p:nvSpPr>
          <p:cNvPr id="15" name="Shape 68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4241197" y="1905425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Люди</a:t>
            </a:r>
            <a:endParaRPr/>
          </a:p>
        </p:txBody>
      </p:sp>
      <p:sp>
        <p:nvSpPr>
          <p:cNvPr id="16" name="Shape 69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5577525" y="1905425"/>
            <a:ext cx="15063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Сообщество</a:t>
            </a:r>
            <a:endParaRPr/>
          </a:p>
        </p:txBody>
      </p:sp>
      <p:sp>
        <p:nvSpPr>
          <p:cNvPr id="17" name="Shape 70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2184875" y="2486175"/>
            <a:ext cx="5890500" cy="212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1C3466"/>
              </a:buClr>
              <a:buSzPct val="100000"/>
              <a:buFont typeface="Arial"/>
              <a:buChar char="■"/>
              <a:defRPr/>
            </a:pPr>
            <a:r>
              <a:rPr lang="en-GB" sz="1400" b="1" i="0" u="none" strike="noStrike" cap="none">
                <a:solidFill>
                  <a:srgbClr val="1C3466"/>
                </a:solidFill>
                <a:latin typeface="Arial"/>
                <a:ea typeface="Arial"/>
              </a:rPr>
              <a:t>Совместимость с л</a:t>
            </a:r>
            <a:r>
              <a:rPr lang="en-GB" sz="1400" b="1">
                <a:solidFill>
                  <a:srgbClr val="1C3466"/>
                </a:solidFill>
              </a:rPr>
              <a:t>юбыми </a:t>
            </a:r>
            <a:r>
              <a:rPr lang="en-GB" sz="1400" b="1" i="0" u="none" strike="noStrike" cap="none">
                <a:solidFill>
                  <a:srgbClr val="1C3466"/>
                </a:solidFill>
                <a:latin typeface="Arial"/>
                <a:ea typeface="Arial"/>
              </a:rPr>
              <a:t>форматами (Microsoft, LibreO</a:t>
            </a:r>
            <a:r>
              <a:rPr lang="en-GB" sz="1400" b="1">
                <a:solidFill>
                  <a:srgbClr val="1C3466"/>
                </a:solidFill>
              </a:rPr>
              <a:t>ffice, и др.)</a:t>
            </a:r>
            <a:endParaRPr/>
          </a:p>
          <a:p>
            <a:pPr marL="4572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0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  <a:t>ONLYOFFICE гарантирует 100% совместимость с Microsoft и поддерживает прочие популярные форматы, включая OpenDocument.</a:t>
            </a:r>
            <a:endParaRPr/>
          </a:p>
          <a:p>
            <a:pPr marL="457200" marR="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1C3466"/>
              </a:buClr>
              <a:buSzPct val="100000"/>
              <a:buFont typeface="Arial"/>
              <a:buChar char="■"/>
              <a:defRPr/>
            </a:pPr>
            <a:r>
              <a:rPr lang="en-GB" sz="1400" b="1" i="0" u="none" strike="noStrike" cap="none">
                <a:solidFill>
                  <a:srgbClr val="1C3466"/>
                </a:solidFill>
                <a:latin typeface="Arial"/>
                <a:ea typeface="Arial"/>
              </a:rPr>
              <a:t>Работа со всеми ОС</a:t>
            </a:r>
            <a:endParaRPr/>
          </a:p>
          <a:p>
            <a:pPr marL="45720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-GB" sz="10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  <a:t>Windows 10, 8.1, 8, 7, XP, 2003, Vista (32- и 64-разрядные), Debian, Ubuntu и производные, дистрибутивы Linux на базе RPM, Mac OS 10.10 или выше.</a:t>
            </a:r>
            <a:endParaRPr/>
          </a:p>
          <a:p>
            <a:pPr marL="457200" marR="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1C3466"/>
              </a:buClr>
              <a:buSzPct val="100000"/>
              <a:buFont typeface="Arial"/>
              <a:buChar char="■"/>
              <a:defRPr/>
            </a:pPr>
            <a:r>
              <a:rPr lang="en-GB" sz="1400" b="1" i="0" u="none" strike="noStrike" cap="none">
                <a:solidFill>
                  <a:srgbClr val="1C3466"/>
                </a:solidFill>
                <a:latin typeface="Arial"/>
                <a:ea typeface="Arial"/>
              </a:rPr>
              <a:t>Удобный вкладочный интерфейс</a:t>
            </a:r>
            <a:endParaRPr/>
          </a:p>
          <a:p>
            <a:pPr marL="45720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r>
              <a:rPr lang="en-GB" sz="1000" b="0" i="0" u="none" strike="noStrike" cap="none">
                <a:solidFill>
                  <a:srgbClr val="2FBACF"/>
                </a:solidFill>
                <a:latin typeface="Arial"/>
                <a:ea typeface="Arial"/>
              </a:rPr>
              <a:t>Вам не нужно открывать множество окон одной и той же программы: вы можете работать с текстовыми документами, таблицами и презентациями в одном окне, переключаясь между вкладками.</a:t>
            </a:r>
            <a:endParaRPr/>
          </a:p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  <a:defRPr/>
            </a:pPr>
            <a:endParaRPr sz="1000" b="0" i="0" u="none" strike="noStrike" cap="none">
              <a:solidFill>
                <a:srgbClr val="2FBACF"/>
              </a:solidFill>
              <a:latin typeface="Arial"/>
              <a:ea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163748"/>
              </a:solidFill>
              <a:latin typeface="Arial"/>
              <a:ea typeface="Arial"/>
            </a:endParaRPr>
          </a:p>
        </p:txBody>
      </p:sp>
      <p:pic>
        <p:nvPicPr>
          <p:cNvPr id="18" name="Shape 71" hidden="0"/>
          <p:cNvPicPr/>
          <p:nvPr isPhoto="0" userDrawn="0"/>
        </p:nvPicPr>
        <p:blipFill>
          <a:blip r:embed="rId8"/>
          <a:srcRect l="0" t="0" r="0" b="0"/>
          <a:stretch/>
        </p:blipFill>
        <p:spPr bwMode="auto">
          <a:xfrm>
            <a:off x="7364104" y="972164"/>
            <a:ext cx="1017612" cy="1030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72" hidden="0"/>
          <p:cNvSpPr>
            <a:spLocks noAdjustHandles="0" noChangeArrowheads="0"/>
          </p:cNvSpPr>
          <p:nvPr isPhoto="0" userDrawn="0">
            <p:ph type="subTitle" idx="4294967295" hasCustomPrompt="0"/>
          </p:nvPr>
        </p:nvSpPr>
        <p:spPr bwMode="auto">
          <a:xfrm>
            <a:off x="7121010" y="1905424"/>
            <a:ext cx="1506299" cy="384599"/>
          </a:xfrm>
          <a:prstGeom prst="rect">
            <a:avLst/>
          </a:prstGeom>
          <a:noFill/>
          <a:ln>
            <a:noFill/>
          </a:ln>
        </p:spPr>
        <p:txBody>
          <a:bodyPr wrap="square" lIns="91400" tIns="91400" rIns="91400" bIns="914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Календарь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77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199" y="53042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00" tIns="91400" rIns="91400" bIns="914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748"/>
              </a:buClr>
              <a:buSzPct val="25000"/>
              <a:buFont typeface="Arial"/>
              <a:buNone/>
              <a:defRPr/>
            </a:pPr>
            <a:r>
              <a:rPr lang="en-GB" sz="30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                                РОСА Linux</a:t>
            </a:r>
            <a:endParaRPr/>
          </a:p>
        </p:txBody>
      </p:sp>
      <p:sp>
        <p:nvSpPr>
          <p:cNvPr id="5" name="Shape 78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228200" y="840448"/>
            <a:ext cx="8520600" cy="2626500"/>
          </a:xfrm>
          <a:prstGeom prst="rect">
            <a:avLst/>
          </a:prstGeom>
          <a:noFill/>
          <a:ln>
            <a:noFill/>
          </a:ln>
        </p:spPr>
        <p:txBody>
          <a:bodyPr wrap="square" lIns="91400" tIns="91400" rIns="91400" bIns="91400" anchor="t" anchorCtr="0">
            <a:noAutofit/>
          </a:bodyPr>
          <a:lstStyle/>
          <a:p>
            <a:pPr marL="457200" marR="0" lvl="0" indent="-3048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Импорт технологий – с 2010 года Linux Mandriva =&gt; ROSA/РОСА</a:t>
            </a:r>
            <a:endParaRPr/>
          </a:p>
          <a:p>
            <a:pPr marL="457200" marR="0" lvl="0" indent="-304800" algn="l">
              <a:lnSpc>
                <a:spcPct val="114999"/>
              </a:lnSpc>
              <a:spcBef>
                <a:spcPts val="425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Размещение репозитория на своих серверах в Москве</a:t>
            </a:r>
            <a:endParaRPr/>
          </a:p>
          <a:p>
            <a:pPr marL="457200" marR="0" lvl="0" indent="-304800" algn="l">
              <a:lnSpc>
                <a:spcPct val="114999"/>
              </a:lnSpc>
              <a:spcBef>
                <a:spcPts val="425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Собственная платформа разработки и управления жизненным циклом дистрибутивов</a:t>
            </a:r>
            <a:endParaRPr/>
          </a:p>
          <a:p>
            <a:pPr marL="457200" marR="0" lvl="0" indent="-304800" algn="l">
              <a:lnSpc>
                <a:spcPct val="114999"/>
              </a:lnSpc>
              <a:spcBef>
                <a:spcPts val="425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Сертификация полученных продуктов по требованиям российских регуляторов (ФСТЭК, Министерство обороны РФ и др.)</a:t>
            </a:r>
            <a:endParaRPr/>
          </a:p>
          <a:p>
            <a:pPr marL="457200" marR="0" lvl="0" indent="-304800" algn="l">
              <a:lnSpc>
                <a:spcPct val="114999"/>
              </a:lnSpc>
              <a:spcBef>
                <a:spcPts val="424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Средства криптозащиты и межсетевого экранирования – КРИПТО-ПРО, КРИПТОКОМ, Лисси, VipNET, Код Безопасности и др.</a:t>
            </a:r>
            <a:endParaRPr/>
          </a:p>
          <a:p>
            <a:pPr marL="457200" marR="0" lvl="0" indent="-304800" algn="l">
              <a:lnSpc>
                <a:spcPct val="114999"/>
              </a:lnSpc>
              <a:spcBef>
                <a:spcPts val="424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4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Актуальные версии свободных и проприетарных драйверов для видеокарт Intel, NVIDIA и AMD, поддержка гибридной графики и других периферийных устройств</a:t>
            </a:r>
            <a:endParaRPr/>
          </a:p>
          <a:p>
            <a:pPr marL="457200" marR="0" lvl="0" indent="-30480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endParaRPr sz="1400" b="0" i="0" u="none" strike="noStrike" cap="none">
              <a:solidFill>
                <a:srgbClr val="163748"/>
              </a:solidFill>
              <a:latin typeface="Arial"/>
              <a:ea typeface="Arial"/>
            </a:endParaRPr>
          </a:p>
        </p:txBody>
      </p:sp>
      <p:pic>
        <p:nvPicPr>
          <p:cNvPr id="6" name="Shape 79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619698" y="57626"/>
            <a:ext cx="1562502" cy="5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0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2168225" y="3407525"/>
            <a:ext cx="4085976" cy="165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92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820150" y="1650100"/>
            <a:ext cx="1721099" cy="106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Char char="■"/>
              <a:defRPr/>
            </a:pPr>
            <a:r>
              <a:rPr lang="en-GB" sz="12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АльтЛинукс</a:t>
            </a:r>
            <a:endParaRPr/>
          </a:p>
          <a:p>
            <a:pPr marL="457200" marR="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Char char="■"/>
              <a:defRPr/>
            </a:pPr>
            <a:r>
              <a:rPr lang="en-GB" sz="12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РОСА</a:t>
            </a:r>
            <a:endParaRPr/>
          </a:p>
          <a:p>
            <a:pPr marL="457200" marR="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Char char="■"/>
              <a:defRPr/>
            </a:pPr>
            <a:r>
              <a:rPr lang="en-GB" sz="12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АСТРА</a:t>
            </a:r>
            <a:endParaRPr/>
          </a:p>
        </p:txBody>
      </p:sp>
      <p:pic>
        <p:nvPicPr>
          <p:cNvPr id="5" name="Shape 93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7187900" y="1253076"/>
            <a:ext cx="1452710" cy="15241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9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132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Техническая поддержка</a:t>
            </a:r>
            <a:endParaRPr/>
          </a:p>
        </p:txBody>
      </p:sp>
      <p:sp>
        <p:nvSpPr>
          <p:cNvPr id="7" name="Shape 9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37350" y="1253075"/>
            <a:ext cx="3930600" cy="315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AutoNum type="arabicPeriod" startAt="1"/>
              <a:defRPr/>
            </a:pPr>
            <a: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Операционные системы: </a:t>
            </a: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b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</a:br>
            <a:endParaRPr/>
          </a:p>
          <a:p>
            <a:pPr marL="457200" marR="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AutoNum type="arabicPeriod" startAt="1"/>
              <a:defRPr/>
            </a:pPr>
            <a: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СУБД PostgresPro</a:t>
            </a:r>
            <a:endParaRPr/>
          </a:p>
          <a:p>
            <a:pPr marL="457200" marR="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AutoNum type="arabicPeriod" startAt="1"/>
              <a:defRPr/>
            </a:pPr>
            <a: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ONLYOFFICE</a:t>
            </a:r>
            <a:endParaRPr/>
          </a:p>
          <a:p>
            <a:pPr marL="457200" marR="0" lvl="0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AutoNum type="arabicPeriod" startAt="1"/>
              <a:defRPr/>
            </a:pPr>
            <a:r>
              <a:rPr lang="en-GB" sz="14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другие профильные программы</a:t>
            </a:r>
            <a:endParaRPr/>
          </a:p>
        </p:txBody>
      </p:sp>
      <p:sp>
        <p:nvSpPr>
          <p:cNvPr id="8" name="Shape 9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005675" y="1796875"/>
            <a:ext cx="3492600" cy="22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175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AutoNum type="arabicPeriod" startAt="1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Обычная: запрос по e-mail,                         доступ к обновлениям</a:t>
            </a:r>
            <a:endParaRPr/>
          </a:p>
          <a:p>
            <a:pPr marL="457200" marR="0" lvl="0" indent="-317500" algn="l">
              <a:lnSpc>
                <a:spcPct val="114999"/>
              </a:lnSpc>
              <a:spcBef>
                <a:spcPts val="50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AutoNum type="arabicPeriod" startAt="1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Расширенная: e-mail, доступ к обновлениям, телефон, выделенный менеджер</a:t>
            </a:r>
            <a:endParaRPr/>
          </a:p>
          <a:p>
            <a:pPr marL="457200" marR="0" lvl="0" indent="-317500" algn="l">
              <a:lnSpc>
                <a:spcPct val="114999"/>
              </a:lnSpc>
              <a:spcBef>
                <a:spcPts val="500"/>
              </a:spcBef>
              <a:spcAft>
                <a:spcPts val="0"/>
              </a:spcAft>
              <a:buClr>
                <a:srgbClr val="2FBACF"/>
              </a:buClr>
              <a:buSzPct val="116664"/>
              <a:buFont typeface="Arial"/>
              <a:buAutoNum type="arabicPeriod" startAt="1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Премиальная: e-mail, доступ к обновлениям, телефон, выделенный менеджер, индивидуальный подход и ускоренное время решения проблем</a:t>
            </a:r>
            <a:endParaRPr/>
          </a:p>
        </p:txBody>
      </p:sp>
      <p:sp>
        <p:nvSpPr>
          <p:cNvPr id="9" name="Shape 97" hidden="0"/>
          <p:cNvSpPr/>
          <p:nvPr isPhoto="0" userDrawn="0"/>
        </p:nvSpPr>
        <p:spPr bwMode="auto">
          <a:xfrm>
            <a:off x="4107525" y="1145225"/>
            <a:ext cx="2412900" cy="40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200" b="1" i="0" u="none" strike="noStrike" cap="none">
                <a:solidFill>
                  <a:srgbClr val="2FBACF"/>
                </a:solidFill>
                <a:latin typeface="Arial"/>
                <a:ea typeface="Arial"/>
              </a:rPr>
              <a:t>Виды техподдержки: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2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501075" y="3038625"/>
            <a:ext cx="2460600" cy="8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пользователей</a:t>
            </a:r>
            <a:endParaRPr/>
          </a:p>
          <a:p>
            <a:pPr marL="457200" marR="0" lvl="0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администраторов</a:t>
            </a:r>
            <a:endParaRPr/>
          </a:p>
        </p:txBody>
      </p:sp>
      <p:sp>
        <p:nvSpPr>
          <p:cNvPr id="5" name="Shape 10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132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Учебный центр</a:t>
            </a:r>
            <a:endParaRPr/>
          </a:p>
        </p:txBody>
      </p:sp>
      <p:sp>
        <p:nvSpPr>
          <p:cNvPr id="6" name="Shape 104" hidden="0"/>
          <p:cNvSpPr/>
          <p:nvPr isPhoto="0" userDrawn="0"/>
        </p:nvSpPr>
        <p:spPr bwMode="auto">
          <a:xfrm>
            <a:off x="380600" y="2422550"/>
            <a:ext cx="3858900" cy="40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200" b="1" i="0" u="none" strike="noStrike" cap="none">
                <a:solidFill>
                  <a:srgbClr val="2FBACF"/>
                </a:solidFill>
                <a:latin typeface="Arial"/>
                <a:ea typeface="Arial"/>
              </a:rPr>
              <a:t>СЕРТИФИЦИРОВАННЫЕ КУРСЫ:</a:t>
            </a:r>
            <a:endParaRPr/>
          </a:p>
        </p:txBody>
      </p:sp>
      <p:sp>
        <p:nvSpPr>
          <p:cNvPr id="7" name="Shape 10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539675" y="3038625"/>
            <a:ext cx="3425700" cy="81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в учебном центре ГК «ЛАД»</a:t>
            </a:r>
            <a:endParaRPr/>
          </a:p>
          <a:p>
            <a:pPr marL="457200" marR="0" lvl="0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вебинары</a:t>
            </a:r>
            <a:endParaRPr/>
          </a:p>
          <a:p>
            <a:pPr marL="457200" marR="0" lvl="0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100000"/>
              <a:buFont typeface="Arial"/>
              <a:buChar char="■"/>
              <a:defRPr/>
            </a:pPr>
            <a:r>
              <a:rPr lang="en-GB" sz="1200" b="0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на площадке заказчика</a:t>
            </a:r>
            <a:endParaRPr/>
          </a:p>
        </p:txBody>
      </p:sp>
      <p:sp>
        <p:nvSpPr>
          <p:cNvPr id="8" name="Shape 106" hidden="0"/>
          <p:cNvSpPr/>
          <p:nvPr isPhoto="0" userDrawn="0"/>
        </p:nvSpPr>
        <p:spPr bwMode="auto">
          <a:xfrm>
            <a:off x="4419200" y="2422550"/>
            <a:ext cx="3858900" cy="40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200" b="1" i="0" u="none" strike="noStrike" cap="none">
                <a:solidFill>
                  <a:srgbClr val="2FBACF"/>
                </a:solidFill>
                <a:latin typeface="Arial"/>
                <a:ea typeface="Arial"/>
              </a:rPr>
              <a:t>ФОРМАТ ОБУЧЕНИЯ:</a:t>
            </a:r>
            <a:endParaRPr/>
          </a:p>
        </p:txBody>
      </p:sp>
      <p:pic>
        <p:nvPicPr>
          <p:cNvPr id="9" name="Shape 107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4782325" y="1303400"/>
            <a:ext cx="982009" cy="98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1099900" y="1358225"/>
            <a:ext cx="982009" cy="98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3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4946500" y="2281975"/>
            <a:ext cx="2460600" cy="214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SOFTRUS</a:t>
            </a:r>
            <a:endParaRPr/>
          </a:p>
          <a:p>
            <a:pPr marL="0" marR="0" lvl="0" indent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8 800 775 52 60</a:t>
            </a:r>
            <a:endParaRPr/>
          </a:p>
          <a:p>
            <a:pPr marL="0" marR="0" lvl="0" indent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r-soft@lad24.ru</a:t>
            </a:r>
            <a:endParaRPr/>
          </a:p>
        </p:txBody>
      </p:sp>
      <p:sp>
        <p:nvSpPr>
          <p:cNvPr id="5" name="Shape 11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228200" y="132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163748"/>
                </a:solidFill>
                <a:latin typeface="Arial"/>
                <a:ea typeface="Arial"/>
              </a:rPr>
              <a:t>Наши контакты</a:t>
            </a:r>
            <a:endParaRPr/>
          </a:p>
        </p:txBody>
      </p:sp>
      <p:sp>
        <p:nvSpPr>
          <p:cNvPr id="6" name="Shape 115" hidden="0"/>
          <p:cNvSpPr/>
          <p:nvPr isPhoto="0" userDrawn="0"/>
        </p:nvSpPr>
        <p:spPr bwMode="auto">
          <a:xfrm>
            <a:off x="4098800" y="1202450"/>
            <a:ext cx="3858900" cy="8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FBACF"/>
              </a:buClr>
              <a:buSzPct val="25000"/>
              <a:buFont typeface="Arial"/>
              <a:buNone/>
              <a:defRPr/>
            </a:pPr>
            <a:r>
              <a:rPr lang="en-GB" sz="2400" b="1" i="0" u="none" strike="noStrike" cap="none">
                <a:solidFill>
                  <a:srgbClr val="2FBACF"/>
                </a:solidFill>
                <a:latin typeface="Arial"/>
                <a:ea typeface="Arial"/>
              </a:rPr>
              <a:t>РОССИЙСКОЕ-ПО.РФ</a:t>
            </a:r>
            <a:endParaRPr/>
          </a:p>
        </p:txBody>
      </p:sp>
      <p:pic>
        <p:nvPicPr>
          <p:cNvPr id="7" name="Shape 116" hidden="0"/>
          <p:cNvPicPr/>
          <p:nvPr isPhoto="0" userDrawn="0"/>
        </p:nvPicPr>
        <p:blipFill>
          <a:blip r:embed="rId2"/>
          <a:srcRect l="0" t="0" r="0" b="0"/>
          <a:stretch/>
        </p:blipFill>
        <p:spPr bwMode="auto">
          <a:xfrm>
            <a:off x="303838" y="839650"/>
            <a:ext cx="4123299" cy="41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7" hidden="0"/>
          <p:cNvPicPr/>
          <p:nvPr isPhoto="0" userDrawn="0"/>
        </p:nvPicPr>
        <p:blipFill>
          <a:blip r:embed="rId3"/>
          <a:srcRect l="0" t="0" r="0" b="0"/>
          <a:stretch/>
        </p:blipFill>
        <p:spPr bwMode="auto">
          <a:xfrm>
            <a:off x="4652975" y="2381675"/>
            <a:ext cx="247302" cy="24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18" hidden="0"/>
          <p:cNvPicPr/>
          <p:nvPr isPhoto="0" userDrawn="0"/>
        </p:nvPicPr>
        <p:blipFill>
          <a:blip r:embed="rId4"/>
          <a:srcRect l="0" t="0" r="0" b="0"/>
          <a:stretch/>
        </p:blipFill>
        <p:spPr bwMode="auto">
          <a:xfrm>
            <a:off x="4671925" y="3067700"/>
            <a:ext cx="209508" cy="20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9" hidden="0"/>
          <p:cNvPicPr/>
          <p:nvPr isPhoto="0" userDrawn="0"/>
        </p:nvPicPr>
        <p:blipFill>
          <a:blip r:embed="rId5"/>
          <a:srcRect l="0" t="0" r="0" b="0"/>
          <a:stretch/>
        </p:blipFill>
        <p:spPr bwMode="auto">
          <a:xfrm>
            <a:off x="4671925" y="3795825"/>
            <a:ext cx="209508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  <AppVersion>3.0000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