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9.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6" r:id="rId2"/>
    <p:sldMasterId id="2147483840" r:id="rId3"/>
    <p:sldMasterId id="2147483852" r:id="rId4"/>
    <p:sldMasterId id="2147483961" r:id="rId5"/>
    <p:sldMasterId id="2147484102" r:id="rId6"/>
    <p:sldMasterId id="2147484117" r:id="rId7"/>
  </p:sldMasterIdLst>
  <p:notesMasterIdLst>
    <p:notesMasterId r:id="rId27"/>
  </p:notesMasterIdLst>
  <p:handoutMasterIdLst>
    <p:handoutMasterId r:id="rId28"/>
  </p:handoutMasterIdLst>
  <p:sldIdLst>
    <p:sldId id="375" r:id="rId8"/>
    <p:sldId id="388" r:id="rId9"/>
    <p:sldId id="342" r:id="rId10"/>
    <p:sldId id="362" r:id="rId11"/>
    <p:sldId id="373" r:id="rId12"/>
    <p:sldId id="386" r:id="rId13"/>
    <p:sldId id="389" r:id="rId14"/>
    <p:sldId id="380" r:id="rId15"/>
    <p:sldId id="382" r:id="rId16"/>
    <p:sldId id="390" r:id="rId17"/>
    <p:sldId id="381" r:id="rId18"/>
    <p:sldId id="383" r:id="rId19"/>
    <p:sldId id="352" r:id="rId20"/>
    <p:sldId id="384" r:id="rId21"/>
    <p:sldId id="387" r:id="rId22"/>
    <p:sldId id="385" r:id="rId23"/>
    <p:sldId id="356" r:id="rId24"/>
    <p:sldId id="378" r:id="rId25"/>
    <p:sldId id="376" r:id="rId26"/>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FF"/>
    <a:srgbClr val="1B9527"/>
    <a:srgbClr val="FFD85B"/>
    <a:srgbClr val="FF9999"/>
    <a:srgbClr val="0077D0"/>
    <a:srgbClr val="0996FF"/>
    <a:srgbClr val="FF5D5D"/>
    <a:srgbClr val="69BFFF"/>
    <a:srgbClr val="FFE18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1040" autoAdjust="0"/>
  </p:normalViewPr>
  <p:slideViewPr>
    <p:cSldViewPr>
      <p:cViewPr>
        <p:scale>
          <a:sx n="80" d="100"/>
          <a:sy n="80" d="100"/>
        </p:scale>
        <p:origin x="-972"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77;&#1083;&#1100;&#1089;&#1082;&#1086;&#1077;&#1061;&#1086;&#1079;&#1103;&#1081;&#1089;&#1090;&#1074;&#1086;\&#1059;&#1088;&#1086;&#1078;&#1072;&#1081;&#1085;&#1086;&#1089;&#1090;&#1100;2009-2013.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vladimir_sn\Documents\&#1043;&#1088;&#1072;&#1092;&#1080;&#1082;&#1080;\&#1076;&#1077;&#1084;&#1086;&#1075;&#1088;&#1072;&#1092;9&#1084;&#1077;&#1089;.2013.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vladimir_sn\Documents\&#1043;&#1088;&#1072;&#1092;&#1080;&#1082;&#1080;\&#1041;&#1077;&#1079;&#1088;&#1072;&#1073;&#1086;&#1090;&#1080;&#1094;&#107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vladimir_sn\Documents\&#1043;&#1088;&#1072;&#1092;&#1080;&#1082;&#1080;\&#1055;&#1086;&#1083;&#1091;&#1095;&#1072;&#1090;&#1077;&#1083;&#1080;%20&#1083;&#1100;&#1075;&#1086;&#1090;%202013-2014.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vladimir_sn\Documents\&#1043;&#1088;&#1072;&#1092;&#1080;&#1082;&#1080;\&#1083;&#1080;&#1075;&#1086;&#1090;&#1099;.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vladimir_sn\Documents\&#1043;&#1088;&#1072;&#1092;&#1080;&#1082;&#1080;\&#1083;&#1080;&#1075;&#1086;&#1090;&#1099;.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vladimir_sn\Documents\&#1043;&#1088;&#1072;&#1092;&#1080;&#1082;&#1080;\&#1043;&#1088;&#1072;&#1092;&#1080;&#1082;&#1080;.&#1048;&#1090;&#1086;&#1075;&#1080;.&#1085;&#1086;&#1074;&#1099;&#1077;\&#1050;&#1086;&#1085;&#1090;&#1080;&#1085;&#1075;&#1077;&#1085;&#1090;%20&#1086;&#1073;&#1091;&#1095;&#1072;&#1102;&#1097;&#1080;&#1093;&#1089;&#1103;%202011-2013.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vladimir_sn\Documents\&#1043;&#1088;&#1072;&#1092;&#1080;&#1082;&#1080;\&#1043;&#1088;&#1072;&#1092;&#1080;&#1082;&#1080;.&#1048;&#1090;&#1086;&#1075;&#1080;.&#1085;&#1086;&#1074;&#1099;&#1077;\&#1054;&#1073;&#1088;&#1072;&#1079;&#1086;&#1074;&#1072;&#1085;&#1080;&#107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77;&#1083;&#1100;&#1089;&#1082;&#1086;&#1077;&#1061;&#1086;&#1079;&#1103;&#1081;&#1089;&#1090;&#1074;&#1086;\&#1047;&#1077;&#1088;&#1085;&#1086;&#1074;&#1099;&#1077;2009-2013(&#1086;&#1094;&#1077;&#1085;&#1082;&#1072;).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ladimir_sn\Documents\&#1043;&#1088;&#1072;&#1092;&#1080;&#1082;&#1080;\&#1057;&#1077;&#1083;&#1100;&#1089;&#1082;&#1086;&#1077;&#1061;&#1086;&#1079;&#1103;&#1081;&#1089;&#1090;&#1074;&#1086;\&#1050;&#1072;&#1088;&#1090;&#1086;&#1092;&#1077;&#1083;&#1100;.&#1080;.&#1086;&#1074;&#1086;&#1097;&#1080;2009-2013(&#1086;&#1094;&#1077;&#1085;&#1082;&#107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77;&#1083;&#1100;&#1089;&#1082;&#1086;&#1077;&#1061;&#1086;&#1079;&#1103;&#1081;&#1089;&#1090;&#1074;&#1086;\&#1052;&#1086;&#1083;&#1086;&#1082;&#1086;&#1052;&#1103;&#1089;&#1086;.20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77;&#1083;&#1100;&#1089;&#1082;&#1086;&#1077;&#1061;&#1086;&#1079;&#1103;&#1081;&#1089;&#1090;&#1074;&#1086;\&#1053;&#1072;&#1076;&#1086;&#1081;2010-201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77;&#1083;&#1100;&#1089;&#1082;&#1086;&#1077;&#1061;&#1086;&#1079;&#1103;&#1081;&#1089;&#1090;&#1074;&#1086;\&#1053;&#1072;&#1076;&#1086;&#1081;2010-2014.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ladimir_sn\Documents\&#1043;&#1088;&#1072;&#1092;&#1080;&#1082;&#1080;\&#1043;&#1088;&#1072;&#1092;&#1080;&#1082;&#1080;.&#1048;&#1090;&#1086;&#1075;&#1080;.&#1085;&#1086;&#1074;&#1099;&#1077;\&#1059;&#1076;&#1077;&#1083;&#1100;&#1085;&#1099;&#1081;.&#1074;&#1077;&#1089;.&#1047;&#1043;&#1054;.&#1074;.&#1058;&#1102;&#1084;.&#1086;&#1073;&#108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vladimir_sn\Documents\&#1043;&#1088;&#1072;&#1092;&#1080;&#1082;&#1080;\&#1057;&#1090;&#1088;&#1086;&#1080;&#1090;&#1077;&#1083;&#1100;&#1089;&#1090;&#1074;&#1086;.2014.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rgbClr val="00B0F0"/>
                </a:solidFill>
              </a:rPr>
              <a:t>Урожайность зерновых культур, </a:t>
            </a:r>
            <a:r>
              <a:rPr lang="ru-RU" dirty="0">
                <a:solidFill>
                  <a:srgbClr val="FF0000"/>
                </a:solidFill>
              </a:rPr>
              <a:t>ц/га</a:t>
            </a:r>
          </a:p>
        </c:rich>
      </c:tx>
      <c:layout>
        <c:manualLayout>
          <c:xMode val="edge"/>
          <c:yMode val="edge"/>
          <c:x val="0.21550855991943604"/>
          <c:y val="5.6014020676147337E-2"/>
        </c:manualLayout>
      </c:layout>
      <c:overlay val="0"/>
    </c:title>
    <c:autoTitleDeleted val="0"/>
    <c:view3D>
      <c:rotX val="15"/>
      <c:hPercent val="30"/>
      <c:rotY val="20"/>
      <c:depthPercent val="100"/>
      <c:rAngAx val="1"/>
    </c:view3D>
    <c:floor>
      <c:thickness val="0"/>
    </c:floor>
    <c:sideWall>
      <c:thickness val="0"/>
    </c:sideWall>
    <c:backWall>
      <c:thickness val="0"/>
    </c:backWall>
    <c:plotArea>
      <c:layout>
        <c:manualLayout>
          <c:layoutTarget val="inner"/>
          <c:xMode val="edge"/>
          <c:yMode val="edge"/>
          <c:x val="0.10120845921450151"/>
          <c:y val="0.29072530462013596"/>
          <c:w val="0.83081570996978849"/>
          <c:h val="0.47118216165667642"/>
        </c:manualLayout>
      </c:layout>
      <c:bar3DChart>
        <c:barDir val="col"/>
        <c:grouping val="clustered"/>
        <c:varyColors val="0"/>
        <c:ser>
          <c:idx val="0"/>
          <c:order val="0"/>
          <c:tx>
            <c:v>округ</c:v>
          </c:tx>
          <c:spPr>
            <a:solidFill>
              <a:srgbClr val="FFC000"/>
            </a:solidFill>
          </c:spPr>
          <c:invertIfNegative val="0"/>
          <c:dPt>
            <c:idx val="0"/>
            <c:invertIfNegative val="0"/>
            <c:bubble3D val="0"/>
            <c:spPr>
              <a:solidFill>
                <a:srgbClr val="FFC000"/>
              </a:solidFill>
              <a:ln>
                <a:solidFill>
                  <a:srgbClr val="FF0000"/>
                </a:solidFill>
              </a:ln>
            </c:spPr>
          </c:dPt>
          <c:dPt>
            <c:idx val="4"/>
            <c:invertIfNegative val="0"/>
            <c:bubble3D val="0"/>
          </c:dPt>
          <c:dLbls>
            <c:dLbl>
              <c:idx val="0"/>
              <c:layout>
                <c:manualLayout>
                  <c:x val="-8.8858228068923479E-3"/>
                  <c:y val="2.5389907137451866E-2"/>
                </c:manualLayout>
              </c:layout>
              <c:spPr>
                <a:solidFill>
                  <a:schemeClr val="bg1"/>
                </a:solidFill>
                <a:ln w="9525" cap="flat" cmpd="sng" algn="ctr">
                  <a:solidFill>
                    <a:srgbClr val="FF0000"/>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dLbl>
            <c:dLbl>
              <c:idx val="1"/>
              <c:layout>
                <c:manualLayout>
                  <c:x val="1.6698305461062081E-2"/>
                  <c:y val="3.2430994182184626E-3"/>
                </c:manualLayout>
              </c:layout>
              <c:showLegendKey val="0"/>
              <c:showVal val="1"/>
              <c:showCatName val="0"/>
              <c:showSerName val="0"/>
              <c:showPercent val="0"/>
              <c:showBubbleSize val="0"/>
            </c:dLbl>
            <c:dLbl>
              <c:idx val="2"/>
              <c:layout>
                <c:manualLayout>
                  <c:x val="1.8113249438986276E-2"/>
                  <c:y val="6.0146105322238146E-3"/>
                </c:manualLayout>
              </c:layout>
              <c:showLegendKey val="0"/>
              <c:showVal val="1"/>
              <c:showCatName val="0"/>
              <c:showSerName val="0"/>
              <c:showPercent val="0"/>
              <c:showBubbleSize val="0"/>
            </c:dLbl>
            <c:dLbl>
              <c:idx val="3"/>
              <c:layout>
                <c:manualLayout>
                  <c:x val="1.9307118332262847E-2"/>
                  <c:y val="8.5251999369634311E-3"/>
                </c:manualLayout>
              </c:layout>
              <c:showLegendKey val="0"/>
              <c:showVal val="1"/>
              <c:showCatName val="0"/>
              <c:showSerName val="0"/>
              <c:showPercent val="0"/>
              <c:showBubbleSize val="0"/>
            </c:dLbl>
            <c:dLbl>
              <c:idx val="4"/>
              <c:layout>
                <c:manualLayout>
                  <c:x val="8.9394263783492325E-3"/>
                  <c:y val="-8.7976461259792697E-3"/>
                </c:manualLayout>
              </c:layout>
              <c:showLegendKey val="0"/>
              <c:showVal val="1"/>
              <c:showCatName val="0"/>
              <c:showSerName val="0"/>
              <c:showPercent val="0"/>
              <c:showBubbleSize val="0"/>
            </c:dLbl>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5"/>
              <c:pt idx="0">
                <c:v>1970</c:v>
              </c:pt>
              <c:pt idx="1">
                <c:v>2011</c:v>
              </c:pt>
              <c:pt idx="2">
                <c:v>2012</c:v>
              </c:pt>
              <c:pt idx="3">
                <c:v>2013</c:v>
              </c:pt>
              <c:pt idx="4">
                <c:v>2014</c:v>
              </c:pt>
            </c:strLit>
          </c:cat>
          <c:val>
            <c:numRef>
              <c:f>'[Урожайность2009-2013.xls]Лист1'!$A$1:$A$5</c:f>
              <c:numCache>
                <c:formatCode>General</c:formatCode>
                <c:ptCount val="5"/>
                <c:pt idx="0">
                  <c:v>16.600000000000001</c:v>
                </c:pt>
                <c:pt idx="1">
                  <c:v>39.1</c:v>
                </c:pt>
                <c:pt idx="2">
                  <c:v>28.6</c:v>
                </c:pt>
                <c:pt idx="3">
                  <c:v>27.5</c:v>
                </c:pt>
                <c:pt idx="4">
                  <c:v>30.6</c:v>
                </c:pt>
              </c:numCache>
            </c:numRef>
          </c:val>
        </c:ser>
        <c:dLbls>
          <c:showLegendKey val="0"/>
          <c:showVal val="0"/>
          <c:showCatName val="0"/>
          <c:showSerName val="0"/>
          <c:showPercent val="0"/>
          <c:showBubbleSize val="0"/>
        </c:dLbls>
        <c:gapWidth val="150"/>
        <c:shape val="pyramid"/>
        <c:axId val="78801536"/>
        <c:axId val="78827904"/>
        <c:axId val="0"/>
      </c:bar3DChart>
      <c:catAx>
        <c:axId val="78801536"/>
        <c:scaling>
          <c:orientation val="minMax"/>
        </c:scaling>
        <c:delete val="0"/>
        <c:axPos val="b"/>
        <c:numFmt formatCode="General" sourceLinked="1"/>
        <c:majorTickMark val="out"/>
        <c:minorTickMark val="none"/>
        <c:tickLblPos val="low"/>
        <c:txPr>
          <a:bodyPr rot="0" vert="horz"/>
          <a:lstStyle/>
          <a:p>
            <a:pPr>
              <a:defRPr/>
            </a:pPr>
            <a:endParaRPr lang="ru-RU"/>
          </a:p>
        </c:txPr>
        <c:crossAx val="78827904"/>
        <c:crosses val="autoZero"/>
        <c:auto val="1"/>
        <c:lblAlgn val="ctr"/>
        <c:lblOffset val="100"/>
        <c:tickLblSkip val="1"/>
        <c:tickMarkSkip val="1"/>
        <c:noMultiLvlLbl val="0"/>
      </c:catAx>
      <c:valAx>
        <c:axId val="78827904"/>
        <c:scaling>
          <c:orientation val="minMax"/>
        </c:scaling>
        <c:delete val="0"/>
        <c:axPos val="l"/>
        <c:majorGridlines/>
        <c:numFmt formatCode="General" sourceLinked="1"/>
        <c:majorTickMark val="out"/>
        <c:minorTickMark val="none"/>
        <c:tickLblPos val="nextTo"/>
        <c:txPr>
          <a:bodyPr rot="0" vert="horz"/>
          <a:lstStyle/>
          <a:p>
            <a:pPr>
              <a:defRPr>
                <a:solidFill>
                  <a:srgbClr val="00B0F0"/>
                </a:solidFill>
              </a:defRPr>
            </a:pPr>
            <a:endParaRPr lang="ru-RU"/>
          </a:p>
        </c:txPr>
        <c:crossAx val="7880153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родившиеся</c:v>
          </c:tx>
          <c:invertIfNegative val="0"/>
          <c:dLbls>
            <c:dLbl>
              <c:idx val="0"/>
              <c:layout>
                <c:manualLayout>
                  <c:x val="0"/>
                  <c:y val="-6.9444444444444475E-2"/>
                </c:manualLayout>
              </c:layout>
              <c:showLegendKey val="0"/>
              <c:showVal val="1"/>
              <c:showCatName val="0"/>
              <c:showSerName val="0"/>
              <c:showPercent val="0"/>
              <c:showBubbleSize val="0"/>
            </c:dLbl>
            <c:dLbl>
              <c:idx val="1"/>
              <c:layout>
                <c:manualLayout>
                  <c:x val="8.3333333333333367E-3"/>
                  <c:y val="-4.0185769286043872E-2"/>
                </c:manualLayout>
              </c:layout>
              <c:showLegendKey val="0"/>
              <c:showVal val="1"/>
              <c:showCatName val="0"/>
              <c:showSerName val="0"/>
              <c:showPercent val="0"/>
              <c:showBubbleSize val="0"/>
            </c:dLbl>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2"/>
              <c:pt idx="0">
                <c:v>2013г.</c:v>
              </c:pt>
              <c:pt idx="1">
                <c:v>2014г.</c:v>
              </c:pt>
            </c:strLit>
          </c:cat>
          <c:val>
            <c:numRef>
              <c:f>Лист1!$A$1:$B$1</c:f>
              <c:numCache>
                <c:formatCode>General</c:formatCode>
                <c:ptCount val="2"/>
                <c:pt idx="0">
                  <c:v>806</c:v>
                </c:pt>
                <c:pt idx="1">
                  <c:v>717</c:v>
                </c:pt>
              </c:numCache>
            </c:numRef>
          </c:val>
        </c:ser>
        <c:ser>
          <c:idx val="1"/>
          <c:order val="1"/>
          <c:tx>
            <c:v>умершие</c:v>
          </c:tx>
          <c:spPr>
            <a:solidFill>
              <a:schemeClr val="bg1">
                <a:lumMod val="65000"/>
              </a:schemeClr>
            </a:solidFill>
          </c:spPr>
          <c:invertIfNegative val="0"/>
          <c:dLbls>
            <c:dLbl>
              <c:idx val="0"/>
              <c:layout>
                <c:manualLayout>
                  <c:x val="2.5000000000000001E-2"/>
                  <c:y val="-2.8658391764430021E-2"/>
                </c:manualLayout>
              </c:layout>
              <c:showLegendKey val="0"/>
              <c:showVal val="1"/>
              <c:showCatName val="0"/>
              <c:showSerName val="0"/>
              <c:showPercent val="0"/>
              <c:showBubbleSize val="0"/>
            </c:dLbl>
            <c:dLbl>
              <c:idx val="1"/>
              <c:layout>
                <c:manualLayout>
                  <c:x val="3.6111111111111212E-2"/>
                  <c:y val="-1.1020293932999005E-2"/>
                </c:manualLayout>
              </c:layout>
              <c:showLegendKey val="0"/>
              <c:showVal val="1"/>
              <c:showCatName val="0"/>
              <c:showSerName val="0"/>
              <c:showPercent val="0"/>
              <c:showBubbleSize val="0"/>
            </c:dLbl>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2"/>
              <c:pt idx="0">
                <c:v>2013г.</c:v>
              </c:pt>
              <c:pt idx="1">
                <c:v>2014г.</c:v>
              </c:pt>
            </c:strLit>
          </c:cat>
          <c:val>
            <c:numRef>
              <c:f>Лист1!$A$2:$B$2</c:f>
              <c:numCache>
                <c:formatCode>General</c:formatCode>
                <c:ptCount val="2"/>
                <c:pt idx="0">
                  <c:v>687</c:v>
                </c:pt>
                <c:pt idx="1">
                  <c:v>733</c:v>
                </c:pt>
              </c:numCache>
            </c:numRef>
          </c:val>
        </c:ser>
        <c:dLbls>
          <c:showLegendKey val="0"/>
          <c:showVal val="0"/>
          <c:showCatName val="0"/>
          <c:showSerName val="0"/>
          <c:showPercent val="0"/>
          <c:showBubbleSize val="0"/>
        </c:dLbls>
        <c:gapWidth val="75"/>
        <c:shape val="box"/>
        <c:axId val="88296832"/>
        <c:axId val="88306816"/>
        <c:axId val="0"/>
      </c:bar3DChart>
      <c:catAx>
        <c:axId val="88296832"/>
        <c:scaling>
          <c:orientation val="minMax"/>
        </c:scaling>
        <c:delete val="0"/>
        <c:axPos val="b"/>
        <c:numFmt formatCode="General" sourceLinked="1"/>
        <c:majorTickMark val="none"/>
        <c:minorTickMark val="none"/>
        <c:tickLblPos val="nextTo"/>
        <c:crossAx val="88306816"/>
        <c:crosses val="autoZero"/>
        <c:auto val="1"/>
        <c:lblAlgn val="ctr"/>
        <c:lblOffset val="100"/>
        <c:noMultiLvlLbl val="0"/>
      </c:catAx>
      <c:valAx>
        <c:axId val="88306816"/>
        <c:scaling>
          <c:orientation val="minMax"/>
        </c:scaling>
        <c:delete val="0"/>
        <c:axPos val="l"/>
        <c:majorGridlines/>
        <c:numFmt formatCode="General" sourceLinked="1"/>
        <c:majorTickMark val="none"/>
        <c:minorTickMark val="none"/>
        <c:tickLblPos val="nextTo"/>
        <c:txPr>
          <a:bodyPr/>
          <a:lstStyle/>
          <a:p>
            <a:pPr>
              <a:defRPr>
                <a:solidFill>
                  <a:srgbClr val="0077D0"/>
                </a:solidFill>
                <a:effectLst/>
              </a:defRPr>
            </a:pPr>
            <a:endParaRPr lang="ru-RU"/>
          </a:p>
        </c:txPr>
        <c:crossAx val="88296832"/>
        <c:crosses val="autoZero"/>
        <c:crossBetween val="between"/>
      </c:valAx>
    </c:plotArea>
    <c:legend>
      <c:legendPos val="b"/>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solidFill>
                <a:schemeClr val="lt1"/>
              </a:solidFill>
              <a:ln w="25400" cap="flat" cmpd="sng" algn="ctr">
                <a:solidFill>
                  <a:schemeClr val="accent1"/>
                </a:solidFill>
                <a:prstDash val="solid"/>
              </a:ln>
              <a:effectLst/>
            </c:spPr>
            <c:txPr>
              <a:bodyPr/>
              <a:lstStyle/>
              <a:p>
                <a:pPr>
                  <a:defRPr sz="1800">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numRef>
              <c:f>[Безработица.xls]Лист1!$A$27:$A$29</c:f>
              <c:numCache>
                <c:formatCode>m/d/yyyy</c:formatCode>
                <c:ptCount val="3"/>
                <c:pt idx="0">
                  <c:v>41275</c:v>
                </c:pt>
                <c:pt idx="1">
                  <c:v>41640</c:v>
                </c:pt>
                <c:pt idx="2">
                  <c:v>42005</c:v>
                </c:pt>
              </c:numCache>
            </c:numRef>
          </c:cat>
          <c:val>
            <c:numRef>
              <c:f>[Безработица.xls]Лист1!$B$27:$B$29</c:f>
              <c:numCache>
                <c:formatCode>General</c:formatCode>
                <c:ptCount val="3"/>
                <c:pt idx="0">
                  <c:v>277</c:v>
                </c:pt>
                <c:pt idx="1">
                  <c:v>288</c:v>
                </c:pt>
                <c:pt idx="2">
                  <c:v>267</c:v>
                </c:pt>
              </c:numCache>
            </c:numRef>
          </c:val>
        </c:ser>
        <c:dLbls>
          <c:showLegendKey val="0"/>
          <c:showVal val="1"/>
          <c:showCatName val="0"/>
          <c:showSerName val="0"/>
          <c:showPercent val="0"/>
          <c:showBubbleSize val="0"/>
        </c:dLbls>
        <c:gapWidth val="150"/>
        <c:shape val="cylinder"/>
        <c:axId val="89391488"/>
        <c:axId val="89394176"/>
        <c:axId val="0"/>
      </c:bar3DChart>
      <c:dateAx>
        <c:axId val="89391488"/>
        <c:scaling>
          <c:orientation val="minMax"/>
        </c:scaling>
        <c:delete val="0"/>
        <c:axPos val="b"/>
        <c:numFmt formatCode="m/d/yyyy" sourceLinked="1"/>
        <c:majorTickMark val="out"/>
        <c:minorTickMark val="none"/>
        <c:tickLblPos val="nextTo"/>
        <c:txPr>
          <a:bodyPr/>
          <a:lstStyle/>
          <a:p>
            <a:pPr>
              <a:defRPr sz="1200">
                <a:effectLst>
                  <a:outerShdw blurRad="38100" dist="38100" dir="2700000" algn="tl">
                    <a:srgbClr val="000000">
                      <a:alpha val="43137"/>
                    </a:srgbClr>
                  </a:outerShdw>
                </a:effectLst>
              </a:defRPr>
            </a:pPr>
            <a:endParaRPr lang="ru-RU"/>
          </a:p>
        </c:txPr>
        <c:crossAx val="89394176"/>
        <c:crosses val="autoZero"/>
        <c:auto val="1"/>
        <c:lblOffset val="100"/>
        <c:baseTimeUnit val="years"/>
      </c:dateAx>
      <c:valAx>
        <c:axId val="89394176"/>
        <c:scaling>
          <c:orientation val="minMax"/>
        </c:scaling>
        <c:delete val="1"/>
        <c:axPos val="l"/>
        <c:numFmt formatCode="General" sourceLinked="1"/>
        <c:majorTickMark val="out"/>
        <c:minorTickMark val="none"/>
        <c:tickLblPos val="nextTo"/>
        <c:crossAx val="8939148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5.0925925925925923E-2"/>
          <c:w val="0.96944439798032422"/>
          <c:h val="0.46609375692389032"/>
        </c:manualLayout>
      </c:layout>
      <c:barChart>
        <c:barDir val="col"/>
        <c:grouping val="clustered"/>
        <c:varyColors val="0"/>
        <c:ser>
          <c:idx val="0"/>
          <c:order val="0"/>
          <c:tx>
            <c:strRef>
              <c:f>Лист1!$A$64</c:f>
              <c:strCache>
                <c:ptCount val="1"/>
                <c:pt idx="0">
                  <c:v>2013</c:v>
                </c:pt>
              </c:strCache>
            </c:strRef>
          </c:tx>
          <c:spPr>
            <a:solidFill>
              <a:srgbClr val="FFC000"/>
            </a:solidFill>
            <a:scene3d>
              <a:camera prst="orthographicFront"/>
              <a:lightRig rig="threePt" dir="t"/>
            </a:scene3d>
            <a:sp3d>
              <a:bevelT/>
            </a:sp3d>
          </c:spPr>
          <c:invertIfNegative val="0"/>
          <c:dLbls>
            <c:dLbl>
              <c:idx val="0"/>
              <c:layout>
                <c:manualLayout>
                  <c:x val="-2.2222222222222223E-2"/>
                  <c:y val="2.0530959717287068E-2"/>
                </c:manualLayout>
              </c:layout>
              <c:dLblPos val="outEnd"/>
              <c:showLegendKey val="0"/>
              <c:showVal val="1"/>
              <c:showCatName val="0"/>
              <c:showSerName val="0"/>
              <c:showPercent val="0"/>
              <c:showBubbleSize val="0"/>
            </c:dLbl>
            <c:dLbl>
              <c:idx val="1"/>
              <c:layout>
                <c:manualLayout>
                  <c:x val="-1.963378979316718E-2"/>
                  <c:y val="-1.5398350032165052E-2"/>
                </c:manualLayout>
              </c:layout>
              <c:dLblPos val="outEnd"/>
              <c:showLegendKey val="0"/>
              <c:showVal val="1"/>
              <c:showCatName val="0"/>
              <c:showSerName val="0"/>
              <c:showPercent val="0"/>
              <c:showBubbleSize val="0"/>
            </c:dLbl>
            <c:spPr>
              <a:solidFill>
                <a:schemeClr val="lt1"/>
              </a:solidFill>
              <a:ln w="25400" cap="flat" cmpd="sng" algn="ctr">
                <a:solidFill>
                  <a:srgbClr val="FFC000"/>
                </a:solidFill>
                <a:prstDash val="solid"/>
              </a:ln>
              <a:effectLst/>
            </c:spPr>
            <c:txPr>
              <a:bodyPr/>
              <a:lstStyle/>
              <a:p>
                <a:pPr>
                  <a:defRPr sz="1400">
                    <a:solidFill>
                      <a:schemeClr val="dk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0"/>
            <c:showSerName val="0"/>
            <c:showPercent val="0"/>
            <c:showBubbleSize val="0"/>
            <c:showLeaderLines val="0"/>
          </c:dLbls>
          <c:cat>
            <c:strRef>
              <c:f>Лист1!$B$63:$C$63</c:f>
              <c:strCache>
                <c:ptCount val="2"/>
                <c:pt idx="0">
                  <c:v>Количество получателей субсидий, семей</c:v>
                </c:pt>
                <c:pt idx="1">
                  <c:v>Сумма начисленных субсидий, тыс. рублей</c:v>
                </c:pt>
              </c:strCache>
            </c:strRef>
          </c:cat>
          <c:val>
            <c:numRef>
              <c:f>Лист1!$B$64:$C$64</c:f>
              <c:numCache>
                <c:formatCode>0</c:formatCode>
                <c:ptCount val="2"/>
                <c:pt idx="0">
                  <c:v>1538</c:v>
                </c:pt>
                <c:pt idx="1">
                  <c:v>15002</c:v>
                </c:pt>
              </c:numCache>
            </c:numRef>
          </c:val>
        </c:ser>
        <c:ser>
          <c:idx val="1"/>
          <c:order val="1"/>
          <c:tx>
            <c:strRef>
              <c:f>Лист1!$A$65</c:f>
              <c:strCache>
                <c:ptCount val="1"/>
                <c:pt idx="0">
                  <c:v>2014</c:v>
                </c:pt>
              </c:strCache>
            </c:strRef>
          </c:tx>
          <c:spPr>
            <a:solidFill>
              <a:srgbClr val="0070C0"/>
            </a:solidFill>
            <a:scene3d>
              <a:camera prst="orthographicFront"/>
              <a:lightRig rig="threePt" dir="t"/>
            </a:scene3d>
            <a:sp3d>
              <a:bevelT/>
            </a:sp3d>
          </c:spPr>
          <c:invertIfNegative val="0"/>
          <c:dLbls>
            <c:dLbl>
              <c:idx val="0"/>
              <c:layout>
                <c:manualLayout>
                  <c:x val="2.5000000000000001E-2"/>
                  <c:y val="-5.132739929321767E-3"/>
                </c:manualLayout>
              </c:layout>
              <c:dLblPos val="outEnd"/>
              <c:showLegendKey val="0"/>
              <c:showVal val="1"/>
              <c:showCatName val="0"/>
              <c:showSerName val="0"/>
              <c:showPercent val="0"/>
              <c:showBubbleSize val="0"/>
            </c:dLbl>
            <c:dLbl>
              <c:idx val="1"/>
              <c:layout>
                <c:manualLayout>
                  <c:x val="3.888888888888889E-2"/>
                  <c:y val="-5.132739929321767E-3"/>
                </c:manualLayout>
              </c:layout>
              <c:dLblPos val="outEnd"/>
              <c:showLegendKey val="0"/>
              <c:showVal val="1"/>
              <c:showCatName val="0"/>
              <c:showSerName val="0"/>
              <c:showPercent val="0"/>
              <c:showBubbleSize val="0"/>
            </c:dLbl>
            <c:spPr>
              <a:solidFill>
                <a:schemeClr val="lt1"/>
              </a:solidFill>
              <a:ln w="25400" cap="flat" cmpd="sng" algn="ctr">
                <a:solidFill>
                  <a:srgbClr val="0070C0"/>
                </a:solidFill>
                <a:prstDash val="solid"/>
              </a:ln>
              <a:effectLst/>
            </c:spPr>
            <c:txPr>
              <a:bodyPr/>
              <a:lstStyle/>
              <a:p>
                <a:pPr>
                  <a:defRPr sz="1400">
                    <a:solidFill>
                      <a:schemeClr val="dk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0"/>
            <c:showSerName val="0"/>
            <c:showPercent val="0"/>
            <c:showBubbleSize val="0"/>
            <c:showLeaderLines val="0"/>
          </c:dLbls>
          <c:cat>
            <c:strRef>
              <c:f>Лист1!$B$63:$C$63</c:f>
              <c:strCache>
                <c:ptCount val="2"/>
                <c:pt idx="0">
                  <c:v>Количество получателей субсидий, семей</c:v>
                </c:pt>
                <c:pt idx="1">
                  <c:v>Сумма начисленных субсидий, тыс. рублей</c:v>
                </c:pt>
              </c:strCache>
            </c:strRef>
          </c:cat>
          <c:val>
            <c:numRef>
              <c:f>Лист1!$B$65:$C$65</c:f>
              <c:numCache>
                <c:formatCode>0</c:formatCode>
                <c:ptCount val="2"/>
                <c:pt idx="0">
                  <c:v>1561</c:v>
                </c:pt>
                <c:pt idx="1">
                  <c:v>17061</c:v>
                </c:pt>
              </c:numCache>
            </c:numRef>
          </c:val>
        </c:ser>
        <c:dLbls>
          <c:dLblPos val="outEnd"/>
          <c:showLegendKey val="0"/>
          <c:showVal val="1"/>
          <c:showCatName val="0"/>
          <c:showSerName val="0"/>
          <c:showPercent val="0"/>
          <c:showBubbleSize val="0"/>
        </c:dLbls>
        <c:gapWidth val="150"/>
        <c:axId val="91917312"/>
        <c:axId val="91923200"/>
      </c:barChart>
      <c:catAx>
        <c:axId val="91917312"/>
        <c:scaling>
          <c:orientation val="minMax"/>
        </c:scaling>
        <c:delete val="0"/>
        <c:axPos val="b"/>
        <c:majorTickMark val="out"/>
        <c:minorTickMark val="none"/>
        <c:tickLblPos val="nextTo"/>
        <c:txPr>
          <a:bodyPr/>
          <a:lstStyle/>
          <a:p>
            <a:pPr>
              <a:defRPr sz="1300">
                <a:effectLst>
                  <a:outerShdw blurRad="38100" dist="38100" dir="2700000" algn="tl">
                    <a:srgbClr val="000000">
                      <a:alpha val="43137"/>
                    </a:srgbClr>
                  </a:outerShdw>
                </a:effectLst>
              </a:defRPr>
            </a:pPr>
            <a:endParaRPr lang="ru-RU"/>
          </a:p>
        </c:txPr>
        <c:crossAx val="91923200"/>
        <c:crosses val="autoZero"/>
        <c:auto val="1"/>
        <c:lblAlgn val="ctr"/>
        <c:lblOffset val="100"/>
        <c:noMultiLvlLbl val="0"/>
      </c:catAx>
      <c:valAx>
        <c:axId val="91923200"/>
        <c:scaling>
          <c:orientation val="minMax"/>
        </c:scaling>
        <c:delete val="1"/>
        <c:axPos val="l"/>
        <c:numFmt formatCode="0" sourceLinked="1"/>
        <c:majorTickMark val="out"/>
        <c:minorTickMark val="none"/>
        <c:tickLblPos val="nextTo"/>
        <c:crossAx val="91917312"/>
        <c:crosses val="autoZero"/>
        <c:crossBetween val="between"/>
      </c:valAx>
    </c:plotArea>
    <c:legend>
      <c:legendPos val="b"/>
      <c:layout>
        <c:manualLayout>
          <c:xMode val="edge"/>
          <c:yMode val="edge"/>
          <c:x val="0.3129780914862057"/>
          <c:y val="0.84766753713497245"/>
          <c:w val="0.55854659511189853"/>
          <c:h val="0.12322347300045688"/>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10851704307989E-2"/>
          <c:y val="6.1183696493828196E-2"/>
          <c:w val="0.91968914829569204"/>
          <c:h val="0.49466952920525137"/>
        </c:manualLayout>
      </c:layout>
      <c:barChart>
        <c:barDir val="col"/>
        <c:grouping val="clustered"/>
        <c:varyColors val="0"/>
        <c:ser>
          <c:idx val="0"/>
          <c:order val="0"/>
          <c:tx>
            <c:strRef>
              <c:f>Лист1!$A$48</c:f>
              <c:strCache>
                <c:ptCount val="1"/>
                <c:pt idx="0">
                  <c:v>2013</c:v>
                </c:pt>
              </c:strCache>
            </c:strRef>
          </c:tx>
          <c:spPr>
            <a:solidFill>
              <a:srgbClr val="1B9527"/>
            </a:solidFill>
            <a:scene3d>
              <a:camera prst="orthographicFront"/>
              <a:lightRig rig="threePt" dir="t"/>
            </a:scene3d>
            <a:sp3d>
              <a:bevelT/>
            </a:sp3d>
          </c:spPr>
          <c:invertIfNegative val="0"/>
          <c:dLbls>
            <c:dLbl>
              <c:idx val="1"/>
              <c:layout>
                <c:manualLayout>
                  <c:x val="-3.0555555555555555E-2"/>
                  <c:y val="5.5621542267116544E-3"/>
                </c:manualLayout>
              </c:layout>
              <c:dLblPos val="outEnd"/>
              <c:showLegendKey val="0"/>
              <c:showVal val="1"/>
              <c:showCatName val="0"/>
              <c:showSerName val="0"/>
              <c:showPercent val="0"/>
              <c:showBubbleSize val="0"/>
            </c:dLbl>
            <c:spPr>
              <a:solidFill>
                <a:schemeClr val="lt1"/>
              </a:solidFill>
              <a:ln w="25400" cap="flat" cmpd="sng" algn="ctr">
                <a:solidFill>
                  <a:srgbClr val="00B050"/>
                </a:solidFill>
                <a:prstDash val="solid"/>
              </a:ln>
              <a:effectLst/>
            </c:spPr>
            <c:txPr>
              <a:bodyPr/>
              <a:lstStyle/>
              <a:p>
                <a:pPr>
                  <a:defRPr sz="1400">
                    <a:solidFill>
                      <a:schemeClr val="dk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0"/>
            <c:showSerName val="0"/>
            <c:showPercent val="0"/>
            <c:showBubbleSize val="0"/>
            <c:showLeaderLines val="0"/>
          </c:dLbls>
          <c:cat>
            <c:strRef>
              <c:f>Лист1!$B$47:$C$47</c:f>
              <c:strCache>
                <c:ptCount val="2"/>
                <c:pt idx="0">
                  <c:v>Количество пенсионеров без льгот, человек</c:v>
                </c:pt>
                <c:pt idx="1">
                  <c:v>Сумма финансирования, тыс. рублей</c:v>
                </c:pt>
              </c:strCache>
            </c:strRef>
          </c:cat>
          <c:val>
            <c:numRef>
              <c:f>Лист1!$B$48:$C$48</c:f>
              <c:numCache>
                <c:formatCode>General</c:formatCode>
                <c:ptCount val="2"/>
                <c:pt idx="0">
                  <c:v>5171</c:v>
                </c:pt>
                <c:pt idx="1">
                  <c:v>10423</c:v>
                </c:pt>
              </c:numCache>
            </c:numRef>
          </c:val>
        </c:ser>
        <c:ser>
          <c:idx val="1"/>
          <c:order val="1"/>
          <c:tx>
            <c:strRef>
              <c:f>Лист1!$A$49</c:f>
              <c:strCache>
                <c:ptCount val="1"/>
                <c:pt idx="0">
                  <c:v>2014</c:v>
                </c:pt>
              </c:strCache>
            </c:strRef>
          </c:tx>
          <c:spPr>
            <a:solidFill>
              <a:srgbClr val="00B0F0"/>
            </a:solidFill>
            <a:scene3d>
              <a:camera prst="orthographicFront"/>
              <a:lightRig rig="threePt" dir="t"/>
            </a:scene3d>
            <a:sp3d>
              <a:bevelT/>
            </a:sp3d>
          </c:spPr>
          <c:invertIfNegative val="0"/>
          <c:dLbls>
            <c:dLbl>
              <c:idx val="0"/>
              <c:layout>
                <c:manualLayout>
                  <c:x val="1.9444444444444445E-2"/>
                  <c:y val="1.1124308453423309E-2"/>
                </c:manualLayout>
              </c:layout>
              <c:dLblPos val="outEnd"/>
              <c:showLegendKey val="0"/>
              <c:showVal val="1"/>
              <c:showCatName val="0"/>
              <c:showSerName val="0"/>
              <c:showPercent val="0"/>
              <c:showBubbleSize val="0"/>
            </c:dLbl>
            <c:spPr>
              <a:ln>
                <a:solidFill>
                  <a:srgbClr val="00B0F0"/>
                </a:solidFill>
              </a:ln>
            </c:spPr>
            <c:txPr>
              <a:bodyPr/>
              <a:lstStyle/>
              <a:p>
                <a:pPr>
                  <a:defRPr sz="1400">
                    <a:effectLst>
                      <a:outerShdw blurRad="38100" dist="38100" dir="2700000" algn="tl">
                        <a:srgbClr val="000000">
                          <a:alpha val="43137"/>
                        </a:srgbClr>
                      </a:outerShdw>
                    </a:effectLst>
                  </a:defRPr>
                </a:pPr>
                <a:endParaRPr lang="ru-RU"/>
              </a:p>
            </c:txPr>
            <c:dLblPos val="outEnd"/>
            <c:showLegendKey val="0"/>
            <c:showVal val="1"/>
            <c:showCatName val="0"/>
            <c:showSerName val="0"/>
            <c:showPercent val="0"/>
            <c:showBubbleSize val="0"/>
            <c:showLeaderLines val="0"/>
          </c:dLbls>
          <c:cat>
            <c:strRef>
              <c:f>Лист1!$B$47:$C$47</c:f>
              <c:strCache>
                <c:ptCount val="2"/>
                <c:pt idx="0">
                  <c:v>Количество пенсионеров без льгот, человек</c:v>
                </c:pt>
                <c:pt idx="1">
                  <c:v>Сумма финансирования, тыс. рублей</c:v>
                </c:pt>
              </c:strCache>
            </c:strRef>
          </c:cat>
          <c:val>
            <c:numRef>
              <c:f>Лист1!$B$49:$C$49</c:f>
              <c:numCache>
                <c:formatCode>General</c:formatCode>
                <c:ptCount val="2"/>
                <c:pt idx="0">
                  <c:v>5133</c:v>
                </c:pt>
                <c:pt idx="1">
                  <c:v>13926</c:v>
                </c:pt>
              </c:numCache>
            </c:numRef>
          </c:val>
        </c:ser>
        <c:dLbls>
          <c:dLblPos val="outEnd"/>
          <c:showLegendKey val="0"/>
          <c:showVal val="1"/>
          <c:showCatName val="0"/>
          <c:showSerName val="0"/>
          <c:showPercent val="0"/>
          <c:showBubbleSize val="0"/>
        </c:dLbls>
        <c:gapWidth val="150"/>
        <c:axId val="92014464"/>
        <c:axId val="92016000"/>
      </c:barChart>
      <c:catAx>
        <c:axId val="92014464"/>
        <c:scaling>
          <c:orientation val="minMax"/>
        </c:scaling>
        <c:delete val="0"/>
        <c:axPos val="b"/>
        <c:majorTickMark val="out"/>
        <c:minorTickMark val="none"/>
        <c:tickLblPos val="nextTo"/>
        <c:txPr>
          <a:bodyPr/>
          <a:lstStyle/>
          <a:p>
            <a:pPr>
              <a:defRPr sz="1300">
                <a:effectLst>
                  <a:outerShdw blurRad="38100" dist="38100" dir="2700000" algn="tl">
                    <a:srgbClr val="000000">
                      <a:alpha val="43137"/>
                    </a:srgbClr>
                  </a:outerShdw>
                </a:effectLst>
              </a:defRPr>
            </a:pPr>
            <a:endParaRPr lang="ru-RU"/>
          </a:p>
        </c:txPr>
        <c:crossAx val="92016000"/>
        <c:crosses val="autoZero"/>
        <c:auto val="1"/>
        <c:lblAlgn val="ctr"/>
        <c:lblOffset val="100"/>
        <c:noMultiLvlLbl val="0"/>
      </c:catAx>
      <c:valAx>
        <c:axId val="92016000"/>
        <c:scaling>
          <c:orientation val="minMax"/>
        </c:scaling>
        <c:delete val="1"/>
        <c:axPos val="l"/>
        <c:numFmt formatCode="General" sourceLinked="1"/>
        <c:majorTickMark val="out"/>
        <c:minorTickMark val="none"/>
        <c:tickLblPos val="nextTo"/>
        <c:crossAx val="92014464"/>
        <c:crosses val="autoZero"/>
        <c:crossBetween val="between"/>
      </c:valAx>
      <c:spPr>
        <a:noFill/>
        <a:ln w="25400">
          <a:noFill/>
        </a:ln>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12493673542446E-2"/>
          <c:y val="5.7929139020396279E-2"/>
          <c:w val="0.84714661333925856"/>
          <c:h val="0.43040396555434701"/>
        </c:manualLayout>
      </c:layout>
      <c:barChart>
        <c:barDir val="col"/>
        <c:grouping val="clustered"/>
        <c:varyColors val="0"/>
        <c:ser>
          <c:idx val="0"/>
          <c:order val="0"/>
          <c:tx>
            <c:strRef>
              <c:f>Лист1!$A$58</c:f>
              <c:strCache>
                <c:ptCount val="1"/>
                <c:pt idx="0">
                  <c:v>2013</c:v>
                </c:pt>
              </c:strCache>
            </c:strRef>
          </c:tx>
          <c:spPr>
            <a:solidFill>
              <a:srgbClr val="00B050"/>
            </a:solidFill>
            <a:scene3d>
              <a:camera prst="orthographicFront"/>
              <a:lightRig rig="threePt" dir="t"/>
            </a:scene3d>
            <a:sp3d>
              <a:bevelT/>
            </a:sp3d>
          </c:spPr>
          <c:invertIfNegative val="0"/>
          <c:dLbls>
            <c:dLbl>
              <c:idx val="0"/>
              <c:layout>
                <c:manualLayout>
                  <c:x val="-1.1757952820057031E-2"/>
                  <c:y val="-5.2662853654905709E-3"/>
                </c:manualLayout>
              </c:layout>
              <c:dLblPos val="outEnd"/>
              <c:showLegendKey val="0"/>
              <c:showVal val="1"/>
              <c:showCatName val="0"/>
              <c:showSerName val="0"/>
              <c:showPercent val="0"/>
              <c:showBubbleSize val="0"/>
            </c:dLbl>
            <c:dLbl>
              <c:idx val="1"/>
              <c:layout>
                <c:manualLayout>
                  <c:x val="-1.9596588033428314E-2"/>
                  <c:y val="1.0532570730981142E-2"/>
                </c:manualLayout>
              </c:layout>
              <c:dLblPos val="outEnd"/>
              <c:showLegendKey val="0"/>
              <c:showVal val="1"/>
              <c:showCatName val="0"/>
              <c:showSerName val="0"/>
              <c:showPercent val="0"/>
              <c:showBubbleSize val="0"/>
            </c:dLbl>
            <c:spPr>
              <a:solidFill>
                <a:schemeClr val="lt1"/>
              </a:solidFill>
              <a:ln w="25400" cap="flat" cmpd="sng" algn="ctr">
                <a:solidFill>
                  <a:srgbClr val="00B050"/>
                </a:solidFill>
                <a:prstDash val="solid"/>
              </a:ln>
              <a:effectLst/>
            </c:spPr>
            <c:txPr>
              <a:bodyPr/>
              <a:lstStyle/>
              <a:p>
                <a:pPr>
                  <a:defRPr sz="1400">
                    <a:solidFill>
                      <a:schemeClr val="dk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0"/>
            <c:showSerName val="0"/>
            <c:showPercent val="0"/>
            <c:showBubbleSize val="0"/>
            <c:showLeaderLines val="0"/>
          </c:dLbls>
          <c:cat>
            <c:strRef>
              <c:f>Лист1!$B$57:$C$57</c:f>
              <c:strCache>
                <c:ptCount val="2"/>
                <c:pt idx="0">
                  <c:v>Количество граждан льготной категории, человек</c:v>
                </c:pt>
                <c:pt idx="1">
                  <c:v>Сумма финансирования, тыс. рублей</c:v>
                </c:pt>
              </c:strCache>
            </c:strRef>
          </c:cat>
          <c:val>
            <c:numRef>
              <c:f>Лист1!$B$58:$C$58</c:f>
              <c:numCache>
                <c:formatCode>General</c:formatCode>
                <c:ptCount val="2"/>
                <c:pt idx="0">
                  <c:v>8969</c:v>
                </c:pt>
                <c:pt idx="1">
                  <c:v>14134</c:v>
                </c:pt>
              </c:numCache>
            </c:numRef>
          </c:val>
        </c:ser>
        <c:ser>
          <c:idx val="1"/>
          <c:order val="1"/>
          <c:tx>
            <c:strRef>
              <c:f>Лист1!$A$59</c:f>
              <c:strCache>
                <c:ptCount val="1"/>
                <c:pt idx="0">
                  <c:v>2014</c:v>
                </c:pt>
              </c:strCache>
            </c:strRef>
          </c:tx>
          <c:spPr>
            <a:solidFill>
              <a:srgbClr val="00B0F0"/>
            </a:solidFill>
            <a:scene3d>
              <a:camera prst="orthographicFront"/>
              <a:lightRig rig="threePt" dir="t"/>
            </a:scene3d>
            <a:sp3d>
              <a:bevelT/>
            </a:sp3d>
          </c:spPr>
          <c:invertIfNegative val="0"/>
          <c:dLbls>
            <c:dLbl>
              <c:idx val="0"/>
              <c:layout>
                <c:manualLayout>
                  <c:x val="2.3515905640114063E-2"/>
                  <c:y val="-1.0532570730981142E-2"/>
                </c:manualLayout>
              </c:layout>
              <c:dLblPos val="outEnd"/>
              <c:showLegendKey val="0"/>
              <c:showVal val="1"/>
              <c:showCatName val="0"/>
              <c:showSerName val="0"/>
              <c:showPercent val="0"/>
              <c:showBubbleSize val="0"/>
            </c:dLbl>
            <c:dLbl>
              <c:idx val="1"/>
              <c:layout>
                <c:manualLayout>
                  <c:x val="4.7031811280228125E-2"/>
                  <c:y val="5.2662853654905648E-3"/>
                </c:manualLayout>
              </c:layout>
              <c:dLblPos val="outEnd"/>
              <c:showLegendKey val="0"/>
              <c:showVal val="1"/>
              <c:showCatName val="0"/>
              <c:showSerName val="0"/>
              <c:showPercent val="0"/>
              <c:showBubbleSize val="0"/>
            </c:dLbl>
            <c:spPr>
              <a:solidFill>
                <a:schemeClr val="lt1"/>
              </a:solidFill>
              <a:ln w="25400" cap="flat" cmpd="sng" algn="ctr">
                <a:solidFill>
                  <a:srgbClr val="00B0F0"/>
                </a:solidFill>
                <a:prstDash val="solid"/>
              </a:ln>
              <a:effectLst/>
            </c:spPr>
            <c:txPr>
              <a:bodyPr/>
              <a:lstStyle/>
              <a:p>
                <a:pPr>
                  <a:defRPr sz="1400">
                    <a:solidFill>
                      <a:schemeClr val="dk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0"/>
            <c:showSerName val="0"/>
            <c:showPercent val="0"/>
            <c:showBubbleSize val="0"/>
            <c:showLeaderLines val="0"/>
          </c:dLbls>
          <c:cat>
            <c:strRef>
              <c:f>Лист1!$B$57:$C$57</c:f>
              <c:strCache>
                <c:ptCount val="2"/>
                <c:pt idx="0">
                  <c:v>Количество граждан льготной категории, человек</c:v>
                </c:pt>
                <c:pt idx="1">
                  <c:v>Сумма финансирования, тыс. рублей</c:v>
                </c:pt>
              </c:strCache>
            </c:strRef>
          </c:cat>
          <c:val>
            <c:numRef>
              <c:f>Лист1!$B$59:$C$59</c:f>
              <c:numCache>
                <c:formatCode>General</c:formatCode>
                <c:ptCount val="2"/>
                <c:pt idx="0">
                  <c:v>8858</c:v>
                </c:pt>
                <c:pt idx="1">
                  <c:v>15225</c:v>
                </c:pt>
              </c:numCache>
            </c:numRef>
          </c:val>
        </c:ser>
        <c:dLbls>
          <c:dLblPos val="outEnd"/>
          <c:showLegendKey val="0"/>
          <c:showVal val="1"/>
          <c:showCatName val="0"/>
          <c:showSerName val="0"/>
          <c:showPercent val="0"/>
          <c:showBubbleSize val="0"/>
        </c:dLbls>
        <c:gapWidth val="150"/>
        <c:axId val="92057984"/>
        <c:axId val="92059520"/>
      </c:barChart>
      <c:catAx>
        <c:axId val="92057984"/>
        <c:scaling>
          <c:orientation val="minMax"/>
        </c:scaling>
        <c:delete val="0"/>
        <c:axPos val="b"/>
        <c:majorTickMark val="out"/>
        <c:minorTickMark val="none"/>
        <c:tickLblPos val="nextTo"/>
        <c:txPr>
          <a:bodyPr/>
          <a:lstStyle/>
          <a:p>
            <a:pPr>
              <a:defRPr sz="1300">
                <a:effectLst>
                  <a:outerShdw blurRad="38100" dist="38100" dir="2700000" algn="tl">
                    <a:srgbClr val="000000">
                      <a:alpha val="43137"/>
                    </a:srgbClr>
                  </a:outerShdw>
                </a:effectLst>
              </a:defRPr>
            </a:pPr>
            <a:endParaRPr lang="ru-RU"/>
          </a:p>
        </c:txPr>
        <c:crossAx val="92059520"/>
        <c:crosses val="autoZero"/>
        <c:auto val="1"/>
        <c:lblAlgn val="ctr"/>
        <c:lblOffset val="100"/>
        <c:noMultiLvlLbl val="0"/>
      </c:catAx>
      <c:valAx>
        <c:axId val="92059520"/>
        <c:scaling>
          <c:orientation val="minMax"/>
        </c:scaling>
        <c:delete val="1"/>
        <c:axPos val="l"/>
        <c:numFmt formatCode="General" sourceLinked="1"/>
        <c:majorTickMark val="out"/>
        <c:minorTickMark val="none"/>
        <c:tickLblPos val="nextTo"/>
        <c:crossAx val="92057984"/>
        <c:crosses val="autoZero"/>
        <c:crossBetween val="between"/>
      </c:valAx>
    </c:plotArea>
    <c:legend>
      <c:legendPos val="b"/>
      <c:layout>
        <c:manualLayout>
          <c:xMode val="edge"/>
          <c:yMode val="edge"/>
          <c:x val="0.49078034539372167"/>
          <c:y val="0.83464361554126421"/>
          <c:w val="0.50921976285070158"/>
          <c:h val="0.13375867226579233"/>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rgbClr val="0070C0"/>
                </a:solidFill>
              </a:rPr>
              <a:t>Контингент обучающихся, </a:t>
            </a:r>
            <a:r>
              <a:rPr lang="ru-RU" dirty="0">
                <a:solidFill>
                  <a:srgbClr val="FF0000"/>
                </a:solidFill>
              </a:rPr>
              <a:t>человек</a:t>
            </a:r>
          </a:p>
        </c:rich>
      </c:tx>
      <c:layout/>
      <c:overlay val="0"/>
    </c:title>
    <c:autoTitleDeleted val="0"/>
    <c:plotArea>
      <c:layout/>
      <c:barChart>
        <c:barDir val="col"/>
        <c:grouping val="clustered"/>
        <c:varyColors val="0"/>
        <c:ser>
          <c:idx val="0"/>
          <c:order val="0"/>
          <c:tx>
            <c:v>Школа</c:v>
          </c:tx>
          <c:invertIfNegative val="0"/>
          <c:dLbls>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3"/>
              <c:pt idx="0">
                <c:v>2012</c:v>
              </c:pt>
              <c:pt idx="1">
                <c:v>2013</c:v>
              </c:pt>
              <c:pt idx="2">
                <c:v>2014</c:v>
              </c:pt>
            </c:strLit>
          </c:cat>
          <c:val>
            <c:numRef>
              <c:f>Лист1!$A$1:$A$3</c:f>
              <c:numCache>
                <c:formatCode>General</c:formatCode>
                <c:ptCount val="3"/>
                <c:pt idx="0">
                  <c:v>5099</c:v>
                </c:pt>
                <c:pt idx="1">
                  <c:v>5215</c:v>
                </c:pt>
                <c:pt idx="2">
                  <c:v>5473</c:v>
                </c:pt>
              </c:numCache>
            </c:numRef>
          </c:val>
        </c:ser>
        <c:ser>
          <c:idx val="1"/>
          <c:order val="1"/>
          <c:tx>
            <c:v>Детский сад</c:v>
          </c:tx>
          <c:spPr>
            <a:solidFill>
              <a:srgbClr val="92D050"/>
            </a:solidFill>
          </c:spPr>
          <c:invertIfNegative val="0"/>
          <c:dLbls>
            <c:dLbl>
              <c:idx val="0"/>
              <c:layout>
                <c:manualLayout>
                  <c:x val="2.4439918533604912E-2"/>
                  <c:y val="4.8250904704463205E-3"/>
                </c:manualLayout>
              </c:layout>
              <c:showLegendKey val="0"/>
              <c:showVal val="1"/>
              <c:showCatName val="0"/>
              <c:showSerName val="0"/>
              <c:showPercent val="0"/>
              <c:showBubbleSize val="0"/>
            </c:dLbl>
            <c:dLbl>
              <c:idx val="1"/>
              <c:layout>
                <c:manualLayout>
                  <c:x val="3.2586558044806514E-2"/>
                  <c:y val="-1.4475271411338963E-2"/>
                </c:manualLayout>
              </c:layout>
              <c:showLegendKey val="0"/>
              <c:showVal val="1"/>
              <c:showCatName val="0"/>
              <c:showSerName val="0"/>
              <c:showPercent val="0"/>
              <c:showBubbleSize val="0"/>
            </c:dLbl>
            <c:dLbl>
              <c:idx val="2"/>
              <c:layout>
                <c:manualLayout>
                  <c:x val="2.9871011541072641E-2"/>
                  <c:y val="-9.6501809408926411E-3"/>
                </c:manualLayout>
              </c:layout>
              <c:showLegendKey val="0"/>
              <c:showVal val="1"/>
              <c:showCatName val="0"/>
              <c:showSerName val="0"/>
              <c:showPercent val="0"/>
              <c:showBubbleSize val="0"/>
            </c:dLbl>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3"/>
              <c:pt idx="0">
                <c:v>2012</c:v>
              </c:pt>
              <c:pt idx="1">
                <c:v>2013</c:v>
              </c:pt>
              <c:pt idx="2">
                <c:v>2014</c:v>
              </c:pt>
            </c:strLit>
          </c:cat>
          <c:val>
            <c:numRef>
              <c:f>Лист1!$B$1:$B$3</c:f>
              <c:numCache>
                <c:formatCode>General</c:formatCode>
                <c:ptCount val="3"/>
                <c:pt idx="0">
                  <c:v>3124</c:v>
                </c:pt>
                <c:pt idx="1">
                  <c:v>3271</c:v>
                </c:pt>
                <c:pt idx="2">
                  <c:v>3384</c:v>
                </c:pt>
              </c:numCache>
            </c:numRef>
          </c:val>
        </c:ser>
        <c:dLbls>
          <c:showLegendKey val="0"/>
          <c:showVal val="0"/>
          <c:showCatName val="0"/>
          <c:showSerName val="0"/>
          <c:showPercent val="0"/>
          <c:showBubbleSize val="0"/>
        </c:dLbls>
        <c:gapWidth val="150"/>
        <c:overlap val="-25"/>
        <c:axId val="108483328"/>
        <c:axId val="108484864"/>
      </c:barChart>
      <c:catAx>
        <c:axId val="108483328"/>
        <c:scaling>
          <c:orientation val="minMax"/>
        </c:scaling>
        <c:delete val="0"/>
        <c:axPos val="b"/>
        <c:numFmt formatCode="General" sourceLinked="1"/>
        <c:majorTickMark val="none"/>
        <c:minorTickMark val="none"/>
        <c:tickLblPos val="nextTo"/>
        <c:txPr>
          <a:bodyPr rot="0" vert="horz"/>
          <a:lstStyle/>
          <a:p>
            <a:pPr>
              <a:defRPr/>
            </a:pPr>
            <a:endParaRPr lang="ru-RU"/>
          </a:p>
        </c:txPr>
        <c:crossAx val="108484864"/>
        <c:crosses val="autoZero"/>
        <c:auto val="1"/>
        <c:lblAlgn val="ctr"/>
        <c:lblOffset val="100"/>
        <c:tickLblSkip val="1"/>
        <c:tickMarkSkip val="1"/>
        <c:noMultiLvlLbl val="0"/>
      </c:catAx>
      <c:valAx>
        <c:axId val="108484864"/>
        <c:scaling>
          <c:orientation val="minMax"/>
        </c:scaling>
        <c:delete val="1"/>
        <c:axPos val="l"/>
        <c:numFmt formatCode="General" sourceLinked="1"/>
        <c:majorTickMark val="out"/>
        <c:minorTickMark val="none"/>
        <c:tickLblPos val="nextTo"/>
        <c:crossAx val="108483328"/>
        <c:crosses val="autoZero"/>
        <c:crossBetween val="between"/>
      </c:valAx>
    </c:plotArea>
    <c:legend>
      <c:legendPos val="t"/>
      <c:layout/>
      <c:overlay val="0"/>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dLbls>
            <c:dLbl>
              <c:idx val="0"/>
              <c:layout>
                <c:manualLayout>
                  <c:x val="-8.2988876127664979E-2"/>
                  <c:y val="-0.15957221684363113"/>
                </c:manualLayout>
              </c:layout>
              <c:showLegendKey val="0"/>
              <c:showVal val="1"/>
              <c:showCatName val="0"/>
              <c:showSerName val="0"/>
              <c:showPercent val="0"/>
              <c:showBubbleSize val="0"/>
            </c:dLbl>
            <c:dLbl>
              <c:idx val="1"/>
              <c:layout>
                <c:manualLayout>
                  <c:x val="-7.3029980976657E-2"/>
                  <c:y val="-0.14277514138640679"/>
                </c:manualLayout>
              </c:layout>
              <c:showLegendKey val="0"/>
              <c:showVal val="1"/>
              <c:showCatName val="0"/>
              <c:showSerName val="0"/>
              <c:showPercent val="0"/>
              <c:showBubbleSize val="0"/>
            </c:dLbl>
            <c:dLbl>
              <c:idx val="2"/>
              <c:layout>
                <c:manualLayout>
                  <c:x val="-6.6390891796960977E-2"/>
                  <c:y val="-0.15117434041720232"/>
                </c:manualLayout>
              </c:layout>
              <c:showLegendKey val="0"/>
              <c:showVal val="1"/>
              <c:showCatName val="0"/>
              <c:showSerName val="0"/>
              <c:showPercent val="0"/>
              <c:showBubbleSize val="0"/>
            </c:dLbl>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3"/>
              <c:pt idx="0">
                <c:v>2012</c:v>
              </c:pt>
              <c:pt idx="1">
                <c:v>2013</c:v>
              </c:pt>
              <c:pt idx="2">
                <c:v>2014</c:v>
              </c:pt>
            </c:strLit>
          </c:cat>
          <c:val>
            <c:numRef>
              <c:f>[Образование.xlsx]Лист1!$A$1:$A$3</c:f>
              <c:numCache>
                <c:formatCode>General</c:formatCode>
                <c:ptCount val="3"/>
                <c:pt idx="0">
                  <c:v>77.3</c:v>
                </c:pt>
                <c:pt idx="1">
                  <c:v>79.2</c:v>
                </c:pt>
                <c:pt idx="2">
                  <c:v>97.1</c:v>
                </c:pt>
              </c:numCache>
            </c:numRef>
          </c:val>
          <c:smooth val="0"/>
        </c:ser>
        <c:dLbls>
          <c:showLegendKey val="0"/>
          <c:showVal val="0"/>
          <c:showCatName val="0"/>
          <c:showSerName val="0"/>
          <c:showPercent val="0"/>
          <c:showBubbleSize val="0"/>
        </c:dLbls>
        <c:marker val="1"/>
        <c:smooth val="0"/>
        <c:axId val="108501632"/>
        <c:axId val="108650880"/>
      </c:lineChart>
      <c:catAx>
        <c:axId val="108501632"/>
        <c:scaling>
          <c:orientation val="minMax"/>
        </c:scaling>
        <c:delete val="0"/>
        <c:axPos val="b"/>
        <c:majorTickMark val="out"/>
        <c:minorTickMark val="none"/>
        <c:tickLblPos val="nextTo"/>
        <c:txPr>
          <a:bodyPr/>
          <a:lstStyle/>
          <a:p>
            <a:pPr>
              <a:defRPr sz="2100">
                <a:solidFill>
                  <a:srgbClr val="C00000"/>
                </a:solidFill>
                <a:effectLst>
                  <a:outerShdw blurRad="38100" dist="38100" dir="2700000" algn="tl">
                    <a:srgbClr val="000000">
                      <a:alpha val="43137"/>
                    </a:srgbClr>
                  </a:outerShdw>
                </a:effectLst>
              </a:defRPr>
            </a:pPr>
            <a:endParaRPr lang="ru-RU"/>
          </a:p>
        </c:txPr>
        <c:crossAx val="108650880"/>
        <c:crosses val="autoZero"/>
        <c:auto val="1"/>
        <c:lblAlgn val="ctr"/>
        <c:lblOffset val="100"/>
        <c:noMultiLvlLbl val="0"/>
      </c:catAx>
      <c:valAx>
        <c:axId val="108650880"/>
        <c:scaling>
          <c:orientation val="minMax"/>
        </c:scaling>
        <c:delete val="1"/>
        <c:axPos val="l"/>
        <c:numFmt formatCode="General" sourceLinked="1"/>
        <c:majorTickMark val="out"/>
        <c:minorTickMark val="none"/>
        <c:tickLblPos val="nextTo"/>
        <c:crossAx val="1085016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rgbClr val="00B0F0"/>
                </a:solidFill>
              </a:rPr>
              <a:t>Валовой сбор зерновых культур, </a:t>
            </a:r>
            <a:r>
              <a:rPr lang="ru-RU" dirty="0" smtClean="0">
                <a:solidFill>
                  <a:srgbClr val="00B0F0"/>
                </a:solidFill>
              </a:rPr>
              <a:t> </a:t>
            </a:r>
            <a:r>
              <a:rPr lang="ru-RU" dirty="0" smtClean="0">
                <a:solidFill>
                  <a:srgbClr val="FF0000"/>
                </a:solidFill>
              </a:rPr>
              <a:t>тыс</a:t>
            </a:r>
            <a:r>
              <a:rPr lang="ru-RU" dirty="0">
                <a:solidFill>
                  <a:srgbClr val="FF0000"/>
                </a:solidFill>
              </a:rPr>
              <a:t>. тонн</a:t>
            </a:r>
          </a:p>
        </c:rich>
      </c:tx>
      <c:layout>
        <c:manualLayout>
          <c:xMode val="edge"/>
          <c:yMode val="edge"/>
          <c:x val="0.22198439241917503"/>
          <c:y val="3.7800687285223365E-2"/>
        </c:manualLayout>
      </c:layout>
      <c:overlay val="0"/>
    </c:title>
    <c:autoTitleDeleted val="0"/>
    <c:view3D>
      <c:rotX val="15"/>
      <c:hPercent val="35"/>
      <c:rotY val="20"/>
      <c:depthPercent val="100"/>
      <c:rAngAx val="1"/>
    </c:view3D>
    <c:floor>
      <c:thickness val="0"/>
    </c:floor>
    <c:sideWall>
      <c:thickness val="0"/>
    </c:sideWall>
    <c:backWall>
      <c:thickness val="0"/>
    </c:backWall>
    <c:plotArea>
      <c:layout>
        <c:manualLayout>
          <c:layoutTarget val="inner"/>
          <c:xMode val="edge"/>
          <c:yMode val="edge"/>
          <c:x val="0.12709040477568848"/>
          <c:y val="0.25773282368457262"/>
          <c:w val="0.84949902139539135"/>
          <c:h val="0.5979401509482084"/>
        </c:manualLayout>
      </c:layout>
      <c:bar3DChart>
        <c:barDir val="col"/>
        <c:grouping val="clustered"/>
        <c:varyColors val="0"/>
        <c:ser>
          <c:idx val="0"/>
          <c:order val="0"/>
          <c:invertIfNegative val="0"/>
          <c:dPt>
            <c:idx val="0"/>
            <c:invertIfNegative val="0"/>
            <c:bubble3D val="0"/>
            <c:spPr>
              <a:ln>
                <a:solidFill>
                  <a:srgbClr val="FF0000"/>
                </a:solidFill>
              </a:ln>
            </c:spPr>
          </c:dPt>
          <c:dLbls>
            <c:dLbl>
              <c:idx val="0"/>
              <c:layout>
                <c:manualLayout>
                  <c:x val="1.639623103566621E-2"/>
                  <c:y val="-5.7486112930083794E-2"/>
                </c:manualLayout>
              </c:layout>
              <c:spPr>
                <a:solidFill>
                  <a:schemeClr val="bg1"/>
                </a:solidFill>
                <a:ln w="9525" cap="flat" cmpd="sng" algn="ctr">
                  <a:solidFill>
                    <a:srgbClr val="FF0000"/>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dLbl>
            <c:dLbl>
              <c:idx val="1"/>
              <c:layout>
                <c:manualLayout>
                  <c:x val="1.1848197778538225E-2"/>
                  <c:y val="-6.9516939487330995E-2"/>
                </c:manualLayout>
              </c:layout>
              <c:showLegendKey val="0"/>
              <c:showVal val="1"/>
              <c:showCatName val="0"/>
              <c:showSerName val="0"/>
              <c:showPercent val="0"/>
              <c:showBubbleSize val="0"/>
            </c:dLbl>
            <c:dLbl>
              <c:idx val="2"/>
              <c:layout>
                <c:manualLayout>
                  <c:x val="2.9039312706725433E-2"/>
                  <c:y val="-3.6926481912729986E-2"/>
                </c:manualLayout>
              </c:layout>
              <c:showLegendKey val="0"/>
              <c:showVal val="1"/>
              <c:showCatName val="0"/>
              <c:showSerName val="0"/>
              <c:showPercent val="0"/>
              <c:showBubbleSize val="0"/>
            </c:dLbl>
            <c:dLbl>
              <c:idx val="3"/>
              <c:layout>
                <c:manualLayout>
                  <c:x val="2.6163346054359663E-2"/>
                  <c:y val="-3.4625533128718584E-2"/>
                </c:manualLayout>
              </c:layout>
              <c:showLegendKey val="0"/>
              <c:showVal val="1"/>
              <c:showCatName val="0"/>
              <c:showSerName val="0"/>
              <c:showPercent val="0"/>
              <c:showBubbleSize val="0"/>
            </c:dLbl>
            <c:dLbl>
              <c:idx val="4"/>
              <c:layout>
                <c:manualLayout>
                  <c:x val="2.1615312797231733E-2"/>
                  <c:y val="-1.8444999310941613E-2"/>
                </c:manualLayout>
              </c:layout>
              <c:showLegendKey val="0"/>
              <c:showVal val="1"/>
              <c:showCatName val="0"/>
              <c:showSerName val="0"/>
              <c:showPercent val="0"/>
              <c:showBubbleSize val="0"/>
            </c:dLbl>
            <c:dLbl>
              <c:idx val="5"/>
              <c:layout>
                <c:manualLayout>
                  <c:xMode val="edge"/>
                  <c:yMode val="edge"/>
                  <c:x val="0.82274314670577275"/>
                  <c:y val="1.7182188245638174E-2"/>
                </c:manualLayout>
              </c:layout>
              <c:showLegendKey val="0"/>
              <c:showVal val="1"/>
              <c:showCatName val="0"/>
              <c:showSerName val="0"/>
              <c:showPercent val="0"/>
              <c:showBubbleSize val="0"/>
            </c:dLbl>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5"/>
              <c:pt idx="0">
                <c:v>1970г.</c:v>
              </c:pt>
              <c:pt idx="1">
                <c:v>2011г.</c:v>
              </c:pt>
              <c:pt idx="2">
                <c:v>2012г.</c:v>
              </c:pt>
              <c:pt idx="3">
                <c:v>2013г.</c:v>
              </c:pt>
              <c:pt idx="4">
                <c:v>2014г.</c:v>
              </c:pt>
            </c:strLit>
          </c:cat>
          <c:val>
            <c:numRef>
              <c:f>'[Зерновые2009-2013(оценка).xls]Лист1'!$A$1:$A$5</c:f>
              <c:numCache>
                <c:formatCode>General</c:formatCode>
                <c:ptCount val="5"/>
                <c:pt idx="0">
                  <c:v>82.6</c:v>
                </c:pt>
                <c:pt idx="1">
                  <c:v>211.3</c:v>
                </c:pt>
                <c:pt idx="2">
                  <c:v>159.69999999999999</c:v>
                </c:pt>
                <c:pt idx="3">
                  <c:v>154.9</c:v>
                </c:pt>
                <c:pt idx="4">
                  <c:v>177.1</c:v>
                </c:pt>
              </c:numCache>
            </c:numRef>
          </c:val>
        </c:ser>
        <c:dLbls>
          <c:showLegendKey val="0"/>
          <c:showVal val="0"/>
          <c:showCatName val="0"/>
          <c:showSerName val="0"/>
          <c:showPercent val="0"/>
          <c:showBubbleSize val="0"/>
        </c:dLbls>
        <c:gapWidth val="150"/>
        <c:shape val="cylinder"/>
        <c:axId val="78853632"/>
        <c:axId val="78855168"/>
        <c:axId val="0"/>
      </c:bar3DChart>
      <c:catAx>
        <c:axId val="78853632"/>
        <c:scaling>
          <c:orientation val="minMax"/>
        </c:scaling>
        <c:delete val="0"/>
        <c:axPos val="b"/>
        <c:numFmt formatCode="General" sourceLinked="1"/>
        <c:majorTickMark val="out"/>
        <c:minorTickMark val="none"/>
        <c:tickLblPos val="low"/>
        <c:txPr>
          <a:bodyPr rot="0" vert="horz"/>
          <a:lstStyle/>
          <a:p>
            <a:pPr>
              <a:defRPr/>
            </a:pPr>
            <a:endParaRPr lang="ru-RU"/>
          </a:p>
        </c:txPr>
        <c:crossAx val="78855168"/>
        <c:crosses val="autoZero"/>
        <c:auto val="1"/>
        <c:lblAlgn val="ctr"/>
        <c:lblOffset val="100"/>
        <c:tickLblSkip val="1"/>
        <c:tickMarkSkip val="1"/>
        <c:noMultiLvlLbl val="0"/>
      </c:catAx>
      <c:valAx>
        <c:axId val="78855168"/>
        <c:scaling>
          <c:orientation val="minMax"/>
        </c:scaling>
        <c:delete val="0"/>
        <c:axPos val="l"/>
        <c:majorGridlines/>
        <c:numFmt formatCode="General" sourceLinked="1"/>
        <c:majorTickMark val="out"/>
        <c:minorTickMark val="none"/>
        <c:tickLblPos val="nextTo"/>
        <c:txPr>
          <a:bodyPr rot="0" vert="horz"/>
          <a:lstStyle/>
          <a:p>
            <a:pPr>
              <a:defRPr>
                <a:solidFill>
                  <a:srgbClr val="00B0F0"/>
                </a:solidFill>
              </a:defRPr>
            </a:pPr>
            <a:endParaRPr lang="ru-RU"/>
          </a:p>
        </c:txPr>
        <c:crossAx val="7885363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hPercent val="35"/>
      <c:rotY val="20"/>
      <c:depthPercent val="100"/>
      <c:rAngAx val="1"/>
    </c:view3D>
    <c:floor>
      <c:thickness val="0"/>
    </c:floor>
    <c:sideWall>
      <c:thickness val="0"/>
    </c:sideWall>
    <c:backWall>
      <c:thickness val="0"/>
    </c:backWall>
    <c:plotArea>
      <c:layout>
        <c:manualLayout>
          <c:layoutTarget val="inner"/>
          <c:xMode val="edge"/>
          <c:yMode val="edge"/>
          <c:x val="7.18511170604854E-2"/>
          <c:y val="0.33350444363839915"/>
          <c:w val="0.90900827827726338"/>
          <c:h val="0.4040190421922869"/>
        </c:manualLayout>
      </c:layout>
      <c:bar3DChart>
        <c:barDir val="col"/>
        <c:grouping val="clustered"/>
        <c:varyColors val="0"/>
        <c:ser>
          <c:idx val="0"/>
          <c:order val="0"/>
          <c:tx>
            <c:v>картофель</c:v>
          </c:tx>
          <c:spPr>
            <a:solidFill>
              <a:srgbClr val="FF9999"/>
            </a:solidFill>
          </c:spPr>
          <c:invertIfNegative val="0"/>
          <c:dLbls>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5"/>
              <c:pt idx="0">
                <c:v>2010г.</c:v>
              </c:pt>
              <c:pt idx="1">
                <c:v>2011г.</c:v>
              </c:pt>
              <c:pt idx="2">
                <c:v>2012г.</c:v>
              </c:pt>
              <c:pt idx="3">
                <c:v>2013г.</c:v>
              </c:pt>
              <c:pt idx="4">
                <c:v>2014г.</c:v>
              </c:pt>
            </c:strLit>
          </c:cat>
          <c:val>
            <c:numRef>
              <c:f>'[Картофель.и.овощи2009-2013(оценка).xls]Лист1'!$A$1:$A$5</c:f>
              <c:numCache>
                <c:formatCode>General</c:formatCode>
                <c:ptCount val="5"/>
                <c:pt idx="0">
                  <c:v>25.3</c:v>
                </c:pt>
                <c:pt idx="1">
                  <c:v>48.4</c:v>
                </c:pt>
                <c:pt idx="2">
                  <c:v>41.8</c:v>
                </c:pt>
                <c:pt idx="3">
                  <c:v>46.2</c:v>
                </c:pt>
                <c:pt idx="4">
                  <c:v>49.8</c:v>
                </c:pt>
              </c:numCache>
            </c:numRef>
          </c:val>
        </c:ser>
        <c:ser>
          <c:idx val="1"/>
          <c:order val="1"/>
          <c:tx>
            <c:v>овощи</c:v>
          </c:tx>
          <c:spPr>
            <a:solidFill>
              <a:srgbClr val="92D050"/>
            </a:solidFill>
          </c:spPr>
          <c:invertIfNegative val="0"/>
          <c:dLbls>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5"/>
              <c:pt idx="0">
                <c:v>2010г.</c:v>
              </c:pt>
              <c:pt idx="1">
                <c:v>2011г.</c:v>
              </c:pt>
              <c:pt idx="2">
                <c:v>2012г.</c:v>
              </c:pt>
              <c:pt idx="3">
                <c:v>2013г.</c:v>
              </c:pt>
              <c:pt idx="4">
                <c:v>2014г.</c:v>
              </c:pt>
            </c:strLit>
          </c:cat>
          <c:val>
            <c:numRef>
              <c:f>'[Картофель.и.овощи2009-2013(оценка).xls]Лист1'!$B$1:$B$5</c:f>
              <c:numCache>
                <c:formatCode>General</c:formatCode>
                <c:ptCount val="5"/>
                <c:pt idx="0">
                  <c:v>7.3</c:v>
                </c:pt>
                <c:pt idx="1">
                  <c:v>14.6</c:v>
                </c:pt>
                <c:pt idx="2">
                  <c:v>6.7</c:v>
                </c:pt>
                <c:pt idx="3">
                  <c:v>7.4</c:v>
                </c:pt>
                <c:pt idx="4">
                  <c:v>8.1</c:v>
                </c:pt>
              </c:numCache>
            </c:numRef>
          </c:val>
        </c:ser>
        <c:dLbls>
          <c:showLegendKey val="0"/>
          <c:showVal val="0"/>
          <c:showCatName val="0"/>
          <c:showSerName val="0"/>
          <c:showPercent val="0"/>
          <c:showBubbleSize val="0"/>
        </c:dLbls>
        <c:gapWidth val="75"/>
        <c:shape val="cylinder"/>
        <c:axId val="75054464"/>
        <c:axId val="75060352"/>
        <c:axId val="0"/>
      </c:bar3DChart>
      <c:catAx>
        <c:axId val="75054464"/>
        <c:scaling>
          <c:orientation val="minMax"/>
        </c:scaling>
        <c:delete val="0"/>
        <c:axPos val="b"/>
        <c:numFmt formatCode="General" sourceLinked="1"/>
        <c:majorTickMark val="none"/>
        <c:minorTickMark val="none"/>
        <c:tickLblPos val="low"/>
        <c:txPr>
          <a:bodyPr rot="0" vert="horz"/>
          <a:lstStyle/>
          <a:p>
            <a:pPr>
              <a:defRPr/>
            </a:pPr>
            <a:endParaRPr lang="ru-RU"/>
          </a:p>
        </c:txPr>
        <c:crossAx val="75060352"/>
        <c:crosses val="autoZero"/>
        <c:auto val="1"/>
        <c:lblAlgn val="ctr"/>
        <c:lblOffset val="100"/>
        <c:tickLblSkip val="1"/>
        <c:tickMarkSkip val="1"/>
        <c:noMultiLvlLbl val="0"/>
      </c:catAx>
      <c:valAx>
        <c:axId val="75060352"/>
        <c:scaling>
          <c:orientation val="minMax"/>
        </c:scaling>
        <c:delete val="0"/>
        <c:axPos val="l"/>
        <c:numFmt formatCode="General" sourceLinked="1"/>
        <c:majorTickMark val="none"/>
        <c:minorTickMark val="none"/>
        <c:tickLblPos val="nextTo"/>
        <c:txPr>
          <a:bodyPr rot="0" vert="horz"/>
          <a:lstStyle/>
          <a:p>
            <a:pPr>
              <a:defRPr>
                <a:solidFill>
                  <a:srgbClr val="0077D0"/>
                </a:solidFill>
              </a:defRPr>
            </a:pPr>
            <a:endParaRPr lang="ru-RU"/>
          </a:p>
        </c:txPr>
        <c:crossAx val="75054464"/>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7272727272726"/>
          <c:y val="0.14827586206896551"/>
          <c:w val="0.8545454545454545"/>
          <c:h val="0.56896551724137934"/>
        </c:manualLayout>
      </c:layout>
      <c:barChart>
        <c:barDir val="col"/>
        <c:grouping val="clustered"/>
        <c:varyColors val="0"/>
        <c:ser>
          <c:idx val="0"/>
          <c:order val="0"/>
          <c:tx>
            <c:v>мясо</c:v>
          </c:tx>
          <c:spPr>
            <a:solidFill>
              <a:srgbClr val="C00000"/>
            </a:solidFill>
            <a:scene3d>
              <a:camera prst="orthographicFront"/>
              <a:lightRig rig="threePt" dir="t"/>
            </a:scene3d>
            <a:sp3d>
              <a:bevelT/>
            </a:sp3d>
          </c:spPr>
          <c:invertIfNegative val="0"/>
          <c:dLbls>
            <c:dLbl>
              <c:idx val="0"/>
              <c:layout>
                <c:manualLayout>
                  <c:x val="-4.7445887445887345E-3"/>
                  <c:y val="5.6026789754728169E-3"/>
                </c:manualLayout>
              </c:layout>
              <c:spPr>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rgbClr val="C00000"/>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dLblPos val="outEnd"/>
              <c:showLegendKey val="0"/>
              <c:showVal val="1"/>
              <c:showCatName val="0"/>
              <c:showSerName val="0"/>
              <c:showPercent val="0"/>
              <c:showBubbleSize val="0"/>
            </c:dLbl>
            <c:dLbl>
              <c:idx val="1"/>
              <c:layout>
                <c:manualLayout>
                  <c:x val="-5.177489177489239E-3"/>
                  <c:y val="5.013304371436357E-3"/>
                </c:manualLayout>
              </c:layout>
              <c:dLblPos val="outEnd"/>
              <c:showLegendKey val="0"/>
              <c:showVal val="1"/>
              <c:showCatName val="0"/>
              <c:showSerName val="0"/>
              <c:showPercent val="0"/>
              <c:showBubbleSize val="0"/>
            </c:dLbl>
            <c:dLbl>
              <c:idx val="2"/>
              <c:layout>
                <c:manualLayout>
                  <c:x val="2.181818181818162E-3"/>
                  <c:y val="3.7371707846864111E-3"/>
                </c:manualLayout>
              </c:layout>
              <c:dLblPos val="outEnd"/>
              <c:showLegendKey val="0"/>
              <c:showVal val="1"/>
              <c:showCatName val="0"/>
              <c:showSerName val="0"/>
              <c:showPercent val="0"/>
              <c:showBubbleSize val="0"/>
            </c:dLbl>
            <c:spPr>
              <a:solidFill>
                <a:schemeClr val="lt1"/>
              </a:solidFill>
              <a:ln w="25400" cap="flat" cmpd="sng" algn="ctr">
                <a:solidFill>
                  <a:srgbClr val="C00000"/>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3"/>
              <c:pt idx="0">
                <c:v>1970</c:v>
              </c:pt>
              <c:pt idx="1">
                <c:v>2013</c:v>
              </c:pt>
              <c:pt idx="2">
                <c:v>2014</c:v>
              </c:pt>
            </c:strLit>
          </c:cat>
          <c:val>
            <c:numRef>
              <c:f>[МолокоМясо.2014.xls]Лист1!$A$1:$C$1</c:f>
              <c:numCache>
                <c:formatCode>General</c:formatCode>
                <c:ptCount val="3"/>
                <c:pt idx="0">
                  <c:v>3.3</c:v>
                </c:pt>
                <c:pt idx="1">
                  <c:v>17.8</c:v>
                </c:pt>
                <c:pt idx="2">
                  <c:v>18.5</c:v>
                </c:pt>
              </c:numCache>
            </c:numRef>
          </c:val>
        </c:ser>
        <c:ser>
          <c:idx val="1"/>
          <c:order val="1"/>
          <c:tx>
            <c:v>молоко</c:v>
          </c:tx>
          <c:spPr>
            <a:solidFill>
              <a:srgbClr val="C5E6FF"/>
            </a:solidFill>
            <a:scene3d>
              <a:camera prst="orthographicFront"/>
              <a:lightRig rig="threePt" dir="t"/>
            </a:scene3d>
            <a:sp3d>
              <a:bevelT/>
            </a:sp3d>
          </c:spPr>
          <c:invertIfNegative val="0"/>
          <c:dLbls>
            <c:dLbl>
              <c:idx val="0"/>
              <c:layout>
                <c:manualLayout>
                  <c:x val="1.5389694092495363E-2"/>
                  <c:y val="-1.1469273237397007E-2"/>
                </c:manualLayout>
              </c:layout>
              <c:spPr>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rgbClr val="FF0000"/>
                  </a:solidFill>
                  <a:prstDash val="solid"/>
                </a:ln>
                <a:effectLst>
                  <a:outerShdw blurRad="130000" dist="101600" dir="2700000" algn="tl" rotWithShape="0">
                    <a:srgbClr val="000000">
                      <a:alpha val="35000"/>
                    </a:srgbClr>
                  </a:outerShdw>
                </a:effectLst>
              </c:spPr>
              <c:txPr>
                <a:bodyPr/>
                <a:lstStyle/>
                <a:p>
                  <a:pPr>
                    <a:defRPr>
                      <a:solidFill>
                        <a:schemeClr val="dk1"/>
                      </a:solidFill>
                      <a:latin typeface="+mn-lt"/>
                      <a:ea typeface="+mn-ea"/>
                      <a:cs typeface="+mn-cs"/>
                    </a:defRPr>
                  </a:pPr>
                  <a:endParaRPr lang="ru-RU"/>
                </a:p>
              </c:txPr>
              <c:dLblPos val="outEnd"/>
              <c:showLegendKey val="0"/>
              <c:showVal val="1"/>
              <c:showCatName val="0"/>
              <c:showSerName val="0"/>
              <c:showPercent val="0"/>
              <c:showBubbleSize val="0"/>
            </c:dLbl>
            <c:dLbl>
              <c:idx val="1"/>
              <c:layout>
                <c:manualLayout>
                  <c:x val="-1.4934042335617138E-3"/>
                  <c:y val="1.2910127613358675E-2"/>
                </c:manualLayout>
              </c:layout>
              <c:dLblPos val="outEnd"/>
              <c:showLegendKey val="0"/>
              <c:showVal val="1"/>
              <c:showCatName val="0"/>
              <c:showSerName val="0"/>
              <c:showPercent val="0"/>
              <c:showBubbleSize val="0"/>
            </c:dLbl>
            <c:dLbl>
              <c:idx val="2"/>
              <c:layout>
                <c:manualLayout>
                  <c:x val="8.0304052902477972E-3"/>
                  <c:y val="1.1260023531541305E-2"/>
                </c:manualLayout>
              </c:layout>
              <c:dLblPos val="outEnd"/>
              <c:showLegendKey val="0"/>
              <c:showVal val="1"/>
              <c:showCatName val="0"/>
              <c:showSerName val="0"/>
              <c:showPercent val="0"/>
              <c:showBubbleSize val="0"/>
            </c:dLbl>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dLbls>
          <c:cat>
            <c:strLit>
              <c:ptCount val="3"/>
              <c:pt idx="0">
                <c:v>1970</c:v>
              </c:pt>
              <c:pt idx="1">
                <c:v>2013</c:v>
              </c:pt>
              <c:pt idx="2">
                <c:v>2014</c:v>
              </c:pt>
            </c:strLit>
          </c:cat>
          <c:val>
            <c:numRef>
              <c:f>[МолокоМясо.2014.xls]Лист1!$A$2:$C$2</c:f>
              <c:numCache>
                <c:formatCode>General</c:formatCode>
                <c:ptCount val="3"/>
                <c:pt idx="0">
                  <c:v>20.2</c:v>
                </c:pt>
                <c:pt idx="1">
                  <c:v>39.5</c:v>
                </c:pt>
                <c:pt idx="2">
                  <c:v>40.6</c:v>
                </c:pt>
              </c:numCache>
            </c:numRef>
          </c:val>
        </c:ser>
        <c:dLbls>
          <c:showLegendKey val="0"/>
          <c:showVal val="0"/>
          <c:showCatName val="0"/>
          <c:showSerName val="0"/>
          <c:showPercent val="0"/>
          <c:showBubbleSize val="0"/>
        </c:dLbls>
        <c:gapWidth val="150"/>
        <c:axId val="80960512"/>
        <c:axId val="80966400"/>
      </c:barChart>
      <c:catAx>
        <c:axId val="80960512"/>
        <c:scaling>
          <c:orientation val="minMax"/>
        </c:scaling>
        <c:delete val="0"/>
        <c:axPos val="b"/>
        <c:numFmt formatCode="General" sourceLinked="1"/>
        <c:majorTickMark val="out"/>
        <c:minorTickMark val="none"/>
        <c:tickLblPos val="nextTo"/>
        <c:txPr>
          <a:bodyPr rot="0" vert="horz"/>
          <a:lstStyle/>
          <a:p>
            <a:pPr>
              <a:defRPr/>
            </a:pPr>
            <a:endParaRPr lang="ru-RU"/>
          </a:p>
        </c:txPr>
        <c:crossAx val="80966400"/>
        <c:crosses val="autoZero"/>
        <c:auto val="1"/>
        <c:lblAlgn val="ctr"/>
        <c:lblOffset val="100"/>
        <c:tickLblSkip val="1"/>
        <c:tickMarkSkip val="1"/>
        <c:noMultiLvlLbl val="0"/>
      </c:catAx>
      <c:valAx>
        <c:axId val="80966400"/>
        <c:scaling>
          <c:orientation val="minMax"/>
        </c:scaling>
        <c:delete val="0"/>
        <c:axPos val="l"/>
        <c:majorGridlines/>
        <c:numFmt formatCode="General" sourceLinked="1"/>
        <c:majorTickMark val="out"/>
        <c:minorTickMark val="none"/>
        <c:tickLblPos val="nextTo"/>
        <c:txPr>
          <a:bodyPr rot="0" vert="horz"/>
          <a:lstStyle/>
          <a:p>
            <a:pPr>
              <a:defRPr/>
            </a:pPr>
            <a:endParaRPr lang="ru-RU"/>
          </a:p>
        </c:txPr>
        <c:crossAx val="80960512"/>
        <c:crosses val="autoZero"/>
        <c:crossBetween val="between"/>
      </c:valAx>
    </c:plotArea>
    <c:legend>
      <c:legendPos val="b"/>
      <c:layout>
        <c:manualLayout>
          <c:xMode val="edge"/>
          <c:yMode val="edge"/>
          <c:x val="0.2935037201272348"/>
          <c:y val="0.88620689655172413"/>
          <c:w val="0.51774339392067104"/>
          <c:h val="8.9655172413793061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3963254593176"/>
          <c:y val="0.12742938690430658"/>
          <c:w val="0.78396041119860016"/>
          <c:h val="0.61327473609729966"/>
        </c:manualLayout>
      </c:layout>
      <c:barChart>
        <c:barDir val="col"/>
        <c:grouping val="clustered"/>
        <c:varyColors val="0"/>
        <c:ser>
          <c:idx val="0"/>
          <c:order val="0"/>
          <c:tx>
            <c:strRef>
              <c:f>Лист1!$B$24</c:f>
              <c:strCache>
                <c:ptCount val="1"/>
                <c:pt idx="0">
                  <c:v>кг</c:v>
                </c:pt>
              </c:strCache>
            </c:strRef>
          </c:tx>
          <c:spPr>
            <a:solidFill>
              <a:srgbClr val="C5E6FF"/>
            </a:solidFill>
            <a:ln>
              <a:solidFill>
                <a:srgbClr val="0077D0"/>
              </a:solidFill>
            </a:ln>
            <a:scene3d>
              <a:camera prst="orthographicFront"/>
              <a:lightRig rig="threePt" dir="t"/>
            </a:scene3d>
            <a:sp3d>
              <a:bevelT/>
            </a:sp3d>
          </c:spPr>
          <c:invertIfNegative val="0"/>
          <c:dLbls>
            <c:spPr>
              <a:solidFill>
                <a:schemeClr val="lt1"/>
              </a:solidFill>
              <a:ln w="25400" cap="flat" cmpd="sng" algn="ctr">
                <a:solidFill>
                  <a:srgbClr val="C5E6FF"/>
                </a:solidFill>
                <a:prstDash val="solid"/>
              </a:ln>
              <a:effectLst/>
            </c:spPr>
            <c:txPr>
              <a:bodyPr/>
              <a:lstStyle/>
              <a:p>
                <a:pPr>
                  <a:defRPr>
                    <a:solidFill>
                      <a:schemeClr val="dk1"/>
                    </a:solidFill>
                    <a:latin typeface="+mn-lt"/>
                    <a:ea typeface="+mn-ea"/>
                    <a:cs typeface="+mn-cs"/>
                  </a:defRPr>
                </a:pPr>
                <a:endParaRPr lang="ru-RU"/>
              </a:p>
            </c:txPr>
            <c:dLblPos val="outEnd"/>
            <c:showLegendKey val="0"/>
            <c:showVal val="1"/>
            <c:showCatName val="0"/>
            <c:showSerName val="0"/>
            <c:showPercent val="0"/>
            <c:showBubbleSize val="0"/>
            <c:showLeaderLines val="0"/>
          </c:dLbls>
          <c:cat>
            <c:numRef>
              <c:f>Лист1!$A$25:$A$29</c:f>
              <c:numCache>
                <c:formatCode>General</c:formatCode>
                <c:ptCount val="5"/>
                <c:pt idx="0">
                  <c:v>2010</c:v>
                </c:pt>
                <c:pt idx="1">
                  <c:v>2011</c:v>
                </c:pt>
                <c:pt idx="2">
                  <c:v>2012</c:v>
                </c:pt>
                <c:pt idx="3">
                  <c:v>2013</c:v>
                </c:pt>
                <c:pt idx="4">
                  <c:v>2014</c:v>
                </c:pt>
              </c:numCache>
            </c:numRef>
          </c:cat>
          <c:val>
            <c:numRef>
              <c:f>Лист1!$B$25:$B$29</c:f>
              <c:numCache>
                <c:formatCode>General</c:formatCode>
                <c:ptCount val="5"/>
                <c:pt idx="0">
                  <c:v>6544</c:v>
                </c:pt>
                <c:pt idx="1">
                  <c:v>6584</c:v>
                </c:pt>
                <c:pt idx="2">
                  <c:v>6908</c:v>
                </c:pt>
                <c:pt idx="3">
                  <c:v>7008</c:v>
                </c:pt>
                <c:pt idx="4">
                  <c:v>7183</c:v>
                </c:pt>
              </c:numCache>
            </c:numRef>
          </c:val>
        </c:ser>
        <c:dLbls>
          <c:dLblPos val="outEnd"/>
          <c:showLegendKey val="0"/>
          <c:showVal val="1"/>
          <c:showCatName val="0"/>
          <c:showSerName val="0"/>
          <c:showPercent val="0"/>
          <c:showBubbleSize val="0"/>
        </c:dLbls>
        <c:gapWidth val="150"/>
        <c:axId val="81005184"/>
        <c:axId val="81012224"/>
      </c:barChart>
      <c:catAx>
        <c:axId val="81005184"/>
        <c:scaling>
          <c:orientation val="minMax"/>
        </c:scaling>
        <c:delete val="0"/>
        <c:axPos val="b"/>
        <c:numFmt formatCode="General" sourceLinked="1"/>
        <c:majorTickMark val="out"/>
        <c:minorTickMark val="none"/>
        <c:tickLblPos val="nextTo"/>
        <c:crossAx val="81012224"/>
        <c:crosses val="autoZero"/>
        <c:auto val="1"/>
        <c:lblAlgn val="ctr"/>
        <c:lblOffset val="100"/>
        <c:noMultiLvlLbl val="0"/>
      </c:catAx>
      <c:valAx>
        <c:axId val="81012224"/>
        <c:scaling>
          <c:orientation val="minMax"/>
        </c:scaling>
        <c:delete val="0"/>
        <c:axPos val="l"/>
        <c:majorGridlines/>
        <c:numFmt formatCode="General" sourceLinked="1"/>
        <c:majorTickMark val="out"/>
        <c:minorTickMark val="none"/>
        <c:tickLblPos val="nextTo"/>
        <c:txPr>
          <a:bodyPr/>
          <a:lstStyle/>
          <a:p>
            <a:pPr>
              <a:defRPr>
                <a:solidFill>
                  <a:srgbClr val="C00000"/>
                </a:solidFill>
              </a:defRPr>
            </a:pPr>
            <a:endParaRPr lang="ru-RU"/>
          </a:p>
        </c:txPr>
        <c:crossAx val="810051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32960356522493"/>
          <c:y val="0.1187742164719949"/>
          <c:w val="0.81453356205938854"/>
          <c:h val="0.62719369981632611"/>
        </c:manualLayout>
      </c:layout>
      <c:barChart>
        <c:barDir val="col"/>
        <c:grouping val="clustered"/>
        <c:varyColors val="0"/>
        <c:ser>
          <c:idx val="0"/>
          <c:order val="0"/>
          <c:tx>
            <c:strRef>
              <c:f>Лист1!$B$42</c:f>
              <c:strCache>
                <c:ptCount val="1"/>
                <c:pt idx="0">
                  <c:v>КРС</c:v>
                </c:pt>
              </c:strCache>
            </c:strRef>
          </c:tx>
          <c:spPr>
            <a:solidFill>
              <a:srgbClr val="C00000"/>
            </a:solidFill>
            <a:scene3d>
              <a:camera prst="orthographicFront"/>
              <a:lightRig rig="threePt" dir="t"/>
            </a:scene3d>
            <a:sp3d>
              <a:bevelT/>
            </a:sp3d>
          </c:spPr>
          <c:invertIfNegative val="0"/>
          <c:dLbls>
            <c:spPr>
              <a:solidFill>
                <a:schemeClr val="lt1"/>
              </a:solidFill>
              <a:ln w="25400" cap="flat" cmpd="sng" algn="ctr">
                <a:solidFill>
                  <a:srgbClr val="C00000"/>
                </a:solidFill>
                <a:prstDash val="solid"/>
              </a:ln>
              <a:effectLst/>
            </c:spPr>
            <c:txPr>
              <a:bodyPr/>
              <a:lstStyle/>
              <a:p>
                <a:pPr>
                  <a:defRPr>
                    <a:solidFill>
                      <a:schemeClr val="dk1"/>
                    </a:solidFill>
                    <a:latin typeface="+mn-lt"/>
                    <a:ea typeface="+mn-ea"/>
                    <a:cs typeface="+mn-cs"/>
                  </a:defRPr>
                </a:pPr>
                <a:endParaRPr lang="ru-RU"/>
              </a:p>
            </c:txPr>
            <c:dLblPos val="outEnd"/>
            <c:showLegendKey val="0"/>
            <c:showVal val="1"/>
            <c:showCatName val="0"/>
            <c:showSerName val="0"/>
            <c:showPercent val="0"/>
            <c:showBubbleSize val="0"/>
            <c:showLeaderLines val="0"/>
          </c:dLbls>
          <c:cat>
            <c:numRef>
              <c:f>Лист1!$A$43:$A$47</c:f>
              <c:numCache>
                <c:formatCode>General</c:formatCode>
                <c:ptCount val="5"/>
                <c:pt idx="0">
                  <c:v>2010</c:v>
                </c:pt>
                <c:pt idx="1">
                  <c:v>2011</c:v>
                </c:pt>
                <c:pt idx="2">
                  <c:v>2012</c:v>
                </c:pt>
                <c:pt idx="3">
                  <c:v>2013</c:v>
                </c:pt>
                <c:pt idx="4">
                  <c:v>2014</c:v>
                </c:pt>
              </c:numCache>
            </c:numRef>
          </c:cat>
          <c:val>
            <c:numRef>
              <c:f>Лист1!$B$43:$B$47</c:f>
              <c:numCache>
                <c:formatCode>General</c:formatCode>
                <c:ptCount val="5"/>
                <c:pt idx="0">
                  <c:v>741</c:v>
                </c:pt>
                <c:pt idx="1">
                  <c:v>707</c:v>
                </c:pt>
                <c:pt idx="2">
                  <c:v>748</c:v>
                </c:pt>
                <c:pt idx="3">
                  <c:v>780</c:v>
                </c:pt>
                <c:pt idx="4">
                  <c:v>803</c:v>
                </c:pt>
              </c:numCache>
            </c:numRef>
          </c:val>
        </c:ser>
        <c:ser>
          <c:idx val="1"/>
          <c:order val="1"/>
          <c:tx>
            <c:strRef>
              <c:f>Лист1!$C$42</c:f>
              <c:strCache>
                <c:ptCount val="1"/>
                <c:pt idx="0">
                  <c:v>Свиньи</c:v>
                </c:pt>
              </c:strCache>
            </c:strRef>
          </c:tx>
          <c:spPr>
            <a:solidFill>
              <a:srgbClr val="FF9999"/>
            </a:solidFill>
            <a:scene3d>
              <a:camera prst="orthographicFront"/>
              <a:lightRig rig="threePt" dir="t"/>
            </a:scene3d>
            <a:sp3d>
              <a:bevelT/>
            </a:sp3d>
          </c:spPr>
          <c:invertIfNegative val="0"/>
          <c:dLbls>
            <c:spPr>
              <a:solidFill>
                <a:schemeClr val="lt1"/>
              </a:solidFill>
              <a:ln w="25400" cap="flat" cmpd="sng" algn="ctr">
                <a:solidFill>
                  <a:srgbClr val="FF9999"/>
                </a:solidFill>
                <a:prstDash val="solid"/>
              </a:ln>
              <a:effectLst/>
            </c:spPr>
            <c:txPr>
              <a:bodyPr/>
              <a:lstStyle/>
              <a:p>
                <a:pPr>
                  <a:defRPr>
                    <a:solidFill>
                      <a:schemeClr val="dk1"/>
                    </a:solidFill>
                    <a:latin typeface="+mn-lt"/>
                    <a:ea typeface="+mn-ea"/>
                    <a:cs typeface="+mn-cs"/>
                  </a:defRPr>
                </a:pPr>
                <a:endParaRPr lang="ru-RU"/>
              </a:p>
            </c:txPr>
            <c:dLblPos val="outEnd"/>
            <c:showLegendKey val="0"/>
            <c:showVal val="1"/>
            <c:showCatName val="0"/>
            <c:showSerName val="0"/>
            <c:showPercent val="0"/>
            <c:showBubbleSize val="0"/>
            <c:showLeaderLines val="0"/>
          </c:dLbls>
          <c:cat>
            <c:numRef>
              <c:f>Лист1!$A$43:$A$47</c:f>
              <c:numCache>
                <c:formatCode>General</c:formatCode>
                <c:ptCount val="5"/>
                <c:pt idx="0">
                  <c:v>2010</c:v>
                </c:pt>
                <c:pt idx="1">
                  <c:v>2011</c:v>
                </c:pt>
                <c:pt idx="2">
                  <c:v>2012</c:v>
                </c:pt>
                <c:pt idx="3">
                  <c:v>2013</c:v>
                </c:pt>
                <c:pt idx="4">
                  <c:v>2014</c:v>
                </c:pt>
              </c:numCache>
            </c:numRef>
          </c:cat>
          <c:val>
            <c:numRef>
              <c:f>Лист1!$C$43:$C$47</c:f>
              <c:numCache>
                <c:formatCode>General</c:formatCode>
                <c:ptCount val="5"/>
                <c:pt idx="0">
                  <c:v>544</c:v>
                </c:pt>
                <c:pt idx="1">
                  <c:v>516</c:v>
                </c:pt>
                <c:pt idx="2">
                  <c:v>548</c:v>
                </c:pt>
                <c:pt idx="3">
                  <c:v>581</c:v>
                </c:pt>
                <c:pt idx="4">
                  <c:v>621</c:v>
                </c:pt>
              </c:numCache>
            </c:numRef>
          </c:val>
        </c:ser>
        <c:dLbls>
          <c:dLblPos val="outEnd"/>
          <c:showLegendKey val="0"/>
          <c:showVal val="1"/>
          <c:showCatName val="0"/>
          <c:showSerName val="0"/>
          <c:showPercent val="0"/>
          <c:showBubbleSize val="0"/>
        </c:dLbls>
        <c:gapWidth val="150"/>
        <c:axId val="81033472"/>
        <c:axId val="81055744"/>
      </c:barChart>
      <c:catAx>
        <c:axId val="81033472"/>
        <c:scaling>
          <c:orientation val="minMax"/>
        </c:scaling>
        <c:delete val="0"/>
        <c:axPos val="b"/>
        <c:numFmt formatCode="General" sourceLinked="1"/>
        <c:majorTickMark val="out"/>
        <c:minorTickMark val="none"/>
        <c:tickLblPos val="nextTo"/>
        <c:crossAx val="81055744"/>
        <c:crosses val="autoZero"/>
        <c:auto val="1"/>
        <c:lblAlgn val="ctr"/>
        <c:lblOffset val="100"/>
        <c:noMultiLvlLbl val="0"/>
      </c:catAx>
      <c:valAx>
        <c:axId val="81055744"/>
        <c:scaling>
          <c:orientation val="minMax"/>
        </c:scaling>
        <c:delete val="0"/>
        <c:axPos val="l"/>
        <c:majorGridlines/>
        <c:numFmt formatCode="General" sourceLinked="1"/>
        <c:majorTickMark val="out"/>
        <c:minorTickMark val="none"/>
        <c:tickLblPos val="nextTo"/>
        <c:txPr>
          <a:bodyPr/>
          <a:lstStyle/>
          <a:p>
            <a:pPr>
              <a:defRPr>
                <a:solidFill>
                  <a:srgbClr val="C00000"/>
                </a:solidFill>
              </a:defRPr>
            </a:pPr>
            <a:endParaRPr lang="ru-RU"/>
          </a:p>
        </c:txPr>
        <c:crossAx val="81033472"/>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doughnutChart>
        <c:varyColors val="1"/>
        <c:ser>
          <c:idx val="0"/>
          <c:order val="0"/>
          <c:tx>
            <c:strRef>
              <c:f>Лист1!$B$1</c:f>
              <c:strCache>
                <c:ptCount val="1"/>
                <c:pt idx="0">
                  <c:v>%</c:v>
                </c:pt>
              </c:strCache>
            </c:strRef>
          </c:tx>
          <c:dPt>
            <c:idx val="0"/>
            <c:bubble3D val="0"/>
            <c:spPr>
              <a:solidFill>
                <a:srgbClr val="FFC000"/>
              </a:solidFill>
            </c:spPr>
          </c:dPt>
          <c:dPt>
            <c:idx val="1"/>
            <c:bubble3D val="0"/>
            <c:spPr>
              <a:solidFill>
                <a:schemeClr val="bg1"/>
              </a:solidFill>
              <a:ln>
                <a:solidFill>
                  <a:srgbClr val="0996FF"/>
                </a:solidFill>
              </a:ln>
            </c:spPr>
          </c:dPt>
          <c:dPt>
            <c:idx val="2"/>
            <c:bubble3D val="0"/>
            <c:spPr>
              <a:solidFill>
                <a:srgbClr val="C00000"/>
              </a:solidFill>
            </c:spPr>
          </c:dPt>
          <c:dPt>
            <c:idx val="3"/>
            <c:bubble3D val="0"/>
            <c:spPr>
              <a:solidFill>
                <a:srgbClr val="FF9999"/>
              </a:solidFill>
            </c:spPr>
          </c:dPt>
          <c:dPt>
            <c:idx val="4"/>
            <c:bubble3D val="0"/>
            <c:spPr>
              <a:solidFill>
                <a:srgbClr val="92D050"/>
              </a:solidFill>
            </c:spPr>
          </c:dPt>
          <c:dLbls>
            <c:spPr>
              <a:solidFill>
                <a:schemeClr val="lt1"/>
              </a:solidFill>
              <a:ln w="25400" cap="flat" cmpd="sng" algn="ctr">
                <a:solidFill>
                  <a:schemeClr val="accent1"/>
                </a:solidFill>
                <a:prstDash val="solid"/>
              </a:ln>
              <a:effectLst/>
            </c:spPr>
            <c:txPr>
              <a:bodyPr/>
              <a:lstStyle/>
              <a:p>
                <a:pPr>
                  <a:defRPr sz="2500">
                    <a:solidFill>
                      <a:schemeClr val="dk1"/>
                    </a:solidFill>
                    <a:effectLst>
                      <a:outerShdw blurRad="38100" dist="38100" dir="2700000" algn="tl">
                        <a:srgbClr val="000000">
                          <a:alpha val="43137"/>
                        </a:srgbClr>
                      </a:outerShdw>
                    </a:effectLst>
                    <a:latin typeface="+mn-lt"/>
                    <a:ea typeface="+mn-ea"/>
                    <a:cs typeface="+mn-cs"/>
                  </a:defRPr>
                </a:pPr>
                <a:endParaRPr lang="ru-RU"/>
              </a:p>
            </c:txPr>
            <c:showLegendKey val="0"/>
            <c:showVal val="1"/>
            <c:showCatName val="0"/>
            <c:showSerName val="0"/>
            <c:showPercent val="0"/>
            <c:showBubbleSize val="0"/>
            <c:showLeaderLines val="1"/>
          </c:dLbls>
          <c:cat>
            <c:strRef>
              <c:f>Лист1!$A$2:$A$6</c:f>
              <c:strCache>
                <c:ptCount val="5"/>
                <c:pt idx="0">
                  <c:v>Зерно</c:v>
                </c:pt>
                <c:pt idx="1">
                  <c:v>Молоко</c:v>
                </c:pt>
                <c:pt idx="2">
                  <c:v>Мясо</c:v>
                </c:pt>
                <c:pt idx="3">
                  <c:v>Картофель</c:v>
                </c:pt>
                <c:pt idx="4">
                  <c:v>Овощи</c:v>
                </c:pt>
              </c:strCache>
            </c:strRef>
          </c:cat>
          <c:val>
            <c:numRef>
              <c:f>Лист1!$B$2:$B$6</c:f>
              <c:numCache>
                <c:formatCode>0.0%</c:formatCode>
                <c:ptCount val="5"/>
                <c:pt idx="0">
                  <c:v>0.126</c:v>
                </c:pt>
                <c:pt idx="1">
                  <c:v>0.108</c:v>
                </c:pt>
                <c:pt idx="2">
                  <c:v>0.13900000000000001</c:v>
                </c:pt>
                <c:pt idx="3">
                  <c:v>0.122</c:v>
                </c:pt>
                <c:pt idx="4">
                  <c:v>5.1999999999999998E-2</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4008671523887215"/>
          <c:y val="0.29537173932241145"/>
          <c:w val="0.25075068394847011"/>
          <c:h val="0.39795079748973761"/>
        </c:manualLayout>
      </c:layout>
      <c:overlay val="0"/>
      <c:txPr>
        <a:bodyPr/>
        <a:lstStyle/>
        <a:p>
          <a:pPr>
            <a:defRPr sz="2600">
              <a:effectLst>
                <a:outerShdw blurRad="38100" dist="38100" dir="2700000" algn="tl">
                  <a:srgbClr val="000000">
                    <a:alpha val="43137"/>
                  </a:srgbClr>
                </a:outerShdw>
              </a:effectLs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00000000000001E-2"/>
          <c:y val="5.0925925925925923E-2"/>
          <c:w val="0.93888888888888888"/>
          <c:h val="0.65706108049769651"/>
        </c:manualLayout>
      </c:layout>
      <c:barChart>
        <c:barDir val="col"/>
        <c:grouping val="clustered"/>
        <c:varyColors val="0"/>
        <c:ser>
          <c:idx val="0"/>
          <c:order val="0"/>
          <c:tx>
            <c:v>Всего</c:v>
          </c:tx>
          <c:invertIfNegative val="0"/>
          <c:dLbls>
            <c:spPr>
              <a:solidFill>
                <a:schemeClr val="lt1"/>
              </a:solidFill>
              <a:ln w="25400" cap="flat" cmpd="sng" algn="ctr">
                <a:solidFill>
                  <a:schemeClr val="bg2">
                    <a:lumMod val="60000"/>
                    <a:lumOff val="40000"/>
                  </a:schemeClr>
                </a:solidFill>
                <a:prstDash val="solid"/>
              </a:ln>
              <a:effectLst/>
            </c:spPr>
            <c:txPr>
              <a:bodyPr/>
              <a:lstStyle/>
              <a:p>
                <a:pPr>
                  <a:defRPr sz="1800">
                    <a:solidFill>
                      <a:srgbClr val="FF0000"/>
                    </a:solidFill>
                    <a:latin typeface="+mn-lt"/>
                    <a:ea typeface="+mn-ea"/>
                    <a:cs typeface="+mn-cs"/>
                  </a:defRPr>
                </a:pPr>
                <a:endParaRPr lang="ru-RU"/>
              </a:p>
            </c:txPr>
            <c:dLblPos val="outEnd"/>
            <c:showLegendKey val="0"/>
            <c:showVal val="1"/>
            <c:showCatName val="0"/>
            <c:showSerName val="0"/>
            <c:showPercent val="0"/>
            <c:showBubbleSize val="0"/>
            <c:showLeaderLines val="0"/>
          </c:dLbls>
          <c:cat>
            <c:strLit>
              <c:ptCount val="3"/>
              <c:pt idx="0">
                <c:v>2012</c:v>
              </c:pt>
              <c:pt idx="1">
                <c:v>2013</c:v>
              </c:pt>
              <c:pt idx="2">
                <c:v>2014</c:v>
              </c:pt>
            </c:strLit>
          </c:cat>
          <c:val>
            <c:numRef>
              <c:f>Лист1!$A$28:$C$28</c:f>
              <c:numCache>
                <c:formatCode>General</c:formatCode>
                <c:ptCount val="3"/>
                <c:pt idx="0">
                  <c:v>27.5</c:v>
                </c:pt>
                <c:pt idx="1">
                  <c:v>34.200000000000003</c:v>
                </c:pt>
                <c:pt idx="2">
                  <c:v>37.299999999999997</c:v>
                </c:pt>
              </c:numCache>
            </c:numRef>
          </c:val>
        </c:ser>
        <c:ser>
          <c:idx val="1"/>
          <c:order val="1"/>
          <c:tx>
            <c:v>в том числе ИЖС</c:v>
          </c:tx>
          <c:spPr>
            <a:ln>
              <a:solidFill>
                <a:schemeClr val="tx1"/>
              </a:solidFill>
            </a:ln>
          </c:spPr>
          <c:invertIfNegative val="0"/>
          <c:dLbls>
            <c:spPr>
              <a:solidFill>
                <a:schemeClr val="lt1"/>
              </a:solidFill>
              <a:ln w="25400" cap="flat" cmpd="sng" algn="ctr">
                <a:solidFill>
                  <a:schemeClr val="accent1"/>
                </a:solidFill>
                <a:prstDash val="solid"/>
              </a:ln>
              <a:effectLst/>
            </c:spPr>
            <c:txPr>
              <a:bodyPr/>
              <a:lstStyle/>
              <a:p>
                <a:pPr>
                  <a:defRPr sz="1800">
                    <a:solidFill>
                      <a:schemeClr val="dk1"/>
                    </a:solidFill>
                    <a:latin typeface="+mn-lt"/>
                    <a:ea typeface="+mn-ea"/>
                    <a:cs typeface="+mn-cs"/>
                  </a:defRPr>
                </a:pPr>
                <a:endParaRPr lang="ru-RU"/>
              </a:p>
            </c:txPr>
            <c:dLblPos val="outEnd"/>
            <c:showLegendKey val="0"/>
            <c:showVal val="1"/>
            <c:showCatName val="0"/>
            <c:showSerName val="0"/>
            <c:showPercent val="0"/>
            <c:showBubbleSize val="0"/>
            <c:showLeaderLines val="0"/>
          </c:dLbls>
          <c:cat>
            <c:strLit>
              <c:ptCount val="3"/>
              <c:pt idx="0">
                <c:v>2012</c:v>
              </c:pt>
              <c:pt idx="1">
                <c:v>2013</c:v>
              </c:pt>
              <c:pt idx="2">
                <c:v>2014</c:v>
              </c:pt>
            </c:strLit>
          </c:cat>
          <c:val>
            <c:numRef>
              <c:f>Лист1!$A$29:$C$29</c:f>
              <c:numCache>
                <c:formatCode>General</c:formatCode>
                <c:ptCount val="3"/>
                <c:pt idx="0">
                  <c:v>14.1</c:v>
                </c:pt>
                <c:pt idx="1">
                  <c:v>26.4</c:v>
                </c:pt>
                <c:pt idx="2">
                  <c:v>22.9</c:v>
                </c:pt>
              </c:numCache>
            </c:numRef>
          </c:val>
        </c:ser>
        <c:dLbls>
          <c:showLegendKey val="0"/>
          <c:showVal val="0"/>
          <c:showCatName val="0"/>
          <c:showSerName val="0"/>
          <c:showPercent val="0"/>
          <c:showBubbleSize val="0"/>
        </c:dLbls>
        <c:gapWidth val="150"/>
        <c:axId val="78643584"/>
        <c:axId val="78645120"/>
      </c:barChart>
      <c:catAx>
        <c:axId val="78643584"/>
        <c:scaling>
          <c:orientation val="minMax"/>
        </c:scaling>
        <c:delete val="0"/>
        <c:axPos val="b"/>
        <c:numFmt formatCode="General" sourceLinked="1"/>
        <c:majorTickMark val="out"/>
        <c:minorTickMark val="none"/>
        <c:tickLblPos val="nextTo"/>
        <c:txPr>
          <a:bodyPr rot="0" vert="horz"/>
          <a:lstStyle/>
          <a:p>
            <a:pPr>
              <a:defRPr sz="1800" b="0" i="0" u="none" strike="noStrike" baseline="0">
                <a:solidFill>
                  <a:srgbClr val="000000"/>
                </a:solidFill>
                <a:effectLst>
                  <a:outerShdw blurRad="38100" dist="38100" dir="2700000" algn="tl">
                    <a:srgbClr val="000000">
                      <a:alpha val="43137"/>
                    </a:srgbClr>
                  </a:outerShdw>
                </a:effectLst>
                <a:latin typeface="Calibri"/>
                <a:ea typeface="Calibri"/>
                <a:cs typeface="Calibri"/>
              </a:defRPr>
            </a:pPr>
            <a:endParaRPr lang="ru-RU"/>
          </a:p>
        </c:txPr>
        <c:crossAx val="78645120"/>
        <c:crosses val="autoZero"/>
        <c:auto val="1"/>
        <c:lblAlgn val="ctr"/>
        <c:lblOffset val="100"/>
        <c:noMultiLvlLbl val="0"/>
      </c:catAx>
      <c:valAx>
        <c:axId val="78645120"/>
        <c:scaling>
          <c:orientation val="minMax"/>
        </c:scaling>
        <c:delete val="1"/>
        <c:axPos val="l"/>
        <c:numFmt formatCode="General" sourceLinked="1"/>
        <c:majorTickMark val="out"/>
        <c:minorTickMark val="none"/>
        <c:tickLblPos val="nextTo"/>
        <c:crossAx val="78643584"/>
        <c:crosses val="autoZero"/>
        <c:crossBetween val="between"/>
      </c:valAx>
      <c:spPr>
        <a:noFill/>
        <a:ln w="25400">
          <a:noFill/>
        </a:ln>
      </c:spPr>
    </c:plotArea>
    <c:legend>
      <c:legendPos val="b"/>
      <c:layout/>
      <c:overlay val="0"/>
      <c:txPr>
        <a:bodyPr/>
        <a:lstStyle/>
        <a:p>
          <a:pPr>
            <a:defRPr sz="1400" b="0" i="0" u="none" strike="noStrike" baseline="0">
              <a:solidFill>
                <a:srgbClr val="000000"/>
              </a:solidFill>
              <a:effectLst>
                <a:outerShdw blurRad="38100" dist="38100" dir="2700000" algn="tl">
                  <a:srgbClr val="000000">
                    <a:alpha val="43137"/>
                  </a:srgbClr>
                </a:outerShdw>
              </a:effectLst>
              <a:latin typeface="Calibri"/>
              <a:ea typeface="Calibri"/>
              <a:cs typeface="Calibri"/>
            </a:defRPr>
          </a:pPr>
          <a:endParaRPr lang="ru-RU"/>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b="0">
                <a:solidFill>
                  <a:srgbClr val="0077D0"/>
                </a:solidFill>
                <a:effectLst>
                  <a:outerShdw blurRad="38100" dist="38100" dir="2700000" algn="tl">
                    <a:srgbClr val="000000">
                      <a:alpha val="43137"/>
                    </a:srgbClr>
                  </a:outerShdw>
                </a:effectLst>
              </a:defRPr>
            </a:pPr>
            <a:r>
              <a:rPr lang="ru-RU" b="0" dirty="0" smtClean="0">
                <a:solidFill>
                  <a:srgbClr val="0077D0"/>
                </a:solidFill>
                <a:effectLst/>
              </a:rPr>
              <a:t>Структура малых предприятий по видам</a:t>
            </a:r>
          </a:p>
          <a:p>
            <a:pPr>
              <a:defRPr b="0">
                <a:solidFill>
                  <a:srgbClr val="0077D0"/>
                </a:solidFill>
                <a:effectLst>
                  <a:outerShdw blurRad="38100" dist="38100" dir="2700000" algn="tl">
                    <a:srgbClr val="000000">
                      <a:alpha val="43137"/>
                    </a:srgbClr>
                  </a:outerShdw>
                </a:effectLst>
              </a:defRPr>
            </a:pPr>
            <a:r>
              <a:rPr lang="ru-RU" b="0" dirty="0" smtClean="0">
                <a:solidFill>
                  <a:srgbClr val="0077D0"/>
                </a:solidFill>
                <a:effectLst/>
              </a:rPr>
              <a:t> экономической деятельности</a:t>
            </a:r>
            <a:endParaRPr lang="ru-RU" b="0" dirty="0">
              <a:solidFill>
                <a:srgbClr val="0077D0"/>
              </a:solidFill>
              <a:effectLst/>
            </a:endParaRPr>
          </a:p>
        </c:rich>
      </c:tx>
      <c:layout>
        <c:manualLayout>
          <c:xMode val="edge"/>
          <c:yMode val="edge"/>
          <c:x val="0.31038099546874892"/>
          <c:y val="0.1282982772779391"/>
        </c:manualLayout>
      </c:layout>
      <c:overlay val="0"/>
    </c:title>
    <c:autoTitleDeleted val="0"/>
    <c:plotArea>
      <c:layout/>
      <c:pieChart>
        <c:varyColors val="1"/>
        <c:ser>
          <c:idx val="0"/>
          <c:order val="0"/>
          <c:tx>
            <c:strRef>
              <c:f>Лист1!$B$1</c:f>
              <c:strCache>
                <c:ptCount val="1"/>
                <c:pt idx="0">
                  <c:v>Структура малых предприятий по видам экономической деятельности</c:v>
                </c:pt>
              </c:strCache>
            </c:strRef>
          </c:tx>
          <c:dPt>
            <c:idx val="1"/>
            <c:bubble3D val="0"/>
            <c:spPr>
              <a:solidFill>
                <a:schemeClr val="tx1">
                  <a:lumMod val="50000"/>
                  <a:lumOff val="50000"/>
                </a:schemeClr>
              </a:solidFill>
            </c:spPr>
          </c:dPt>
          <c:dPt>
            <c:idx val="2"/>
            <c:bubble3D val="0"/>
            <c:spPr>
              <a:solidFill>
                <a:srgbClr val="FF0000"/>
              </a:solidFill>
            </c:spPr>
          </c:dPt>
          <c:dPt>
            <c:idx val="3"/>
            <c:bubble3D val="0"/>
            <c:spPr>
              <a:solidFill>
                <a:srgbClr val="C5E6FF"/>
              </a:solidFill>
            </c:spPr>
          </c:dPt>
          <c:dPt>
            <c:idx val="4"/>
            <c:bubble3D val="0"/>
            <c:spPr>
              <a:solidFill>
                <a:srgbClr val="FFD85B"/>
              </a:solidFill>
            </c:spPr>
          </c:dPt>
          <c:dLbls>
            <c:spPr>
              <a:solidFill>
                <a:schemeClr val="lt1"/>
              </a:solidFill>
              <a:ln w="25400" cap="flat" cmpd="sng" algn="ctr">
                <a:solidFill>
                  <a:schemeClr val="accent2"/>
                </a:solidFill>
                <a:prstDash val="solid"/>
              </a:ln>
              <a:effectLst/>
            </c:spPr>
            <c:txPr>
              <a:bodyPr/>
              <a:lstStyle/>
              <a:p>
                <a:pPr>
                  <a:defRPr>
                    <a:solidFill>
                      <a:schemeClr val="dk1"/>
                    </a:solidFill>
                    <a:effectLst>
                      <a:outerShdw blurRad="38100" dist="38100" dir="2700000" algn="tl">
                        <a:srgbClr val="000000">
                          <a:alpha val="43137"/>
                        </a:srgbClr>
                      </a:outerShdw>
                    </a:effectLst>
                    <a:latin typeface="+mn-lt"/>
                    <a:ea typeface="+mn-ea"/>
                    <a:cs typeface="+mn-cs"/>
                  </a:defRPr>
                </a:pPr>
                <a:endParaRPr lang="ru-RU"/>
              </a:p>
            </c:txPr>
            <c:showLegendKey val="0"/>
            <c:showVal val="0"/>
            <c:showCatName val="0"/>
            <c:showSerName val="0"/>
            <c:showPercent val="1"/>
            <c:showBubbleSize val="0"/>
            <c:showLeaderLines val="1"/>
          </c:dLbls>
          <c:cat>
            <c:strRef>
              <c:f>Лист1!$A$2:$A$6</c:f>
              <c:strCache>
                <c:ptCount val="5"/>
                <c:pt idx="0">
                  <c:v>торговля</c:v>
                </c:pt>
                <c:pt idx="1">
                  <c:v>сельское хозяйство</c:v>
                </c:pt>
                <c:pt idx="2">
                  <c:v>промышленность</c:v>
                </c:pt>
                <c:pt idx="3">
                  <c:v>строительство</c:v>
                </c:pt>
                <c:pt idx="4">
                  <c:v>прочие</c:v>
                </c:pt>
              </c:strCache>
            </c:strRef>
          </c:cat>
          <c:val>
            <c:numRef>
              <c:f>Лист1!$B$2:$B$6</c:f>
              <c:numCache>
                <c:formatCode>General</c:formatCode>
                <c:ptCount val="5"/>
                <c:pt idx="0">
                  <c:v>31</c:v>
                </c:pt>
                <c:pt idx="1">
                  <c:v>12</c:v>
                </c:pt>
                <c:pt idx="2">
                  <c:v>17</c:v>
                </c:pt>
                <c:pt idx="3">
                  <c:v>15</c:v>
                </c:pt>
                <c:pt idx="4">
                  <c:v>25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1762724657929216"/>
          <c:y val="0.42036667360530122"/>
          <c:w val="0.20967254502535204"/>
          <c:h val="0.4501618615957742"/>
        </c:manualLayout>
      </c:layout>
      <c:overlay val="0"/>
    </c:legend>
    <c:plotVisOnly val="1"/>
    <c:dispBlanksAs val="gap"/>
    <c:showDLblsOverMax val="0"/>
  </c:chart>
  <c:txPr>
    <a:bodyPr/>
    <a:lstStyle/>
    <a:p>
      <a:pPr>
        <a:defRPr sz="1800"/>
      </a:pPr>
      <a:endParaRPr lang="ru-RU"/>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54541-1D7B-457E-B738-A0EF9B37838E}" type="doc">
      <dgm:prSet loTypeId="urn:microsoft.com/office/officeart/2005/8/layout/list1" loCatId="list" qsTypeId="urn:microsoft.com/office/officeart/2005/8/quickstyle/simple1#7" qsCatId="simple" csTypeId="urn:microsoft.com/office/officeart/2005/8/colors/accent1_2#7" csCatId="accent1" phldr="1"/>
      <dgm:spPr/>
      <dgm:t>
        <a:bodyPr/>
        <a:lstStyle/>
        <a:p>
          <a:endParaRPr lang="ru-RU"/>
        </a:p>
      </dgm:t>
    </dgm:pt>
    <dgm:pt modelId="{FE4500A5-A439-4910-AB01-FCD495E4B1CF}">
      <dgm:prSet phldrT="[Текст]" custT="1"/>
      <dgm:spPr>
        <a:solidFill>
          <a:srgbClr val="FFDE75"/>
        </a:solidFill>
        <a:effectLst>
          <a:outerShdw blurRad="50800" dist="38100" dir="8100000" algn="tr" rotWithShape="0">
            <a:prstClr val="black">
              <a:alpha val="40000"/>
            </a:prstClr>
          </a:outerShdw>
        </a:effectLs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ООО «Мичуринская свиноводческая компания</a:t>
          </a:r>
          <a:r>
            <a:rPr lang="ru-RU" sz="1800" b="0" i="0" dirty="0" smtClean="0">
              <a:solidFill>
                <a:srgbClr val="FF0000"/>
              </a:solidFill>
              <a:latin typeface="Franklin Gothic Medium Cond" panose="020B0606030402020204" pitchFamily="34" charset="0"/>
            </a:rPr>
            <a:t>»</a:t>
          </a:r>
        </a:p>
        <a:p>
          <a:pPr algn="just" defTabSz="889000">
            <a:lnSpc>
              <a:spcPct val="90000"/>
            </a:lnSpc>
            <a:spcBef>
              <a:spcPct val="0"/>
            </a:spcBef>
            <a:spcAft>
              <a:spcPct val="35000"/>
            </a:spcAft>
          </a:pP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в </a:t>
          </a:r>
          <a:r>
            <a:rPr lang="ru-RU" sz="1800" b="1" i="0" dirty="0" err="1"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с.Боровинка</a:t>
          </a:r>
          <a:endPar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endParaRPr>
        </a:p>
        <a:p>
          <a:pPr algn="just" defTabSz="889000">
            <a:lnSpc>
              <a:spcPct val="90000"/>
            </a:lnSpc>
            <a:spcBef>
              <a:spcPct val="0"/>
            </a:spcBef>
            <a:spcAft>
              <a:spcPct val="35000"/>
            </a:spcAft>
          </a:pPr>
          <a:r>
            <a:rPr lang="ru-RU" sz="1800" dirty="0" smtClean="0">
              <a:solidFill>
                <a:schemeClr val="tx1"/>
              </a:solidFill>
              <a:latin typeface="Franklin Gothic Medium Cond" panose="020B0606030402020204" pitchFamily="34" charset="0"/>
            </a:rPr>
            <a:t>Введен в эксплуатацию молочный комплекс                   на 600 голов</a:t>
          </a:r>
        </a:p>
        <a:p>
          <a:pPr algn="just" defTabSz="889000">
            <a:lnSpc>
              <a:spcPct val="90000"/>
            </a:lnSpc>
            <a:spcBef>
              <a:spcPct val="0"/>
            </a:spcBef>
            <a:spcAft>
              <a:spcPct val="35000"/>
            </a:spcAft>
          </a:pPr>
          <a:r>
            <a:rPr lang="ru-RU" sz="1800" b="1"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создано 45 </a:t>
          </a: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новых  рабочих мест </a:t>
          </a:r>
        </a:p>
        <a:p>
          <a:pPr algn="just" defTabSz="889000">
            <a:lnSpc>
              <a:spcPct val="90000"/>
            </a:lnSpc>
            <a:spcBef>
              <a:spcPct val="0"/>
            </a:spcBef>
            <a:spcAft>
              <a:spcPct val="35000"/>
            </a:spcAft>
          </a:pPr>
          <a:r>
            <a:rPr lang="ru-RU" sz="1800" dirty="0" smtClean="0">
              <a:solidFill>
                <a:schemeClr val="tx1"/>
              </a:solidFill>
              <a:latin typeface="Franklin Gothic Medium Cond" panose="020B0606030402020204" pitchFamily="34" charset="0"/>
            </a:rPr>
            <a:t>Завезено </a:t>
          </a:r>
          <a:r>
            <a:rPr lang="ru-RU" sz="18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600</a:t>
          </a:r>
          <a:r>
            <a:rPr lang="ru-RU" sz="1800" dirty="0" smtClean="0">
              <a:solidFill>
                <a:schemeClr val="tx1"/>
              </a:solidFill>
              <a:latin typeface="Franklin Gothic Medium Cond" panose="020B0606030402020204" pitchFamily="34" charset="0"/>
            </a:rPr>
            <a:t> голов импортных нетелей</a:t>
          </a:r>
          <a:endParaRPr kumimoji="0" lang="ru-RU" sz="1800" b="1" i="0" u="none" strike="noStrike" cap="none" normalizeH="0" baseline="0" dirty="0">
            <a:ln>
              <a:noFill/>
            </a:ln>
            <a:solidFill>
              <a:schemeClr val="tx1"/>
            </a:solidFill>
            <a:effectLst/>
            <a:latin typeface="+mn-lt"/>
            <a:ea typeface="Times New Roman" pitchFamily="18" charset="0"/>
          </a:endParaRPr>
        </a:p>
      </dgm:t>
    </dgm:pt>
    <dgm:pt modelId="{DA516C11-1CF6-4407-89B9-CFFBAC0C1C86}" type="parTrans" cxnId="{3E5E7BA9-75FA-47D6-8195-ED0FDABB08C0}">
      <dgm:prSet/>
      <dgm:spPr/>
      <dgm:t>
        <a:bodyPr/>
        <a:lstStyle/>
        <a:p>
          <a:endParaRPr lang="ru-RU" sz="1600" b="1">
            <a:latin typeface="+mn-lt"/>
          </a:endParaRPr>
        </a:p>
      </dgm:t>
    </dgm:pt>
    <dgm:pt modelId="{846E9968-AD1C-45D0-B4D8-DB1ACA5BD35F}" type="sibTrans" cxnId="{3E5E7BA9-75FA-47D6-8195-ED0FDABB08C0}">
      <dgm:prSet/>
      <dgm:spPr/>
      <dgm:t>
        <a:bodyPr/>
        <a:lstStyle/>
        <a:p>
          <a:endParaRPr lang="ru-RU" sz="1600" b="1">
            <a:latin typeface="+mn-lt"/>
          </a:endParaRPr>
        </a:p>
      </dgm:t>
    </dgm:pt>
    <dgm:pt modelId="{BF169774-A992-4C6E-AABE-63A488278389}">
      <dgm:prSet custT="1"/>
      <dgm:spPr>
        <a:solidFill>
          <a:srgbClr val="FFD85B"/>
        </a:solidFill>
      </dgm:spPr>
      <dgm:t>
        <a:bodyPr/>
        <a:lstStyle/>
        <a:p>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ООО «Согласие</a:t>
          </a:r>
          <a:r>
            <a:rPr lang="ru-RU" sz="1800" b="0" i="0" dirty="0" smtClean="0">
              <a:solidFill>
                <a:srgbClr val="FF0000"/>
              </a:solidFill>
              <a:latin typeface="Franklin Gothic Medium Cond" panose="020B0606030402020204" pitchFamily="34" charset="0"/>
            </a:rPr>
            <a:t>»</a:t>
          </a:r>
        </a:p>
        <a:p>
          <a:r>
            <a:rPr lang="ru-RU" sz="1800" dirty="0" smtClean="0">
              <a:solidFill>
                <a:schemeClr val="tx1"/>
              </a:solidFill>
              <a:latin typeface="Franklin Gothic Medium Cond" panose="020B0606030402020204" pitchFamily="34" charset="0"/>
            </a:rPr>
            <a:t>Завершена реконструкция мясокомбината,  построен новый производственный цех площадью 1 200 кв.м. </a:t>
          </a:r>
        </a:p>
        <a:p>
          <a:r>
            <a:rPr lang="ru-RU" sz="1800" b="1"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Создано 22 </a:t>
          </a: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рабочих места </a:t>
          </a:r>
          <a:endParaRPr lang="ru-RU" sz="1800" dirty="0"/>
        </a:p>
      </dgm:t>
    </dgm:pt>
    <dgm:pt modelId="{611EE907-7F6F-4331-9A30-A39AB9DE1B5B}" type="parTrans" cxnId="{FC3C1A2E-E65B-4695-920D-9E57A250AD83}">
      <dgm:prSet/>
      <dgm:spPr/>
      <dgm:t>
        <a:bodyPr/>
        <a:lstStyle/>
        <a:p>
          <a:endParaRPr lang="ru-RU"/>
        </a:p>
      </dgm:t>
    </dgm:pt>
    <dgm:pt modelId="{9F4DD08E-E45E-40FD-86EB-FB61BE63290D}" type="sibTrans" cxnId="{FC3C1A2E-E65B-4695-920D-9E57A250AD83}">
      <dgm:prSet/>
      <dgm:spPr/>
      <dgm:t>
        <a:bodyPr/>
        <a:lstStyle/>
        <a:p>
          <a:endParaRPr lang="ru-RU"/>
        </a:p>
      </dgm:t>
    </dgm:pt>
    <dgm:pt modelId="{B390A0E7-4A27-40EC-A1C0-F56E0CD8EDD2}">
      <dgm:prSet custT="1"/>
      <dgm:spPr>
        <a:solidFill>
          <a:srgbClr val="FFD85B"/>
        </a:solidFill>
      </dgm:spPr>
      <dgm:t>
        <a:bodyPr/>
        <a:lstStyle/>
        <a:p>
          <a:r>
            <a:rPr lang="ru-RU" sz="1800" dirty="0" smtClean="0">
              <a:solidFill>
                <a:schemeClr val="tx1"/>
              </a:solidFill>
              <a:latin typeface="Franklin Gothic Medium Cond" panose="020B0606030402020204" pitchFamily="34" charset="0"/>
            </a:rPr>
            <a:t>Завезено отечественных нетелей:</a:t>
          </a:r>
        </a:p>
        <a:p>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50 голов </a:t>
          </a:r>
          <a:r>
            <a:rPr lang="ru-RU" sz="1800" b="0" i="0" dirty="0" smtClean="0">
              <a:solidFill>
                <a:schemeClr val="tx1"/>
              </a:solidFill>
              <a:latin typeface="Franklin Gothic Medium Cond" panose="020B0606030402020204" pitchFamily="34" charset="0"/>
            </a:rPr>
            <a:t>ООО «Возрождение»                                                    </a:t>
          </a: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37 голов </a:t>
          </a:r>
          <a:r>
            <a:rPr lang="ru-RU" sz="1800" b="0" i="0" dirty="0" smtClean="0">
              <a:solidFill>
                <a:schemeClr val="tx1"/>
              </a:solidFill>
              <a:latin typeface="Franklin Gothic Medium Cond" panose="020B0606030402020204" pitchFamily="34" charset="0"/>
            </a:rPr>
            <a:t>ЗАО «</a:t>
          </a:r>
          <a:r>
            <a:rPr lang="ru-RU" sz="1800" b="0" i="0" dirty="0" err="1" smtClean="0">
              <a:solidFill>
                <a:schemeClr val="tx1"/>
              </a:solidFill>
              <a:latin typeface="Franklin Gothic Medium Cond" panose="020B0606030402020204" pitchFamily="34" charset="0"/>
            </a:rPr>
            <a:t>Шестаковское</a:t>
          </a:r>
          <a:r>
            <a:rPr lang="ru-RU" sz="1800" b="0" i="0" dirty="0" smtClean="0">
              <a:solidFill>
                <a:schemeClr val="tx1"/>
              </a:solidFill>
              <a:latin typeface="Franklin Gothic Medium Cond" panose="020B0606030402020204" pitchFamily="34" charset="0"/>
            </a:rPr>
            <a:t>»                                                          </a:t>
          </a:r>
          <a:r>
            <a:rPr lang="ru-RU" sz="1800" b="1" i="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70 голов </a:t>
          </a:r>
          <a:r>
            <a:rPr lang="ru-RU" sz="1800" b="0" i="0" dirty="0" smtClean="0">
              <a:solidFill>
                <a:schemeClr val="tx1"/>
              </a:solidFill>
              <a:latin typeface="Franklin Gothic Medium Cond" panose="020B0606030402020204" pitchFamily="34" charset="0"/>
            </a:rPr>
            <a:t>ЗАО «</a:t>
          </a:r>
          <a:r>
            <a:rPr lang="ru-RU" sz="1800" b="0" i="0" dirty="0" err="1" smtClean="0">
              <a:solidFill>
                <a:schemeClr val="tx1"/>
              </a:solidFill>
              <a:latin typeface="Franklin Gothic Medium Cond" panose="020B0606030402020204" pitchFamily="34" charset="0"/>
            </a:rPr>
            <a:t>Падунское</a:t>
          </a:r>
          <a:r>
            <a:rPr lang="ru-RU" sz="1800" b="0" i="0" dirty="0" smtClean="0">
              <a:solidFill>
                <a:schemeClr val="tx1"/>
              </a:solidFill>
              <a:latin typeface="Franklin Gothic Medium Cond" panose="020B0606030402020204" pitchFamily="34" charset="0"/>
            </a:rPr>
            <a:t>»  </a:t>
          </a:r>
          <a:endParaRPr lang="ru-RU" sz="1800" dirty="0">
            <a:solidFill>
              <a:schemeClr val="tx1"/>
            </a:solidFill>
            <a:latin typeface="Franklin Gothic Book" panose="020B0503020102020204" pitchFamily="34" charset="0"/>
          </a:endParaRPr>
        </a:p>
      </dgm:t>
    </dgm:pt>
    <dgm:pt modelId="{842A19D8-1388-4CC2-8E2E-D5A7B8393183}" type="parTrans" cxnId="{23D1C53A-8A88-4BFF-B796-88D12283B6BB}">
      <dgm:prSet/>
      <dgm:spPr/>
      <dgm:t>
        <a:bodyPr/>
        <a:lstStyle/>
        <a:p>
          <a:endParaRPr lang="ru-RU"/>
        </a:p>
      </dgm:t>
    </dgm:pt>
    <dgm:pt modelId="{6EB75F32-8582-4B09-B1B9-6AA87676F94B}" type="sibTrans" cxnId="{23D1C53A-8A88-4BFF-B796-88D12283B6BB}">
      <dgm:prSet/>
      <dgm:spPr/>
      <dgm:t>
        <a:bodyPr/>
        <a:lstStyle/>
        <a:p>
          <a:endParaRPr lang="ru-RU"/>
        </a:p>
      </dgm:t>
    </dgm:pt>
    <dgm:pt modelId="{81ECB8D6-ABBF-426F-8EAB-10573C4F23AD}" type="pres">
      <dgm:prSet presAssocID="{35F54541-1D7B-457E-B738-A0EF9B37838E}" presName="linear" presStyleCnt="0">
        <dgm:presLayoutVars>
          <dgm:dir/>
          <dgm:animLvl val="lvl"/>
          <dgm:resizeHandles val="exact"/>
        </dgm:presLayoutVars>
      </dgm:prSet>
      <dgm:spPr/>
      <dgm:t>
        <a:bodyPr/>
        <a:lstStyle/>
        <a:p>
          <a:endParaRPr lang="ru-RU"/>
        </a:p>
      </dgm:t>
    </dgm:pt>
    <dgm:pt modelId="{FDCEEDBC-1D83-474A-AE36-6158AA209AF8}" type="pres">
      <dgm:prSet presAssocID="{FE4500A5-A439-4910-AB01-FCD495E4B1CF}" presName="parentLin" presStyleCnt="0"/>
      <dgm:spPr/>
    </dgm:pt>
    <dgm:pt modelId="{2B1E7C92-2D2C-4422-9D55-6188418C3813}" type="pres">
      <dgm:prSet presAssocID="{FE4500A5-A439-4910-AB01-FCD495E4B1CF}" presName="parentLeftMargin" presStyleLbl="node1" presStyleIdx="0" presStyleCnt="3"/>
      <dgm:spPr/>
      <dgm:t>
        <a:bodyPr/>
        <a:lstStyle/>
        <a:p>
          <a:endParaRPr lang="ru-RU"/>
        </a:p>
      </dgm:t>
    </dgm:pt>
    <dgm:pt modelId="{7697C4F2-E2A1-4400-A66C-D2C1559FBC5F}" type="pres">
      <dgm:prSet presAssocID="{FE4500A5-A439-4910-AB01-FCD495E4B1CF}" presName="parentText" presStyleLbl="node1" presStyleIdx="0" presStyleCnt="3" custScaleY="472694">
        <dgm:presLayoutVars>
          <dgm:chMax val="0"/>
          <dgm:bulletEnabled val="1"/>
        </dgm:presLayoutVars>
      </dgm:prSet>
      <dgm:spPr/>
      <dgm:t>
        <a:bodyPr/>
        <a:lstStyle/>
        <a:p>
          <a:endParaRPr lang="ru-RU"/>
        </a:p>
      </dgm:t>
    </dgm:pt>
    <dgm:pt modelId="{899207BA-93DD-4E63-B500-064218629658}" type="pres">
      <dgm:prSet presAssocID="{FE4500A5-A439-4910-AB01-FCD495E4B1CF}" presName="negativeSpace" presStyleCnt="0"/>
      <dgm:spPr/>
    </dgm:pt>
    <dgm:pt modelId="{28B6BADF-9D86-49EA-A118-353BB14D7D95}" type="pres">
      <dgm:prSet presAssocID="{FE4500A5-A439-4910-AB01-FCD495E4B1CF}" presName="childText" presStyleLbl="conFgAcc1" presStyleIdx="0" presStyleCnt="3">
        <dgm:presLayoutVars>
          <dgm:bulletEnabled val="1"/>
        </dgm:presLayoutVars>
      </dgm:prSet>
      <dgm:spPr/>
    </dgm:pt>
    <dgm:pt modelId="{101D5709-76D4-4C42-A2A1-139BEA55E188}" type="pres">
      <dgm:prSet presAssocID="{846E9968-AD1C-45D0-B4D8-DB1ACA5BD35F}" presName="spaceBetweenRectangles" presStyleCnt="0"/>
      <dgm:spPr/>
    </dgm:pt>
    <dgm:pt modelId="{02612BAC-40E1-4B37-A844-1CCB6C57DD81}" type="pres">
      <dgm:prSet presAssocID="{B390A0E7-4A27-40EC-A1C0-F56E0CD8EDD2}" presName="parentLin" presStyleCnt="0"/>
      <dgm:spPr/>
    </dgm:pt>
    <dgm:pt modelId="{F2C930BF-09AD-470F-BA2C-6F3E05CABCED}" type="pres">
      <dgm:prSet presAssocID="{B390A0E7-4A27-40EC-A1C0-F56E0CD8EDD2}" presName="parentLeftMargin" presStyleLbl="node1" presStyleIdx="0" presStyleCnt="3"/>
      <dgm:spPr/>
      <dgm:t>
        <a:bodyPr/>
        <a:lstStyle/>
        <a:p>
          <a:endParaRPr lang="ru-RU"/>
        </a:p>
      </dgm:t>
    </dgm:pt>
    <dgm:pt modelId="{101D6B91-751D-49DD-A368-D8C8BDBFBD77}" type="pres">
      <dgm:prSet presAssocID="{B390A0E7-4A27-40EC-A1C0-F56E0CD8EDD2}" presName="parentText" presStyleLbl="node1" presStyleIdx="1" presStyleCnt="3" custScaleY="279284" custLinFactNeighborY="12396">
        <dgm:presLayoutVars>
          <dgm:chMax val="0"/>
          <dgm:bulletEnabled val="1"/>
        </dgm:presLayoutVars>
      </dgm:prSet>
      <dgm:spPr/>
      <dgm:t>
        <a:bodyPr/>
        <a:lstStyle/>
        <a:p>
          <a:endParaRPr lang="ru-RU"/>
        </a:p>
      </dgm:t>
    </dgm:pt>
    <dgm:pt modelId="{E862B15B-98ED-4FB1-816C-A4CA2C5D9F79}" type="pres">
      <dgm:prSet presAssocID="{B390A0E7-4A27-40EC-A1C0-F56E0CD8EDD2}" presName="negativeSpace" presStyleCnt="0"/>
      <dgm:spPr/>
    </dgm:pt>
    <dgm:pt modelId="{0473CECB-9BF7-4DFB-AF1A-BCD89BDBBE83}" type="pres">
      <dgm:prSet presAssocID="{B390A0E7-4A27-40EC-A1C0-F56E0CD8EDD2}" presName="childText" presStyleLbl="conFgAcc1" presStyleIdx="1" presStyleCnt="3">
        <dgm:presLayoutVars>
          <dgm:bulletEnabled val="1"/>
        </dgm:presLayoutVars>
      </dgm:prSet>
      <dgm:spPr/>
    </dgm:pt>
    <dgm:pt modelId="{23C94911-C9D3-4220-ACB5-8EA9B548668D}" type="pres">
      <dgm:prSet presAssocID="{6EB75F32-8582-4B09-B1B9-6AA87676F94B}" presName="spaceBetweenRectangles" presStyleCnt="0"/>
      <dgm:spPr/>
    </dgm:pt>
    <dgm:pt modelId="{D8B06867-5460-4D99-88B0-55922A6BDCDC}" type="pres">
      <dgm:prSet presAssocID="{BF169774-A992-4C6E-AABE-63A488278389}" presName="parentLin" presStyleCnt="0"/>
      <dgm:spPr/>
    </dgm:pt>
    <dgm:pt modelId="{AE286B21-2756-485E-9454-59F36A00A8F1}" type="pres">
      <dgm:prSet presAssocID="{BF169774-A992-4C6E-AABE-63A488278389}" presName="parentLeftMargin" presStyleLbl="node1" presStyleIdx="1" presStyleCnt="3"/>
      <dgm:spPr/>
      <dgm:t>
        <a:bodyPr/>
        <a:lstStyle/>
        <a:p>
          <a:endParaRPr lang="ru-RU"/>
        </a:p>
      </dgm:t>
    </dgm:pt>
    <dgm:pt modelId="{B13700AB-A42B-4A35-85A5-20FF62BEFAEE}" type="pres">
      <dgm:prSet presAssocID="{BF169774-A992-4C6E-AABE-63A488278389}" presName="parentText" presStyleLbl="node1" presStyleIdx="2" presStyleCnt="3" custScaleY="294693">
        <dgm:presLayoutVars>
          <dgm:chMax val="0"/>
          <dgm:bulletEnabled val="1"/>
        </dgm:presLayoutVars>
      </dgm:prSet>
      <dgm:spPr/>
      <dgm:t>
        <a:bodyPr/>
        <a:lstStyle/>
        <a:p>
          <a:endParaRPr lang="ru-RU"/>
        </a:p>
      </dgm:t>
    </dgm:pt>
    <dgm:pt modelId="{F7ACC3AF-CEDF-4DF3-AA26-96DC7D9A1159}" type="pres">
      <dgm:prSet presAssocID="{BF169774-A992-4C6E-AABE-63A488278389}" presName="negativeSpace" presStyleCnt="0"/>
      <dgm:spPr/>
    </dgm:pt>
    <dgm:pt modelId="{D79ACC6A-CD5D-48B9-8EF8-B68762D0E3D1}" type="pres">
      <dgm:prSet presAssocID="{BF169774-A992-4C6E-AABE-63A488278389}" presName="childText" presStyleLbl="conFgAcc1" presStyleIdx="2" presStyleCnt="3">
        <dgm:presLayoutVars>
          <dgm:bulletEnabled val="1"/>
        </dgm:presLayoutVars>
      </dgm:prSet>
      <dgm:spPr/>
    </dgm:pt>
  </dgm:ptLst>
  <dgm:cxnLst>
    <dgm:cxn modelId="{23D1C53A-8A88-4BFF-B796-88D12283B6BB}" srcId="{35F54541-1D7B-457E-B738-A0EF9B37838E}" destId="{B390A0E7-4A27-40EC-A1C0-F56E0CD8EDD2}" srcOrd="1" destOrd="0" parTransId="{842A19D8-1388-4CC2-8E2E-D5A7B8393183}" sibTransId="{6EB75F32-8582-4B09-B1B9-6AA87676F94B}"/>
    <dgm:cxn modelId="{26A2FA4F-4843-4FD2-AFAA-7986E86A0A55}" type="presOf" srcId="{35F54541-1D7B-457E-B738-A0EF9B37838E}" destId="{81ECB8D6-ABBF-426F-8EAB-10573C4F23AD}" srcOrd="0" destOrd="0" presId="urn:microsoft.com/office/officeart/2005/8/layout/list1"/>
    <dgm:cxn modelId="{F16AC133-0D1D-48E1-ABF1-E71D159E036E}" type="presOf" srcId="{BF169774-A992-4C6E-AABE-63A488278389}" destId="{AE286B21-2756-485E-9454-59F36A00A8F1}" srcOrd="0" destOrd="0" presId="urn:microsoft.com/office/officeart/2005/8/layout/list1"/>
    <dgm:cxn modelId="{EC54DBEE-CBAF-457B-8E94-756F5FBB30D7}" type="presOf" srcId="{FE4500A5-A439-4910-AB01-FCD495E4B1CF}" destId="{2B1E7C92-2D2C-4422-9D55-6188418C3813}" srcOrd="0" destOrd="0" presId="urn:microsoft.com/office/officeart/2005/8/layout/list1"/>
    <dgm:cxn modelId="{3E5E7BA9-75FA-47D6-8195-ED0FDABB08C0}" srcId="{35F54541-1D7B-457E-B738-A0EF9B37838E}" destId="{FE4500A5-A439-4910-AB01-FCD495E4B1CF}" srcOrd="0" destOrd="0" parTransId="{DA516C11-1CF6-4407-89B9-CFFBAC0C1C86}" sibTransId="{846E9968-AD1C-45D0-B4D8-DB1ACA5BD35F}"/>
    <dgm:cxn modelId="{187555AC-296D-4026-9EAE-284CA03CBD6E}" type="presOf" srcId="{B390A0E7-4A27-40EC-A1C0-F56E0CD8EDD2}" destId="{F2C930BF-09AD-470F-BA2C-6F3E05CABCED}" srcOrd="0" destOrd="0" presId="urn:microsoft.com/office/officeart/2005/8/layout/list1"/>
    <dgm:cxn modelId="{CC7BA8FC-E368-47F6-BCEE-E1AB69309A86}" type="presOf" srcId="{FE4500A5-A439-4910-AB01-FCD495E4B1CF}" destId="{7697C4F2-E2A1-4400-A66C-D2C1559FBC5F}" srcOrd="1" destOrd="0" presId="urn:microsoft.com/office/officeart/2005/8/layout/list1"/>
    <dgm:cxn modelId="{FC3C1A2E-E65B-4695-920D-9E57A250AD83}" srcId="{35F54541-1D7B-457E-B738-A0EF9B37838E}" destId="{BF169774-A992-4C6E-AABE-63A488278389}" srcOrd="2" destOrd="0" parTransId="{611EE907-7F6F-4331-9A30-A39AB9DE1B5B}" sibTransId="{9F4DD08E-E45E-40FD-86EB-FB61BE63290D}"/>
    <dgm:cxn modelId="{CFFE1B7A-6EBC-45D3-BC44-F5FA7679D151}" type="presOf" srcId="{BF169774-A992-4C6E-AABE-63A488278389}" destId="{B13700AB-A42B-4A35-85A5-20FF62BEFAEE}" srcOrd="1" destOrd="0" presId="urn:microsoft.com/office/officeart/2005/8/layout/list1"/>
    <dgm:cxn modelId="{28EFE2EB-DB23-401F-A647-E6EEC344888C}" type="presOf" srcId="{B390A0E7-4A27-40EC-A1C0-F56E0CD8EDD2}" destId="{101D6B91-751D-49DD-A368-D8C8BDBFBD77}" srcOrd="1" destOrd="0" presId="urn:microsoft.com/office/officeart/2005/8/layout/list1"/>
    <dgm:cxn modelId="{535B48C1-BB2C-414E-8987-7977BC73714F}" type="presParOf" srcId="{81ECB8D6-ABBF-426F-8EAB-10573C4F23AD}" destId="{FDCEEDBC-1D83-474A-AE36-6158AA209AF8}" srcOrd="0" destOrd="0" presId="urn:microsoft.com/office/officeart/2005/8/layout/list1"/>
    <dgm:cxn modelId="{F62394A8-25F5-4112-A75A-59306478E61C}" type="presParOf" srcId="{FDCEEDBC-1D83-474A-AE36-6158AA209AF8}" destId="{2B1E7C92-2D2C-4422-9D55-6188418C3813}" srcOrd="0" destOrd="0" presId="urn:microsoft.com/office/officeart/2005/8/layout/list1"/>
    <dgm:cxn modelId="{77D69EE0-983C-478F-A27C-9DDE5FD25315}" type="presParOf" srcId="{FDCEEDBC-1D83-474A-AE36-6158AA209AF8}" destId="{7697C4F2-E2A1-4400-A66C-D2C1559FBC5F}" srcOrd="1" destOrd="0" presId="urn:microsoft.com/office/officeart/2005/8/layout/list1"/>
    <dgm:cxn modelId="{366336A3-206F-4F6C-822F-D3AA920282A3}" type="presParOf" srcId="{81ECB8D6-ABBF-426F-8EAB-10573C4F23AD}" destId="{899207BA-93DD-4E63-B500-064218629658}" srcOrd="1" destOrd="0" presId="urn:microsoft.com/office/officeart/2005/8/layout/list1"/>
    <dgm:cxn modelId="{3D35CCC2-3668-4DB8-ACDF-BB0B76FB34B8}" type="presParOf" srcId="{81ECB8D6-ABBF-426F-8EAB-10573C4F23AD}" destId="{28B6BADF-9D86-49EA-A118-353BB14D7D95}" srcOrd="2" destOrd="0" presId="urn:microsoft.com/office/officeart/2005/8/layout/list1"/>
    <dgm:cxn modelId="{2CD945BA-D803-46DA-8E0E-F8EC883E50AD}" type="presParOf" srcId="{81ECB8D6-ABBF-426F-8EAB-10573C4F23AD}" destId="{101D5709-76D4-4C42-A2A1-139BEA55E188}" srcOrd="3" destOrd="0" presId="urn:microsoft.com/office/officeart/2005/8/layout/list1"/>
    <dgm:cxn modelId="{9FAD98A8-F09F-4DBB-ADE9-9474526AE728}" type="presParOf" srcId="{81ECB8D6-ABBF-426F-8EAB-10573C4F23AD}" destId="{02612BAC-40E1-4B37-A844-1CCB6C57DD81}" srcOrd="4" destOrd="0" presId="urn:microsoft.com/office/officeart/2005/8/layout/list1"/>
    <dgm:cxn modelId="{0E9ABFE4-D4D0-4FDD-8D95-FF5CFE04C78E}" type="presParOf" srcId="{02612BAC-40E1-4B37-A844-1CCB6C57DD81}" destId="{F2C930BF-09AD-470F-BA2C-6F3E05CABCED}" srcOrd="0" destOrd="0" presId="urn:microsoft.com/office/officeart/2005/8/layout/list1"/>
    <dgm:cxn modelId="{3C814654-1ACE-4FCA-9057-85EC6EE11E44}" type="presParOf" srcId="{02612BAC-40E1-4B37-A844-1CCB6C57DD81}" destId="{101D6B91-751D-49DD-A368-D8C8BDBFBD77}" srcOrd="1" destOrd="0" presId="urn:microsoft.com/office/officeart/2005/8/layout/list1"/>
    <dgm:cxn modelId="{0A81EEF9-62A4-4E39-9045-1BC4E30DE1BD}" type="presParOf" srcId="{81ECB8D6-ABBF-426F-8EAB-10573C4F23AD}" destId="{E862B15B-98ED-4FB1-816C-A4CA2C5D9F79}" srcOrd="5" destOrd="0" presId="urn:microsoft.com/office/officeart/2005/8/layout/list1"/>
    <dgm:cxn modelId="{1D0D76F0-BCD3-4C2A-8E35-AEB41CF5BA03}" type="presParOf" srcId="{81ECB8D6-ABBF-426F-8EAB-10573C4F23AD}" destId="{0473CECB-9BF7-4DFB-AF1A-BCD89BDBBE83}" srcOrd="6" destOrd="0" presId="urn:microsoft.com/office/officeart/2005/8/layout/list1"/>
    <dgm:cxn modelId="{D71DAEA3-0074-4297-81B2-8327AEABB91F}" type="presParOf" srcId="{81ECB8D6-ABBF-426F-8EAB-10573C4F23AD}" destId="{23C94911-C9D3-4220-ACB5-8EA9B548668D}" srcOrd="7" destOrd="0" presId="urn:microsoft.com/office/officeart/2005/8/layout/list1"/>
    <dgm:cxn modelId="{8E4F59A0-F8E0-4F11-993D-C6CB047ABCB6}" type="presParOf" srcId="{81ECB8D6-ABBF-426F-8EAB-10573C4F23AD}" destId="{D8B06867-5460-4D99-88B0-55922A6BDCDC}" srcOrd="8" destOrd="0" presId="urn:microsoft.com/office/officeart/2005/8/layout/list1"/>
    <dgm:cxn modelId="{B51D0E9A-6EF5-4629-ACA4-BE4399ED3EAF}" type="presParOf" srcId="{D8B06867-5460-4D99-88B0-55922A6BDCDC}" destId="{AE286B21-2756-485E-9454-59F36A00A8F1}" srcOrd="0" destOrd="0" presId="urn:microsoft.com/office/officeart/2005/8/layout/list1"/>
    <dgm:cxn modelId="{3688D11C-9A53-42CE-901C-3A1FBDBF7301}" type="presParOf" srcId="{D8B06867-5460-4D99-88B0-55922A6BDCDC}" destId="{B13700AB-A42B-4A35-85A5-20FF62BEFAEE}" srcOrd="1" destOrd="0" presId="urn:microsoft.com/office/officeart/2005/8/layout/list1"/>
    <dgm:cxn modelId="{17D6725E-26AF-4952-B4A0-46645D43469B}" type="presParOf" srcId="{81ECB8D6-ABBF-426F-8EAB-10573C4F23AD}" destId="{F7ACC3AF-CEDF-4DF3-AA26-96DC7D9A1159}" srcOrd="9" destOrd="0" presId="urn:microsoft.com/office/officeart/2005/8/layout/list1"/>
    <dgm:cxn modelId="{7DF3167F-E438-43E9-99C6-0A2C9B56D226}" type="presParOf" srcId="{81ECB8D6-ABBF-426F-8EAB-10573C4F23AD}" destId="{D79ACC6A-CD5D-48B9-8EF8-B68762D0E3D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E6AE6-742E-4A7E-9551-7B75194AA184}" type="doc">
      <dgm:prSet loTypeId="urn:microsoft.com/office/officeart/2005/8/layout/cycle6" loCatId="relationship" qsTypeId="urn:microsoft.com/office/officeart/2005/8/quickstyle/3d7" qsCatId="3D" csTypeId="urn:microsoft.com/office/officeart/2005/8/colors/accent1_1" csCatId="accent1" phldr="1"/>
      <dgm:spPr/>
      <dgm:t>
        <a:bodyPr/>
        <a:lstStyle/>
        <a:p>
          <a:endParaRPr lang="ru-RU"/>
        </a:p>
      </dgm:t>
    </dgm:pt>
    <dgm:pt modelId="{C491AEB3-2527-4DC6-87AE-6BBE005836FE}">
      <dgm:prSet phldrT="[Текст]" custT="1"/>
      <dgm:spPr>
        <a:solidFill>
          <a:schemeClr val="accent3">
            <a:lumMod val="75000"/>
          </a:schemeClr>
        </a:solidFill>
      </dgm:spPr>
      <dgm:t>
        <a:bodyPr/>
        <a:lstStyle/>
        <a:p>
          <a:r>
            <a:rPr lang="ru-RU" sz="1600" b="0" dirty="0" smtClean="0">
              <a:effectLst>
                <a:outerShdw blurRad="38100" dist="38100" dir="2700000" algn="tl">
                  <a:srgbClr val="000000">
                    <a:alpha val="43137"/>
                  </a:srgbClr>
                </a:outerShdw>
              </a:effectLst>
            </a:rPr>
            <a:t>Образование</a:t>
          </a:r>
          <a:endParaRPr lang="ru-RU" sz="1600" b="0" dirty="0">
            <a:effectLst>
              <a:outerShdw blurRad="38100" dist="38100" dir="2700000" algn="tl">
                <a:srgbClr val="000000">
                  <a:alpha val="43137"/>
                </a:srgbClr>
              </a:outerShdw>
            </a:effectLst>
          </a:endParaRPr>
        </a:p>
      </dgm:t>
    </dgm:pt>
    <dgm:pt modelId="{7E02FA1B-6563-4185-9C5B-6A9B8004C74A}" type="parTrans" cxnId="{7153E0C3-5E10-4A9E-AD03-1EC0A70D250A}">
      <dgm:prSet/>
      <dgm:spPr/>
      <dgm:t>
        <a:bodyPr/>
        <a:lstStyle/>
        <a:p>
          <a:endParaRPr lang="ru-RU" sz="1600" b="0">
            <a:effectLst>
              <a:outerShdw blurRad="38100" dist="38100" dir="2700000" algn="tl">
                <a:srgbClr val="000000">
                  <a:alpha val="43137"/>
                </a:srgbClr>
              </a:outerShdw>
            </a:effectLst>
          </a:endParaRPr>
        </a:p>
      </dgm:t>
    </dgm:pt>
    <dgm:pt modelId="{87D89C21-16DF-499C-8A10-96784302AD99}" type="sibTrans" cxnId="{7153E0C3-5E10-4A9E-AD03-1EC0A70D250A}">
      <dgm:prSet/>
      <dgm:spPr/>
      <dgm:t>
        <a:bodyPr/>
        <a:lstStyle/>
        <a:p>
          <a:endParaRPr lang="ru-RU" sz="1600" b="0">
            <a:effectLst>
              <a:outerShdw blurRad="38100" dist="38100" dir="2700000" algn="tl">
                <a:srgbClr val="000000">
                  <a:alpha val="43137"/>
                </a:srgbClr>
              </a:outerShdw>
            </a:effectLst>
          </a:endParaRPr>
        </a:p>
      </dgm:t>
    </dgm:pt>
    <dgm:pt modelId="{E04C92EA-C26A-4C01-B4AD-2C0ACDE210AC}">
      <dgm:prSet phldrT="[Текст]" custT="1"/>
      <dgm:spPr>
        <a:solidFill>
          <a:schemeClr val="accent3">
            <a:lumMod val="75000"/>
          </a:schemeClr>
        </a:solidFill>
      </dgm:spPr>
      <dgm:t>
        <a:bodyPr/>
        <a:lstStyle/>
        <a:p>
          <a:r>
            <a:rPr lang="ru-RU" sz="1600" b="0" dirty="0" smtClean="0">
              <a:effectLst>
                <a:outerShdw blurRad="38100" dist="38100" dir="2700000" algn="tl">
                  <a:srgbClr val="000000">
                    <a:alpha val="43137"/>
                  </a:srgbClr>
                </a:outerShdw>
              </a:effectLst>
            </a:rPr>
            <a:t>Здравоохранение</a:t>
          </a:r>
          <a:endParaRPr lang="ru-RU" sz="1600" b="0" dirty="0">
            <a:effectLst>
              <a:outerShdw blurRad="38100" dist="38100" dir="2700000" algn="tl">
                <a:srgbClr val="000000">
                  <a:alpha val="43137"/>
                </a:srgbClr>
              </a:outerShdw>
            </a:effectLst>
          </a:endParaRPr>
        </a:p>
      </dgm:t>
    </dgm:pt>
    <dgm:pt modelId="{B749CD7F-D278-48A1-A16D-7DB1BCB46CDF}" type="parTrans" cxnId="{5CAE1F80-9580-4B9F-A4FD-19894FE9C2C3}">
      <dgm:prSet/>
      <dgm:spPr/>
      <dgm:t>
        <a:bodyPr/>
        <a:lstStyle/>
        <a:p>
          <a:endParaRPr lang="ru-RU" sz="1600" b="0">
            <a:effectLst>
              <a:outerShdw blurRad="38100" dist="38100" dir="2700000" algn="tl">
                <a:srgbClr val="000000">
                  <a:alpha val="43137"/>
                </a:srgbClr>
              </a:outerShdw>
            </a:effectLst>
          </a:endParaRPr>
        </a:p>
      </dgm:t>
    </dgm:pt>
    <dgm:pt modelId="{9FEB902C-B649-45C0-83B6-998B916CF611}" type="sibTrans" cxnId="{5CAE1F80-9580-4B9F-A4FD-19894FE9C2C3}">
      <dgm:prSet/>
      <dgm:spPr/>
      <dgm:t>
        <a:bodyPr/>
        <a:lstStyle/>
        <a:p>
          <a:endParaRPr lang="ru-RU" sz="1600" b="0">
            <a:effectLst>
              <a:outerShdw blurRad="38100" dist="38100" dir="2700000" algn="tl">
                <a:srgbClr val="000000">
                  <a:alpha val="43137"/>
                </a:srgbClr>
              </a:outerShdw>
            </a:effectLst>
          </a:endParaRPr>
        </a:p>
      </dgm:t>
    </dgm:pt>
    <dgm:pt modelId="{A94F2456-3AA9-438C-968C-32AA609D07BD}">
      <dgm:prSet phldrT="[Текст]" custT="1"/>
      <dgm:spPr>
        <a:solidFill>
          <a:schemeClr val="accent3">
            <a:lumMod val="75000"/>
          </a:schemeClr>
        </a:solidFill>
      </dgm:spPr>
      <dgm:t>
        <a:bodyPr/>
        <a:lstStyle/>
        <a:p>
          <a:r>
            <a:rPr lang="ru-RU" sz="1600" b="0" dirty="0" smtClean="0">
              <a:effectLst>
                <a:outerShdw blurRad="38100" dist="38100" dir="2700000" algn="tl">
                  <a:srgbClr val="000000">
                    <a:alpha val="43137"/>
                  </a:srgbClr>
                </a:outerShdw>
              </a:effectLst>
            </a:rPr>
            <a:t>Молодежная политика</a:t>
          </a:r>
          <a:endParaRPr lang="ru-RU" sz="1600" b="0" dirty="0">
            <a:effectLst>
              <a:outerShdw blurRad="38100" dist="38100" dir="2700000" algn="tl">
                <a:srgbClr val="000000">
                  <a:alpha val="43137"/>
                </a:srgbClr>
              </a:outerShdw>
            </a:effectLst>
          </a:endParaRPr>
        </a:p>
      </dgm:t>
    </dgm:pt>
    <dgm:pt modelId="{3939A4D6-C07F-47E8-9F55-4D46DF110935}" type="parTrans" cxnId="{F4FF0670-7AD3-4DE4-857B-FA39B19497AF}">
      <dgm:prSet/>
      <dgm:spPr/>
      <dgm:t>
        <a:bodyPr/>
        <a:lstStyle/>
        <a:p>
          <a:endParaRPr lang="ru-RU" sz="1600" b="0">
            <a:effectLst>
              <a:outerShdw blurRad="38100" dist="38100" dir="2700000" algn="tl">
                <a:srgbClr val="000000">
                  <a:alpha val="43137"/>
                </a:srgbClr>
              </a:outerShdw>
            </a:effectLst>
          </a:endParaRPr>
        </a:p>
      </dgm:t>
    </dgm:pt>
    <dgm:pt modelId="{88487DB4-52B3-4521-9ED8-A4845B18C48C}" type="sibTrans" cxnId="{F4FF0670-7AD3-4DE4-857B-FA39B19497AF}">
      <dgm:prSet/>
      <dgm:spPr/>
      <dgm:t>
        <a:bodyPr/>
        <a:lstStyle/>
        <a:p>
          <a:endParaRPr lang="ru-RU" sz="1600" b="0">
            <a:effectLst>
              <a:outerShdw blurRad="38100" dist="38100" dir="2700000" algn="tl">
                <a:srgbClr val="000000">
                  <a:alpha val="43137"/>
                </a:srgbClr>
              </a:outerShdw>
            </a:effectLst>
          </a:endParaRPr>
        </a:p>
      </dgm:t>
    </dgm:pt>
    <dgm:pt modelId="{9E909043-2122-4F0C-B93B-17144D158D10}">
      <dgm:prSet phldrT="[Текст]" custT="1"/>
      <dgm:spPr>
        <a:solidFill>
          <a:schemeClr val="accent3">
            <a:lumMod val="75000"/>
          </a:schemeClr>
        </a:solidFill>
      </dgm:spPr>
      <dgm:t>
        <a:bodyPr/>
        <a:lstStyle/>
        <a:p>
          <a:r>
            <a:rPr lang="ru-RU" sz="1600" b="0" dirty="0" smtClean="0">
              <a:effectLst>
                <a:outerShdw blurRad="38100" dist="38100" dir="2700000" algn="tl">
                  <a:srgbClr val="000000">
                    <a:alpha val="43137"/>
                  </a:srgbClr>
                </a:outerShdw>
              </a:effectLst>
            </a:rPr>
            <a:t>Спорт</a:t>
          </a:r>
          <a:endParaRPr lang="ru-RU" sz="1600" b="0" dirty="0">
            <a:effectLst>
              <a:outerShdw blurRad="38100" dist="38100" dir="2700000" algn="tl">
                <a:srgbClr val="000000">
                  <a:alpha val="43137"/>
                </a:srgbClr>
              </a:outerShdw>
            </a:effectLst>
          </a:endParaRPr>
        </a:p>
      </dgm:t>
    </dgm:pt>
    <dgm:pt modelId="{972E2DC1-B62C-4EF3-B8E3-7986C699A465}" type="parTrans" cxnId="{B1E6B71A-5643-43B9-80ED-1A9549B4EE85}">
      <dgm:prSet/>
      <dgm:spPr/>
      <dgm:t>
        <a:bodyPr/>
        <a:lstStyle/>
        <a:p>
          <a:endParaRPr lang="ru-RU" sz="1600" b="0">
            <a:effectLst>
              <a:outerShdw blurRad="38100" dist="38100" dir="2700000" algn="tl">
                <a:srgbClr val="000000">
                  <a:alpha val="43137"/>
                </a:srgbClr>
              </a:outerShdw>
            </a:effectLst>
          </a:endParaRPr>
        </a:p>
      </dgm:t>
    </dgm:pt>
    <dgm:pt modelId="{0FCD6E08-2E10-49CD-90D5-5709558E3298}" type="sibTrans" cxnId="{B1E6B71A-5643-43B9-80ED-1A9549B4EE85}">
      <dgm:prSet/>
      <dgm:spPr/>
      <dgm:t>
        <a:bodyPr/>
        <a:lstStyle/>
        <a:p>
          <a:endParaRPr lang="ru-RU" sz="1600" b="0">
            <a:effectLst>
              <a:outerShdw blurRad="38100" dist="38100" dir="2700000" algn="tl">
                <a:srgbClr val="000000">
                  <a:alpha val="43137"/>
                </a:srgbClr>
              </a:outerShdw>
            </a:effectLst>
          </a:endParaRPr>
        </a:p>
      </dgm:t>
    </dgm:pt>
    <dgm:pt modelId="{5CFC5E08-950E-45A0-BF63-C8D0CEC47B7C}">
      <dgm:prSet phldrT="[Текст]" custT="1"/>
      <dgm:spPr>
        <a:solidFill>
          <a:schemeClr val="accent3">
            <a:lumMod val="75000"/>
          </a:schemeClr>
        </a:solidFill>
      </dgm:spPr>
      <dgm:t>
        <a:bodyPr/>
        <a:lstStyle/>
        <a:p>
          <a:r>
            <a:rPr lang="ru-RU" sz="1600" b="0" dirty="0" smtClean="0">
              <a:effectLst>
                <a:outerShdw blurRad="38100" dist="38100" dir="2700000" algn="tl">
                  <a:srgbClr val="000000">
                    <a:alpha val="43137"/>
                  </a:srgbClr>
                </a:outerShdw>
              </a:effectLst>
            </a:rPr>
            <a:t>Культура</a:t>
          </a:r>
          <a:endParaRPr lang="ru-RU" sz="1600" b="0" dirty="0">
            <a:effectLst>
              <a:outerShdw blurRad="38100" dist="38100" dir="2700000" algn="tl">
                <a:srgbClr val="000000">
                  <a:alpha val="43137"/>
                </a:srgbClr>
              </a:outerShdw>
            </a:effectLst>
          </a:endParaRPr>
        </a:p>
      </dgm:t>
    </dgm:pt>
    <dgm:pt modelId="{971C3342-49C6-47D5-8933-ED8A75A63E55}" type="parTrans" cxnId="{2FF35CB6-00CD-4CF0-90B8-10E49E9D7EA8}">
      <dgm:prSet/>
      <dgm:spPr/>
      <dgm:t>
        <a:bodyPr/>
        <a:lstStyle/>
        <a:p>
          <a:endParaRPr lang="ru-RU" sz="1600" b="0">
            <a:effectLst>
              <a:outerShdw blurRad="38100" dist="38100" dir="2700000" algn="tl">
                <a:srgbClr val="000000">
                  <a:alpha val="43137"/>
                </a:srgbClr>
              </a:outerShdw>
            </a:effectLst>
          </a:endParaRPr>
        </a:p>
      </dgm:t>
    </dgm:pt>
    <dgm:pt modelId="{3ADF4A6F-2FF7-466F-BDF0-1C419CEBE111}" type="sibTrans" cxnId="{2FF35CB6-00CD-4CF0-90B8-10E49E9D7EA8}">
      <dgm:prSet/>
      <dgm:spPr/>
      <dgm:t>
        <a:bodyPr/>
        <a:lstStyle/>
        <a:p>
          <a:endParaRPr lang="ru-RU" sz="1600" b="0">
            <a:effectLst>
              <a:outerShdw blurRad="38100" dist="38100" dir="2700000" algn="tl">
                <a:srgbClr val="000000">
                  <a:alpha val="43137"/>
                </a:srgbClr>
              </a:outerShdw>
            </a:effectLst>
          </a:endParaRPr>
        </a:p>
      </dgm:t>
    </dgm:pt>
    <dgm:pt modelId="{B3D51262-4722-448E-BC3C-F71AEF0948E6}" type="pres">
      <dgm:prSet presAssocID="{E34E6AE6-742E-4A7E-9551-7B75194AA184}" presName="cycle" presStyleCnt="0">
        <dgm:presLayoutVars>
          <dgm:dir/>
          <dgm:resizeHandles val="exact"/>
        </dgm:presLayoutVars>
      </dgm:prSet>
      <dgm:spPr/>
      <dgm:t>
        <a:bodyPr/>
        <a:lstStyle/>
        <a:p>
          <a:endParaRPr lang="ru-RU"/>
        </a:p>
      </dgm:t>
    </dgm:pt>
    <dgm:pt modelId="{F953E58D-67FE-49BE-8DD4-72F0D61ADB9A}" type="pres">
      <dgm:prSet presAssocID="{C491AEB3-2527-4DC6-87AE-6BBE005836FE}" presName="node" presStyleLbl="node1" presStyleIdx="0" presStyleCnt="5">
        <dgm:presLayoutVars>
          <dgm:bulletEnabled val="1"/>
        </dgm:presLayoutVars>
      </dgm:prSet>
      <dgm:spPr/>
      <dgm:t>
        <a:bodyPr/>
        <a:lstStyle/>
        <a:p>
          <a:endParaRPr lang="ru-RU"/>
        </a:p>
      </dgm:t>
    </dgm:pt>
    <dgm:pt modelId="{6A8E3FF0-91F1-43DF-8320-2F50ABB583B9}" type="pres">
      <dgm:prSet presAssocID="{C491AEB3-2527-4DC6-87AE-6BBE005836FE}" presName="spNode" presStyleCnt="0"/>
      <dgm:spPr/>
    </dgm:pt>
    <dgm:pt modelId="{8D5D61D1-00D7-4908-BF79-15A866C97781}" type="pres">
      <dgm:prSet presAssocID="{87D89C21-16DF-499C-8A10-96784302AD99}" presName="sibTrans" presStyleLbl="sibTrans1D1" presStyleIdx="0" presStyleCnt="5"/>
      <dgm:spPr/>
      <dgm:t>
        <a:bodyPr/>
        <a:lstStyle/>
        <a:p>
          <a:endParaRPr lang="ru-RU"/>
        </a:p>
      </dgm:t>
    </dgm:pt>
    <dgm:pt modelId="{BF15899B-292D-4789-BB77-F407476B3FB6}" type="pres">
      <dgm:prSet presAssocID="{E04C92EA-C26A-4C01-B4AD-2C0ACDE210AC}" presName="node" presStyleLbl="node1" presStyleIdx="1" presStyleCnt="5" custScaleX="113513">
        <dgm:presLayoutVars>
          <dgm:bulletEnabled val="1"/>
        </dgm:presLayoutVars>
      </dgm:prSet>
      <dgm:spPr/>
      <dgm:t>
        <a:bodyPr/>
        <a:lstStyle/>
        <a:p>
          <a:endParaRPr lang="ru-RU"/>
        </a:p>
      </dgm:t>
    </dgm:pt>
    <dgm:pt modelId="{47550DB2-FF51-4E6C-B25A-E8E0EB99834E}" type="pres">
      <dgm:prSet presAssocID="{E04C92EA-C26A-4C01-B4AD-2C0ACDE210AC}" presName="spNode" presStyleCnt="0"/>
      <dgm:spPr/>
    </dgm:pt>
    <dgm:pt modelId="{06C7844C-C543-43C7-9311-838DFB1CD4D8}" type="pres">
      <dgm:prSet presAssocID="{9FEB902C-B649-45C0-83B6-998B916CF611}" presName="sibTrans" presStyleLbl="sibTrans1D1" presStyleIdx="1" presStyleCnt="5"/>
      <dgm:spPr/>
      <dgm:t>
        <a:bodyPr/>
        <a:lstStyle/>
        <a:p>
          <a:endParaRPr lang="ru-RU"/>
        </a:p>
      </dgm:t>
    </dgm:pt>
    <dgm:pt modelId="{FCBE1455-9FA8-4453-87E5-6D4995138AE3}" type="pres">
      <dgm:prSet presAssocID="{A94F2456-3AA9-438C-968C-32AA609D07BD}" presName="node" presStyleLbl="node1" presStyleIdx="2" presStyleCnt="5">
        <dgm:presLayoutVars>
          <dgm:bulletEnabled val="1"/>
        </dgm:presLayoutVars>
      </dgm:prSet>
      <dgm:spPr/>
      <dgm:t>
        <a:bodyPr/>
        <a:lstStyle/>
        <a:p>
          <a:endParaRPr lang="ru-RU"/>
        </a:p>
      </dgm:t>
    </dgm:pt>
    <dgm:pt modelId="{DF0E4553-2F2A-4662-8E94-8BF08069A018}" type="pres">
      <dgm:prSet presAssocID="{A94F2456-3AA9-438C-968C-32AA609D07BD}" presName="spNode" presStyleCnt="0"/>
      <dgm:spPr/>
    </dgm:pt>
    <dgm:pt modelId="{99BAC7CD-E973-4764-BD63-0E6B29504251}" type="pres">
      <dgm:prSet presAssocID="{88487DB4-52B3-4521-9ED8-A4845B18C48C}" presName="sibTrans" presStyleLbl="sibTrans1D1" presStyleIdx="2" presStyleCnt="5"/>
      <dgm:spPr/>
      <dgm:t>
        <a:bodyPr/>
        <a:lstStyle/>
        <a:p>
          <a:endParaRPr lang="ru-RU"/>
        </a:p>
      </dgm:t>
    </dgm:pt>
    <dgm:pt modelId="{53FF6D7D-0A05-4B89-9A34-983D41FB3756}" type="pres">
      <dgm:prSet presAssocID="{9E909043-2122-4F0C-B93B-17144D158D10}" presName="node" presStyleLbl="node1" presStyleIdx="3" presStyleCnt="5">
        <dgm:presLayoutVars>
          <dgm:bulletEnabled val="1"/>
        </dgm:presLayoutVars>
      </dgm:prSet>
      <dgm:spPr/>
      <dgm:t>
        <a:bodyPr/>
        <a:lstStyle/>
        <a:p>
          <a:endParaRPr lang="ru-RU"/>
        </a:p>
      </dgm:t>
    </dgm:pt>
    <dgm:pt modelId="{FDDA8611-97E2-4441-989C-00871A2AA9E5}" type="pres">
      <dgm:prSet presAssocID="{9E909043-2122-4F0C-B93B-17144D158D10}" presName="spNode" presStyleCnt="0"/>
      <dgm:spPr/>
    </dgm:pt>
    <dgm:pt modelId="{87DA0F1E-5159-42FD-92CC-E2BFD580584D}" type="pres">
      <dgm:prSet presAssocID="{0FCD6E08-2E10-49CD-90D5-5709558E3298}" presName="sibTrans" presStyleLbl="sibTrans1D1" presStyleIdx="3" presStyleCnt="5"/>
      <dgm:spPr/>
      <dgm:t>
        <a:bodyPr/>
        <a:lstStyle/>
        <a:p>
          <a:endParaRPr lang="ru-RU"/>
        </a:p>
      </dgm:t>
    </dgm:pt>
    <dgm:pt modelId="{907AF77B-4F54-4CC4-BEB5-6872ACFF0C91}" type="pres">
      <dgm:prSet presAssocID="{5CFC5E08-950E-45A0-BF63-C8D0CEC47B7C}" presName="node" presStyleLbl="node1" presStyleIdx="4" presStyleCnt="5">
        <dgm:presLayoutVars>
          <dgm:bulletEnabled val="1"/>
        </dgm:presLayoutVars>
      </dgm:prSet>
      <dgm:spPr/>
      <dgm:t>
        <a:bodyPr/>
        <a:lstStyle/>
        <a:p>
          <a:endParaRPr lang="ru-RU"/>
        </a:p>
      </dgm:t>
    </dgm:pt>
    <dgm:pt modelId="{C5271642-F832-42FC-B1B1-F11958B90958}" type="pres">
      <dgm:prSet presAssocID="{5CFC5E08-950E-45A0-BF63-C8D0CEC47B7C}" presName="spNode" presStyleCnt="0"/>
      <dgm:spPr/>
    </dgm:pt>
    <dgm:pt modelId="{3A600C2A-2A29-450F-BD86-B38A2F9CFD23}" type="pres">
      <dgm:prSet presAssocID="{3ADF4A6F-2FF7-466F-BDF0-1C419CEBE111}" presName="sibTrans" presStyleLbl="sibTrans1D1" presStyleIdx="4" presStyleCnt="5"/>
      <dgm:spPr/>
      <dgm:t>
        <a:bodyPr/>
        <a:lstStyle/>
        <a:p>
          <a:endParaRPr lang="ru-RU"/>
        </a:p>
      </dgm:t>
    </dgm:pt>
  </dgm:ptLst>
  <dgm:cxnLst>
    <dgm:cxn modelId="{04945D0D-A820-4265-9FD4-3DA56ABE556E}" type="presOf" srcId="{87D89C21-16DF-499C-8A10-96784302AD99}" destId="{8D5D61D1-00D7-4908-BF79-15A866C97781}" srcOrd="0" destOrd="0" presId="urn:microsoft.com/office/officeart/2005/8/layout/cycle6"/>
    <dgm:cxn modelId="{04CA3A73-8723-4856-BF53-C462EB986415}" type="presOf" srcId="{0FCD6E08-2E10-49CD-90D5-5709558E3298}" destId="{87DA0F1E-5159-42FD-92CC-E2BFD580584D}" srcOrd="0" destOrd="0" presId="urn:microsoft.com/office/officeart/2005/8/layout/cycle6"/>
    <dgm:cxn modelId="{B65A48A9-E2D1-4C58-A8BE-C3A851AE7A8D}" type="presOf" srcId="{5CFC5E08-950E-45A0-BF63-C8D0CEC47B7C}" destId="{907AF77B-4F54-4CC4-BEB5-6872ACFF0C91}" srcOrd="0" destOrd="0" presId="urn:microsoft.com/office/officeart/2005/8/layout/cycle6"/>
    <dgm:cxn modelId="{945556F8-B2A1-4C93-ADD3-9E6735CB6E84}" type="presOf" srcId="{9E909043-2122-4F0C-B93B-17144D158D10}" destId="{53FF6D7D-0A05-4B89-9A34-983D41FB3756}" srcOrd="0" destOrd="0" presId="urn:microsoft.com/office/officeart/2005/8/layout/cycle6"/>
    <dgm:cxn modelId="{75A1C133-D994-42A8-A8C7-6A562EA2B131}" type="presOf" srcId="{3ADF4A6F-2FF7-466F-BDF0-1C419CEBE111}" destId="{3A600C2A-2A29-450F-BD86-B38A2F9CFD23}" srcOrd="0" destOrd="0" presId="urn:microsoft.com/office/officeart/2005/8/layout/cycle6"/>
    <dgm:cxn modelId="{855C057F-5446-401D-9B0E-2864EEF93D44}" type="presOf" srcId="{9FEB902C-B649-45C0-83B6-998B916CF611}" destId="{06C7844C-C543-43C7-9311-838DFB1CD4D8}" srcOrd="0" destOrd="0" presId="urn:microsoft.com/office/officeart/2005/8/layout/cycle6"/>
    <dgm:cxn modelId="{B1E6B71A-5643-43B9-80ED-1A9549B4EE85}" srcId="{E34E6AE6-742E-4A7E-9551-7B75194AA184}" destId="{9E909043-2122-4F0C-B93B-17144D158D10}" srcOrd="3" destOrd="0" parTransId="{972E2DC1-B62C-4EF3-B8E3-7986C699A465}" sibTransId="{0FCD6E08-2E10-49CD-90D5-5709558E3298}"/>
    <dgm:cxn modelId="{5CAE1F80-9580-4B9F-A4FD-19894FE9C2C3}" srcId="{E34E6AE6-742E-4A7E-9551-7B75194AA184}" destId="{E04C92EA-C26A-4C01-B4AD-2C0ACDE210AC}" srcOrd="1" destOrd="0" parTransId="{B749CD7F-D278-48A1-A16D-7DB1BCB46CDF}" sibTransId="{9FEB902C-B649-45C0-83B6-998B916CF611}"/>
    <dgm:cxn modelId="{5F5C872D-B25E-4B7F-B1BB-563CAFBD220C}" type="presOf" srcId="{E34E6AE6-742E-4A7E-9551-7B75194AA184}" destId="{B3D51262-4722-448E-BC3C-F71AEF0948E6}" srcOrd="0" destOrd="0" presId="urn:microsoft.com/office/officeart/2005/8/layout/cycle6"/>
    <dgm:cxn modelId="{F4FF0670-7AD3-4DE4-857B-FA39B19497AF}" srcId="{E34E6AE6-742E-4A7E-9551-7B75194AA184}" destId="{A94F2456-3AA9-438C-968C-32AA609D07BD}" srcOrd="2" destOrd="0" parTransId="{3939A4D6-C07F-47E8-9F55-4D46DF110935}" sibTransId="{88487DB4-52B3-4521-9ED8-A4845B18C48C}"/>
    <dgm:cxn modelId="{76B5B45C-5DA0-4FE1-B030-8D89AAC5DB2D}" type="presOf" srcId="{E04C92EA-C26A-4C01-B4AD-2C0ACDE210AC}" destId="{BF15899B-292D-4789-BB77-F407476B3FB6}" srcOrd="0" destOrd="0" presId="urn:microsoft.com/office/officeart/2005/8/layout/cycle6"/>
    <dgm:cxn modelId="{07EAB97C-6A47-4BCE-9B03-23979A3D9560}" type="presOf" srcId="{C491AEB3-2527-4DC6-87AE-6BBE005836FE}" destId="{F953E58D-67FE-49BE-8DD4-72F0D61ADB9A}" srcOrd="0" destOrd="0" presId="urn:microsoft.com/office/officeart/2005/8/layout/cycle6"/>
    <dgm:cxn modelId="{2FF35CB6-00CD-4CF0-90B8-10E49E9D7EA8}" srcId="{E34E6AE6-742E-4A7E-9551-7B75194AA184}" destId="{5CFC5E08-950E-45A0-BF63-C8D0CEC47B7C}" srcOrd="4" destOrd="0" parTransId="{971C3342-49C6-47D5-8933-ED8A75A63E55}" sibTransId="{3ADF4A6F-2FF7-466F-BDF0-1C419CEBE111}"/>
    <dgm:cxn modelId="{7153E0C3-5E10-4A9E-AD03-1EC0A70D250A}" srcId="{E34E6AE6-742E-4A7E-9551-7B75194AA184}" destId="{C491AEB3-2527-4DC6-87AE-6BBE005836FE}" srcOrd="0" destOrd="0" parTransId="{7E02FA1B-6563-4185-9C5B-6A9B8004C74A}" sibTransId="{87D89C21-16DF-499C-8A10-96784302AD99}"/>
    <dgm:cxn modelId="{7AF49B58-5134-4425-8A35-3F3F58482F4E}" type="presOf" srcId="{88487DB4-52B3-4521-9ED8-A4845B18C48C}" destId="{99BAC7CD-E973-4764-BD63-0E6B29504251}" srcOrd="0" destOrd="0" presId="urn:microsoft.com/office/officeart/2005/8/layout/cycle6"/>
    <dgm:cxn modelId="{924ECA5E-74A0-45A0-9FCE-49DF242AD92B}" type="presOf" srcId="{A94F2456-3AA9-438C-968C-32AA609D07BD}" destId="{FCBE1455-9FA8-4453-87E5-6D4995138AE3}" srcOrd="0" destOrd="0" presId="urn:microsoft.com/office/officeart/2005/8/layout/cycle6"/>
    <dgm:cxn modelId="{9D7B6FB8-3BD3-4963-8226-7D61195CEB78}" type="presParOf" srcId="{B3D51262-4722-448E-BC3C-F71AEF0948E6}" destId="{F953E58D-67FE-49BE-8DD4-72F0D61ADB9A}" srcOrd="0" destOrd="0" presId="urn:microsoft.com/office/officeart/2005/8/layout/cycle6"/>
    <dgm:cxn modelId="{48FCB040-F194-49A5-947A-E6B00D1D052C}" type="presParOf" srcId="{B3D51262-4722-448E-BC3C-F71AEF0948E6}" destId="{6A8E3FF0-91F1-43DF-8320-2F50ABB583B9}" srcOrd="1" destOrd="0" presId="urn:microsoft.com/office/officeart/2005/8/layout/cycle6"/>
    <dgm:cxn modelId="{B79D9244-7D75-472B-8361-3DEA052F2EA7}" type="presParOf" srcId="{B3D51262-4722-448E-BC3C-F71AEF0948E6}" destId="{8D5D61D1-00D7-4908-BF79-15A866C97781}" srcOrd="2" destOrd="0" presId="urn:microsoft.com/office/officeart/2005/8/layout/cycle6"/>
    <dgm:cxn modelId="{52E4B121-ADDD-4AB6-96E7-6E78F71C2113}" type="presParOf" srcId="{B3D51262-4722-448E-BC3C-F71AEF0948E6}" destId="{BF15899B-292D-4789-BB77-F407476B3FB6}" srcOrd="3" destOrd="0" presId="urn:microsoft.com/office/officeart/2005/8/layout/cycle6"/>
    <dgm:cxn modelId="{46298A81-46B0-420F-8D79-93ACEA342C00}" type="presParOf" srcId="{B3D51262-4722-448E-BC3C-F71AEF0948E6}" destId="{47550DB2-FF51-4E6C-B25A-E8E0EB99834E}" srcOrd="4" destOrd="0" presId="urn:microsoft.com/office/officeart/2005/8/layout/cycle6"/>
    <dgm:cxn modelId="{A3CE019D-1F88-46E0-A1D4-BA269F54DB92}" type="presParOf" srcId="{B3D51262-4722-448E-BC3C-F71AEF0948E6}" destId="{06C7844C-C543-43C7-9311-838DFB1CD4D8}" srcOrd="5" destOrd="0" presId="urn:microsoft.com/office/officeart/2005/8/layout/cycle6"/>
    <dgm:cxn modelId="{0509D011-4078-4AEF-8C44-7E19547E9EF5}" type="presParOf" srcId="{B3D51262-4722-448E-BC3C-F71AEF0948E6}" destId="{FCBE1455-9FA8-4453-87E5-6D4995138AE3}" srcOrd="6" destOrd="0" presId="urn:microsoft.com/office/officeart/2005/8/layout/cycle6"/>
    <dgm:cxn modelId="{C70C9D99-7D4A-4CC9-8A99-12FD218E4031}" type="presParOf" srcId="{B3D51262-4722-448E-BC3C-F71AEF0948E6}" destId="{DF0E4553-2F2A-4662-8E94-8BF08069A018}" srcOrd="7" destOrd="0" presId="urn:microsoft.com/office/officeart/2005/8/layout/cycle6"/>
    <dgm:cxn modelId="{F6CECDDC-AB75-49D4-8B45-B72EDD09A999}" type="presParOf" srcId="{B3D51262-4722-448E-BC3C-F71AEF0948E6}" destId="{99BAC7CD-E973-4764-BD63-0E6B29504251}" srcOrd="8" destOrd="0" presId="urn:microsoft.com/office/officeart/2005/8/layout/cycle6"/>
    <dgm:cxn modelId="{50D05A39-535B-45EF-8354-D4D6567BFB44}" type="presParOf" srcId="{B3D51262-4722-448E-BC3C-F71AEF0948E6}" destId="{53FF6D7D-0A05-4B89-9A34-983D41FB3756}" srcOrd="9" destOrd="0" presId="urn:microsoft.com/office/officeart/2005/8/layout/cycle6"/>
    <dgm:cxn modelId="{CC8AA694-2FC8-4B60-9079-3B010C774453}" type="presParOf" srcId="{B3D51262-4722-448E-BC3C-F71AEF0948E6}" destId="{FDDA8611-97E2-4441-989C-00871A2AA9E5}" srcOrd="10" destOrd="0" presId="urn:microsoft.com/office/officeart/2005/8/layout/cycle6"/>
    <dgm:cxn modelId="{B5B69C8E-BFDF-4E2A-A39D-806023D9C49D}" type="presParOf" srcId="{B3D51262-4722-448E-BC3C-F71AEF0948E6}" destId="{87DA0F1E-5159-42FD-92CC-E2BFD580584D}" srcOrd="11" destOrd="0" presId="urn:microsoft.com/office/officeart/2005/8/layout/cycle6"/>
    <dgm:cxn modelId="{FB70771A-A722-4013-88B6-52409E45E7E5}" type="presParOf" srcId="{B3D51262-4722-448E-BC3C-F71AEF0948E6}" destId="{907AF77B-4F54-4CC4-BEB5-6872ACFF0C91}" srcOrd="12" destOrd="0" presId="urn:microsoft.com/office/officeart/2005/8/layout/cycle6"/>
    <dgm:cxn modelId="{1688F605-B8FC-43F5-86F5-8A8A3D52E98C}" type="presParOf" srcId="{B3D51262-4722-448E-BC3C-F71AEF0948E6}" destId="{C5271642-F832-42FC-B1B1-F11958B90958}" srcOrd="13" destOrd="0" presId="urn:microsoft.com/office/officeart/2005/8/layout/cycle6"/>
    <dgm:cxn modelId="{01D54855-995A-46F2-B39A-B00553348108}" type="presParOf" srcId="{B3D51262-4722-448E-BC3C-F71AEF0948E6}" destId="{3A600C2A-2A29-450F-BD86-B38A2F9CFD23}"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EF34E-9181-44B3-8DD8-198320B0EE7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8DBE2BEA-9192-4F89-BF0A-E089971B78CE}">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ru-RU" sz="1800" b="1" dirty="0" smtClean="0"/>
            <a:t>ВОДОПРОВОДНЫЕ СЕТИ </a:t>
          </a:r>
        </a:p>
        <a:p>
          <a:r>
            <a:rPr lang="ru-RU" sz="1800" dirty="0" smtClean="0"/>
            <a:t>Построено </a:t>
          </a:r>
          <a:r>
            <a:rPr lang="ru-RU" sz="1800" b="1" dirty="0" smtClean="0">
              <a:solidFill>
                <a:srgbClr val="C00000"/>
              </a:solidFill>
            </a:rPr>
            <a:t>и</a:t>
          </a:r>
          <a:r>
            <a:rPr lang="ru-RU" sz="1800" dirty="0" smtClean="0"/>
            <a:t> реконструировано – </a:t>
          </a:r>
          <a:r>
            <a:rPr lang="ru-RU" sz="2100" b="1" dirty="0" smtClean="0">
              <a:solidFill>
                <a:srgbClr val="C00000"/>
              </a:solidFill>
              <a:latin typeface="Arial" panose="020B0604020202020204" pitchFamily="34" charset="0"/>
              <a:cs typeface="Arial" panose="020B0604020202020204" pitchFamily="34" charset="0"/>
            </a:rPr>
            <a:t>2,13</a:t>
          </a:r>
          <a:r>
            <a:rPr lang="ru-RU" sz="1800" b="1" dirty="0" smtClean="0">
              <a:solidFill>
                <a:srgbClr val="C00000"/>
              </a:solidFill>
            </a:rPr>
            <a:t> км,   </a:t>
          </a:r>
          <a:r>
            <a:rPr lang="ru-RU" sz="1800" b="1" dirty="0" smtClean="0">
              <a:solidFill>
                <a:schemeClr val="tx1"/>
              </a:solidFill>
            </a:rPr>
            <a:t>в </a:t>
          </a:r>
          <a:r>
            <a:rPr lang="ru-RU" sz="1800" b="1" dirty="0" err="1" smtClean="0">
              <a:solidFill>
                <a:schemeClr val="tx1"/>
              </a:solidFill>
            </a:rPr>
            <a:t>т.ч</a:t>
          </a:r>
          <a:r>
            <a:rPr lang="ru-RU" sz="1800" b="1" dirty="0" smtClean="0">
              <a:solidFill>
                <a:schemeClr val="tx1"/>
              </a:solidFill>
            </a:rPr>
            <a:t>. </a:t>
          </a:r>
          <a:r>
            <a:rPr lang="ru-RU" sz="1800" b="1" dirty="0" smtClean="0">
              <a:solidFill>
                <a:schemeClr val="tx1"/>
              </a:solidFill>
            </a:rPr>
            <a:t>на селе</a:t>
          </a:r>
          <a:r>
            <a:rPr lang="ru-RU" sz="1800" b="1" dirty="0" smtClean="0">
              <a:solidFill>
                <a:srgbClr val="C00000"/>
              </a:solidFill>
            </a:rPr>
            <a:t> </a:t>
          </a:r>
          <a:r>
            <a:rPr lang="ru-RU" sz="1800" b="1" dirty="0" smtClean="0">
              <a:solidFill>
                <a:srgbClr val="C00000"/>
              </a:solidFill>
            </a:rPr>
            <a:t>– </a:t>
          </a:r>
          <a:r>
            <a:rPr lang="ru-RU" sz="1800" b="1" dirty="0" smtClean="0">
              <a:solidFill>
                <a:srgbClr val="C00000"/>
              </a:solidFill>
              <a:latin typeface="Arial" panose="020B0604020202020204" pitchFamily="34" charset="0"/>
              <a:cs typeface="Arial" panose="020B0604020202020204" pitchFamily="34" charset="0"/>
            </a:rPr>
            <a:t>1,59</a:t>
          </a:r>
          <a:r>
            <a:rPr lang="ru-RU" sz="1800" b="1" dirty="0" smtClean="0">
              <a:solidFill>
                <a:srgbClr val="C00000"/>
              </a:solidFill>
            </a:rPr>
            <a:t> км</a:t>
          </a:r>
          <a:endParaRPr lang="ru-RU" sz="1800" dirty="0"/>
        </a:p>
      </dgm:t>
    </dgm:pt>
    <dgm:pt modelId="{91678439-EAAE-4C54-B6F5-241F4E0A955E}" type="parTrans" cxnId="{667EC9E6-189D-4A35-AAB6-8310A33CF325}">
      <dgm:prSet/>
      <dgm:spPr/>
      <dgm:t>
        <a:bodyPr/>
        <a:lstStyle/>
        <a:p>
          <a:endParaRPr lang="ru-RU"/>
        </a:p>
      </dgm:t>
    </dgm:pt>
    <dgm:pt modelId="{C9D25949-404C-4F58-9625-28F6A470612A}" type="sibTrans" cxnId="{667EC9E6-189D-4A35-AAB6-8310A33CF325}">
      <dgm:prSet/>
      <dgm:spPr/>
      <dgm:t>
        <a:bodyPr/>
        <a:lstStyle/>
        <a:p>
          <a:endParaRPr lang="ru-RU"/>
        </a:p>
      </dgm:t>
    </dgm:pt>
    <dgm:pt modelId="{45A1CFE7-7782-4050-B0D5-5CA1D9C67AB4}">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ru-RU" sz="1800" b="1" dirty="0" smtClean="0"/>
            <a:t>ДОРОГИ</a:t>
          </a:r>
          <a:endParaRPr lang="ru-RU" sz="1800" b="1" dirty="0" smtClean="0"/>
        </a:p>
        <a:p>
          <a:r>
            <a:rPr lang="ru-RU" sz="1800" dirty="0" smtClean="0"/>
            <a:t>Ремонт и строительство                </a:t>
          </a:r>
          <a:r>
            <a:rPr lang="ru-RU" sz="2000" b="1" dirty="0" smtClean="0">
              <a:solidFill>
                <a:srgbClr val="C00000"/>
              </a:solidFill>
              <a:latin typeface="Arial" panose="020B0604020202020204" pitchFamily="34" charset="0"/>
              <a:cs typeface="Arial" panose="020B0604020202020204" pitchFamily="34" charset="0"/>
            </a:rPr>
            <a:t>13,2</a:t>
          </a:r>
          <a:r>
            <a:rPr lang="ru-RU" sz="1800" b="1" dirty="0" smtClean="0">
              <a:solidFill>
                <a:srgbClr val="C00000"/>
              </a:solidFill>
            </a:rPr>
            <a:t> км </a:t>
          </a:r>
          <a:r>
            <a:rPr lang="ru-RU" sz="1800" dirty="0" smtClean="0"/>
            <a:t>автодорог,                                           </a:t>
          </a:r>
          <a:r>
            <a:rPr lang="ru-RU" sz="1800" b="1" u="none"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ru-RU" sz="1800" b="1" u="none" dirty="0" smtClean="0">
              <a:solidFill>
                <a:srgbClr val="C00000"/>
              </a:solidFill>
              <a:effectLst>
                <a:outerShdw blurRad="38100" dist="38100" dir="2700000" algn="tl">
                  <a:srgbClr val="000000">
                    <a:alpha val="43137"/>
                  </a:srgbClr>
                </a:outerShdw>
              </a:effectLst>
            </a:rPr>
            <a:t> км</a:t>
          </a:r>
          <a:r>
            <a:rPr lang="ru-RU" sz="1800" b="0" dirty="0" smtClean="0">
              <a:effectLst>
                <a:outerShdw blurRad="38100" dist="38100" dir="2700000" algn="tl">
                  <a:srgbClr val="000000">
                    <a:alpha val="43137"/>
                  </a:srgbClr>
                </a:outerShdw>
              </a:effectLst>
            </a:rPr>
            <a:t> </a:t>
          </a:r>
          <a:r>
            <a:rPr lang="ru-RU" sz="1800" dirty="0" smtClean="0"/>
            <a:t>тротуаров, в </a:t>
          </a:r>
          <a:r>
            <a:rPr lang="ru-RU" sz="1800" dirty="0" err="1" smtClean="0"/>
            <a:t>т.ч</a:t>
          </a:r>
          <a:r>
            <a:rPr lang="ru-RU" sz="1800" dirty="0" smtClean="0"/>
            <a:t>. </a:t>
          </a:r>
          <a:r>
            <a:rPr lang="ru-RU" sz="1800" dirty="0" smtClean="0"/>
            <a:t>на селе                  </a:t>
          </a:r>
          <a:r>
            <a:rPr lang="ru-RU" sz="1800" b="1" dirty="0" smtClean="0">
              <a:solidFill>
                <a:srgbClr val="C00000"/>
              </a:solidFill>
              <a:effectLst>
                <a:outerShdw blurRad="38100" dist="38100" dir="2700000" algn="tl">
                  <a:srgbClr val="000000">
                    <a:alpha val="43137"/>
                  </a:srgbClr>
                </a:outerShdw>
              </a:effectLst>
            </a:rPr>
            <a:t>9,5 км </a:t>
          </a:r>
          <a:r>
            <a:rPr lang="ru-RU" sz="1800" dirty="0" smtClean="0"/>
            <a:t>и </a:t>
          </a:r>
          <a:r>
            <a:rPr lang="ru-RU" sz="1800" b="1" dirty="0" smtClean="0">
              <a:solidFill>
                <a:srgbClr val="C00000"/>
              </a:solidFill>
              <a:effectLst>
                <a:outerShdw blurRad="38100" dist="38100" dir="2700000" algn="tl">
                  <a:srgbClr val="000000">
                    <a:alpha val="43137"/>
                  </a:srgbClr>
                </a:outerShdw>
              </a:effectLst>
            </a:rPr>
            <a:t>0,3 км </a:t>
          </a:r>
          <a:r>
            <a:rPr lang="ru-RU" sz="1800" dirty="0" smtClean="0"/>
            <a:t>соответственно</a:t>
          </a:r>
          <a:endParaRPr lang="ru-RU" sz="1800" dirty="0"/>
        </a:p>
      </dgm:t>
    </dgm:pt>
    <dgm:pt modelId="{19DA2F8F-596F-4F8C-A701-D81845C5CED1}" type="parTrans" cxnId="{8D6F6DFA-B27D-4DF8-9667-433AC5BCFB3E}">
      <dgm:prSet/>
      <dgm:spPr/>
      <dgm:t>
        <a:bodyPr/>
        <a:lstStyle/>
        <a:p>
          <a:endParaRPr lang="ru-RU"/>
        </a:p>
      </dgm:t>
    </dgm:pt>
    <dgm:pt modelId="{6489A039-ED58-4282-8EDF-F8C8DA3115B9}" type="sibTrans" cxnId="{8D6F6DFA-B27D-4DF8-9667-433AC5BCFB3E}">
      <dgm:prSet/>
      <dgm:spPr/>
      <dgm:t>
        <a:bodyPr/>
        <a:lstStyle/>
        <a:p>
          <a:endParaRPr lang="ru-RU"/>
        </a:p>
      </dgm:t>
    </dgm:pt>
    <dgm:pt modelId="{DE6DF003-3A89-41FD-812A-982EBFC3FF61}">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ru-RU" sz="1800" b="1" dirty="0" smtClean="0"/>
            <a:t>ТЕПЛОВЫЕ СЕТИ</a:t>
          </a:r>
        </a:p>
        <a:p>
          <a:r>
            <a:rPr lang="ru-RU" sz="1800" dirty="0" smtClean="0"/>
            <a:t>Реконструировано </a:t>
          </a:r>
          <a:r>
            <a:rPr lang="ru-RU" sz="2100" b="1" dirty="0" smtClean="0">
              <a:solidFill>
                <a:srgbClr val="C00000"/>
              </a:solidFill>
              <a:effectLst/>
            </a:rPr>
            <a:t>4,3</a:t>
          </a:r>
          <a:r>
            <a:rPr lang="ru-RU" sz="1800" b="1" dirty="0" smtClean="0">
              <a:solidFill>
                <a:srgbClr val="C00000"/>
              </a:solidFill>
              <a:effectLst/>
            </a:rPr>
            <a:t> км </a:t>
          </a:r>
          <a:r>
            <a:rPr lang="ru-RU" sz="1800" dirty="0" smtClean="0"/>
            <a:t>сетей, в </a:t>
          </a:r>
          <a:r>
            <a:rPr lang="ru-RU" sz="1800" dirty="0" err="1" smtClean="0"/>
            <a:t>т.ч</a:t>
          </a:r>
          <a:r>
            <a:rPr lang="ru-RU" sz="1800" dirty="0" smtClean="0"/>
            <a:t>. </a:t>
          </a:r>
          <a:r>
            <a:rPr lang="ru-RU" sz="1800" dirty="0" smtClean="0"/>
            <a:t>на </a:t>
          </a:r>
          <a:r>
            <a:rPr lang="ru-RU" sz="1800" b="1" dirty="0" smtClean="0"/>
            <a:t>селе</a:t>
          </a:r>
          <a:r>
            <a:rPr lang="ru-RU" sz="1800" dirty="0" smtClean="0"/>
            <a:t> </a:t>
          </a:r>
          <a:r>
            <a:rPr lang="ru-RU" sz="1800" b="1" dirty="0" smtClean="0">
              <a:solidFill>
                <a:srgbClr val="C00000"/>
              </a:solidFill>
              <a:effectLst>
                <a:outerShdw blurRad="38100" dist="38100" dir="2700000" algn="tl">
                  <a:srgbClr val="000000">
                    <a:alpha val="43137"/>
                  </a:srgbClr>
                </a:outerShdw>
              </a:effectLst>
            </a:rPr>
            <a:t>– </a:t>
          </a:r>
          <a:r>
            <a:rPr lang="ru-RU" sz="1800" b="1" dirty="0" smtClean="0">
              <a:solidFill>
                <a:srgbClr val="C00000"/>
              </a:solidFill>
              <a:effectLst/>
              <a:latin typeface="Arial" panose="020B0604020202020204" pitchFamily="34" charset="0"/>
              <a:cs typeface="Arial" panose="020B0604020202020204" pitchFamily="34" charset="0"/>
            </a:rPr>
            <a:t>1,5</a:t>
          </a:r>
          <a:r>
            <a:rPr lang="ru-RU" sz="1800" b="1" dirty="0" smtClean="0">
              <a:solidFill>
                <a:srgbClr val="C00000"/>
              </a:solidFill>
              <a:effectLst/>
            </a:rPr>
            <a:t> км</a:t>
          </a:r>
          <a:endParaRPr lang="ru-RU" sz="1800" b="1" dirty="0">
            <a:solidFill>
              <a:srgbClr val="C00000"/>
            </a:solidFill>
            <a:effectLst/>
          </a:endParaRPr>
        </a:p>
      </dgm:t>
    </dgm:pt>
    <dgm:pt modelId="{E5710998-F9A6-4AE2-A1E6-20701A4E55FC}" type="parTrans" cxnId="{C7069C79-DCFB-4299-85D4-41C3C7369639}">
      <dgm:prSet/>
      <dgm:spPr/>
      <dgm:t>
        <a:bodyPr/>
        <a:lstStyle/>
        <a:p>
          <a:endParaRPr lang="ru-RU"/>
        </a:p>
      </dgm:t>
    </dgm:pt>
    <dgm:pt modelId="{E79DF9FA-73F6-4A15-A89F-2F051A02A866}" type="sibTrans" cxnId="{C7069C79-DCFB-4299-85D4-41C3C7369639}">
      <dgm:prSet/>
      <dgm:spPr/>
      <dgm:t>
        <a:bodyPr/>
        <a:lstStyle/>
        <a:p>
          <a:endParaRPr lang="ru-RU"/>
        </a:p>
      </dgm:t>
    </dgm:pt>
    <dgm:pt modelId="{E20FC8B9-C3EC-48D5-8D63-D21938C86357}">
      <dgm:prSet phldrT="[Текст]" custT="1">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ru-RU" sz="1600" b="1" dirty="0" smtClean="0"/>
            <a:t>ГАЗИФИКАЦИЯ</a:t>
          </a:r>
        </a:p>
        <a:p>
          <a:r>
            <a:rPr lang="ru-RU" sz="1600" dirty="0" smtClean="0"/>
            <a:t>Газифицировано </a:t>
          </a:r>
          <a:r>
            <a:rPr lang="ru-RU" sz="1600" b="1" dirty="0" smtClean="0">
              <a:solidFill>
                <a:srgbClr val="C00000"/>
              </a:solidFill>
            </a:rPr>
            <a:t>632 квартиры </a:t>
          </a:r>
          <a:r>
            <a:rPr lang="ru-RU" sz="1600" b="1" dirty="0" smtClean="0">
              <a:solidFill>
                <a:srgbClr val="C00000"/>
              </a:solidFill>
            </a:rPr>
            <a:t>                       </a:t>
          </a:r>
          <a:r>
            <a:rPr lang="ru-RU" sz="1600" b="1" dirty="0" smtClean="0">
              <a:solidFill>
                <a:schemeClr val="tx1"/>
              </a:solidFill>
            </a:rPr>
            <a:t>(на селе </a:t>
          </a:r>
          <a:r>
            <a:rPr lang="ru-RU" sz="1600" b="1" dirty="0" smtClean="0">
              <a:solidFill>
                <a:srgbClr val="C00000"/>
              </a:solidFill>
            </a:rPr>
            <a:t>- 327 квартир</a:t>
          </a:r>
          <a:r>
            <a:rPr lang="ru-RU" sz="1600" b="1" dirty="0" smtClean="0">
              <a:solidFill>
                <a:schemeClr val="tx1"/>
              </a:solidFill>
            </a:rPr>
            <a:t>)</a:t>
          </a:r>
          <a:r>
            <a:rPr lang="ru-RU" sz="1600" dirty="0" smtClean="0"/>
            <a:t>, в </a:t>
          </a:r>
          <a:r>
            <a:rPr lang="ru-RU" sz="1600" dirty="0" err="1" smtClean="0"/>
            <a:t>т.ч</a:t>
          </a:r>
          <a:r>
            <a:rPr lang="ru-RU" sz="1600" dirty="0" smtClean="0"/>
            <a:t>. </a:t>
          </a:r>
          <a:r>
            <a:rPr lang="ru-RU" sz="1600" dirty="0" smtClean="0"/>
            <a:t>                                              </a:t>
          </a:r>
          <a:r>
            <a:rPr lang="ru-RU" sz="1600" b="1" dirty="0" smtClean="0">
              <a:solidFill>
                <a:srgbClr val="C00000"/>
              </a:solidFill>
            </a:rPr>
            <a:t>233 </a:t>
          </a:r>
          <a:r>
            <a:rPr lang="ru-RU" sz="1600" b="1" dirty="0" smtClean="0">
              <a:solidFill>
                <a:srgbClr val="C00000"/>
              </a:solidFill>
            </a:rPr>
            <a:t>квартиры</a:t>
          </a:r>
          <a:r>
            <a:rPr lang="ru-RU" sz="1600" dirty="0" smtClean="0">
              <a:solidFill>
                <a:srgbClr val="C00000"/>
              </a:solidFill>
            </a:rPr>
            <a:t> </a:t>
          </a:r>
          <a:r>
            <a:rPr lang="ru-RU" sz="1600" dirty="0" smtClean="0"/>
            <a:t>льготной категории </a:t>
          </a:r>
          <a:r>
            <a:rPr lang="ru-RU" sz="1600" dirty="0" smtClean="0"/>
            <a:t>      (</a:t>
          </a:r>
          <a:r>
            <a:rPr lang="ru-RU" sz="1600" dirty="0" smtClean="0">
              <a:effectLst>
                <a:outerShdw blurRad="38100" dist="38100" dir="2700000" algn="tl">
                  <a:srgbClr val="000000">
                    <a:alpha val="43137"/>
                  </a:srgbClr>
                </a:outerShdw>
              </a:effectLst>
            </a:rPr>
            <a:t>на селе</a:t>
          </a:r>
          <a:r>
            <a:rPr lang="ru-RU" sz="1600" dirty="0" smtClean="0"/>
            <a:t> </a:t>
          </a:r>
          <a:r>
            <a:rPr lang="ru-RU" sz="1600" dirty="0" smtClean="0"/>
            <a:t>– </a:t>
          </a:r>
          <a:r>
            <a:rPr lang="ru-RU" sz="1600" dirty="0" smtClean="0">
              <a:solidFill>
                <a:srgbClr val="C00000"/>
              </a:solidFill>
              <a:effectLst>
                <a:outerShdw blurRad="38100" dist="38100" dir="2700000" algn="tl">
                  <a:srgbClr val="000000">
                    <a:alpha val="43137"/>
                  </a:srgbClr>
                </a:outerShdw>
              </a:effectLst>
            </a:rPr>
            <a:t>144 квартиры</a:t>
          </a:r>
          <a:r>
            <a:rPr lang="ru-RU" sz="1600" dirty="0" smtClean="0"/>
            <a:t>)                                         построено более </a:t>
          </a:r>
          <a:r>
            <a:rPr lang="ru-RU" sz="1600" dirty="0" smtClean="0">
              <a:solidFill>
                <a:srgbClr val="FF0000"/>
              </a:solidFill>
              <a:effectLst>
                <a:outerShdw blurRad="38100" dist="38100" dir="2700000" algn="tl">
                  <a:srgbClr val="000000">
                    <a:alpha val="43137"/>
                  </a:srgbClr>
                </a:outerShdw>
              </a:effectLst>
            </a:rPr>
            <a:t>10 км </a:t>
          </a:r>
          <a:r>
            <a:rPr lang="ru-RU" sz="1600" dirty="0" err="1" smtClean="0"/>
            <a:t>внутрипоселковых</a:t>
          </a:r>
          <a:r>
            <a:rPr lang="ru-RU" sz="1600" dirty="0" smtClean="0"/>
            <a:t> газопроводов</a:t>
          </a:r>
          <a:endParaRPr lang="ru-RU" sz="1600" dirty="0"/>
        </a:p>
      </dgm:t>
    </dgm:pt>
    <dgm:pt modelId="{70E75814-74F9-4E10-AFAE-EB6F667B6C6E}" type="parTrans" cxnId="{0BE5DE0A-E012-452E-A7FC-FD189510E8DD}">
      <dgm:prSet/>
      <dgm:spPr/>
      <dgm:t>
        <a:bodyPr/>
        <a:lstStyle/>
        <a:p>
          <a:endParaRPr lang="ru-RU"/>
        </a:p>
      </dgm:t>
    </dgm:pt>
    <dgm:pt modelId="{92B81CC6-F7BD-4D42-959A-C36BD379F4B8}" type="sibTrans" cxnId="{0BE5DE0A-E012-452E-A7FC-FD189510E8DD}">
      <dgm:prSet/>
      <dgm:spPr/>
      <dgm:t>
        <a:bodyPr/>
        <a:lstStyle/>
        <a:p>
          <a:endParaRPr lang="ru-RU"/>
        </a:p>
      </dgm:t>
    </dgm:pt>
    <dgm:pt modelId="{BD1CC5CB-7EC0-4C1D-B092-27FB5C087968}" type="pres">
      <dgm:prSet presAssocID="{CDDEF34E-9181-44B3-8DD8-198320B0EE71}" presName="matrix" presStyleCnt="0">
        <dgm:presLayoutVars>
          <dgm:chMax val="1"/>
          <dgm:dir/>
          <dgm:resizeHandles val="exact"/>
        </dgm:presLayoutVars>
      </dgm:prSet>
      <dgm:spPr/>
      <dgm:t>
        <a:bodyPr/>
        <a:lstStyle/>
        <a:p>
          <a:endParaRPr lang="ru-RU"/>
        </a:p>
      </dgm:t>
    </dgm:pt>
    <dgm:pt modelId="{83AB8CB4-900F-43A2-8AE0-EBD4E5932B3F}" type="pres">
      <dgm:prSet presAssocID="{CDDEF34E-9181-44B3-8DD8-198320B0EE71}" presName="diamond" presStyleLbl="bgShp" presStyleIdx="0" presStyleCnt="1" custScaleX="216478">
        <dgm:style>
          <a:lnRef idx="1">
            <a:schemeClr val="accent4"/>
          </a:lnRef>
          <a:fillRef idx="2">
            <a:schemeClr val="accent4"/>
          </a:fillRef>
          <a:effectRef idx="1">
            <a:schemeClr val="accent4"/>
          </a:effectRef>
          <a:fontRef idx="minor">
            <a:schemeClr val="dk1"/>
          </a:fontRef>
        </dgm:style>
      </dgm:prSet>
      <dgm:spPr/>
    </dgm:pt>
    <dgm:pt modelId="{38CFA97F-F236-4E41-A1C3-350ED78C2618}" type="pres">
      <dgm:prSet presAssocID="{CDDEF34E-9181-44B3-8DD8-198320B0EE71}" presName="quad1" presStyleLbl="node1" presStyleIdx="0" presStyleCnt="4" custScaleX="199449" custLinFactNeighborX="-52296">
        <dgm:presLayoutVars>
          <dgm:chMax val="0"/>
          <dgm:chPref val="0"/>
          <dgm:bulletEnabled val="1"/>
        </dgm:presLayoutVars>
      </dgm:prSet>
      <dgm:spPr/>
      <dgm:t>
        <a:bodyPr/>
        <a:lstStyle/>
        <a:p>
          <a:endParaRPr lang="ru-RU"/>
        </a:p>
      </dgm:t>
    </dgm:pt>
    <dgm:pt modelId="{A61E64DE-5B80-4E49-AAAD-5C049333A0BA}" type="pres">
      <dgm:prSet presAssocID="{CDDEF34E-9181-44B3-8DD8-198320B0EE71}" presName="quad2" presStyleLbl="node1" presStyleIdx="1" presStyleCnt="4" custScaleX="218629" custLinFactNeighborX="57840">
        <dgm:presLayoutVars>
          <dgm:chMax val="0"/>
          <dgm:chPref val="0"/>
          <dgm:bulletEnabled val="1"/>
        </dgm:presLayoutVars>
      </dgm:prSet>
      <dgm:spPr/>
      <dgm:t>
        <a:bodyPr/>
        <a:lstStyle/>
        <a:p>
          <a:endParaRPr lang="ru-RU"/>
        </a:p>
      </dgm:t>
    </dgm:pt>
    <dgm:pt modelId="{56EEAE8E-93BA-42E0-9808-CBA48EA6317B}" type="pres">
      <dgm:prSet presAssocID="{CDDEF34E-9181-44B3-8DD8-198320B0EE71}" presName="quad3" presStyleLbl="node1" presStyleIdx="2" presStyleCnt="4" custScaleX="201877" custLinFactNeighborX="-53510">
        <dgm:presLayoutVars>
          <dgm:chMax val="0"/>
          <dgm:chPref val="0"/>
          <dgm:bulletEnabled val="1"/>
        </dgm:presLayoutVars>
      </dgm:prSet>
      <dgm:spPr/>
      <dgm:t>
        <a:bodyPr/>
        <a:lstStyle/>
        <a:p>
          <a:endParaRPr lang="ru-RU"/>
        </a:p>
      </dgm:t>
    </dgm:pt>
    <dgm:pt modelId="{5BB3C4BF-A6E8-49F2-A732-6B0735DD84E2}" type="pres">
      <dgm:prSet presAssocID="{CDDEF34E-9181-44B3-8DD8-198320B0EE71}" presName="quad4" presStyleLbl="node1" presStyleIdx="3" presStyleCnt="4" custScaleX="218371" custLinFactNeighborX="57838">
        <dgm:presLayoutVars>
          <dgm:chMax val="0"/>
          <dgm:chPref val="0"/>
          <dgm:bulletEnabled val="1"/>
        </dgm:presLayoutVars>
      </dgm:prSet>
      <dgm:spPr/>
      <dgm:t>
        <a:bodyPr/>
        <a:lstStyle/>
        <a:p>
          <a:endParaRPr lang="ru-RU"/>
        </a:p>
      </dgm:t>
    </dgm:pt>
  </dgm:ptLst>
  <dgm:cxnLst>
    <dgm:cxn modelId="{A662CC5D-FC10-41D5-8F8B-703360258A8A}" type="presOf" srcId="{8DBE2BEA-9192-4F89-BF0A-E089971B78CE}" destId="{38CFA97F-F236-4E41-A1C3-350ED78C2618}" srcOrd="0" destOrd="0" presId="urn:microsoft.com/office/officeart/2005/8/layout/matrix3"/>
    <dgm:cxn modelId="{0BE5DE0A-E012-452E-A7FC-FD189510E8DD}" srcId="{CDDEF34E-9181-44B3-8DD8-198320B0EE71}" destId="{E20FC8B9-C3EC-48D5-8D63-D21938C86357}" srcOrd="3" destOrd="0" parTransId="{70E75814-74F9-4E10-AFAE-EB6F667B6C6E}" sibTransId="{92B81CC6-F7BD-4D42-959A-C36BD379F4B8}"/>
    <dgm:cxn modelId="{D514B060-16B4-42DD-805A-3B5326F34665}" type="presOf" srcId="{DE6DF003-3A89-41FD-812A-982EBFC3FF61}" destId="{56EEAE8E-93BA-42E0-9808-CBA48EA6317B}" srcOrd="0" destOrd="0" presId="urn:microsoft.com/office/officeart/2005/8/layout/matrix3"/>
    <dgm:cxn modelId="{667EC9E6-189D-4A35-AAB6-8310A33CF325}" srcId="{CDDEF34E-9181-44B3-8DD8-198320B0EE71}" destId="{8DBE2BEA-9192-4F89-BF0A-E089971B78CE}" srcOrd="0" destOrd="0" parTransId="{91678439-EAAE-4C54-B6F5-241F4E0A955E}" sibTransId="{C9D25949-404C-4F58-9625-28F6A470612A}"/>
    <dgm:cxn modelId="{1EE563DD-73A0-4C9F-910C-B46C69D44A1F}" type="presOf" srcId="{45A1CFE7-7782-4050-B0D5-5CA1D9C67AB4}" destId="{A61E64DE-5B80-4E49-AAAD-5C049333A0BA}" srcOrd="0" destOrd="0" presId="urn:microsoft.com/office/officeart/2005/8/layout/matrix3"/>
    <dgm:cxn modelId="{C7069C79-DCFB-4299-85D4-41C3C7369639}" srcId="{CDDEF34E-9181-44B3-8DD8-198320B0EE71}" destId="{DE6DF003-3A89-41FD-812A-982EBFC3FF61}" srcOrd="2" destOrd="0" parTransId="{E5710998-F9A6-4AE2-A1E6-20701A4E55FC}" sibTransId="{E79DF9FA-73F6-4A15-A89F-2F051A02A866}"/>
    <dgm:cxn modelId="{47CE776B-2D40-4268-A8ED-C678AEA5E9A2}" type="presOf" srcId="{E20FC8B9-C3EC-48D5-8D63-D21938C86357}" destId="{5BB3C4BF-A6E8-49F2-A732-6B0735DD84E2}" srcOrd="0" destOrd="0" presId="urn:microsoft.com/office/officeart/2005/8/layout/matrix3"/>
    <dgm:cxn modelId="{8D6F6DFA-B27D-4DF8-9667-433AC5BCFB3E}" srcId="{CDDEF34E-9181-44B3-8DD8-198320B0EE71}" destId="{45A1CFE7-7782-4050-B0D5-5CA1D9C67AB4}" srcOrd="1" destOrd="0" parTransId="{19DA2F8F-596F-4F8C-A701-D81845C5CED1}" sibTransId="{6489A039-ED58-4282-8EDF-F8C8DA3115B9}"/>
    <dgm:cxn modelId="{4CFF34C2-9FEC-48F6-A197-47D99163EF25}" type="presOf" srcId="{CDDEF34E-9181-44B3-8DD8-198320B0EE71}" destId="{BD1CC5CB-7EC0-4C1D-B092-27FB5C087968}" srcOrd="0" destOrd="0" presId="urn:microsoft.com/office/officeart/2005/8/layout/matrix3"/>
    <dgm:cxn modelId="{9B759816-B364-4D6B-88EC-338EBF5E7644}" type="presParOf" srcId="{BD1CC5CB-7EC0-4C1D-B092-27FB5C087968}" destId="{83AB8CB4-900F-43A2-8AE0-EBD4E5932B3F}" srcOrd="0" destOrd="0" presId="urn:microsoft.com/office/officeart/2005/8/layout/matrix3"/>
    <dgm:cxn modelId="{0D88D5CA-2699-4952-A546-CCC3E94A882A}" type="presParOf" srcId="{BD1CC5CB-7EC0-4C1D-B092-27FB5C087968}" destId="{38CFA97F-F236-4E41-A1C3-350ED78C2618}" srcOrd="1" destOrd="0" presId="urn:microsoft.com/office/officeart/2005/8/layout/matrix3"/>
    <dgm:cxn modelId="{48BC7449-E720-477A-90E5-7613998D439A}" type="presParOf" srcId="{BD1CC5CB-7EC0-4C1D-B092-27FB5C087968}" destId="{A61E64DE-5B80-4E49-AAAD-5C049333A0BA}" srcOrd="2" destOrd="0" presId="urn:microsoft.com/office/officeart/2005/8/layout/matrix3"/>
    <dgm:cxn modelId="{A63081EE-039B-4E7C-8E7B-8A6F79B9E214}" type="presParOf" srcId="{BD1CC5CB-7EC0-4C1D-B092-27FB5C087968}" destId="{56EEAE8E-93BA-42E0-9808-CBA48EA6317B}" srcOrd="3" destOrd="0" presId="urn:microsoft.com/office/officeart/2005/8/layout/matrix3"/>
    <dgm:cxn modelId="{A4B108EA-A320-4593-9388-5BB711904B29}" type="presParOf" srcId="{BD1CC5CB-7EC0-4C1D-B092-27FB5C087968}" destId="{5BB3C4BF-A6E8-49F2-A732-6B0735DD84E2}"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7BBB1-0759-4D82-ABE9-24E9AF6784A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6BE598DB-ACFD-4441-907E-3DF64458EA39}">
      <dgm:prSet phldrT="[Текст]" custT="1"/>
      <dgm:spPr/>
      <dgm:t>
        <a:bodyPr/>
        <a:lstStyle/>
        <a:p>
          <a:r>
            <a:rPr lang="ru-RU" sz="2000" b="1" dirty="0" smtClean="0">
              <a:effectLst>
                <a:outerShdw blurRad="38100" dist="38100" dir="2700000" algn="tl">
                  <a:srgbClr val="000000">
                    <a:alpha val="43137"/>
                  </a:srgbClr>
                </a:outerShdw>
              </a:effectLst>
              <a:latin typeface="+mj-lt"/>
            </a:rPr>
            <a:t>Число субъектов</a:t>
          </a:r>
          <a:endParaRPr lang="ru-RU" sz="2000" b="1" dirty="0">
            <a:effectLst>
              <a:outerShdw blurRad="38100" dist="38100" dir="2700000" algn="tl">
                <a:srgbClr val="000000">
                  <a:alpha val="43137"/>
                </a:srgbClr>
              </a:outerShdw>
            </a:effectLst>
            <a:latin typeface="+mj-lt"/>
          </a:endParaRPr>
        </a:p>
      </dgm:t>
    </dgm:pt>
    <dgm:pt modelId="{8B749910-E3C0-46F6-B8CC-1B53F5ECB8DE}" type="parTrans" cxnId="{514A19D7-CD67-4D9E-B484-34B82D56E461}">
      <dgm:prSet/>
      <dgm:spPr/>
      <dgm:t>
        <a:bodyPr/>
        <a:lstStyle/>
        <a:p>
          <a:endParaRPr lang="ru-RU"/>
        </a:p>
      </dgm:t>
    </dgm:pt>
    <dgm:pt modelId="{03D50B54-A465-47F9-A665-E977DD67FFF3}" type="sibTrans" cxnId="{514A19D7-CD67-4D9E-B484-34B82D56E461}">
      <dgm:prSet/>
      <dgm:spPr/>
      <dgm:t>
        <a:bodyPr/>
        <a:lstStyle/>
        <a:p>
          <a:endParaRPr lang="ru-RU"/>
        </a:p>
      </dgm:t>
    </dgm:pt>
    <dgm:pt modelId="{014C9B77-FF13-4414-B286-EFD326F06699}">
      <dgm:prSet phldrT="[Текст]" custT="1"/>
      <dgm:spPr/>
      <dgm:t>
        <a:bodyPr/>
        <a:lstStyle/>
        <a:p>
          <a:r>
            <a:rPr lang="ru-RU" sz="1800" dirty="0" smtClean="0">
              <a:effectLst>
                <a:outerShdw blurRad="38100" dist="38100" dir="2700000" algn="tl">
                  <a:srgbClr val="000000">
                    <a:alpha val="43137"/>
                  </a:srgbClr>
                </a:outerShdw>
              </a:effectLst>
              <a:latin typeface="+mj-lt"/>
            </a:rPr>
            <a:t>Юридические лица </a:t>
          </a:r>
        </a:p>
      </dgm:t>
    </dgm:pt>
    <dgm:pt modelId="{0124B980-55E4-47FC-8761-B241DA8D6582}" type="parTrans" cxnId="{D151F950-74E2-4553-B20D-8019A72C585E}">
      <dgm:prSet/>
      <dgm:spPr/>
      <dgm:t>
        <a:bodyPr/>
        <a:lstStyle/>
        <a:p>
          <a:endParaRPr lang="ru-RU"/>
        </a:p>
      </dgm:t>
    </dgm:pt>
    <dgm:pt modelId="{3587DEA5-F6A4-4BEC-A4FB-1A0E6414B719}" type="sibTrans" cxnId="{D151F950-74E2-4553-B20D-8019A72C585E}">
      <dgm:prSet/>
      <dgm:spPr/>
      <dgm:t>
        <a:bodyPr/>
        <a:lstStyle/>
        <a:p>
          <a:endParaRPr lang="ru-RU"/>
        </a:p>
      </dgm:t>
    </dgm:pt>
    <dgm:pt modelId="{FDCA6175-A61B-4524-A96F-3F3BE4CBA8CE}">
      <dgm:prSet phldrT="[Текст]" custT="1"/>
      <dgm:spPr/>
      <dgm:t>
        <a:bodyPr/>
        <a:lstStyle/>
        <a:p>
          <a:r>
            <a:rPr lang="ru-RU" sz="1800" dirty="0" smtClean="0">
              <a:effectLst>
                <a:outerShdw blurRad="38100" dist="38100" dir="2700000" algn="tl">
                  <a:srgbClr val="000000">
                    <a:alpha val="43137"/>
                  </a:srgbClr>
                </a:outerShdw>
              </a:effectLst>
              <a:latin typeface="+mj-lt"/>
            </a:rPr>
            <a:t>Индивидуальные предприниматели </a:t>
          </a:r>
          <a:endParaRPr lang="ru-RU" sz="1800" dirty="0">
            <a:effectLst>
              <a:outerShdw blurRad="38100" dist="38100" dir="2700000" algn="tl">
                <a:srgbClr val="000000">
                  <a:alpha val="43137"/>
                </a:srgbClr>
              </a:outerShdw>
            </a:effectLst>
            <a:latin typeface="+mj-lt"/>
          </a:endParaRPr>
        </a:p>
      </dgm:t>
    </dgm:pt>
    <dgm:pt modelId="{F188AA22-E940-488A-950A-6D1554B6565A}" type="parTrans" cxnId="{8DE475C5-6CA7-4B92-9E49-EF48F7AAB542}">
      <dgm:prSet/>
      <dgm:spPr/>
      <dgm:t>
        <a:bodyPr/>
        <a:lstStyle/>
        <a:p>
          <a:endParaRPr lang="ru-RU"/>
        </a:p>
      </dgm:t>
    </dgm:pt>
    <dgm:pt modelId="{DC69C5A8-4B36-4FEE-9150-7E0D4624723E}" type="sibTrans" cxnId="{8DE475C5-6CA7-4B92-9E49-EF48F7AAB542}">
      <dgm:prSet/>
      <dgm:spPr/>
      <dgm:t>
        <a:bodyPr/>
        <a:lstStyle/>
        <a:p>
          <a:endParaRPr lang="ru-RU"/>
        </a:p>
      </dgm:t>
    </dgm:pt>
    <dgm:pt modelId="{36615E2E-56A6-4B62-8023-1B17202C6710}" type="pres">
      <dgm:prSet presAssocID="{EAE7BBB1-0759-4D82-ABE9-24E9AF6784AE}" presName="diagram" presStyleCnt="0">
        <dgm:presLayoutVars>
          <dgm:chPref val="1"/>
          <dgm:dir/>
          <dgm:animOne val="branch"/>
          <dgm:animLvl val="lvl"/>
          <dgm:resizeHandles/>
        </dgm:presLayoutVars>
      </dgm:prSet>
      <dgm:spPr/>
      <dgm:t>
        <a:bodyPr/>
        <a:lstStyle/>
        <a:p>
          <a:endParaRPr lang="ru-RU"/>
        </a:p>
      </dgm:t>
    </dgm:pt>
    <dgm:pt modelId="{002A066A-51F3-4874-ABD1-A6DC059A0F2F}" type="pres">
      <dgm:prSet presAssocID="{6BE598DB-ACFD-4441-907E-3DF64458EA39}" presName="root" presStyleCnt="0"/>
      <dgm:spPr/>
    </dgm:pt>
    <dgm:pt modelId="{CD94EA12-65A8-4892-9DFA-DDAAA6C870AE}" type="pres">
      <dgm:prSet presAssocID="{6BE598DB-ACFD-4441-907E-3DF64458EA39}" presName="rootComposite" presStyleCnt="0"/>
      <dgm:spPr/>
    </dgm:pt>
    <dgm:pt modelId="{04779B74-4157-487C-ABD5-CB3C0590C840}" type="pres">
      <dgm:prSet presAssocID="{6BE598DB-ACFD-4441-907E-3DF64458EA39}" presName="rootText" presStyleLbl="node1" presStyleIdx="0" presStyleCnt="1" custScaleX="210574"/>
      <dgm:spPr/>
      <dgm:t>
        <a:bodyPr/>
        <a:lstStyle/>
        <a:p>
          <a:endParaRPr lang="ru-RU"/>
        </a:p>
      </dgm:t>
    </dgm:pt>
    <dgm:pt modelId="{94DBA985-89E6-4996-AD1A-89A541D9CEF5}" type="pres">
      <dgm:prSet presAssocID="{6BE598DB-ACFD-4441-907E-3DF64458EA39}" presName="rootConnector" presStyleLbl="node1" presStyleIdx="0" presStyleCnt="1"/>
      <dgm:spPr/>
      <dgm:t>
        <a:bodyPr/>
        <a:lstStyle/>
        <a:p>
          <a:endParaRPr lang="ru-RU"/>
        </a:p>
      </dgm:t>
    </dgm:pt>
    <dgm:pt modelId="{D9FFEC67-2974-40C2-8629-5832E2171AB3}" type="pres">
      <dgm:prSet presAssocID="{6BE598DB-ACFD-4441-907E-3DF64458EA39}" presName="childShape" presStyleCnt="0"/>
      <dgm:spPr/>
    </dgm:pt>
    <dgm:pt modelId="{01972466-CA34-47B8-9B7F-F9516C1C161A}" type="pres">
      <dgm:prSet presAssocID="{0124B980-55E4-47FC-8761-B241DA8D6582}" presName="Name13" presStyleLbl="parChTrans1D2" presStyleIdx="0" presStyleCnt="2"/>
      <dgm:spPr/>
      <dgm:t>
        <a:bodyPr/>
        <a:lstStyle/>
        <a:p>
          <a:endParaRPr lang="ru-RU"/>
        </a:p>
      </dgm:t>
    </dgm:pt>
    <dgm:pt modelId="{3F3690EB-7C9A-4AC5-9058-ADD8C9DB94D3}" type="pres">
      <dgm:prSet presAssocID="{014C9B77-FF13-4414-B286-EFD326F06699}" presName="childText" presStyleLbl="bgAcc1" presStyleIdx="0" presStyleCnt="2" custScaleX="274024">
        <dgm:presLayoutVars>
          <dgm:bulletEnabled val="1"/>
        </dgm:presLayoutVars>
      </dgm:prSet>
      <dgm:spPr/>
      <dgm:t>
        <a:bodyPr/>
        <a:lstStyle/>
        <a:p>
          <a:endParaRPr lang="ru-RU"/>
        </a:p>
      </dgm:t>
    </dgm:pt>
    <dgm:pt modelId="{1242D7BD-4A35-4213-9A7D-5AA8C4F322D8}" type="pres">
      <dgm:prSet presAssocID="{F188AA22-E940-488A-950A-6D1554B6565A}" presName="Name13" presStyleLbl="parChTrans1D2" presStyleIdx="1" presStyleCnt="2"/>
      <dgm:spPr/>
      <dgm:t>
        <a:bodyPr/>
        <a:lstStyle/>
        <a:p>
          <a:endParaRPr lang="ru-RU"/>
        </a:p>
      </dgm:t>
    </dgm:pt>
    <dgm:pt modelId="{5CB65143-586C-4C13-A830-C076B14192D4}" type="pres">
      <dgm:prSet presAssocID="{FDCA6175-A61B-4524-A96F-3F3BE4CBA8CE}" presName="childText" presStyleLbl="bgAcc1" presStyleIdx="1" presStyleCnt="2" custScaleX="276406">
        <dgm:presLayoutVars>
          <dgm:bulletEnabled val="1"/>
        </dgm:presLayoutVars>
      </dgm:prSet>
      <dgm:spPr/>
      <dgm:t>
        <a:bodyPr/>
        <a:lstStyle/>
        <a:p>
          <a:endParaRPr lang="ru-RU"/>
        </a:p>
      </dgm:t>
    </dgm:pt>
  </dgm:ptLst>
  <dgm:cxnLst>
    <dgm:cxn modelId="{A4A8BD74-BD73-4C19-8EDE-E428DFAE9363}" type="presOf" srcId="{014C9B77-FF13-4414-B286-EFD326F06699}" destId="{3F3690EB-7C9A-4AC5-9058-ADD8C9DB94D3}" srcOrd="0" destOrd="0" presId="urn:microsoft.com/office/officeart/2005/8/layout/hierarchy3"/>
    <dgm:cxn modelId="{F5EECC00-1176-4AD3-935F-E16BF024BF7D}" type="presOf" srcId="{6BE598DB-ACFD-4441-907E-3DF64458EA39}" destId="{04779B74-4157-487C-ABD5-CB3C0590C840}" srcOrd="0" destOrd="0" presId="urn:microsoft.com/office/officeart/2005/8/layout/hierarchy3"/>
    <dgm:cxn modelId="{8DE475C5-6CA7-4B92-9E49-EF48F7AAB542}" srcId="{6BE598DB-ACFD-4441-907E-3DF64458EA39}" destId="{FDCA6175-A61B-4524-A96F-3F3BE4CBA8CE}" srcOrd="1" destOrd="0" parTransId="{F188AA22-E940-488A-950A-6D1554B6565A}" sibTransId="{DC69C5A8-4B36-4FEE-9150-7E0D4624723E}"/>
    <dgm:cxn modelId="{33E5803C-9017-4A63-814E-F316411E6BED}" type="presOf" srcId="{EAE7BBB1-0759-4D82-ABE9-24E9AF6784AE}" destId="{36615E2E-56A6-4B62-8023-1B17202C6710}" srcOrd="0" destOrd="0" presId="urn:microsoft.com/office/officeart/2005/8/layout/hierarchy3"/>
    <dgm:cxn modelId="{A2A25265-EF15-4ECD-8F34-9B885D3D0F77}" type="presOf" srcId="{F188AA22-E940-488A-950A-6D1554B6565A}" destId="{1242D7BD-4A35-4213-9A7D-5AA8C4F322D8}" srcOrd="0" destOrd="0" presId="urn:microsoft.com/office/officeart/2005/8/layout/hierarchy3"/>
    <dgm:cxn modelId="{0E966E38-B29B-4C46-BD9A-CF08712A87F5}" type="presOf" srcId="{0124B980-55E4-47FC-8761-B241DA8D6582}" destId="{01972466-CA34-47B8-9B7F-F9516C1C161A}" srcOrd="0" destOrd="0" presId="urn:microsoft.com/office/officeart/2005/8/layout/hierarchy3"/>
    <dgm:cxn modelId="{514A19D7-CD67-4D9E-B484-34B82D56E461}" srcId="{EAE7BBB1-0759-4D82-ABE9-24E9AF6784AE}" destId="{6BE598DB-ACFD-4441-907E-3DF64458EA39}" srcOrd="0" destOrd="0" parTransId="{8B749910-E3C0-46F6-B8CC-1B53F5ECB8DE}" sibTransId="{03D50B54-A465-47F9-A665-E977DD67FFF3}"/>
    <dgm:cxn modelId="{7733B6EE-DCB8-4C3C-8F9B-EEDF92B509E8}" type="presOf" srcId="{FDCA6175-A61B-4524-A96F-3F3BE4CBA8CE}" destId="{5CB65143-586C-4C13-A830-C076B14192D4}" srcOrd="0" destOrd="0" presId="urn:microsoft.com/office/officeart/2005/8/layout/hierarchy3"/>
    <dgm:cxn modelId="{B9DA9E35-2941-4E8E-9470-4CF5EA68F419}" type="presOf" srcId="{6BE598DB-ACFD-4441-907E-3DF64458EA39}" destId="{94DBA985-89E6-4996-AD1A-89A541D9CEF5}" srcOrd="1" destOrd="0" presId="urn:microsoft.com/office/officeart/2005/8/layout/hierarchy3"/>
    <dgm:cxn modelId="{D151F950-74E2-4553-B20D-8019A72C585E}" srcId="{6BE598DB-ACFD-4441-907E-3DF64458EA39}" destId="{014C9B77-FF13-4414-B286-EFD326F06699}" srcOrd="0" destOrd="0" parTransId="{0124B980-55E4-47FC-8761-B241DA8D6582}" sibTransId="{3587DEA5-F6A4-4BEC-A4FB-1A0E6414B719}"/>
    <dgm:cxn modelId="{2765C095-11CF-4E16-99A9-4A4DC63C81D9}" type="presParOf" srcId="{36615E2E-56A6-4B62-8023-1B17202C6710}" destId="{002A066A-51F3-4874-ABD1-A6DC059A0F2F}" srcOrd="0" destOrd="0" presId="urn:microsoft.com/office/officeart/2005/8/layout/hierarchy3"/>
    <dgm:cxn modelId="{DC61CCAD-10D4-45CA-B0E0-2EE158A2C619}" type="presParOf" srcId="{002A066A-51F3-4874-ABD1-A6DC059A0F2F}" destId="{CD94EA12-65A8-4892-9DFA-DDAAA6C870AE}" srcOrd="0" destOrd="0" presId="urn:microsoft.com/office/officeart/2005/8/layout/hierarchy3"/>
    <dgm:cxn modelId="{8B3E054C-2E28-4CD6-97B7-000B1EAFCD0A}" type="presParOf" srcId="{CD94EA12-65A8-4892-9DFA-DDAAA6C870AE}" destId="{04779B74-4157-487C-ABD5-CB3C0590C840}" srcOrd="0" destOrd="0" presId="urn:microsoft.com/office/officeart/2005/8/layout/hierarchy3"/>
    <dgm:cxn modelId="{8BB93D93-D74F-4681-8D97-C2DB3A895349}" type="presParOf" srcId="{CD94EA12-65A8-4892-9DFA-DDAAA6C870AE}" destId="{94DBA985-89E6-4996-AD1A-89A541D9CEF5}" srcOrd="1" destOrd="0" presId="urn:microsoft.com/office/officeart/2005/8/layout/hierarchy3"/>
    <dgm:cxn modelId="{1BBDD5D2-3C38-4101-B4BF-F5AC4AAEC538}" type="presParOf" srcId="{002A066A-51F3-4874-ABD1-A6DC059A0F2F}" destId="{D9FFEC67-2974-40C2-8629-5832E2171AB3}" srcOrd="1" destOrd="0" presId="urn:microsoft.com/office/officeart/2005/8/layout/hierarchy3"/>
    <dgm:cxn modelId="{BF0BD2E5-E7CB-4CE8-B743-F8372F548F30}" type="presParOf" srcId="{D9FFEC67-2974-40C2-8629-5832E2171AB3}" destId="{01972466-CA34-47B8-9B7F-F9516C1C161A}" srcOrd="0" destOrd="0" presId="urn:microsoft.com/office/officeart/2005/8/layout/hierarchy3"/>
    <dgm:cxn modelId="{15C25B57-2CE0-4C9F-B111-9A536F414F20}" type="presParOf" srcId="{D9FFEC67-2974-40C2-8629-5832E2171AB3}" destId="{3F3690EB-7C9A-4AC5-9058-ADD8C9DB94D3}" srcOrd="1" destOrd="0" presId="urn:microsoft.com/office/officeart/2005/8/layout/hierarchy3"/>
    <dgm:cxn modelId="{E2A8C56B-65DB-4A92-957C-C138B3C8D48D}" type="presParOf" srcId="{D9FFEC67-2974-40C2-8629-5832E2171AB3}" destId="{1242D7BD-4A35-4213-9A7D-5AA8C4F322D8}" srcOrd="2" destOrd="0" presId="urn:microsoft.com/office/officeart/2005/8/layout/hierarchy3"/>
    <dgm:cxn modelId="{E4826149-0BDB-475A-BE5F-2F9E1C7789D2}" type="presParOf" srcId="{D9FFEC67-2974-40C2-8629-5832E2171AB3}" destId="{5CB65143-586C-4C13-A830-C076B14192D4}"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EEEB0-C2CC-45DE-B006-2E2E72BF9D4F}" type="doc">
      <dgm:prSet loTypeId="urn:microsoft.com/office/officeart/2005/8/layout/bList2" loCatId="list" qsTypeId="urn:microsoft.com/office/officeart/2005/8/quickstyle/simple2" qsCatId="simple" csTypeId="urn:microsoft.com/office/officeart/2005/8/colors/colorful1" csCatId="colorful" phldr="1"/>
      <dgm:spPr/>
    </dgm:pt>
    <dgm:pt modelId="{F472A4DF-7D55-4E2E-81E6-20991B401F96}">
      <dgm:prSet phldrT="[Текст]" custT="1"/>
      <dgm:spPr>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2000" b="1" dirty="0" smtClean="0">
            <a:solidFill>
              <a:schemeClr val="tx1"/>
            </a:solidFill>
            <a:latin typeface="+mn-lt"/>
            <a:cs typeface="Arial" pitchFamily="34" charset="0"/>
          </a:endParaRPr>
        </a:p>
      </dgm:t>
    </dgm:pt>
    <dgm:pt modelId="{656825FD-E08A-426B-B4BF-292C2D91B267}" type="parTrans" cxnId="{3A31050B-2B93-4558-AC76-6E7B9A367919}">
      <dgm:prSet/>
      <dgm:spPr/>
      <dgm:t>
        <a:bodyPr/>
        <a:lstStyle/>
        <a:p>
          <a:endParaRPr lang="ru-RU"/>
        </a:p>
      </dgm:t>
    </dgm:pt>
    <dgm:pt modelId="{5BCF0B5D-21CC-4A6D-8073-8C4B894B5DB5}" type="sibTrans" cxnId="{3A31050B-2B93-4558-AC76-6E7B9A367919}">
      <dgm:prSet/>
      <dgm:spPr/>
      <dgm:t>
        <a:bodyPr/>
        <a:lstStyle/>
        <a:p>
          <a:endParaRPr lang="ru-RU"/>
        </a:p>
      </dgm:t>
    </dgm:pt>
    <dgm:pt modelId="{2451FAC8-4760-41E8-B9D7-78E257C00A7D}">
      <dgm:prSet custT="1"/>
      <dgm:spPr>
        <a:scene3d>
          <a:camera prst="orthographicFront"/>
          <a:lightRig rig="threePt" dir="t"/>
        </a:scene3d>
        <a:sp3d>
          <a:bevelT/>
        </a:sp3d>
      </dgm:spPr>
      <dgm:t>
        <a:bodyPr/>
        <a:lstStyle/>
        <a:p>
          <a:endParaRPr lang="ru-RU" sz="2000" dirty="0">
            <a:solidFill>
              <a:srgbClr val="FF0000"/>
            </a:solidFill>
            <a:latin typeface="+mn-lt"/>
          </a:endParaRPr>
        </a:p>
      </dgm:t>
    </dgm:pt>
    <dgm:pt modelId="{C628F19C-32B4-42FE-A981-9B001C4F3A49}" type="parTrans" cxnId="{97422A28-BFAC-4969-8936-C96A51D1554C}">
      <dgm:prSet/>
      <dgm:spPr/>
      <dgm:t>
        <a:bodyPr/>
        <a:lstStyle/>
        <a:p>
          <a:endParaRPr lang="ru-RU"/>
        </a:p>
      </dgm:t>
    </dgm:pt>
    <dgm:pt modelId="{B166ADE7-44AD-41A4-9B4B-96F571755764}" type="sibTrans" cxnId="{97422A28-BFAC-4969-8936-C96A51D1554C}">
      <dgm:prSet/>
      <dgm:spPr>
        <a:scene3d>
          <a:camera prst="orthographicFront"/>
          <a:lightRig rig="threePt" dir="t"/>
        </a:scene3d>
        <a:sp3d>
          <a:bevelT/>
        </a:sp3d>
      </dgm:spPr>
      <dgm:t>
        <a:bodyPr/>
        <a:lstStyle/>
        <a:p>
          <a:endParaRPr lang="ru-RU"/>
        </a:p>
      </dgm:t>
    </dgm:pt>
    <dgm:pt modelId="{CE479A7B-49EE-480F-BFC6-C889C5B7EFF9}">
      <dgm:prSet/>
      <dgm:spPr>
        <a:scene3d>
          <a:camera prst="orthographicFront"/>
          <a:lightRig rig="threePt" dir="t"/>
        </a:scene3d>
        <a:sp3d>
          <a:bevelT/>
        </a:sp3d>
      </dgm:spPr>
      <dgm:t>
        <a:bodyPr/>
        <a:lstStyle/>
        <a:p>
          <a:endParaRPr lang="ru-RU"/>
        </a:p>
      </dgm:t>
    </dgm:pt>
    <dgm:pt modelId="{E98BAB16-A1E9-445D-9476-A5F71DC4956E}" type="parTrans" cxnId="{A36C47BB-710E-4634-9782-35B195DC9A4F}">
      <dgm:prSet/>
      <dgm:spPr/>
      <dgm:t>
        <a:bodyPr/>
        <a:lstStyle/>
        <a:p>
          <a:endParaRPr lang="ru-RU"/>
        </a:p>
      </dgm:t>
    </dgm:pt>
    <dgm:pt modelId="{B40A37CE-2D21-4386-A463-69C7959F2202}" type="sibTrans" cxnId="{A36C47BB-710E-4634-9782-35B195DC9A4F}">
      <dgm:prSet/>
      <dgm:spPr>
        <a:scene3d>
          <a:camera prst="orthographicFront"/>
          <a:lightRig rig="threePt" dir="t"/>
        </a:scene3d>
        <a:sp3d>
          <a:bevelT/>
        </a:sp3d>
      </dgm:spPr>
      <dgm:t>
        <a:bodyPr/>
        <a:lstStyle/>
        <a:p>
          <a:endParaRPr lang="ru-RU"/>
        </a:p>
      </dgm:t>
    </dgm:pt>
    <dgm:pt modelId="{86D01BCB-2AA1-4EF0-ADF5-B89A6495F691}">
      <dgm:prSet/>
      <dgm:spPr>
        <a:scene3d>
          <a:camera prst="orthographicFront"/>
          <a:lightRig rig="threePt" dir="t"/>
        </a:scene3d>
        <a:sp3d>
          <a:bevelT/>
        </a:sp3d>
      </dgm:spPr>
      <dgm:t>
        <a:bodyPr/>
        <a:lstStyle/>
        <a:p>
          <a:r>
            <a:rPr lang="ru-RU" sz="1700" b="1" dirty="0" smtClean="0">
              <a:solidFill>
                <a:srgbClr val="C00000"/>
              </a:solidFill>
              <a:effectLst>
                <a:outerShdw blurRad="38100" dist="38100" dir="2700000" algn="tl">
                  <a:srgbClr val="000000">
                    <a:alpha val="43137"/>
                  </a:srgbClr>
                </a:outerShdw>
              </a:effectLst>
              <a:latin typeface="+mn-lt"/>
              <a:cs typeface="Arial" pitchFamily="34" charset="0"/>
            </a:rPr>
            <a:t>Сфера торговли</a:t>
          </a:r>
          <a:endParaRPr lang="ru-RU" sz="1700" dirty="0">
            <a:solidFill>
              <a:srgbClr val="C00000"/>
            </a:solidFill>
          </a:endParaRPr>
        </a:p>
      </dgm:t>
    </dgm:pt>
    <dgm:pt modelId="{6417FECD-D529-4F1B-915C-41BBB6664341}" type="parTrans" cxnId="{06A2A69B-52D1-4027-8767-1ADA94216DCE}">
      <dgm:prSet/>
      <dgm:spPr/>
      <dgm:t>
        <a:bodyPr/>
        <a:lstStyle/>
        <a:p>
          <a:endParaRPr lang="ru-RU"/>
        </a:p>
      </dgm:t>
    </dgm:pt>
    <dgm:pt modelId="{AA31A71A-C7BA-4445-B9BC-F1DE0C23C8D1}" type="sibTrans" cxnId="{06A2A69B-52D1-4027-8767-1ADA94216DCE}">
      <dgm:prSet/>
      <dgm:spPr/>
      <dgm:t>
        <a:bodyPr/>
        <a:lstStyle/>
        <a:p>
          <a:endParaRPr lang="ru-RU"/>
        </a:p>
      </dgm:t>
    </dgm:pt>
    <dgm:pt modelId="{9EA629DA-F753-459D-B9F7-C2AF182C2305}">
      <dgm:prSet custT="1"/>
      <dgm:spPr>
        <a:scene3d>
          <a:camera prst="orthographicFront"/>
          <a:lightRig rig="threePt" dir="t"/>
        </a:scene3d>
        <a:sp3d>
          <a:bevelT/>
        </a:sp3d>
      </dgm:spPr>
      <dgm:t>
        <a:bodyPr/>
        <a:lstStyle/>
        <a:p>
          <a:r>
            <a:rPr lang="ru-RU" sz="1700" b="0" dirty="0" smtClean="0">
              <a:latin typeface="+mn-lt"/>
              <a:cs typeface="Arial" pitchFamily="34" charset="0"/>
            </a:rPr>
            <a:t>Открыто</a:t>
          </a:r>
          <a:r>
            <a:rPr lang="ru-RU" sz="1700" b="1" dirty="0" smtClean="0">
              <a:latin typeface="+mn-lt"/>
              <a:cs typeface="Arial" pitchFamily="34" charset="0"/>
            </a:rPr>
            <a:t> </a:t>
          </a:r>
          <a:r>
            <a:rPr lang="ru-RU" sz="17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ru-RU" sz="1700" b="1" dirty="0" smtClean="0">
              <a:solidFill>
                <a:srgbClr val="C00000"/>
              </a:solidFill>
              <a:latin typeface="+mn-lt"/>
              <a:cs typeface="Arial" pitchFamily="34" charset="0"/>
            </a:rPr>
            <a:t> </a:t>
          </a:r>
          <a:r>
            <a:rPr lang="ru-RU" sz="1700" b="0" dirty="0" smtClean="0">
              <a:latin typeface="+mn-lt"/>
              <a:cs typeface="Arial" pitchFamily="34" charset="0"/>
            </a:rPr>
            <a:t>новых объектов                           (</a:t>
          </a:r>
          <a:r>
            <a:rPr lang="ru-RU" sz="1700" b="1" dirty="0" smtClean="0">
              <a:solidFill>
                <a:srgbClr val="C00000"/>
              </a:solidFill>
              <a:effectLst>
                <a:outerShdw blurRad="38100" dist="38100" dir="2700000" algn="tl">
                  <a:srgbClr val="000000">
                    <a:alpha val="43137"/>
                  </a:srgbClr>
                </a:outerShdw>
              </a:effectLst>
              <a:latin typeface="+mn-lt"/>
              <a:cs typeface="Arial" pitchFamily="34" charset="0"/>
            </a:rPr>
            <a:t>+ </a:t>
          </a:r>
          <a:r>
            <a:rPr lang="ru-RU" sz="17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6,88 </a:t>
          </a:r>
          <a:r>
            <a:rPr lang="ru-RU" sz="1700" b="0" dirty="0" smtClean="0">
              <a:solidFill>
                <a:schemeClr val="tx1"/>
              </a:solidFill>
              <a:effectLst/>
              <a:latin typeface="Arial" panose="020B0604020202020204" pitchFamily="34" charset="0"/>
              <a:cs typeface="Arial" panose="020B0604020202020204" pitchFamily="34" charset="0"/>
            </a:rPr>
            <a:t>тыс.</a:t>
          </a:r>
          <a:r>
            <a:rPr lang="ru-RU" sz="1700" b="0" dirty="0" smtClean="0">
              <a:latin typeface="+mn-lt"/>
              <a:cs typeface="Arial" pitchFamily="34" charset="0"/>
            </a:rPr>
            <a:t>м</a:t>
          </a:r>
          <a:r>
            <a:rPr lang="ru-RU" sz="2100" b="0" dirty="0" smtClean="0">
              <a:latin typeface="+mn-lt"/>
              <a:cs typeface="Arial" pitchFamily="34" charset="0"/>
            </a:rPr>
            <a:t>2</a:t>
          </a:r>
          <a:r>
            <a:rPr lang="ru-RU" sz="1700" b="0" dirty="0" smtClean="0">
              <a:latin typeface="+mn-lt"/>
              <a:cs typeface="Arial" pitchFamily="34" charset="0"/>
            </a:rPr>
            <a:t>)</a:t>
          </a:r>
        </a:p>
      </dgm:t>
    </dgm:pt>
    <dgm:pt modelId="{C4B6A871-2757-4838-90CA-05901410841A}" type="parTrans" cxnId="{F891C044-070A-4097-AEEE-1751A0C9FA6F}">
      <dgm:prSet/>
      <dgm:spPr/>
      <dgm:t>
        <a:bodyPr/>
        <a:lstStyle/>
        <a:p>
          <a:endParaRPr lang="ru-RU"/>
        </a:p>
      </dgm:t>
    </dgm:pt>
    <dgm:pt modelId="{046DA407-1822-40AD-8BFA-F8E2E353159A}" type="sibTrans" cxnId="{F891C044-070A-4097-AEEE-1751A0C9FA6F}">
      <dgm:prSet/>
      <dgm:spPr/>
      <dgm:t>
        <a:bodyPr/>
        <a:lstStyle/>
        <a:p>
          <a:endParaRPr lang="ru-RU"/>
        </a:p>
      </dgm:t>
    </dgm:pt>
    <dgm:pt modelId="{933DA190-439F-43D7-8EEC-51BBFFE82F38}">
      <dgm:prSet/>
      <dgm:spPr>
        <a:scene3d>
          <a:camera prst="orthographicFront"/>
          <a:lightRig rig="threePt" dir="t"/>
        </a:scene3d>
        <a:sp3d>
          <a:bevelT/>
        </a:sp3d>
      </dgm:spPr>
      <dgm:t>
        <a:bodyPr/>
        <a:lstStyle/>
        <a:p>
          <a:r>
            <a:rPr lang="ru-RU" b="1" dirty="0" smtClean="0">
              <a:solidFill>
                <a:srgbClr val="C00000"/>
              </a:solidFill>
              <a:effectLst>
                <a:outerShdw blurRad="38100" dist="38100" dir="2700000" algn="tl">
                  <a:srgbClr val="000000">
                    <a:alpha val="43137"/>
                  </a:srgbClr>
                </a:outerShdw>
              </a:effectLst>
              <a:latin typeface="+mn-lt"/>
              <a:cs typeface="Arial" pitchFamily="34" charset="0"/>
            </a:rPr>
            <a:t>Сфера общественного питания </a:t>
          </a:r>
          <a:endParaRPr lang="ru-RU" dirty="0">
            <a:solidFill>
              <a:srgbClr val="C00000"/>
            </a:solidFill>
          </a:endParaRPr>
        </a:p>
      </dgm:t>
    </dgm:pt>
    <dgm:pt modelId="{E4EA6F73-5E6B-4B89-8A90-AF94A24FA650}" type="parTrans" cxnId="{4D8C2A6C-1C54-4206-9CD6-564653BDB8D5}">
      <dgm:prSet/>
      <dgm:spPr/>
      <dgm:t>
        <a:bodyPr/>
        <a:lstStyle/>
        <a:p>
          <a:endParaRPr lang="ru-RU"/>
        </a:p>
      </dgm:t>
    </dgm:pt>
    <dgm:pt modelId="{3BB1A814-ABDD-4177-B1F0-53DC9F9CD49E}" type="sibTrans" cxnId="{4D8C2A6C-1C54-4206-9CD6-564653BDB8D5}">
      <dgm:prSet/>
      <dgm:spPr/>
      <dgm:t>
        <a:bodyPr/>
        <a:lstStyle/>
        <a:p>
          <a:endParaRPr lang="ru-RU"/>
        </a:p>
      </dgm:t>
    </dgm:pt>
    <dgm:pt modelId="{72F41070-9C47-413A-8F11-C61F2572FB4A}">
      <dgm:prSet/>
      <dgm:spPr>
        <a:scene3d>
          <a:camera prst="orthographicFront"/>
          <a:lightRig rig="threePt" dir="t"/>
        </a:scene3d>
        <a:sp3d>
          <a:bevelT/>
        </a:sp3d>
      </dgm:spPr>
      <dgm:t>
        <a:bodyPr/>
        <a:lstStyle/>
        <a:p>
          <a:r>
            <a:rPr lang="ru-RU" b="0" dirty="0" smtClean="0">
              <a:latin typeface="+mn-lt"/>
              <a:cs typeface="Arial" pitchFamily="34" charset="0"/>
            </a:rPr>
            <a:t>Открыто </a:t>
          </a: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ru-RU" b="1" dirty="0" smtClean="0">
              <a:solidFill>
                <a:srgbClr val="C00000"/>
              </a:solidFill>
              <a:latin typeface="+mn-lt"/>
              <a:cs typeface="Arial" pitchFamily="34" charset="0"/>
            </a:rPr>
            <a:t> </a:t>
          </a:r>
          <a:r>
            <a:rPr lang="ru-RU" b="0" dirty="0" smtClean="0">
              <a:latin typeface="+mn-lt"/>
              <a:cs typeface="Arial" pitchFamily="34" charset="0"/>
            </a:rPr>
            <a:t>новых объектов (</a:t>
          </a:r>
          <a:r>
            <a:rPr lang="ru-RU" b="1" dirty="0" smtClean="0">
              <a:effectLst>
                <a:outerShdw blurRad="38100" dist="38100" dir="2700000" algn="tl">
                  <a:srgbClr val="000000">
                    <a:alpha val="43137"/>
                  </a:srgbClr>
                </a:outerShdw>
              </a:effectLst>
              <a:latin typeface="+mn-lt"/>
              <a:cs typeface="Arial" pitchFamily="34" charset="0"/>
            </a:rPr>
            <a:t>+ </a:t>
          </a: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a:t>
          </a:r>
          <a:r>
            <a:rPr lang="ru-RU" b="0" dirty="0" smtClean="0">
              <a:latin typeface="+mn-lt"/>
              <a:cs typeface="Arial" pitchFamily="34" charset="0"/>
            </a:rPr>
            <a:t> посадочных места)</a:t>
          </a:r>
        </a:p>
      </dgm:t>
    </dgm:pt>
    <dgm:pt modelId="{684BA61A-E3F1-4958-AF0F-D71DBDF6C2F5}" type="parTrans" cxnId="{9A51BAC6-DA81-4D27-9113-E0FF01D169E9}">
      <dgm:prSet/>
      <dgm:spPr/>
      <dgm:t>
        <a:bodyPr/>
        <a:lstStyle/>
        <a:p>
          <a:endParaRPr lang="ru-RU"/>
        </a:p>
      </dgm:t>
    </dgm:pt>
    <dgm:pt modelId="{F9CBE402-94ED-4B4E-A84E-FADD7454FC14}" type="sibTrans" cxnId="{9A51BAC6-DA81-4D27-9113-E0FF01D169E9}">
      <dgm:prSet/>
      <dgm:spPr/>
      <dgm:t>
        <a:bodyPr/>
        <a:lstStyle/>
        <a:p>
          <a:endParaRPr lang="ru-RU"/>
        </a:p>
      </dgm:t>
    </dgm:pt>
    <dgm:pt modelId="{8BAC1CB7-BED9-4B9B-B06E-618CBA3D8876}">
      <dgm:prSet/>
      <dgm:spPr>
        <a:scene3d>
          <a:camera prst="orthographicFront"/>
          <a:lightRig rig="threePt" dir="t"/>
        </a:scene3d>
        <a:sp3d>
          <a:bevelT/>
        </a:sp3d>
      </dgm:spPr>
      <dgm:t>
        <a:bodyPr/>
        <a:lstStyle/>
        <a:p>
          <a:r>
            <a:rPr lang="ru-RU" b="1" dirty="0" smtClean="0">
              <a:solidFill>
                <a:srgbClr val="C00000"/>
              </a:solidFill>
              <a:effectLst>
                <a:outerShdw blurRad="38100" dist="38100" dir="2700000" algn="tl">
                  <a:srgbClr val="000000">
                    <a:alpha val="43137"/>
                  </a:srgbClr>
                </a:outerShdw>
              </a:effectLst>
              <a:latin typeface="+mn-lt"/>
              <a:cs typeface="Arial" pitchFamily="34" charset="0"/>
            </a:rPr>
            <a:t>Сфера бытового обслуживания</a:t>
          </a:r>
          <a:endParaRPr lang="ru-RU" dirty="0">
            <a:solidFill>
              <a:srgbClr val="C00000"/>
            </a:solidFill>
          </a:endParaRPr>
        </a:p>
      </dgm:t>
    </dgm:pt>
    <dgm:pt modelId="{7F540A07-1A57-4C13-9A1A-986B9889A294}" type="parTrans" cxnId="{C68A1C88-A154-437E-B8E7-23FCD3E4BE8C}">
      <dgm:prSet/>
      <dgm:spPr/>
      <dgm:t>
        <a:bodyPr/>
        <a:lstStyle/>
        <a:p>
          <a:endParaRPr lang="ru-RU"/>
        </a:p>
      </dgm:t>
    </dgm:pt>
    <dgm:pt modelId="{E7BE9B29-21FF-4175-A212-AE3955CAE26D}" type="sibTrans" cxnId="{C68A1C88-A154-437E-B8E7-23FCD3E4BE8C}">
      <dgm:prSet/>
      <dgm:spPr/>
      <dgm:t>
        <a:bodyPr/>
        <a:lstStyle/>
        <a:p>
          <a:endParaRPr lang="ru-RU"/>
        </a:p>
      </dgm:t>
    </dgm:pt>
    <dgm:pt modelId="{EF64C20F-3359-4925-B167-B7ABEB8B1AE5}">
      <dgm:prSet/>
      <dgm:spPr>
        <a:scene3d>
          <a:camera prst="orthographicFront"/>
          <a:lightRig rig="threePt" dir="t"/>
        </a:scene3d>
        <a:sp3d>
          <a:bevelT/>
        </a:sp3d>
      </dgm:spPr>
      <dgm:t>
        <a:bodyPr/>
        <a:lstStyle/>
        <a:p>
          <a:r>
            <a:rPr lang="ru-RU" b="0" dirty="0" smtClean="0">
              <a:latin typeface="+mn-lt"/>
              <a:cs typeface="Arial" pitchFamily="34" charset="0"/>
            </a:rPr>
            <a:t>Открыто </a:t>
          </a: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ru-RU" b="1" dirty="0" smtClean="0">
              <a:latin typeface="+mn-lt"/>
              <a:cs typeface="Arial" pitchFamily="34" charset="0"/>
            </a:rPr>
            <a:t> </a:t>
          </a:r>
          <a:r>
            <a:rPr lang="ru-RU" b="0" dirty="0" smtClean="0">
              <a:latin typeface="+mn-lt"/>
              <a:cs typeface="Arial" pitchFamily="34" charset="0"/>
            </a:rPr>
            <a:t>новых объектов (</a:t>
          </a:r>
          <a:r>
            <a:rPr lang="ru-RU" b="1" dirty="0" smtClean="0">
              <a:effectLst>
                <a:outerShdw blurRad="38100" dist="38100" dir="2700000" algn="tl">
                  <a:srgbClr val="000000">
                    <a:alpha val="43137"/>
                  </a:srgbClr>
                </a:outerShdw>
              </a:effectLst>
              <a:latin typeface="+mn-lt"/>
              <a:cs typeface="Arial" pitchFamily="34" charset="0"/>
            </a:rPr>
            <a:t>+ </a:t>
          </a: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ru-RU" b="0" dirty="0" smtClean="0">
              <a:solidFill>
                <a:srgbClr val="C00000"/>
              </a:solidFill>
              <a:latin typeface="+mn-lt"/>
              <a:cs typeface="Arial" pitchFamily="34" charset="0"/>
            </a:rPr>
            <a:t> </a:t>
          </a:r>
          <a:r>
            <a:rPr lang="ru-RU" b="0" dirty="0" smtClean="0">
              <a:latin typeface="+mn-lt"/>
              <a:cs typeface="Arial" pitchFamily="34" charset="0"/>
            </a:rPr>
            <a:t>рабочих </a:t>
          </a:r>
          <a:r>
            <a:rPr lang="ru-RU" b="0" dirty="0" smtClean="0">
              <a:latin typeface="+mn-lt"/>
              <a:cs typeface="Arial" pitchFamily="34" charset="0"/>
            </a:rPr>
            <a:t>мест) </a:t>
          </a:r>
          <a:r>
            <a:rPr lang="ru-RU" b="0" dirty="0" smtClean="0">
              <a:latin typeface="+mn-lt"/>
              <a:cs typeface="Arial" pitchFamily="34" charset="0"/>
            </a:rPr>
            <a:t>парикмахерские, СТО, автомойка и др.</a:t>
          </a:r>
          <a:endParaRPr lang="ru-RU" b="1" dirty="0" smtClean="0">
            <a:latin typeface="+mn-lt"/>
            <a:cs typeface="Arial" pitchFamily="34" charset="0"/>
          </a:endParaRPr>
        </a:p>
      </dgm:t>
    </dgm:pt>
    <dgm:pt modelId="{11925067-44F1-4F65-AC18-1A3E0CA00B84}" type="parTrans" cxnId="{BFFC409B-4180-4674-BD93-C5AD0C6AFEBA}">
      <dgm:prSet/>
      <dgm:spPr/>
      <dgm:t>
        <a:bodyPr/>
        <a:lstStyle/>
        <a:p>
          <a:endParaRPr lang="ru-RU"/>
        </a:p>
      </dgm:t>
    </dgm:pt>
    <dgm:pt modelId="{73C51161-B23D-437E-95B2-002DFE9209F3}" type="sibTrans" cxnId="{BFFC409B-4180-4674-BD93-C5AD0C6AFEBA}">
      <dgm:prSet/>
      <dgm:spPr/>
      <dgm:t>
        <a:bodyPr/>
        <a:lstStyle/>
        <a:p>
          <a:endParaRPr lang="ru-RU"/>
        </a:p>
      </dgm:t>
    </dgm:pt>
    <dgm:pt modelId="{FD4E93C5-F4D8-4827-8844-23C1FEE72801}">
      <dgm:prSet/>
      <dgm:spPr>
        <a:scene3d>
          <a:camera prst="orthographicFront"/>
          <a:lightRig rig="threePt" dir="t"/>
        </a:scene3d>
        <a:sp3d>
          <a:bevelT/>
        </a:sp3d>
      </dgm:spPr>
      <dgm:t>
        <a:bodyPr/>
        <a:lstStyle/>
        <a:p>
          <a:endParaRPr lang="ru-RU" sz="1700" b="0" dirty="0" smtClean="0">
            <a:latin typeface="+mn-lt"/>
            <a:cs typeface="Arial" pitchFamily="34" charset="0"/>
          </a:endParaRPr>
        </a:p>
      </dgm:t>
    </dgm:pt>
    <dgm:pt modelId="{8A4327BF-86C9-4600-AEE7-70B3C54B79B3}" type="parTrans" cxnId="{5B9FAA26-B5CB-4210-B6F8-DBD2606587DA}">
      <dgm:prSet/>
      <dgm:spPr/>
      <dgm:t>
        <a:bodyPr/>
        <a:lstStyle/>
        <a:p>
          <a:endParaRPr lang="ru-RU"/>
        </a:p>
      </dgm:t>
    </dgm:pt>
    <dgm:pt modelId="{F0FDE366-2F44-4FB7-8E68-589EDD922A75}" type="sibTrans" cxnId="{5B9FAA26-B5CB-4210-B6F8-DBD2606587DA}">
      <dgm:prSet/>
      <dgm:spPr/>
      <dgm:t>
        <a:bodyPr/>
        <a:lstStyle/>
        <a:p>
          <a:endParaRPr lang="ru-RU"/>
        </a:p>
      </dgm:t>
    </dgm:pt>
    <dgm:pt modelId="{8B1FA978-41F4-4C52-AA01-4C24C519F1CD}" type="pres">
      <dgm:prSet presAssocID="{A0EEEEB0-C2CC-45DE-B006-2E2E72BF9D4F}" presName="diagram" presStyleCnt="0">
        <dgm:presLayoutVars>
          <dgm:dir/>
          <dgm:animLvl val="lvl"/>
          <dgm:resizeHandles val="exact"/>
        </dgm:presLayoutVars>
      </dgm:prSet>
      <dgm:spPr/>
    </dgm:pt>
    <dgm:pt modelId="{FB79D752-1230-403F-B45B-C9FCDCAA25D9}" type="pres">
      <dgm:prSet presAssocID="{CE479A7B-49EE-480F-BFC6-C889C5B7EFF9}" presName="compNode" presStyleCnt="0"/>
      <dgm:spPr>
        <a:scene3d>
          <a:camera prst="orthographicFront"/>
          <a:lightRig rig="threePt" dir="t"/>
        </a:scene3d>
        <a:sp3d>
          <a:bevelT/>
        </a:sp3d>
      </dgm:spPr>
    </dgm:pt>
    <dgm:pt modelId="{D7667386-24DB-4FC3-AF83-9583027899A4}" type="pres">
      <dgm:prSet presAssocID="{CE479A7B-49EE-480F-BFC6-C889C5B7EFF9}" presName="childRect" presStyleLbl="bgAcc1" presStyleIdx="0" presStyleCnt="3" custLinFactNeighborX="49472" custLinFactNeighborY="54738">
        <dgm:presLayoutVars>
          <dgm:bulletEnabled val="1"/>
        </dgm:presLayoutVars>
      </dgm:prSet>
      <dgm:spPr/>
      <dgm:t>
        <a:bodyPr/>
        <a:lstStyle/>
        <a:p>
          <a:endParaRPr lang="ru-RU"/>
        </a:p>
      </dgm:t>
    </dgm:pt>
    <dgm:pt modelId="{D37EFF66-FCDD-4175-890B-A061761B0689}" type="pres">
      <dgm:prSet presAssocID="{CE479A7B-49EE-480F-BFC6-C889C5B7EFF9}" presName="parentText" presStyleLbl="node1" presStyleIdx="0" presStyleCnt="0">
        <dgm:presLayoutVars>
          <dgm:chMax val="0"/>
          <dgm:bulletEnabled val="1"/>
        </dgm:presLayoutVars>
      </dgm:prSet>
      <dgm:spPr/>
      <dgm:t>
        <a:bodyPr/>
        <a:lstStyle/>
        <a:p>
          <a:endParaRPr lang="ru-RU"/>
        </a:p>
      </dgm:t>
    </dgm:pt>
    <dgm:pt modelId="{81B2BFB6-4CA1-4FB2-959D-1613F9DA08D4}" type="pres">
      <dgm:prSet presAssocID="{CE479A7B-49EE-480F-BFC6-C889C5B7EFF9}" presName="parentRect" presStyleLbl="alignNode1" presStyleIdx="0" presStyleCnt="3" custLinFactY="27299" custLinFactNeighborX="49472" custLinFactNeighborY="100000"/>
      <dgm:spPr/>
      <dgm:t>
        <a:bodyPr/>
        <a:lstStyle/>
        <a:p>
          <a:endParaRPr lang="ru-RU"/>
        </a:p>
      </dgm:t>
    </dgm:pt>
    <dgm:pt modelId="{EBFE249C-DE1B-47BC-BE86-E0EB8B58F7AC}" type="pres">
      <dgm:prSet presAssocID="{CE479A7B-49EE-480F-BFC6-C889C5B7EFF9}" presName="adorn" presStyleLbl="fgAccFollowNode1" presStyleIdx="0" presStyleCnt="3" custScaleX="339143" custScaleY="306083" custLinFactX="39057" custLinFactY="100000" custLinFactNeighborX="100000" custLinFactNeighborY="114026"/>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scene3d>
          <a:camera prst="orthographicFront"/>
          <a:lightRig rig="threePt" dir="t"/>
        </a:scene3d>
        <a:sp3d>
          <a:bevelT/>
        </a:sp3d>
      </dgm:spPr>
    </dgm:pt>
    <dgm:pt modelId="{F7882A95-D74E-4DE7-B94D-54F6F633D6C6}" type="pres">
      <dgm:prSet presAssocID="{B40A37CE-2D21-4386-A463-69C7959F2202}" presName="sibTrans" presStyleLbl="sibTrans2D1" presStyleIdx="0" presStyleCnt="0"/>
      <dgm:spPr/>
      <dgm:t>
        <a:bodyPr/>
        <a:lstStyle/>
        <a:p>
          <a:endParaRPr lang="ru-RU"/>
        </a:p>
      </dgm:t>
    </dgm:pt>
    <dgm:pt modelId="{8BD4709D-90CE-4B52-8262-E97CCC29FC1A}" type="pres">
      <dgm:prSet presAssocID="{2451FAC8-4760-41E8-B9D7-78E257C00A7D}" presName="compNode" presStyleCnt="0"/>
      <dgm:spPr>
        <a:scene3d>
          <a:camera prst="orthographicFront"/>
          <a:lightRig rig="threePt" dir="t"/>
        </a:scene3d>
        <a:sp3d>
          <a:bevelT/>
        </a:sp3d>
      </dgm:spPr>
    </dgm:pt>
    <dgm:pt modelId="{33FA4216-EDAC-4933-BC53-109BDBDE2798}" type="pres">
      <dgm:prSet presAssocID="{2451FAC8-4760-41E8-B9D7-78E257C00A7D}" presName="childRect" presStyleLbl="bgAcc1" presStyleIdx="1" presStyleCnt="3" custLinFactNeighborX="36272" custLinFactNeighborY="-16538">
        <dgm:presLayoutVars>
          <dgm:bulletEnabled val="1"/>
        </dgm:presLayoutVars>
      </dgm:prSet>
      <dgm:spPr/>
      <dgm:t>
        <a:bodyPr/>
        <a:lstStyle/>
        <a:p>
          <a:endParaRPr lang="ru-RU"/>
        </a:p>
      </dgm:t>
    </dgm:pt>
    <dgm:pt modelId="{E0013A94-2988-48FE-9440-B29DA9474372}" type="pres">
      <dgm:prSet presAssocID="{2451FAC8-4760-41E8-B9D7-78E257C00A7D}" presName="parentText" presStyleLbl="node1" presStyleIdx="0" presStyleCnt="0">
        <dgm:presLayoutVars>
          <dgm:chMax val="0"/>
          <dgm:bulletEnabled val="1"/>
        </dgm:presLayoutVars>
      </dgm:prSet>
      <dgm:spPr/>
      <dgm:t>
        <a:bodyPr/>
        <a:lstStyle/>
        <a:p>
          <a:endParaRPr lang="ru-RU"/>
        </a:p>
      </dgm:t>
    </dgm:pt>
    <dgm:pt modelId="{AF638C68-07B5-4E9F-95A0-724CA0B14302}" type="pres">
      <dgm:prSet presAssocID="{2451FAC8-4760-41E8-B9D7-78E257C00A7D}" presName="parentRect" presStyleLbl="alignNode1" presStyleIdx="1" presStyleCnt="3" custLinFactNeighborX="36272" custLinFactNeighborY="-38461"/>
      <dgm:spPr/>
      <dgm:t>
        <a:bodyPr/>
        <a:lstStyle/>
        <a:p>
          <a:endParaRPr lang="ru-RU"/>
        </a:p>
      </dgm:t>
    </dgm:pt>
    <dgm:pt modelId="{93E1A3FC-7F17-48B4-9943-7F16F80854AE}" type="pres">
      <dgm:prSet presAssocID="{2451FAC8-4760-41E8-B9D7-78E257C00A7D}" presName="adorn" presStyleLbl="fgAccFollowNode1" presStyleIdx="1" presStyleCnt="3" custScaleX="355310" custScaleY="314152" custLinFactNeighborX="73161" custLinFactNeighborY="76856"/>
      <dgm:spPr>
        <a:blipFill rotWithShape="1">
          <a:blip xmlns:r="http://schemas.openxmlformats.org/officeDocument/2006/relationships" r:embed="rId2"/>
          <a:stretch>
            <a:fillRect/>
          </a:stretch>
        </a:blipFill>
        <a:scene3d>
          <a:camera prst="orthographicFront"/>
          <a:lightRig rig="threePt" dir="t"/>
        </a:scene3d>
        <a:sp3d>
          <a:bevelT/>
        </a:sp3d>
      </dgm:spPr>
    </dgm:pt>
    <dgm:pt modelId="{F5D5BBA1-4762-4316-9C5D-0A69BC6418C1}" type="pres">
      <dgm:prSet presAssocID="{B166ADE7-44AD-41A4-9B4B-96F571755764}" presName="sibTrans" presStyleLbl="sibTrans2D1" presStyleIdx="0" presStyleCnt="0"/>
      <dgm:spPr/>
      <dgm:t>
        <a:bodyPr/>
        <a:lstStyle/>
        <a:p>
          <a:endParaRPr lang="ru-RU"/>
        </a:p>
      </dgm:t>
    </dgm:pt>
    <dgm:pt modelId="{01807593-82F1-4025-B4D4-DDF077381BB5}" type="pres">
      <dgm:prSet presAssocID="{F472A4DF-7D55-4E2E-81E6-20991B401F96}" presName="compNode" presStyleCnt="0"/>
      <dgm:spPr>
        <a:scene3d>
          <a:camera prst="orthographicFront"/>
          <a:lightRig rig="threePt" dir="t"/>
        </a:scene3d>
        <a:sp3d>
          <a:bevelT/>
        </a:sp3d>
      </dgm:spPr>
    </dgm:pt>
    <dgm:pt modelId="{1A69F11D-145D-47B7-90C5-253D6E07BA01}" type="pres">
      <dgm:prSet presAssocID="{F472A4DF-7D55-4E2E-81E6-20991B401F96}" presName="childRect" presStyleLbl="bgAcc1" presStyleIdx="2" presStyleCnt="3" custScaleX="111574" custLinFactNeighborX="15638" custLinFactNeighborY="-68605">
        <dgm:presLayoutVars>
          <dgm:bulletEnabled val="1"/>
        </dgm:presLayoutVars>
      </dgm:prSet>
      <dgm:spPr/>
      <dgm:t>
        <a:bodyPr/>
        <a:lstStyle/>
        <a:p>
          <a:endParaRPr lang="ru-RU"/>
        </a:p>
      </dgm:t>
    </dgm:pt>
    <dgm:pt modelId="{0F047EDA-A86B-4631-B63F-B5AEB3C001A1}" type="pres">
      <dgm:prSet presAssocID="{F472A4DF-7D55-4E2E-81E6-20991B401F96}" presName="parentText" presStyleLbl="node1" presStyleIdx="0" presStyleCnt="0">
        <dgm:presLayoutVars>
          <dgm:chMax val="0"/>
          <dgm:bulletEnabled val="1"/>
        </dgm:presLayoutVars>
      </dgm:prSet>
      <dgm:spPr/>
      <dgm:t>
        <a:bodyPr/>
        <a:lstStyle/>
        <a:p>
          <a:endParaRPr lang="ru-RU"/>
        </a:p>
      </dgm:t>
    </dgm:pt>
    <dgm:pt modelId="{214662A4-5E10-400F-BB5F-B059128F0616}" type="pres">
      <dgm:prSet presAssocID="{F472A4DF-7D55-4E2E-81E6-20991B401F96}" presName="parentRect" presStyleLbl="alignNode1" presStyleIdx="2" presStyleCnt="3" custScaleX="113733" custLinFactY="-59545" custLinFactNeighborX="15638" custLinFactNeighborY="-100000"/>
      <dgm:spPr/>
      <dgm:t>
        <a:bodyPr/>
        <a:lstStyle/>
        <a:p>
          <a:endParaRPr lang="ru-RU"/>
        </a:p>
      </dgm:t>
    </dgm:pt>
    <dgm:pt modelId="{867B2D6D-6A39-4EE7-8CC8-C6CCD74AB34B}" type="pres">
      <dgm:prSet presAssocID="{F472A4DF-7D55-4E2E-81E6-20991B401F96}" presName="adorn" presStyleLbl="fgAccFollowNode1" presStyleIdx="2" presStyleCnt="3" custScaleX="353417" custScaleY="321056" custLinFactNeighborX="469" custLinFactNeighborY="-40852"/>
      <dgm:spPr>
        <a:blipFill rotWithShape="1">
          <a:blip xmlns:r="http://schemas.openxmlformats.org/officeDocument/2006/relationships" r:embed="rId3"/>
          <a:stretch>
            <a:fillRect/>
          </a:stretch>
        </a:blipFill>
        <a:scene3d>
          <a:camera prst="orthographicFront"/>
          <a:lightRig rig="threePt" dir="t"/>
        </a:scene3d>
        <a:sp3d>
          <a:bevelT/>
        </a:sp3d>
      </dgm:spPr>
    </dgm:pt>
  </dgm:ptLst>
  <dgm:cxnLst>
    <dgm:cxn modelId="{F891C044-070A-4097-AEEE-1751A0C9FA6F}" srcId="{CE479A7B-49EE-480F-BFC6-C889C5B7EFF9}" destId="{9EA629DA-F753-459D-B9F7-C2AF182C2305}" srcOrd="2" destOrd="0" parTransId="{C4B6A871-2757-4838-90CA-05901410841A}" sibTransId="{046DA407-1822-40AD-8BFA-F8E2E353159A}"/>
    <dgm:cxn modelId="{2A0FB01A-9B2C-458F-9C64-ED53B9167633}" type="presOf" srcId="{FD4E93C5-F4D8-4827-8844-23C1FEE72801}" destId="{D7667386-24DB-4FC3-AF83-9583027899A4}" srcOrd="0" destOrd="1" presId="urn:microsoft.com/office/officeart/2005/8/layout/bList2"/>
    <dgm:cxn modelId="{97422A28-BFAC-4969-8936-C96A51D1554C}" srcId="{A0EEEEB0-C2CC-45DE-B006-2E2E72BF9D4F}" destId="{2451FAC8-4760-41E8-B9D7-78E257C00A7D}" srcOrd="1" destOrd="0" parTransId="{C628F19C-32B4-42FE-A981-9B001C4F3A49}" sibTransId="{B166ADE7-44AD-41A4-9B4B-96F571755764}"/>
    <dgm:cxn modelId="{BA0CC578-8561-4680-A37A-E73FE9AFFD69}" type="presOf" srcId="{F472A4DF-7D55-4E2E-81E6-20991B401F96}" destId="{214662A4-5E10-400F-BB5F-B059128F0616}" srcOrd="1" destOrd="0" presId="urn:microsoft.com/office/officeart/2005/8/layout/bList2"/>
    <dgm:cxn modelId="{C1D0526F-6101-4170-AD49-548A7542D4E9}" type="presOf" srcId="{2451FAC8-4760-41E8-B9D7-78E257C00A7D}" destId="{E0013A94-2988-48FE-9440-B29DA9474372}" srcOrd="0" destOrd="0" presId="urn:microsoft.com/office/officeart/2005/8/layout/bList2"/>
    <dgm:cxn modelId="{7D1466BB-5606-407E-BC12-B1FA90355546}" type="presOf" srcId="{2451FAC8-4760-41E8-B9D7-78E257C00A7D}" destId="{AF638C68-07B5-4E9F-95A0-724CA0B14302}" srcOrd="1" destOrd="0" presId="urn:microsoft.com/office/officeart/2005/8/layout/bList2"/>
    <dgm:cxn modelId="{4D8C2A6C-1C54-4206-9CD6-564653BDB8D5}" srcId="{2451FAC8-4760-41E8-B9D7-78E257C00A7D}" destId="{933DA190-439F-43D7-8EEC-51BBFFE82F38}" srcOrd="0" destOrd="0" parTransId="{E4EA6F73-5E6B-4B89-8A90-AF94A24FA650}" sibTransId="{3BB1A814-ABDD-4177-B1F0-53DC9F9CD49E}"/>
    <dgm:cxn modelId="{1091CB89-7464-4992-8024-08A3F7362F27}" type="presOf" srcId="{CE479A7B-49EE-480F-BFC6-C889C5B7EFF9}" destId="{D37EFF66-FCDD-4175-890B-A061761B0689}" srcOrd="0" destOrd="0" presId="urn:microsoft.com/office/officeart/2005/8/layout/bList2"/>
    <dgm:cxn modelId="{8F7CFBD7-E95B-4D81-99F8-ED53B88BCAF2}" type="presOf" srcId="{72F41070-9C47-413A-8F11-C61F2572FB4A}" destId="{33FA4216-EDAC-4933-BC53-109BDBDE2798}" srcOrd="0" destOrd="1" presId="urn:microsoft.com/office/officeart/2005/8/layout/bList2"/>
    <dgm:cxn modelId="{39128566-2ED7-4F44-89EB-C5EC55C93DB3}" type="presOf" srcId="{CE479A7B-49EE-480F-BFC6-C889C5B7EFF9}" destId="{81B2BFB6-4CA1-4FB2-959D-1613F9DA08D4}" srcOrd="1" destOrd="0" presId="urn:microsoft.com/office/officeart/2005/8/layout/bList2"/>
    <dgm:cxn modelId="{ABE8DF7C-076D-4092-9258-1C2AD9B78046}" type="presOf" srcId="{B40A37CE-2D21-4386-A463-69C7959F2202}" destId="{F7882A95-D74E-4DE7-B94D-54F6F633D6C6}" srcOrd="0" destOrd="0" presId="urn:microsoft.com/office/officeart/2005/8/layout/bList2"/>
    <dgm:cxn modelId="{77B26572-0813-4AD4-B6D3-92CBCA3BD573}" type="presOf" srcId="{A0EEEEB0-C2CC-45DE-B006-2E2E72BF9D4F}" destId="{8B1FA978-41F4-4C52-AA01-4C24C519F1CD}" srcOrd="0" destOrd="0" presId="urn:microsoft.com/office/officeart/2005/8/layout/bList2"/>
    <dgm:cxn modelId="{D93F2093-DC55-4612-9A6E-BB64DE6BA060}" type="presOf" srcId="{9EA629DA-F753-459D-B9F7-C2AF182C2305}" destId="{D7667386-24DB-4FC3-AF83-9583027899A4}" srcOrd="0" destOrd="2" presId="urn:microsoft.com/office/officeart/2005/8/layout/bList2"/>
    <dgm:cxn modelId="{BFFC409B-4180-4674-BD93-C5AD0C6AFEBA}" srcId="{F472A4DF-7D55-4E2E-81E6-20991B401F96}" destId="{EF64C20F-3359-4925-B167-B7ABEB8B1AE5}" srcOrd="1" destOrd="0" parTransId="{11925067-44F1-4F65-AC18-1A3E0CA00B84}" sibTransId="{73C51161-B23D-437E-95B2-002DFE9209F3}"/>
    <dgm:cxn modelId="{BD0BECF3-0DF8-4CDA-B7FB-CF6BAB4E6D38}" type="presOf" srcId="{EF64C20F-3359-4925-B167-B7ABEB8B1AE5}" destId="{1A69F11D-145D-47B7-90C5-253D6E07BA01}" srcOrd="0" destOrd="1" presId="urn:microsoft.com/office/officeart/2005/8/layout/bList2"/>
    <dgm:cxn modelId="{61310AED-5CEF-40E5-A480-234BE2C8F7BB}" type="presOf" srcId="{8BAC1CB7-BED9-4B9B-B06E-618CBA3D8876}" destId="{1A69F11D-145D-47B7-90C5-253D6E07BA01}" srcOrd="0" destOrd="0" presId="urn:microsoft.com/office/officeart/2005/8/layout/bList2"/>
    <dgm:cxn modelId="{298E8FA0-CB69-4273-877C-4E20F2D6DEDC}" type="presOf" srcId="{933DA190-439F-43D7-8EEC-51BBFFE82F38}" destId="{33FA4216-EDAC-4933-BC53-109BDBDE2798}" srcOrd="0" destOrd="0" presId="urn:microsoft.com/office/officeart/2005/8/layout/bList2"/>
    <dgm:cxn modelId="{767DD7D8-1236-4381-9C00-E4FAFD601F75}" type="presOf" srcId="{B166ADE7-44AD-41A4-9B4B-96F571755764}" destId="{F5D5BBA1-4762-4316-9C5D-0A69BC6418C1}" srcOrd="0" destOrd="0" presId="urn:microsoft.com/office/officeart/2005/8/layout/bList2"/>
    <dgm:cxn modelId="{EC32C17F-3C58-4EB9-A124-E1F8D8857AF4}" type="presOf" srcId="{F472A4DF-7D55-4E2E-81E6-20991B401F96}" destId="{0F047EDA-A86B-4631-B63F-B5AEB3C001A1}" srcOrd="0" destOrd="0" presId="urn:microsoft.com/office/officeart/2005/8/layout/bList2"/>
    <dgm:cxn modelId="{A159CFAF-A635-4FE8-B9E2-A8FA1C9FACC7}" type="presOf" srcId="{86D01BCB-2AA1-4EF0-ADF5-B89A6495F691}" destId="{D7667386-24DB-4FC3-AF83-9583027899A4}" srcOrd="0" destOrd="0" presId="urn:microsoft.com/office/officeart/2005/8/layout/bList2"/>
    <dgm:cxn modelId="{A36C47BB-710E-4634-9782-35B195DC9A4F}" srcId="{A0EEEEB0-C2CC-45DE-B006-2E2E72BF9D4F}" destId="{CE479A7B-49EE-480F-BFC6-C889C5B7EFF9}" srcOrd="0" destOrd="0" parTransId="{E98BAB16-A1E9-445D-9476-A5F71DC4956E}" sibTransId="{B40A37CE-2D21-4386-A463-69C7959F2202}"/>
    <dgm:cxn modelId="{3A31050B-2B93-4558-AC76-6E7B9A367919}" srcId="{A0EEEEB0-C2CC-45DE-B006-2E2E72BF9D4F}" destId="{F472A4DF-7D55-4E2E-81E6-20991B401F96}" srcOrd="2" destOrd="0" parTransId="{656825FD-E08A-426B-B4BF-292C2D91B267}" sibTransId="{5BCF0B5D-21CC-4A6D-8073-8C4B894B5DB5}"/>
    <dgm:cxn modelId="{06A2A69B-52D1-4027-8767-1ADA94216DCE}" srcId="{CE479A7B-49EE-480F-BFC6-C889C5B7EFF9}" destId="{86D01BCB-2AA1-4EF0-ADF5-B89A6495F691}" srcOrd="0" destOrd="0" parTransId="{6417FECD-D529-4F1B-915C-41BBB6664341}" sibTransId="{AA31A71A-C7BA-4445-B9BC-F1DE0C23C8D1}"/>
    <dgm:cxn modelId="{5B9FAA26-B5CB-4210-B6F8-DBD2606587DA}" srcId="{CE479A7B-49EE-480F-BFC6-C889C5B7EFF9}" destId="{FD4E93C5-F4D8-4827-8844-23C1FEE72801}" srcOrd="1" destOrd="0" parTransId="{8A4327BF-86C9-4600-AEE7-70B3C54B79B3}" sibTransId="{F0FDE366-2F44-4FB7-8E68-589EDD922A75}"/>
    <dgm:cxn modelId="{9A51BAC6-DA81-4D27-9113-E0FF01D169E9}" srcId="{2451FAC8-4760-41E8-B9D7-78E257C00A7D}" destId="{72F41070-9C47-413A-8F11-C61F2572FB4A}" srcOrd="1" destOrd="0" parTransId="{684BA61A-E3F1-4958-AF0F-D71DBDF6C2F5}" sibTransId="{F9CBE402-94ED-4B4E-A84E-FADD7454FC14}"/>
    <dgm:cxn modelId="{C68A1C88-A154-437E-B8E7-23FCD3E4BE8C}" srcId="{F472A4DF-7D55-4E2E-81E6-20991B401F96}" destId="{8BAC1CB7-BED9-4B9B-B06E-618CBA3D8876}" srcOrd="0" destOrd="0" parTransId="{7F540A07-1A57-4C13-9A1A-986B9889A294}" sibTransId="{E7BE9B29-21FF-4175-A212-AE3955CAE26D}"/>
    <dgm:cxn modelId="{B9171136-B262-4D35-8FD3-5240D9925192}" type="presParOf" srcId="{8B1FA978-41F4-4C52-AA01-4C24C519F1CD}" destId="{FB79D752-1230-403F-B45B-C9FCDCAA25D9}" srcOrd="0" destOrd="0" presId="urn:microsoft.com/office/officeart/2005/8/layout/bList2"/>
    <dgm:cxn modelId="{8C868D17-EC3B-4390-A549-92778FC1BC91}" type="presParOf" srcId="{FB79D752-1230-403F-B45B-C9FCDCAA25D9}" destId="{D7667386-24DB-4FC3-AF83-9583027899A4}" srcOrd="0" destOrd="0" presId="urn:microsoft.com/office/officeart/2005/8/layout/bList2"/>
    <dgm:cxn modelId="{631376EA-E5AE-4876-B819-5F7202AFA6AA}" type="presParOf" srcId="{FB79D752-1230-403F-B45B-C9FCDCAA25D9}" destId="{D37EFF66-FCDD-4175-890B-A061761B0689}" srcOrd="1" destOrd="0" presId="urn:microsoft.com/office/officeart/2005/8/layout/bList2"/>
    <dgm:cxn modelId="{CC5E983A-53B6-4EE0-A715-BDA11D46F5D0}" type="presParOf" srcId="{FB79D752-1230-403F-B45B-C9FCDCAA25D9}" destId="{81B2BFB6-4CA1-4FB2-959D-1613F9DA08D4}" srcOrd="2" destOrd="0" presId="urn:microsoft.com/office/officeart/2005/8/layout/bList2"/>
    <dgm:cxn modelId="{0C380577-394D-4BEC-B4E2-1A0F69481189}" type="presParOf" srcId="{FB79D752-1230-403F-B45B-C9FCDCAA25D9}" destId="{EBFE249C-DE1B-47BC-BE86-E0EB8B58F7AC}" srcOrd="3" destOrd="0" presId="urn:microsoft.com/office/officeart/2005/8/layout/bList2"/>
    <dgm:cxn modelId="{225AEBE7-2D40-4C76-A5D5-3B8E8D1CDFD4}" type="presParOf" srcId="{8B1FA978-41F4-4C52-AA01-4C24C519F1CD}" destId="{F7882A95-D74E-4DE7-B94D-54F6F633D6C6}" srcOrd="1" destOrd="0" presId="urn:microsoft.com/office/officeart/2005/8/layout/bList2"/>
    <dgm:cxn modelId="{F05AD4A1-43C8-4E24-A245-3B9BC9D45C1A}" type="presParOf" srcId="{8B1FA978-41F4-4C52-AA01-4C24C519F1CD}" destId="{8BD4709D-90CE-4B52-8262-E97CCC29FC1A}" srcOrd="2" destOrd="0" presId="urn:microsoft.com/office/officeart/2005/8/layout/bList2"/>
    <dgm:cxn modelId="{D025F8C6-DA72-4900-A68B-8F46B97D9672}" type="presParOf" srcId="{8BD4709D-90CE-4B52-8262-E97CCC29FC1A}" destId="{33FA4216-EDAC-4933-BC53-109BDBDE2798}" srcOrd="0" destOrd="0" presId="urn:microsoft.com/office/officeart/2005/8/layout/bList2"/>
    <dgm:cxn modelId="{9580D1D0-7D17-4C2C-92D9-230CB5EDA3C2}" type="presParOf" srcId="{8BD4709D-90CE-4B52-8262-E97CCC29FC1A}" destId="{E0013A94-2988-48FE-9440-B29DA9474372}" srcOrd="1" destOrd="0" presId="urn:microsoft.com/office/officeart/2005/8/layout/bList2"/>
    <dgm:cxn modelId="{43C7822D-4FC0-4930-AA7C-21288A1F3900}" type="presParOf" srcId="{8BD4709D-90CE-4B52-8262-E97CCC29FC1A}" destId="{AF638C68-07B5-4E9F-95A0-724CA0B14302}" srcOrd="2" destOrd="0" presId="urn:microsoft.com/office/officeart/2005/8/layout/bList2"/>
    <dgm:cxn modelId="{0974E40E-4EBF-47BF-92C9-D42C3AE7D17A}" type="presParOf" srcId="{8BD4709D-90CE-4B52-8262-E97CCC29FC1A}" destId="{93E1A3FC-7F17-48B4-9943-7F16F80854AE}" srcOrd="3" destOrd="0" presId="urn:microsoft.com/office/officeart/2005/8/layout/bList2"/>
    <dgm:cxn modelId="{4AA8B62E-7E55-4166-83FF-67E981DBA3ED}" type="presParOf" srcId="{8B1FA978-41F4-4C52-AA01-4C24C519F1CD}" destId="{F5D5BBA1-4762-4316-9C5D-0A69BC6418C1}" srcOrd="3" destOrd="0" presId="urn:microsoft.com/office/officeart/2005/8/layout/bList2"/>
    <dgm:cxn modelId="{1DC57F0B-6243-4798-9D70-317E89FC3A9C}" type="presParOf" srcId="{8B1FA978-41F4-4C52-AA01-4C24C519F1CD}" destId="{01807593-82F1-4025-B4D4-DDF077381BB5}" srcOrd="4" destOrd="0" presId="urn:microsoft.com/office/officeart/2005/8/layout/bList2"/>
    <dgm:cxn modelId="{FA5A648F-339C-4346-8A96-DB60CE810931}" type="presParOf" srcId="{01807593-82F1-4025-B4D4-DDF077381BB5}" destId="{1A69F11D-145D-47B7-90C5-253D6E07BA01}" srcOrd="0" destOrd="0" presId="urn:microsoft.com/office/officeart/2005/8/layout/bList2"/>
    <dgm:cxn modelId="{BE64E884-6722-4FD1-A932-F529EEE8ED01}" type="presParOf" srcId="{01807593-82F1-4025-B4D4-DDF077381BB5}" destId="{0F047EDA-A86B-4631-B63F-B5AEB3C001A1}" srcOrd="1" destOrd="0" presId="urn:microsoft.com/office/officeart/2005/8/layout/bList2"/>
    <dgm:cxn modelId="{F232FF87-5F86-46E5-9431-2FFA1C05A608}" type="presParOf" srcId="{01807593-82F1-4025-B4D4-DDF077381BB5}" destId="{214662A4-5E10-400F-BB5F-B059128F0616}" srcOrd="2" destOrd="0" presId="urn:microsoft.com/office/officeart/2005/8/layout/bList2"/>
    <dgm:cxn modelId="{8B6D614E-2DCE-40ED-B40E-219E79A005A1}" type="presParOf" srcId="{01807593-82F1-4025-B4D4-DDF077381BB5}" destId="{867B2D6D-6A39-4EE7-8CC8-C6CCD74AB34B}" srcOrd="3" destOrd="0" presId="urn:microsoft.com/office/officeart/2005/8/layout/bList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F54541-1D7B-457E-B738-A0EF9B37838E}" type="doc">
      <dgm:prSet loTypeId="urn:microsoft.com/office/officeart/2005/8/layout/list1" loCatId="list" qsTypeId="urn:microsoft.com/office/officeart/2005/8/quickstyle/simple1#8" qsCatId="simple" csTypeId="urn:microsoft.com/office/officeart/2005/8/colors/accent1_2#8" csCatId="accent1" phldr="1"/>
      <dgm:spPr/>
      <dgm:t>
        <a:bodyPr/>
        <a:lstStyle/>
        <a:p>
          <a:endParaRPr lang="ru-RU"/>
        </a:p>
      </dgm:t>
    </dgm:pt>
    <dgm:pt modelId="{FE4500A5-A439-4910-AB01-FCD495E4B1CF}">
      <dgm:prSet phldrT="[Текст]" custT="1"/>
      <dgm:spPr>
        <a:solidFill>
          <a:srgbClr val="C5E6FF"/>
        </a:solidFill>
        <a:effectLst>
          <a:outerShdw blurRad="50800" dist="38100" dir="8100000" algn="tr" rotWithShape="0">
            <a:prstClr val="black">
              <a:alpha val="40000"/>
            </a:prstClr>
          </a:outerShdw>
        </a:effectLst>
      </dgm:spPr>
      <dgm:t>
        <a:bodyPr/>
        <a:lstStyle/>
        <a:p>
          <a:r>
            <a:rPr lang="ru-RU" sz="1600" dirty="0" smtClean="0">
              <a:solidFill>
                <a:schemeClr val="tx1"/>
              </a:solidFill>
              <a:effectLst>
                <a:outerShdw blurRad="38100" dist="38100" dir="2700000" algn="tl">
                  <a:srgbClr val="000000">
                    <a:alpha val="43137"/>
                  </a:srgbClr>
                </a:outerShdw>
              </a:effectLst>
            </a:rPr>
            <a:t>Обеспеченность врачами  </a:t>
          </a:r>
          <a:r>
            <a:rPr lang="ru-RU" sz="1600" b="1" dirty="0" smtClean="0">
              <a:solidFill>
                <a:schemeClr val="tx1"/>
              </a:solidFill>
              <a:effectLst>
                <a:outerShdw blurRad="38100" dist="38100" dir="2700000" algn="tl">
                  <a:srgbClr val="000000">
                    <a:alpha val="43137"/>
                  </a:srgbClr>
                </a:outerShdw>
              </a:effectLst>
            </a:rPr>
            <a:t>→</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22,1</a:t>
          </a:r>
          <a:r>
            <a:rPr lang="ru-RU"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a:t>
          </a:r>
          <a:r>
            <a:rPr lang="ru-RU" sz="1600" b="1" dirty="0" smtClean="0">
              <a:solidFill>
                <a:schemeClr val="tx1"/>
              </a:solidFill>
              <a:effectLst>
                <a:outerShdw blurRad="38100" dist="38100" dir="2700000" algn="tl">
                  <a:srgbClr val="000000">
                    <a:alpha val="43137"/>
                  </a:srgbClr>
                </a:outerShdw>
              </a:effectLst>
            </a:rPr>
            <a:t>. населения, </a:t>
          </a:r>
          <a:r>
            <a:rPr lang="ru-RU" sz="1600" dirty="0" smtClean="0">
              <a:solidFill>
                <a:schemeClr val="tx1"/>
              </a:solidFill>
              <a:effectLst>
                <a:outerShdw blurRad="38100" dist="38100" dir="2700000" algn="tl">
                  <a:srgbClr val="000000">
                    <a:alpha val="43137"/>
                  </a:srgbClr>
                </a:outerShdw>
              </a:effectLst>
            </a:rPr>
            <a:t>что на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 </a:t>
          </a:r>
          <a:r>
            <a:rPr lang="ru-RU" sz="1600" b="1" dirty="0" smtClean="0">
              <a:solidFill>
                <a:srgbClr val="C00000"/>
              </a:solidFill>
              <a:effectLst>
                <a:outerShdw blurRad="38100" dist="38100" dir="2700000" algn="tl">
                  <a:srgbClr val="000000">
                    <a:alpha val="43137"/>
                  </a:srgbClr>
                </a:outerShdw>
              </a:effectLst>
            </a:rPr>
            <a:t>ниже </a:t>
          </a:r>
          <a:r>
            <a:rPr lang="ru-RU" sz="1600" dirty="0" smtClean="0">
              <a:solidFill>
                <a:schemeClr val="tx1"/>
              </a:solidFill>
              <a:effectLst>
                <a:outerShdw blurRad="38100" dist="38100" dir="2700000" algn="tl">
                  <a:srgbClr val="000000">
                    <a:alpha val="43137"/>
                  </a:srgbClr>
                </a:outerShdw>
              </a:effectLst>
            </a:rPr>
            <a:t>уровня 2013 года (план 2014 </a:t>
          </a:r>
          <a:r>
            <a:rPr lang="ru-RU" sz="1600" b="1"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24,3</a:t>
          </a:r>
          <a:r>
            <a:rPr lang="ru-RU"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a:t>
          </a:r>
          <a:r>
            <a:rPr lang="ru-RU" sz="1600" b="1" dirty="0" smtClean="0">
              <a:solidFill>
                <a:schemeClr val="tx1"/>
              </a:solidFill>
              <a:effectLst>
                <a:outerShdw blurRad="38100" dist="38100" dir="2700000" algn="tl">
                  <a:srgbClr val="000000">
                    <a:alpha val="43137"/>
                  </a:srgbClr>
                </a:outerShdw>
              </a:effectLst>
            </a:rPr>
            <a:t>.</a:t>
          </a:r>
          <a:r>
            <a:rPr lang="ru-RU" sz="1600" dirty="0" smtClean="0">
              <a:solidFill>
                <a:schemeClr val="tx1"/>
              </a:solidFill>
              <a:effectLst>
                <a:outerShdw blurRad="38100" dist="38100" dir="2700000" algn="tl">
                  <a:srgbClr val="000000">
                    <a:alpha val="43137"/>
                  </a:srgbClr>
                </a:outerShdw>
              </a:effectLst>
            </a:rPr>
            <a:t>)</a:t>
          </a:r>
        </a:p>
        <a:p>
          <a:r>
            <a:rPr lang="ru-RU" sz="1600" dirty="0" smtClean="0">
              <a:solidFill>
                <a:schemeClr val="tx1"/>
              </a:solidFill>
              <a:effectLst>
                <a:outerShdw blurRad="38100" dist="38100" dir="2700000" algn="tl">
                  <a:srgbClr val="000000">
                    <a:alpha val="43137"/>
                  </a:srgbClr>
                </a:outerShdw>
              </a:effectLst>
            </a:rPr>
            <a:t>Обеспеченность средним медицинским персоналом                      </a:t>
          </a:r>
          <a:r>
            <a:rPr lang="ru-RU" sz="1600" b="1" dirty="0" smtClean="0">
              <a:solidFill>
                <a:schemeClr val="tx1"/>
              </a:solidFill>
              <a:effectLst>
                <a:outerShdw blurRad="38100" dist="38100" dir="2700000" algn="tl">
                  <a:srgbClr val="000000">
                    <a:alpha val="43137"/>
                  </a:srgbClr>
                </a:outerShdw>
              </a:effectLst>
            </a:rPr>
            <a:t>→</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79,7</a:t>
          </a:r>
          <a:r>
            <a:rPr lang="ru-RU"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 населения, </a:t>
          </a:r>
          <a:r>
            <a:rPr lang="ru-RU" sz="1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на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ru-RU" sz="1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выше </a:t>
          </a:r>
          <a:r>
            <a:rPr lang="ru-RU" sz="1600" b="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уровня 2013 года</a:t>
          </a:r>
          <a:r>
            <a:rPr lang="ru-RU" sz="1600" b="1" dirty="0" smtClean="0">
              <a:solidFill>
                <a:schemeClr val="tx1"/>
              </a:solidFill>
              <a:effectLst>
                <a:outerShdw blurRad="38100" dist="38100" dir="2700000" algn="tl">
                  <a:srgbClr val="000000">
                    <a:alpha val="43137"/>
                  </a:srgbClr>
                </a:outerShdw>
              </a:effectLst>
            </a:rPr>
            <a:t> </a:t>
          </a:r>
          <a:r>
            <a:rPr lang="ru-RU" sz="1600" dirty="0" smtClean="0">
              <a:solidFill>
                <a:schemeClr val="tx1"/>
              </a:solidFill>
              <a:effectLst>
                <a:outerShdw blurRad="38100" dist="38100" dir="2700000" algn="tl">
                  <a:srgbClr val="000000">
                    <a:alpha val="43137"/>
                  </a:srgbClr>
                </a:outerShdw>
              </a:effectLst>
            </a:rPr>
            <a:t>(план 2014  </a:t>
          </a:r>
          <a:r>
            <a:rPr lang="ru-RU" sz="1600" b="1" dirty="0" smtClean="0">
              <a:solidFill>
                <a:schemeClr val="tx1"/>
              </a:solidFill>
              <a:effectLst>
                <a:outerShdw blurRad="38100" dist="38100" dir="2700000" algn="tl">
                  <a:srgbClr val="000000">
                    <a:alpha val="43137"/>
                  </a:srgbClr>
                </a:outerShdw>
              </a:effectLst>
            </a:rPr>
            <a:t>→</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rPr>
            <a:t>75,8</a:t>
          </a:r>
          <a:r>
            <a:rPr lang="ru-RU" sz="1600" b="1" dirty="0" smtClean="0">
              <a:solidFill>
                <a:schemeClr val="tx1"/>
              </a:solidFill>
              <a:effectLst>
                <a:outerShdw blurRad="38100" dist="38100" dir="2700000" algn="tl">
                  <a:srgbClr val="000000">
                    <a:alpha val="43137"/>
                  </a:srgbClr>
                </a:outerShdw>
              </a:effectLst>
            </a:rPr>
            <a:t> на 10 тыс.</a:t>
          </a:r>
          <a:r>
            <a:rPr lang="ru-RU" sz="1600" dirty="0" smtClean="0">
              <a:solidFill>
                <a:schemeClr val="tx1"/>
              </a:solidFill>
              <a:effectLst>
                <a:outerShdw blurRad="38100" dist="38100" dir="2700000" algn="tl">
                  <a:srgbClr val="000000">
                    <a:alpha val="43137"/>
                  </a:srgbClr>
                </a:outerShdw>
              </a:effectLst>
            </a:rPr>
            <a:t>)</a:t>
          </a:r>
          <a:endParaRPr lang="ru-RU" sz="1600" b="1" dirty="0">
            <a:effectLst>
              <a:outerShdw blurRad="38100" dist="38100" dir="2700000" algn="tl">
                <a:srgbClr val="000000">
                  <a:alpha val="43137"/>
                </a:srgbClr>
              </a:outerShdw>
            </a:effectLst>
            <a:latin typeface="+mn-lt"/>
          </a:endParaRPr>
        </a:p>
      </dgm:t>
    </dgm:pt>
    <dgm:pt modelId="{DA516C11-1CF6-4407-89B9-CFFBAC0C1C86}" type="parTrans" cxnId="{3E5E7BA9-75FA-47D6-8195-ED0FDABB08C0}">
      <dgm:prSet/>
      <dgm:spPr/>
      <dgm:t>
        <a:bodyPr/>
        <a:lstStyle/>
        <a:p>
          <a:endParaRPr lang="ru-RU" sz="1600" b="1">
            <a:latin typeface="+mn-lt"/>
          </a:endParaRPr>
        </a:p>
      </dgm:t>
    </dgm:pt>
    <dgm:pt modelId="{846E9968-AD1C-45D0-B4D8-DB1ACA5BD35F}" type="sibTrans" cxnId="{3E5E7BA9-75FA-47D6-8195-ED0FDABB08C0}">
      <dgm:prSet/>
      <dgm:spPr/>
      <dgm:t>
        <a:bodyPr/>
        <a:lstStyle/>
        <a:p>
          <a:endParaRPr lang="ru-RU" sz="1600" b="1">
            <a:latin typeface="+mn-lt"/>
          </a:endParaRPr>
        </a:p>
      </dgm:t>
    </dgm:pt>
    <dgm:pt modelId="{4C4A9C38-83D5-4D7C-B50C-808CF32F6340}">
      <dgm:prSet phldrT="[Текст]" custT="1"/>
      <dgm:spPr>
        <a:solidFill>
          <a:srgbClr val="C5E6FF"/>
        </a:solidFill>
        <a:effectLst>
          <a:outerShdw blurRad="50800" dist="38100" dir="8100000" algn="tr" rotWithShape="0">
            <a:prstClr val="black">
              <a:alpha val="40000"/>
            </a:prstClr>
          </a:outerShdw>
        </a:effectLst>
      </dgm:spPr>
      <dgm:t>
        <a:bodyPr/>
        <a:lstStyle/>
        <a:p>
          <a:r>
            <a:rPr lang="ru-RU" sz="1600" dirty="0" smtClean="0">
              <a:solidFill>
                <a:schemeClr val="tx1"/>
              </a:solidFill>
              <a:effectLst>
                <a:outerShdw blurRad="38100" dist="38100" dir="2700000" algn="tl">
                  <a:srgbClr val="000000">
                    <a:alpha val="43137"/>
                  </a:srgbClr>
                </a:outerShdw>
              </a:effectLst>
            </a:rPr>
            <a:t>В  «Областной больнице №12» </a:t>
          </a:r>
          <a:r>
            <a:rPr lang="ru-RU" sz="1600" b="1" dirty="0" smtClean="0">
              <a:solidFill>
                <a:schemeClr val="tx1"/>
              </a:solidFill>
              <a:effectLst>
                <a:outerShdw blurRad="38100" dist="38100" dir="2700000" algn="tl">
                  <a:srgbClr val="000000">
                    <a:alpha val="43137"/>
                  </a:srgbClr>
                </a:outerShdw>
              </a:effectLst>
            </a:rPr>
            <a:t>в стационаре прошли лечение</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chemeClr val="tx1"/>
              </a:solidFill>
              <a:effectLst>
                <a:outerShdw blurRad="38100" dist="38100" dir="2700000" algn="tl">
                  <a:srgbClr val="000000">
                    <a:alpha val="43137"/>
                  </a:srgbClr>
                </a:outerShdw>
              </a:effectLst>
            </a:rPr>
            <a:t>→ в 2014 году –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8 168</a:t>
          </a:r>
          <a:r>
            <a:rPr lang="ru-RU" sz="1600" b="1" dirty="0" smtClean="0">
              <a:solidFill>
                <a:schemeClr val="tx1"/>
              </a:solidFill>
              <a:effectLst>
                <a:outerShdw blurRad="38100" dist="38100" dir="2700000" algn="tl">
                  <a:srgbClr val="000000">
                    <a:alpha val="43137"/>
                  </a:srgbClr>
                </a:outerShdw>
              </a:effectLst>
            </a:rPr>
            <a:t> человек</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chemeClr val="tx1"/>
              </a:solidFill>
              <a:effectLst>
                <a:outerShdw blurRad="38100" dist="38100" dir="2700000" algn="tl">
                  <a:srgbClr val="000000">
                    <a:alpha val="43137"/>
                  </a:srgbClr>
                </a:outerShdw>
              </a:effectLst>
            </a:rPr>
            <a:t>в 2013 году </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8 634</a:t>
          </a:r>
          <a:r>
            <a:rPr lang="ru-RU" sz="1600" dirty="0" smtClean="0">
              <a:solidFill>
                <a:schemeClr val="tx1"/>
              </a:solidFill>
              <a:effectLst>
                <a:outerShdw blurRad="38100" dist="38100" dir="2700000" algn="tl">
                  <a:srgbClr val="000000">
                    <a:alpha val="43137"/>
                  </a:srgbClr>
                </a:outerShdw>
              </a:effectLst>
            </a:rPr>
            <a:t> человека                          </a:t>
          </a:r>
          <a:r>
            <a:rPr lang="ru-RU" sz="1600" b="1" dirty="0" smtClean="0">
              <a:solidFill>
                <a:schemeClr val="tx1"/>
              </a:solidFill>
              <a:effectLst>
                <a:outerShdw blurRad="38100" dist="38100" dir="2700000" algn="tl">
                  <a:srgbClr val="000000">
                    <a:alpha val="43137"/>
                  </a:srgbClr>
                </a:outerShdw>
              </a:effectLst>
            </a:rPr>
            <a:t>Количество обращений в регистратуру поликлиники:                                       → 2014 год –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31 245</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chemeClr val="tx1"/>
              </a:solidFill>
              <a:effectLst>
                <a:outerShdw blurRad="38100" dist="38100" dir="2700000" algn="tl">
                  <a:srgbClr val="000000">
                    <a:alpha val="43137"/>
                  </a:srgbClr>
                </a:outerShdw>
              </a:effectLst>
            </a:rPr>
            <a:t>2013 год </a:t>
          </a:r>
          <a:r>
            <a:rPr lang="ru-RU" sz="1600" dirty="0" smtClean="0">
              <a:solidFill>
                <a:schemeClr val="tx1"/>
              </a:solidFill>
              <a:effectLst>
                <a:outerShdw blurRad="38100" dist="38100" dir="2700000" algn="tl">
                  <a:srgbClr val="000000">
                    <a:alpha val="43137"/>
                  </a:srgbClr>
                </a:outerShdw>
              </a:effectLst>
            </a:rPr>
            <a:t>–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30 800</a:t>
          </a:r>
          <a:endParaRPr lang="ru-RU" sz="1600" b="1" dirty="0">
            <a:solidFill>
              <a:schemeClr val="tx1"/>
            </a:solidFill>
            <a:latin typeface="+mn-lt"/>
          </a:endParaRPr>
        </a:p>
      </dgm:t>
    </dgm:pt>
    <dgm:pt modelId="{1AA11E75-0E7B-4C9A-B33B-D1A8529F2AF4}" type="parTrans" cxnId="{6D170713-BC6E-4DCB-A25E-07FFAB07D28C}">
      <dgm:prSet/>
      <dgm:spPr/>
      <dgm:t>
        <a:bodyPr/>
        <a:lstStyle/>
        <a:p>
          <a:endParaRPr lang="ru-RU" sz="1600" b="1">
            <a:latin typeface="+mn-lt"/>
          </a:endParaRPr>
        </a:p>
      </dgm:t>
    </dgm:pt>
    <dgm:pt modelId="{03EDEB26-121C-4FCF-BB0F-BECB14BBDC7F}" type="sibTrans" cxnId="{6D170713-BC6E-4DCB-A25E-07FFAB07D28C}">
      <dgm:prSet/>
      <dgm:spPr/>
      <dgm:t>
        <a:bodyPr/>
        <a:lstStyle/>
        <a:p>
          <a:endParaRPr lang="ru-RU" sz="1600" b="1">
            <a:latin typeface="+mn-lt"/>
          </a:endParaRPr>
        </a:p>
      </dgm:t>
    </dgm:pt>
    <dgm:pt modelId="{81C37BD3-776B-419F-9E94-F9E038429111}">
      <dgm:prSet phldrT="[Текст]" custT="1"/>
      <dgm:spPr>
        <a:solidFill>
          <a:srgbClr val="C5E6FF"/>
        </a:solidFill>
        <a:effectLst>
          <a:outerShdw blurRad="50800" dist="38100" dir="8100000" algn="tr" rotWithShape="0">
            <a:prstClr val="black">
              <a:alpha val="40000"/>
            </a:prstClr>
          </a:outerShdw>
        </a:effectLst>
      </dgm:spPr>
      <dgm:t>
        <a:bodyPr/>
        <a:lstStyle/>
        <a:p>
          <a:r>
            <a:rPr lang="ru-RU" sz="1600" b="1" dirty="0" smtClean="0">
              <a:solidFill>
                <a:schemeClr val="tx1"/>
              </a:solidFill>
              <a:latin typeface="+mn-lt"/>
            </a:rPr>
            <a:t>Проведено флюорографическое обследование населения                        </a:t>
          </a:r>
          <a:r>
            <a:rPr lang="ru-RU" sz="1600" b="1" dirty="0" smtClean="0">
              <a:solidFill>
                <a:schemeClr val="tx1"/>
              </a:solidFill>
              <a:effectLst>
                <a:outerShdw blurRad="38100" dist="38100" dir="2700000" algn="tl">
                  <a:srgbClr val="000000">
                    <a:alpha val="43137"/>
                  </a:srgbClr>
                </a:outerShdw>
              </a:effectLst>
            </a:rPr>
            <a:t>→</a:t>
          </a:r>
          <a:r>
            <a:rPr lang="ru-RU" sz="1600" b="1" dirty="0" smtClean="0">
              <a:solidFill>
                <a:schemeClr val="tx1"/>
              </a:solidFill>
              <a:latin typeface="+mn-lt"/>
            </a:rPr>
            <a:t> </a:t>
          </a:r>
          <a:r>
            <a:rPr lang="ru-RU" sz="1600" b="1" dirty="0" smtClean="0">
              <a:solidFill>
                <a:srgbClr val="C00000"/>
              </a:solidFill>
              <a:effectLst>
                <a:outerShdw blurRad="38100" dist="38100" dir="2700000" algn="tl">
                  <a:srgbClr val="000000">
                    <a:alpha val="43137"/>
                  </a:srgbClr>
                </a:outerShdw>
              </a:effectLst>
              <a:latin typeface="+mn-lt"/>
            </a:rPr>
            <a:t>30 831</a:t>
          </a:r>
          <a:r>
            <a:rPr lang="ru-RU" sz="1600" b="1" dirty="0" smtClean="0">
              <a:solidFill>
                <a:schemeClr val="tx1"/>
              </a:solidFill>
              <a:latin typeface="+mn-lt"/>
            </a:rPr>
            <a:t> </a:t>
          </a:r>
          <a:r>
            <a:rPr lang="ru-RU" sz="1600" b="1" dirty="0" smtClean="0">
              <a:solidFill>
                <a:schemeClr val="tx1"/>
              </a:solidFill>
              <a:latin typeface="+mn-lt"/>
            </a:rPr>
            <a:t>человека </a:t>
          </a:r>
          <a:r>
            <a:rPr lang="ru-RU" sz="1600" b="1" dirty="0" smtClean="0">
              <a:solidFill>
                <a:schemeClr val="tx1"/>
              </a:solidFill>
              <a:latin typeface="+mn-lt"/>
            </a:rPr>
            <a:t>(</a:t>
          </a:r>
          <a:r>
            <a:rPr lang="ru-RU" sz="1600" b="1" dirty="0" smtClean="0">
              <a:solidFill>
                <a:srgbClr val="C00000"/>
              </a:solidFill>
              <a:effectLst>
                <a:outerShdw blurRad="38100" dist="38100" dir="2700000" algn="tl">
                  <a:srgbClr val="000000">
                    <a:alpha val="43137"/>
                  </a:srgbClr>
                </a:outerShdw>
              </a:effectLst>
              <a:latin typeface="+mn-lt"/>
            </a:rPr>
            <a:t>85,7</a:t>
          </a:r>
          <a:r>
            <a:rPr lang="ru-RU" sz="1600" b="1" dirty="0" smtClean="0">
              <a:solidFill>
                <a:schemeClr val="tx1"/>
              </a:solidFill>
              <a:latin typeface="+mn-lt"/>
            </a:rPr>
            <a:t>% от плана)</a:t>
          </a:r>
        </a:p>
        <a:p>
          <a:r>
            <a:rPr lang="ru-RU" sz="1600" b="1" dirty="0" smtClean="0">
              <a:solidFill>
                <a:schemeClr val="tx1"/>
              </a:solidFill>
              <a:latin typeface="+mn-lt"/>
            </a:rPr>
            <a:t>Запущенных случаев туберкулеза не выявлено</a:t>
          </a:r>
          <a:endParaRPr lang="ru-RU" sz="1600" b="1" dirty="0">
            <a:solidFill>
              <a:schemeClr val="tx1"/>
            </a:solidFill>
            <a:latin typeface="+mn-lt"/>
          </a:endParaRPr>
        </a:p>
      </dgm:t>
    </dgm:pt>
    <dgm:pt modelId="{E85572C3-A714-4A29-B998-874BD3511590}" type="parTrans" cxnId="{549D0639-F6ED-4D3C-A494-11F64F13719C}">
      <dgm:prSet/>
      <dgm:spPr/>
      <dgm:t>
        <a:bodyPr/>
        <a:lstStyle/>
        <a:p>
          <a:endParaRPr lang="ru-RU" sz="1600" b="1">
            <a:latin typeface="+mn-lt"/>
          </a:endParaRPr>
        </a:p>
      </dgm:t>
    </dgm:pt>
    <dgm:pt modelId="{2D6962F4-9232-431D-A61C-FA06E8821117}" type="sibTrans" cxnId="{549D0639-F6ED-4D3C-A494-11F64F13719C}">
      <dgm:prSet/>
      <dgm:spPr/>
      <dgm:t>
        <a:bodyPr/>
        <a:lstStyle/>
        <a:p>
          <a:endParaRPr lang="ru-RU" sz="1600" b="1">
            <a:latin typeface="+mn-lt"/>
          </a:endParaRPr>
        </a:p>
      </dgm:t>
    </dgm:pt>
    <dgm:pt modelId="{9CC0261E-46C9-4E5D-B9C8-1A95E3CF956C}">
      <dgm:prSet phldrT="[Текст]" custT="1"/>
      <dgm:spPr>
        <a:solidFill>
          <a:srgbClr val="C5E6FF"/>
        </a:solidFill>
        <a:effectLst>
          <a:outerShdw blurRad="50800" dist="38100" dir="8100000" algn="tr" rotWithShape="0">
            <a:prstClr val="black">
              <a:alpha val="40000"/>
            </a:prstClr>
          </a:outerShdw>
        </a:effectLst>
      </dgm:spPr>
      <dgm:t>
        <a:bodyPr/>
        <a:lstStyle/>
        <a:p>
          <a:r>
            <a:rPr lang="ru-RU" sz="1600" b="1" dirty="0" smtClean="0">
              <a:solidFill>
                <a:schemeClr val="tx1"/>
              </a:solidFill>
              <a:effectLst>
                <a:outerShdw blurRad="38100" dist="38100" dir="2700000" algn="tl">
                  <a:srgbClr val="000000">
                    <a:alpha val="43137"/>
                  </a:srgbClr>
                </a:outerShdw>
              </a:effectLst>
            </a:rPr>
            <a:t>→</a:t>
          </a:r>
          <a:r>
            <a:rPr lang="ru-RU" sz="1600" dirty="0" smtClean="0">
              <a:solidFill>
                <a:schemeClr val="tx1"/>
              </a:solidFill>
              <a:effectLst>
                <a:outerShdw blurRad="38100" dist="38100" dir="2700000" algn="tl">
                  <a:srgbClr val="000000">
                    <a:alpha val="43137"/>
                  </a:srgbClr>
                </a:outerShdw>
              </a:effectLst>
            </a:rPr>
            <a:t> в номинации «Лучшая регистратура» межтерриториального центра на базе Областной больницы: </a:t>
          </a:r>
          <a:r>
            <a:rPr lang="ru-RU" sz="1600" b="1" dirty="0" smtClean="0">
              <a:solidFill>
                <a:srgbClr val="C00000"/>
              </a:solidFill>
              <a:effectLst>
                <a:outerShdw blurRad="38100" dist="38100" dir="2700000" algn="tl">
                  <a:srgbClr val="000000">
                    <a:alpha val="43137"/>
                  </a:srgbClr>
                </a:outerShdw>
              </a:effectLst>
            </a:rPr>
            <a:t>1-е место </a:t>
          </a:r>
          <a:r>
            <a:rPr lang="ru-RU" sz="1600" dirty="0" smtClean="0">
              <a:solidFill>
                <a:schemeClr val="tx1"/>
              </a:solidFill>
              <a:effectLst>
                <a:outerShdw blurRad="38100" dist="38100" dir="2700000" algn="tl">
                  <a:srgbClr val="000000">
                    <a:alpha val="43137"/>
                  </a:srgbClr>
                </a:outerShdw>
              </a:effectLst>
            </a:rPr>
            <a:t>заняла </a:t>
          </a:r>
          <a:r>
            <a:rPr lang="ru-RU" sz="1600" b="1" dirty="0" smtClean="0">
              <a:solidFill>
                <a:schemeClr val="tx1"/>
              </a:solidFill>
              <a:effectLst>
                <a:outerShdw blurRad="38100" dist="38100" dir="2700000" algn="tl">
                  <a:srgbClr val="000000">
                    <a:alpha val="43137"/>
                  </a:srgbClr>
                </a:outerShdw>
              </a:effectLst>
            </a:rPr>
            <a:t>Областная больница № 12 </a:t>
          </a:r>
          <a:r>
            <a:rPr lang="ru-RU" sz="1600" dirty="0" err="1" smtClean="0">
              <a:solidFill>
                <a:schemeClr val="tx1"/>
              </a:solidFill>
              <a:effectLst>
                <a:outerShdw blurRad="38100" dist="38100" dir="2700000" algn="tl">
                  <a:srgbClr val="000000">
                    <a:alpha val="43137"/>
                  </a:srgbClr>
                </a:outerShdw>
              </a:effectLst>
            </a:rPr>
            <a:t>г.Заводоуковск</a:t>
          </a:r>
          <a:endParaRPr lang="ru-RU" sz="1600" dirty="0" smtClean="0">
            <a:solidFill>
              <a:schemeClr val="tx1"/>
            </a:solidFill>
            <a:effectLst>
              <a:outerShdw blurRad="38100" dist="38100" dir="2700000" algn="tl">
                <a:srgbClr val="000000">
                  <a:alpha val="43137"/>
                </a:srgbClr>
              </a:outerShdw>
            </a:effectLst>
          </a:endParaRPr>
        </a:p>
        <a:p>
          <a:r>
            <a:rPr lang="ru-RU" sz="1600" b="1" dirty="0" smtClean="0">
              <a:solidFill>
                <a:schemeClr val="tx1"/>
              </a:solidFill>
              <a:effectLst>
                <a:outerShdw blurRad="38100" dist="38100" dir="2700000" algn="tl">
                  <a:srgbClr val="000000">
                    <a:alpha val="43137"/>
                  </a:srgbClr>
                </a:outerShdw>
              </a:effectLst>
            </a:rPr>
            <a:t>→ </a:t>
          </a:r>
          <a:r>
            <a:rPr lang="ru-RU" sz="1600" b="0" dirty="0" smtClean="0">
              <a:solidFill>
                <a:schemeClr val="tx1"/>
              </a:solidFill>
              <a:effectLst>
                <a:outerShdw blurRad="38100" dist="38100" dir="2700000" algn="tl">
                  <a:srgbClr val="000000">
                    <a:alpha val="43137"/>
                  </a:srgbClr>
                </a:outerShdw>
              </a:effectLst>
            </a:rPr>
            <a:t>на пополнение материально-технической базы направлено </a:t>
          </a:r>
          <a:r>
            <a:rPr lang="ru-RU" sz="16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a:t>
          </a:r>
          <a:r>
            <a:rPr lang="ru-RU" sz="1600" b="1" dirty="0" smtClean="0">
              <a:solidFill>
                <a:schemeClr val="tx1"/>
              </a:solidFill>
              <a:effectLst>
                <a:outerShdw blurRad="38100" dist="38100" dir="2700000" algn="tl">
                  <a:srgbClr val="000000">
                    <a:alpha val="43137"/>
                  </a:srgbClr>
                </a:outerShdw>
              </a:effectLst>
            </a:rPr>
            <a:t> млн. рублей </a:t>
          </a:r>
          <a:r>
            <a:rPr lang="ru-RU" sz="1600" b="0" dirty="0" smtClean="0">
              <a:solidFill>
                <a:schemeClr val="tx1"/>
              </a:solidFill>
              <a:effectLst>
                <a:outerShdw blurRad="38100" dist="38100" dir="2700000" algn="tl">
                  <a:srgbClr val="000000">
                    <a:alpha val="43137"/>
                  </a:srgbClr>
                </a:outerShdw>
              </a:effectLst>
            </a:rPr>
            <a:t>(приобретено: автомобиль скорой помощи и медицинское оборудование)</a:t>
          </a:r>
          <a:endParaRPr lang="ru-RU" sz="1600" b="1" dirty="0">
            <a:solidFill>
              <a:schemeClr val="tx1"/>
            </a:solidFill>
            <a:latin typeface="+mn-lt"/>
          </a:endParaRPr>
        </a:p>
      </dgm:t>
    </dgm:pt>
    <dgm:pt modelId="{238EC6FC-8665-4E3C-A7E7-9EC1E2EDD737}" type="parTrans" cxnId="{07E5D0BF-BECC-4884-B7F8-6D8C3FC9747E}">
      <dgm:prSet/>
      <dgm:spPr/>
      <dgm:t>
        <a:bodyPr/>
        <a:lstStyle/>
        <a:p>
          <a:endParaRPr lang="ru-RU" sz="1600" b="1">
            <a:latin typeface="+mn-lt"/>
          </a:endParaRPr>
        </a:p>
      </dgm:t>
    </dgm:pt>
    <dgm:pt modelId="{ED7DFB65-1CC2-4F99-A796-00E52CEB77C5}" type="sibTrans" cxnId="{07E5D0BF-BECC-4884-B7F8-6D8C3FC9747E}">
      <dgm:prSet/>
      <dgm:spPr/>
      <dgm:t>
        <a:bodyPr/>
        <a:lstStyle/>
        <a:p>
          <a:endParaRPr lang="ru-RU" sz="1600" b="1">
            <a:latin typeface="+mn-lt"/>
          </a:endParaRPr>
        </a:p>
      </dgm:t>
    </dgm:pt>
    <dgm:pt modelId="{81ECB8D6-ABBF-426F-8EAB-10573C4F23AD}" type="pres">
      <dgm:prSet presAssocID="{35F54541-1D7B-457E-B738-A0EF9B37838E}" presName="linear" presStyleCnt="0">
        <dgm:presLayoutVars>
          <dgm:dir/>
          <dgm:animLvl val="lvl"/>
          <dgm:resizeHandles val="exact"/>
        </dgm:presLayoutVars>
      </dgm:prSet>
      <dgm:spPr/>
      <dgm:t>
        <a:bodyPr/>
        <a:lstStyle/>
        <a:p>
          <a:endParaRPr lang="ru-RU"/>
        </a:p>
      </dgm:t>
    </dgm:pt>
    <dgm:pt modelId="{FDCEEDBC-1D83-474A-AE36-6158AA209AF8}" type="pres">
      <dgm:prSet presAssocID="{FE4500A5-A439-4910-AB01-FCD495E4B1CF}" presName="parentLin" presStyleCnt="0"/>
      <dgm:spPr/>
    </dgm:pt>
    <dgm:pt modelId="{2B1E7C92-2D2C-4422-9D55-6188418C3813}" type="pres">
      <dgm:prSet presAssocID="{FE4500A5-A439-4910-AB01-FCD495E4B1CF}" presName="parentLeftMargin" presStyleLbl="node1" presStyleIdx="0" presStyleCnt="4"/>
      <dgm:spPr/>
      <dgm:t>
        <a:bodyPr/>
        <a:lstStyle/>
        <a:p>
          <a:endParaRPr lang="ru-RU"/>
        </a:p>
      </dgm:t>
    </dgm:pt>
    <dgm:pt modelId="{7697C4F2-E2A1-4400-A66C-D2C1559FBC5F}" type="pres">
      <dgm:prSet presAssocID="{FE4500A5-A439-4910-AB01-FCD495E4B1CF}" presName="parentText" presStyleLbl="node1" presStyleIdx="0" presStyleCnt="4" custScaleX="113280" custScaleY="171851" custLinFactNeighborY="2935">
        <dgm:presLayoutVars>
          <dgm:chMax val="0"/>
          <dgm:bulletEnabled val="1"/>
        </dgm:presLayoutVars>
      </dgm:prSet>
      <dgm:spPr/>
      <dgm:t>
        <a:bodyPr/>
        <a:lstStyle/>
        <a:p>
          <a:endParaRPr lang="ru-RU"/>
        </a:p>
      </dgm:t>
    </dgm:pt>
    <dgm:pt modelId="{899207BA-93DD-4E63-B500-064218629658}" type="pres">
      <dgm:prSet presAssocID="{FE4500A5-A439-4910-AB01-FCD495E4B1CF}" presName="negativeSpace" presStyleCnt="0"/>
      <dgm:spPr/>
    </dgm:pt>
    <dgm:pt modelId="{28B6BADF-9D86-49EA-A118-353BB14D7D95}" type="pres">
      <dgm:prSet presAssocID="{FE4500A5-A439-4910-AB01-FCD495E4B1CF}" presName="childText" presStyleLbl="conFgAcc1" presStyleIdx="0" presStyleCnt="4">
        <dgm:presLayoutVars>
          <dgm:bulletEnabled val="1"/>
        </dgm:presLayoutVars>
      </dgm:prSet>
      <dgm:spPr/>
    </dgm:pt>
    <dgm:pt modelId="{4BFF199C-48EB-4EA9-872D-F1A75CE5AFD1}" type="pres">
      <dgm:prSet presAssocID="{846E9968-AD1C-45D0-B4D8-DB1ACA5BD35F}" presName="spaceBetweenRectangles" presStyleCnt="0"/>
      <dgm:spPr/>
    </dgm:pt>
    <dgm:pt modelId="{2C98D7CC-966E-4FD6-9F87-8B6224B75FE6}" type="pres">
      <dgm:prSet presAssocID="{4C4A9C38-83D5-4D7C-B50C-808CF32F6340}" presName="parentLin" presStyleCnt="0"/>
      <dgm:spPr/>
    </dgm:pt>
    <dgm:pt modelId="{78021E5E-83FA-4A39-836E-E1FEC9D3D6C0}" type="pres">
      <dgm:prSet presAssocID="{4C4A9C38-83D5-4D7C-B50C-808CF32F6340}" presName="parentLeftMargin" presStyleLbl="node1" presStyleIdx="0" presStyleCnt="4"/>
      <dgm:spPr/>
      <dgm:t>
        <a:bodyPr/>
        <a:lstStyle/>
        <a:p>
          <a:endParaRPr lang="ru-RU"/>
        </a:p>
      </dgm:t>
    </dgm:pt>
    <dgm:pt modelId="{A26FD8AC-FAC3-4444-96C1-F2B92D17ED7A}" type="pres">
      <dgm:prSet presAssocID="{4C4A9C38-83D5-4D7C-B50C-808CF32F6340}" presName="parentText" presStyleLbl="node1" presStyleIdx="1" presStyleCnt="4" custScaleX="113280" custScaleY="144505" custLinFactNeighborY="2935">
        <dgm:presLayoutVars>
          <dgm:chMax val="0"/>
          <dgm:bulletEnabled val="1"/>
        </dgm:presLayoutVars>
      </dgm:prSet>
      <dgm:spPr/>
      <dgm:t>
        <a:bodyPr/>
        <a:lstStyle/>
        <a:p>
          <a:endParaRPr lang="ru-RU"/>
        </a:p>
      </dgm:t>
    </dgm:pt>
    <dgm:pt modelId="{C4E1872D-3BFB-4C5B-B233-08C51849114A}" type="pres">
      <dgm:prSet presAssocID="{4C4A9C38-83D5-4D7C-B50C-808CF32F6340}" presName="negativeSpace" presStyleCnt="0"/>
      <dgm:spPr/>
    </dgm:pt>
    <dgm:pt modelId="{4E4E14B7-7FC5-44CC-987B-2B8BA564088C}" type="pres">
      <dgm:prSet presAssocID="{4C4A9C38-83D5-4D7C-B50C-808CF32F6340}" presName="childText" presStyleLbl="conFgAcc1" presStyleIdx="1" presStyleCnt="4">
        <dgm:presLayoutVars>
          <dgm:bulletEnabled val="1"/>
        </dgm:presLayoutVars>
      </dgm:prSet>
      <dgm:spPr/>
    </dgm:pt>
    <dgm:pt modelId="{09DDDCC3-FD25-40FF-86A7-034BAEADCF6B}" type="pres">
      <dgm:prSet presAssocID="{03EDEB26-121C-4FCF-BB0F-BECB14BBDC7F}" presName="spaceBetweenRectangles" presStyleCnt="0"/>
      <dgm:spPr/>
    </dgm:pt>
    <dgm:pt modelId="{B7A78478-9D0C-4681-92AA-9D798D275E4D}" type="pres">
      <dgm:prSet presAssocID="{81C37BD3-776B-419F-9E94-F9E038429111}" presName="parentLin" presStyleCnt="0"/>
      <dgm:spPr/>
    </dgm:pt>
    <dgm:pt modelId="{70946559-418A-4A28-97FC-B646B49FEEB8}" type="pres">
      <dgm:prSet presAssocID="{81C37BD3-776B-419F-9E94-F9E038429111}" presName="parentLeftMargin" presStyleLbl="node1" presStyleIdx="1" presStyleCnt="4"/>
      <dgm:spPr/>
      <dgm:t>
        <a:bodyPr/>
        <a:lstStyle/>
        <a:p>
          <a:endParaRPr lang="ru-RU"/>
        </a:p>
      </dgm:t>
    </dgm:pt>
    <dgm:pt modelId="{AD25A3F3-66BD-4DCB-96D6-0FE50F363246}" type="pres">
      <dgm:prSet presAssocID="{81C37BD3-776B-419F-9E94-F9E038429111}" presName="parentText" presStyleLbl="node1" presStyleIdx="2" presStyleCnt="4" custScaleX="113280" custScaleY="108252">
        <dgm:presLayoutVars>
          <dgm:chMax val="0"/>
          <dgm:bulletEnabled val="1"/>
        </dgm:presLayoutVars>
      </dgm:prSet>
      <dgm:spPr/>
      <dgm:t>
        <a:bodyPr/>
        <a:lstStyle/>
        <a:p>
          <a:endParaRPr lang="ru-RU"/>
        </a:p>
      </dgm:t>
    </dgm:pt>
    <dgm:pt modelId="{FFD90906-05C9-4CDB-A70A-AFE121E6430A}" type="pres">
      <dgm:prSet presAssocID="{81C37BD3-776B-419F-9E94-F9E038429111}" presName="negativeSpace" presStyleCnt="0"/>
      <dgm:spPr/>
    </dgm:pt>
    <dgm:pt modelId="{0E3DE469-4A0B-4C09-91E6-54529716B776}" type="pres">
      <dgm:prSet presAssocID="{81C37BD3-776B-419F-9E94-F9E038429111}" presName="childText" presStyleLbl="conFgAcc1" presStyleIdx="2" presStyleCnt="4">
        <dgm:presLayoutVars>
          <dgm:bulletEnabled val="1"/>
        </dgm:presLayoutVars>
      </dgm:prSet>
      <dgm:spPr/>
    </dgm:pt>
    <dgm:pt modelId="{0EFFDDF0-750F-46BA-9DE8-D294F9B1066C}" type="pres">
      <dgm:prSet presAssocID="{2D6962F4-9232-431D-A61C-FA06E8821117}" presName="spaceBetweenRectangles" presStyleCnt="0"/>
      <dgm:spPr/>
    </dgm:pt>
    <dgm:pt modelId="{A3EE6C3F-317D-40FB-949C-75DCFE8F86CC}" type="pres">
      <dgm:prSet presAssocID="{9CC0261E-46C9-4E5D-B9C8-1A95E3CF956C}" presName="parentLin" presStyleCnt="0"/>
      <dgm:spPr/>
    </dgm:pt>
    <dgm:pt modelId="{48AB7501-EC58-43F7-92C9-9E52DC725955}" type="pres">
      <dgm:prSet presAssocID="{9CC0261E-46C9-4E5D-B9C8-1A95E3CF956C}" presName="parentLeftMargin" presStyleLbl="node1" presStyleIdx="2" presStyleCnt="4"/>
      <dgm:spPr/>
      <dgm:t>
        <a:bodyPr/>
        <a:lstStyle/>
        <a:p>
          <a:endParaRPr lang="ru-RU"/>
        </a:p>
      </dgm:t>
    </dgm:pt>
    <dgm:pt modelId="{59CBDDF5-CA6E-4984-B07E-6BA1779EE37D}" type="pres">
      <dgm:prSet presAssocID="{9CC0261E-46C9-4E5D-B9C8-1A95E3CF956C}" presName="parentText" presStyleLbl="node1" presStyleIdx="3" presStyleCnt="4" custScaleX="113280" custScaleY="197875">
        <dgm:presLayoutVars>
          <dgm:chMax val="0"/>
          <dgm:bulletEnabled val="1"/>
        </dgm:presLayoutVars>
      </dgm:prSet>
      <dgm:spPr/>
      <dgm:t>
        <a:bodyPr/>
        <a:lstStyle/>
        <a:p>
          <a:endParaRPr lang="ru-RU"/>
        </a:p>
      </dgm:t>
    </dgm:pt>
    <dgm:pt modelId="{581A9ED5-7DB2-4AC3-A8BB-4B21F64B1E43}" type="pres">
      <dgm:prSet presAssocID="{9CC0261E-46C9-4E5D-B9C8-1A95E3CF956C}" presName="negativeSpace" presStyleCnt="0"/>
      <dgm:spPr/>
    </dgm:pt>
    <dgm:pt modelId="{68BB1B3A-D36C-490F-A0B1-EB10E2B8F0AA}" type="pres">
      <dgm:prSet presAssocID="{9CC0261E-46C9-4E5D-B9C8-1A95E3CF956C}" presName="childText" presStyleLbl="conFgAcc1" presStyleIdx="3" presStyleCnt="4">
        <dgm:presLayoutVars>
          <dgm:bulletEnabled val="1"/>
        </dgm:presLayoutVars>
      </dgm:prSet>
      <dgm:spPr/>
    </dgm:pt>
  </dgm:ptLst>
  <dgm:cxnLst>
    <dgm:cxn modelId="{549D0639-F6ED-4D3C-A494-11F64F13719C}" srcId="{35F54541-1D7B-457E-B738-A0EF9B37838E}" destId="{81C37BD3-776B-419F-9E94-F9E038429111}" srcOrd="2" destOrd="0" parTransId="{E85572C3-A714-4A29-B998-874BD3511590}" sibTransId="{2D6962F4-9232-431D-A61C-FA06E8821117}"/>
    <dgm:cxn modelId="{A86FB66D-2EF8-4DD6-8A20-30AC3AE970F2}" type="presOf" srcId="{9CC0261E-46C9-4E5D-B9C8-1A95E3CF956C}" destId="{59CBDDF5-CA6E-4984-B07E-6BA1779EE37D}" srcOrd="1" destOrd="0" presId="urn:microsoft.com/office/officeart/2005/8/layout/list1"/>
    <dgm:cxn modelId="{8E2F1DF6-6827-4C64-A3EF-652BFAC61A87}" type="presOf" srcId="{4C4A9C38-83D5-4D7C-B50C-808CF32F6340}" destId="{A26FD8AC-FAC3-4444-96C1-F2B92D17ED7A}" srcOrd="1" destOrd="0" presId="urn:microsoft.com/office/officeart/2005/8/layout/list1"/>
    <dgm:cxn modelId="{5BA25A3E-FE6F-4817-B1A9-4606EF4C5B14}" type="presOf" srcId="{35F54541-1D7B-457E-B738-A0EF9B37838E}" destId="{81ECB8D6-ABBF-426F-8EAB-10573C4F23AD}" srcOrd="0" destOrd="0" presId="urn:microsoft.com/office/officeart/2005/8/layout/list1"/>
    <dgm:cxn modelId="{3E5E7BA9-75FA-47D6-8195-ED0FDABB08C0}" srcId="{35F54541-1D7B-457E-B738-A0EF9B37838E}" destId="{FE4500A5-A439-4910-AB01-FCD495E4B1CF}" srcOrd="0" destOrd="0" parTransId="{DA516C11-1CF6-4407-89B9-CFFBAC0C1C86}" sibTransId="{846E9968-AD1C-45D0-B4D8-DB1ACA5BD35F}"/>
    <dgm:cxn modelId="{0DDDDAEB-521E-4BB1-A17F-9FF51199071C}" type="presOf" srcId="{81C37BD3-776B-419F-9E94-F9E038429111}" destId="{AD25A3F3-66BD-4DCB-96D6-0FE50F363246}" srcOrd="1" destOrd="0" presId="urn:microsoft.com/office/officeart/2005/8/layout/list1"/>
    <dgm:cxn modelId="{3EEDE8A2-A6CD-4B98-947E-7766275D063D}" type="presOf" srcId="{9CC0261E-46C9-4E5D-B9C8-1A95E3CF956C}" destId="{48AB7501-EC58-43F7-92C9-9E52DC725955}" srcOrd="0" destOrd="0" presId="urn:microsoft.com/office/officeart/2005/8/layout/list1"/>
    <dgm:cxn modelId="{185BD698-772B-400B-A299-13F3BCD28F44}" type="presOf" srcId="{FE4500A5-A439-4910-AB01-FCD495E4B1CF}" destId="{7697C4F2-E2A1-4400-A66C-D2C1559FBC5F}" srcOrd="1" destOrd="0" presId="urn:microsoft.com/office/officeart/2005/8/layout/list1"/>
    <dgm:cxn modelId="{77DC889A-D4F4-405F-8DF0-BD43280B086A}" type="presOf" srcId="{4C4A9C38-83D5-4D7C-B50C-808CF32F6340}" destId="{78021E5E-83FA-4A39-836E-E1FEC9D3D6C0}" srcOrd="0" destOrd="0" presId="urn:microsoft.com/office/officeart/2005/8/layout/list1"/>
    <dgm:cxn modelId="{07E5D0BF-BECC-4884-B7F8-6D8C3FC9747E}" srcId="{35F54541-1D7B-457E-B738-A0EF9B37838E}" destId="{9CC0261E-46C9-4E5D-B9C8-1A95E3CF956C}" srcOrd="3" destOrd="0" parTransId="{238EC6FC-8665-4E3C-A7E7-9EC1E2EDD737}" sibTransId="{ED7DFB65-1CC2-4F99-A796-00E52CEB77C5}"/>
    <dgm:cxn modelId="{51EC1BE0-C8D1-4374-BDF2-E77BEC8F9807}" type="presOf" srcId="{81C37BD3-776B-419F-9E94-F9E038429111}" destId="{70946559-418A-4A28-97FC-B646B49FEEB8}" srcOrd="0" destOrd="0" presId="urn:microsoft.com/office/officeart/2005/8/layout/list1"/>
    <dgm:cxn modelId="{EFAF5500-F954-4081-ACE3-4C10F0E0089E}" type="presOf" srcId="{FE4500A5-A439-4910-AB01-FCD495E4B1CF}" destId="{2B1E7C92-2D2C-4422-9D55-6188418C3813}" srcOrd="0" destOrd="0" presId="urn:microsoft.com/office/officeart/2005/8/layout/list1"/>
    <dgm:cxn modelId="{6D170713-BC6E-4DCB-A25E-07FFAB07D28C}" srcId="{35F54541-1D7B-457E-B738-A0EF9B37838E}" destId="{4C4A9C38-83D5-4D7C-B50C-808CF32F6340}" srcOrd="1" destOrd="0" parTransId="{1AA11E75-0E7B-4C9A-B33B-D1A8529F2AF4}" sibTransId="{03EDEB26-121C-4FCF-BB0F-BECB14BBDC7F}"/>
    <dgm:cxn modelId="{C3B252CC-824B-4D64-A8AC-5EF5245A5F54}" type="presParOf" srcId="{81ECB8D6-ABBF-426F-8EAB-10573C4F23AD}" destId="{FDCEEDBC-1D83-474A-AE36-6158AA209AF8}" srcOrd="0" destOrd="0" presId="urn:microsoft.com/office/officeart/2005/8/layout/list1"/>
    <dgm:cxn modelId="{583082DC-9867-42B1-B29B-08C834325CE8}" type="presParOf" srcId="{FDCEEDBC-1D83-474A-AE36-6158AA209AF8}" destId="{2B1E7C92-2D2C-4422-9D55-6188418C3813}" srcOrd="0" destOrd="0" presId="urn:microsoft.com/office/officeart/2005/8/layout/list1"/>
    <dgm:cxn modelId="{05979886-F25E-4CEC-965A-84FE7085931C}" type="presParOf" srcId="{FDCEEDBC-1D83-474A-AE36-6158AA209AF8}" destId="{7697C4F2-E2A1-4400-A66C-D2C1559FBC5F}" srcOrd="1" destOrd="0" presId="urn:microsoft.com/office/officeart/2005/8/layout/list1"/>
    <dgm:cxn modelId="{715A64C4-35CD-4144-8DC9-FADA96329A42}" type="presParOf" srcId="{81ECB8D6-ABBF-426F-8EAB-10573C4F23AD}" destId="{899207BA-93DD-4E63-B500-064218629658}" srcOrd="1" destOrd="0" presId="urn:microsoft.com/office/officeart/2005/8/layout/list1"/>
    <dgm:cxn modelId="{2FDE7F66-F187-4EF1-B08E-78CAF37207FD}" type="presParOf" srcId="{81ECB8D6-ABBF-426F-8EAB-10573C4F23AD}" destId="{28B6BADF-9D86-49EA-A118-353BB14D7D95}" srcOrd="2" destOrd="0" presId="urn:microsoft.com/office/officeart/2005/8/layout/list1"/>
    <dgm:cxn modelId="{ABA64EDA-B925-454A-A50F-31F0480F4410}" type="presParOf" srcId="{81ECB8D6-ABBF-426F-8EAB-10573C4F23AD}" destId="{4BFF199C-48EB-4EA9-872D-F1A75CE5AFD1}" srcOrd="3" destOrd="0" presId="urn:microsoft.com/office/officeart/2005/8/layout/list1"/>
    <dgm:cxn modelId="{7B914CDC-42A1-4E73-A6AE-10117A356309}" type="presParOf" srcId="{81ECB8D6-ABBF-426F-8EAB-10573C4F23AD}" destId="{2C98D7CC-966E-4FD6-9F87-8B6224B75FE6}" srcOrd="4" destOrd="0" presId="urn:microsoft.com/office/officeart/2005/8/layout/list1"/>
    <dgm:cxn modelId="{0753377E-94E9-481D-AA00-89D315393E2B}" type="presParOf" srcId="{2C98D7CC-966E-4FD6-9F87-8B6224B75FE6}" destId="{78021E5E-83FA-4A39-836E-E1FEC9D3D6C0}" srcOrd="0" destOrd="0" presId="urn:microsoft.com/office/officeart/2005/8/layout/list1"/>
    <dgm:cxn modelId="{74C67715-BC05-4CFA-918D-7C52F718074A}" type="presParOf" srcId="{2C98D7CC-966E-4FD6-9F87-8B6224B75FE6}" destId="{A26FD8AC-FAC3-4444-96C1-F2B92D17ED7A}" srcOrd="1" destOrd="0" presId="urn:microsoft.com/office/officeart/2005/8/layout/list1"/>
    <dgm:cxn modelId="{09F50AF9-E4EF-4766-BCA0-00D3297CDD34}" type="presParOf" srcId="{81ECB8D6-ABBF-426F-8EAB-10573C4F23AD}" destId="{C4E1872D-3BFB-4C5B-B233-08C51849114A}" srcOrd="5" destOrd="0" presId="urn:microsoft.com/office/officeart/2005/8/layout/list1"/>
    <dgm:cxn modelId="{0A2F8203-612E-463E-B9FA-36CBED2B0A5D}" type="presParOf" srcId="{81ECB8D6-ABBF-426F-8EAB-10573C4F23AD}" destId="{4E4E14B7-7FC5-44CC-987B-2B8BA564088C}" srcOrd="6" destOrd="0" presId="urn:microsoft.com/office/officeart/2005/8/layout/list1"/>
    <dgm:cxn modelId="{AB6CFB37-4AAC-4714-9D5A-9167FC8F3346}" type="presParOf" srcId="{81ECB8D6-ABBF-426F-8EAB-10573C4F23AD}" destId="{09DDDCC3-FD25-40FF-86A7-034BAEADCF6B}" srcOrd="7" destOrd="0" presId="urn:microsoft.com/office/officeart/2005/8/layout/list1"/>
    <dgm:cxn modelId="{8A4DA21C-2D40-4871-AF6A-166A6BC758FA}" type="presParOf" srcId="{81ECB8D6-ABBF-426F-8EAB-10573C4F23AD}" destId="{B7A78478-9D0C-4681-92AA-9D798D275E4D}" srcOrd="8" destOrd="0" presId="urn:microsoft.com/office/officeart/2005/8/layout/list1"/>
    <dgm:cxn modelId="{D8FE49BA-C62D-486F-A94C-FF1D01BE6A0B}" type="presParOf" srcId="{B7A78478-9D0C-4681-92AA-9D798D275E4D}" destId="{70946559-418A-4A28-97FC-B646B49FEEB8}" srcOrd="0" destOrd="0" presId="urn:microsoft.com/office/officeart/2005/8/layout/list1"/>
    <dgm:cxn modelId="{9AC00C12-4942-48EF-A92C-AFE562D622CE}" type="presParOf" srcId="{B7A78478-9D0C-4681-92AA-9D798D275E4D}" destId="{AD25A3F3-66BD-4DCB-96D6-0FE50F363246}" srcOrd="1" destOrd="0" presId="urn:microsoft.com/office/officeart/2005/8/layout/list1"/>
    <dgm:cxn modelId="{C9D5EA74-9E94-40A1-B476-61AC93295D60}" type="presParOf" srcId="{81ECB8D6-ABBF-426F-8EAB-10573C4F23AD}" destId="{FFD90906-05C9-4CDB-A70A-AFE121E6430A}" srcOrd="9" destOrd="0" presId="urn:microsoft.com/office/officeart/2005/8/layout/list1"/>
    <dgm:cxn modelId="{8241F64B-ED0E-46F4-BF76-19E957CDC856}" type="presParOf" srcId="{81ECB8D6-ABBF-426F-8EAB-10573C4F23AD}" destId="{0E3DE469-4A0B-4C09-91E6-54529716B776}" srcOrd="10" destOrd="0" presId="urn:microsoft.com/office/officeart/2005/8/layout/list1"/>
    <dgm:cxn modelId="{71D12495-5E3F-4537-A1D6-3592D05A7F2F}" type="presParOf" srcId="{81ECB8D6-ABBF-426F-8EAB-10573C4F23AD}" destId="{0EFFDDF0-750F-46BA-9DE8-D294F9B1066C}" srcOrd="11" destOrd="0" presId="urn:microsoft.com/office/officeart/2005/8/layout/list1"/>
    <dgm:cxn modelId="{E541ECD3-5758-42AF-B290-A09351C3DC99}" type="presParOf" srcId="{81ECB8D6-ABBF-426F-8EAB-10573C4F23AD}" destId="{A3EE6C3F-317D-40FB-949C-75DCFE8F86CC}" srcOrd="12" destOrd="0" presId="urn:microsoft.com/office/officeart/2005/8/layout/list1"/>
    <dgm:cxn modelId="{A1C59324-4D61-4C92-A0D1-69EDAEF46637}" type="presParOf" srcId="{A3EE6C3F-317D-40FB-949C-75DCFE8F86CC}" destId="{48AB7501-EC58-43F7-92C9-9E52DC725955}" srcOrd="0" destOrd="0" presId="urn:microsoft.com/office/officeart/2005/8/layout/list1"/>
    <dgm:cxn modelId="{56964740-5876-4896-B330-C1F523CB711F}" type="presParOf" srcId="{A3EE6C3F-317D-40FB-949C-75DCFE8F86CC}" destId="{59CBDDF5-CA6E-4984-B07E-6BA1779EE37D}" srcOrd="1" destOrd="0" presId="urn:microsoft.com/office/officeart/2005/8/layout/list1"/>
    <dgm:cxn modelId="{DFED60EE-035B-4B13-9BB1-35A0DB096CD7}" type="presParOf" srcId="{81ECB8D6-ABBF-426F-8EAB-10573C4F23AD}" destId="{581A9ED5-7DB2-4AC3-A8BB-4B21F64B1E43}" srcOrd="13" destOrd="0" presId="urn:microsoft.com/office/officeart/2005/8/layout/list1"/>
    <dgm:cxn modelId="{1D36C6C5-4CB1-410B-91B5-FD0AB62C19B9}" type="presParOf" srcId="{81ECB8D6-ABBF-426F-8EAB-10573C4F23AD}" destId="{68BB1B3A-D36C-490F-A0B1-EB10E2B8F0A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180846-2AB6-4BC1-B40B-D85C3B30ABBA}" type="doc">
      <dgm:prSet loTypeId="urn:microsoft.com/office/officeart/2005/8/layout/hProcess4" loCatId="process" qsTypeId="urn:microsoft.com/office/officeart/2005/8/quickstyle/simple3" qsCatId="simple" csTypeId="urn:microsoft.com/office/officeart/2005/8/colors/accent1_2" csCatId="accent1" phldr="1"/>
      <dgm:spPr/>
      <dgm:t>
        <a:bodyPr/>
        <a:lstStyle/>
        <a:p>
          <a:endParaRPr lang="ru-RU"/>
        </a:p>
      </dgm:t>
    </dgm:pt>
    <dgm:pt modelId="{480C847D-C0B8-4F97-B90D-28DAA6C9B73F}">
      <dgm:prSet phldrT="[Текст]"/>
      <dgm:spPr/>
      <dgm:t>
        <a:bodyPr/>
        <a:lstStyle/>
        <a:p>
          <a:r>
            <a:rPr lang="ru-RU" dirty="0" smtClean="0"/>
            <a:t>Система образования</a:t>
          </a:r>
          <a:endParaRPr lang="ru-RU" dirty="0"/>
        </a:p>
      </dgm:t>
    </dgm:pt>
    <dgm:pt modelId="{A7D685B0-025A-4626-BDB0-A9CA956E17A0}" type="parTrans" cxnId="{FB744F33-AF01-4F51-B6D0-8CDD50F738AA}">
      <dgm:prSet/>
      <dgm:spPr/>
      <dgm:t>
        <a:bodyPr/>
        <a:lstStyle/>
        <a:p>
          <a:endParaRPr lang="ru-RU"/>
        </a:p>
      </dgm:t>
    </dgm:pt>
    <dgm:pt modelId="{5413C4EB-DA2C-41CC-8B36-8B841B8B5D70}" type="sibTrans" cxnId="{FB744F33-AF01-4F51-B6D0-8CDD50F738AA}">
      <dgm:prSet/>
      <dgm:spPr/>
      <dgm:t>
        <a:bodyPr/>
        <a:lstStyle/>
        <a:p>
          <a:endParaRPr lang="ru-RU"/>
        </a:p>
      </dgm:t>
    </dgm:pt>
    <dgm:pt modelId="{83DADE55-C007-4C58-BB0D-396CE32295D6}">
      <dgm:prSet phldrT="[Текст]"/>
      <dgm:spPr/>
      <dgm:t>
        <a:bodyPr/>
        <a:lstStyle/>
        <a:p>
          <a:r>
            <a:rPr lang="ru-RU" dirty="0" smtClean="0"/>
            <a:t>Материально-техническая база</a:t>
          </a:r>
          <a:endParaRPr lang="ru-RU" dirty="0"/>
        </a:p>
      </dgm:t>
    </dgm:pt>
    <dgm:pt modelId="{4CE77C83-47CE-44EE-A1E2-ECFDF66D28F4}" type="parTrans" cxnId="{3CC80F4E-17F1-43E3-BBC1-2DA7F218D78A}">
      <dgm:prSet/>
      <dgm:spPr/>
      <dgm:t>
        <a:bodyPr/>
        <a:lstStyle/>
        <a:p>
          <a:endParaRPr lang="ru-RU"/>
        </a:p>
      </dgm:t>
    </dgm:pt>
    <dgm:pt modelId="{576EF8D1-59FD-4842-B522-3F272D8430EE}" type="sibTrans" cxnId="{3CC80F4E-17F1-43E3-BBC1-2DA7F218D78A}">
      <dgm:prSet/>
      <dgm:spPr/>
      <dgm:t>
        <a:bodyPr/>
        <a:lstStyle/>
        <a:p>
          <a:endParaRPr lang="ru-RU"/>
        </a:p>
      </dgm:t>
    </dgm:pt>
    <dgm:pt modelId="{6A6E6E12-B571-4DD5-9234-2BC8F5200067}">
      <dgm:prSet phldrT="[Текст]" custT="1"/>
      <dgm:spPr/>
      <dgm:t>
        <a:bodyPr/>
        <a:lstStyle/>
        <a:p>
          <a:pPr algn="ctr"/>
          <a:r>
            <a:rPr lang="ru-RU" sz="1400" dirty="0" smtClean="0">
              <a:latin typeface="+mn-lt"/>
            </a:rPr>
            <a:t>В п. Лесной в июне 2014 года открыт </a:t>
          </a:r>
          <a:r>
            <a:rPr lang="ru-RU" sz="1400" b="1" u="none" dirty="0" smtClean="0">
              <a:solidFill>
                <a:srgbClr val="C00000"/>
              </a:solidFill>
              <a:effectLst>
                <a:outerShdw blurRad="38100" dist="38100" dir="2700000" algn="tl">
                  <a:srgbClr val="000000">
                    <a:alpha val="43137"/>
                  </a:srgbClr>
                </a:outerShdw>
              </a:effectLst>
              <a:latin typeface="+mn-lt"/>
            </a:rPr>
            <a:t>детский сад </a:t>
          </a:r>
          <a:r>
            <a:rPr lang="ru-RU" sz="1400" b="1" dirty="0" smtClean="0">
              <a:solidFill>
                <a:srgbClr val="C00000"/>
              </a:solidFill>
              <a:effectLst>
                <a:outerShdw blurRad="38100" dist="38100" dir="2700000" algn="tl">
                  <a:srgbClr val="000000">
                    <a:alpha val="43137"/>
                  </a:srgbClr>
                </a:outerShdw>
              </a:effectLst>
              <a:latin typeface="+mn-lt"/>
            </a:rPr>
            <a:t>«Паровозик</a:t>
          </a:r>
          <a:r>
            <a:rPr lang="ru-RU" sz="1400" b="1" dirty="0" smtClean="0">
              <a:solidFill>
                <a:srgbClr val="C00000"/>
              </a:solidFill>
              <a:latin typeface="+mn-lt"/>
            </a:rPr>
            <a:t>»</a:t>
          </a:r>
          <a:r>
            <a:rPr lang="ru-RU" sz="1400" dirty="0" smtClean="0">
              <a:latin typeface="+mn-lt"/>
            </a:rPr>
            <a:t> </a:t>
          </a:r>
          <a:r>
            <a:rPr lang="ru-RU" sz="1400" b="1" dirty="0" smtClean="0">
              <a:solidFill>
                <a:srgbClr val="C00000"/>
              </a:solidFill>
              <a:effectLst>
                <a:outerShdw blurRad="38100" dist="38100" dir="2700000" algn="tl">
                  <a:srgbClr val="000000">
                    <a:alpha val="43137"/>
                  </a:srgbClr>
                </a:outerShdw>
              </a:effectLst>
              <a:latin typeface="+mn-lt"/>
            </a:rPr>
            <a:t>на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ru-RU" sz="1400" b="1" dirty="0" smtClean="0">
              <a:solidFill>
                <a:srgbClr val="C00000"/>
              </a:solidFill>
              <a:effectLst>
                <a:outerShdw blurRad="38100" dist="38100" dir="2700000" algn="tl">
                  <a:srgbClr val="000000">
                    <a:alpha val="43137"/>
                  </a:srgbClr>
                </a:outerShdw>
              </a:effectLst>
              <a:latin typeface="+mn-lt"/>
            </a:rPr>
            <a:t> мест</a:t>
          </a:r>
          <a:endParaRPr lang="ru-RU" sz="1400" b="1" dirty="0">
            <a:solidFill>
              <a:srgbClr val="C00000"/>
            </a:solidFill>
            <a:effectLst>
              <a:outerShdw blurRad="38100" dist="38100" dir="2700000" algn="tl">
                <a:srgbClr val="000000">
                  <a:alpha val="43137"/>
                </a:srgbClr>
              </a:outerShdw>
            </a:effectLst>
          </a:endParaRPr>
        </a:p>
      </dgm:t>
    </dgm:pt>
    <dgm:pt modelId="{31A26203-0C41-48C1-81C6-DEA36FAC9FF2}" type="parTrans" cxnId="{3F6AEA08-A403-4BCC-AC82-44F00E2E8E7C}">
      <dgm:prSet/>
      <dgm:spPr/>
      <dgm:t>
        <a:bodyPr/>
        <a:lstStyle/>
        <a:p>
          <a:endParaRPr lang="ru-RU"/>
        </a:p>
      </dgm:t>
    </dgm:pt>
    <dgm:pt modelId="{CEF792AD-3171-4A0B-9165-BD83395A9994}" type="sibTrans" cxnId="{3F6AEA08-A403-4BCC-AC82-44F00E2E8E7C}">
      <dgm:prSet/>
      <dgm:spPr/>
      <dgm:t>
        <a:bodyPr/>
        <a:lstStyle/>
        <a:p>
          <a:endParaRPr lang="ru-RU"/>
        </a:p>
      </dgm:t>
    </dgm:pt>
    <dgm:pt modelId="{12C79CFE-8068-4F26-A5F2-5C97FF534F15}">
      <dgm:prSet phldrT="[Текст]"/>
      <dgm:spPr/>
      <dgm:t>
        <a:bodyPr/>
        <a:lstStyle/>
        <a:p>
          <a:endParaRPr lang="ru-RU" sz="1400" dirty="0"/>
        </a:p>
      </dgm:t>
    </dgm:pt>
    <dgm:pt modelId="{027A1D34-1D3D-4117-8C84-4377A1644401}" type="parTrans" cxnId="{C222F266-800A-44B9-99B9-2095A58DD972}">
      <dgm:prSet/>
      <dgm:spPr/>
      <dgm:t>
        <a:bodyPr/>
        <a:lstStyle/>
        <a:p>
          <a:endParaRPr lang="ru-RU"/>
        </a:p>
      </dgm:t>
    </dgm:pt>
    <dgm:pt modelId="{EE0F2CD5-3476-4652-954F-53ED7728197F}" type="sibTrans" cxnId="{C222F266-800A-44B9-99B9-2095A58DD972}">
      <dgm:prSet/>
      <dgm:spPr/>
      <dgm:t>
        <a:bodyPr/>
        <a:lstStyle/>
        <a:p>
          <a:endParaRPr lang="ru-RU"/>
        </a:p>
      </dgm:t>
    </dgm:pt>
    <dgm:pt modelId="{B942E76B-AE95-4235-83C9-3BD8928A98A4}">
      <dgm:prSet phldrT="[Текст]" custT="1"/>
      <dgm:spPr/>
      <dgm:t>
        <a:bodyPr/>
        <a:lstStyle/>
        <a:p>
          <a:r>
            <a:rPr lang="ru-RU" sz="2100" b="1" dirty="0" smtClean="0">
              <a:solidFill>
                <a:srgbClr val="C00000"/>
              </a:solidFill>
              <a:effectLst>
                <a:outerShdw blurRad="38100" dist="38100" dir="2700000" algn="tl">
                  <a:srgbClr val="000000">
                    <a:alpha val="43137"/>
                  </a:srgbClr>
                </a:outerShdw>
              </a:effectLst>
            </a:rPr>
            <a:t>17</a:t>
          </a:r>
          <a:r>
            <a:rPr lang="ru-RU" sz="1400" b="1" dirty="0" smtClean="0">
              <a:solidFill>
                <a:srgbClr val="C00000"/>
              </a:solidFill>
              <a:effectLst>
                <a:outerShdw blurRad="38100" dist="38100" dir="2700000" algn="tl">
                  <a:srgbClr val="000000">
                    <a:alpha val="43137"/>
                  </a:srgbClr>
                </a:outerShdw>
              </a:effectLst>
            </a:rPr>
            <a:t> образовательных учреждений =                                                              </a:t>
          </a:r>
          <a:r>
            <a:rPr lang="ru-RU" sz="2100" b="1" dirty="0" smtClean="0">
              <a:solidFill>
                <a:srgbClr val="C00000"/>
              </a:solidFill>
              <a:effectLst>
                <a:outerShdw blurRad="38100" dist="38100" dir="2700000" algn="tl">
                  <a:srgbClr val="000000">
                    <a:alpha val="43137"/>
                  </a:srgbClr>
                </a:outerShdw>
              </a:effectLst>
            </a:rPr>
            <a:t>11</a:t>
          </a:r>
          <a:r>
            <a:rPr lang="ru-RU" sz="1400" b="1" dirty="0" smtClean="0">
              <a:solidFill>
                <a:srgbClr val="C00000"/>
              </a:solidFill>
              <a:effectLst>
                <a:outerShdw blurRad="38100" dist="38100" dir="2700000" algn="tl">
                  <a:srgbClr val="000000">
                    <a:alpha val="43137"/>
                  </a:srgbClr>
                </a:outerShdw>
              </a:effectLst>
            </a:rPr>
            <a:t> Школ + </a:t>
          </a:r>
          <a:r>
            <a:rPr lang="ru-RU" sz="2100" b="1" dirty="0" smtClean="0">
              <a:solidFill>
                <a:srgbClr val="C00000"/>
              </a:solidFill>
              <a:effectLst>
                <a:outerShdw blurRad="38100" dist="38100" dir="2700000" algn="tl">
                  <a:srgbClr val="000000">
                    <a:alpha val="43137"/>
                  </a:srgbClr>
                </a:outerShdw>
              </a:effectLst>
            </a:rPr>
            <a:t>6</a:t>
          </a:r>
          <a:r>
            <a:rPr lang="ru-RU" sz="1400" b="1" dirty="0" smtClean="0">
              <a:solidFill>
                <a:srgbClr val="C00000"/>
              </a:solidFill>
              <a:effectLst>
                <a:outerShdw blurRad="38100" dist="38100" dir="2700000" algn="tl">
                  <a:srgbClr val="000000">
                    <a:alpha val="43137"/>
                  </a:srgbClr>
                </a:outerShdw>
              </a:effectLst>
            </a:rPr>
            <a:t> Детских садов</a:t>
          </a:r>
          <a:endParaRPr lang="ru-RU" sz="1400" dirty="0"/>
        </a:p>
      </dgm:t>
    </dgm:pt>
    <dgm:pt modelId="{4F9280A3-DFA1-4B9D-9934-885CCF2CE6B0}" type="parTrans" cxnId="{722946EA-F080-4E65-9369-479717C31889}">
      <dgm:prSet/>
      <dgm:spPr/>
      <dgm:t>
        <a:bodyPr/>
        <a:lstStyle/>
        <a:p>
          <a:endParaRPr lang="ru-RU"/>
        </a:p>
      </dgm:t>
    </dgm:pt>
    <dgm:pt modelId="{52A40042-8461-4D53-8D15-71CC5F6FB6DA}" type="sibTrans" cxnId="{722946EA-F080-4E65-9369-479717C31889}">
      <dgm:prSet/>
      <dgm:spPr/>
      <dgm:t>
        <a:bodyPr/>
        <a:lstStyle/>
        <a:p>
          <a:endParaRPr lang="ru-RU"/>
        </a:p>
      </dgm:t>
    </dgm:pt>
    <dgm:pt modelId="{F32B5DAA-B96A-43B3-95CC-F38A9B24E497}">
      <dgm:prSet phldrT="[Текст]" custT="1"/>
      <dgm:spPr/>
      <dgm:t>
        <a:bodyPr/>
        <a:lstStyle/>
        <a:p>
          <a:pPr algn="ctr"/>
          <a:r>
            <a:rPr lang="ru-RU" sz="1400" dirty="0" smtClean="0"/>
            <a:t>Из средств областного бюджета направлено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4 531 </a:t>
          </a:r>
          <a:r>
            <a:rPr lang="ru-RU" sz="1400" b="1" dirty="0" smtClean="0">
              <a:solidFill>
                <a:srgbClr val="C00000"/>
              </a:solidFill>
              <a:effectLst>
                <a:outerShdw blurRad="38100" dist="38100" dir="2700000" algn="tl">
                  <a:srgbClr val="000000">
                    <a:alpha val="43137"/>
                  </a:srgbClr>
                </a:outerShdw>
              </a:effectLst>
            </a:rPr>
            <a:t>тыс. рублей</a:t>
          </a:r>
          <a:r>
            <a:rPr lang="ru-RU" sz="1400" dirty="0" smtClean="0"/>
            <a:t> на пополнение материально технической базы (приобретение мебели, техники  и спортивного оборудования) и выполнение мероприятий по противопожарной безопасности</a:t>
          </a:r>
          <a:endParaRPr lang="ru-RU" sz="1400" dirty="0"/>
        </a:p>
      </dgm:t>
    </dgm:pt>
    <dgm:pt modelId="{7BB8CD53-5384-4F25-9F23-4B59F5924C4C}" type="parTrans" cxnId="{BAEB632D-0A30-4BE1-95D1-1189FD771CEB}">
      <dgm:prSet/>
      <dgm:spPr/>
      <dgm:t>
        <a:bodyPr/>
        <a:lstStyle/>
        <a:p>
          <a:endParaRPr lang="ru-RU"/>
        </a:p>
      </dgm:t>
    </dgm:pt>
    <dgm:pt modelId="{CEFCB228-1730-43B9-AE90-B276493BA93D}" type="sibTrans" cxnId="{BAEB632D-0A30-4BE1-95D1-1189FD771CEB}">
      <dgm:prSet/>
      <dgm:spPr/>
      <dgm:t>
        <a:bodyPr/>
        <a:lstStyle/>
        <a:p>
          <a:endParaRPr lang="ru-RU"/>
        </a:p>
      </dgm:t>
    </dgm:pt>
    <dgm:pt modelId="{D8C94E1D-E990-4F9F-AB4F-DEF67F7E6802}" type="pres">
      <dgm:prSet presAssocID="{E5180846-2AB6-4BC1-B40B-D85C3B30ABBA}" presName="Name0" presStyleCnt="0">
        <dgm:presLayoutVars>
          <dgm:dir/>
          <dgm:animLvl val="lvl"/>
          <dgm:resizeHandles val="exact"/>
        </dgm:presLayoutVars>
      </dgm:prSet>
      <dgm:spPr/>
      <dgm:t>
        <a:bodyPr/>
        <a:lstStyle/>
        <a:p>
          <a:endParaRPr lang="ru-RU"/>
        </a:p>
      </dgm:t>
    </dgm:pt>
    <dgm:pt modelId="{9F8E621A-E43E-4F92-8DD4-9236E70DE393}" type="pres">
      <dgm:prSet presAssocID="{E5180846-2AB6-4BC1-B40B-D85C3B30ABBA}" presName="tSp" presStyleCnt="0"/>
      <dgm:spPr/>
    </dgm:pt>
    <dgm:pt modelId="{3FFDC003-0A94-4BFD-A514-B3E77B146FCF}" type="pres">
      <dgm:prSet presAssocID="{E5180846-2AB6-4BC1-B40B-D85C3B30ABBA}" presName="bSp" presStyleCnt="0"/>
      <dgm:spPr/>
    </dgm:pt>
    <dgm:pt modelId="{D650CF55-1347-4B52-92A5-F3167DB284DB}" type="pres">
      <dgm:prSet presAssocID="{E5180846-2AB6-4BC1-B40B-D85C3B30ABBA}" presName="process" presStyleCnt="0"/>
      <dgm:spPr/>
    </dgm:pt>
    <dgm:pt modelId="{51E9762E-7404-4232-A796-8519C4D59E94}" type="pres">
      <dgm:prSet presAssocID="{480C847D-C0B8-4F97-B90D-28DAA6C9B73F}" presName="composite1" presStyleCnt="0"/>
      <dgm:spPr/>
    </dgm:pt>
    <dgm:pt modelId="{0AA2D998-1B6F-41A1-AAF6-77DD314E3A3B}" type="pres">
      <dgm:prSet presAssocID="{480C847D-C0B8-4F97-B90D-28DAA6C9B73F}" presName="dummyNode1" presStyleLbl="node1" presStyleIdx="0" presStyleCnt="2"/>
      <dgm:spPr/>
    </dgm:pt>
    <dgm:pt modelId="{E0E48C31-1C3E-4380-A98B-CE4F736FBDE5}" type="pres">
      <dgm:prSet presAssocID="{480C847D-C0B8-4F97-B90D-28DAA6C9B73F}" presName="childNode1" presStyleLbl="bgAcc1" presStyleIdx="0" presStyleCnt="2" custScaleX="191429" custLinFactNeighborX="47" custLinFactNeighborY="100">
        <dgm:presLayoutVars>
          <dgm:bulletEnabled val="1"/>
        </dgm:presLayoutVars>
      </dgm:prSet>
      <dgm:spPr/>
      <dgm:t>
        <a:bodyPr/>
        <a:lstStyle/>
        <a:p>
          <a:endParaRPr lang="ru-RU"/>
        </a:p>
      </dgm:t>
    </dgm:pt>
    <dgm:pt modelId="{581845D9-D863-4089-A53F-87F9F52374CF}" type="pres">
      <dgm:prSet presAssocID="{480C847D-C0B8-4F97-B90D-28DAA6C9B73F}" presName="childNode1tx" presStyleLbl="bgAcc1" presStyleIdx="0" presStyleCnt="2">
        <dgm:presLayoutVars>
          <dgm:bulletEnabled val="1"/>
        </dgm:presLayoutVars>
      </dgm:prSet>
      <dgm:spPr/>
      <dgm:t>
        <a:bodyPr/>
        <a:lstStyle/>
        <a:p>
          <a:endParaRPr lang="ru-RU"/>
        </a:p>
      </dgm:t>
    </dgm:pt>
    <dgm:pt modelId="{997F918A-679C-47AE-A9F2-F5982F5D86F4}" type="pres">
      <dgm:prSet presAssocID="{480C847D-C0B8-4F97-B90D-28DAA6C9B73F}" presName="parentNode1" presStyleLbl="node1" presStyleIdx="0" presStyleCnt="2" custLinFactNeighborY="16390">
        <dgm:presLayoutVars>
          <dgm:chMax val="1"/>
          <dgm:bulletEnabled val="1"/>
        </dgm:presLayoutVars>
      </dgm:prSet>
      <dgm:spPr/>
      <dgm:t>
        <a:bodyPr/>
        <a:lstStyle/>
        <a:p>
          <a:endParaRPr lang="ru-RU"/>
        </a:p>
      </dgm:t>
    </dgm:pt>
    <dgm:pt modelId="{9A1640BF-7814-4F13-A65B-B09B9C830324}" type="pres">
      <dgm:prSet presAssocID="{480C847D-C0B8-4F97-B90D-28DAA6C9B73F}" presName="connSite1" presStyleCnt="0"/>
      <dgm:spPr/>
    </dgm:pt>
    <dgm:pt modelId="{AADF77A8-38A4-4224-A6E5-FCE65812C471}" type="pres">
      <dgm:prSet presAssocID="{5413C4EB-DA2C-41CC-8B36-8B841B8B5D70}" presName="Name9" presStyleLbl="sibTrans2D1" presStyleIdx="0" presStyleCnt="1" custScaleX="180602" custLinFactNeighborX="204" custLinFactNeighborY="-10903"/>
      <dgm:spPr/>
      <dgm:t>
        <a:bodyPr/>
        <a:lstStyle/>
        <a:p>
          <a:endParaRPr lang="ru-RU"/>
        </a:p>
      </dgm:t>
    </dgm:pt>
    <dgm:pt modelId="{A7A47638-7BFE-4EF8-A6FC-A607E9A4242F}" type="pres">
      <dgm:prSet presAssocID="{83DADE55-C007-4C58-BB0D-396CE32295D6}" presName="composite2" presStyleCnt="0"/>
      <dgm:spPr/>
    </dgm:pt>
    <dgm:pt modelId="{79661174-0704-411A-9C3D-CA2AEE3C0E49}" type="pres">
      <dgm:prSet presAssocID="{83DADE55-C007-4C58-BB0D-396CE32295D6}" presName="dummyNode2" presStyleLbl="node1" presStyleIdx="0" presStyleCnt="2"/>
      <dgm:spPr/>
    </dgm:pt>
    <dgm:pt modelId="{42CB02C3-F48E-4548-B211-AFDE5D10DB85}" type="pres">
      <dgm:prSet presAssocID="{83DADE55-C007-4C58-BB0D-396CE32295D6}" presName="childNode2" presStyleLbl="bgAcc1" presStyleIdx="1" presStyleCnt="2" custScaleX="244930" custScaleY="141678" custLinFactNeighborX="1030">
        <dgm:presLayoutVars>
          <dgm:bulletEnabled val="1"/>
        </dgm:presLayoutVars>
      </dgm:prSet>
      <dgm:spPr/>
      <dgm:t>
        <a:bodyPr/>
        <a:lstStyle/>
        <a:p>
          <a:endParaRPr lang="ru-RU"/>
        </a:p>
      </dgm:t>
    </dgm:pt>
    <dgm:pt modelId="{AE1EA026-E97E-4C3C-97E2-54A134B5A2C6}" type="pres">
      <dgm:prSet presAssocID="{83DADE55-C007-4C58-BB0D-396CE32295D6}" presName="childNode2tx" presStyleLbl="bgAcc1" presStyleIdx="1" presStyleCnt="2">
        <dgm:presLayoutVars>
          <dgm:bulletEnabled val="1"/>
        </dgm:presLayoutVars>
      </dgm:prSet>
      <dgm:spPr/>
      <dgm:t>
        <a:bodyPr/>
        <a:lstStyle/>
        <a:p>
          <a:endParaRPr lang="ru-RU"/>
        </a:p>
      </dgm:t>
    </dgm:pt>
    <dgm:pt modelId="{6F0855DC-96AF-4DD7-A09F-BE21CF3207AB}" type="pres">
      <dgm:prSet presAssocID="{83DADE55-C007-4C58-BB0D-396CE32295D6}" presName="parentNode2" presStyleLbl="node1" presStyleIdx="1" presStyleCnt="2" custLinFactNeighborY="-41131">
        <dgm:presLayoutVars>
          <dgm:chMax val="0"/>
          <dgm:bulletEnabled val="1"/>
        </dgm:presLayoutVars>
      </dgm:prSet>
      <dgm:spPr/>
      <dgm:t>
        <a:bodyPr/>
        <a:lstStyle/>
        <a:p>
          <a:endParaRPr lang="ru-RU"/>
        </a:p>
      </dgm:t>
    </dgm:pt>
    <dgm:pt modelId="{FE2CA7BE-40A2-419A-AF5C-FBDB710E5C53}" type="pres">
      <dgm:prSet presAssocID="{83DADE55-C007-4C58-BB0D-396CE32295D6}" presName="connSite2" presStyleCnt="0"/>
      <dgm:spPr/>
    </dgm:pt>
  </dgm:ptLst>
  <dgm:cxnLst>
    <dgm:cxn modelId="{C222F266-800A-44B9-99B9-2095A58DD972}" srcId="{480C847D-C0B8-4F97-B90D-28DAA6C9B73F}" destId="{12C79CFE-8068-4F26-A5F2-5C97FF534F15}" srcOrd="0" destOrd="0" parTransId="{027A1D34-1D3D-4117-8C84-4377A1644401}" sibTransId="{EE0F2CD5-3476-4652-954F-53ED7728197F}"/>
    <dgm:cxn modelId="{C609D304-BE74-4653-8DB8-3B8BF07A2D87}" type="presOf" srcId="{12C79CFE-8068-4F26-A5F2-5C97FF534F15}" destId="{581845D9-D863-4089-A53F-87F9F52374CF}" srcOrd="1" destOrd="0" presId="urn:microsoft.com/office/officeart/2005/8/layout/hProcess4"/>
    <dgm:cxn modelId="{AE46EF37-9FAF-4EF1-969F-85CAA93F7C16}" type="presOf" srcId="{B942E76B-AE95-4235-83C9-3BD8928A98A4}" destId="{E0E48C31-1C3E-4380-A98B-CE4F736FBDE5}" srcOrd="0" destOrd="1" presId="urn:microsoft.com/office/officeart/2005/8/layout/hProcess4"/>
    <dgm:cxn modelId="{68BABE60-DD42-49C1-AC92-98EA2082BAD1}" type="presOf" srcId="{5413C4EB-DA2C-41CC-8B36-8B841B8B5D70}" destId="{AADF77A8-38A4-4224-A6E5-FCE65812C471}" srcOrd="0" destOrd="0" presId="urn:microsoft.com/office/officeart/2005/8/layout/hProcess4"/>
    <dgm:cxn modelId="{CCB8784D-F330-42C4-AE1E-D2BCEB0136E8}" type="presOf" srcId="{6A6E6E12-B571-4DD5-9234-2BC8F5200067}" destId="{42CB02C3-F48E-4548-B211-AFDE5D10DB85}" srcOrd="0" destOrd="0" presId="urn:microsoft.com/office/officeart/2005/8/layout/hProcess4"/>
    <dgm:cxn modelId="{50FF9CA3-A656-4ACD-963C-0C6607BFA1B3}" type="presOf" srcId="{480C847D-C0B8-4F97-B90D-28DAA6C9B73F}" destId="{997F918A-679C-47AE-A9F2-F5982F5D86F4}" srcOrd="0" destOrd="0" presId="urn:microsoft.com/office/officeart/2005/8/layout/hProcess4"/>
    <dgm:cxn modelId="{0AED6F3B-7FBE-4E7E-A976-8D2248CFFE9E}" type="presOf" srcId="{83DADE55-C007-4C58-BB0D-396CE32295D6}" destId="{6F0855DC-96AF-4DD7-A09F-BE21CF3207AB}" srcOrd="0" destOrd="0" presId="urn:microsoft.com/office/officeart/2005/8/layout/hProcess4"/>
    <dgm:cxn modelId="{EB8E0DC3-F374-4C14-B18A-E257A902B642}" type="presOf" srcId="{F32B5DAA-B96A-43B3-95CC-F38A9B24E497}" destId="{42CB02C3-F48E-4548-B211-AFDE5D10DB85}" srcOrd="0" destOrd="1" presId="urn:microsoft.com/office/officeart/2005/8/layout/hProcess4"/>
    <dgm:cxn modelId="{3F6AEA08-A403-4BCC-AC82-44F00E2E8E7C}" srcId="{83DADE55-C007-4C58-BB0D-396CE32295D6}" destId="{6A6E6E12-B571-4DD5-9234-2BC8F5200067}" srcOrd="0" destOrd="0" parTransId="{31A26203-0C41-48C1-81C6-DEA36FAC9FF2}" sibTransId="{CEF792AD-3171-4A0B-9165-BD83395A9994}"/>
    <dgm:cxn modelId="{6E0A0AC0-1DB5-4E88-9BB0-B559862A0E10}" type="presOf" srcId="{6A6E6E12-B571-4DD5-9234-2BC8F5200067}" destId="{AE1EA026-E97E-4C3C-97E2-54A134B5A2C6}" srcOrd="1" destOrd="0" presId="urn:microsoft.com/office/officeart/2005/8/layout/hProcess4"/>
    <dgm:cxn modelId="{F26A02F7-819F-4DA2-9B65-B28B492AA45F}" type="presOf" srcId="{F32B5DAA-B96A-43B3-95CC-F38A9B24E497}" destId="{AE1EA026-E97E-4C3C-97E2-54A134B5A2C6}" srcOrd="1" destOrd="1" presId="urn:microsoft.com/office/officeart/2005/8/layout/hProcess4"/>
    <dgm:cxn modelId="{E736CB52-750C-43DF-AA92-9E0BF7F435A0}" type="presOf" srcId="{E5180846-2AB6-4BC1-B40B-D85C3B30ABBA}" destId="{D8C94E1D-E990-4F9F-AB4F-DEF67F7E6802}" srcOrd="0" destOrd="0" presId="urn:microsoft.com/office/officeart/2005/8/layout/hProcess4"/>
    <dgm:cxn modelId="{3CC80F4E-17F1-43E3-BBC1-2DA7F218D78A}" srcId="{E5180846-2AB6-4BC1-B40B-D85C3B30ABBA}" destId="{83DADE55-C007-4C58-BB0D-396CE32295D6}" srcOrd="1" destOrd="0" parTransId="{4CE77C83-47CE-44EE-A1E2-ECFDF66D28F4}" sibTransId="{576EF8D1-59FD-4842-B522-3F272D8430EE}"/>
    <dgm:cxn modelId="{FB744F33-AF01-4F51-B6D0-8CDD50F738AA}" srcId="{E5180846-2AB6-4BC1-B40B-D85C3B30ABBA}" destId="{480C847D-C0B8-4F97-B90D-28DAA6C9B73F}" srcOrd="0" destOrd="0" parTransId="{A7D685B0-025A-4626-BDB0-A9CA956E17A0}" sibTransId="{5413C4EB-DA2C-41CC-8B36-8B841B8B5D70}"/>
    <dgm:cxn modelId="{BAEB632D-0A30-4BE1-95D1-1189FD771CEB}" srcId="{83DADE55-C007-4C58-BB0D-396CE32295D6}" destId="{F32B5DAA-B96A-43B3-95CC-F38A9B24E497}" srcOrd="1" destOrd="0" parTransId="{7BB8CD53-5384-4F25-9F23-4B59F5924C4C}" sibTransId="{CEFCB228-1730-43B9-AE90-B276493BA93D}"/>
    <dgm:cxn modelId="{3714B33C-1CB4-4788-A207-19851CF54B01}" type="presOf" srcId="{12C79CFE-8068-4F26-A5F2-5C97FF534F15}" destId="{E0E48C31-1C3E-4380-A98B-CE4F736FBDE5}" srcOrd="0" destOrd="0" presId="urn:microsoft.com/office/officeart/2005/8/layout/hProcess4"/>
    <dgm:cxn modelId="{722946EA-F080-4E65-9369-479717C31889}" srcId="{480C847D-C0B8-4F97-B90D-28DAA6C9B73F}" destId="{B942E76B-AE95-4235-83C9-3BD8928A98A4}" srcOrd="1" destOrd="0" parTransId="{4F9280A3-DFA1-4B9D-9934-885CCF2CE6B0}" sibTransId="{52A40042-8461-4D53-8D15-71CC5F6FB6DA}"/>
    <dgm:cxn modelId="{FD41FF77-E149-4369-99E6-405C994D649C}" type="presOf" srcId="{B942E76B-AE95-4235-83C9-3BD8928A98A4}" destId="{581845D9-D863-4089-A53F-87F9F52374CF}" srcOrd="1" destOrd="1" presId="urn:microsoft.com/office/officeart/2005/8/layout/hProcess4"/>
    <dgm:cxn modelId="{FF6E45D1-0BC5-4FEC-AF7D-BE8C8FB0E2C1}" type="presParOf" srcId="{D8C94E1D-E990-4F9F-AB4F-DEF67F7E6802}" destId="{9F8E621A-E43E-4F92-8DD4-9236E70DE393}" srcOrd="0" destOrd="0" presId="urn:microsoft.com/office/officeart/2005/8/layout/hProcess4"/>
    <dgm:cxn modelId="{9FD7A514-8729-4E65-88F4-C72B1EB17EAA}" type="presParOf" srcId="{D8C94E1D-E990-4F9F-AB4F-DEF67F7E6802}" destId="{3FFDC003-0A94-4BFD-A514-B3E77B146FCF}" srcOrd="1" destOrd="0" presId="urn:microsoft.com/office/officeart/2005/8/layout/hProcess4"/>
    <dgm:cxn modelId="{51747BE0-EAEC-44FF-8E40-8AF106B69E1D}" type="presParOf" srcId="{D8C94E1D-E990-4F9F-AB4F-DEF67F7E6802}" destId="{D650CF55-1347-4B52-92A5-F3167DB284DB}" srcOrd="2" destOrd="0" presId="urn:microsoft.com/office/officeart/2005/8/layout/hProcess4"/>
    <dgm:cxn modelId="{20CA1A7E-7F8B-4A48-AD85-B39AC8AE5EBB}" type="presParOf" srcId="{D650CF55-1347-4B52-92A5-F3167DB284DB}" destId="{51E9762E-7404-4232-A796-8519C4D59E94}" srcOrd="0" destOrd="0" presId="urn:microsoft.com/office/officeart/2005/8/layout/hProcess4"/>
    <dgm:cxn modelId="{72676297-AE2A-4793-AE9B-B67C1CCF7862}" type="presParOf" srcId="{51E9762E-7404-4232-A796-8519C4D59E94}" destId="{0AA2D998-1B6F-41A1-AAF6-77DD314E3A3B}" srcOrd="0" destOrd="0" presId="urn:microsoft.com/office/officeart/2005/8/layout/hProcess4"/>
    <dgm:cxn modelId="{449295F8-B82F-4D9C-9006-CB4483F4702A}" type="presParOf" srcId="{51E9762E-7404-4232-A796-8519C4D59E94}" destId="{E0E48C31-1C3E-4380-A98B-CE4F736FBDE5}" srcOrd="1" destOrd="0" presId="urn:microsoft.com/office/officeart/2005/8/layout/hProcess4"/>
    <dgm:cxn modelId="{A637103F-E9FE-4646-B86C-A44490370251}" type="presParOf" srcId="{51E9762E-7404-4232-A796-8519C4D59E94}" destId="{581845D9-D863-4089-A53F-87F9F52374CF}" srcOrd="2" destOrd="0" presId="urn:microsoft.com/office/officeart/2005/8/layout/hProcess4"/>
    <dgm:cxn modelId="{B9AC6F3C-0B67-4E0F-A695-675A709972AA}" type="presParOf" srcId="{51E9762E-7404-4232-A796-8519C4D59E94}" destId="{997F918A-679C-47AE-A9F2-F5982F5D86F4}" srcOrd="3" destOrd="0" presId="urn:microsoft.com/office/officeart/2005/8/layout/hProcess4"/>
    <dgm:cxn modelId="{CE8C079E-D42A-476F-9A9F-604E969D13B6}" type="presParOf" srcId="{51E9762E-7404-4232-A796-8519C4D59E94}" destId="{9A1640BF-7814-4F13-A65B-B09B9C830324}" srcOrd="4" destOrd="0" presId="urn:microsoft.com/office/officeart/2005/8/layout/hProcess4"/>
    <dgm:cxn modelId="{4B7C50D8-7332-4E87-A2AE-B5ED7FFA953E}" type="presParOf" srcId="{D650CF55-1347-4B52-92A5-F3167DB284DB}" destId="{AADF77A8-38A4-4224-A6E5-FCE65812C471}" srcOrd="1" destOrd="0" presId="urn:microsoft.com/office/officeart/2005/8/layout/hProcess4"/>
    <dgm:cxn modelId="{9F03A9F5-B526-4A58-8BA9-8CA8ED05FD35}" type="presParOf" srcId="{D650CF55-1347-4B52-92A5-F3167DB284DB}" destId="{A7A47638-7BFE-4EF8-A6FC-A607E9A4242F}" srcOrd="2" destOrd="0" presId="urn:microsoft.com/office/officeart/2005/8/layout/hProcess4"/>
    <dgm:cxn modelId="{58DCBF54-2E23-4E65-8BC9-711F1CDC5357}" type="presParOf" srcId="{A7A47638-7BFE-4EF8-A6FC-A607E9A4242F}" destId="{79661174-0704-411A-9C3D-CA2AEE3C0E49}" srcOrd="0" destOrd="0" presId="urn:microsoft.com/office/officeart/2005/8/layout/hProcess4"/>
    <dgm:cxn modelId="{398C5BEB-F040-4550-85C9-74DA7F330315}" type="presParOf" srcId="{A7A47638-7BFE-4EF8-A6FC-A607E9A4242F}" destId="{42CB02C3-F48E-4548-B211-AFDE5D10DB85}" srcOrd="1" destOrd="0" presId="urn:microsoft.com/office/officeart/2005/8/layout/hProcess4"/>
    <dgm:cxn modelId="{BB1F83C8-0229-41A4-8070-B0917EC17D24}" type="presParOf" srcId="{A7A47638-7BFE-4EF8-A6FC-A607E9A4242F}" destId="{AE1EA026-E97E-4C3C-97E2-54A134B5A2C6}" srcOrd="2" destOrd="0" presId="urn:microsoft.com/office/officeart/2005/8/layout/hProcess4"/>
    <dgm:cxn modelId="{2B541E1C-97EE-4F67-AB6F-E51B414F23CD}" type="presParOf" srcId="{A7A47638-7BFE-4EF8-A6FC-A607E9A4242F}" destId="{6F0855DC-96AF-4DD7-A09F-BE21CF3207AB}" srcOrd="3" destOrd="0" presId="urn:microsoft.com/office/officeart/2005/8/layout/hProcess4"/>
    <dgm:cxn modelId="{DF487F82-140B-4410-9222-8904D88E2866}" type="presParOf" srcId="{A7A47638-7BFE-4EF8-A6FC-A607E9A4242F}" destId="{FE2CA7BE-40A2-419A-AF5C-FBDB710E5C53}"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B6AB90-3B1E-408B-9ADA-627A633AEBC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787F5F80-F4A7-405F-A14A-930529FCCE60}">
      <dgm:prSet phldrT="[Текст]" custT="1"/>
      <dgm:spPr/>
      <dgm:t>
        <a:bodyPr/>
        <a:lstStyle/>
        <a:p>
          <a:pPr algn="ctr"/>
          <a:r>
            <a:rPr lang="ru-RU" sz="1400" dirty="0" smtClean="0"/>
            <a:t>В Центре развития детей и молодежи занимаются:</a:t>
          </a:r>
        </a:p>
        <a:p>
          <a:pPr algn="l"/>
          <a:r>
            <a:rPr lang="ru-RU" sz="1400" dirty="0" smtClean="0"/>
            <a:t>- по программам дополнительного образования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1 492</a:t>
          </a:r>
          <a:r>
            <a:rPr lang="ru-RU" sz="1400" dirty="0" smtClean="0"/>
            <a:t> ребенка;</a:t>
          </a:r>
        </a:p>
        <a:p>
          <a:pPr algn="l"/>
          <a:r>
            <a:rPr lang="ru-RU" sz="1400" dirty="0" smtClean="0"/>
            <a:t>- в клубных формированиях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1 570</a:t>
          </a:r>
          <a:r>
            <a:rPr lang="ru-RU" sz="1400" dirty="0" smtClean="0"/>
            <a:t> подростков и молодёжи.</a:t>
          </a:r>
        </a:p>
        <a:p>
          <a:pPr algn="ctr"/>
          <a:r>
            <a:rPr lang="ru-RU" sz="1400" b="1" dirty="0" smtClean="0">
              <a:solidFill>
                <a:srgbClr val="C00000"/>
              </a:solidFill>
              <a:effectLst>
                <a:outerShdw blurRad="38100" dist="38100" dir="2700000" algn="tl">
                  <a:srgbClr val="000000">
                    <a:alpha val="43137"/>
                  </a:srgbClr>
                </a:outerShdw>
              </a:effectLst>
            </a:rPr>
            <a:t>____________________</a:t>
          </a:r>
        </a:p>
        <a:p>
          <a:pPr algn="ctr"/>
          <a:r>
            <a:rPr lang="ru-RU" sz="1400" b="1" dirty="0" smtClean="0">
              <a:solidFill>
                <a:srgbClr val="C00000"/>
              </a:solidFill>
              <a:effectLst>
                <a:outerShdw blurRad="38100" dist="38100" dir="2700000" algn="tl">
                  <a:srgbClr val="000000">
                    <a:alpha val="43137"/>
                  </a:srgbClr>
                </a:outerShdw>
              </a:effectLst>
            </a:rPr>
            <a:t>за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dirty="0" smtClean="0">
              <a:solidFill>
                <a:srgbClr val="C00000"/>
              </a:solidFill>
              <a:effectLst>
                <a:outerShdw blurRad="38100" dist="38100" dir="2700000" algn="tl">
                  <a:srgbClr val="000000">
                    <a:alpha val="43137"/>
                  </a:srgbClr>
                </a:outerShdw>
              </a:effectLst>
            </a:rPr>
            <a:t> год</a:t>
          </a:r>
        </a:p>
        <a:p>
          <a:pPr algn="ctr"/>
          <a:r>
            <a:rPr lang="ru-RU" sz="1400" dirty="0" smtClean="0"/>
            <a:t>Городской округ </a:t>
          </a:r>
          <a:r>
            <a:rPr lang="ru-RU" sz="1400" dirty="0" smtClean="0">
              <a:solidFill>
                <a:srgbClr val="C00000"/>
              </a:solidFill>
              <a:effectLst>
                <a:outerShdw blurRad="38100" dist="38100" dir="2700000" algn="tl">
                  <a:srgbClr val="000000">
                    <a:alpha val="43137"/>
                  </a:srgbClr>
                </a:outerShdw>
              </a:effectLst>
            </a:rPr>
            <a:t>2-ой год подряд</a:t>
          </a:r>
          <a:r>
            <a:rPr lang="ru-RU" sz="1400" dirty="0" smtClean="0"/>
            <a:t> признан лучшим в ТО по организации занятости </a:t>
          </a:r>
          <a:r>
            <a:rPr lang="ru-RU" sz="1400" dirty="0" smtClean="0">
              <a:solidFill>
                <a:schemeClr val="tx1"/>
              </a:solidFill>
            </a:rPr>
            <a:t>в летний период, трудоустроено подростков и молодежи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- 2 065</a:t>
          </a:r>
          <a:r>
            <a:rPr lang="ru-RU" sz="1400" b="1" dirty="0" smtClean="0">
              <a:solidFill>
                <a:srgbClr val="C00000"/>
              </a:solidFill>
              <a:effectLst>
                <a:outerShdw blurRad="38100" dist="38100" dir="2700000" algn="tl">
                  <a:srgbClr val="000000">
                    <a:alpha val="43137"/>
                  </a:srgbClr>
                </a:outerShdw>
              </a:effectLst>
            </a:rPr>
            <a:t> </a:t>
          </a:r>
          <a:r>
            <a:rPr lang="ru-RU" sz="1400" dirty="0" smtClean="0">
              <a:solidFill>
                <a:schemeClr val="tx1"/>
              </a:solidFill>
            </a:rPr>
            <a:t>человек.</a:t>
          </a:r>
          <a:endParaRPr lang="ru-RU" sz="1400" dirty="0"/>
        </a:p>
      </dgm:t>
    </dgm:pt>
    <dgm:pt modelId="{CFC91ED9-F0F9-4E4D-A521-65AE3CDEC029}" type="parTrans" cxnId="{429808CC-B16D-4499-A6F3-55AE5B55F39C}">
      <dgm:prSet/>
      <dgm:spPr/>
      <dgm:t>
        <a:bodyPr/>
        <a:lstStyle/>
        <a:p>
          <a:endParaRPr lang="ru-RU"/>
        </a:p>
      </dgm:t>
    </dgm:pt>
    <dgm:pt modelId="{46113BAE-0A3E-4769-A2D4-B788255DB4AF}" type="sibTrans" cxnId="{429808CC-B16D-4499-A6F3-55AE5B55F39C}">
      <dgm:prSet/>
      <dgm:spPr/>
      <dgm:t>
        <a:bodyPr/>
        <a:lstStyle/>
        <a:p>
          <a:endParaRPr lang="ru-RU"/>
        </a:p>
      </dgm:t>
    </dgm:pt>
    <dgm:pt modelId="{B6CF635B-87B8-4A71-B903-B0F46F5D1AC3}">
      <dgm:prSet phldrT="[Текст]" custT="1"/>
      <dgm:spPr/>
      <dgm:t>
        <a:bodyPr/>
        <a:lstStyle/>
        <a:p>
          <a:pPr algn="ct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ru-RU" sz="1400" dirty="0" smtClean="0">
              <a:solidFill>
                <a:schemeClr val="tx1">
                  <a:lumMod val="95000"/>
                  <a:lumOff val="5000"/>
                </a:schemeClr>
              </a:solidFill>
            </a:rPr>
            <a:t> спортивных сооружений</a:t>
          </a:r>
        </a:p>
        <a:p>
          <a:pPr algn="ctr"/>
          <a:r>
            <a:rPr lang="ru-RU" sz="1400" b="1" dirty="0" smtClean="0">
              <a:solidFill>
                <a:srgbClr val="C00000"/>
              </a:solidFill>
              <a:effectLst>
                <a:outerShdw blurRad="38100" dist="38100" dir="2700000" algn="tl">
                  <a:srgbClr val="000000">
                    <a:alpha val="43137"/>
                  </a:srgbClr>
                </a:outerShdw>
              </a:effectLst>
            </a:rPr>
            <a:t>______________________</a:t>
          </a:r>
        </a:p>
        <a:p>
          <a:pPr algn="ctr"/>
          <a:r>
            <a:rPr lang="ru-RU" sz="1400" b="1" dirty="0" smtClean="0">
              <a:solidFill>
                <a:srgbClr val="C00000"/>
              </a:solidFill>
              <a:effectLst>
                <a:outerShdw blurRad="38100" dist="38100" dir="2700000" algn="tl">
                  <a:srgbClr val="000000">
                    <a:alpha val="43137"/>
                  </a:srgbClr>
                </a:outerShdw>
              </a:effectLst>
            </a:rPr>
            <a:t>за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dirty="0" smtClean="0">
              <a:solidFill>
                <a:srgbClr val="C00000"/>
              </a:solidFill>
              <a:effectLst>
                <a:outerShdw blurRad="38100" dist="38100" dir="2700000" algn="tl">
                  <a:srgbClr val="000000">
                    <a:alpha val="43137"/>
                  </a:srgbClr>
                </a:outerShdw>
              </a:effectLst>
            </a:rPr>
            <a:t> год</a:t>
          </a:r>
        </a:p>
        <a:p>
          <a:pPr algn="ctr"/>
          <a:r>
            <a:rPr lang="ru-RU" sz="1400" dirty="0" smtClean="0">
              <a:solidFill>
                <a:schemeClr val="tx1">
                  <a:lumMod val="95000"/>
                  <a:lumOff val="5000"/>
                </a:schemeClr>
              </a:solidFill>
            </a:rPr>
            <a:t>Регулярно занимаются физкультурой и спортом  –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14 055</a:t>
          </a:r>
          <a:r>
            <a:rPr lang="ru-RU" sz="1400" b="1" dirty="0" smtClean="0">
              <a:solidFill>
                <a:srgbClr val="C00000"/>
              </a:solidFill>
              <a:effectLst>
                <a:outerShdw blurRad="38100" dist="38100" dir="2700000" algn="tl">
                  <a:srgbClr val="000000">
                    <a:alpha val="43137"/>
                  </a:srgbClr>
                </a:outerShdw>
              </a:effectLst>
            </a:rPr>
            <a:t> </a:t>
          </a:r>
          <a:r>
            <a:rPr lang="ru-RU" sz="1400" dirty="0" smtClean="0">
              <a:solidFill>
                <a:schemeClr val="tx1">
                  <a:lumMod val="95000"/>
                  <a:lumOff val="5000"/>
                </a:schemeClr>
              </a:solidFill>
            </a:rPr>
            <a:t>человек </a:t>
          </a: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 - в том числе люди</a:t>
          </a:r>
          <a:r>
            <a:rPr lang="ru-RU" sz="1400" dirty="0" smtClean="0">
              <a:solidFill>
                <a:schemeClr val="tx1"/>
              </a:solidFill>
            </a:rPr>
            <a:t> с ограниченными возможностями здоровья </a:t>
          </a:r>
          <a:r>
            <a:rPr lang="ru-RU" sz="1400" b="1" dirty="0" smtClean="0">
              <a:solidFill>
                <a:srgbClr val="C00000"/>
              </a:solidFill>
              <a:effectLst>
                <a:outerShdw blurRad="38100" dist="38100" dir="2700000" algn="tl">
                  <a:srgbClr val="000000">
                    <a:alpha val="43137"/>
                  </a:srgbClr>
                </a:outerShdw>
              </a:effectLst>
            </a:rPr>
            <a:t>-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343</a:t>
          </a:r>
          <a:r>
            <a:rPr lang="ru-RU" sz="1400" b="1" dirty="0" smtClean="0">
              <a:solidFill>
                <a:srgbClr val="C00000"/>
              </a:solidFill>
              <a:effectLst>
                <a:outerShdw blurRad="38100" dist="38100" dir="2700000" algn="tl">
                  <a:srgbClr val="000000">
                    <a:alpha val="43137"/>
                  </a:srgbClr>
                </a:outerShdw>
              </a:effectLst>
            </a:rPr>
            <a:t> </a:t>
          </a:r>
          <a:r>
            <a:rPr lang="ru-RU" sz="1400" b="0" dirty="0" smtClean="0">
              <a:solidFill>
                <a:schemeClr val="tx1"/>
              </a:solidFill>
              <a:effectLst/>
            </a:rPr>
            <a:t>человека.</a:t>
          </a: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30,5</a:t>
          </a:r>
          <a:r>
            <a:rPr lang="ru-RU" sz="1400" b="1" dirty="0" smtClean="0">
              <a:solidFill>
                <a:srgbClr val="C00000"/>
              </a:solidFill>
              <a:effectLst>
                <a:outerShdw blurRad="38100" dist="38100" dir="2700000" algn="tl">
                  <a:srgbClr val="000000">
                    <a:alpha val="43137"/>
                  </a:srgbClr>
                </a:outerShdw>
              </a:effectLst>
            </a:rPr>
            <a:t>% </a:t>
          </a:r>
          <a:r>
            <a:rPr lang="ru-RU" sz="1400" dirty="0" smtClean="0">
              <a:solidFill>
                <a:schemeClr val="tx1">
                  <a:lumMod val="95000"/>
                  <a:lumOff val="5000"/>
                </a:schemeClr>
              </a:solidFill>
            </a:rPr>
            <a:t>от всего населения городского округа),  в </a:t>
          </a:r>
          <a:r>
            <a:rPr lang="ru-RU" sz="1400" dirty="0" err="1" smtClean="0">
              <a:solidFill>
                <a:schemeClr val="tx1">
                  <a:lumMod val="95000"/>
                  <a:lumOff val="5000"/>
                </a:schemeClr>
              </a:solidFill>
            </a:rPr>
            <a:t>т.ч</a:t>
          </a:r>
          <a:r>
            <a:rPr lang="ru-RU" sz="1400" dirty="0" smtClean="0">
              <a:solidFill>
                <a:schemeClr val="tx1">
                  <a:lumMod val="95000"/>
                  <a:lumOff val="5000"/>
                </a:schemeClr>
              </a:solidFill>
            </a:rPr>
            <a:t>.:</a:t>
          </a:r>
        </a:p>
        <a:p>
          <a:pPr algn="ctr"/>
          <a:r>
            <a:rPr lang="ru-RU" sz="1400" b="1" dirty="0" smtClean="0">
              <a:solidFill>
                <a:srgbClr val="C00000"/>
              </a:solidFill>
              <a:effectLst>
                <a:outerShdw blurRad="38100" dist="38100" dir="2700000" algn="tl">
                  <a:srgbClr val="000000">
                    <a:alpha val="43137"/>
                  </a:srgbClr>
                </a:outerShdw>
              </a:effectLst>
            </a:rPr>
            <a:t>– </a:t>
          </a:r>
          <a:r>
            <a:rPr lang="ru-RU" sz="1400" b="0" dirty="0" smtClean="0">
              <a:solidFill>
                <a:schemeClr val="tx1"/>
              </a:solidFill>
              <a:effectLst/>
            </a:rPr>
            <a:t>получают дополнительное образование по</a:t>
          </a:r>
          <a:r>
            <a:rPr lang="ru-RU" sz="1400" b="1" dirty="0" smtClean="0">
              <a:solidFill>
                <a:schemeClr val="tx1"/>
              </a:solidFill>
              <a:effectLst>
                <a:outerShdw blurRad="38100" dist="38100" dir="2700000" algn="tl">
                  <a:srgbClr val="000000">
                    <a:alpha val="43137"/>
                  </a:srgbClr>
                </a:outerShdw>
              </a:effectLst>
            </a:rPr>
            <a:t>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ru-RU" sz="1400" b="1" dirty="0" smtClean="0">
              <a:solidFill>
                <a:srgbClr val="C00000"/>
              </a:solidFill>
              <a:effectLst>
                <a:outerShdw blurRad="38100" dist="38100" dir="2700000" algn="tl">
                  <a:srgbClr val="000000">
                    <a:alpha val="43137"/>
                  </a:srgbClr>
                </a:outerShdw>
              </a:effectLst>
            </a:rPr>
            <a:t> </a:t>
          </a:r>
          <a:r>
            <a:rPr lang="ru-RU" sz="1400" dirty="0" smtClean="0">
              <a:solidFill>
                <a:schemeClr val="tx1">
                  <a:lumMod val="95000"/>
                  <a:lumOff val="5000"/>
                </a:schemeClr>
              </a:solidFill>
            </a:rPr>
            <a:t>видам спорта</a:t>
          </a:r>
        </a:p>
        <a:p>
          <a:pPr algn="ctr"/>
          <a:r>
            <a:rPr lang="ru-RU" sz="1400" dirty="0" smtClean="0">
              <a:solidFill>
                <a:schemeClr val="tx1">
                  <a:lumMod val="95000"/>
                  <a:lumOff val="5000"/>
                </a:schemeClr>
              </a:solidFill>
            </a:rPr>
            <a:t> -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1370</a:t>
          </a:r>
          <a:r>
            <a:rPr lang="ru-RU" sz="1400" b="1" dirty="0" smtClean="0">
              <a:solidFill>
                <a:srgbClr val="002060"/>
              </a:solidFill>
              <a:effectLst>
                <a:outerShdw blurRad="38100" dist="38100" dir="2700000" algn="tl">
                  <a:srgbClr val="000000">
                    <a:alpha val="43137"/>
                  </a:srgbClr>
                </a:outerShdw>
              </a:effectLst>
            </a:rPr>
            <a:t> </a:t>
          </a:r>
          <a:r>
            <a:rPr lang="ru-RU" sz="1400" dirty="0" smtClean="0">
              <a:solidFill>
                <a:schemeClr val="tx1">
                  <a:lumMod val="95000"/>
                  <a:lumOff val="5000"/>
                </a:schemeClr>
              </a:solidFill>
            </a:rPr>
            <a:t>детей и подростков;</a:t>
          </a:r>
        </a:p>
        <a:p>
          <a:pPr algn="ctr"/>
          <a:r>
            <a:rPr lang="ru-RU" sz="1400" dirty="0" smtClean="0">
              <a:solidFill>
                <a:srgbClr val="C00000"/>
              </a:solidFill>
            </a:rPr>
            <a:t>-</a:t>
          </a:r>
          <a:r>
            <a:rPr lang="ru-RU" sz="1400" dirty="0" smtClean="0">
              <a:solidFill>
                <a:schemeClr val="tx1">
                  <a:lumMod val="95000"/>
                  <a:lumOff val="5000"/>
                </a:schemeClr>
              </a:solidFill>
            </a:rPr>
            <a:t>  занимаются по месту жительства</a:t>
          </a:r>
        </a:p>
        <a:p>
          <a:pPr algn="ctr"/>
          <a:r>
            <a:rPr lang="ru-RU" sz="1400" b="1" dirty="0" smtClean="0">
              <a:solidFill>
                <a:srgbClr val="C00000"/>
              </a:solidFill>
              <a:effectLst>
                <a:outerShdw blurRad="38100" dist="38100" dir="2700000" algn="tl">
                  <a:srgbClr val="000000">
                    <a:alpha val="43137"/>
                  </a:srgbClr>
                </a:outerShdw>
              </a:effectLst>
            </a:rPr>
            <a:t>-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2 864</a:t>
          </a:r>
          <a:r>
            <a:rPr lang="ru-RU" sz="1400" b="1" dirty="0" smtClean="0">
              <a:solidFill>
                <a:srgbClr val="C00000"/>
              </a:solidFill>
              <a:effectLst>
                <a:outerShdw blurRad="38100" dist="38100" dir="2700000" algn="tl">
                  <a:srgbClr val="000000">
                    <a:alpha val="43137"/>
                  </a:srgbClr>
                </a:outerShdw>
              </a:effectLst>
            </a:rPr>
            <a:t> </a:t>
          </a:r>
          <a:r>
            <a:rPr lang="ru-RU" sz="1400" dirty="0" smtClean="0">
              <a:solidFill>
                <a:schemeClr val="tx1">
                  <a:lumMod val="95000"/>
                  <a:lumOff val="5000"/>
                </a:schemeClr>
              </a:solidFill>
            </a:rPr>
            <a:t>человека.</a:t>
          </a:r>
          <a:endParaRPr lang="ru-RU" sz="1400" dirty="0" smtClean="0">
            <a:solidFill>
              <a:schemeClr val="tx1">
                <a:lumMod val="95000"/>
                <a:lumOff val="5000"/>
              </a:schemeClr>
            </a:solidFill>
          </a:endParaRPr>
        </a:p>
        <a:p>
          <a:pPr algn="ctr"/>
          <a:endParaRPr lang="ru-RU" sz="1400" b="1" dirty="0" smtClean="0">
            <a:solidFill>
              <a:srgbClr val="C00000"/>
            </a:solidFill>
            <a:effectLst>
              <a:outerShdw blurRad="38100" dist="38100" dir="2700000" algn="tl">
                <a:srgbClr val="000000">
                  <a:alpha val="43137"/>
                </a:srgbClr>
              </a:outerShdw>
            </a:effectLst>
          </a:endParaRPr>
        </a:p>
      </dgm:t>
    </dgm:pt>
    <dgm:pt modelId="{92E6BDD4-98D7-4DD4-AEBA-57CC0A3D112A}" type="parTrans" cxnId="{779BC0AC-E2BF-477F-86F8-A89DD15DFA18}">
      <dgm:prSet/>
      <dgm:spPr/>
      <dgm:t>
        <a:bodyPr/>
        <a:lstStyle/>
        <a:p>
          <a:endParaRPr lang="ru-RU"/>
        </a:p>
      </dgm:t>
    </dgm:pt>
    <dgm:pt modelId="{A0CAD3DA-70A9-4D4E-9ED5-B81323992BF1}" type="sibTrans" cxnId="{779BC0AC-E2BF-477F-86F8-A89DD15DFA18}">
      <dgm:prSet/>
      <dgm:spPr/>
      <dgm:t>
        <a:bodyPr/>
        <a:lstStyle/>
        <a:p>
          <a:endParaRPr lang="ru-RU"/>
        </a:p>
      </dgm:t>
    </dgm:pt>
    <dgm:pt modelId="{0979E73B-43D0-4EA7-B303-7E0183CA91E9}">
      <dgm:prSet phldrT="[Текст]" custT="1"/>
      <dgm:spPr/>
      <dgm:t>
        <a:bodyPr/>
        <a:lstStyle/>
        <a:p>
          <a:pPr algn="ct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r>
            <a:rPr lang="ru-RU" sz="1400" dirty="0" smtClean="0"/>
            <a:t>  ДК и клубов,</a:t>
          </a:r>
        </a:p>
        <a:p>
          <a:pPr algn="ct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r>
            <a:rPr lang="ru-RU" sz="1400" dirty="0" smtClean="0"/>
            <a:t> библиотек, </a:t>
          </a:r>
        </a:p>
        <a:p>
          <a:pPr algn="ct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1400" dirty="0" smtClean="0"/>
            <a:t> музей,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1400" dirty="0" smtClean="0"/>
            <a:t> школа искусств</a:t>
          </a:r>
        </a:p>
        <a:p>
          <a:pPr algn="ctr"/>
          <a:r>
            <a:rPr lang="ru-RU" sz="1400" b="1" dirty="0" smtClean="0">
              <a:solidFill>
                <a:srgbClr val="C00000"/>
              </a:solidFill>
              <a:effectLst>
                <a:outerShdw blurRad="38100" dist="38100" dir="2700000" algn="tl">
                  <a:srgbClr val="000000">
                    <a:alpha val="43137"/>
                  </a:srgbClr>
                </a:outerShdw>
              </a:effectLst>
            </a:rPr>
            <a:t>______________________</a:t>
          </a:r>
        </a:p>
        <a:p>
          <a:pPr algn="ctr"/>
          <a:r>
            <a:rPr lang="ru-RU" sz="1400" b="1" dirty="0" smtClean="0">
              <a:solidFill>
                <a:srgbClr val="C00000"/>
              </a:solidFill>
              <a:effectLst>
                <a:outerShdw blurRad="38100" dist="38100" dir="2700000" algn="tl">
                  <a:srgbClr val="000000">
                    <a:alpha val="43137"/>
                  </a:srgbClr>
                </a:outerShdw>
              </a:effectLst>
            </a:rPr>
            <a:t>за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dirty="0" smtClean="0">
              <a:solidFill>
                <a:srgbClr val="C00000"/>
              </a:solidFill>
              <a:effectLst>
                <a:outerShdw blurRad="38100" dist="38100" dir="2700000" algn="tl">
                  <a:srgbClr val="000000">
                    <a:alpha val="43137"/>
                  </a:srgbClr>
                </a:outerShdw>
              </a:effectLst>
            </a:rPr>
            <a:t> год</a:t>
          </a:r>
        </a:p>
        <a:p>
          <a:pPr algn="ctr"/>
          <a:r>
            <a:rPr lang="ru-RU" sz="1400" dirty="0" smtClean="0"/>
            <a:t>В п. Речной в декабре введен в эксплуатацию </a:t>
          </a:r>
          <a:r>
            <a:rPr lang="ru-RU" sz="1400" b="1" dirty="0" smtClean="0">
              <a:solidFill>
                <a:srgbClr val="C00000"/>
              </a:solidFill>
              <a:effectLst>
                <a:outerShdw blurRad="38100" dist="38100" dir="2700000" algn="tl">
                  <a:srgbClr val="000000">
                    <a:alpha val="43137"/>
                  </a:srgbClr>
                </a:outerShdw>
              </a:effectLst>
            </a:rPr>
            <a:t>клуб на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ru-RU" sz="1400" b="1" dirty="0" smtClean="0">
              <a:solidFill>
                <a:srgbClr val="C00000"/>
              </a:solidFill>
              <a:effectLst>
                <a:outerShdw blurRad="38100" dist="38100" dir="2700000" algn="tl">
                  <a:srgbClr val="000000">
                    <a:alpha val="43137"/>
                  </a:srgbClr>
                </a:outerShdw>
              </a:effectLst>
            </a:rPr>
            <a:t> мест</a:t>
          </a:r>
        </a:p>
        <a:p>
          <a:pPr algn="ctr"/>
          <a:r>
            <a:rPr lang="ru-RU" sz="1400" b="1" dirty="0" smtClean="0">
              <a:solidFill>
                <a:srgbClr val="C00000"/>
              </a:solidFill>
              <a:effectLst>
                <a:outerShdw blurRad="38100" dist="38100" dir="2700000" algn="tl">
                  <a:srgbClr val="000000">
                    <a:alpha val="43137"/>
                  </a:srgbClr>
                </a:outerShdw>
              </a:effectLst>
            </a:rPr>
            <a:t>______________________</a:t>
          </a:r>
        </a:p>
        <a:p>
          <a:pPr algn="ctr"/>
          <a:r>
            <a:rPr lang="ru-RU" sz="1400" dirty="0" smtClean="0"/>
            <a:t>В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295</a:t>
          </a:r>
          <a:r>
            <a:rPr lang="ru-RU" sz="1400" dirty="0" smtClean="0"/>
            <a:t> клубных формированиях занимается  более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ru-RU" sz="1400" dirty="0" smtClean="0"/>
            <a:t> тысяч человек.</a:t>
          </a:r>
        </a:p>
        <a:p>
          <a:pPr algn="ctr"/>
          <a:r>
            <a:rPr lang="ru-RU" sz="1400" b="1" dirty="0" smtClean="0">
              <a:solidFill>
                <a:srgbClr val="C00000"/>
              </a:solidFill>
              <a:effectLst>
                <a:outerShdw blurRad="38100" dist="38100" dir="2700000" algn="tl">
                  <a:srgbClr val="000000">
                    <a:alpha val="43137"/>
                  </a:srgbClr>
                </a:outerShdw>
              </a:effectLst>
            </a:rPr>
            <a:t>______________________</a:t>
          </a:r>
        </a:p>
        <a:p>
          <a:pPr algn="ctr"/>
          <a:r>
            <a:rPr lang="ru-RU" sz="1400" dirty="0" smtClean="0"/>
            <a:t>Число читателей общедоступных библиотек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23,9</a:t>
          </a:r>
          <a:r>
            <a:rPr lang="ru-RU" sz="1400" dirty="0" smtClean="0"/>
            <a:t> тысяч человек, в </a:t>
          </a:r>
          <a:r>
            <a:rPr lang="ru-RU" sz="1400" dirty="0" err="1" smtClean="0"/>
            <a:t>т.ч</a:t>
          </a:r>
          <a:r>
            <a:rPr lang="ru-RU" sz="1400" dirty="0" smtClean="0"/>
            <a:t>. детей и подростков </a:t>
          </a:r>
          <a:r>
            <a:rPr lang="ru-RU" sz="1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12,9</a:t>
          </a:r>
          <a:r>
            <a:rPr lang="ru-RU" sz="1400" dirty="0" smtClean="0"/>
            <a:t> тысяч человек.</a:t>
          </a:r>
          <a:endParaRPr lang="ru-RU" sz="1400" dirty="0"/>
        </a:p>
      </dgm:t>
    </dgm:pt>
    <dgm:pt modelId="{04909A79-E690-41D4-94DE-360DE3B1AE9C}" type="parTrans" cxnId="{75C18EBA-0B89-4A97-BFCF-4C0D1FDDB41F}">
      <dgm:prSet/>
      <dgm:spPr/>
      <dgm:t>
        <a:bodyPr/>
        <a:lstStyle/>
        <a:p>
          <a:endParaRPr lang="ru-RU"/>
        </a:p>
      </dgm:t>
    </dgm:pt>
    <dgm:pt modelId="{622CBD06-669B-4C6E-BFF9-2671B14D1DD7}" type="sibTrans" cxnId="{75C18EBA-0B89-4A97-BFCF-4C0D1FDDB41F}">
      <dgm:prSet/>
      <dgm:spPr/>
      <dgm:t>
        <a:bodyPr/>
        <a:lstStyle/>
        <a:p>
          <a:endParaRPr lang="ru-RU"/>
        </a:p>
      </dgm:t>
    </dgm:pt>
    <dgm:pt modelId="{7BD33DAF-B497-4DA7-8B9C-22A57A6B4A63}" type="pres">
      <dgm:prSet presAssocID="{03B6AB90-3B1E-408B-9ADA-627A633AEBC3}" presName="rootnode" presStyleCnt="0">
        <dgm:presLayoutVars>
          <dgm:chMax/>
          <dgm:chPref/>
          <dgm:dir/>
          <dgm:animLvl val="lvl"/>
        </dgm:presLayoutVars>
      </dgm:prSet>
      <dgm:spPr/>
      <dgm:t>
        <a:bodyPr/>
        <a:lstStyle/>
        <a:p>
          <a:endParaRPr lang="ru-RU"/>
        </a:p>
      </dgm:t>
    </dgm:pt>
    <dgm:pt modelId="{06B760B5-5D06-4B0F-BEC7-93BAC6D8B06D}" type="pres">
      <dgm:prSet presAssocID="{787F5F80-F4A7-405F-A14A-930529FCCE60}" presName="composite" presStyleCnt="0"/>
      <dgm:spPr/>
    </dgm:pt>
    <dgm:pt modelId="{A5AF02A1-CB99-4280-BFB8-677DC264B88D}" type="pres">
      <dgm:prSet presAssocID="{787F5F80-F4A7-405F-A14A-930529FCCE60}" presName="LShape" presStyleLbl="alignNode1" presStyleIdx="0" presStyleCnt="5" custLinFactNeighborY="-62190">
        <dgm:style>
          <a:lnRef idx="1">
            <a:schemeClr val="accent1"/>
          </a:lnRef>
          <a:fillRef idx="2">
            <a:schemeClr val="accent1"/>
          </a:fillRef>
          <a:effectRef idx="1">
            <a:schemeClr val="accent1"/>
          </a:effectRef>
          <a:fontRef idx="minor">
            <a:schemeClr val="dk1"/>
          </a:fontRef>
        </dgm:style>
      </dgm:prSet>
      <dgm:spPr/>
    </dgm:pt>
    <dgm:pt modelId="{1BC05833-466C-4F6C-B38F-3F8CCF96E51B}" type="pres">
      <dgm:prSet presAssocID="{787F5F80-F4A7-405F-A14A-930529FCCE60}" presName="ParentText" presStyleLbl="revTx" presStyleIdx="0" presStyleCnt="3" custScaleX="115634" custLinFactNeighborX="9792" custLinFactNeighborY="-45404">
        <dgm:presLayoutVars>
          <dgm:chMax val="0"/>
          <dgm:chPref val="0"/>
          <dgm:bulletEnabled val="1"/>
        </dgm:presLayoutVars>
      </dgm:prSet>
      <dgm:spPr/>
      <dgm:t>
        <a:bodyPr/>
        <a:lstStyle/>
        <a:p>
          <a:endParaRPr lang="ru-RU"/>
        </a:p>
      </dgm:t>
    </dgm:pt>
    <dgm:pt modelId="{F7B68C6E-B40E-444E-ADAD-DF2A2BD4F611}" type="pres">
      <dgm:prSet presAssocID="{787F5F80-F4A7-405F-A14A-930529FCCE60}" presName="Triangle" presStyleLbl="alignNode1" presStyleIdx="1" presStyleCnt="5" custLinFactY="-70511" custLinFactNeighborY="-100000">
        <dgm:style>
          <a:lnRef idx="1">
            <a:schemeClr val="accent1"/>
          </a:lnRef>
          <a:fillRef idx="2">
            <a:schemeClr val="accent1"/>
          </a:fillRef>
          <a:effectRef idx="1">
            <a:schemeClr val="accent1"/>
          </a:effectRef>
          <a:fontRef idx="minor">
            <a:schemeClr val="dk1"/>
          </a:fontRef>
        </dgm:style>
      </dgm:prSet>
      <dgm:spPr/>
    </dgm:pt>
    <dgm:pt modelId="{78633D0F-D192-43B7-AB19-3209BACEED78}" type="pres">
      <dgm:prSet presAssocID="{46113BAE-0A3E-4769-A2D4-B788255DB4AF}" presName="sibTrans" presStyleCnt="0"/>
      <dgm:spPr/>
    </dgm:pt>
    <dgm:pt modelId="{A38B4523-B7C4-4AB3-B8C0-41893C1C81E2}" type="pres">
      <dgm:prSet presAssocID="{46113BAE-0A3E-4769-A2D4-B788255DB4AF}" presName="space" presStyleCnt="0"/>
      <dgm:spPr/>
    </dgm:pt>
    <dgm:pt modelId="{94C185B9-4532-49CA-91FB-FE02A1F1C303}" type="pres">
      <dgm:prSet presAssocID="{B6CF635B-87B8-4A71-B903-B0F46F5D1AC3}" presName="composite" presStyleCnt="0"/>
      <dgm:spPr/>
    </dgm:pt>
    <dgm:pt modelId="{251AC888-E817-42C0-B69C-D2AAC366C761}" type="pres">
      <dgm:prSet presAssocID="{B6CF635B-87B8-4A71-B903-B0F46F5D1AC3}" presName="LShape" presStyleLbl="alignNode1" presStyleIdx="2" presStyleCnt="5" custLinFactNeighborX="-1076" custLinFactNeighborY="12873">
        <dgm:style>
          <a:lnRef idx="1">
            <a:schemeClr val="accent1"/>
          </a:lnRef>
          <a:fillRef idx="2">
            <a:schemeClr val="accent1"/>
          </a:fillRef>
          <a:effectRef idx="1">
            <a:schemeClr val="accent1"/>
          </a:effectRef>
          <a:fontRef idx="minor">
            <a:schemeClr val="dk1"/>
          </a:fontRef>
        </dgm:style>
      </dgm:prSet>
      <dgm:spPr/>
    </dgm:pt>
    <dgm:pt modelId="{FC169E4B-8AE6-41FD-B1F0-C903D09A221E}" type="pres">
      <dgm:prSet presAssocID="{B6CF635B-87B8-4A71-B903-B0F46F5D1AC3}" presName="ParentText" presStyleLbl="revTx" presStyleIdx="1" presStyleCnt="3" custScaleX="124132" custScaleY="183540" custLinFactNeighborX="10938" custLinFactNeighborY="56137">
        <dgm:presLayoutVars>
          <dgm:chMax val="0"/>
          <dgm:chPref val="0"/>
          <dgm:bulletEnabled val="1"/>
        </dgm:presLayoutVars>
      </dgm:prSet>
      <dgm:spPr/>
      <dgm:t>
        <a:bodyPr/>
        <a:lstStyle/>
        <a:p>
          <a:endParaRPr lang="ru-RU"/>
        </a:p>
      </dgm:t>
    </dgm:pt>
    <dgm:pt modelId="{4ED870C4-4ECC-47F8-B0E7-7290B46FD9EB}" type="pres">
      <dgm:prSet presAssocID="{B6CF635B-87B8-4A71-B903-B0F46F5D1AC3}" presName="Triangle" presStyleLbl="alignNode1" presStyleIdx="3" presStyleCnt="5" custLinFactNeighborY="94312">
        <dgm:style>
          <a:lnRef idx="1">
            <a:schemeClr val="accent1"/>
          </a:lnRef>
          <a:fillRef idx="2">
            <a:schemeClr val="accent1"/>
          </a:fillRef>
          <a:effectRef idx="1">
            <a:schemeClr val="accent1"/>
          </a:effectRef>
          <a:fontRef idx="minor">
            <a:schemeClr val="dk1"/>
          </a:fontRef>
        </dgm:style>
      </dgm:prSet>
      <dgm:spPr/>
    </dgm:pt>
    <dgm:pt modelId="{EBB6A79B-DB3A-43F9-8383-13080C251D5D}" type="pres">
      <dgm:prSet presAssocID="{A0CAD3DA-70A9-4D4E-9ED5-B81323992BF1}" presName="sibTrans" presStyleCnt="0"/>
      <dgm:spPr/>
    </dgm:pt>
    <dgm:pt modelId="{E3336449-EE55-4FF1-BF71-B9CE33E20134}" type="pres">
      <dgm:prSet presAssocID="{A0CAD3DA-70A9-4D4E-9ED5-B81323992BF1}" presName="space" presStyleCnt="0"/>
      <dgm:spPr/>
    </dgm:pt>
    <dgm:pt modelId="{16D87BD9-5F10-428E-AB39-6FC7DDA51B47}" type="pres">
      <dgm:prSet presAssocID="{0979E73B-43D0-4EA7-B303-7E0183CA91E9}" presName="composite" presStyleCnt="0"/>
      <dgm:spPr/>
    </dgm:pt>
    <dgm:pt modelId="{847BA86E-6911-466E-BC7E-AF30992D02FC}" type="pres">
      <dgm:prSet presAssocID="{0979E73B-43D0-4EA7-B303-7E0183CA91E9}" presName="LShape" presStyleLbl="alignNode1" presStyleIdx="4" presStyleCnt="5" custLinFactNeighborY="33142">
        <dgm:style>
          <a:lnRef idx="1">
            <a:schemeClr val="accent1"/>
          </a:lnRef>
          <a:fillRef idx="2">
            <a:schemeClr val="accent1"/>
          </a:fillRef>
          <a:effectRef idx="1">
            <a:schemeClr val="accent1"/>
          </a:effectRef>
          <a:fontRef idx="minor">
            <a:schemeClr val="dk1"/>
          </a:fontRef>
        </dgm:style>
      </dgm:prSet>
      <dgm:spPr/>
    </dgm:pt>
    <dgm:pt modelId="{B447A94D-2E8C-48E7-AA71-A80E9A543088}" type="pres">
      <dgm:prSet presAssocID="{0979E73B-43D0-4EA7-B303-7E0183CA91E9}" presName="ParentText" presStyleLbl="revTx" presStyleIdx="2" presStyleCnt="3" custScaleX="112309" custLinFactNeighborY="35337">
        <dgm:presLayoutVars>
          <dgm:chMax val="0"/>
          <dgm:chPref val="0"/>
          <dgm:bulletEnabled val="1"/>
        </dgm:presLayoutVars>
      </dgm:prSet>
      <dgm:spPr/>
      <dgm:t>
        <a:bodyPr/>
        <a:lstStyle/>
        <a:p>
          <a:endParaRPr lang="ru-RU"/>
        </a:p>
      </dgm:t>
    </dgm:pt>
  </dgm:ptLst>
  <dgm:cxnLst>
    <dgm:cxn modelId="{429808CC-B16D-4499-A6F3-55AE5B55F39C}" srcId="{03B6AB90-3B1E-408B-9ADA-627A633AEBC3}" destId="{787F5F80-F4A7-405F-A14A-930529FCCE60}" srcOrd="0" destOrd="0" parTransId="{CFC91ED9-F0F9-4E4D-A521-65AE3CDEC029}" sibTransId="{46113BAE-0A3E-4769-A2D4-B788255DB4AF}"/>
    <dgm:cxn modelId="{779BC0AC-E2BF-477F-86F8-A89DD15DFA18}" srcId="{03B6AB90-3B1E-408B-9ADA-627A633AEBC3}" destId="{B6CF635B-87B8-4A71-B903-B0F46F5D1AC3}" srcOrd="1" destOrd="0" parTransId="{92E6BDD4-98D7-4DD4-AEBA-57CC0A3D112A}" sibTransId="{A0CAD3DA-70A9-4D4E-9ED5-B81323992BF1}"/>
    <dgm:cxn modelId="{01CA73B8-E91C-4E1B-A97B-922BAF96402A}" type="presOf" srcId="{03B6AB90-3B1E-408B-9ADA-627A633AEBC3}" destId="{7BD33DAF-B497-4DA7-8B9C-22A57A6B4A63}" srcOrd="0" destOrd="0" presId="urn:microsoft.com/office/officeart/2009/3/layout/StepUpProcess"/>
    <dgm:cxn modelId="{49636E0A-D09F-48F9-969E-04DAD37899D0}" type="presOf" srcId="{787F5F80-F4A7-405F-A14A-930529FCCE60}" destId="{1BC05833-466C-4F6C-B38F-3F8CCF96E51B}" srcOrd="0" destOrd="0" presId="urn:microsoft.com/office/officeart/2009/3/layout/StepUpProcess"/>
    <dgm:cxn modelId="{3AEF9DCC-4D38-4605-8756-B607721C8DAA}" type="presOf" srcId="{0979E73B-43D0-4EA7-B303-7E0183CA91E9}" destId="{B447A94D-2E8C-48E7-AA71-A80E9A543088}" srcOrd="0" destOrd="0" presId="urn:microsoft.com/office/officeart/2009/3/layout/StepUpProcess"/>
    <dgm:cxn modelId="{776568C0-D655-452C-B2E9-E00FA4651253}" type="presOf" srcId="{B6CF635B-87B8-4A71-B903-B0F46F5D1AC3}" destId="{FC169E4B-8AE6-41FD-B1F0-C903D09A221E}" srcOrd="0" destOrd="0" presId="urn:microsoft.com/office/officeart/2009/3/layout/StepUpProcess"/>
    <dgm:cxn modelId="{75C18EBA-0B89-4A97-BFCF-4C0D1FDDB41F}" srcId="{03B6AB90-3B1E-408B-9ADA-627A633AEBC3}" destId="{0979E73B-43D0-4EA7-B303-7E0183CA91E9}" srcOrd="2" destOrd="0" parTransId="{04909A79-E690-41D4-94DE-360DE3B1AE9C}" sibTransId="{622CBD06-669B-4C6E-BFF9-2671B14D1DD7}"/>
    <dgm:cxn modelId="{95FA1E17-F272-401C-9E1B-DBFC1C2E05BF}" type="presParOf" srcId="{7BD33DAF-B497-4DA7-8B9C-22A57A6B4A63}" destId="{06B760B5-5D06-4B0F-BEC7-93BAC6D8B06D}" srcOrd="0" destOrd="0" presId="urn:microsoft.com/office/officeart/2009/3/layout/StepUpProcess"/>
    <dgm:cxn modelId="{ECAE9B3B-47ED-4583-B567-B3FCC284983D}" type="presParOf" srcId="{06B760B5-5D06-4B0F-BEC7-93BAC6D8B06D}" destId="{A5AF02A1-CB99-4280-BFB8-677DC264B88D}" srcOrd="0" destOrd="0" presId="urn:microsoft.com/office/officeart/2009/3/layout/StepUpProcess"/>
    <dgm:cxn modelId="{4B3143EE-6007-4695-8122-F3ED7EACB592}" type="presParOf" srcId="{06B760B5-5D06-4B0F-BEC7-93BAC6D8B06D}" destId="{1BC05833-466C-4F6C-B38F-3F8CCF96E51B}" srcOrd="1" destOrd="0" presId="urn:microsoft.com/office/officeart/2009/3/layout/StepUpProcess"/>
    <dgm:cxn modelId="{97C2691A-C4DD-4910-98AA-300C487A0C7C}" type="presParOf" srcId="{06B760B5-5D06-4B0F-BEC7-93BAC6D8B06D}" destId="{F7B68C6E-B40E-444E-ADAD-DF2A2BD4F611}" srcOrd="2" destOrd="0" presId="urn:microsoft.com/office/officeart/2009/3/layout/StepUpProcess"/>
    <dgm:cxn modelId="{CBE67B77-A878-41F5-A46E-880DEF8A7076}" type="presParOf" srcId="{7BD33DAF-B497-4DA7-8B9C-22A57A6B4A63}" destId="{78633D0F-D192-43B7-AB19-3209BACEED78}" srcOrd="1" destOrd="0" presId="urn:microsoft.com/office/officeart/2009/3/layout/StepUpProcess"/>
    <dgm:cxn modelId="{0394E3B9-7620-4234-A6DF-4024982DC5DA}" type="presParOf" srcId="{78633D0F-D192-43B7-AB19-3209BACEED78}" destId="{A38B4523-B7C4-4AB3-B8C0-41893C1C81E2}" srcOrd="0" destOrd="0" presId="urn:microsoft.com/office/officeart/2009/3/layout/StepUpProcess"/>
    <dgm:cxn modelId="{91ED337C-D446-416E-807B-2B1CE3FFD4DF}" type="presParOf" srcId="{7BD33DAF-B497-4DA7-8B9C-22A57A6B4A63}" destId="{94C185B9-4532-49CA-91FB-FE02A1F1C303}" srcOrd="2" destOrd="0" presId="urn:microsoft.com/office/officeart/2009/3/layout/StepUpProcess"/>
    <dgm:cxn modelId="{4599C599-986B-4617-9FF4-E7B784810858}" type="presParOf" srcId="{94C185B9-4532-49CA-91FB-FE02A1F1C303}" destId="{251AC888-E817-42C0-B69C-D2AAC366C761}" srcOrd="0" destOrd="0" presId="urn:microsoft.com/office/officeart/2009/3/layout/StepUpProcess"/>
    <dgm:cxn modelId="{1D7BD4D0-385B-427D-8FA1-C03044659127}" type="presParOf" srcId="{94C185B9-4532-49CA-91FB-FE02A1F1C303}" destId="{FC169E4B-8AE6-41FD-B1F0-C903D09A221E}" srcOrd="1" destOrd="0" presId="urn:microsoft.com/office/officeart/2009/3/layout/StepUpProcess"/>
    <dgm:cxn modelId="{5647C8F1-8631-40C6-9940-4B98268E8EF4}" type="presParOf" srcId="{94C185B9-4532-49CA-91FB-FE02A1F1C303}" destId="{4ED870C4-4ECC-47F8-B0E7-7290B46FD9EB}" srcOrd="2" destOrd="0" presId="urn:microsoft.com/office/officeart/2009/3/layout/StepUpProcess"/>
    <dgm:cxn modelId="{3951F97A-C1E7-4ADF-808B-E27DE31BB247}" type="presParOf" srcId="{7BD33DAF-B497-4DA7-8B9C-22A57A6B4A63}" destId="{EBB6A79B-DB3A-43F9-8383-13080C251D5D}" srcOrd="3" destOrd="0" presId="urn:microsoft.com/office/officeart/2009/3/layout/StepUpProcess"/>
    <dgm:cxn modelId="{2F0572D2-5368-4F6E-99CD-EE1B0CD07153}" type="presParOf" srcId="{EBB6A79B-DB3A-43F9-8383-13080C251D5D}" destId="{E3336449-EE55-4FF1-BF71-B9CE33E20134}" srcOrd="0" destOrd="0" presId="urn:microsoft.com/office/officeart/2009/3/layout/StepUpProcess"/>
    <dgm:cxn modelId="{276C5E3A-CBD9-4AAB-9CE8-9D6B0FB1CFAC}" type="presParOf" srcId="{7BD33DAF-B497-4DA7-8B9C-22A57A6B4A63}" destId="{16D87BD9-5F10-428E-AB39-6FC7DDA51B47}" srcOrd="4" destOrd="0" presId="urn:microsoft.com/office/officeart/2009/3/layout/StepUpProcess"/>
    <dgm:cxn modelId="{47EF882B-7F57-4731-B15C-56772A1A837F}" type="presParOf" srcId="{16D87BD9-5F10-428E-AB39-6FC7DDA51B47}" destId="{847BA86E-6911-466E-BC7E-AF30992D02FC}" srcOrd="0" destOrd="0" presId="urn:microsoft.com/office/officeart/2009/3/layout/StepUpProcess"/>
    <dgm:cxn modelId="{C2699023-07D3-4431-B576-B2CE62453587}" type="presParOf" srcId="{16D87BD9-5F10-428E-AB39-6FC7DDA51B47}" destId="{B447A94D-2E8C-48E7-AA71-A80E9A543088}"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BADF-9D86-49EA-A118-353BB14D7D95}">
      <dsp:nvSpPr>
        <dsp:cNvPr id="0" name=""/>
        <dsp:cNvSpPr/>
      </dsp:nvSpPr>
      <dsp:spPr>
        <a:xfrm>
          <a:off x="0" y="1613533"/>
          <a:ext cx="764386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7C4F2-E2A1-4400-A66C-D2C1559FBC5F}">
      <dsp:nvSpPr>
        <dsp:cNvPr id="0" name=""/>
        <dsp:cNvSpPr/>
      </dsp:nvSpPr>
      <dsp:spPr>
        <a:xfrm>
          <a:off x="381820" y="116181"/>
          <a:ext cx="5345480" cy="1674471"/>
        </a:xfrm>
        <a:prstGeom prst="roundRect">
          <a:avLst/>
        </a:prstGeom>
        <a:solidFill>
          <a:srgbClr val="FFDE75"/>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ООО «Мичуринская свиноводческая компания</a:t>
          </a:r>
          <a:r>
            <a:rPr lang="ru-RU" sz="1800" b="0" i="0" kern="1200" dirty="0" smtClean="0">
              <a:solidFill>
                <a:srgbClr val="FF0000"/>
              </a:solidFill>
              <a:latin typeface="Franklin Gothic Medium Cond" panose="020B0606030402020204" pitchFamily="34" charset="0"/>
            </a:rPr>
            <a:t>»</a:t>
          </a:r>
        </a:p>
        <a:p>
          <a:pPr lvl="0" algn="just" defTabSz="889000">
            <a:lnSpc>
              <a:spcPct val="90000"/>
            </a:lnSpc>
            <a:spcBef>
              <a:spcPct val="0"/>
            </a:spcBef>
            <a:spcAft>
              <a:spcPct val="35000"/>
            </a:spcAft>
          </a:pP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в </a:t>
          </a:r>
          <a:r>
            <a:rPr lang="ru-RU" sz="1800" b="1" i="0" kern="1200" dirty="0" err="1"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с.Боровинка</a:t>
          </a:r>
          <a:endPar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endParaRPr>
        </a:p>
        <a:p>
          <a:pPr lvl="0" algn="just" defTabSz="889000">
            <a:lnSpc>
              <a:spcPct val="90000"/>
            </a:lnSpc>
            <a:spcBef>
              <a:spcPct val="0"/>
            </a:spcBef>
            <a:spcAft>
              <a:spcPct val="35000"/>
            </a:spcAft>
          </a:pPr>
          <a:r>
            <a:rPr lang="ru-RU" sz="1800" kern="1200" dirty="0" smtClean="0">
              <a:solidFill>
                <a:schemeClr val="tx1"/>
              </a:solidFill>
              <a:latin typeface="Franklin Gothic Medium Cond" panose="020B0606030402020204" pitchFamily="34" charset="0"/>
            </a:rPr>
            <a:t>Введен в эксплуатацию молочный комплекс                   на 600 голов</a:t>
          </a:r>
        </a:p>
        <a:p>
          <a:pPr lvl="0" algn="just" defTabSz="889000">
            <a:lnSpc>
              <a:spcPct val="90000"/>
            </a:lnSpc>
            <a:spcBef>
              <a:spcPct val="0"/>
            </a:spcBef>
            <a:spcAft>
              <a:spcPct val="35000"/>
            </a:spcAft>
          </a:pPr>
          <a:r>
            <a:rPr lang="ru-RU" sz="1800" b="1"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создано 45 </a:t>
          </a: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новых  рабочих мест </a:t>
          </a:r>
        </a:p>
        <a:p>
          <a:pPr lvl="0" algn="just" defTabSz="889000">
            <a:lnSpc>
              <a:spcPct val="90000"/>
            </a:lnSpc>
            <a:spcBef>
              <a:spcPct val="0"/>
            </a:spcBef>
            <a:spcAft>
              <a:spcPct val="35000"/>
            </a:spcAft>
          </a:pPr>
          <a:r>
            <a:rPr lang="ru-RU" sz="1800" kern="1200" dirty="0" smtClean="0">
              <a:solidFill>
                <a:schemeClr val="tx1"/>
              </a:solidFill>
              <a:latin typeface="Franklin Gothic Medium Cond" panose="020B0606030402020204" pitchFamily="34" charset="0"/>
            </a:rPr>
            <a:t>Завезено </a:t>
          </a:r>
          <a:r>
            <a:rPr lang="ru-RU" sz="180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600</a:t>
          </a:r>
          <a:r>
            <a:rPr lang="ru-RU" sz="1800" kern="1200" dirty="0" smtClean="0">
              <a:solidFill>
                <a:schemeClr val="tx1"/>
              </a:solidFill>
              <a:latin typeface="Franklin Gothic Medium Cond" panose="020B0606030402020204" pitchFamily="34" charset="0"/>
            </a:rPr>
            <a:t> голов импортных нетелей</a:t>
          </a:r>
          <a:endParaRPr kumimoji="0" lang="ru-RU" sz="1800" b="1" i="0" u="none" strike="noStrike" kern="1200" cap="none" normalizeH="0" baseline="0" dirty="0">
            <a:ln>
              <a:noFill/>
            </a:ln>
            <a:solidFill>
              <a:schemeClr val="tx1"/>
            </a:solidFill>
            <a:effectLst/>
            <a:latin typeface="+mn-lt"/>
            <a:ea typeface="Times New Roman" pitchFamily="18" charset="0"/>
          </a:endParaRPr>
        </a:p>
      </dsp:txBody>
      <dsp:txXfrm>
        <a:off x="463561" y="197922"/>
        <a:ext cx="5181998" cy="1510989"/>
      </dsp:txXfrm>
    </dsp:sp>
    <dsp:sp modelId="{0473CECB-9BF7-4DFB-AF1A-BCD89BDBBE83}">
      <dsp:nvSpPr>
        <dsp:cNvPr id="0" name=""/>
        <dsp:cNvSpPr/>
      </dsp:nvSpPr>
      <dsp:spPr>
        <a:xfrm>
          <a:off x="0" y="2792948"/>
          <a:ext cx="764386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1D6B91-751D-49DD-A368-D8C8BDBFBD77}">
      <dsp:nvSpPr>
        <dsp:cNvPr id="0" name=""/>
        <dsp:cNvSpPr/>
      </dsp:nvSpPr>
      <dsp:spPr>
        <a:xfrm>
          <a:off x="381820" y="2024644"/>
          <a:ext cx="5345480" cy="989335"/>
        </a:xfrm>
        <a:prstGeom prst="roundRect">
          <a:avLst/>
        </a:prstGeom>
        <a:solidFill>
          <a:srgbClr val="FFD8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latin typeface="Franklin Gothic Medium Cond" panose="020B0606030402020204" pitchFamily="34" charset="0"/>
            </a:rPr>
            <a:t>Завезено отечественных нетелей:</a:t>
          </a:r>
        </a:p>
        <a:p>
          <a:pPr lvl="0" algn="l" defTabSz="800100">
            <a:lnSpc>
              <a:spcPct val="90000"/>
            </a:lnSpc>
            <a:spcBef>
              <a:spcPct val="0"/>
            </a:spcBef>
            <a:spcAft>
              <a:spcPct val="35000"/>
            </a:spcAft>
          </a:pP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50 голов </a:t>
          </a:r>
          <a:r>
            <a:rPr lang="ru-RU" sz="1800" b="0" i="0" kern="1200" dirty="0" smtClean="0">
              <a:solidFill>
                <a:schemeClr val="tx1"/>
              </a:solidFill>
              <a:latin typeface="Franklin Gothic Medium Cond" panose="020B0606030402020204" pitchFamily="34" charset="0"/>
            </a:rPr>
            <a:t>ООО «Возрождение»                                                    </a:t>
          </a: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37 голов </a:t>
          </a:r>
          <a:r>
            <a:rPr lang="ru-RU" sz="1800" b="0" i="0" kern="1200" dirty="0" smtClean="0">
              <a:solidFill>
                <a:schemeClr val="tx1"/>
              </a:solidFill>
              <a:latin typeface="Franklin Gothic Medium Cond" panose="020B0606030402020204" pitchFamily="34" charset="0"/>
            </a:rPr>
            <a:t>ЗАО «</a:t>
          </a:r>
          <a:r>
            <a:rPr lang="ru-RU" sz="1800" b="0" i="0" kern="1200" dirty="0" err="1" smtClean="0">
              <a:solidFill>
                <a:schemeClr val="tx1"/>
              </a:solidFill>
              <a:latin typeface="Franklin Gothic Medium Cond" panose="020B0606030402020204" pitchFamily="34" charset="0"/>
            </a:rPr>
            <a:t>Шестаковское</a:t>
          </a:r>
          <a:r>
            <a:rPr lang="ru-RU" sz="1800" b="0" i="0" kern="1200" dirty="0" smtClean="0">
              <a:solidFill>
                <a:schemeClr val="tx1"/>
              </a:solidFill>
              <a:latin typeface="Franklin Gothic Medium Cond" panose="020B0606030402020204" pitchFamily="34" charset="0"/>
            </a:rPr>
            <a:t>»                                                          </a:t>
          </a: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70 голов </a:t>
          </a:r>
          <a:r>
            <a:rPr lang="ru-RU" sz="1800" b="0" i="0" kern="1200" dirty="0" smtClean="0">
              <a:solidFill>
                <a:schemeClr val="tx1"/>
              </a:solidFill>
              <a:latin typeface="Franklin Gothic Medium Cond" panose="020B0606030402020204" pitchFamily="34" charset="0"/>
            </a:rPr>
            <a:t>ЗАО «</a:t>
          </a:r>
          <a:r>
            <a:rPr lang="ru-RU" sz="1800" b="0" i="0" kern="1200" dirty="0" err="1" smtClean="0">
              <a:solidFill>
                <a:schemeClr val="tx1"/>
              </a:solidFill>
              <a:latin typeface="Franklin Gothic Medium Cond" panose="020B0606030402020204" pitchFamily="34" charset="0"/>
            </a:rPr>
            <a:t>Падунское</a:t>
          </a:r>
          <a:r>
            <a:rPr lang="ru-RU" sz="1800" b="0" i="0" kern="1200" dirty="0" smtClean="0">
              <a:solidFill>
                <a:schemeClr val="tx1"/>
              </a:solidFill>
              <a:latin typeface="Franklin Gothic Medium Cond" panose="020B0606030402020204" pitchFamily="34" charset="0"/>
            </a:rPr>
            <a:t>»  </a:t>
          </a:r>
          <a:endParaRPr lang="ru-RU" sz="1800" kern="1200" dirty="0">
            <a:solidFill>
              <a:schemeClr val="tx1"/>
            </a:solidFill>
            <a:latin typeface="Franklin Gothic Book" panose="020B0503020102020204" pitchFamily="34" charset="0"/>
          </a:endParaRPr>
        </a:p>
      </dsp:txBody>
      <dsp:txXfrm>
        <a:off x="430115" y="2072939"/>
        <a:ext cx="5248890" cy="892745"/>
      </dsp:txXfrm>
    </dsp:sp>
    <dsp:sp modelId="{D79ACC6A-CD5D-48B9-8EF8-B68762D0E3D1}">
      <dsp:nvSpPr>
        <dsp:cNvPr id="0" name=""/>
        <dsp:cNvSpPr/>
      </dsp:nvSpPr>
      <dsp:spPr>
        <a:xfrm>
          <a:off x="0" y="4026949"/>
          <a:ext cx="7643866"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700AB-A42B-4A35-85A5-20FF62BEFAEE}">
      <dsp:nvSpPr>
        <dsp:cNvPr id="0" name=""/>
        <dsp:cNvSpPr/>
      </dsp:nvSpPr>
      <dsp:spPr>
        <a:xfrm>
          <a:off x="381820" y="3160148"/>
          <a:ext cx="5345480" cy="1043920"/>
        </a:xfrm>
        <a:prstGeom prst="roundRect">
          <a:avLst/>
        </a:prstGeom>
        <a:solidFill>
          <a:srgbClr val="FFD8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800100">
            <a:lnSpc>
              <a:spcPct val="90000"/>
            </a:lnSpc>
            <a:spcBef>
              <a:spcPct val="0"/>
            </a:spcBef>
            <a:spcAft>
              <a:spcPct val="35000"/>
            </a:spcAft>
          </a:pP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ООО «Согласие</a:t>
          </a:r>
          <a:r>
            <a:rPr lang="ru-RU" sz="1800" b="0" i="0" kern="1200" dirty="0" smtClean="0">
              <a:solidFill>
                <a:srgbClr val="FF0000"/>
              </a:solidFill>
              <a:latin typeface="Franklin Gothic Medium Cond" panose="020B0606030402020204" pitchFamily="34" charset="0"/>
            </a:rPr>
            <a:t>»</a:t>
          </a:r>
        </a:p>
        <a:p>
          <a:pPr lvl="0" algn="l" defTabSz="800100">
            <a:lnSpc>
              <a:spcPct val="90000"/>
            </a:lnSpc>
            <a:spcBef>
              <a:spcPct val="0"/>
            </a:spcBef>
            <a:spcAft>
              <a:spcPct val="35000"/>
            </a:spcAft>
          </a:pPr>
          <a:r>
            <a:rPr lang="ru-RU" sz="1800" kern="1200" dirty="0" smtClean="0">
              <a:solidFill>
                <a:schemeClr val="tx1"/>
              </a:solidFill>
              <a:latin typeface="Franklin Gothic Medium Cond" panose="020B0606030402020204" pitchFamily="34" charset="0"/>
            </a:rPr>
            <a:t>Завершена реконструкция мясокомбината,  построен новый производственный цех площадью 1 200 кв.м. </a:t>
          </a:r>
        </a:p>
        <a:p>
          <a:pPr lvl="0" algn="l" defTabSz="800100">
            <a:lnSpc>
              <a:spcPct val="90000"/>
            </a:lnSpc>
            <a:spcBef>
              <a:spcPct val="0"/>
            </a:spcBef>
            <a:spcAft>
              <a:spcPct val="35000"/>
            </a:spcAft>
          </a:pPr>
          <a:r>
            <a:rPr lang="ru-RU" sz="1800" b="1"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Создано 22 </a:t>
          </a:r>
          <a:r>
            <a:rPr lang="ru-RU" sz="1800" b="1" i="0" kern="1200" dirty="0" smtClean="0">
              <a:solidFill>
                <a:srgbClr val="FF0000"/>
              </a:solidFill>
              <a:effectLst>
                <a:outerShdw blurRad="38100" dist="38100" dir="2700000" algn="tl">
                  <a:srgbClr val="000000">
                    <a:alpha val="43137"/>
                  </a:srgbClr>
                </a:outerShdw>
              </a:effectLst>
              <a:latin typeface="Franklin Gothic Medium Cond" panose="020B0606030402020204" pitchFamily="34" charset="0"/>
            </a:rPr>
            <a:t>рабочих места </a:t>
          </a:r>
          <a:endParaRPr lang="ru-RU" sz="1800" kern="1200" dirty="0"/>
        </a:p>
      </dsp:txBody>
      <dsp:txXfrm>
        <a:off x="432780" y="3211108"/>
        <a:ext cx="5243560" cy="9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3E58D-67FE-49BE-8DD4-72F0D61ADB9A}">
      <dsp:nvSpPr>
        <dsp:cNvPr id="0" name=""/>
        <dsp:cNvSpPr/>
      </dsp:nvSpPr>
      <dsp:spPr>
        <a:xfrm>
          <a:off x="3261024" y="3126"/>
          <a:ext cx="1885856" cy="1225806"/>
        </a:xfrm>
        <a:prstGeom prst="roundRect">
          <a:avLst/>
        </a:prstGeom>
        <a:solidFill>
          <a:schemeClr val="accent3">
            <a:lumMod val="75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rPr>
            <a:t>Образование</a:t>
          </a:r>
          <a:endParaRPr lang="ru-RU" sz="1600" b="0" kern="1200" dirty="0">
            <a:effectLst>
              <a:outerShdw blurRad="38100" dist="38100" dir="2700000" algn="tl">
                <a:srgbClr val="000000">
                  <a:alpha val="43137"/>
                </a:srgbClr>
              </a:outerShdw>
            </a:effectLst>
          </a:endParaRPr>
        </a:p>
      </dsp:txBody>
      <dsp:txXfrm>
        <a:off x="3320863" y="62965"/>
        <a:ext cx="1766178" cy="1106128"/>
      </dsp:txXfrm>
    </dsp:sp>
    <dsp:sp modelId="{8D5D61D1-00D7-4908-BF79-15A866C97781}">
      <dsp:nvSpPr>
        <dsp:cNvPr id="0" name=""/>
        <dsp:cNvSpPr/>
      </dsp:nvSpPr>
      <dsp:spPr>
        <a:xfrm>
          <a:off x="1755489" y="616029"/>
          <a:ext cx="4896924" cy="4896924"/>
        </a:xfrm>
        <a:custGeom>
          <a:avLst/>
          <a:gdLst/>
          <a:ahLst/>
          <a:cxnLst/>
          <a:rect l="0" t="0" r="0" b="0"/>
          <a:pathLst>
            <a:path>
              <a:moveTo>
                <a:pt x="3404338" y="194295"/>
              </a:moveTo>
              <a:arcTo wR="2448462" hR="2448462" stAng="17578758" swAng="1960915"/>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BF15899B-292D-4789-BB77-F407476B3FB6}">
      <dsp:nvSpPr>
        <dsp:cNvPr id="0" name=""/>
        <dsp:cNvSpPr/>
      </dsp:nvSpPr>
      <dsp:spPr>
        <a:xfrm>
          <a:off x="5462232" y="1694972"/>
          <a:ext cx="2140691" cy="1225806"/>
        </a:xfrm>
        <a:prstGeom prst="roundRect">
          <a:avLst/>
        </a:prstGeom>
        <a:solidFill>
          <a:schemeClr val="accent3">
            <a:lumMod val="75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rPr>
            <a:t>Здравоохранение</a:t>
          </a:r>
          <a:endParaRPr lang="ru-RU" sz="1600" b="0" kern="1200" dirty="0">
            <a:effectLst>
              <a:outerShdw blurRad="38100" dist="38100" dir="2700000" algn="tl">
                <a:srgbClr val="000000">
                  <a:alpha val="43137"/>
                </a:srgbClr>
              </a:outerShdw>
            </a:effectLst>
          </a:endParaRPr>
        </a:p>
      </dsp:txBody>
      <dsp:txXfrm>
        <a:off x="5522071" y="1754811"/>
        <a:ext cx="2021013" cy="1106128"/>
      </dsp:txXfrm>
    </dsp:sp>
    <dsp:sp modelId="{06C7844C-C543-43C7-9311-838DFB1CD4D8}">
      <dsp:nvSpPr>
        <dsp:cNvPr id="0" name=""/>
        <dsp:cNvSpPr/>
      </dsp:nvSpPr>
      <dsp:spPr>
        <a:xfrm>
          <a:off x="1755489" y="616029"/>
          <a:ext cx="4896924" cy="4896924"/>
        </a:xfrm>
        <a:custGeom>
          <a:avLst/>
          <a:gdLst/>
          <a:ahLst/>
          <a:cxnLst/>
          <a:rect l="0" t="0" r="0" b="0"/>
          <a:pathLst>
            <a:path>
              <a:moveTo>
                <a:pt x="4893573" y="2320396"/>
              </a:moveTo>
              <a:arcTo wR="2448462" hR="2448462" stAng="21420109" swAng="2195824"/>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FCBE1455-9FA8-4453-87E5-6D4995138AE3}">
      <dsp:nvSpPr>
        <dsp:cNvPr id="0" name=""/>
        <dsp:cNvSpPr/>
      </dsp:nvSpPr>
      <dsp:spPr>
        <a:xfrm>
          <a:off x="4700194" y="4432436"/>
          <a:ext cx="1885856" cy="1225806"/>
        </a:xfrm>
        <a:prstGeom prst="roundRect">
          <a:avLst/>
        </a:prstGeom>
        <a:solidFill>
          <a:schemeClr val="accent3">
            <a:lumMod val="75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rPr>
            <a:t>Молодежная политика</a:t>
          </a:r>
          <a:endParaRPr lang="ru-RU" sz="1600" b="0" kern="1200" dirty="0">
            <a:effectLst>
              <a:outerShdw blurRad="38100" dist="38100" dir="2700000" algn="tl">
                <a:srgbClr val="000000">
                  <a:alpha val="43137"/>
                </a:srgbClr>
              </a:outerShdw>
            </a:effectLst>
          </a:endParaRPr>
        </a:p>
      </dsp:txBody>
      <dsp:txXfrm>
        <a:off x="4760033" y="4492275"/>
        <a:ext cx="1766178" cy="1106128"/>
      </dsp:txXfrm>
    </dsp:sp>
    <dsp:sp modelId="{99BAC7CD-E973-4764-BD63-0E6B29504251}">
      <dsp:nvSpPr>
        <dsp:cNvPr id="0" name=""/>
        <dsp:cNvSpPr/>
      </dsp:nvSpPr>
      <dsp:spPr>
        <a:xfrm>
          <a:off x="1755489" y="616029"/>
          <a:ext cx="4896924" cy="4896924"/>
        </a:xfrm>
        <a:custGeom>
          <a:avLst/>
          <a:gdLst/>
          <a:ahLst/>
          <a:cxnLst/>
          <a:rect l="0" t="0" r="0" b="0"/>
          <a:pathLst>
            <a:path>
              <a:moveTo>
                <a:pt x="2934981" y="4848101"/>
              </a:moveTo>
              <a:arcTo wR="2448462" hR="2448462" stAng="4712329" swAng="1375342"/>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53FF6D7D-0A05-4B89-9A34-983D41FB3756}">
      <dsp:nvSpPr>
        <dsp:cNvPr id="0" name=""/>
        <dsp:cNvSpPr/>
      </dsp:nvSpPr>
      <dsp:spPr>
        <a:xfrm>
          <a:off x="1821853" y="4432436"/>
          <a:ext cx="1885856" cy="1225806"/>
        </a:xfrm>
        <a:prstGeom prst="roundRect">
          <a:avLst/>
        </a:prstGeom>
        <a:solidFill>
          <a:schemeClr val="accent3">
            <a:lumMod val="75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rPr>
            <a:t>Спорт</a:t>
          </a:r>
          <a:endParaRPr lang="ru-RU" sz="1600" b="0" kern="1200" dirty="0">
            <a:effectLst>
              <a:outerShdw blurRad="38100" dist="38100" dir="2700000" algn="tl">
                <a:srgbClr val="000000">
                  <a:alpha val="43137"/>
                </a:srgbClr>
              </a:outerShdw>
            </a:effectLst>
          </a:endParaRPr>
        </a:p>
      </dsp:txBody>
      <dsp:txXfrm>
        <a:off x="1881692" y="4492275"/>
        <a:ext cx="1766178" cy="1106128"/>
      </dsp:txXfrm>
    </dsp:sp>
    <dsp:sp modelId="{87DA0F1E-5159-42FD-92CC-E2BFD580584D}">
      <dsp:nvSpPr>
        <dsp:cNvPr id="0" name=""/>
        <dsp:cNvSpPr/>
      </dsp:nvSpPr>
      <dsp:spPr>
        <a:xfrm>
          <a:off x="1755489" y="616029"/>
          <a:ext cx="4896924" cy="4896924"/>
        </a:xfrm>
        <a:custGeom>
          <a:avLst/>
          <a:gdLst/>
          <a:ahLst/>
          <a:cxnLst/>
          <a:rect l="0" t="0" r="0" b="0"/>
          <a:pathLst>
            <a:path>
              <a:moveTo>
                <a:pt x="409059" y="3803380"/>
              </a:moveTo>
              <a:arcTo wR="2448462" hR="2448462" stAng="8784067" swAng="2195824"/>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907AF77B-4F54-4CC4-BEB5-6872ACFF0C91}">
      <dsp:nvSpPr>
        <dsp:cNvPr id="0" name=""/>
        <dsp:cNvSpPr/>
      </dsp:nvSpPr>
      <dsp:spPr>
        <a:xfrm>
          <a:off x="932397" y="1694972"/>
          <a:ext cx="1885856" cy="1225806"/>
        </a:xfrm>
        <a:prstGeom prst="roundRect">
          <a:avLst/>
        </a:prstGeom>
        <a:solidFill>
          <a:schemeClr val="accent3">
            <a:lumMod val="7500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kern="1200" dirty="0" smtClean="0">
              <a:effectLst>
                <a:outerShdw blurRad="38100" dist="38100" dir="2700000" algn="tl">
                  <a:srgbClr val="000000">
                    <a:alpha val="43137"/>
                  </a:srgbClr>
                </a:outerShdw>
              </a:effectLst>
            </a:rPr>
            <a:t>Культура</a:t>
          </a:r>
          <a:endParaRPr lang="ru-RU" sz="1600" b="0" kern="1200" dirty="0">
            <a:effectLst>
              <a:outerShdw blurRad="38100" dist="38100" dir="2700000" algn="tl">
                <a:srgbClr val="000000">
                  <a:alpha val="43137"/>
                </a:srgbClr>
              </a:outerShdw>
            </a:effectLst>
          </a:endParaRPr>
        </a:p>
      </dsp:txBody>
      <dsp:txXfrm>
        <a:off x="992236" y="1754811"/>
        <a:ext cx="1766178" cy="1106128"/>
      </dsp:txXfrm>
    </dsp:sp>
    <dsp:sp modelId="{3A600C2A-2A29-450F-BD86-B38A2F9CFD23}">
      <dsp:nvSpPr>
        <dsp:cNvPr id="0" name=""/>
        <dsp:cNvSpPr/>
      </dsp:nvSpPr>
      <dsp:spPr>
        <a:xfrm>
          <a:off x="1755489" y="616029"/>
          <a:ext cx="4896924" cy="4896924"/>
        </a:xfrm>
        <a:custGeom>
          <a:avLst/>
          <a:gdLst/>
          <a:ahLst/>
          <a:cxnLst/>
          <a:rect l="0" t="0" r="0" b="0"/>
          <a:pathLst>
            <a:path>
              <a:moveTo>
                <a:pt x="426726" y="1067321"/>
              </a:moveTo>
              <a:arcTo wR="2448462" hR="2448462" stAng="12860327" swAng="1960915"/>
            </a:path>
          </a:pathLst>
        </a:custGeom>
        <a:noFill/>
        <a:ln w="9525" cap="flat" cmpd="sng" algn="ctr">
          <a:solidFill>
            <a:schemeClr val="accent1">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B8CB4-900F-43A2-8AE0-EBD4E5932B3F}">
      <dsp:nvSpPr>
        <dsp:cNvPr id="0" name=""/>
        <dsp:cNvSpPr/>
      </dsp:nvSpPr>
      <dsp:spPr>
        <a:xfrm>
          <a:off x="105697" y="0"/>
          <a:ext cx="9041125" cy="4176464"/>
        </a:xfrm>
        <a:prstGeom prst="diamond">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sp>
    <dsp:sp modelId="{38CFA97F-F236-4E41-A1C3-350ED78C2618}">
      <dsp:nvSpPr>
        <dsp:cNvPr id="0" name=""/>
        <dsp:cNvSpPr/>
      </dsp:nvSpPr>
      <dsp:spPr>
        <a:xfrm>
          <a:off x="1273060" y="396764"/>
          <a:ext cx="3248667" cy="1628820"/>
        </a:xfrm>
        <a:prstGeom prst="round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ВОДОПРОВОДНЫЕ СЕТИ </a:t>
          </a:r>
        </a:p>
        <a:p>
          <a:pPr lvl="0" algn="ctr" defTabSz="800100">
            <a:lnSpc>
              <a:spcPct val="90000"/>
            </a:lnSpc>
            <a:spcBef>
              <a:spcPct val="0"/>
            </a:spcBef>
            <a:spcAft>
              <a:spcPct val="35000"/>
            </a:spcAft>
          </a:pPr>
          <a:r>
            <a:rPr lang="ru-RU" sz="1800" kern="1200" dirty="0" smtClean="0"/>
            <a:t>Построено </a:t>
          </a:r>
          <a:r>
            <a:rPr lang="ru-RU" sz="1800" b="1" kern="1200" dirty="0" smtClean="0">
              <a:solidFill>
                <a:srgbClr val="C00000"/>
              </a:solidFill>
            </a:rPr>
            <a:t>и</a:t>
          </a:r>
          <a:r>
            <a:rPr lang="ru-RU" sz="1800" kern="1200" dirty="0" smtClean="0"/>
            <a:t> реконструировано – </a:t>
          </a:r>
          <a:r>
            <a:rPr lang="ru-RU" sz="2100" b="1" kern="1200" dirty="0" smtClean="0">
              <a:solidFill>
                <a:srgbClr val="C00000"/>
              </a:solidFill>
              <a:latin typeface="Arial" panose="020B0604020202020204" pitchFamily="34" charset="0"/>
              <a:cs typeface="Arial" panose="020B0604020202020204" pitchFamily="34" charset="0"/>
            </a:rPr>
            <a:t>2,13</a:t>
          </a:r>
          <a:r>
            <a:rPr lang="ru-RU" sz="1800" b="1" kern="1200" dirty="0" smtClean="0">
              <a:solidFill>
                <a:srgbClr val="C00000"/>
              </a:solidFill>
            </a:rPr>
            <a:t> км,   </a:t>
          </a:r>
          <a:r>
            <a:rPr lang="ru-RU" sz="1800" b="1" kern="1200" dirty="0" smtClean="0">
              <a:solidFill>
                <a:schemeClr val="tx1"/>
              </a:solidFill>
            </a:rPr>
            <a:t>в </a:t>
          </a:r>
          <a:r>
            <a:rPr lang="ru-RU" sz="1800" b="1" kern="1200" dirty="0" err="1" smtClean="0">
              <a:solidFill>
                <a:schemeClr val="tx1"/>
              </a:solidFill>
            </a:rPr>
            <a:t>т.ч</a:t>
          </a:r>
          <a:r>
            <a:rPr lang="ru-RU" sz="1800" b="1" kern="1200" dirty="0" smtClean="0">
              <a:solidFill>
                <a:schemeClr val="tx1"/>
              </a:solidFill>
            </a:rPr>
            <a:t>. </a:t>
          </a:r>
          <a:r>
            <a:rPr lang="ru-RU" sz="1800" b="1" kern="1200" dirty="0" smtClean="0">
              <a:solidFill>
                <a:schemeClr val="tx1"/>
              </a:solidFill>
            </a:rPr>
            <a:t>на селе</a:t>
          </a:r>
          <a:r>
            <a:rPr lang="ru-RU" sz="1800" b="1" kern="1200" dirty="0" smtClean="0">
              <a:solidFill>
                <a:srgbClr val="C00000"/>
              </a:solidFill>
            </a:rPr>
            <a:t> </a:t>
          </a:r>
          <a:r>
            <a:rPr lang="ru-RU" sz="1800" b="1" kern="1200" dirty="0" smtClean="0">
              <a:solidFill>
                <a:srgbClr val="C00000"/>
              </a:solidFill>
            </a:rPr>
            <a:t>– </a:t>
          </a:r>
          <a:r>
            <a:rPr lang="ru-RU" sz="1800" b="1" kern="1200" dirty="0" smtClean="0">
              <a:solidFill>
                <a:srgbClr val="C00000"/>
              </a:solidFill>
              <a:latin typeface="Arial" panose="020B0604020202020204" pitchFamily="34" charset="0"/>
              <a:cs typeface="Arial" panose="020B0604020202020204" pitchFamily="34" charset="0"/>
            </a:rPr>
            <a:t>1,59</a:t>
          </a:r>
          <a:r>
            <a:rPr lang="ru-RU" sz="1800" b="1" kern="1200" dirty="0" smtClean="0">
              <a:solidFill>
                <a:srgbClr val="C00000"/>
              </a:solidFill>
            </a:rPr>
            <a:t> км</a:t>
          </a:r>
          <a:endParaRPr lang="ru-RU" sz="1800" kern="1200" dirty="0"/>
        </a:p>
      </dsp:txBody>
      <dsp:txXfrm>
        <a:off x="1352572" y="476276"/>
        <a:ext cx="3089643" cy="1469796"/>
      </dsp:txXfrm>
    </dsp:sp>
    <dsp:sp modelId="{A61E64DE-5B80-4E49-AAAD-5C049333A0BA}">
      <dsp:nvSpPr>
        <dsp:cNvPr id="0" name=""/>
        <dsp:cNvSpPr/>
      </dsp:nvSpPr>
      <dsp:spPr>
        <a:xfrm>
          <a:off x="4664889" y="396764"/>
          <a:ext cx="3561074" cy="1628820"/>
        </a:xfrm>
        <a:prstGeom prst="round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ДОРОГИ</a:t>
          </a:r>
          <a:endParaRPr lang="ru-RU" sz="1800" b="1" kern="1200" dirty="0" smtClean="0"/>
        </a:p>
        <a:p>
          <a:pPr lvl="0" algn="ctr" defTabSz="800100">
            <a:lnSpc>
              <a:spcPct val="90000"/>
            </a:lnSpc>
            <a:spcBef>
              <a:spcPct val="0"/>
            </a:spcBef>
            <a:spcAft>
              <a:spcPct val="35000"/>
            </a:spcAft>
          </a:pPr>
          <a:r>
            <a:rPr lang="ru-RU" sz="1800" kern="1200" dirty="0" smtClean="0"/>
            <a:t>Ремонт и строительство                </a:t>
          </a:r>
          <a:r>
            <a:rPr lang="ru-RU" sz="2000" b="1" kern="1200" dirty="0" smtClean="0">
              <a:solidFill>
                <a:srgbClr val="C00000"/>
              </a:solidFill>
              <a:latin typeface="Arial" panose="020B0604020202020204" pitchFamily="34" charset="0"/>
              <a:cs typeface="Arial" panose="020B0604020202020204" pitchFamily="34" charset="0"/>
            </a:rPr>
            <a:t>13,2</a:t>
          </a:r>
          <a:r>
            <a:rPr lang="ru-RU" sz="1800" b="1" kern="1200" dirty="0" smtClean="0">
              <a:solidFill>
                <a:srgbClr val="C00000"/>
              </a:solidFill>
            </a:rPr>
            <a:t> км </a:t>
          </a:r>
          <a:r>
            <a:rPr lang="ru-RU" sz="1800" kern="1200" dirty="0" smtClean="0"/>
            <a:t>автодорог,                                           </a:t>
          </a:r>
          <a:r>
            <a:rPr lang="ru-RU" sz="1800" b="1" u="none"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r>
            <a:rPr lang="ru-RU" sz="1800" b="1" u="none" kern="1200" dirty="0" smtClean="0">
              <a:solidFill>
                <a:srgbClr val="C00000"/>
              </a:solidFill>
              <a:effectLst>
                <a:outerShdw blurRad="38100" dist="38100" dir="2700000" algn="tl">
                  <a:srgbClr val="000000">
                    <a:alpha val="43137"/>
                  </a:srgbClr>
                </a:outerShdw>
              </a:effectLst>
            </a:rPr>
            <a:t> км</a:t>
          </a:r>
          <a:r>
            <a:rPr lang="ru-RU" sz="1800" b="0" kern="1200" dirty="0" smtClean="0">
              <a:effectLst>
                <a:outerShdw blurRad="38100" dist="38100" dir="2700000" algn="tl">
                  <a:srgbClr val="000000">
                    <a:alpha val="43137"/>
                  </a:srgbClr>
                </a:outerShdw>
              </a:effectLst>
            </a:rPr>
            <a:t> </a:t>
          </a:r>
          <a:r>
            <a:rPr lang="ru-RU" sz="1800" kern="1200" dirty="0" smtClean="0"/>
            <a:t>тротуаров, в </a:t>
          </a:r>
          <a:r>
            <a:rPr lang="ru-RU" sz="1800" kern="1200" dirty="0" err="1" smtClean="0"/>
            <a:t>т.ч</a:t>
          </a:r>
          <a:r>
            <a:rPr lang="ru-RU" sz="1800" kern="1200" dirty="0" smtClean="0"/>
            <a:t>. </a:t>
          </a:r>
          <a:r>
            <a:rPr lang="ru-RU" sz="1800" kern="1200" dirty="0" smtClean="0"/>
            <a:t>на селе                  </a:t>
          </a:r>
          <a:r>
            <a:rPr lang="ru-RU" sz="1800" b="1" kern="1200" dirty="0" smtClean="0">
              <a:solidFill>
                <a:srgbClr val="C00000"/>
              </a:solidFill>
              <a:effectLst>
                <a:outerShdw blurRad="38100" dist="38100" dir="2700000" algn="tl">
                  <a:srgbClr val="000000">
                    <a:alpha val="43137"/>
                  </a:srgbClr>
                </a:outerShdw>
              </a:effectLst>
            </a:rPr>
            <a:t>9,5 км </a:t>
          </a:r>
          <a:r>
            <a:rPr lang="ru-RU" sz="1800" kern="1200" dirty="0" smtClean="0"/>
            <a:t>и </a:t>
          </a:r>
          <a:r>
            <a:rPr lang="ru-RU" sz="1800" b="1" kern="1200" dirty="0" smtClean="0">
              <a:solidFill>
                <a:srgbClr val="C00000"/>
              </a:solidFill>
              <a:effectLst>
                <a:outerShdw blurRad="38100" dist="38100" dir="2700000" algn="tl">
                  <a:srgbClr val="000000">
                    <a:alpha val="43137"/>
                  </a:srgbClr>
                </a:outerShdw>
              </a:effectLst>
            </a:rPr>
            <a:t>0,3 км </a:t>
          </a:r>
          <a:r>
            <a:rPr lang="ru-RU" sz="1800" kern="1200" dirty="0" smtClean="0"/>
            <a:t>соответственно</a:t>
          </a:r>
          <a:endParaRPr lang="ru-RU" sz="1800" kern="1200" dirty="0"/>
        </a:p>
      </dsp:txBody>
      <dsp:txXfrm>
        <a:off x="4744401" y="476276"/>
        <a:ext cx="3402050" cy="1469796"/>
      </dsp:txXfrm>
    </dsp:sp>
    <dsp:sp modelId="{56EEAE8E-93BA-42E0-9808-CBA48EA6317B}">
      <dsp:nvSpPr>
        <dsp:cNvPr id="0" name=""/>
        <dsp:cNvSpPr/>
      </dsp:nvSpPr>
      <dsp:spPr>
        <a:xfrm>
          <a:off x="1233513" y="2150878"/>
          <a:ext cx="3288214" cy="1628820"/>
        </a:xfrm>
        <a:prstGeom prst="round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ТЕПЛОВЫЕ СЕТИ</a:t>
          </a:r>
        </a:p>
        <a:p>
          <a:pPr lvl="0" algn="ctr" defTabSz="800100">
            <a:lnSpc>
              <a:spcPct val="90000"/>
            </a:lnSpc>
            <a:spcBef>
              <a:spcPct val="0"/>
            </a:spcBef>
            <a:spcAft>
              <a:spcPct val="35000"/>
            </a:spcAft>
          </a:pPr>
          <a:r>
            <a:rPr lang="ru-RU" sz="1800" kern="1200" dirty="0" smtClean="0"/>
            <a:t>Реконструировано </a:t>
          </a:r>
          <a:r>
            <a:rPr lang="ru-RU" sz="2100" b="1" kern="1200" dirty="0" smtClean="0">
              <a:solidFill>
                <a:srgbClr val="C00000"/>
              </a:solidFill>
              <a:effectLst/>
            </a:rPr>
            <a:t>4,3</a:t>
          </a:r>
          <a:r>
            <a:rPr lang="ru-RU" sz="1800" b="1" kern="1200" dirty="0" smtClean="0">
              <a:solidFill>
                <a:srgbClr val="C00000"/>
              </a:solidFill>
              <a:effectLst/>
            </a:rPr>
            <a:t> км </a:t>
          </a:r>
          <a:r>
            <a:rPr lang="ru-RU" sz="1800" kern="1200" dirty="0" smtClean="0"/>
            <a:t>сетей, в </a:t>
          </a:r>
          <a:r>
            <a:rPr lang="ru-RU" sz="1800" kern="1200" dirty="0" err="1" smtClean="0"/>
            <a:t>т.ч</a:t>
          </a:r>
          <a:r>
            <a:rPr lang="ru-RU" sz="1800" kern="1200" dirty="0" smtClean="0"/>
            <a:t>. </a:t>
          </a:r>
          <a:r>
            <a:rPr lang="ru-RU" sz="1800" kern="1200" dirty="0" smtClean="0"/>
            <a:t>на </a:t>
          </a:r>
          <a:r>
            <a:rPr lang="ru-RU" sz="1800" b="1" kern="1200" dirty="0" smtClean="0"/>
            <a:t>селе</a:t>
          </a:r>
          <a:r>
            <a:rPr lang="ru-RU" sz="1800" kern="1200" dirty="0" smtClean="0"/>
            <a:t> </a:t>
          </a:r>
          <a:r>
            <a:rPr lang="ru-RU" sz="1800" b="1" kern="1200" dirty="0" smtClean="0">
              <a:solidFill>
                <a:srgbClr val="C00000"/>
              </a:solidFill>
              <a:effectLst>
                <a:outerShdw blurRad="38100" dist="38100" dir="2700000" algn="tl">
                  <a:srgbClr val="000000">
                    <a:alpha val="43137"/>
                  </a:srgbClr>
                </a:outerShdw>
              </a:effectLst>
            </a:rPr>
            <a:t>– </a:t>
          </a:r>
          <a:r>
            <a:rPr lang="ru-RU" sz="1800" b="1" kern="1200" dirty="0" smtClean="0">
              <a:solidFill>
                <a:srgbClr val="C00000"/>
              </a:solidFill>
              <a:effectLst/>
              <a:latin typeface="Arial" panose="020B0604020202020204" pitchFamily="34" charset="0"/>
              <a:cs typeface="Arial" panose="020B0604020202020204" pitchFamily="34" charset="0"/>
            </a:rPr>
            <a:t>1,5</a:t>
          </a:r>
          <a:r>
            <a:rPr lang="ru-RU" sz="1800" b="1" kern="1200" dirty="0" smtClean="0">
              <a:solidFill>
                <a:srgbClr val="C00000"/>
              </a:solidFill>
              <a:effectLst/>
            </a:rPr>
            <a:t> км</a:t>
          </a:r>
          <a:endParaRPr lang="ru-RU" sz="1800" b="1" kern="1200" dirty="0">
            <a:solidFill>
              <a:srgbClr val="C00000"/>
            </a:solidFill>
            <a:effectLst/>
          </a:endParaRPr>
        </a:p>
      </dsp:txBody>
      <dsp:txXfrm>
        <a:off x="1313025" y="2230390"/>
        <a:ext cx="3129190" cy="1469796"/>
      </dsp:txXfrm>
    </dsp:sp>
    <dsp:sp modelId="{5BB3C4BF-A6E8-49F2-A732-6B0735DD84E2}">
      <dsp:nvSpPr>
        <dsp:cNvPr id="0" name=""/>
        <dsp:cNvSpPr/>
      </dsp:nvSpPr>
      <dsp:spPr>
        <a:xfrm>
          <a:off x="4666958" y="2150878"/>
          <a:ext cx="3556872" cy="1628820"/>
        </a:xfrm>
        <a:prstGeom prst="round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ГАЗИФИКАЦИЯ</a:t>
          </a:r>
        </a:p>
        <a:p>
          <a:pPr lvl="0" algn="ctr" defTabSz="711200">
            <a:lnSpc>
              <a:spcPct val="90000"/>
            </a:lnSpc>
            <a:spcBef>
              <a:spcPct val="0"/>
            </a:spcBef>
            <a:spcAft>
              <a:spcPct val="35000"/>
            </a:spcAft>
          </a:pPr>
          <a:r>
            <a:rPr lang="ru-RU" sz="1600" kern="1200" dirty="0" smtClean="0"/>
            <a:t>Газифицировано </a:t>
          </a:r>
          <a:r>
            <a:rPr lang="ru-RU" sz="1600" b="1" kern="1200" dirty="0" smtClean="0">
              <a:solidFill>
                <a:srgbClr val="C00000"/>
              </a:solidFill>
            </a:rPr>
            <a:t>632 квартиры </a:t>
          </a:r>
          <a:r>
            <a:rPr lang="ru-RU" sz="1600" b="1" kern="1200" dirty="0" smtClean="0">
              <a:solidFill>
                <a:srgbClr val="C00000"/>
              </a:solidFill>
            </a:rPr>
            <a:t>                       </a:t>
          </a:r>
          <a:r>
            <a:rPr lang="ru-RU" sz="1600" b="1" kern="1200" dirty="0" smtClean="0">
              <a:solidFill>
                <a:schemeClr val="tx1"/>
              </a:solidFill>
            </a:rPr>
            <a:t>(на селе </a:t>
          </a:r>
          <a:r>
            <a:rPr lang="ru-RU" sz="1600" b="1" kern="1200" dirty="0" smtClean="0">
              <a:solidFill>
                <a:srgbClr val="C00000"/>
              </a:solidFill>
            </a:rPr>
            <a:t>- 327 квартир</a:t>
          </a:r>
          <a:r>
            <a:rPr lang="ru-RU" sz="1600" b="1" kern="1200" dirty="0" smtClean="0">
              <a:solidFill>
                <a:schemeClr val="tx1"/>
              </a:solidFill>
            </a:rPr>
            <a:t>)</a:t>
          </a:r>
          <a:r>
            <a:rPr lang="ru-RU" sz="1600" kern="1200" dirty="0" smtClean="0"/>
            <a:t>, в </a:t>
          </a:r>
          <a:r>
            <a:rPr lang="ru-RU" sz="1600" kern="1200" dirty="0" err="1" smtClean="0"/>
            <a:t>т.ч</a:t>
          </a:r>
          <a:r>
            <a:rPr lang="ru-RU" sz="1600" kern="1200" dirty="0" smtClean="0"/>
            <a:t>. </a:t>
          </a:r>
          <a:r>
            <a:rPr lang="ru-RU" sz="1600" kern="1200" dirty="0" smtClean="0"/>
            <a:t>                                              </a:t>
          </a:r>
          <a:r>
            <a:rPr lang="ru-RU" sz="1600" b="1" kern="1200" dirty="0" smtClean="0">
              <a:solidFill>
                <a:srgbClr val="C00000"/>
              </a:solidFill>
            </a:rPr>
            <a:t>233 </a:t>
          </a:r>
          <a:r>
            <a:rPr lang="ru-RU" sz="1600" b="1" kern="1200" dirty="0" smtClean="0">
              <a:solidFill>
                <a:srgbClr val="C00000"/>
              </a:solidFill>
            </a:rPr>
            <a:t>квартиры</a:t>
          </a:r>
          <a:r>
            <a:rPr lang="ru-RU" sz="1600" kern="1200" dirty="0" smtClean="0">
              <a:solidFill>
                <a:srgbClr val="C00000"/>
              </a:solidFill>
            </a:rPr>
            <a:t> </a:t>
          </a:r>
          <a:r>
            <a:rPr lang="ru-RU" sz="1600" kern="1200" dirty="0" smtClean="0"/>
            <a:t>льготной категории </a:t>
          </a:r>
          <a:r>
            <a:rPr lang="ru-RU" sz="1600" kern="1200" dirty="0" smtClean="0"/>
            <a:t>      (</a:t>
          </a:r>
          <a:r>
            <a:rPr lang="ru-RU" sz="1600" kern="1200" dirty="0" smtClean="0">
              <a:effectLst>
                <a:outerShdw blurRad="38100" dist="38100" dir="2700000" algn="tl">
                  <a:srgbClr val="000000">
                    <a:alpha val="43137"/>
                  </a:srgbClr>
                </a:outerShdw>
              </a:effectLst>
            </a:rPr>
            <a:t>на селе</a:t>
          </a:r>
          <a:r>
            <a:rPr lang="ru-RU" sz="1600" kern="1200" dirty="0" smtClean="0"/>
            <a:t> </a:t>
          </a:r>
          <a:r>
            <a:rPr lang="ru-RU" sz="1600" kern="1200" dirty="0" smtClean="0"/>
            <a:t>– </a:t>
          </a:r>
          <a:r>
            <a:rPr lang="ru-RU" sz="1600" kern="1200" dirty="0" smtClean="0">
              <a:solidFill>
                <a:srgbClr val="C00000"/>
              </a:solidFill>
              <a:effectLst>
                <a:outerShdw blurRad="38100" dist="38100" dir="2700000" algn="tl">
                  <a:srgbClr val="000000">
                    <a:alpha val="43137"/>
                  </a:srgbClr>
                </a:outerShdw>
              </a:effectLst>
            </a:rPr>
            <a:t>144 квартиры</a:t>
          </a:r>
          <a:r>
            <a:rPr lang="ru-RU" sz="1600" kern="1200" dirty="0" smtClean="0"/>
            <a:t>)                                         построено более </a:t>
          </a:r>
          <a:r>
            <a:rPr lang="ru-RU" sz="1600" kern="1200" dirty="0" smtClean="0">
              <a:solidFill>
                <a:srgbClr val="FF0000"/>
              </a:solidFill>
              <a:effectLst>
                <a:outerShdw blurRad="38100" dist="38100" dir="2700000" algn="tl">
                  <a:srgbClr val="000000">
                    <a:alpha val="43137"/>
                  </a:srgbClr>
                </a:outerShdw>
              </a:effectLst>
            </a:rPr>
            <a:t>10 км </a:t>
          </a:r>
          <a:r>
            <a:rPr lang="ru-RU" sz="1600" kern="1200" dirty="0" err="1" smtClean="0"/>
            <a:t>внутрипоселковых</a:t>
          </a:r>
          <a:r>
            <a:rPr lang="ru-RU" sz="1600" kern="1200" dirty="0" smtClean="0"/>
            <a:t> газопроводов</a:t>
          </a:r>
          <a:endParaRPr lang="ru-RU" sz="1600" kern="1200" dirty="0"/>
        </a:p>
      </dsp:txBody>
      <dsp:txXfrm>
        <a:off x="4746470" y="2230390"/>
        <a:ext cx="3397848" cy="146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79B74-4157-487C-ABD5-CB3C0590C840}">
      <dsp:nvSpPr>
        <dsp:cNvPr id="0" name=""/>
        <dsp:cNvSpPr/>
      </dsp:nvSpPr>
      <dsp:spPr>
        <a:xfrm>
          <a:off x="2633" y="5669"/>
          <a:ext cx="3279075" cy="778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latin typeface="+mj-lt"/>
            </a:rPr>
            <a:t>Число субъектов</a:t>
          </a:r>
          <a:endParaRPr lang="ru-RU" sz="2000" b="1" kern="1200" dirty="0">
            <a:effectLst>
              <a:outerShdw blurRad="38100" dist="38100" dir="2700000" algn="tl">
                <a:srgbClr val="000000">
                  <a:alpha val="43137"/>
                </a:srgbClr>
              </a:outerShdw>
            </a:effectLst>
            <a:latin typeface="+mj-lt"/>
          </a:endParaRPr>
        </a:p>
      </dsp:txBody>
      <dsp:txXfrm>
        <a:off x="25438" y="28474"/>
        <a:ext cx="3233465" cy="732994"/>
      </dsp:txXfrm>
    </dsp:sp>
    <dsp:sp modelId="{01972466-CA34-47B8-9B7F-F9516C1C161A}">
      <dsp:nvSpPr>
        <dsp:cNvPr id="0" name=""/>
        <dsp:cNvSpPr/>
      </dsp:nvSpPr>
      <dsp:spPr>
        <a:xfrm>
          <a:off x="330541" y="784273"/>
          <a:ext cx="327907" cy="583953"/>
        </a:xfrm>
        <a:custGeom>
          <a:avLst/>
          <a:gdLst/>
          <a:ahLst/>
          <a:cxnLst/>
          <a:rect l="0" t="0" r="0" b="0"/>
          <a:pathLst>
            <a:path>
              <a:moveTo>
                <a:pt x="0" y="0"/>
              </a:moveTo>
              <a:lnTo>
                <a:pt x="0" y="583953"/>
              </a:lnTo>
              <a:lnTo>
                <a:pt x="327907" y="583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690EB-7C9A-4AC5-9058-ADD8C9DB94D3}">
      <dsp:nvSpPr>
        <dsp:cNvPr id="0" name=""/>
        <dsp:cNvSpPr/>
      </dsp:nvSpPr>
      <dsp:spPr>
        <a:xfrm>
          <a:off x="658448" y="978924"/>
          <a:ext cx="3413699" cy="7786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mj-lt"/>
            </a:rPr>
            <a:t>Юридические лица </a:t>
          </a:r>
        </a:p>
      </dsp:txBody>
      <dsp:txXfrm>
        <a:off x="681253" y="1001729"/>
        <a:ext cx="3368089" cy="732994"/>
      </dsp:txXfrm>
    </dsp:sp>
    <dsp:sp modelId="{1242D7BD-4A35-4213-9A7D-5AA8C4F322D8}">
      <dsp:nvSpPr>
        <dsp:cNvPr id="0" name=""/>
        <dsp:cNvSpPr/>
      </dsp:nvSpPr>
      <dsp:spPr>
        <a:xfrm>
          <a:off x="330541" y="784273"/>
          <a:ext cx="327907" cy="1557208"/>
        </a:xfrm>
        <a:custGeom>
          <a:avLst/>
          <a:gdLst/>
          <a:ahLst/>
          <a:cxnLst/>
          <a:rect l="0" t="0" r="0" b="0"/>
          <a:pathLst>
            <a:path>
              <a:moveTo>
                <a:pt x="0" y="0"/>
              </a:moveTo>
              <a:lnTo>
                <a:pt x="0" y="1557208"/>
              </a:lnTo>
              <a:lnTo>
                <a:pt x="327907" y="1557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B65143-586C-4C13-A830-C076B14192D4}">
      <dsp:nvSpPr>
        <dsp:cNvPr id="0" name=""/>
        <dsp:cNvSpPr/>
      </dsp:nvSpPr>
      <dsp:spPr>
        <a:xfrm>
          <a:off x="658448" y="1952179"/>
          <a:ext cx="3443373" cy="7786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kern="1200" dirty="0" smtClean="0">
              <a:effectLst>
                <a:outerShdw blurRad="38100" dist="38100" dir="2700000" algn="tl">
                  <a:srgbClr val="000000">
                    <a:alpha val="43137"/>
                  </a:srgbClr>
                </a:outerShdw>
              </a:effectLst>
              <a:latin typeface="+mj-lt"/>
            </a:rPr>
            <a:t>Индивидуальные предприниматели </a:t>
          </a:r>
          <a:endParaRPr lang="ru-RU" sz="1800" kern="1200" dirty="0">
            <a:effectLst>
              <a:outerShdw blurRad="38100" dist="38100" dir="2700000" algn="tl">
                <a:srgbClr val="000000">
                  <a:alpha val="43137"/>
                </a:srgbClr>
              </a:outerShdw>
            </a:effectLst>
            <a:latin typeface="+mj-lt"/>
          </a:endParaRPr>
        </a:p>
      </dsp:txBody>
      <dsp:txXfrm>
        <a:off x="681253" y="1974984"/>
        <a:ext cx="3397763" cy="732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67386-24DB-4FC3-AF83-9583027899A4}">
      <dsp:nvSpPr>
        <dsp:cNvPr id="0" name=""/>
        <dsp:cNvSpPr/>
      </dsp:nvSpPr>
      <dsp:spPr>
        <a:xfrm>
          <a:off x="981166" y="2323836"/>
          <a:ext cx="1970672" cy="14710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har char="••"/>
          </a:pPr>
          <a:r>
            <a:rPr lang="ru-RU" sz="1700" b="1" kern="1200" dirty="0" smtClean="0">
              <a:solidFill>
                <a:srgbClr val="C00000"/>
              </a:solidFill>
              <a:effectLst>
                <a:outerShdw blurRad="38100" dist="38100" dir="2700000" algn="tl">
                  <a:srgbClr val="000000">
                    <a:alpha val="43137"/>
                  </a:srgbClr>
                </a:outerShdw>
              </a:effectLst>
              <a:latin typeface="+mn-lt"/>
              <a:cs typeface="Arial" pitchFamily="34" charset="0"/>
            </a:rPr>
            <a:t>Сфера торговли</a:t>
          </a:r>
          <a:endParaRPr lang="ru-RU" sz="1700" kern="1200" dirty="0">
            <a:solidFill>
              <a:srgbClr val="C00000"/>
            </a:solidFill>
          </a:endParaRPr>
        </a:p>
        <a:p>
          <a:pPr marL="171450" lvl="1" indent="-171450" algn="l" defTabSz="755650">
            <a:lnSpc>
              <a:spcPct val="90000"/>
            </a:lnSpc>
            <a:spcBef>
              <a:spcPct val="0"/>
            </a:spcBef>
            <a:spcAft>
              <a:spcPct val="15000"/>
            </a:spcAft>
            <a:buChar char="••"/>
          </a:pPr>
          <a:endParaRPr lang="ru-RU" sz="1700" b="0" kern="1200" dirty="0" smtClean="0">
            <a:latin typeface="+mn-lt"/>
            <a:cs typeface="Arial" pitchFamily="34" charset="0"/>
          </a:endParaRPr>
        </a:p>
        <a:p>
          <a:pPr marL="171450" lvl="1" indent="-171450" algn="l" defTabSz="755650">
            <a:lnSpc>
              <a:spcPct val="90000"/>
            </a:lnSpc>
            <a:spcBef>
              <a:spcPct val="0"/>
            </a:spcBef>
            <a:spcAft>
              <a:spcPct val="15000"/>
            </a:spcAft>
            <a:buChar char="••"/>
          </a:pPr>
          <a:r>
            <a:rPr lang="ru-RU" sz="1700" b="0" kern="1200" dirty="0" smtClean="0">
              <a:latin typeface="+mn-lt"/>
              <a:cs typeface="Arial" pitchFamily="34" charset="0"/>
            </a:rPr>
            <a:t>Открыто</a:t>
          </a:r>
          <a:r>
            <a:rPr lang="ru-RU" sz="1700" b="1" kern="1200" dirty="0" smtClean="0">
              <a:latin typeface="+mn-lt"/>
              <a:cs typeface="Arial" pitchFamily="34" charset="0"/>
            </a:rPr>
            <a:t> </a:t>
          </a:r>
          <a:r>
            <a:rPr lang="ru-RU" sz="17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ru-RU" sz="1700" b="1" kern="1200" dirty="0" smtClean="0">
              <a:solidFill>
                <a:srgbClr val="C00000"/>
              </a:solidFill>
              <a:latin typeface="+mn-lt"/>
              <a:cs typeface="Arial" pitchFamily="34" charset="0"/>
            </a:rPr>
            <a:t> </a:t>
          </a:r>
          <a:r>
            <a:rPr lang="ru-RU" sz="1700" b="0" kern="1200" dirty="0" smtClean="0">
              <a:latin typeface="+mn-lt"/>
              <a:cs typeface="Arial" pitchFamily="34" charset="0"/>
            </a:rPr>
            <a:t>новых объектов                           (</a:t>
          </a:r>
          <a:r>
            <a:rPr lang="ru-RU" sz="1700" b="1" kern="1200" dirty="0" smtClean="0">
              <a:solidFill>
                <a:srgbClr val="C00000"/>
              </a:solidFill>
              <a:effectLst>
                <a:outerShdw blurRad="38100" dist="38100" dir="2700000" algn="tl">
                  <a:srgbClr val="000000">
                    <a:alpha val="43137"/>
                  </a:srgbClr>
                </a:outerShdw>
              </a:effectLst>
              <a:latin typeface="+mn-lt"/>
              <a:cs typeface="Arial" pitchFamily="34" charset="0"/>
            </a:rPr>
            <a:t>+ </a:t>
          </a:r>
          <a:r>
            <a:rPr lang="ru-RU" sz="17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6,88 </a:t>
          </a:r>
          <a:r>
            <a:rPr lang="ru-RU" sz="1700" b="0" kern="1200" dirty="0" smtClean="0">
              <a:solidFill>
                <a:schemeClr val="tx1"/>
              </a:solidFill>
              <a:effectLst/>
              <a:latin typeface="Arial" panose="020B0604020202020204" pitchFamily="34" charset="0"/>
              <a:cs typeface="Arial" panose="020B0604020202020204" pitchFamily="34" charset="0"/>
            </a:rPr>
            <a:t>тыс.</a:t>
          </a:r>
          <a:r>
            <a:rPr lang="ru-RU" sz="1700" b="0" kern="1200" dirty="0" smtClean="0">
              <a:latin typeface="+mn-lt"/>
              <a:cs typeface="Arial" pitchFamily="34" charset="0"/>
            </a:rPr>
            <a:t>м</a:t>
          </a:r>
          <a:r>
            <a:rPr lang="ru-RU" sz="2100" b="0" kern="1200" dirty="0" smtClean="0">
              <a:latin typeface="+mn-lt"/>
              <a:cs typeface="Arial" pitchFamily="34" charset="0"/>
            </a:rPr>
            <a:t>2</a:t>
          </a:r>
          <a:r>
            <a:rPr lang="ru-RU" sz="1700" b="0" kern="1200" dirty="0" smtClean="0">
              <a:latin typeface="+mn-lt"/>
              <a:cs typeface="Arial" pitchFamily="34" charset="0"/>
            </a:rPr>
            <a:t>)</a:t>
          </a:r>
        </a:p>
      </dsp:txBody>
      <dsp:txXfrm>
        <a:off x="1015635" y="2358305"/>
        <a:ext cx="1901734" cy="1436596"/>
      </dsp:txXfrm>
    </dsp:sp>
    <dsp:sp modelId="{81B2BFB6-4CA1-4FB2-959D-1613F9DA08D4}">
      <dsp:nvSpPr>
        <dsp:cNvPr id="0" name=""/>
        <dsp:cNvSpPr/>
      </dsp:nvSpPr>
      <dsp:spPr>
        <a:xfrm>
          <a:off x="981166" y="3794910"/>
          <a:ext cx="1970672" cy="63255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2">
          <a:scrgbClr r="0" g="0" b="0"/>
        </a:lnRef>
        <a:fillRef idx="1">
          <a:scrgbClr r="0" g="0" b="0"/>
        </a:fillRef>
        <a:effectRef idx="1">
          <a:scrgbClr r="0" g="0" b="0"/>
        </a:effectRef>
        <a:fontRef idx="minor">
          <a:schemeClr val="lt1"/>
        </a:fontRef>
      </dsp:style>
      <dsp:txBody>
        <a:bodyPr spcFirstLastPara="0" vert="horz" wrap="square" lIns="171450" tIns="0" rIns="57150" bIns="0" numCol="1" spcCol="1270" anchor="ctr" anchorCtr="0">
          <a:noAutofit/>
        </a:bodyPr>
        <a:lstStyle/>
        <a:p>
          <a:pPr lvl="0" algn="l" defTabSz="2000250">
            <a:lnSpc>
              <a:spcPct val="90000"/>
            </a:lnSpc>
            <a:spcBef>
              <a:spcPct val="0"/>
            </a:spcBef>
            <a:spcAft>
              <a:spcPct val="35000"/>
            </a:spcAft>
          </a:pPr>
          <a:endParaRPr lang="ru-RU" sz="4500" kern="1200"/>
        </a:p>
      </dsp:txBody>
      <dsp:txXfrm>
        <a:off x="981166" y="3794910"/>
        <a:ext cx="1387797" cy="632558"/>
      </dsp:txXfrm>
    </dsp:sp>
    <dsp:sp modelId="{EBFE249C-DE1B-47BC-BE86-E0EB8B58F7AC}">
      <dsp:nvSpPr>
        <dsp:cNvPr id="0" name=""/>
        <dsp:cNvSpPr/>
      </dsp:nvSpPr>
      <dsp:spPr>
        <a:xfrm>
          <a:off x="1584178" y="3855646"/>
          <a:ext cx="2339189" cy="211116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3FA4216-EDAC-4933-BC53-109BDBDE2798}">
      <dsp:nvSpPr>
        <dsp:cNvPr id="0" name=""/>
        <dsp:cNvSpPr/>
      </dsp:nvSpPr>
      <dsp:spPr>
        <a:xfrm>
          <a:off x="3849922" y="1261406"/>
          <a:ext cx="1970672" cy="14710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ru-RU" sz="1500" b="1" kern="1200" dirty="0" smtClean="0">
              <a:solidFill>
                <a:srgbClr val="C00000"/>
              </a:solidFill>
              <a:effectLst>
                <a:outerShdw blurRad="38100" dist="38100" dir="2700000" algn="tl">
                  <a:srgbClr val="000000">
                    <a:alpha val="43137"/>
                  </a:srgbClr>
                </a:outerShdw>
              </a:effectLst>
              <a:latin typeface="+mn-lt"/>
              <a:cs typeface="Arial" pitchFamily="34" charset="0"/>
            </a:rPr>
            <a:t>Сфера общественного питания </a:t>
          </a:r>
          <a:endParaRPr lang="ru-RU" sz="1500" kern="1200" dirty="0">
            <a:solidFill>
              <a:srgbClr val="C00000"/>
            </a:solidFill>
          </a:endParaRPr>
        </a:p>
        <a:p>
          <a:pPr marL="114300" lvl="1" indent="-114300" algn="l" defTabSz="666750">
            <a:lnSpc>
              <a:spcPct val="90000"/>
            </a:lnSpc>
            <a:spcBef>
              <a:spcPct val="0"/>
            </a:spcBef>
            <a:spcAft>
              <a:spcPct val="15000"/>
            </a:spcAft>
            <a:buChar char="••"/>
          </a:pPr>
          <a:r>
            <a:rPr lang="ru-RU" sz="1500" b="0" kern="1200" dirty="0" smtClean="0">
              <a:latin typeface="+mn-lt"/>
              <a:cs typeface="Arial" pitchFamily="34" charset="0"/>
            </a:rPr>
            <a:t>Открыто </a:t>
          </a:r>
          <a:r>
            <a:rPr lang="ru-RU" sz="15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ru-RU" sz="1500" b="1" kern="1200" dirty="0" smtClean="0">
              <a:solidFill>
                <a:srgbClr val="C00000"/>
              </a:solidFill>
              <a:latin typeface="+mn-lt"/>
              <a:cs typeface="Arial" pitchFamily="34" charset="0"/>
            </a:rPr>
            <a:t> </a:t>
          </a:r>
          <a:r>
            <a:rPr lang="ru-RU" sz="1500" b="0" kern="1200" dirty="0" smtClean="0">
              <a:latin typeface="+mn-lt"/>
              <a:cs typeface="Arial" pitchFamily="34" charset="0"/>
            </a:rPr>
            <a:t>новых объектов (</a:t>
          </a:r>
          <a:r>
            <a:rPr lang="ru-RU" sz="1500" b="1" kern="1200" dirty="0" smtClean="0">
              <a:effectLst>
                <a:outerShdw blurRad="38100" dist="38100" dir="2700000" algn="tl">
                  <a:srgbClr val="000000">
                    <a:alpha val="43137"/>
                  </a:srgbClr>
                </a:outerShdw>
              </a:effectLst>
              <a:latin typeface="+mn-lt"/>
              <a:cs typeface="Arial" pitchFamily="34" charset="0"/>
            </a:rPr>
            <a:t>+ </a:t>
          </a:r>
          <a:r>
            <a:rPr lang="ru-RU" sz="15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a:t>
          </a:r>
          <a:r>
            <a:rPr lang="ru-RU" sz="1500" b="0" kern="1200" dirty="0" smtClean="0">
              <a:latin typeface="+mn-lt"/>
              <a:cs typeface="Arial" pitchFamily="34" charset="0"/>
            </a:rPr>
            <a:t> посадочных места)</a:t>
          </a:r>
        </a:p>
      </dsp:txBody>
      <dsp:txXfrm>
        <a:off x="3884391" y="1295875"/>
        <a:ext cx="1901734" cy="1436596"/>
      </dsp:txXfrm>
    </dsp:sp>
    <dsp:sp modelId="{AF638C68-07B5-4E9F-95A0-724CA0B14302}">
      <dsp:nvSpPr>
        <dsp:cNvPr id="0" name=""/>
        <dsp:cNvSpPr/>
      </dsp:nvSpPr>
      <dsp:spPr>
        <a:xfrm>
          <a:off x="3849922" y="2732468"/>
          <a:ext cx="1970672" cy="63255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2">
          <a:scrgbClr r="0" g="0" b="0"/>
        </a:lnRef>
        <a:fillRef idx="1">
          <a:scrgbClr r="0" g="0" b="0"/>
        </a:fillRef>
        <a:effectRef idx="1">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endParaRPr lang="ru-RU" sz="2000" kern="1200" dirty="0">
            <a:solidFill>
              <a:srgbClr val="FF0000"/>
            </a:solidFill>
            <a:latin typeface="+mn-lt"/>
          </a:endParaRPr>
        </a:p>
      </dsp:txBody>
      <dsp:txXfrm>
        <a:off x="3849922" y="2732468"/>
        <a:ext cx="1387797" cy="632558"/>
      </dsp:txXfrm>
    </dsp:sp>
    <dsp:sp modelId="{93E1A3FC-7F17-48B4-9943-7F16F80854AE}">
      <dsp:nvSpPr>
        <dsp:cNvPr id="0" name=""/>
        <dsp:cNvSpPr/>
      </dsp:nvSpPr>
      <dsp:spPr>
        <a:xfrm>
          <a:off x="4202800" y="2867794"/>
          <a:ext cx="2450698" cy="2166817"/>
        </a:xfrm>
        <a:prstGeom prst="ellipse">
          <a:avLst/>
        </a:prstGeom>
        <a:blipFill rotWithShape="1">
          <a:blip xmlns:r="http://schemas.openxmlformats.org/officeDocument/2006/relationships" r:embed="rId2"/>
          <a:stretch>
            <a:fillRect/>
          </a:stretch>
        </a:blipFill>
        <a:ln w="25400" cap="flat" cmpd="sng" algn="ctr">
          <a:solidFill>
            <a:schemeClr val="accent3">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1A69F11D-145D-47B7-90C5-253D6E07BA01}">
      <dsp:nvSpPr>
        <dsp:cNvPr id="0" name=""/>
        <dsp:cNvSpPr/>
      </dsp:nvSpPr>
      <dsp:spPr>
        <a:xfrm>
          <a:off x="6649206" y="483562"/>
          <a:ext cx="2198758" cy="147106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ru-RU" sz="1500" b="1" kern="1200" dirty="0" smtClean="0">
              <a:solidFill>
                <a:srgbClr val="C00000"/>
              </a:solidFill>
              <a:effectLst>
                <a:outerShdw blurRad="38100" dist="38100" dir="2700000" algn="tl">
                  <a:srgbClr val="000000">
                    <a:alpha val="43137"/>
                  </a:srgbClr>
                </a:outerShdw>
              </a:effectLst>
              <a:latin typeface="+mn-lt"/>
              <a:cs typeface="Arial" pitchFamily="34" charset="0"/>
            </a:rPr>
            <a:t>Сфера бытового обслуживания</a:t>
          </a:r>
          <a:endParaRPr lang="ru-RU" sz="1500" kern="1200" dirty="0">
            <a:solidFill>
              <a:srgbClr val="C00000"/>
            </a:solidFill>
          </a:endParaRPr>
        </a:p>
        <a:p>
          <a:pPr marL="114300" lvl="1" indent="-114300" algn="l" defTabSz="666750">
            <a:lnSpc>
              <a:spcPct val="90000"/>
            </a:lnSpc>
            <a:spcBef>
              <a:spcPct val="0"/>
            </a:spcBef>
            <a:spcAft>
              <a:spcPct val="15000"/>
            </a:spcAft>
            <a:buChar char="••"/>
          </a:pPr>
          <a:r>
            <a:rPr lang="ru-RU" sz="1500" b="0" kern="1200" dirty="0" smtClean="0">
              <a:latin typeface="+mn-lt"/>
              <a:cs typeface="Arial" pitchFamily="34" charset="0"/>
            </a:rPr>
            <a:t>Открыто </a:t>
          </a:r>
          <a:r>
            <a:rPr lang="ru-RU" sz="15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ru-RU" sz="1500" b="1" kern="1200" dirty="0" smtClean="0">
              <a:latin typeface="+mn-lt"/>
              <a:cs typeface="Arial" pitchFamily="34" charset="0"/>
            </a:rPr>
            <a:t> </a:t>
          </a:r>
          <a:r>
            <a:rPr lang="ru-RU" sz="1500" b="0" kern="1200" dirty="0" smtClean="0">
              <a:latin typeface="+mn-lt"/>
              <a:cs typeface="Arial" pitchFamily="34" charset="0"/>
            </a:rPr>
            <a:t>новых объектов (</a:t>
          </a:r>
          <a:r>
            <a:rPr lang="ru-RU" sz="1500" b="1" kern="1200" dirty="0" smtClean="0">
              <a:effectLst>
                <a:outerShdw blurRad="38100" dist="38100" dir="2700000" algn="tl">
                  <a:srgbClr val="000000">
                    <a:alpha val="43137"/>
                  </a:srgbClr>
                </a:outerShdw>
              </a:effectLst>
              <a:latin typeface="+mn-lt"/>
              <a:cs typeface="Arial" pitchFamily="34" charset="0"/>
            </a:rPr>
            <a:t>+ </a:t>
          </a:r>
          <a:r>
            <a:rPr lang="ru-RU" sz="15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ru-RU" sz="1500" b="0" kern="1200" dirty="0" smtClean="0">
              <a:solidFill>
                <a:srgbClr val="C00000"/>
              </a:solidFill>
              <a:latin typeface="+mn-lt"/>
              <a:cs typeface="Arial" pitchFamily="34" charset="0"/>
            </a:rPr>
            <a:t> </a:t>
          </a:r>
          <a:r>
            <a:rPr lang="ru-RU" sz="1500" b="0" kern="1200" dirty="0" smtClean="0">
              <a:latin typeface="+mn-lt"/>
              <a:cs typeface="Arial" pitchFamily="34" charset="0"/>
            </a:rPr>
            <a:t>рабочих </a:t>
          </a:r>
          <a:r>
            <a:rPr lang="ru-RU" sz="1500" b="0" kern="1200" dirty="0" smtClean="0">
              <a:latin typeface="+mn-lt"/>
              <a:cs typeface="Arial" pitchFamily="34" charset="0"/>
            </a:rPr>
            <a:t>мест) </a:t>
          </a:r>
          <a:r>
            <a:rPr lang="ru-RU" sz="1500" b="0" kern="1200" dirty="0" smtClean="0">
              <a:latin typeface="+mn-lt"/>
              <a:cs typeface="Arial" pitchFamily="34" charset="0"/>
            </a:rPr>
            <a:t>парикмахерские, СТО, автомойка и др.</a:t>
          </a:r>
          <a:endParaRPr lang="ru-RU" sz="1500" b="1" kern="1200" dirty="0" smtClean="0">
            <a:latin typeface="+mn-lt"/>
            <a:cs typeface="Arial" pitchFamily="34" charset="0"/>
          </a:endParaRPr>
        </a:p>
      </dsp:txBody>
      <dsp:txXfrm>
        <a:off x="6683675" y="518031"/>
        <a:ext cx="2129820" cy="1436596"/>
      </dsp:txXfrm>
    </dsp:sp>
    <dsp:sp modelId="{214662A4-5E10-400F-BB5F-B059128F0616}">
      <dsp:nvSpPr>
        <dsp:cNvPr id="0" name=""/>
        <dsp:cNvSpPr/>
      </dsp:nvSpPr>
      <dsp:spPr>
        <a:xfrm>
          <a:off x="6627933" y="1954637"/>
          <a:ext cx="2241305" cy="63255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130000" dist="101600" dir="2700000" algn="tl" rotWithShape="0">
            <a:srgbClr val="000000">
              <a:alpha val="35000"/>
            </a:srgbClr>
          </a:outerShdw>
        </a:effectLst>
        <a:scene3d>
          <a:camera prst="orthographicFront"/>
          <a:lightRig rig="threePt" dir="t"/>
        </a:scene3d>
        <a:sp3d>
          <a:bevelT/>
        </a:sp3d>
      </dsp:spPr>
      <dsp:style>
        <a:lnRef idx="2">
          <a:scrgbClr r="0" g="0" b="0"/>
        </a:lnRef>
        <a:fillRef idx="1">
          <a:scrgbClr r="0" g="0" b="0"/>
        </a:fillRef>
        <a:effectRef idx="1">
          <a:scrgbClr r="0" g="0" b="0"/>
        </a:effectRef>
        <a:fontRef idx="minor">
          <a:schemeClr val="lt1"/>
        </a:fontRef>
      </dsp:style>
      <dsp:txBody>
        <a:bodyPr spcFirstLastPara="0" vert="horz" wrap="square" lIns="76200" tIns="0" rIns="254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sz="2000" b="1" kern="1200" dirty="0" smtClean="0">
            <a:solidFill>
              <a:schemeClr val="tx1"/>
            </a:solidFill>
            <a:latin typeface="+mn-lt"/>
            <a:cs typeface="Arial" pitchFamily="34" charset="0"/>
          </a:endParaRPr>
        </a:p>
      </dsp:txBody>
      <dsp:txXfrm>
        <a:off x="6627933" y="1954637"/>
        <a:ext cx="1578383" cy="632558"/>
      </dsp:txXfrm>
    </dsp:sp>
    <dsp:sp modelId="{867B2D6D-6A39-4EE7-8CC8-C6CCD74AB34B}">
      <dsp:nvSpPr>
        <dsp:cNvPr id="0" name=""/>
        <dsp:cNvSpPr/>
      </dsp:nvSpPr>
      <dsp:spPr>
        <a:xfrm>
          <a:off x="7027901" y="2020206"/>
          <a:ext cx="2437642" cy="2214436"/>
        </a:xfrm>
        <a:prstGeom prst="ellipse">
          <a:avLst/>
        </a:prstGeom>
        <a:blipFill rotWithShape="1">
          <a:blip xmlns:r="http://schemas.openxmlformats.org/officeDocument/2006/relationships" r:embed="rId3"/>
          <a:stretch>
            <a:fillRect/>
          </a:stretch>
        </a:blipFill>
        <a:ln w="25400" cap="flat" cmpd="sng" algn="ctr">
          <a:solidFill>
            <a:schemeClr val="accent4">
              <a:tint val="40000"/>
              <a:alpha val="9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BADF-9D86-49EA-A118-353BB14D7D95}">
      <dsp:nvSpPr>
        <dsp:cNvPr id="0" name=""/>
        <dsp:cNvSpPr/>
      </dsp:nvSpPr>
      <dsp:spPr>
        <a:xfrm>
          <a:off x="0" y="891632"/>
          <a:ext cx="764386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7C4F2-E2A1-4400-A66C-D2C1559FBC5F}">
      <dsp:nvSpPr>
        <dsp:cNvPr id="0" name=""/>
        <dsp:cNvSpPr/>
      </dsp:nvSpPr>
      <dsp:spPr>
        <a:xfrm>
          <a:off x="382193" y="49136"/>
          <a:ext cx="6061279" cy="1217529"/>
        </a:xfrm>
        <a:prstGeom prst="roundRect">
          <a:avLst/>
        </a:prstGeom>
        <a:solidFill>
          <a:srgbClr val="C5E6FF"/>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effectLst>
                <a:outerShdw blurRad="38100" dist="38100" dir="2700000" algn="tl">
                  <a:srgbClr val="000000">
                    <a:alpha val="43137"/>
                  </a:srgbClr>
                </a:outerShdw>
              </a:effectLst>
            </a:rPr>
            <a:t>Обеспеченность врачами  </a:t>
          </a:r>
          <a:r>
            <a:rPr lang="ru-RU" sz="1600" b="1" kern="1200" dirty="0" smtClean="0">
              <a:solidFill>
                <a:schemeClr val="tx1"/>
              </a:solidFill>
              <a:effectLst>
                <a:outerShdw blurRad="38100" dist="38100" dir="2700000" algn="tl">
                  <a:srgbClr val="000000">
                    <a:alpha val="43137"/>
                  </a:srgbClr>
                </a:outerShdw>
              </a:effectLst>
            </a:rPr>
            <a:t>→</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22,1</a:t>
          </a:r>
          <a:r>
            <a:rPr lang="ru-RU" sz="16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a:t>
          </a:r>
          <a:r>
            <a:rPr lang="ru-RU" sz="1600" b="1" kern="1200" dirty="0" smtClean="0">
              <a:solidFill>
                <a:schemeClr val="tx1"/>
              </a:solidFill>
              <a:effectLst>
                <a:outerShdw blurRad="38100" dist="38100" dir="2700000" algn="tl">
                  <a:srgbClr val="000000">
                    <a:alpha val="43137"/>
                  </a:srgbClr>
                </a:outerShdw>
              </a:effectLst>
            </a:rPr>
            <a:t>. населения, </a:t>
          </a:r>
          <a:r>
            <a:rPr lang="ru-RU" sz="1600" kern="1200" dirty="0" smtClean="0">
              <a:solidFill>
                <a:schemeClr val="tx1"/>
              </a:solidFill>
              <a:effectLst>
                <a:outerShdw blurRad="38100" dist="38100" dir="2700000" algn="tl">
                  <a:srgbClr val="000000">
                    <a:alpha val="43137"/>
                  </a:srgbClr>
                </a:outerShdw>
              </a:effectLst>
            </a:rPr>
            <a:t>что на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 </a:t>
          </a:r>
          <a:r>
            <a:rPr lang="ru-RU" sz="1600" b="1" kern="1200" dirty="0" smtClean="0">
              <a:solidFill>
                <a:srgbClr val="C00000"/>
              </a:solidFill>
              <a:effectLst>
                <a:outerShdw blurRad="38100" dist="38100" dir="2700000" algn="tl">
                  <a:srgbClr val="000000">
                    <a:alpha val="43137"/>
                  </a:srgbClr>
                </a:outerShdw>
              </a:effectLst>
            </a:rPr>
            <a:t>ниже </a:t>
          </a:r>
          <a:r>
            <a:rPr lang="ru-RU" sz="1600" kern="1200" dirty="0" smtClean="0">
              <a:solidFill>
                <a:schemeClr val="tx1"/>
              </a:solidFill>
              <a:effectLst>
                <a:outerShdw blurRad="38100" dist="38100" dir="2700000" algn="tl">
                  <a:srgbClr val="000000">
                    <a:alpha val="43137"/>
                  </a:srgbClr>
                </a:outerShdw>
              </a:effectLst>
            </a:rPr>
            <a:t>уровня 2013 года (план 2014 </a:t>
          </a:r>
          <a:r>
            <a:rPr lang="ru-RU" sz="1600" b="1"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24,3</a:t>
          </a:r>
          <a:r>
            <a:rPr lang="ru-RU" sz="16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a:t>
          </a:r>
          <a:r>
            <a:rPr lang="ru-RU" sz="1600" b="1" kern="1200" dirty="0" smtClean="0">
              <a:solidFill>
                <a:schemeClr val="tx1"/>
              </a:solidFill>
              <a:effectLst>
                <a:outerShdw blurRad="38100" dist="38100" dir="2700000" algn="tl">
                  <a:srgbClr val="000000">
                    <a:alpha val="43137"/>
                  </a:srgbClr>
                </a:outerShdw>
              </a:effectLst>
            </a:rPr>
            <a:t>.</a:t>
          </a:r>
          <a:r>
            <a:rPr lang="ru-RU" sz="1600" kern="1200" dirty="0" smtClean="0">
              <a:solidFill>
                <a:schemeClr val="tx1"/>
              </a:solidFill>
              <a:effectLst>
                <a:outerShdw blurRad="38100" dist="38100" dir="2700000" algn="tl">
                  <a:srgbClr val="000000">
                    <a:alpha val="43137"/>
                  </a:srgbClr>
                </a:outerShdw>
              </a:effectLst>
            </a:rPr>
            <a:t>)</a:t>
          </a:r>
        </a:p>
        <a:p>
          <a:pPr lvl="0" algn="l" defTabSz="711200">
            <a:lnSpc>
              <a:spcPct val="90000"/>
            </a:lnSpc>
            <a:spcBef>
              <a:spcPct val="0"/>
            </a:spcBef>
            <a:spcAft>
              <a:spcPct val="35000"/>
            </a:spcAft>
          </a:pPr>
          <a:r>
            <a:rPr lang="ru-RU" sz="1600" kern="1200" dirty="0" smtClean="0">
              <a:solidFill>
                <a:schemeClr val="tx1"/>
              </a:solidFill>
              <a:effectLst>
                <a:outerShdw blurRad="38100" dist="38100" dir="2700000" algn="tl">
                  <a:srgbClr val="000000">
                    <a:alpha val="43137"/>
                  </a:srgbClr>
                </a:outerShdw>
              </a:effectLst>
            </a:rPr>
            <a:t>Обеспеченность средним медицинским персоналом                      </a:t>
          </a:r>
          <a:r>
            <a:rPr lang="ru-RU" sz="1600" b="1" kern="1200" dirty="0" smtClean="0">
              <a:solidFill>
                <a:schemeClr val="tx1"/>
              </a:solidFill>
              <a:effectLst>
                <a:outerShdw blurRad="38100" dist="38100" dir="2700000" algn="tl">
                  <a:srgbClr val="000000">
                    <a:alpha val="43137"/>
                  </a:srgbClr>
                </a:outerShdw>
              </a:effectLst>
            </a:rPr>
            <a:t>→</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79,7</a:t>
          </a:r>
          <a:r>
            <a:rPr lang="ru-RU" sz="16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на 10 тыс. населения, </a:t>
          </a:r>
          <a:r>
            <a:rPr lang="ru-RU" sz="1600" b="0"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на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ru-RU" sz="1600" b="0"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выше </a:t>
          </a:r>
          <a:r>
            <a:rPr lang="ru-RU" sz="1600" b="0"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уровня 2013 года</a:t>
          </a:r>
          <a:r>
            <a:rPr lang="ru-RU" sz="1600" b="1" kern="1200" dirty="0" smtClean="0">
              <a:solidFill>
                <a:schemeClr val="tx1"/>
              </a:solidFill>
              <a:effectLst>
                <a:outerShdw blurRad="38100" dist="38100" dir="2700000" algn="tl">
                  <a:srgbClr val="000000">
                    <a:alpha val="43137"/>
                  </a:srgbClr>
                </a:outerShdw>
              </a:effectLst>
            </a:rPr>
            <a:t> </a:t>
          </a:r>
          <a:r>
            <a:rPr lang="ru-RU" sz="1600" kern="1200" dirty="0" smtClean="0">
              <a:solidFill>
                <a:schemeClr val="tx1"/>
              </a:solidFill>
              <a:effectLst>
                <a:outerShdw blurRad="38100" dist="38100" dir="2700000" algn="tl">
                  <a:srgbClr val="000000">
                    <a:alpha val="43137"/>
                  </a:srgbClr>
                </a:outerShdw>
              </a:effectLst>
            </a:rPr>
            <a:t>(план 2014  </a:t>
          </a:r>
          <a:r>
            <a:rPr lang="ru-RU" sz="1600" b="1" kern="1200" dirty="0" smtClean="0">
              <a:solidFill>
                <a:schemeClr val="tx1"/>
              </a:solidFill>
              <a:effectLst>
                <a:outerShdw blurRad="38100" dist="38100" dir="2700000" algn="tl">
                  <a:srgbClr val="000000">
                    <a:alpha val="43137"/>
                  </a:srgbClr>
                </a:outerShdw>
              </a:effectLst>
            </a:rPr>
            <a:t>→</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rPr>
            <a:t>75,8</a:t>
          </a:r>
          <a:r>
            <a:rPr lang="ru-RU" sz="1600" b="1" kern="1200" dirty="0" smtClean="0">
              <a:solidFill>
                <a:schemeClr val="tx1"/>
              </a:solidFill>
              <a:effectLst>
                <a:outerShdw blurRad="38100" dist="38100" dir="2700000" algn="tl">
                  <a:srgbClr val="000000">
                    <a:alpha val="43137"/>
                  </a:srgbClr>
                </a:outerShdw>
              </a:effectLst>
            </a:rPr>
            <a:t> на 10 тыс.</a:t>
          </a:r>
          <a:r>
            <a:rPr lang="ru-RU" sz="1600" kern="1200" dirty="0" smtClean="0">
              <a:solidFill>
                <a:schemeClr val="tx1"/>
              </a:solidFill>
              <a:effectLst>
                <a:outerShdw blurRad="38100" dist="38100" dir="2700000" algn="tl">
                  <a:srgbClr val="000000">
                    <a:alpha val="43137"/>
                  </a:srgbClr>
                </a:outerShdw>
              </a:effectLst>
            </a:rPr>
            <a:t>)</a:t>
          </a:r>
          <a:endParaRPr lang="ru-RU" sz="1600" b="1" kern="1200" dirty="0">
            <a:effectLst>
              <a:outerShdw blurRad="38100" dist="38100" dir="2700000" algn="tl">
                <a:srgbClr val="000000">
                  <a:alpha val="43137"/>
                </a:srgbClr>
              </a:outerShdw>
            </a:effectLst>
            <a:latin typeface="+mn-lt"/>
          </a:endParaRPr>
        </a:p>
      </dsp:txBody>
      <dsp:txXfrm>
        <a:off x="441628" y="108571"/>
        <a:ext cx="5942409" cy="1098659"/>
      </dsp:txXfrm>
    </dsp:sp>
    <dsp:sp modelId="{4E4E14B7-7FC5-44CC-987B-2B8BA564088C}">
      <dsp:nvSpPr>
        <dsp:cNvPr id="0" name=""/>
        <dsp:cNvSpPr/>
      </dsp:nvSpPr>
      <dsp:spPr>
        <a:xfrm>
          <a:off x="0" y="2295581"/>
          <a:ext cx="764386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FD8AC-FAC3-4444-96C1-F2B92D17ED7A}">
      <dsp:nvSpPr>
        <dsp:cNvPr id="0" name=""/>
        <dsp:cNvSpPr/>
      </dsp:nvSpPr>
      <dsp:spPr>
        <a:xfrm>
          <a:off x="382193" y="1646826"/>
          <a:ext cx="6061279" cy="1023789"/>
        </a:xfrm>
        <a:prstGeom prst="roundRect">
          <a:avLst/>
        </a:prstGeom>
        <a:solidFill>
          <a:srgbClr val="C5E6FF"/>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effectLst>
                <a:outerShdw blurRad="38100" dist="38100" dir="2700000" algn="tl">
                  <a:srgbClr val="000000">
                    <a:alpha val="43137"/>
                  </a:srgbClr>
                </a:outerShdw>
              </a:effectLst>
            </a:rPr>
            <a:t>В  «Областной больнице №12» </a:t>
          </a:r>
          <a:r>
            <a:rPr lang="ru-RU" sz="1600" b="1" kern="1200" dirty="0" smtClean="0">
              <a:solidFill>
                <a:schemeClr val="tx1"/>
              </a:solidFill>
              <a:effectLst>
                <a:outerShdw blurRad="38100" dist="38100" dir="2700000" algn="tl">
                  <a:srgbClr val="000000">
                    <a:alpha val="43137"/>
                  </a:srgbClr>
                </a:outerShdw>
              </a:effectLst>
            </a:rPr>
            <a:t>в стационаре прошли лечение</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chemeClr val="tx1"/>
              </a:solidFill>
              <a:effectLst>
                <a:outerShdw blurRad="38100" dist="38100" dir="2700000" algn="tl">
                  <a:srgbClr val="000000">
                    <a:alpha val="43137"/>
                  </a:srgbClr>
                </a:outerShdw>
              </a:effectLst>
            </a:rPr>
            <a:t>→ в 2014 году –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8 168</a:t>
          </a:r>
          <a:r>
            <a:rPr lang="ru-RU" sz="1600" b="1" kern="1200" dirty="0" smtClean="0">
              <a:solidFill>
                <a:schemeClr val="tx1"/>
              </a:solidFill>
              <a:effectLst>
                <a:outerShdw blurRad="38100" dist="38100" dir="2700000" algn="tl">
                  <a:srgbClr val="000000">
                    <a:alpha val="43137"/>
                  </a:srgbClr>
                </a:outerShdw>
              </a:effectLst>
            </a:rPr>
            <a:t> человек</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chemeClr val="tx1"/>
              </a:solidFill>
              <a:effectLst>
                <a:outerShdw blurRad="38100" dist="38100" dir="2700000" algn="tl">
                  <a:srgbClr val="000000">
                    <a:alpha val="43137"/>
                  </a:srgbClr>
                </a:outerShdw>
              </a:effectLst>
            </a:rPr>
            <a:t>в 2013 году </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8 634</a:t>
          </a:r>
          <a:r>
            <a:rPr lang="ru-RU" sz="1600" kern="1200" dirty="0" smtClean="0">
              <a:solidFill>
                <a:schemeClr val="tx1"/>
              </a:solidFill>
              <a:effectLst>
                <a:outerShdw blurRad="38100" dist="38100" dir="2700000" algn="tl">
                  <a:srgbClr val="000000">
                    <a:alpha val="43137"/>
                  </a:srgbClr>
                </a:outerShdw>
              </a:effectLst>
            </a:rPr>
            <a:t> человека                          </a:t>
          </a:r>
          <a:r>
            <a:rPr lang="ru-RU" sz="1600" b="1" kern="1200" dirty="0" smtClean="0">
              <a:solidFill>
                <a:schemeClr val="tx1"/>
              </a:solidFill>
              <a:effectLst>
                <a:outerShdw blurRad="38100" dist="38100" dir="2700000" algn="tl">
                  <a:srgbClr val="000000">
                    <a:alpha val="43137"/>
                  </a:srgbClr>
                </a:outerShdw>
              </a:effectLst>
            </a:rPr>
            <a:t>Количество обращений в регистратуру поликлиники:                                       → 2014 год –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31 245</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chemeClr val="tx1"/>
              </a:solidFill>
              <a:effectLst>
                <a:outerShdw blurRad="38100" dist="38100" dir="2700000" algn="tl">
                  <a:srgbClr val="000000">
                    <a:alpha val="43137"/>
                  </a:srgbClr>
                </a:outerShdw>
              </a:effectLst>
            </a:rPr>
            <a:t>2013 год </a:t>
          </a:r>
          <a:r>
            <a:rPr lang="ru-RU" sz="1600" kern="1200" dirty="0" smtClean="0">
              <a:solidFill>
                <a:schemeClr val="tx1"/>
              </a:solidFill>
              <a:effectLst>
                <a:outerShdw blurRad="38100" dist="38100" dir="2700000" algn="tl">
                  <a:srgbClr val="000000">
                    <a:alpha val="43137"/>
                  </a:srgbClr>
                </a:outerShdw>
              </a:effectLst>
            </a:rPr>
            <a:t>–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30 800</a:t>
          </a:r>
          <a:endParaRPr lang="ru-RU" sz="1600" b="1" kern="1200" dirty="0">
            <a:solidFill>
              <a:schemeClr val="tx1"/>
            </a:solidFill>
            <a:latin typeface="+mn-lt"/>
          </a:endParaRPr>
        </a:p>
      </dsp:txBody>
      <dsp:txXfrm>
        <a:off x="432170" y="1696803"/>
        <a:ext cx="5961325" cy="923835"/>
      </dsp:txXfrm>
    </dsp:sp>
    <dsp:sp modelId="{0E3DE469-4A0B-4C09-91E6-54529716B776}">
      <dsp:nvSpPr>
        <dsp:cNvPr id="0" name=""/>
        <dsp:cNvSpPr/>
      </dsp:nvSpPr>
      <dsp:spPr>
        <a:xfrm>
          <a:off x="0" y="3442684"/>
          <a:ext cx="764386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5A3F3-66BD-4DCB-96D6-0FE50F363246}">
      <dsp:nvSpPr>
        <dsp:cNvPr id="0" name=""/>
        <dsp:cNvSpPr/>
      </dsp:nvSpPr>
      <dsp:spPr>
        <a:xfrm>
          <a:off x="382193" y="3029981"/>
          <a:ext cx="6061279" cy="766943"/>
        </a:xfrm>
        <a:prstGeom prst="roundRect">
          <a:avLst/>
        </a:prstGeom>
        <a:solidFill>
          <a:srgbClr val="C5E6FF"/>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latin typeface="+mn-lt"/>
            </a:rPr>
            <a:t>Проведено флюорографическое обследование населения                        </a:t>
          </a:r>
          <a:r>
            <a:rPr lang="ru-RU" sz="1600" b="1" kern="1200" dirty="0" smtClean="0">
              <a:solidFill>
                <a:schemeClr val="tx1"/>
              </a:solidFill>
              <a:effectLst>
                <a:outerShdw blurRad="38100" dist="38100" dir="2700000" algn="tl">
                  <a:srgbClr val="000000">
                    <a:alpha val="43137"/>
                  </a:srgbClr>
                </a:outerShdw>
              </a:effectLst>
            </a:rPr>
            <a:t>→</a:t>
          </a:r>
          <a:r>
            <a:rPr lang="ru-RU" sz="1600" b="1" kern="1200" dirty="0" smtClean="0">
              <a:solidFill>
                <a:schemeClr val="tx1"/>
              </a:solidFill>
              <a:latin typeface="+mn-lt"/>
            </a:rPr>
            <a:t> </a:t>
          </a:r>
          <a:r>
            <a:rPr lang="ru-RU" sz="1600" b="1" kern="1200" dirty="0" smtClean="0">
              <a:solidFill>
                <a:srgbClr val="C00000"/>
              </a:solidFill>
              <a:effectLst>
                <a:outerShdw blurRad="38100" dist="38100" dir="2700000" algn="tl">
                  <a:srgbClr val="000000">
                    <a:alpha val="43137"/>
                  </a:srgbClr>
                </a:outerShdw>
              </a:effectLst>
              <a:latin typeface="+mn-lt"/>
            </a:rPr>
            <a:t>30 831</a:t>
          </a:r>
          <a:r>
            <a:rPr lang="ru-RU" sz="1600" b="1" kern="1200" dirty="0" smtClean="0">
              <a:solidFill>
                <a:schemeClr val="tx1"/>
              </a:solidFill>
              <a:latin typeface="+mn-lt"/>
            </a:rPr>
            <a:t> </a:t>
          </a:r>
          <a:r>
            <a:rPr lang="ru-RU" sz="1600" b="1" kern="1200" dirty="0" smtClean="0">
              <a:solidFill>
                <a:schemeClr val="tx1"/>
              </a:solidFill>
              <a:latin typeface="+mn-lt"/>
            </a:rPr>
            <a:t>человека </a:t>
          </a:r>
          <a:r>
            <a:rPr lang="ru-RU" sz="1600" b="1" kern="1200" dirty="0" smtClean="0">
              <a:solidFill>
                <a:schemeClr val="tx1"/>
              </a:solidFill>
              <a:latin typeface="+mn-lt"/>
            </a:rPr>
            <a:t>(</a:t>
          </a:r>
          <a:r>
            <a:rPr lang="ru-RU" sz="1600" b="1" kern="1200" dirty="0" smtClean="0">
              <a:solidFill>
                <a:srgbClr val="C00000"/>
              </a:solidFill>
              <a:effectLst>
                <a:outerShdw blurRad="38100" dist="38100" dir="2700000" algn="tl">
                  <a:srgbClr val="000000">
                    <a:alpha val="43137"/>
                  </a:srgbClr>
                </a:outerShdw>
              </a:effectLst>
              <a:latin typeface="+mn-lt"/>
            </a:rPr>
            <a:t>85,7</a:t>
          </a:r>
          <a:r>
            <a:rPr lang="ru-RU" sz="1600" b="1" kern="1200" dirty="0" smtClean="0">
              <a:solidFill>
                <a:schemeClr val="tx1"/>
              </a:solidFill>
              <a:latin typeface="+mn-lt"/>
            </a:rPr>
            <a:t>% от плана)</a:t>
          </a:r>
        </a:p>
        <a:p>
          <a:pPr lvl="0" algn="l" defTabSz="711200">
            <a:lnSpc>
              <a:spcPct val="90000"/>
            </a:lnSpc>
            <a:spcBef>
              <a:spcPct val="0"/>
            </a:spcBef>
            <a:spcAft>
              <a:spcPct val="35000"/>
            </a:spcAft>
          </a:pPr>
          <a:r>
            <a:rPr lang="ru-RU" sz="1600" b="1" kern="1200" dirty="0" smtClean="0">
              <a:solidFill>
                <a:schemeClr val="tx1"/>
              </a:solidFill>
              <a:latin typeface="+mn-lt"/>
            </a:rPr>
            <a:t>Запущенных случаев туберкулеза не выявлено</a:t>
          </a:r>
          <a:endParaRPr lang="ru-RU" sz="1600" b="1" kern="1200" dirty="0">
            <a:solidFill>
              <a:schemeClr val="tx1"/>
            </a:solidFill>
            <a:latin typeface="+mn-lt"/>
          </a:endParaRPr>
        </a:p>
      </dsp:txBody>
      <dsp:txXfrm>
        <a:off x="419632" y="3067420"/>
        <a:ext cx="5986401" cy="692065"/>
      </dsp:txXfrm>
    </dsp:sp>
    <dsp:sp modelId="{68BB1B3A-D36C-490F-A0B1-EB10E2B8F0AA}">
      <dsp:nvSpPr>
        <dsp:cNvPr id="0" name=""/>
        <dsp:cNvSpPr/>
      </dsp:nvSpPr>
      <dsp:spPr>
        <a:xfrm>
          <a:off x="0" y="5224749"/>
          <a:ext cx="764386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CBDDF5-CA6E-4984-B07E-6BA1779EE37D}">
      <dsp:nvSpPr>
        <dsp:cNvPr id="0" name=""/>
        <dsp:cNvSpPr/>
      </dsp:nvSpPr>
      <dsp:spPr>
        <a:xfrm>
          <a:off x="382193" y="4177084"/>
          <a:ext cx="6061279" cy="1401904"/>
        </a:xfrm>
        <a:prstGeom prst="roundRect">
          <a:avLst/>
        </a:prstGeom>
        <a:solidFill>
          <a:srgbClr val="C5E6FF"/>
        </a:solidFill>
        <a:ln w="25400" cap="flat" cmpd="sng" algn="ctr">
          <a:solidFill>
            <a:schemeClr val="lt1">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rPr>
            <a:t>→</a:t>
          </a:r>
          <a:r>
            <a:rPr lang="ru-RU" sz="1600" kern="1200" dirty="0" smtClean="0">
              <a:solidFill>
                <a:schemeClr val="tx1"/>
              </a:solidFill>
              <a:effectLst>
                <a:outerShdw blurRad="38100" dist="38100" dir="2700000" algn="tl">
                  <a:srgbClr val="000000">
                    <a:alpha val="43137"/>
                  </a:srgbClr>
                </a:outerShdw>
              </a:effectLst>
            </a:rPr>
            <a:t> в номинации «Лучшая регистратура» межтерриториального центра на базе Областной больницы: </a:t>
          </a:r>
          <a:r>
            <a:rPr lang="ru-RU" sz="1600" b="1" kern="1200" dirty="0" smtClean="0">
              <a:solidFill>
                <a:srgbClr val="C00000"/>
              </a:solidFill>
              <a:effectLst>
                <a:outerShdw blurRad="38100" dist="38100" dir="2700000" algn="tl">
                  <a:srgbClr val="000000">
                    <a:alpha val="43137"/>
                  </a:srgbClr>
                </a:outerShdw>
              </a:effectLst>
            </a:rPr>
            <a:t>1-е место </a:t>
          </a:r>
          <a:r>
            <a:rPr lang="ru-RU" sz="1600" kern="1200" dirty="0" smtClean="0">
              <a:solidFill>
                <a:schemeClr val="tx1"/>
              </a:solidFill>
              <a:effectLst>
                <a:outerShdw blurRad="38100" dist="38100" dir="2700000" algn="tl">
                  <a:srgbClr val="000000">
                    <a:alpha val="43137"/>
                  </a:srgbClr>
                </a:outerShdw>
              </a:effectLst>
            </a:rPr>
            <a:t>заняла </a:t>
          </a:r>
          <a:r>
            <a:rPr lang="ru-RU" sz="1600" b="1" kern="1200" dirty="0" smtClean="0">
              <a:solidFill>
                <a:schemeClr val="tx1"/>
              </a:solidFill>
              <a:effectLst>
                <a:outerShdw blurRad="38100" dist="38100" dir="2700000" algn="tl">
                  <a:srgbClr val="000000">
                    <a:alpha val="43137"/>
                  </a:srgbClr>
                </a:outerShdw>
              </a:effectLst>
            </a:rPr>
            <a:t>Областная больница № 12 </a:t>
          </a:r>
          <a:r>
            <a:rPr lang="ru-RU" sz="1600" kern="1200" dirty="0" err="1" smtClean="0">
              <a:solidFill>
                <a:schemeClr val="tx1"/>
              </a:solidFill>
              <a:effectLst>
                <a:outerShdw blurRad="38100" dist="38100" dir="2700000" algn="tl">
                  <a:srgbClr val="000000">
                    <a:alpha val="43137"/>
                  </a:srgbClr>
                </a:outerShdw>
              </a:effectLst>
            </a:rPr>
            <a:t>г.Заводоуковск</a:t>
          </a:r>
          <a:endParaRPr lang="ru-RU" sz="1600" kern="1200" dirty="0" smtClean="0">
            <a:solidFill>
              <a:schemeClr val="tx1"/>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rPr>
            <a:t>→ </a:t>
          </a:r>
          <a:r>
            <a:rPr lang="ru-RU" sz="1600" b="0" kern="1200" dirty="0" smtClean="0">
              <a:solidFill>
                <a:schemeClr val="tx1"/>
              </a:solidFill>
              <a:effectLst>
                <a:outerShdw blurRad="38100" dist="38100" dir="2700000" algn="tl">
                  <a:srgbClr val="000000">
                    <a:alpha val="43137"/>
                  </a:srgbClr>
                </a:outerShdw>
              </a:effectLst>
            </a:rPr>
            <a:t>на пополнение материально-технической базы направлено </a:t>
          </a:r>
          <a:r>
            <a:rPr lang="ru-RU" sz="16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a:t>
          </a:r>
          <a:r>
            <a:rPr lang="ru-RU" sz="1600" b="1" kern="1200" dirty="0" smtClean="0">
              <a:solidFill>
                <a:schemeClr val="tx1"/>
              </a:solidFill>
              <a:effectLst>
                <a:outerShdw blurRad="38100" dist="38100" dir="2700000" algn="tl">
                  <a:srgbClr val="000000">
                    <a:alpha val="43137"/>
                  </a:srgbClr>
                </a:outerShdw>
              </a:effectLst>
            </a:rPr>
            <a:t> млн. рублей </a:t>
          </a:r>
          <a:r>
            <a:rPr lang="ru-RU" sz="1600" b="0" kern="1200" dirty="0" smtClean="0">
              <a:solidFill>
                <a:schemeClr val="tx1"/>
              </a:solidFill>
              <a:effectLst>
                <a:outerShdw blurRad="38100" dist="38100" dir="2700000" algn="tl">
                  <a:srgbClr val="000000">
                    <a:alpha val="43137"/>
                  </a:srgbClr>
                </a:outerShdw>
              </a:effectLst>
            </a:rPr>
            <a:t>(приобретено: автомобиль скорой помощи и медицинское оборудование)</a:t>
          </a:r>
          <a:endParaRPr lang="ru-RU" sz="1600" b="1" kern="1200" dirty="0">
            <a:solidFill>
              <a:schemeClr val="tx1"/>
            </a:solidFill>
            <a:latin typeface="+mn-lt"/>
          </a:endParaRPr>
        </a:p>
      </dsp:txBody>
      <dsp:txXfrm>
        <a:off x="450628" y="4245519"/>
        <a:ext cx="5924409" cy="1265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48C31-1C3E-4380-A98B-CE4F736FBDE5}">
      <dsp:nvSpPr>
        <dsp:cNvPr id="0" name=""/>
        <dsp:cNvSpPr/>
      </dsp:nvSpPr>
      <dsp:spPr>
        <a:xfrm>
          <a:off x="223067" y="791084"/>
          <a:ext cx="3521349" cy="15172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p>
        <a:p>
          <a:pPr marL="228600" lvl="1" indent="-228600" algn="l" defTabSz="933450">
            <a:lnSpc>
              <a:spcPct val="90000"/>
            </a:lnSpc>
            <a:spcBef>
              <a:spcPct val="0"/>
            </a:spcBef>
            <a:spcAft>
              <a:spcPct val="15000"/>
            </a:spcAft>
            <a:buChar char="••"/>
          </a:pPr>
          <a:r>
            <a:rPr lang="ru-RU" sz="2100" b="1" kern="1200" dirty="0" smtClean="0">
              <a:solidFill>
                <a:srgbClr val="C00000"/>
              </a:solidFill>
              <a:effectLst>
                <a:outerShdw blurRad="38100" dist="38100" dir="2700000" algn="tl">
                  <a:srgbClr val="000000">
                    <a:alpha val="43137"/>
                  </a:srgbClr>
                </a:outerShdw>
              </a:effectLst>
            </a:rPr>
            <a:t>17</a:t>
          </a:r>
          <a:r>
            <a:rPr lang="ru-RU" sz="1400" b="1" kern="1200" dirty="0" smtClean="0">
              <a:solidFill>
                <a:srgbClr val="C00000"/>
              </a:solidFill>
              <a:effectLst>
                <a:outerShdw blurRad="38100" dist="38100" dir="2700000" algn="tl">
                  <a:srgbClr val="000000">
                    <a:alpha val="43137"/>
                  </a:srgbClr>
                </a:outerShdw>
              </a:effectLst>
            </a:rPr>
            <a:t> образовательных учреждений =                                                              </a:t>
          </a:r>
          <a:r>
            <a:rPr lang="ru-RU" sz="2100" b="1" kern="1200" dirty="0" smtClean="0">
              <a:solidFill>
                <a:srgbClr val="C00000"/>
              </a:solidFill>
              <a:effectLst>
                <a:outerShdw blurRad="38100" dist="38100" dir="2700000" algn="tl">
                  <a:srgbClr val="000000">
                    <a:alpha val="43137"/>
                  </a:srgbClr>
                </a:outerShdw>
              </a:effectLst>
            </a:rPr>
            <a:t>11</a:t>
          </a:r>
          <a:r>
            <a:rPr lang="ru-RU" sz="1400" b="1" kern="1200" dirty="0" smtClean="0">
              <a:solidFill>
                <a:srgbClr val="C00000"/>
              </a:solidFill>
              <a:effectLst>
                <a:outerShdw blurRad="38100" dist="38100" dir="2700000" algn="tl">
                  <a:srgbClr val="000000">
                    <a:alpha val="43137"/>
                  </a:srgbClr>
                </a:outerShdw>
              </a:effectLst>
            </a:rPr>
            <a:t> Школ + </a:t>
          </a:r>
          <a:r>
            <a:rPr lang="ru-RU" sz="2100" b="1" kern="1200" dirty="0" smtClean="0">
              <a:solidFill>
                <a:srgbClr val="C00000"/>
              </a:solidFill>
              <a:effectLst>
                <a:outerShdw blurRad="38100" dist="38100" dir="2700000" algn="tl">
                  <a:srgbClr val="000000">
                    <a:alpha val="43137"/>
                  </a:srgbClr>
                </a:outerShdw>
              </a:effectLst>
            </a:rPr>
            <a:t>6</a:t>
          </a:r>
          <a:r>
            <a:rPr lang="ru-RU" sz="1400" b="1" kern="1200" dirty="0" smtClean="0">
              <a:solidFill>
                <a:srgbClr val="C00000"/>
              </a:solidFill>
              <a:effectLst>
                <a:outerShdw blurRad="38100" dist="38100" dir="2700000" algn="tl">
                  <a:srgbClr val="000000">
                    <a:alpha val="43137"/>
                  </a:srgbClr>
                </a:outerShdw>
              </a:effectLst>
            </a:rPr>
            <a:t> Детских садов</a:t>
          </a:r>
          <a:endParaRPr lang="ru-RU" sz="1400" kern="1200" dirty="0"/>
        </a:p>
      </dsp:txBody>
      <dsp:txXfrm>
        <a:off x="257982" y="825999"/>
        <a:ext cx="3451519" cy="1122262"/>
      </dsp:txXfrm>
    </dsp:sp>
    <dsp:sp modelId="{AADF77A8-38A4-4224-A6E5-FCE65812C471}">
      <dsp:nvSpPr>
        <dsp:cNvPr id="0" name=""/>
        <dsp:cNvSpPr/>
      </dsp:nvSpPr>
      <dsp:spPr>
        <a:xfrm>
          <a:off x="52764" y="-1152213"/>
          <a:ext cx="8205779" cy="4543570"/>
        </a:xfrm>
        <a:prstGeom prst="leftCircularArrow">
          <a:avLst>
            <a:gd name="adj1" fmla="val 2061"/>
            <a:gd name="adj2" fmla="val 247229"/>
            <a:gd name="adj3" fmla="val 1927720"/>
            <a:gd name="adj4" fmla="val 8929470"/>
            <a:gd name="adj5" fmla="val 2404"/>
          </a:avLst>
        </a:prstGeom>
        <a:gradFill rotWithShape="0">
          <a:gsLst>
            <a:gs pos="20000">
              <a:schemeClr val="accent1">
                <a:tint val="60000"/>
                <a:hueOff val="0"/>
                <a:satOff val="0"/>
                <a:lumOff val="0"/>
                <a:alphaOff val="0"/>
                <a:tint val="9000"/>
              </a:schemeClr>
            </a:gs>
            <a:gs pos="100000">
              <a:schemeClr val="accent1">
                <a:tint val="6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997F918A-679C-47AE-A9F2-F5982F5D86F4}">
      <dsp:nvSpPr>
        <dsp:cNvPr id="0" name=""/>
        <dsp:cNvSpPr/>
      </dsp:nvSpPr>
      <dsp:spPr>
        <a:xfrm>
          <a:off x="1471903" y="2088233"/>
          <a:ext cx="1635117" cy="650232"/>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t>Система образования</a:t>
          </a:r>
          <a:endParaRPr lang="ru-RU" sz="1600" kern="1200" dirty="0"/>
        </a:p>
      </dsp:txBody>
      <dsp:txXfrm>
        <a:off x="1490948" y="2107278"/>
        <a:ext cx="1597027" cy="612142"/>
      </dsp:txXfrm>
    </dsp:sp>
    <dsp:sp modelId="{42CB02C3-F48E-4548-B211-AFDE5D10DB85}">
      <dsp:nvSpPr>
        <dsp:cNvPr id="0" name=""/>
        <dsp:cNvSpPr/>
      </dsp:nvSpPr>
      <dsp:spPr>
        <a:xfrm>
          <a:off x="4208355" y="471138"/>
          <a:ext cx="4505504" cy="21495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90000"/>
            </a:lnSpc>
            <a:spcBef>
              <a:spcPct val="0"/>
            </a:spcBef>
            <a:spcAft>
              <a:spcPct val="15000"/>
            </a:spcAft>
            <a:buChar char="••"/>
          </a:pPr>
          <a:r>
            <a:rPr lang="ru-RU" sz="1400" kern="1200" dirty="0" smtClean="0">
              <a:latin typeface="+mn-lt"/>
            </a:rPr>
            <a:t>В п. Лесной в июне 2014 года открыт </a:t>
          </a:r>
          <a:r>
            <a:rPr lang="ru-RU" sz="1400" b="1" u="none" kern="1200" dirty="0" smtClean="0">
              <a:solidFill>
                <a:srgbClr val="C00000"/>
              </a:solidFill>
              <a:effectLst>
                <a:outerShdw blurRad="38100" dist="38100" dir="2700000" algn="tl">
                  <a:srgbClr val="000000">
                    <a:alpha val="43137"/>
                  </a:srgbClr>
                </a:outerShdw>
              </a:effectLst>
              <a:latin typeface="+mn-lt"/>
            </a:rPr>
            <a:t>детский сад </a:t>
          </a:r>
          <a:r>
            <a:rPr lang="ru-RU" sz="1400" b="1" kern="1200" dirty="0" smtClean="0">
              <a:solidFill>
                <a:srgbClr val="C00000"/>
              </a:solidFill>
              <a:effectLst>
                <a:outerShdw blurRad="38100" dist="38100" dir="2700000" algn="tl">
                  <a:srgbClr val="000000">
                    <a:alpha val="43137"/>
                  </a:srgbClr>
                </a:outerShdw>
              </a:effectLst>
              <a:latin typeface="+mn-lt"/>
            </a:rPr>
            <a:t>«Паровозик</a:t>
          </a:r>
          <a:r>
            <a:rPr lang="ru-RU" sz="1400" b="1" kern="1200" dirty="0" smtClean="0">
              <a:solidFill>
                <a:srgbClr val="C00000"/>
              </a:solidFill>
              <a:latin typeface="+mn-lt"/>
            </a:rPr>
            <a:t>»</a:t>
          </a:r>
          <a:r>
            <a:rPr lang="ru-RU" sz="1400" kern="1200" dirty="0" smtClean="0">
              <a:latin typeface="+mn-lt"/>
            </a:rPr>
            <a:t> </a:t>
          </a:r>
          <a:r>
            <a:rPr lang="ru-RU" sz="1400" b="1" kern="1200" dirty="0" smtClean="0">
              <a:solidFill>
                <a:srgbClr val="C00000"/>
              </a:solidFill>
              <a:effectLst>
                <a:outerShdw blurRad="38100" dist="38100" dir="2700000" algn="tl">
                  <a:srgbClr val="000000">
                    <a:alpha val="43137"/>
                  </a:srgbClr>
                </a:outerShdw>
              </a:effectLst>
              <a:latin typeface="+mn-lt"/>
            </a:rPr>
            <a:t>на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ru-RU" sz="1400" b="1" kern="1200" dirty="0" smtClean="0">
              <a:solidFill>
                <a:srgbClr val="C00000"/>
              </a:solidFill>
              <a:effectLst>
                <a:outerShdw blurRad="38100" dist="38100" dir="2700000" algn="tl">
                  <a:srgbClr val="000000">
                    <a:alpha val="43137"/>
                  </a:srgbClr>
                </a:outerShdw>
              </a:effectLst>
              <a:latin typeface="+mn-lt"/>
            </a:rPr>
            <a:t> мест</a:t>
          </a:r>
          <a:endParaRPr lang="ru-RU" sz="1400" b="1" kern="1200" dirty="0">
            <a:solidFill>
              <a:srgbClr val="C00000"/>
            </a:solidFill>
            <a:effectLst>
              <a:outerShdw blurRad="38100" dist="38100" dir="2700000" algn="tl">
                <a:srgbClr val="000000">
                  <a:alpha val="43137"/>
                </a:srgbClr>
              </a:outerShdw>
            </a:effectLst>
          </a:endParaRPr>
        </a:p>
        <a:p>
          <a:pPr marL="114300" lvl="1" indent="-114300" algn="ctr" defTabSz="622300">
            <a:lnSpc>
              <a:spcPct val="90000"/>
            </a:lnSpc>
            <a:spcBef>
              <a:spcPct val="0"/>
            </a:spcBef>
            <a:spcAft>
              <a:spcPct val="15000"/>
            </a:spcAft>
            <a:buChar char="••"/>
          </a:pPr>
          <a:r>
            <a:rPr lang="ru-RU" sz="1400" kern="1200" dirty="0" smtClean="0"/>
            <a:t>Из средств областного бюджета направлено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4 531 </a:t>
          </a:r>
          <a:r>
            <a:rPr lang="ru-RU" sz="1400" b="1" kern="1200" dirty="0" smtClean="0">
              <a:solidFill>
                <a:srgbClr val="C00000"/>
              </a:solidFill>
              <a:effectLst>
                <a:outerShdw blurRad="38100" dist="38100" dir="2700000" algn="tl">
                  <a:srgbClr val="000000">
                    <a:alpha val="43137"/>
                  </a:srgbClr>
                </a:outerShdw>
              </a:effectLst>
            </a:rPr>
            <a:t>тыс. рублей</a:t>
          </a:r>
          <a:r>
            <a:rPr lang="ru-RU" sz="1400" kern="1200" dirty="0" smtClean="0"/>
            <a:t> на пополнение материально технической базы (приобретение мебели, техники  и спортивного оборудования) и выполнение мероприятий по противопожарной безопасности</a:t>
          </a:r>
          <a:endParaRPr lang="ru-RU" sz="1400" kern="1200" dirty="0"/>
        </a:p>
      </dsp:txBody>
      <dsp:txXfrm>
        <a:off x="4257822" y="981223"/>
        <a:ext cx="4406570" cy="1589998"/>
      </dsp:txXfrm>
    </dsp:sp>
    <dsp:sp modelId="{6F0855DC-96AF-4DD7-A09F-BE21CF3207AB}">
      <dsp:nvSpPr>
        <dsp:cNvPr id="0" name=""/>
        <dsp:cNvSpPr/>
      </dsp:nvSpPr>
      <dsp:spPr>
        <a:xfrm>
          <a:off x="5931186" y="194746"/>
          <a:ext cx="1635117" cy="650232"/>
        </a:xfrm>
        <a:prstGeom prst="roundRect">
          <a:avLst>
            <a:gd name="adj" fmla="val 10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t>Материально-техническая база</a:t>
          </a:r>
          <a:endParaRPr lang="ru-RU" sz="1600" kern="1200" dirty="0"/>
        </a:p>
      </dsp:txBody>
      <dsp:txXfrm>
        <a:off x="5950231" y="213791"/>
        <a:ext cx="1597027" cy="612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F02A1-CB99-4280-BFB8-677DC264B88D}">
      <dsp:nvSpPr>
        <dsp:cNvPr id="0" name=""/>
        <dsp:cNvSpPr/>
      </dsp:nvSpPr>
      <dsp:spPr>
        <a:xfrm rot="5400000">
          <a:off x="524766" y="1682985"/>
          <a:ext cx="1568208" cy="2609464"/>
        </a:xfrm>
        <a:prstGeom prst="corner">
          <a:avLst>
            <a:gd name="adj1" fmla="val 16120"/>
            <a:gd name="adj2" fmla="val 1611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sp>
    <dsp:sp modelId="{1BC05833-466C-4F6C-B38F-3F8CCF96E51B}">
      <dsp:nvSpPr>
        <dsp:cNvPr id="0" name=""/>
        <dsp:cNvSpPr/>
      </dsp:nvSpPr>
      <dsp:spPr>
        <a:xfrm>
          <a:off x="309520" y="2500315"/>
          <a:ext cx="2724150" cy="206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ru-RU" sz="1400" kern="1200" dirty="0" smtClean="0"/>
            <a:t>В Центре развития детей и молодежи занимаются:</a:t>
          </a:r>
        </a:p>
        <a:p>
          <a:pPr lvl="0" algn="l" defTabSz="622300">
            <a:lnSpc>
              <a:spcPct val="90000"/>
            </a:lnSpc>
            <a:spcBef>
              <a:spcPct val="0"/>
            </a:spcBef>
            <a:spcAft>
              <a:spcPct val="35000"/>
            </a:spcAft>
          </a:pPr>
          <a:r>
            <a:rPr lang="ru-RU" sz="1400" kern="1200" dirty="0" smtClean="0"/>
            <a:t>- по программам дополнительного образования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1 492</a:t>
          </a:r>
          <a:r>
            <a:rPr lang="ru-RU" sz="1400" kern="1200" dirty="0" smtClean="0"/>
            <a:t> ребенка;</a:t>
          </a:r>
        </a:p>
        <a:p>
          <a:pPr lvl="0" algn="l" defTabSz="622300">
            <a:lnSpc>
              <a:spcPct val="90000"/>
            </a:lnSpc>
            <a:spcBef>
              <a:spcPct val="0"/>
            </a:spcBef>
            <a:spcAft>
              <a:spcPct val="35000"/>
            </a:spcAft>
          </a:pPr>
          <a:r>
            <a:rPr lang="ru-RU" sz="1400" kern="1200" dirty="0" smtClean="0"/>
            <a:t>- в клубных формированиях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1 570</a:t>
          </a:r>
          <a:r>
            <a:rPr lang="ru-RU" sz="1400" kern="1200" dirty="0" smtClean="0"/>
            <a:t> подростков и молодёжи.</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____________________</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за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kern="1200" dirty="0" smtClean="0">
              <a:solidFill>
                <a:srgbClr val="C00000"/>
              </a:solidFill>
              <a:effectLst>
                <a:outerShdw blurRad="38100" dist="38100" dir="2700000" algn="tl">
                  <a:srgbClr val="000000">
                    <a:alpha val="43137"/>
                  </a:srgbClr>
                </a:outerShdw>
              </a:effectLst>
            </a:rPr>
            <a:t> год</a:t>
          </a:r>
        </a:p>
        <a:p>
          <a:pPr lvl="0" algn="ctr" defTabSz="622300">
            <a:lnSpc>
              <a:spcPct val="90000"/>
            </a:lnSpc>
            <a:spcBef>
              <a:spcPct val="0"/>
            </a:spcBef>
            <a:spcAft>
              <a:spcPct val="35000"/>
            </a:spcAft>
          </a:pPr>
          <a:r>
            <a:rPr lang="ru-RU" sz="1400" kern="1200" dirty="0" smtClean="0"/>
            <a:t>Городской округ </a:t>
          </a:r>
          <a:r>
            <a:rPr lang="ru-RU" sz="1400" kern="1200" dirty="0" smtClean="0">
              <a:solidFill>
                <a:srgbClr val="C00000"/>
              </a:solidFill>
              <a:effectLst>
                <a:outerShdw blurRad="38100" dist="38100" dir="2700000" algn="tl">
                  <a:srgbClr val="000000">
                    <a:alpha val="43137"/>
                  </a:srgbClr>
                </a:outerShdw>
              </a:effectLst>
            </a:rPr>
            <a:t>2-ой год подряд</a:t>
          </a:r>
          <a:r>
            <a:rPr lang="ru-RU" sz="1400" kern="1200" dirty="0" smtClean="0"/>
            <a:t> признан лучшим в ТО по организации занятости </a:t>
          </a:r>
          <a:r>
            <a:rPr lang="ru-RU" sz="1400" kern="1200" dirty="0" smtClean="0">
              <a:solidFill>
                <a:schemeClr val="tx1"/>
              </a:solidFill>
            </a:rPr>
            <a:t>в летний период, трудоустроено подростков и молодежи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- 2 065</a:t>
          </a:r>
          <a:r>
            <a:rPr lang="ru-RU" sz="1400" b="1" kern="1200" dirty="0" smtClean="0">
              <a:solidFill>
                <a:srgbClr val="C00000"/>
              </a:solidFill>
              <a:effectLst>
                <a:outerShdw blurRad="38100" dist="38100" dir="2700000" algn="tl">
                  <a:srgbClr val="000000">
                    <a:alpha val="43137"/>
                  </a:srgbClr>
                </a:outerShdw>
              </a:effectLst>
            </a:rPr>
            <a:t> </a:t>
          </a:r>
          <a:r>
            <a:rPr lang="ru-RU" sz="1400" kern="1200" dirty="0" smtClean="0">
              <a:solidFill>
                <a:schemeClr val="tx1"/>
              </a:solidFill>
            </a:rPr>
            <a:t>человек.</a:t>
          </a:r>
          <a:endParaRPr lang="ru-RU" sz="1400" kern="1200" dirty="0"/>
        </a:p>
      </dsp:txBody>
      <dsp:txXfrm>
        <a:off x="309520" y="2500315"/>
        <a:ext cx="2724150" cy="2065031"/>
      </dsp:txXfrm>
    </dsp:sp>
    <dsp:sp modelId="{F7B68C6E-B40E-444E-ADAD-DF2A2BD4F611}">
      <dsp:nvSpPr>
        <dsp:cNvPr id="0" name=""/>
        <dsp:cNvSpPr/>
      </dsp:nvSpPr>
      <dsp:spPr>
        <a:xfrm>
          <a:off x="2174334" y="1708224"/>
          <a:ext cx="444497" cy="444497"/>
        </a:xfrm>
        <a:prstGeom prst="triangle">
          <a:avLst>
            <a:gd name="adj" fmla="val 10000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sp>
    <dsp:sp modelId="{251AC888-E817-42C0-B69C-D2AAC366C761}">
      <dsp:nvSpPr>
        <dsp:cNvPr id="0" name=""/>
        <dsp:cNvSpPr/>
      </dsp:nvSpPr>
      <dsp:spPr>
        <a:xfrm rot="5400000">
          <a:off x="3590252" y="1283916"/>
          <a:ext cx="1568208" cy="2609464"/>
        </a:xfrm>
        <a:prstGeom prst="corner">
          <a:avLst>
            <a:gd name="adj1" fmla="val 16120"/>
            <a:gd name="adj2" fmla="val 1611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sp>
    <dsp:sp modelId="{FC169E4B-8AE6-41FD-B1F0-C903D09A221E}">
      <dsp:nvSpPr>
        <dsp:cNvPr id="0" name=""/>
        <dsp:cNvSpPr/>
      </dsp:nvSpPr>
      <dsp:spPr>
        <a:xfrm>
          <a:off x="3329983" y="2158391"/>
          <a:ext cx="2924350" cy="379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ru-RU" sz="1400" kern="1200" dirty="0" smtClean="0">
              <a:solidFill>
                <a:schemeClr val="tx1">
                  <a:lumMod val="95000"/>
                  <a:lumOff val="5000"/>
                </a:schemeClr>
              </a:solidFill>
            </a:rPr>
            <a:t> спортивных сооружений</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______________________</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за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kern="1200" dirty="0" smtClean="0">
              <a:solidFill>
                <a:srgbClr val="C00000"/>
              </a:solidFill>
              <a:effectLst>
                <a:outerShdw blurRad="38100" dist="38100" dir="2700000" algn="tl">
                  <a:srgbClr val="000000">
                    <a:alpha val="43137"/>
                  </a:srgbClr>
                </a:outerShdw>
              </a:effectLst>
            </a:rPr>
            <a:t> год</a:t>
          </a:r>
        </a:p>
        <a:p>
          <a:pPr lvl="0" algn="ctr" defTabSz="622300">
            <a:lnSpc>
              <a:spcPct val="90000"/>
            </a:lnSpc>
            <a:spcBef>
              <a:spcPct val="0"/>
            </a:spcBef>
            <a:spcAft>
              <a:spcPct val="35000"/>
            </a:spcAft>
          </a:pPr>
          <a:r>
            <a:rPr lang="ru-RU" sz="1400" kern="1200" dirty="0" smtClean="0">
              <a:solidFill>
                <a:schemeClr val="tx1">
                  <a:lumMod val="95000"/>
                  <a:lumOff val="5000"/>
                </a:schemeClr>
              </a:solidFill>
            </a:rPr>
            <a:t>Регулярно занимаются физкультурой и спортом  –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14 055</a:t>
          </a:r>
          <a:r>
            <a:rPr lang="ru-RU" sz="1400" b="1" kern="1200" dirty="0" smtClean="0">
              <a:solidFill>
                <a:srgbClr val="C00000"/>
              </a:solidFill>
              <a:effectLst>
                <a:outerShdw blurRad="38100" dist="38100" dir="2700000" algn="tl">
                  <a:srgbClr val="000000">
                    <a:alpha val="43137"/>
                  </a:srgbClr>
                </a:outerShdw>
              </a:effectLst>
            </a:rPr>
            <a:t> </a:t>
          </a:r>
          <a:r>
            <a:rPr lang="ru-RU" sz="1400" kern="1200" dirty="0" smtClean="0">
              <a:solidFill>
                <a:schemeClr val="tx1">
                  <a:lumMod val="95000"/>
                  <a:lumOff val="5000"/>
                </a:schemeClr>
              </a:solidFill>
            </a:rPr>
            <a:t>человек </a:t>
          </a:r>
          <a:endParaRPr lang="ru-RU" sz="1400" kern="1200" dirty="0" smtClean="0">
            <a:solidFill>
              <a:schemeClr val="tx1">
                <a:lumMod val="95000"/>
                <a:lumOff val="5000"/>
              </a:schemeClr>
            </a:solidFill>
          </a:endParaRPr>
        </a:p>
        <a:p>
          <a:pPr lvl="0" algn="ctr" defTabSz="622300">
            <a:lnSpc>
              <a:spcPct val="90000"/>
            </a:lnSpc>
            <a:spcBef>
              <a:spcPct val="0"/>
            </a:spcBef>
            <a:spcAft>
              <a:spcPct val="35000"/>
            </a:spcAft>
          </a:pPr>
          <a:r>
            <a:rPr lang="ru-RU" sz="1400" kern="1200" dirty="0" smtClean="0">
              <a:solidFill>
                <a:schemeClr val="tx1">
                  <a:lumMod val="95000"/>
                  <a:lumOff val="5000"/>
                </a:schemeClr>
              </a:solidFill>
            </a:rPr>
            <a:t> - в том числе люди</a:t>
          </a:r>
          <a:r>
            <a:rPr lang="ru-RU" sz="1400" kern="1200" dirty="0" smtClean="0">
              <a:solidFill>
                <a:schemeClr val="tx1"/>
              </a:solidFill>
            </a:rPr>
            <a:t> с ограниченными возможностями здоровья </a:t>
          </a:r>
          <a:r>
            <a:rPr lang="ru-RU" sz="1400" b="1" kern="1200" dirty="0" smtClean="0">
              <a:solidFill>
                <a:srgbClr val="C00000"/>
              </a:solidFill>
              <a:effectLst>
                <a:outerShdw blurRad="38100" dist="38100" dir="2700000" algn="tl">
                  <a:srgbClr val="000000">
                    <a:alpha val="43137"/>
                  </a:srgbClr>
                </a:outerShdw>
              </a:effectLst>
            </a:rPr>
            <a:t>-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343</a:t>
          </a:r>
          <a:r>
            <a:rPr lang="ru-RU" sz="1400" b="1" kern="1200" dirty="0" smtClean="0">
              <a:solidFill>
                <a:srgbClr val="C00000"/>
              </a:solidFill>
              <a:effectLst>
                <a:outerShdw blurRad="38100" dist="38100" dir="2700000" algn="tl">
                  <a:srgbClr val="000000">
                    <a:alpha val="43137"/>
                  </a:srgbClr>
                </a:outerShdw>
              </a:effectLst>
            </a:rPr>
            <a:t> </a:t>
          </a:r>
          <a:r>
            <a:rPr lang="ru-RU" sz="1400" b="0" kern="1200" dirty="0" smtClean="0">
              <a:solidFill>
                <a:schemeClr val="tx1"/>
              </a:solidFill>
              <a:effectLst/>
            </a:rPr>
            <a:t>человека.</a:t>
          </a:r>
          <a:endParaRPr lang="ru-RU" sz="1400" kern="1200" dirty="0" smtClean="0">
            <a:solidFill>
              <a:schemeClr val="tx1">
                <a:lumMod val="95000"/>
                <a:lumOff val="5000"/>
              </a:schemeClr>
            </a:solidFill>
          </a:endParaRPr>
        </a:p>
        <a:p>
          <a:pPr lvl="0" algn="ctr" defTabSz="622300">
            <a:lnSpc>
              <a:spcPct val="90000"/>
            </a:lnSpc>
            <a:spcBef>
              <a:spcPct val="0"/>
            </a:spcBef>
            <a:spcAft>
              <a:spcPct val="35000"/>
            </a:spcAft>
          </a:pPr>
          <a:r>
            <a:rPr lang="ru-RU" sz="1400" kern="1200" dirty="0" smtClean="0">
              <a:solidFill>
                <a:schemeClr val="tx1">
                  <a:lumMod val="95000"/>
                  <a:lumOff val="5000"/>
                </a:schemeClr>
              </a:solidFill>
            </a:rPr>
            <a:t>(</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30,5</a:t>
          </a:r>
          <a:r>
            <a:rPr lang="ru-RU" sz="1400" b="1" kern="1200" dirty="0" smtClean="0">
              <a:solidFill>
                <a:srgbClr val="C00000"/>
              </a:solidFill>
              <a:effectLst>
                <a:outerShdw blurRad="38100" dist="38100" dir="2700000" algn="tl">
                  <a:srgbClr val="000000">
                    <a:alpha val="43137"/>
                  </a:srgbClr>
                </a:outerShdw>
              </a:effectLst>
            </a:rPr>
            <a:t>% </a:t>
          </a:r>
          <a:r>
            <a:rPr lang="ru-RU" sz="1400" kern="1200" dirty="0" smtClean="0">
              <a:solidFill>
                <a:schemeClr val="tx1">
                  <a:lumMod val="95000"/>
                  <a:lumOff val="5000"/>
                </a:schemeClr>
              </a:solidFill>
            </a:rPr>
            <a:t>от всего населения городского округа),  в </a:t>
          </a:r>
          <a:r>
            <a:rPr lang="ru-RU" sz="1400" kern="1200" dirty="0" err="1" smtClean="0">
              <a:solidFill>
                <a:schemeClr val="tx1">
                  <a:lumMod val="95000"/>
                  <a:lumOff val="5000"/>
                </a:schemeClr>
              </a:solidFill>
            </a:rPr>
            <a:t>т.ч</a:t>
          </a:r>
          <a:r>
            <a:rPr lang="ru-RU" sz="1400" kern="1200" dirty="0" smtClean="0">
              <a:solidFill>
                <a:schemeClr val="tx1">
                  <a:lumMod val="95000"/>
                  <a:lumOff val="5000"/>
                </a:schemeClr>
              </a:solidFill>
            </a:rPr>
            <a:t>.:</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 </a:t>
          </a:r>
          <a:r>
            <a:rPr lang="ru-RU" sz="1400" b="0" kern="1200" dirty="0" smtClean="0">
              <a:solidFill>
                <a:schemeClr val="tx1"/>
              </a:solidFill>
              <a:effectLst/>
            </a:rPr>
            <a:t>получают дополнительное образование по</a:t>
          </a:r>
          <a:r>
            <a:rPr lang="ru-RU" sz="1400" b="1" kern="1200" dirty="0" smtClean="0">
              <a:solidFill>
                <a:schemeClr val="tx1"/>
              </a:solidFill>
              <a:effectLst>
                <a:outerShdw blurRad="38100" dist="38100" dir="2700000" algn="tl">
                  <a:srgbClr val="000000">
                    <a:alpha val="43137"/>
                  </a:srgbClr>
                </a:outerShdw>
              </a:effectLst>
            </a:rPr>
            <a:t>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ru-RU" sz="1400" b="1" kern="1200" dirty="0" smtClean="0">
              <a:solidFill>
                <a:srgbClr val="C00000"/>
              </a:solidFill>
              <a:effectLst>
                <a:outerShdw blurRad="38100" dist="38100" dir="2700000" algn="tl">
                  <a:srgbClr val="000000">
                    <a:alpha val="43137"/>
                  </a:srgbClr>
                </a:outerShdw>
              </a:effectLst>
            </a:rPr>
            <a:t> </a:t>
          </a:r>
          <a:r>
            <a:rPr lang="ru-RU" sz="1400" kern="1200" dirty="0" smtClean="0">
              <a:solidFill>
                <a:schemeClr val="tx1">
                  <a:lumMod val="95000"/>
                  <a:lumOff val="5000"/>
                </a:schemeClr>
              </a:solidFill>
            </a:rPr>
            <a:t>видам спорта</a:t>
          </a:r>
        </a:p>
        <a:p>
          <a:pPr lvl="0" algn="ctr" defTabSz="622300">
            <a:lnSpc>
              <a:spcPct val="90000"/>
            </a:lnSpc>
            <a:spcBef>
              <a:spcPct val="0"/>
            </a:spcBef>
            <a:spcAft>
              <a:spcPct val="35000"/>
            </a:spcAft>
          </a:pPr>
          <a:r>
            <a:rPr lang="ru-RU" sz="1400" kern="1200" dirty="0" smtClean="0">
              <a:solidFill>
                <a:schemeClr val="tx1">
                  <a:lumMod val="95000"/>
                  <a:lumOff val="5000"/>
                </a:schemeClr>
              </a:solidFill>
            </a:rPr>
            <a:t> -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1370</a:t>
          </a:r>
          <a:r>
            <a:rPr lang="ru-RU" sz="1400" b="1" kern="1200" dirty="0" smtClean="0">
              <a:solidFill>
                <a:srgbClr val="002060"/>
              </a:solidFill>
              <a:effectLst>
                <a:outerShdw blurRad="38100" dist="38100" dir="2700000" algn="tl">
                  <a:srgbClr val="000000">
                    <a:alpha val="43137"/>
                  </a:srgbClr>
                </a:outerShdw>
              </a:effectLst>
            </a:rPr>
            <a:t> </a:t>
          </a:r>
          <a:r>
            <a:rPr lang="ru-RU" sz="1400" kern="1200" dirty="0" smtClean="0">
              <a:solidFill>
                <a:schemeClr val="tx1">
                  <a:lumMod val="95000"/>
                  <a:lumOff val="5000"/>
                </a:schemeClr>
              </a:solidFill>
            </a:rPr>
            <a:t>детей и подростков;</a:t>
          </a:r>
        </a:p>
        <a:p>
          <a:pPr lvl="0" algn="ctr" defTabSz="622300">
            <a:lnSpc>
              <a:spcPct val="90000"/>
            </a:lnSpc>
            <a:spcBef>
              <a:spcPct val="0"/>
            </a:spcBef>
            <a:spcAft>
              <a:spcPct val="35000"/>
            </a:spcAft>
          </a:pPr>
          <a:r>
            <a:rPr lang="ru-RU" sz="1400" kern="1200" dirty="0" smtClean="0">
              <a:solidFill>
                <a:srgbClr val="C00000"/>
              </a:solidFill>
            </a:rPr>
            <a:t>-</a:t>
          </a:r>
          <a:r>
            <a:rPr lang="ru-RU" sz="1400" kern="1200" dirty="0" smtClean="0">
              <a:solidFill>
                <a:schemeClr val="tx1">
                  <a:lumMod val="95000"/>
                  <a:lumOff val="5000"/>
                </a:schemeClr>
              </a:solidFill>
            </a:rPr>
            <a:t>  занимаются по месту жительства</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2 864</a:t>
          </a:r>
          <a:r>
            <a:rPr lang="ru-RU" sz="1400" b="1" kern="1200" dirty="0" smtClean="0">
              <a:solidFill>
                <a:srgbClr val="C00000"/>
              </a:solidFill>
              <a:effectLst>
                <a:outerShdw blurRad="38100" dist="38100" dir="2700000" algn="tl">
                  <a:srgbClr val="000000">
                    <a:alpha val="43137"/>
                  </a:srgbClr>
                </a:outerShdw>
              </a:effectLst>
            </a:rPr>
            <a:t> </a:t>
          </a:r>
          <a:r>
            <a:rPr lang="ru-RU" sz="1400" kern="1200" dirty="0" smtClean="0">
              <a:solidFill>
                <a:schemeClr val="tx1">
                  <a:lumMod val="95000"/>
                  <a:lumOff val="5000"/>
                </a:schemeClr>
              </a:solidFill>
            </a:rPr>
            <a:t>человека.</a:t>
          </a:r>
          <a:endParaRPr lang="ru-RU" sz="1400" kern="1200" dirty="0" smtClean="0">
            <a:solidFill>
              <a:schemeClr val="tx1">
                <a:lumMod val="95000"/>
                <a:lumOff val="5000"/>
              </a:schemeClr>
            </a:solidFill>
          </a:endParaRPr>
        </a:p>
        <a:p>
          <a:pPr lvl="0" algn="ctr" defTabSz="622300">
            <a:lnSpc>
              <a:spcPct val="90000"/>
            </a:lnSpc>
            <a:spcBef>
              <a:spcPct val="0"/>
            </a:spcBef>
            <a:spcAft>
              <a:spcPct val="35000"/>
            </a:spcAft>
          </a:pPr>
          <a:endParaRPr lang="ru-RU" sz="1400" b="1" kern="1200" dirty="0" smtClean="0">
            <a:solidFill>
              <a:srgbClr val="C00000"/>
            </a:solidFill>
            <a:effectLst>
              <a:outerShdw blurRad="38100" dist="38100" dir="2700000" algn="tl">
                <a:srgbClr val="000000">
                  <a:alpha val="43137"/>
                </a:srgbClr>
              </a:outerShdw>
            </a:effectLst>
          </a:endParaRPr>
        </a:p>
      </dsp:txBody>
      <dsp:txXfrm>
        <a:off x="3329983" y="2158391"/>
        <a:ext cx="2924350" cy="3790158"/>
      </dsp:txXfrm>
    </dsp:sp>
    <dsp:sp modelId="{4ED870C4-4ECC-47F8-B0E7-7290B46FD9EB}">
      <dsp:nvSpPr>
        <dsp:cNvPr id="0" name=""/>
        <dsp:cNvSpPr/>
      </dsp:nvSpPr>
      <dsp:spPr>
        <a:xfrm>
          <a:off x="5267898" y="1309143"/>
          <a:ext cx="444497" cy="444497"/>
        </a:xfrm>
        <a:prstGeom prst="triangle">
          <a:avLst>
            <a:gd name="adj" fmla="val 10000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sp>
    <dsp:sp modelId="{847BA86E-6911-466E-BC7E-AF30992D02FC}">
      <dsp:nvSpPr>
        <dsp:cNvPr id="0" name=""/>
        <dsp:cNvSpPr/>
      </dsp:nvSpPr>
      <dsp:spPr>
        <a:xfrm rot="5400000">
          <a:off x="6661092" y="888125"/>
          <a:ext cx="1568208" cy="2609464"/>
        </a:xfrm>
        <a:prstGeom prst="corner">
          <a:avLst>
            <a:gd name="adj1" fmla="val 16120"/>
            <a:gd name="adj2" fmla="val 1611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sp>
    <dsp:sp modelId="{B447A94D-2E8C-48E7-AA71-A80E9A543088}">
      <dsp:nvSpPr>
        <dsp:cNvPr id="0" name=""/>
        <dsp:cNvSpPr/>
      </dsp:nvSpPr>
      <dsp:spPr>
        <a:xfrm>
          <a:off x="6254329" y="1877777"/>
          <a:ext cx="2645819" cy="206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r>
            <a:rPr lang="ru-RU" sz="1400" kern="1200" dirty="0" smtClean="0"/>
            <a:t>  ДК и клубов,</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r>
            <a:rPr lang="ru-RU" sz="1400" kern="1200" dirty="0" smtClean="0"/>
            <a:t> библиотек, </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1400" kern="1200" dirty="0" smtClean="0"/>
            <a:t> музей,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ru-RU" sz="1400" kern="1200" dirty="0" smtClean="0"/>
            <a:t> школа искусств</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______________________</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за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ru-RU" sz="1400" b="1" kern="1200" dirty="0" smtClean="0">
              <a:solidFill>
                <a:srgbClr val="C00000"/>
              </a:solidFill>
              <a:effectLst>
                <a:outerShdw blurRad="38100" dist="38100" dir="2700000" algn="tl">
                  <a:srgbClr val="000000">
                    <a:alpha val="43137"/>
                  </a:srgbClr>
                </a:outerShdw>
              </a:effectLst>
            </a:rPr>
            <a:t> год</a:t>
          </a:r>
        </a:p>
        <a:p>
          <a:pPr lvl="0" algn="ctr" defTabSz="622300">
            <a:lnSpc>
              <a:spcPct val="90000"/>
            </a:lnSpc>
            <a:spcBef>
              <a:spcPct val="0"/>
            </a:spcBef>
            <a:spcAft>
              <a:spcPct val="35000"/>
            </a:spcAft>
          </a:pPr>
          <a:r>
            <a:rPr lang="ru-RU" sz="1400" kern="1200" dirty="0" smtClean="0"/>
            <a:t>В п. Речной в декабре введен в эксплуатацию </a:t>
          </a:r>
          <a:r>
            <a:rPr lang="ru-RU" sz="1400" b="1" kern="1200" dirty="0" smtClean="0">
              <a:solidFill>
                <a:srgbClr val="C00000"/>
              </a:solidFill>
              <a:effectLst>
                <a:outerShdw blurRad="38100" dist="38100" dir="2700000" algn="tl">
                  <a:srgbClr val="000000">
                    <a:alpha val="43137"/>
                  </a:srgbClr>
                </a:outerShdw>
              </a:effectLst>
            </a:rPr>
            <a:t>клуб на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a:t>
          </a:r>
          <a:r>
            <a:rPr lang="ru-RU" sz="1400" b="1" kern="1200" dirty="0" smtClean="0">
              <a:solidFill>
                <a:srgbClr val="C00000"/>
              </a:solidFill>
              <a:effectLst>
                <a:outerShdw blurRad="38100" dist="38100" dir="2700000" algn="tl">
                  <a:srgbClr val="000000">
                    <a:alpha val="43137"/>
                  </a:srgbClr>
                </a:outerShdw>
              </a:effectLst>
            </a:rPr>
            <a:t> мест</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______________________</a:t>
          </a:r>
        </a:p>
        <a:p>
          <a:pPr lvl="0" algn="ctr" defTabSz="622300">
            <a:lnSpc>
              <a:spcPct val="90000"/>
            </a:lnSpc>
            <a:spcBef>
              <a:spcPct val="0"/>
            </a:spcBef>
            <a:spcAft>
              <a:spcPct val="35000"/>
            </a:spcAft>
          </a:pPr>
          <a:r>
            <a:rPr lang="ru-RU" sz="1400" kern="1200" dirty="0" smtClean="0"/>
            <a:t>В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295</a:t>
          </a:r>
          <a:r>
            <a:rPr lang="ru-RU" sz="1400" kern="1200" dirty="0" smtClean="0"/>
            <a:t> клубных формированиях занимается  более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ru-RU" sz="1400" kern="1200" dirty="0" smtClean="0"/>
            <a:t> тысяч человек.</a:t>
          </a:r>
        </a:p>
        <a:p>
          <a:pPr lvl="0" algn="ctr" defTabSz="622300">
            <a:lnSpc>
              <a:spcPct val="90000"/>
            </a:lnSpc>
            <a:spcBef>
              <a:spcPct val="0"/>
            </a:spcBef>
            <a:spcAft>
              <a:spcPct val="35000"/>
            </a:spcAft>
          </a:pPr>
          <a:r>
            <a:rPr lang="ru-RU" sz="1400" b="1" kern="1200" dirty="0" smtClean="0">
              <a:solidFill>
                <a:srgbClr val="C00000"/>
              </a:solidFill>
              <a:effectLst>
                <a:outerShdw blurRad="38100" dist="38100" dir="2700000" algn="tl">
                  <a:srgbClr val="000000">
                    <a:alpha val="43137"/>
                  </a:srgbClr>
                </a:outerShdw>
              </a:effectLst>
            </a:rPr>
            <a:t>______________________</a:t>
          </a:r>
        </a:p>
        <a:p>
          <a:pPr lvl="0" algn="ctr" defTabSz="622300">
            <a:lnSpc>
              <a:spcPct val="90000"/>
            </a:lnSpc>
            <a:spcBef>
              <a:spcPct val="0"/>
            </a:spcBef>
            <a:spcAft>
              <a:spcPct val="35000"/>
            </a:spcAft>
          </a:pPr>
          <a:r>
            <a:rPr lang="ru-RU" sz="1400" kern="1200" dirty="0" smtClean="0"/>
            <a:t>Число читателей общедоступных библиотек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23,9</a:t>
          </a:r>
          <a:r>
            <a:rPr lang="ru-RU" sz="1400" kern="1200" dirty="0" smtClean="0"/>
            <a:t> тысяч человек, в </a:t>
          </a:r>
          <a:r>
            <a:rPr lang="ru-RU" sz="1400" kern="1200" dirty="0" err="1" smtClean="0"/>
            <a:t>т.ч</a:t>
          </a:r>
          <a:r>
            <a:rPr lang="ru-RU" sz="1400" kern="1200" dirty="0" smtClean="0"/>
            <a:t>. детей и подростков </a:t>
          </a:r>
          <a:r>
            <a:rPr lang="ru-RU" sz="1400" b="1" kern="120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12,9</a:t>
          </a:r>
          <a:r>
            <a:rPr lang="ru-RU" sz="1400" kern="1200" dirty="0" smtClean="0"/>
            <a:t> тысяч человек.</a:t>
          </a:r>
          <a:endParaRPr lang="ru-RU" sz="1400" kern="1200" dirty="0"/>
        </a:p>
      </dsp:txBody>
      <dsp:txXfrm>
        <a:off x="6254329" y="1877777"/>
        <a:ext cx="2645819" cy="20650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0.21747</cdr:x>
      <cdr:y>0.026</cdr:y>
    </cdr:from>
    <cdr:to>
      <cdr:x>0.73528</cdr:x>
      <cdr:y>0.31571</cdr:y>
    </cdr:to>
    <cdr:sp macro="" textlink="">
      <cdr:nvSpPr>
        <cdr:cNvPr id="3" name="TextBox 2"/>
        <cdr:cNvSpPr txBox="1"/>
      </cdr:nvSpPr>
      <cdr:spPr>
        <a:xfrm xmlns:a="http://schemas.openxmlformats.org/drawingml/2006/main">
          <a:off x="1587252" y="82853"/>
          <a:ext cx="3779304" cy="923330"/>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r>
            <a:rPr lang="ru-RU" sz="1800" b="1" dirty="0">
              <a:solidFill>
                <a:srgbClr val="00B0F0"/>
              </a:solidFill>
              <a:latin typeface="+mn-lt"/>
            </a:rPr>
            <a:t>Производство картофеля и овощей </a:t>
          </a:r>
        </a:p>
        <a:p xmlns:a="http://schemas.openxmlformats.org/drawingml/2006/main">
          <a:pPr>
            <a:defRPr/>
          </a:pPr>
          <a:r>
            <a:rPr lang="ru-RU" sz="1800" b="1" dirty="0">
              <a:solidFill>
                <a:srgbClr val="00B0F0"/>
              </a:solidFill>
              <a:latin typeface="+mn-lt"/>
            </a:rPr>
            <a:t>в хозяйствах всех категорий,</a:t>
          </a:r>
          <a:r>
            <a:rPr lang="ru-RU" sz="1800" b="1" dirty="0">
              <a:latin typeface="+mn-lt"/>
            </a:rPr>
            <a:t> </a:t>
          </a:r>
        </a:p>
        <a:p xmlns:a="http://schemas.openxmlformats.org/drawingml/2006/main">
          <a:pPr>
            <a:defRPr/>
          </a:pPr>
          <a:r>
            <a:rPr lang="ru-RU" sz="1800" b="1" dirty="0">
              <a:solidFill>
                <a:srgbClr val="FF0000"/>
              </a:solidFill>
              <a:effectLst>
                <a:outerShdw blurRad="38100" dist="38100" dir="2700000" algn="tl">
                  <a:srgbClr val="000000">
                    <a:alpha val="43137"/>
                  </a:srgbClr>
                </a:outerShdw>
              </a:effectLst>
              <a:latin typeface="+mn-lt"/>
            </a:rPr>
            <a:t>тыс. тонн</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229" cy="497364"/>
          </a:xfrm>
          <a:prstGeom prst="rect">
            <a:avLst/>
          </a:prstGeom>
        </p:spPr>
        <p:txBody>
          <a:bodyPr vert="horz" lIns="91868" tIns="45935" rIns="91868" bIns="4593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163" y="0"/>
            <a:ext cx="2972229" cy="497364"/>
          </a:xfrm>
          <a:prstGeom prst="rect">
            <a:avLst/>
          </a:prstGeom>
        </p:spPr>
        <p:txBody>
          <a:bodyPr vert="horz" lIns="91868" tIns="45935" rIns="91868" bIns="45935" rtlCol="0"/>
          <a:lstStyle>
            <a:lvl1pPr algn="r" fontAlgn="auto">
              <a:spcBef>
                <a:spcPts val="0"/>
              </a:spcBef>
              <a:spcAft>
                <a:spcPts val="0"/>
              </a:spcAft>
              <a:defRPr sz="1200">
                <a:latin typeface="+mn-lt"/>
              </a:defRPr>
            </a:lvl1pPr>
          </a:lstStyle>
          <a:p>
            <a:pPr>
              <a:defRPr/>
            </a:pPr>
            <a:fld id="{09C98201-F42F-4C63-9F02-16D6BB631984}" type="datetimeFigureOut">
              <a:rPr lang="ru-RU"/>
              <a:pPr>
                <a:defRPr/>
              </a:pPr>
              <a:t>30.01.2015</a:t>
            </a:fld>
            <a:endParaRPr lang="ru-RU"/>
          </a:p>
        </p:txBody>
      </p:sp>
      <p:sp>
        <p:nvSpPr>
          <p:cNvPr id="4" name="Нижний колонтитул 3"/>
          <p:cNvSpPr>
            <a:spLocks noGrp="1"/>
          </p:cNvSpPr>
          <p:nvPr>
            <p:ph type="ftr" sz="quarter" idx="2"/>
          </p:nvPr>
        </p:nvSpPr>
        <p:spPr>
          <a:xfrm>
            <a:off x="0" y="9448318"/>
            <a:ext cx="2972229" cy="497364"/>
          </a:xfrm>
          <a:prstGeom prst="rect">
            <a:avLst/>
          </a:prstGeom>
        </p:spPr>
        <p:txBody>
          <a:bodyPr vert="horz" lIns="91868" tIns="45935" rIns="91868" bIns="45935"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163" y="9448318"/>
            <a:ext cx="2972229" cy="497364"/>
          </a:xfrm>
          <a:prstGeom prst="rect">
            <a:avLst/>
          </a:prstGeom>
        </p:spPr>
        <p:txBody>
          <a:bodyPr vert="horz" lIns="91868" tIns="45935" rIns="91868" bIns="45935" rtlCol="0" anchor="b"/>
          <a:lstStyle>
            <a:lvl1pPr algn="r" fontAlgn="auto">
              <a:spcBef>
                <a:spcPts val="0"/>
              </a:spcBef>
              <a:spcAft>
                <a:spcPts val="0"/>
              </a:spcAft>
              <a:defRPr sz="1200">
                <a:latin typeface="+mn-lt"/>
              </a:defRPr>
            </a:lvl1pPr>
          </a:lstStyle>
          <a:p>
            <a:pPr>
              <a:defRPr/>
            </a:pPr>
            <a:fld id="{D7CA4C36-71CA-42B1-99DF-0C77BD708624}" type="slidenum">
              <a:rPr lang="ru-RU"/>
              <a:pPr>
                <a:defRPr/>
              </a:pPr>
              <a:t>‹#›</a:t>
            </a:fld>
            <a:endParaRPr lang="ru-RU"/>
          </a:p>
        </p:txBody>
      </p:sp>
    </p:spTree>
    <p:extLst>
      <p:ext uri="{BB962C8B-B14F-4D97-AF65-F5344CB8AC3E}">
        <p14:creationId xmlns:p14="http://schemas.microsoft.com/office/powerpoint/2010/main" val="2941468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229" cy="497364"/>
          </a:xfrm>
          <a:prstGeom prst="rect">
            <a:avLst/>
          </a:prstGeom>
        </p:spPr>
        <p:txBody>
          <a:bodyPr vert="horz" lIns="91868" tIns="45935" rIns="91868" bIns="45935"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163" y="0"/>
            <a:ext cx="2972229" cy="497364"/>
          </a:xfrm>
          <a:prstGeom prst="rect">
            <a:avLst/>
          </a:prstGeom>
        </p:spPr>
        <p:txBody>
          <a:bodyPr vert="horz" lIns="91868" tIns="45935" rIns="91868" bIns="45935" rtlCol="0"/>
          <a:lstStyle>
            <a:lvl1pPr algn="r" fontAlgn="auto">
              <a:spcBef>
                <a:spcPts val="0"/>
              </a:spcBef>
              <a:spcAft>
                <a:spcPts val="0"/>
              </a:spcAft>
              <a:defRPr sz="1200">
                <a:latin typeface="+mn-lt"/>
              </a:defRPr>
            </a:lvl1pPr>
          </a:lstStyle>
          <a:p>
            <a:pPr>
              <a:defRPr/>
            </a:pPr>
            <a:fld id="{0BFDEE9E-27FA-47E7-A997-A72A2E70B1B0}" type="datetimeFigureOut">
              <a:rPr lang="ru-RU"/>
              <a:pPr>
                <a:defRPr/>
              </a:pPr>
              <a:t>30.01.2015</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68" tIns="45935" rIns="91868" bIns="45935" rtlCol="0" anchor="ctr"/>
          <a:lstStyle/>
          <a:p>
            <a:pPr lvl="0"/>
            <a:endParaRPr lang="ru-RU" noProof="0"/>
          </a:p>
        </p:txBody>
      </p:sp>
      <p:sp>
        <p:nvSpPr>
          <p:cNvPr id="5" name="Заметки 4"/>
          <p:cNvSpPr>
            <a:spLocks noGrp="1"/>
          </p:cNvSpPr>
          <p:nvPr>
            <p:ph type="body" sz="quarter" idx="3"/>
          </p:nvPr>
        </p:nvSpPr>
        <p:spPr>
          <a:xfrm>
            <a:off x="685157" y="4724956"/>
            <a:ext cx="5487687" cy="4476274"/>
          </a:xfrm>
          <a:prstGeom prst="rect">
            <a:avLst/>
          </a:prstGeom>
        </p:spPr>
        <p:txBody>
          <a:bodyPr vert="horz" lIns="91868" tIns="45935" rIns="91868" bIns="4593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8318"/>
            <a:ext cx="2972229" cy="497364"/>
          </a:xfrm>
          <a:prstGeom prst="rect">
            <a:avLst/>
          </a:prstGeom>
        </p:spPr>
        <p:txBody>
          <a:bodyPr vert="horz" lIns="91868" tIns="45935" rIns="91868" bIns="45935"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163" y="9448318"/>
            <a:ext cx="2972229" cy="497364"/>
          </a:xfrm>
          <a:prstGeom prst="rect">
            <a:avLst/>
          </a:prstGeom>
        </p:spPr>
        <p:txBody>
          <a:bodyPr vert="horz" lIns="91868" tIns="45935" rIns="91868" bIns="45935" rtlCol="0" anchor="b"/>
          <a:lstStyle>
            <a:lvl1pPr algn="r" fontAlgn="auto">
              <a:spcBef>
                <a:spcPts val="0"/>
              </a:spcBef>
              <a:spcAft>
                <a:spcPts val="0"/>
              </a:spcAft>
              <a:defRPr sz="1200">
                <a:latin typeface="+mn-lt"/>
              </a:defRPr>
            </a:lvl1pPr>
          </a:lstStyle>
          <a:p>
            <a:pPr>
              <a:defRPr/>
            </a:pPr>
            <a:fld id="{23665937-94B1-4D58-8C72-5DDA8D800A1E}" type="slidenum">
              <a:rPr lang="ru-RU"/>
              <a:pPr>
                <a:defRPr/>
              </a:pPr>
              <a:t>‹#›</a:t>
            </a:fld>
            <a:endParaRPr lang="ru-RU"/>
          </a:p>
        </p:txBody>
      </p:sp>
    </p:spTree>
    <p:extLst>
      <p:ext uri="{BB962C8B-B14F-4D97-AF65-F5344CB8AC3E}">
        <p14:creationId xmlns:p14="http://schemas.microsoft.com/office/powerpoint/2010/main" val="3636174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37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B1101A-3F8C-4069-9B98-07824380C89D}"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3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05654-F44F-44EC-9C28-99D05B49B4CA}"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3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05654-F44F-44EC-9C28-99D05B49B4CA}" type="slidenum">
              <a:rPr lang="ru-RU" smtClean="0"/>
              <a:pPr fontAlgn="base">
                <a:spcBef>
                  <a:spcPct val="0"/>
                </a:spcBef>
                <a:spcAft>
                  <a:spcPct val="0"/>
                </a:spcAft>
                <a:defRPr/>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53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32FF1-EF90-4826-B18E-3B4A566E04A8}"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53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32FF1-EF90-4826-B18E-3B4A566E04A8}"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53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32FF1-EF90-4826-B18E-3B4A566E04A8}"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53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32FF1-EF90-4826-B18E-3B4A566E04A8}"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14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E1815-9F15-4AAC-B939-4BF09FB4EA5D}"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p:spPr>
      </p:sp>
      <p:sp>
        <p:nvSpPr>
          <p:cNvPr id="829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37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98C34-F3B3-4E7C-9983-49C3C94DFB90}"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98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1611A9-D443-4205-B429-9769814E6728}"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935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6C7E0-6666-4D22-9DBA-03F9AF0CEAB4}"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35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F48421-B9DA-4B84-9E26-C9E62D35067F}"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35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F48421-B9DA-4B84-9E26-C9E62D35067F}"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35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F48421-B9DA-4B84-9E26-C9E62D35067F}"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3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05654-F44F-44EC-9C28-99D05B49B4CA}"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3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05654-F44F-44EC-9C28-99D05B49B4CA}"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32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05654-F44F-44EC-9C28-99D05B49B4CA}" type="slidenum">
              <a:rPr lang="ru-RU" smtClean="0"/>
              <a:pPr fontAlgn="base">
                <a:spcBef>
                  <a:spcPct val="0"/>
                </a:spcBef>
                <a:spcAft>
                  <a:spcPct val="0"/>
                </a:spcAft>
                <a:defRPr/>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F1D378B-8CDA-4940-AD9C-CB3DE73138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7BE84-9B4A-4433-9A56-680C470CB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CFB71-7E8F-4E3A-9673-813867E617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r>
              <a:rPr lang="ru-RU" smtClean="0"/>
              <a:t>Образец заголовка</a:t>
            </a:r>
            <a:endParaRPr lang="en-US"/>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680A3100-53E7-4C78-95EF-E51F38BFDA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E5FCDD-28E5-4C78-929A-85F4B10E38C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02E70C-82A3-4A0C-9756-24F813CB7BD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9FFE284-9E70-4875-8040-13A423831FB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B048ABB-1B6C-4ABF-AC7A-2B42381E298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D1E1AF3-75E3-4421-B2FC-1EC768520AE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D63E367-405E-4DC4-9A08-757BB112E85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3718C4E-6363-48F0-9C2A-9B1825EE0D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56DB5-74B3-409A-BE83-34C7D38D163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F3BEF1E-0A5F-48BD-A309-9BD4636D31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D65B33-5723-40CB-9949-4368BABA2CC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F52457D-5457-42A7-87D0-F7BDD573DAB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36F7041-B484-479F-9F4E-7A6F4AF6F657}"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5AFA00-AE35-4A12-9BF1-0AA2FCE1573A}"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D1C808-A1B4-4EB3-9535-6505F9112F0F}"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31E54-41B8-4816-A616-6CF80E67231F}"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F722C2-0D10-41B0-B866-CF9374029EB1}"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5D735A-A5EB-48DE-9AFF-F143E76A3339}"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846C53-6EB3-4F76-BAC4-F0A81583F8D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2B70A-1F98-46FD-BC92-2A067AFDBB7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7ACA5E-5EAC-49CB-BC72-CE01AF65B6A0}"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F20C4E-7419-404C-A27C-0A401CD6C25E}"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E94E59-7E39-4E6A-A4BD-C9603642FDE4}"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222A4-D43C-4B35-955B-E66822871505}"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ru-RU" smtClean="0"/>
              <a:t>Образец заголовка</a:t>
            </a:r>
            <a:endParaRPr lang="en-US"/>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22332277-BEB3-47E3-8C21-669492BA0CB6}"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A20B5E-4E10-4C97-97E1-EDAF1196BF42}"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C3712E4-C702-49F7-A918-7B0659558DFB}"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5D908E-7D0A-4155-A36E-4E5427F440E3}"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78BF1C0-8E70-4761-977A-3E6E7C0AEBA9}"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215714B-60FC-42EE-B9AF-6AE8AD46CA4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692DD-2FF9-4A2B-8CDC-223718A4330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CCC8A04-9E9E-4392-94B8-FAC0A92FE698}"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0E5A825-5FC4-4209-ABC8-FD1641953E6D}"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B0CF297-1283-434F-A6B9-D5BA48D92380}"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43F79C-AA30-4831-B405-1F5BEAF66FB4}"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981348B-C3EE-4662-889D-B6A0D56465EA}"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auto">
                <a:spcBef>
                  <a:spcPts val="0"/>
                </a:spcBef>
                <a:spcAft>
                  <a:spcPts val="0"/>
                </a:spcAft>
                <a:defRPr/>
              </a:pPr>
              <a:endParaRPr 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grpSp>
      </p:grpSp>
      <p:sp>
        <p:nvSpPr>
          <p:cNvPr id="460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smtClean="0"/>
              <a:t>Образец заголовка</a:t>
            </a:r>
            <a:endParaRPr lang="ru-RU"/>
          </a:p>
        </p:txBody>
      </p:sp>
      <p:sp>
        <p:nvSpPr>
          <p:cNvPr id="461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smtClean="0"/>
              <a:t>Образец подзаголовка</a:t>
            </a:r>
            <a:endParaRPr lang="ru-RU"/>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FE65741B-04FA-4B94-9A43-3E2CD9118CA1}"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p:txBody>
          <a:bodyPr/>
          <a:lstStyle>
            <a:lvl1pPr>
              <a:defRPr/>
            </a:lvl1pPr>
          </a:lstStyle>
          <a:p>
            <a:pPr>
              <a:defRPr/>
            </a:pPr>
            <a:endParaRPr lang="ru-RU"/>
          </a:p>
        </p:txBody>
      </p:sp>
      <p:sp>
        <p:nvSpPr>
          <p:cNvPr id="5" name="Rectangle 3"/>
          <p:cNvSpPr>
            <a:spLocks noGrp="1" noChangeArrowheads="1"/>
          </p:cNvSpPr>
          <p:nvPr>
            <p:ph type="sldNum" sz="quarter" idx="11"/>
          </p:nvPr>
        </p:nvSpPr>
        <p:spPr/>
        <p:txBody>
          <a:bodyPr/>
          <a:lstStyle>
            <a:lvl1pPr>
              <a:defRPr/>
            </a:lvl1pPr>
          </a:lstStyle>
          <a:p>
            <a:pPr>
              <a:defRPr/>
            </a:pPr>
            <a:fld id="{DF418429-BB84-41CD-9311-C6386344755A}"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p:txBody>
          <a:bodyPr/>
          <a:lstStyle>
            <a:lvl1pPr>
              <a:defRPr/>
            </a:lvl1pPr>
          </a:lstStyle>
          <a:p>
            <a:pPr>
              <a:defRPr/>
            </a:pPr>
            <a:endParaRPr lang="ru-RU"/>
          </a:p>
        </p:txBody>
      </p:sp>
      <p:sp>
        <p:nvSpPr>
          <p:cNvPr id="5" name="Rectangle 3"/>
          <p:cNvSpPr>
            <a:spLocks noGrp="1" noChangeArrowheads="1"/>
          </p:cNvSpPr>
          <p:nvPr>
            <p:ph type="sldNum" sz="quarter" idx="11"/>
          </p:nvPr>
        </p:nvSpPr>
        <p:spPr/>
        <p:txBody>
          <a:bodyPr/>
          <a:lstStyle>
            <a:lvl1pPr>
              <a:defRPr/>
            </a:lvl1pPr>
          </a:lstStyle>
          <a:p>
            <a:pPr>
              <a:defRPr/>
            </a:pPr>
            <a:fld id="{CFAAE66F-B175-42A5-87AF-63F19627DA67}"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p:txBody>
          <a:bodyPr/>
          <a:lstStyle>
            <a:lvl1pPr>
              <a:defRPr/>
            </a:lvl1pPr>
          </a:lstStyle>
          <a:p>
            <a:pPr>
              <a:defRPr/>
            </a:pPr>
            <a:endParaRPr lang="ru-RU"/>
          </a:p>
        </p:txBody>
      </p:sp>
      <p:sp>
        <p:nvSpPr>
          <p:cNvPr id="6" name="Rectangle 3"/>
          <p:cNvSpPr>
            <a:spLocks noGrp="1" noChangeArrowheads="1"/>
          </p:cNvSpPr>
          <p:nvPr>
            <p:ph type="sldNum" sz="quarter" idx="11"/>
          </p:nvPr>
        </p:nvSpPr>
        <p:spPr/>
        <p:txBody>
          <a:bodyPr/>
          <a:lstStyle>
            <a:lvl1pPr>
              <a:defRPr/>
            </a:lvl1pPr>
          </a:lstStyle>
          <a:p>
            <a:pPr>
              <a:defRPr/>
            </a:pPr>
            <a:fld id="{75ECB0B7-1DFC-4E43-BCAB-2706DCE8C27E}"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p:txBody>
          <a:bodyPr/>
          <a:lstStyle>
            <a:lvl1pPr>
              <a:defRPr/>
            </a:lvl1pPr>
          </a:lstStyle>
          <a:p>
            <a:pPr>
              <a:defRPr/>
            </a:pPr>
            <a:endParaRPr lang="ru-RU"/>
          </a:p>
        </p:txBody>
      </p:sp>
      <p:sp>
        <p:nvSpPr>
          <p:cNvPr id="8" name="Rectangle 3"/>
          <p:cNvSpPr>
            <a:spLocks noGrp="1" noChangeArrowheads="1"/>
          </p:cNvSpPr>
          <p:nvPr>
            <p:ph type="sldNum" sz="quarter" idx="11"/>
          </p:nvPr>
        </p:nvSpPr>
        <p:spPr/>
        <p:txBody>
          <a:bodyPr/>
          <a:lstStyle>
            <a:lvl1pPr>
              <a:defRPr/>
            </a:lvl1pPr>
          </a:lstStyle>
          <a:p>
            <a:pPr>
              <a:defRPr/>
            </a:pPr>
            <a:fld id="{F85859E4-BBFC-40D8-B5EC-8265838B6002}" type="slidenum">
              <a:rPr lang="ru-RU"/>
              <a:pPr>
                <a:defRPr/>
              </a:pPr>
              <a:t>‹#›</a:t>
            </a:fld>
            <a:endParaRPr lang="ru-RU"/>
          </a:p>
        </p:txBody>
      </p:sp>
      <p:sp>
        <p:nvSpPr>
          <p:cNvPr id="9"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64050C-733C-44AC-910D-3DD7A1D962D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p:txBody>
          <a:bodyPr/>
          <a:lstStyle>
            <a:lvl1pPr>
              <a:defRPr/>
            </a:lvl1pPr>
          </a:lstStyle>
          <a:p>
            <a:pPr>
              <a:defRPr/>
            </a:pPr>
            <a:endParaRPr lang="ru-RU"/>
          </a:p>
        </p:txBody>
      </p:sp>
      <p:sp>
        <p:nvSpPr>
          <p:cNvPr id="4" name="Rectangle 3"/>
          <p:cNvSpPr>
            <a:spLocks noGrp="1" noChangeArrowheads="1"/>
          </p:cNvSpPr>
          <p:nvPr>
            <p:ph type="sldNum" sz="quarter" idx="11"/>
          </p:nvPr>
        </p:nvSpPr>
        <p:spPr/>
        <p:txBody>
          <a:bodyPr/>
          <a:lstStyle>
            <a:lvl1pPr>
              <a:defRPr/>
            </a:lvl1pPr>
          </a:lstStyle>
          <a:p>
            <a:pPr>
              <a:defRPr/>
            </a:pPr>
            <a:fld id="{11FACC62-B927-4D47-AA69-BBE7B85D024B}" type="slidenum">
              <a:rPr lang="ru-RU"/>
              <a:pPr>
                <a:defRPr/>
              </a:pPr>
              <a:t>‹#›</a:t>
            </a:fld>
            <a:endParaRPr lang="ru-RU"/>
          </a:p>
        </p:txBody>
      </p:sp>
      <p:sp>
        <p:nvSpPr>
          <p:cNvPr id="5"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ru-RU"/>
          </a:p>
        </p:txBody>
      </p:sp>
      <p:sp>
        <p:nvSpPr>
          <p:cNvPr id="3" name="Rectangle 3"/>
          <p:cNvSpPr>
            <a:spLocks noGrp="1" noChangeArrowheads="1"/>
          </p:cNvSpPr>
          <p:nvPr>
            <p:ph type="sldNum" sz="quarter" idx="11"/>
          </p:nvPr>
        </p:nvSpPr>
        <p:spPr/>
        <p:txBody>
          <a:bodyPr/>
          <a:lstStyle>
            <a:lvl1pPr>
              <a:defRPr/>
            </a:lvl1pPr>
          </a:lstStyle>
          <a:p>
            <a:pPr>
              <a:defRPr/>
            </a:pPr>
            <a:fld id="{745BA29D-94A8-4E86-A0E3-3FF92C576D77}" type="slidenum">
              <a:rPr lang="ru-RU"/>
              <a:pPr>
                <a:defRPr/>
              </a:pPr>
              <a:t>‹#›</a:t>
            </a:fld>
            <a:endParaRPr lang="ru-RU"/>
          </a:p>
        </p:txBody>
      </p:sp>
      <p:sp>
        <p:nvSpPr>
          <p:cNvPr id="4"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p:txBody>
          <a:bodyPr/>
          <a:lstStyle>
            <a:lvl1pPr>
              <a:defRPr/>
            </a:lvl1pPr>
          </a:lstStyle>
          <a:p>
            <a:pPr>
              <a:defRPr/>
            </a:pPr>
            <a:endParaRPr lang="ru-RU"/>
          </a:p>
        </p:txBody>
      </p:sp>
      <p:sp>
        <p:nvSpPr>
          <p:cNvPr id="6" name="Rectangle 3"/>
          <p:cNvSpPr>
            <a:spLocks noGrp="1" noChangeArrowheads="1"/>
          </p:cNvSpPr>
          <p:nvPr>
            <p:ph type="sldNum" sz="quarter" idx="11"/>
          </p:nvPr>
        </p:nvSpPr>
        <p:spPr/>
        <p:txBody>
          <a:bodyPr/>
          <a:lstStyle>
            <a:lvl1pPr>
              <a:defRPr/>
            </a:lvl1pPr>
          </a:lstStyle>
          <a:p>
            <a:pPr>
              <a:defRPr/>
            </a:pPr>
            <a:fld id="{7F6DDD05-0060-4C0C-AD5F-57BE56AAFEAC}"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p:txBody>
          <a:bodyPr/>
          <a:lstStyle>
            <a:lvl1pPr>
              <a:defRPr/>
            </a:lvl1pPr>
          </a:lstStyle>
          <a:p>
            <a:pPr>
              <a:defRPr/>
            </a:pPr>
            <a:endParaRPr lang="ru-RU"/>
          </a:p>
        </p:txBody>
      </p:sp>
      <p:sp>
        <p:nvSpPr>
          <p:cNvPr id="6" name="Rectangle 3"/>
          <p:cNvSpPr>
            <a:spLocks noGrp="1" noChangeArrowheads="1"/>
          </p:cNvSpPr>
          <p:nvPr>
            <p:ph type="sldNum" sz="quarter" idx="11"/>
          </p:nvPr>
        </p:nvSpPr>
        <p:spPr/>
        <p:txBody>
          <a:bodyPr/>
          <a:lstStyle>
            <a:lvl1pPr>
              <a:defRPr/>
            </a:lvl1pPr>
          </a:lstStyle>
          <a:p>
            <a:pPr>
              <a:defRPr/>
            </a:pPr>
            <a:fld id="{EE474D29-3D3C-4AD7-80C5-7F1CBA8E6307}"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p:txBody>
          <a:bodyPr/>
          <a:lstStyle>
            <a:lvl1pPr>
              <a:defRPr/>
            </a:lvl1pPr>
          </a:lstStyle>
          <a:p>
            <a:pPr>
              <a:defRPr/>
            </a:pPr>
            <a:endParaRPr lang="ru-RU"/>
          </a:p>
        </p:txBody>
      </p:sp>
      <p:sp>
        <p:nvSpPr>
          <p:cNvPr id="5" name="Rectangle 3"/>
          <p:cNvSpPr>
            <a:spLocks noGrp="1" noChangeArrowheads="1"/>
          </p:cNvSpPr>
          <p:nvPr>
            <p:ph type="sldNum" sz="quarter" idx="11"/>
          </p:nvPr>
        </p:nvSpPr>
        <p:spPr/>
        <p:txBody>
          <a:bodyPr/>
          <a:lstStyle>
            <a:lvl1pPr>
              <a:defRPr/>
            </a:lvl1pPr>
          </a:lstStyle>
          <a:p>
            <a:pPr>
              <a:defRPr/>
            </a:pPr>
            <a:fld id="{4B2F1241-82E4-471D-9CB0-2A3254671117}"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p:txBody>
          <a:bodyPr/>
          <a:lstStyle>
            <a:lvl1pPr>
              <a:defRPr/>
            </a:lvl1pPr>
          </a:lstStyle>
          <a:p>
            <a:pPr>
              <a:defRPr/>
            </a:pPr>
            <a:endParaRPr lang="ru-RU"/>
          </a:p>
        </p:txBody>
      </p:sp>
      <p:sp>
        <p:nvSpPr>
          <p:cNvPr id="5" name="Rectangle 3"/>
          <p:cNvSpPr>
            <a:spLocks noGrp="1" noChangeArrowheads="1"/>
          </p:cNvSpPr>
          <p:nvPr>
            <p:ph type="sldNum" sz="quarter" idx="11"/>
          </p:nvPr>
        </p:nvSpPr>
        <p:spPr/>
        <p:txBody>
          <a:bodyPr/>
          <a:lstStyle>
            <a:lvl1pPr>
              <a:defRPr/>
            </a:lvl1pPr>
          </a:lstStyle>
          <a:p>
            <a:pPr>
              <a:defRPr/>
            </a:pPr>
            <a:fld id="{8BBAB432-EFE2-4FFF-BFA2-3D36C58B75FC}"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Изображение 4" descr="Логотип_прозрачный_фон.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51263" y="906463"/>
            <a:ext cx="1676400" cy="1330325"/>
          </a:xfrm>
          <a:prstGeom prst="rect">
            <a:avLst/>
          </a:prstGeom>
          <a:noFill/>
          <a:ln w="9525">
            <a:noFill/>
            <a:miter lim="800000"/>
            <a:headEnd/>
            <a:tailEnd/>
          </a:ln>
        </p:spPr>
      </p:pic>
      <p:sp>
        <p:nvSpPr>
          <p:cNvPr id="8" name="Title 1"/>
          <p:cNvSpPr>
            <a:spLocks noGrp="1"/>
          </p:cNvSpPr>
          <p:nvPr>
            <p:ph type="title"/>
          </p:nvPr>
        </p:nvSpPr>
        <p:spPr>
          <a:xfrm>
            <a:off x="345563" y="3528216"/>
            <a:ext cx="8229600" cy="966047"/>
          </a:xfrm>
          <a:prstGeom prst="rect">
            <a:avLst/>
          </a:prstGeom>
        </p:spPr>
        <p:txBody>
          <a:bodyPr anchor="ctr"/>
          <a:lstStyle>
            <a:lvl1pPr algn="ct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5563" y="4791988"/>
            <a:ext cx="8229600" cy="970872"/>
          </a:xfrm>
          <a:prstGeom prst="rect">
            <a:avLst/>
          </a:prstGeom>
        </p:spPr>
        <p:txBody>
          <a:bodyPr/>
          <a:lstStyle>
            <a:lvl1pPr>
              <a:defRPr lang="en-US" sz="1800" kern="1200" dirty="0" smtClean="0">
                <a:solidFill>
                  <a:schemeClr val="bg1"/>
                </a:solidFill>
                <a:latin typeface="Franklin Gothic Book" pitchFamily="34" charset="0"/>
                <a:ea typeface="+mn-ea"/>
                <a:cs typeface="Franklin Gothic Book" pitchFamily="34" charset="0"/>
              </a:defRPr>
            </a:lvl1pPr>
            <a:lvl2pPr>
              <a:defRPr lang="en-US" sz="1800" kern="1200" dirty="0" smtClean="0">
                <a:solidFill>
                  <a:schemeClr val="bg1"/>
                </a:solidFill>
                <a:latin typeface="FranklinGothicDemiITC"/>
                <a:ea typeface="+mn-ea"/>
                <a:cs typeface="FranklinGothicDemiITC"/>
              </a:defRPr>
            </a:lvl2pPr>
            <a:lvl3pPr>
              <a:defRPr lang="en-US" sz="1800" kern="1200" dirty="0" smtClean="0">
                <a:solidFill>
                  <a:schemeClr val="bg1"/>
                </a:solidFill>
                <a:latin typeface="FranklinGothicDemiITC"/>
                <a:ea typeface="+mn-ea"/>
                <a:cs typeface="FranklinGothicDemiITC"/>
              </a:defRPr>
            </a:lvl3pPr>
            <a:lvl4pPr>
              <a:defRPr lang="en-US" sz="1800" kern="1200" dirty="0" smtClean="0">
                <a:solidFill>
                  <a:schemeClr val="bg1"/>
                </a:solidFill>
                <a:latin typeface="FranklinGothicDemiITC"/>
                <a:ea typeface="+mn-ea"/>
                <a:cs typeface="FranklinGothicDemiITC"/>
              </a:defRPr>
            </a:lvl4pPr>
            <a:lvl5pPr>
              <a:defRPr lang="en-US" sz="1800" kern="1200" dirty="0">
                <a:solidFill>
                  <a:schemeClr val="bg1"/>
                </a:solidFill>
                <a:latin typeface="FranklinGothicDemiITC"/>
                <a:ea typeface="+mn-ea"/>
                <a:cs typeface="FranklinGothicDemiITC"/>
              </a:defRPr>
            </a:lvl5pPr>
          </a:lstStyle>
          <a:p>
            <a:pPr lvl="0"/>
            <a:r>
              <a:rPr lang="en-US" dirty="0" smtClean="0"/>
              <a:t>Click to edit Master text styles</a:t>
            </a:r>
          </a:p>
        </p:txBody>
      </p:sp>
    </p:spTree>
    <p:extLst>
      <p:ext uri="{BB962C8B-B14F-4D97-AF65-F5344CB8AC3E}">
        <p14:creationId xmlns:p14="http://schemas.microsoft.com/office/powerpoint/2010/main" val="2344799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991986"/>
          </a:xfrm>
          <a:prstGeom prst="rect">
            <a:avLst/>
          </a:prstGeom>
        </p:spPr>
        <p:txBody>
          <a:bodyPr/>
          <a:lstStyle>
            <a:lvl1pPr>
              <a:defRPr lang="en-US" sz="1800" kern="1200" dirty="0" smtClean="0">
                <a:solidFill>
                  <a:srgbClr val="192B55"/>
                </a:solidFill>
                <a:latin typeface="Franklin Gothic Book" pitchFamily="34" charset="0"/>
                <a:ea typeface="+mn-ea"/>
                <a:cs typeface="Franklin Gothic Book" pitchFamily="34" charset="0"/>
              </a:defRPr>
            </a:lvl1pPr>
            <a:lvl2pPr>
              <a:defRPr lang="en-US" sz="1800" kern="1200" dirty="0" smtClean="0">
                <a:solidFill>
                  <a:srgbClr val="192B55"/>
                </a:solidFill>
                <a:latin typeface="Franklin Gothic Book" pitchFamily="34" charset="0"/>
                <a:ea typeface="+mn-ea"/>
                <a:cs typeface="Franklin Gothic Book" pitchFamily="34" charset="0"/>
              </a:defRPr>
            </a:lvl2pPr>
            <a:lvl3pPr>
              <a:defRPr lang="en-US" sz="1800" kern="1200" dirty="0" smtClean="0">
                <a:solidFill>
                  <a:srgbClr val="192B55"/>
                </a:solidFill>
                <a:latin typeface="Franklin Gothic Book" pitchFamily="34" charset="0"/>
                <a:ea typeface="+mn-ea"/>
                <a:cs typeface="Franklin Gothic Book" pitchFamily="34" charset="0"/>
              </a:defRPr>
            </a:lvl3pPr>
            <a:lvl4pPr>
              <a:defRPr lang="en-US" sz="1800" kern="1200" dirty="0" smtClean="0">
                <a:solidFill>
                  <a:srgbClr val="192B55"/>
                </a:solidFill>
                <a:latin typeface="Franklin Gothic Book" pitchFamily="34" charset="0"/>
                <a:ea typeface="+mn-ea"/>
                <a:cs typeface="Franklin Gothic Book" pitchFamily="34" charset="0"/>
              </a:defRPr>
            </a:lvl4pPr>
            <a:lvl5pPr>
              <a:defRPr lang="en-US" sz="1800" kern="1200" dirty="0">
                <a:solidFill>
                  <a:srgbClr val="192B55"/>
                </a:solidFill>
                <a:latin typeface="Franklin Gothic Book" pitchFamily="34" charset="0"/>
                <a:ea typeface="+mn-ea"/>
                <a:cs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722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00050" y="1912938"/>
            <a:ext cx="8340725" cy="1200150"/>
          </a:xfrm>
          <a:prstGeom prst="rect">
            <a:avLst/>
          </a:prstGeom>
          <a:noFill/>
          <a:ln w="9525">
            <a:noFill/>
            <a:miter lim="800000"/>
            <a:headEnd/>
            <a:tailEnd/>
          </a:ln>
        </p:spPr>
        <p:txBody>
          <a:bodyPr>
            <a:spAutoFit/>
          </a:bodyPr>
          <a:lstStyle/>
          <a:p>
            <a:pPr defTabSz="457200">
              <a:defRPr/>
            </a:pPr>
            <a:r>
              <a:rPr lang="en-US">
                <a:solidFill>
                  <a:srgbClr val="192B55"/>
                </a:solidFill>
                <a:latin typeface="Franklin Gothic Book" pitchFamily="34" charset="0"/>
                <a:ea typeface="FranklinGothicDemiITC"/>
                <a:cs typeface="FranklinGothicDemiITC"/>
              </a:rPr>
              <a:t>TEXT</a:t>
            </a:r>
            <a:endParaRPr lang="ru-RU">
              <a:solidFill>
                <a:srgbClr val="192B55"/>
              </a:solidFill>
              <a:latin typeface="Franklin Gothic Book" pitchFamily="34" charset="0"/>
              <a:ea typeface="FranklinGothicDemiITC"/>
              <a:cs typeface="FranklinGothicDemiITC"/>
            </a:endParaRPr>
          </a:p>
          <a:p>
            <a:pPr defTabSz="457200">
              <a:defRPr/>
            </a:pPr>
            <a:endParaRPr lang="ru-RU">
              <a:solidFill>
                <a:srgbClr val="192B55"/>
              </a:solidFill>
              <a:latin typeface="FranklinGothicDemiITC"/>
              <a:ea typeface="FranklinGothicDemiITC"/>
              <a:cs typeface="FranklinGothicDemiITC"/>
            </a:endParaRPr>
          </a:p>
          <a:p>
            <a:pPr defTabSz="457200">
              <a:defRPr/>
            </a:pPr>
            <a:r>
              <a:rPr lang="ru-RU">
                <a:solidFill>
                  <a:srgbClr val="192B55"/>
                </a:solidFill>
                <a:latin typeface="FranklinGothicDemiITC"/>
                <a:ea typeface="FranklinGothicDemiITC"/>
                <a:cs typeface="FranklinGothicDemiITC"/>
              </a:rPr>
              <a:t> </a:t>
            </a:r>
          </a:p>
          <a:p>
            <a:pPr defTabSz="457200">
              <a:defRPr/>
            </a:pPr>
            <a:endParaRPr lang="ru-RU">
              <a:solidFill>
                <a:prstClr val="black"/>
              </a:solidFill>
              <a:latin typeface="Franklin Gothic Medium" pitchFamily="34" charset="0"/>
              <a:cs typeface="Arial" pitchFamily="34" charset="0"/>
            </a:endParaRPr>
          </a:p>
        </p:txBody>
      </p:sp>
      <p:sp>
        <p:nvSpPr>
          <p:cNvPr id="4" name="TextBox 3"/>
          <p:cNvSpPr txBox="1">
            <a:spLocks noChangeArrowheads="1"/>
          </p:cNvSpPr>
          <p:nvPr userDrawn="1"/>
        </p:nvSpPr>
        <p:spPr bwMode="auto">
          <a:xfrm>
            <a:off x="400050" y="3170238"/>
            <a:ext cx="8340725" cy="922337"/>
          </a:xfrm>
          <a:prstGeom prst="rect">
            <a:avLst/>
          </a:prstGeom>
          <a:noFill/>
          <a:ln w="9525">
            <a:noFill/>
            <a:miter lim="800000"/>
            <a:headEnd/>
            <a:tailEnd/>
          </a:ln>
        </p:spPr>
        <p:txBody>
          <a:bodyPr>
            <a:spAutoFit/>
          </a:bodyPr>
          <a:lstStyle/>
          <a:p>
            <a:pPr defTabSz="457200">
              <a:buFont typeface="Arial" pitchFamily="34" charset="0"/>
              <a:buNone/>
              <a:defRPr/>
            </a:pPr>
            <a:r>
              <a:rPr lang="en-US">
                <a:solidFill>
                  <a:srgbClr val="192B55"/>
                </a:solidFill>
                <a:latin typeface="Franklin Gothic Book" pitchFamily="34" charset="0"/>
                <a:cs typeface="Arial" pitchFamily="34" charset="0"/>
              </a:rPr>
              <a:t>Text text  text text text text text text text text text text text text text text text text text text text text text text text text text text text text text text text text text</a:t>
            </a:r>
            <a:endParaRPr lang="ru-RU">
              <a:solidFill>
                <a:srgbClr val="192B55"/>
              </a:solidFill>
              <a:latin typeface="Franklin Gothic Book" pitchFamily="34" charset="0"/>
              <a:cs typeface="Arial" pitchFamily="34" charset="0"/>
            </a:endParaRPr>
          </a:p>
          <a:p>
            <a:pPr defTabSz="457200">
              <a:defRPr/>
            </a:pPr>
            <a:endParaRPr lang="ru-RU">
              <a:solidFill>
                <a:prstClr val="black"/>
              </a:solidFill>
              <a:latin typeface="Franklin Gothic Medium" pitchFamily="34" charset="0"/>
              <a:cs typeface="Arial" pitchFamily="34" charset="0"/>
            </a:endParaRPr>
          </a:p>
        </p:txBody>
      </p:sp>
      <p:sp>
        <p:nvSpPr>
          <p:cNvPr id="10"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658B876-EB13-4576-9FA9-AAD7C422E9C3}"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8350250" y="776288"/>
            <a:ext cx="793750" cy="520700"/>
          </a:xfrm>
          <a:prstGeom prst="rect">
            <a:avLst/>
          </a:prstGeom>
        </p:spPr>
        <p:txBody>
          <a:bodyPr/>
          <a:lstStyle>
            <a:lvl1pPr fontAlgn="auto">
              <a:spcBef>
                <a:spcPts val="0"/>
              </a:spcBef>
              <a:spcAft>
                <a:spcPts val="0"/>
              </a:spcAft>
              <a:defRPr sz="3000">
                <a:solidFill>
                  <a:schemeClr val="bg1"/>
                </a:solidFill>
                <a:latin typeface="Franklin Gothic Demi" pitchFamily="34" charset="0"/>
                <a:cs typeface="+mn-cs"/>
              </a:defRPr>
            </a:lvl1pPr>
          </a:lstStyle>
          <a:p>
            <a:pPr defTabSz="457200">
              <a:defRPr/>
            </a:pPr>
            <a:fld id="{18C5E357-F9B5-4348-A102-70C916C353B9}" type="slidenum">
              <a:rPr lang="ru-RU">
                <a:solidFill>
                  <a:prstClr val="white"/>
                </a:solidFill>
              </a:rPr>
              <a:pPr defTabSz="457200">
                <a:defRPr/>
              </a:pPr>
              <a:t>‹#›</a:t>
            </a:fld>
            <a:endParaRPr lang="ru-RU" dirty="0">
              <a:solidFill>
                <a:prstClr val="white"/>
              </a:solidFill>
            </a:endParaRPr>
          </a:p>
        </p:txBody>
      </p:sp>
    </p:spTree>
    <p:extLst>
      <p:ext uri="{BB962C8B-B14F-4D97-AF65-F5344CB8AC3E}">
        <p14:creationId xmlns:p14="http://schemas.microsoft.com/office/powerpoint/2010/main" val="3402371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UT">
    <p:spTree>
      <p:nvGrpSpPr>
        <p:cNvPr id="1" name=""/>
        <p:cNvGrpSpPr/>
        <p:nvPr/>
      </p:nvGrpSpPr>
      <p:grpSpPr>
        <a:xfrm>
          <a:off x="0" y="0"/>
          <a:ext cx="0" cy="0"/>
          <a:chOff x="0" y="0"/>
          <a:chExt cx="0" cy="0"/>
        </a:xfrm>
      </p:grpSpPr>
      <p:sp>
        <p:nvSpPr>
          <p:cNvPr id="4"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685800" y="4406900"/>
            <a:ext cx="7772400" cy="1362075"/>
          </a:xfrm>
          <a:prstGeom prst="rect">
            <a:avLst/>
          </a:prstGeom>
        </p:spPr>
        <p:txBody>
          <a:bodyPr anchor="t"/>
          <a:lstStyle>
            <a:lvl1pPr algn="l" defTabSz="457200" rtl="0" eaLnBrk="1" latinLnBrk="0" hangingPunct="1">
              <a:spcBef>
                <a:spcPct val="20000"/>
              </a:spcBef>
              <a:buFont typeface="Arial"/>
              <a:defRPr lang="ru-RU" sz="3600" kern="1200" dirty="0">
                <a:solidFill>
                  <a:srgbClr val="192B55"/>
                </a:solidFill>
                <a:latin typeface="FranklinGothicDemiITC"/>
                <a:ea typeface="+mn-ea"/>
                <a:cs typeface="FranklinGothicDemiITC"/>
              </a:defRPr>
            </a:lvl1pPr>
          </a:lstStyle>
          <a:p>
            <a:r>
              <a:rPr lang="en-US" dirty="0" smtClean="0"/>
              <a:t>Click to edit Master title style</a:t>
            </a:r>
            <a:endParaRPr lang="ru-RU" dirty="0"/>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2A387AB-7914-4258-A64E-2B87D362EB67}"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1D70D5D-485B-40F5-AF7F-B3BCB19E23C5}"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57059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97842F-784C-4574-9F6A-BE6C7EC8195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_OBJ">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600200"/>
            <a:ext cx="4038600" cy="4525963"/>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0"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9497279-7C72-4DD8-91F0-C846E95D37AF}" type="datetime1">
              <a:rPr lang="en-US">
                <a:solidFill>
                  <a:prstClr val="black"/>
                </a:solidFill>
              </a:rPr>
              <a:pPr defTabSz="457200">
                <a:defRPr/>
              </a:pPr>
              <a:t>1/30/2015</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87FF3C1-72CD-4AD2-BB09-3C8C809AE4D6}"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2778731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ICE">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11" name="Title 1"/>
          <p:cNvSpPr>
            <a:spLocks noGrp="1"/>
          </p:cNvSpPr>
          <p:nvPr>
            <p:ph type="title"/>
          </p:nvPr>
        </p:nvSpPr>
        <p:spPr>
          <a:xfrm>
            <a:off x="457200" y="274638"/>
            <a:ext cx="8229600" cy="1143000"/>
          </a:xfrm>
          <a:prstGeom prst="rect">
            <a:avLst/>
          </a:prstGeom>
        </p:spPr>
        <p:txBody>
          <a:bodyPr/>
          <a:lstStyle>
            <a:lvl1pPr>
              <a:defRPr lang="en-US" sz="2400" kern="1200" baseline="0" dirty="0">
                <a:solidFill>
                  <a:srgbClr val="FFFFFF"/>
                </a:solidFill>
                <a:latin typeface="Franklin Gothic Demi" pitchFamily="34" charset="0"/>
                <a:ea typeface="+mn-ea"/>
                <a:cs typeface="FranklinGothicDemiITC"/>
              </a:defRPr>
            </a:lvl1pPr>
          </a:lstStyle>
          <a:p>
            <a:r>
              <a:rPr lang="en-US" dirty="0" smtClean="0"/>
              <a:t>Click to edit Master title style</a:t>
            </a:r>
            <a:endParaRPr lang="en-US" dirty="0"/>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296DFDE-054A-43B2-A1A2-31AEB11C47B5}" type="datetime1">
              <a:rPr lang="en-US">
                <a:solidFill>
                  <a:prstClr val="black"/>
                </a:solidFill>
              </a:rPr>
              <a:pPr defTabSz="457200">
                <a:defRPr/>
              </a:pPr>
              <a:t>1/30/2015</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5CA8F3A-CCE3-4049-861E-501D6D576CDD}"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3510293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0F7D0D2-1FE5-46C9-A440-E5FA2C17F832}" type="datetime1">
              <a:rPr lang="en-US">
                <a:solidFill>
                  <a:prstClr val="black"/>
                </a:solidFill>
              </a:rPr>
              <a:pPr defTabSz="457200">
                <a:defRPr/>
              </a:pPr>
              <a:t>1/30/2015</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5" name="Номер слайда 4"/>
          <p:cNvSpPr>
            <a:spLocks noGrp="1"/>
          </p:cNvSpPr>
          <p:nvPr>
            <p:ph type="sldNum" sz="quarter" idx="12"/>
          </p:nvPr>
        </p:nvSpPr>
        <p:spPr>
          <a:xfrm>
            <a:off x="8382000" y="808038"/>
            <a:ext cx="762000" cy="503237"/>
          </a:xfrm>
          <a:prstGeom prst="rect">
            <a:avLst/>
          </a:prstGeom>
        </p:spPr>
        <p:txBody>
          <a:bodyPr/>
          <a:lstStyle>
            <a:lvl1pPr fontAlgn="auto">
              <a:spcBef>
                <a:spcPts val="0"/>
              </a:spcBef>
              <a:spcAft>
                <a:spcPts val="0"/>
              </a:spcAft>
              <a:defRPr sz="3000">
                <a:solidFill>
                  <a:schemeClr val="bg1"/>
                </a:solidFill>
                <a:latin typeface="Franklin Gothic Demi" pitchFamily="34" charset="0"/>
                <a:cs typeface="+mn-cs"/>
              </a:defRPr>
            </a:lvl1pPr>
          </a:lstStyle>
          <a:p>
            <a:pPr defTabSz="457200">
              <a:defRPr/>
            </a:pPr>
            <a:fld id="{5D7F3494-3906-4C28-8547-A8C26C06358A}" type="slidenum">
              <a:rPr lang="ru-RU">
                <a:solidFill>
                  <a:prstClr val="white"/>
                </a:solidFill>
              </a:rPr>
              <a:pPr defTabSz="457200">
                <a:defRPr/>
              </a:pPr>
              <a:t>‹#›</a:t>
            </a:fld>
            <a:endParaRPr lang="ru-RU">
              <a:solidFill>
                <a:prstClr val="white"/>
              </a:solidFill>
            </a:endParaRPr>
          </a:p>
        </p:txBody>
      </p:sp>
    </p:spTree>
    <p:extLst>
      <p:ext uri="{BB962C8B-B14F-4D97-AF65-F5344CB8AC3E}">
        <p14:creationId xmlns:p14="http://schemas.microsoft.com/office/powerpoint/2010/main" val="2794366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JEC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457200" y="1474579"/>
            <a:ext cx="3008313" cy="1162050"/>
          </a:xfrm>
          <a:prstGeom prst="rect">
            <a:avLst/>
          </a:prstGeom>
        </p:spPr>
        <p:txBody>
          <a:bodyPr anchor="b"/>
          <a:lstStyle>
            <a:lvl1pPr algn="l" defTabSz="457200" rtl="0" eaLnBrk="1" latinLnBrk="0" hangingPunct="1">
              <a:spcBef>
                <a:spcPct val="20000"/>
              </a:spcBef>
              <a:buFont typeface="Arial"/>
              <a:defRPr lang="ru-RU" sz="1800" b="1" kern="1200" dirty="0">
                <a:solidFill>
                  <a:srgbClr val="192B55"/>
                </a:solidFill>
                <a:latin typeface="FranklinGothicDemiITC"/>
                <a:ea typeface="+mn-ea"/>
                <a:cs typeface="FranklinGothicDemiITC"/>
              </a:defRPr>
            </a:lvl1pPr>
          </a:lstStyle>
          <a:p>
            <a:r>
              <a:rPr lang="en-US" smtClean="0"/>
              <a:t>Click to edit Master title style</a:t>
            </a:r>
            <a:endParaRPr lang="ru-RU" dirty="0"/>
          </a:p>
        </p:txBody>
      </p:sp>
      <p:sp>
        <p:nvSpPr>
          <p:cNvPr id="3" name="Содержимое 2"/>
          <p:cNvSpPr>
            <a:spLocks noGrp="1"/>
          </p:cNvSpPr>
          <p:nvPr>
            <p:ph idx="1"/>
          </p:nvPr>
        </p:nvSpPr>
        <p:spPr>
          <a:xfrm>
            <a:off x="3575050" y="1474579"/>
            <a:ext cx="5111750" cy="4651584"/>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Текст 3"/>
          <p:cNvSpPr>
            <a:spLocks noGrp="1"/>
          </p:cNvSpPr>
          <p:nvPr>
            <p:ph type="body" sz="half" idx="2"/>
          </p:nvPr>
        </p:nvSpPr>
        <p:spPr>
          <a:xfrm>
            <a:off x="457200" y="2636629"/>
            <a:ext cx="3008313" cy="348953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37C11CF-03F8-44FE-89A9-88D46BABA8BA}" type="datetime1">
              <a:rPr lang="en-US">
                <a:solidFill>
                  <a:prstClr val="black"/>
                </a:solidFill>
              </a:rPr>
              <a:pPr defTabSz="457200">
                <a:defRPr/>
              </a:pPr>
              <a:t>1/30/2015</a:t>
            </a:fld>
            <a:endParaRPr lang="ru-RU">
              <a:solidFill>
                <a:prstClr val="black"/>
              </a:solidFill>
            </a:endParaRPr>
          </a:p>
        </p:txBody>
      </p:sp>
      <p:sp>
        <p:nvSpPr>
          <p:cNvPr id="7"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8"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E919E46-AF6E-4A03-ADCC-8F93132B26AF}"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670821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 WITH AL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1531087"/>
            <a:ext cx="5486400" cy="31964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3E7834-3DF7-44B5-A6C7-FA4BCA10B342}" type="datetime1">
              <a:rPr lang="en-US">
                <a:solidFill>
                  <a:prstClr val="black"/>
                </a:solidFill>
              </a:rPr>
              <a:pPr defTabSz="457200">
                <a:defRPr/>
              </a:pPr>
              <a:t>1/30/2015</a:t>
            </a:fld>
            <a:endParaRPr lang="ru-RU">
              <a:solidFill>
                <a:prstClr val="black"/>
              </a:solidFill>
            </a:endParaRPr>
          </a:p>
        </p:txBody>
      </p:sp>
      <p:sp>
        <p:nvSpPr>
          <p:cNvPr id="7"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8"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8455945-B8B5-4B8A-8B09-4E30D7BF5725}"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0234196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01763" y="350838"/>
            <a:ext cx="6340475" cy="461962"/>
          </a:xfrm>
          <a:prstGeom prst="rect">
            <a:avLst/>
          </a:prstGeom>
          <a:noFill/>
          <a:ln w="9525">
            <a:noFill/>
            <a:miter lim="800000"/>
            <a:headEnd/>
            <a:tailEnd/>
          </a:ln>
        </p:spPr>
        <p:txBody>
          <a:bodyPr>
            <a:spAutoFit/>
          </a:bodyPr>
          <a:lstStyle/>
          <a:p>
            <a:pPr algn="ctr" defTabSz="457200">
              <a:defRPr/>
            </a:pPr>
            <a:r>
              <a:rPr lang="ru-RU" sz="2400">
                <a:solidFill>
                  <a:srgbClr val="FFFFFF"/>
                </a:solidFill>
                <a:latin typeface="Franklin Gothic Demi" pitchFamily="34" charset="0"/>
                <a:ea typeface="FranklinGothicDemiITC"/>
                <a:cs typeface="FranklinGothicDemiITC"/>
              </a:rPr>
              <a:t>ЗАГОЛОВОК СЛАЙДА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A5C25D7-254B-4792-B7F5-F98D05FBC233}"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326621B-2350-4EA6-8480-FE81F46B58DB}"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6009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TATED TEXT">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457200" y="1711842"/>
            <a:ext cx="6019800" cy="4414321"/>
          </a:xfrm>
          <a:prstGeom prst="rect">
            <a:avLst/>
          </a:prstGeom>
        </p:spPr>
        <p:txBody>
          <a:bodyPr vert="eaVert"/>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8" name="Title 1"/>
          <p:cNvSpPr>
            <a:spLocks noGrp="1"/>
          </p:cNvSpPr>
          <p:nvPr>
            <p:ph type="title"/>
          </p:nvPr>
        </p:nvSpPr>
        <p:spPr>
          <a:xfrm rot="5400000">
            <a:off x="5630456" y="3258807"/>
            <a:ext cx="4645395" cy="1143000"/>
          </a:xfrm>
          <a:prstGeom prst="rect">
            <a:avLst/>
          </a:prstGeom>
        </p:spPr>
        <p:txBody>
          <a:bodyPr/>
          <a:lstStyle>
            <a:lvl1pPr>
              <a:defRPr lang="en-US" sz="2400" b="1" kern="1200" dirty="0">
                <a:solidFill>
                  <a:srgbClr val="2A2664"/>
                </a:solidFill>
                <a:latin typeface="FranklinGothicDemiITC"/>
                <a:ea typeface="+mn-ea"/>
                <a:cs typeface="FranklinGothicDemiITC"/>
              </a:defRPr>
            </a:lvl1pPr>
          </a:lstStyle>
          <a:p>
            <a:r>
              <a:rPr lang="en-US" dirty="0" smtClean="0"/>
              <a:t>Click to edit Master title style</a:t>
            </a:r>
            <a:endParaRPr lang="en-US" dirty="0"/>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5EA5745-7F81-4B0C-96CF-3DD3BB360A78}" type="datetime1">
              <a:rPr lang="en-US">
                <a:solidFill>
                  <a:prstClr val="black"/>
                </a:solidFill>
              </a:rPr>
              <a:pPr defTabSz="457200">
                <a:defRPr/>
              </a:pPr>
              <a:t>1/30/2015</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264FDA7-0C13-47D1-A994-94D7FCE04D5F}"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641299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Название 1"/>
          <p:cNvSpPr txBox="1">
            <a:spLocks/>
          </p:cNvSpPr>
          <p:nvPr userDrawn="1"/>
        </p:nvSpPr>
        <p:spPr bwMode="auto">
          <a:xfrm>
            <a:off x="685800" y="4079875"/>
            <a:ext cx="7772400" cy="1336675"/>
          </a:xfrm>
          <a:prstGeom prst="rect">
            <a:avLst/>
          </a:prstGeom>
          <a:noFill/>
          <a:ln w="9525">
            <a:noFill/>
            <a:miter lim="800000"/>
            <a:headEnd/>
            <a:tailEnd/>
          </a:ln>
        </p:spPr>
        <p:txBody>
          <a:bodyPr anchor="ctr"/>
          <a:lstStyle/>
          <a:p>
            <a:pPr algn="ctr" defTabSz="457200">
              <a:defRPr/>
            </a:pPr>
            <a:r>
              <a:rPr lang="ru-RU" sz="2400">
                <a:solidFill>
                  <a:prstClr val="white"/>
                </a:solidFill>
                <a:latin typeface="FranklinGothicDemiITC"/>
                <a:ea typeface="FranklinGothicDemiITC"/>
                <a:cs typeface="FranklinGothicDemiITC"/>
              </a:rPr>
              <a:t>СПАСИБО ЗА ВНИМАНИЕ!</a:t>
            </a:r>
          </a:p>
        </p:txBody>
      </p:sp>
    </p:spTree>
    <p:extLst>
      <p:ext uri="{BB962C8B-B14F-4D97-AF65-F5344CB8AC3E}">
        <p14:creationId xmlns:p14="http://schemas.microsoft.com/office/powerpoint/2010/main" val="4279402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5563" y="3528216"/>
            <a:ext cx="8229600" cy="966047"/>
          </a:xfrm>
          <a:prstGeom prst="rect">
            <a:avLst/>
          </a:prstGeom>
        </p:spPr>
        <p:txBody>
          <a:bodyPr anchor="ctr"/>
          <a:lstStyle>
            <a:lvl1pPr algn="ctr">
              <a:defRPr lang="en-US" sz="2400" b="1" i="0" kern="1200" dirty="0">
                <a:solidFill>
                  <a:srgbClr val="FFFFFF"/>
                </a:solidFill>
                <a:latin typeface="Arial"/>
                <a:ea typeface="+mn-ea"/>
                <a:cs typeface="Arial"/>
              </a:defRPr>
            </a:lvl1pPr>
          </a:lstStyle>
          <a:p>
            <a:r>
              <a:rPr lang="ru-RU" smtClean="0"/>
              <a:t>Образец заголовка</a:t>
            </a:r>
            <a:endParaRPr lang="en-US" dirty="0"/>
          </a:p>
        </p:txBody>
      </p:sp>
    </p:spTree>
    <p:extLst>
      <p:ext uri="{BB962C8B-B14F-4D97-AF65-F5344CB8AC3E}">
        <p14:creationId xmlns:p14="http://schemas.microsoft.com/office/powerpoint/2010/main" val="2485951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Вариант">
    <p:spTree>
      <p:nvGrpSpPr>
        <p:cNvPr id="1" name=""/>
        <p:cNvGrpSpPr/>
        <p:nvPr/>
      </p:nvGrpSpPr>
      <p:grpSpPr>
        <a:xfrm>
          <a:off x="0" y="0"/>
          <a:ext cx="0" cy="0"/>
          <a:chOff x="0" y="0"/>
          <a:chExt cx="0" cy="0"/>
        </a:xfrm>
      </p:grpSpPr>
      <p:sp>
        <p:nvSpPr>
          <p:cNvPr id="3" name="TextBox 2"/>
          <p:cNvSpPr txBox="1"/>
          <p:nvPr userDrawn="1"/>
        </p:nvSpPr>
        <p:spPr>
          <a:xfrm>
            <a:off x="8675688" y="1022350"/>
            <a:ext cx="357187" cy="246063"/>
          </a:xfrm>
          <a:prstGeom prst="rect">
            <a:avLst/>
          </a:prstGeom>
        </p:spPr>
        <p:txBody>
          <a:bodyPr lIns="0" tIns="0" rIns="0" bIns="0" anchor="ctr">
            <a:spAutoFit/>
          </a:bodyPr>
          <a:lstStyle/>
          <a:p>
            <a:pPr algn="r" defTabSz="457200">
              <a:defRPr/>
            </a:pPr>
            <a:fld id="{DD30DDCF-94AA-470B-9D96-692F4160E4EF}" type="slidenum">
              <a:rPr lang="ru-RU" sz="1600" b="1">
                <a:solidFill>
                  <a:prstClr val="white"/>
                </a:solidFill>
                <a:latin typeface="Franklin Gothic Medium"/>
                <a:cs typeface="Arial" pitchFamily="34" charset="0"/>
              </a:rPr>
              <a:pPr algn="r" defTabSz="457200">
                <a:defRPr/>
              </a:pPr>
              <a:t>‹#›</a:t>
            </a:fld>
            <a:endParaRPr lang="ru-RU" sz="1600" b="1" dirty="0">
              <a:solidFill>
                <a:prstClr val="white"/>
              </a:solidFill>
              <a:latin typeface="Franklin Gothic Medium"/>
              <a:cs typeface="Arial" pitchFamily="34" charset="0"/>
            </a:endParaRPr>
          </a:p>
        </p:txBody>
      </p:sp>
      <p:sp>
        <p:nvSpPr>
          <p:cNvPr id="7" name="Title 1"/>
          <p:cNvSpPr>
            <a:spLocks noGrp="1"/>
          </p:cNvSpPr>
          <p:nvPr>
            <p:ph type="title"/>
          </p:nvPr>
        </p:nvSpPr>
        <p:spPr>
          <a:xfrm>
            <a:off x="1785918" y="0"/>
            <a:ext cx="6923112" cy="1340768"/>
          </a:xfrm>
          <a:prstGeom prst="rect">
            <a:avLst/>
          </a:prstGeom>
        </p:spPr>
        <p:txBody>
          <a:bodyPr anchor="ctr"/>
          <a:lstStyle>
            <a:lvl1pPr>
              <a:defRPr lang="en-US" sz="2400" b="1" i="0" kern="1200" dirty="0">
                <a:solidFill>
                  <a:srgbClr val="FFFFFF"/>
                </a:solidFill>
                <a:latin typeface="Arial"/>
                <a:ea typeface="+mn-ea"/>
                <a:cs typeface="Arial"/>
              </a:defRPr>
            </a:lvl1pPr>
          </a:lstStyle>
          <a:p>
            <a:r>
              <a:rPr lang="ru-RU" dirty="0" smtClean="0"/>
              <a:t>Образец заголовка</a:t>
            </a:r>
            <a:endParaRPr lang="en-US" dirty="0"/>
          </a:p>
        </p:txBody>
      </p:sp>
      <p:sp>
        <p:nvSpPr>
          <p:cNvPr id="4" name="Номер слайда 2"/>
          <p:cNvSpPr>
            <a:spLocks noGrp="1"/>
          </p:cNvSpPr>
          <p:nvPr userDrawn="1">
            <p:ph type="sldNum" sz="quarter" idx="10"/>
            <p:custDataLst>
              <p:tags r:id="rId1"/>
            </p:custDataLst>
          </p:nvPr>
        </p:nvSpPr>
        <p:spPr>
          <a:xfrm>
            <a:off x="8799513" y="6578600"/>
            <a:ext cx="381000" cy="234950"/>
          </a:xfrm>
          <a:prstGeom prst="rect">
            <a:avLst/>
          </a:prstGeom>
        </p:spPr>
        <p:txBody>
          <a:bodyPr/>
          <a:lstStyle>
            <a:lvl1pPr>
              <a:defRPr sz="1000" smtClean="0"/>
            </a:lvl1pPr>
          </a:lstStyle>
          <a:p>
            <a:pPr defTabSz="457200">
              <a:defRPr/>
            </a:pPr>
            <a:fld id="{0103975B-8052-4670-830D-4F4C7368B638}" type="slidenum">
              <a:rPr lang="ru-RU">
                <a:solidFill>
                  <a:prstClr val="black"/>
                </a:solidFill>
                <a:latin typeface="Arial" pitchFamily="34" charset="0"/>
                <a:cs typeface="Arial" pitchFamily="34" charset="0"/>
              </a:rPr>
              <a:pPr defTabSz="457200">
                <a:defRPr/>
              </a:pPr>
              <a:t>‹#›</a:t>
            </a:fld>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0229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8BEBFC-0DB6-46BB-9201-478C1B01C7A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Изображение 4" descr="Логотип_прозрачный_фон.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51263" y="906463"/>
            <a:ext cx="1676400" cy="1330325"/>
          </a:xfrm>
          <a:prstGeom prst="rect">
            <a:avLst/>
          </a:prstGeom>
          <a:noFill/>
          <a:ln w="9525">
            <a:noFill/>
            <a:miter lim="800000"/>
            <a:headEnd/>
            <a:tailEnd/>
          </a:ln>
        </p:spPr>
      </p:pic>
      <p:sp>
        <p:nvSpPr>
          <p:cNvPr id="8" name="Title 1"/>
          <p:cNvSpPr>
            <a:spLocks noGrp="1"/>
          </p:cNvSpPr>
          <p:nvPr>
            <p:ph type="title"/>
          </p:nvPr>
        </p:nvSpPr>
        <p:spPr>
          <a:xfrm>
            <a:off x="345563" y="3528216"/>
            <a:ext cx="8229600" cy="966047"/>
          </a:xfrm>
          <a:prstGeom prst="rect">
            <a:avLst/>
          </a:prstGeom>
        </p:spPr>
        <p:txBody>
          <a:bodyPr anchor="ctr"/>
          <a:lstStyle>
            <a:lvl1pPr algn="ct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5563" y="4791988"/>
            <a:ext cx="8229600" cy="970872"/>
          </a:xfrm>
          <a:prstGeom prst="rect">
            <a:avLst/>
          </a:prstGeom>
        </p:spPr>
        <p:txBody>
          <a:bodyPr/>
          <a:lstStyle>
            <a:lvl1pPr>
              <a:defRPr lang="en-US" sz="1800" kern="1200" dirty="0" smtClean="0">
                <a:solidFill>
                  <a:schemeClr val="bg1"/>
                </a:solidFill>
                <a:latin typeface="Franklin Gothic Book" pitchFamily="34" charset="0"/>
                <a:ea typeface="+mn-ea"/>
                <a:cs typeface="Franklin Gothic Book" pitchFamily="34" charset="0"/>
              </a:defRPr>
            </a:lvl1pPr>
            <a:lvl2pPr>
              <a:defRPr lang="en-US" sz="1800" kern="1200" dirty="0" smtClean="0">
                <a:solidFill>
                  <a:schemeClr val="bg1"/>
                </a:solidFill>
                <a:latin typeface="FranklinGothicDemiITC"/>
                <a:ea typeface="+mn-ea"/>
                <a:cs typeface="FranklinGothicDemiITC"/>
              </a:defRPr>
            </a:lvl2pPr>
            <a:lvl3pPr>
              <a:defRPr lang="en-US" sz="1800" kern="1200" dirty="0" smtClean="0">
                <a:solidFill>
                  <a:schemeClr val="bg1"/>
                </a:solidFill>
                <a:latin typeface="FranklinGothicDemiITC"/>
                <a:ea typeface="+mn-ea"/>
                <a:cs typeface="FranklinGothicDemiITC"/>
              </a:defRPr>
            </a:lvl3pPr>
            <a:lvl4pPr>
              <a:defRPr lang="en-US" sz="1800" kern="1200" dirty="0" smtClean="0">
                <a:solidFill>
                  <a:schemeClr val="bg1"/>
                </a:solidFill>
                <a:latin typeface="FranklinGothicDemiITC"/>
                <a:ea typeface="+mn-ea"/>
                <a:cs typeface="FranklinGothicDemiITC"/>
              </a:defRPr>
            </a:lvl4pPr>
            <a:lvl5pPr>
              <a:defRPr lang="en-US" sz="1800" kern="1200" dirty="0">
                <a:solidFill>
                  <a:schemeClr val="bg1"/>
                </a:solidFill>
                <a:latin typeface="FranklinGothicDemiITC"/>
                <a:ea typeface="+mn-ea"/>
                <a:cs typeface="FranklinGothicDemiITC"/>
              </a:defRPr>
            </a:lvl5pPr>
          </a:lstStyle>
          <a:p>
            <a:pPr lvl="0"/>
            <a:r>
              <a:rPr lang="en-US" dirty="0" smtClean="0"/>
              <a:t>Click to edit Master text styles</a:t>
            </a:r>
          </a:p>
        </p:txBody>
      </p:sp>
    </p:spTree>
    <p:extLst>
      <p:ext uri="{BB962C8B-B14F-4D97-AF65-F5344CB8AC3E}">
        <p14:creationId xmlns:p14="http://schemas.microsoft.com/office/powerpoint/2010/main" val="4031602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991986"/>
          </a:xfrm>
          <a:prstGeom prst="rect">
            <a:avLst/>
          </a:prstGeom>
        </p:spPr>
        <p:txBody>
          <a:bodyPr/>
          <a:lstStyle>
            <a:lvl1pPr>
              <a:defRPr lang="en-US" sz="1800" kern="1200" dirty="0" smtClean="0">
                <a:solidFill>
                  <a:srgbClr val="192B55"/>
                </a:solidFill>
                <a:latin typeface="Franklin Gothic Book" pitchFamily="34" charset="0"/>
                <a:ea typeface="+mn-ea"/>
                <a:cs typeface="Franklin Gothic Book" pitchFamily="34" charset="0"/>
              </a:defRPr>
            </a:lvl1pPr>
            <a:lvl2pPr>
              <a:defRPr lang="en-US" sz="1800" kern="1200" dirty="0" smtClean="0">
                <a:solidFill>
                  <a:srgbClr val="192B55"/>
                </a:solidFill>
                <a:latin typeface="Franklin Gothic Book" pitchFamily="34" charset="0"/>
                <a:ea typeface="+mn-ea"/>
                <a:cs typeface="Franklin Gothic Book" pitchFamily="34" charset="0"/>
              </a:defRPr>
            </a:lvl2pPr>
            <a:lvl3pPr>
              <a:defRPr lang="en-US" sz="1800" kern="1200" dirty="0" smtClean="0">
                <a:solidFill>
                  <a:srgbClr val="192B55"/>
                </a:solidFill>
                <a:latin typeface="Franklin Gothic Book" pitchFamily="34" charset="0"/>
                <a:ea typeface="+mn-ea"/>
                <a:cs typeface="Franklin Gothic Book" pitchFamily="34" charset="0"/>
              </a:defRPr>
            </a:lvl3pPr>
            <a:lvl4pPr>
              <a:defRPr lang="en-US" sz="1800" kern="1200" dirty="0" smtClean="0">
                <a:solidFill>
                  <a:srgbClr val="192B55"/>
                </a:solidFill>
                <a:latin typeface="Franklin Gothic Book" pitchFamily="34" charset="0"/>
                <a:ea typeface="+mn-ea"/>
                <a:cs typeface="Franklin Gothic Book" pitchFamily="34" charset="0"/>
              </a:defRPr>
            </a:lvl4pPr>
            <a:lvl5pPr>
              <a:defRPr lang="en-US" sz="1800" kern="1200" dirty="0">
                <a:solidFill>
                  <a:srgbClr val="192B55"/>
                </a:solidFill>
                <a:latin typeface="Franklin Gothic Book" pitchFamily="34" charset="0"/>
                <a:ea typeface="+mn-ea"/>
                <a:cs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9433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400050" y="1912938"/>
            <a:ext cx="8340725" cy="1200150"/>
          </a:xfrm>
          <a:prstGeom prst="rect">
            <a:avLst/>
          </a:prstGeom>
          <a:noFill/>
          <a:ln w="9525">
            <a:noFill/>
            <a:miter lim="800000"/>
            <a:headEnd/>
            <a:tailEnd/>
          </a:ln>
        </p:spPr>
        <p:txBody>
          <a:bodyPr>
            <a:spAutoFit/>
          </a:bodyPr>
          <a:lstStyle/>
          <a:p>
            <a:pPr defTabSz="457200">
              <a:defRPr/>
            </a:pPr>
            <a:r>
              <a:rPr lang="en-US">
                <a:solidFill>
                  <a:srgbClr val="192B55"/>
                </a:solidFill>
                <a:latin typeface="Franklin Gothic Book" pitchFamily="34" charset="0"/>
                <a:ea typeface="FranklinGothicDemiITC"/>
                <a:cs typeface="FranklinGothicDemiITC"/>
              </a:rPr>
              <a:t>TEXT</a:t>
            </a:r>
            <a:endParaRPr lang="ru-RU">
              <a:solidFill>
                <a:srgbClr val="192B55"/>
              </a:solidFill>
              <a:latin typeface="Franklin Gothic Book" pitchFamily="34" charset="0"/>
              <a:ea typeface="FranklinGothicDemiITC"/>
              <a:cs typeface="FranklinGothicDemiITC"/>
            </a:endParaRPr>
          </a:p>
          <a:p>
            <a:pPr defTabSz="457200">
              <a:defRPr/>
            </a:pPr>
            <a:endParaRPr lang="ru-RU">
              <a:solidFill>
                <a:srgbClr val="192B55"/>
              </a:solidFill>
              <a:latin typeface="FranklinGothicDemiITC"/>
              <a:ea typeface="FranklinGothicDemiITC"/>
              <a:cs typeface="FranklinGothicDemiITC"/>
            </a:endParaRPr>
          </a:p>
          <a:p>
            <a:pPr defTabSz="457200">
              <a:defRPr/>
            </a:pPr>
            <a:r>
              <a:rPr lang="ru-RU">
                <a:solidFill>
                  <a:srgbClr val="192B55"/>
                </a:solidFill>
                <a:latin typeface="FranklinGothicDemiITC"/>
                <a:ea typeface="FranklinGothicDemiITC"/>
                <a:cs typeface="FranklinGothicDemiITC"/>
              </a:rPr>
              <a:t> </a:t>
            </a:r>
          </a:p>
          <a:p>
            <a:pPr defTabSz="457200">
              <a:defRPr/>
            </a:pPr>
            <a:endParaRPr lang="ru-RU">
              <a:solidFill>
                <a:prstClr val="black"/>
              </a:solidFill>
              <a:latin typeface="Franklin Gothic Medium" pitchFamily="34" charset="0"/>
              <a:cs typeface="Arial" pitchFamily="34" charset="0"/>
            </a:endParaRPr>
          </a:p>
        </p:txBody>
      </p:sp>
      <p:sp>
        <p:nvSpPr>
          <p:cNvPr id="4" name="TextBox 3"/>
          <p:cNvSpPr txBox="1">
            <a:spLocks noChangeArrowheads="1"/>
          </p:cNvSpPr>
          <p:nvPr userDrawn="1"/>
        </p:nvSpPr>
        <p:spPr bwMode="auto">
          <a:xfrm>
            <a:off x="400050" y="3170238"/>
            <a:ext cx="8340725" cy="922337"/>
          </a:xfrm>
          <a:prstGeom prst="rect">
            <a:avLst/>
          </a:prstGeom>
          <a:noFill/>
          <a:ln w="9525">
            <a:noFill/>
            <a:miter lim="800000"/>
            <a:headEnd/>
            <a:tailEnd/>
          </a:ln>
        </p:spPr>
        <p:txBody>
          <a:bodyPr>
            <a:spAutoFit/>
          </a:bodyPr>
          <a:lstStyle/>
          <a:p>
            <a:pPr defTabSz="457200">
              <a:buFont typeface="Arial" pitchFamily="34" charset="0"/>
              <a:buNone/>
              <a:defRPr/>
            </a:pPr>
            <a:r>
              <a:rPr lang="en-US">
                <a:solidFill>
                  <a:srgbClr val="192B55"/>
                </a:solidFill>
                <a:latin typeface="Franklin Gothic Book" pitchFamily="34" charset="0"/>
                <a:cs typeface="Arial" pitchFamily="34" charset="0"/>
              </a:rPr>
              <a:t>Text text  text text text text text text text text text text text text text text text text text text text text text text text text text text text text text text text text text</a:t>
            </a:r>
            <a:endParaRPr lang="ru-RU">
              <a:solidFill>
                <a:srgbClr val="192B55"/>
              </a:solidFill>
              <a:latin typeface="Franklin Gothic Book" pitchFamily="34" charset="0"/>
              <a:cs typeface="Arial" pitchFamily="34" charset="0"/>
            </a:endParaRPr>
          </a:p>
          <a:p>
            <a:pPr defTabSz="457200">
              <a:defRPr/>
            </a:pPr>
            <a:endParaRPr lang="ru-RU">
              <a:solidFill>
                <a:prstClr val="black"/>
              </a:solidFill>
              <a:latin typeface="Franklin Gothic Medium" pitchFamily="34" charset="0"/>
              <a:cs typeface="Arial" pitchFamily="34" charset="0"/>
            </a:endParaRPr>
          </a:p>
        </p:txBody>
      </p:sp>
      <p:sp>
        <p:nvSpPr>
          <p:cNvPr id="10"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658B876-EB13-4576-9FA9-AAD7C422E9C3}"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8350250" y="776288"/>
            <a:ext cx="793750" cy="520700"/>
          </a:xfrm>
          <a:prstGeom prst="rect">
            <a:avLst/>
          </a:prstGeom>
        </p:spPr>
        <p:txBody>
          <a:bodyPr/>
          <a:lstStyle>
            <a:lvl1pPr fontAlgn="auto">
              <a:spcBef>
                <a:spcPts val="0"/>
              </a:spcBef>
              <a:spcAft>
                <a:spcPts val="0"/>
              </a:spcAft>
              <a:defRPr sz="3000">
                <a:solidFill>
                  <a:schemeClr val="bg1"/>
                </a:solidFill>
                <a:latin typeface="Franklin Gothic Demi" pitchFamily="34" charset="0"/>
                <a:cs typeface="+mn-cs"/>
              </a:defRPr>
            </a:lvl1pPr>
          </a:lstStyle>
          <a:p>
            <a:pPr defTabSz="457200">
              <a:defRPr/>
            </a:pPr>
            <a:fld id="{18C5E357-F9B5-4348-A102-70C916C353B9}" type="slidenum">
              <a:rPr lang="ru-RU">
                <a:solidFill>
                  <a:prstClr val="white"/>
                </a:solidFill>
              </a:rPr>
              <a:pPr defTabSz="457200">
                <a:defRPr/>
              </a:pPr>
              <a:t>‹#›</a:t>
            </a:fld>
            <a:endParaRPr lang="ru-RU" dirty="0">
              <a:solidFill>
                <a:prstClr val="white"/>
              </a:solidFill>
            </a:endParaRPr>
          </a:p>
        </p:txBody>
      </p:sp>
    </p:spTree>
    <p:extLst>
      <p:ext uri="{BB962C8B-B14F-4D97-AF65-F5344CB8AC3E}">
        <p14:creationId xmlns:p14="http://schemas.microsoft.com/office/powerpoint/2010/main" val="34671843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CUT">
    <p:spTree>
      <p:nvGrpSpPr>
        <p:cNvPr id="1" name=""/>
        <p:cNvGrpSpPr/>
        <p:nvPr/>
      </p:nvGrpSpPr>
      <p:grpSpPr>
        <a:xfrm>
          <a:off x="0" y="0"/>
          <a:ext cx="0" cy="0"/>
          <a:chOff x="0" y="0"/>
          <a:chExt cx="0" cy="0"/>
        </a:xfrm>
      </p:grpSpPr>
      <p:sp>
        <p:nvSpPr>
          <p:cNvPr id="4"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685800" y="4406900"/>
            <a:ext cx="7772400" cy="1362075"/>
          </a:xfrm>
          <a:prstGeom prst="rect">
            <a:avLst/>
          </a:prstGeom>
        </p:spPr>
        <p:txBody>
          <a:bodyPr anchor="t"/>
          <a:lstStyle>
            <a:lvl1pPr algn="l" defTabSz="457200" rtl="0" eaLnBrk="1" latinLnBrk="0" hangingPunct="1">
              <a:spcBef>
                <a:spcPct val="20000"/>
              </a:spcBef>
              <a:buFont typeface="Arial"/>
              <a:defRPr lang="ru-RU" sz="3600" kern="1200" dirty="0">
                <a:solidFill>
                  <a:srgbClr val="192B55"/>
                </a:solidFill>
                <a:latin typeface="FranklinGothicDemiITC"/>
                <a:ea typeface="+mn-ea"/>
                <a:cs typeface="FranklinGothicDemiITC"/>
              </a:defRPr>
            </a:lvl1pPr>
          </a:lstStyle>
          <a:p>
            <a:r>
              <a:rPr lang="en-US" dirty="0" smtClean="0"/>
              <a:t>Click to edit Master title style</a:t>
            </a:r>
            <a:endParaRPr lang="ru-RU" dirty="0"/>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2A387AB-7914-4258-A64E-2B87D362EB67}"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1D70D5D-485B-40F5-AF7F-B3BCB19E23C5}"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3009128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_OBJ">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600200"/>
            <a:ext cx="4038600" cy="4525963"/>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0"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9497279-7C72-4DD8-91F0-C846E95D37AF}" type="datetime1">
              <a:rPr lang="en-US">
                <a:solidFill>
                  <a:prstClr val="black"/>
                </a:solidFill>
              </a:rPr>
              <a:pPr defTabSz="457200">
                <a:defRPr/>
              </a:pPr>
              <a:t>1/30/2015</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87FF3C1-72CD-4AD2-BB09-3C8C809AE4D6}"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3474984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ICE">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11" name="Title 1"/>
          <p:cNvSpPr>
            <a:spLocks noGrp="1"/>
          </p:cNvSpPr>
          <p:nvPr>
            <p:ph type="title"/>
          </p:nvPr>
        </p:nvSpPr>
        <p:spPr>
          <a:xfrm>
            <a:off x="457200" y="274638"/>
            <a:ext cx="8229600" cy="1143000"/>
          </a:xfrm>
          <a:prstGeom prst="rect">
            <a:avLst/>
          </a:prstGeom>
        </p:spPr>
        <p:txBody>
          <a:bodyPr/>
          <a:lstStyle>
            <a:lvl1pPr>
              <a:defRPr lang="en-US" sz="2400" kern="1200" baseline="0" dirty="0">
                <a:solidFill>
                  <a:srgbClr val="FFFFFF"/>
                </a:solidFill>
                <a:latin typeface="Franklin Gothic Demi" pitchFamily="34" charset="0"/>
                <a:ea typeface="+mn-ea"/>
                <a:cs typeface="FranklinGothicDemiITC"/>
              </a:defRPr>
            </a:lvl1pPr>
          </a:lstStyle>
          <a:p>
            <a:r>
              <a:rPr lang="en-US" dirty="0" smtClean="0"/>
              <a:t>Click to edit Master title style</a:t>
            </a:r>
            <a:endParaRPr lang="en-US" dirty="0"/>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F296DFDE-054A-43B2-A1A2-31AEB11C47B5}" type="datetime1">
              <a:rPr lang="en-US">
                <a:solidFill>
                  <a:prstClr val="black"/>
                </a:solidFill>
              </a:rPr>
              <a:pPr defTabSz="457200">
                <a:defRPr/>
              </a:pPr>
              <a:t>1/30/2015</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5CA8F3A-CCE3-4049-861E-501D6D576CDD}"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525889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a:lstStyle>
            <a:lvl1pPr>
              <a:defRPr lang="en-US" sz="2400" kern="1200" dirty="0">
                <a:solidFill>
                  <a:srgbClr val="FFFFFF"/>
                </a:solidFill>
                <a:latin typeface="Franklin Gothic Demi" pitchFamily="34" charset="0"/>
                <a:ea typeface="+mn-ea"/>
                <a:cs typeface="Franklin Gothic Demi" pitchFamily="34" charset="0"/>
              </a:defRPr>
            </a:lvl1pPr>
          </a:lstStyle>
          <a:p>
            <a:r>
              <a:rPr lang="en-US" dirty="0" smtClean="0"/>
              <a:t>Click to edit Master title style</a:t>
            </a:r>
            <a:endParaRPr lang="en-US" dirty="0"/>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0F7D0D2-1FE5-46C9-A440-E5FA2C17F832}" type="datetime1">
              <a:rPr lang="en-US">
                <a:solidFill>
                  <a:prstClr val="black"/>
                </a:solidFill>
              </a:rPr>
              <a:pPr defTabSz="457200">
                <a:defRPr/>
              </a:pPr>
              <a:t>1/30/2015</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5" name="Номер слайда 4"/>
          <p:cNvSpPr>
            <a:spLocks noGrp="1"/>
          </p:cNvSpPr>
          <p:nvPr>
            <p:ph type="sldNum" sz="quarter" idx="12"/>
          </p:nvPr>
        </p:nvSpPr>
        <p:spPr>
          <a:xfrm>
            <a:off x="8382000" y="808038"/>
            <a:ext cx="762000" cy="503237"/>
          </a:xfrm>
          <a:prstGeom prst="rect">
            <a:avLst/>
          </a:prstGeom>
        </p:spPr>
        <p:txBody>
          <a:bodyPr/>
          <a:lstStyle>
            <a:lvl1pPr fontAlgn="auto">
              <a:spcBef>
                <a:spcPts val="0"/>
              </a:spcBef>
              <a:spcAft>
                <a:spcPts val="0"/>
              </a:spcAft>
              <a:defRPr sz="3000">
                <a:solidFill>
                  <a:schemeClr val="bg1"/>
                </a:solidFill>
                <a:latin typeface="Franklin Gothic Demi" pitchFamily="34" charset="0"/>
                <a:cs typeface="+mn-cs"/>
              </a:defRPr>
            </a:lvl1pPr>
          </a:lstStyle>
          <a:p>
            <a:pPr defTabSz="457200">
              <a:defRPr/>
            </a:pPr>
            <a:fld id="{5D7F3494-3906-4C28-8547-A8C26C06358A}" type="slidenum">
              <a:rPr lang="ru-RU">
                <a:solidFill>
                  <a:prstClr val="white"/>
                </a:solidFill>
              </a:rPr>
              <a:pPr defTabSz="457200">
                <a:defRPr/>
              </a:pPr>
              <a:t>‹#›</a:t>
            </a:fld>
            <a:endParaRPr lang="ru-RU">
              <a:solidFill>
                <a:prstClr val="white"/>
              </a:solidFill>
            </a:endParaRPr>
          </a:p>
        </p:txBody>
      </p:sp>
    </p:spTree>
    <p:extLst>
      <p:ext uri="{BB962C8B-B14F-4D97-AF65-F5344CB8AC3E}">
        <p14:creationId xmlns:p14="http://schemas.microsoft.com/office/powerpoint/2010/main" val="2084924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BJEC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457200" y="1474579"/>
            <a:ext cx="3008313" cy="1162050"/>
          </a:xfrm>
          <a:prstGeom prst="rect">
            <a:avLst/>
          </a:prstGeom>
        </p:spPr>
        <p:txBody>
          <a:bodyPr anchor="b"/>
          <a:lstStyle>
            <a:lvl1pPr algn="l" defTabSz="457200" rtl="0" eaLnBrk="1" latinLnBrk="0" hangingPunct="1">
              <a:spcBef>
                <a:spcPct val="20000"/>
              </a:spcBef>
              <a:buFont typeface="Arial"/>
              <a:defRPr lang="ru-RU" sz="1800" b="1" kern="1200" dirty="0">
                <a:solidFill>
                  <a:srgbClr val="192B55"/>
                </a:solidFill>
                <a:latin typeface="FranklinGothicDemiITC"/>
                <a:ea typeface="+mn-ea"/>
                <a:cs typeface="FranklinGothicDemiITC"/>
              </a:defRPr>
            </a:lvl1pPr>
          </a:lstStyle>
          <a:p>
            <a:r>
              <a:rPr lang="en-US" smtClean="0"/>
              <a:t>Click to edit Master title style</a:t>
            </a:r>
            <a:endParaRPr lang="ru-RU" dirty="0"/>
          </a:p>
        </p:txBody>
      </p:sp>
      <p:sp>
        <p:nvSpPr>
          <p:cNvPr id="3" name="Содержимое 2"/>
          <p:cNvSpPr>
            <a:spLocks noGrp="1"/>
          </p:cNvSpPr>
          <p:nvPr>
            <p:ph idx="1"/>
          </p:nvPr>
        </p:nvSpPr>
        <p:spPr>
          <a:xfrm>
            <a:off x="3575050" y="1474579"/>
            <a:ext cx="5111750" cy="4651584"/>
          </a:xfrm>
          <a:prstGeom prst="rect">
            <a:avLst/>
          </a:prstGeom>
        </p:spPr>
        <p:txBody>
          <a:bodyPr/>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Текст 3"/>
          <p:cNvSpPr>
            <a:spLocks noGrp="1"/>
          </p:cNvSpPr>
          <p:nvPr>
            <p:ph type="body" sz="half" idx="2"/>
          </p:nvPr>
        </p:nvSpPr>
        <p:spPr>
          <a:xfrm>
            <a:off x="457200" y="2636629"/>
            <a:ext cx="3008313" cy="348953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37C11CF-03F8-44FE-89A9-88D46BABA8BA}" type="datetime1">
              <a:rPr lang="en-US">
                <a:solidFill>
                  <a:prstClr val="black"/>
                </a:solidFill>
              </a:rPr>
              <a:pPr defTabSz="457200">
                <a:defRPr/>
              </a:pPr>
              <a:t>1/30/2015</a:t>
            </a:fld>
            <a:endParaRPr lang="ru-RU">
              <a:solidFill>
                <a:prstClr val="black"/>
              </a:solidFill>
            </a:endParaRPr>
          </a:p>
        </p:txBody>
      </p:sp>
      <p:sp>
        <p:nvSpPr>
          <p:cNvPr id="7"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8"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E919E46-AF6E-4A03-ADCC-8F93132B26AF}"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977890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 WITH ALT">
    <p:spTree>
      <p:nvGrpSpPr>
        <p:cNvPr id="1" name=""/>
        <p:cNvGrpSpPr/>
        <p:nvPr/>
      </p:nvGrpSpPr>
      <p:grpSpPr>
        <a:xfrm>
          <a:off x="0" y="0"/>
          <a:ext cx="0" cy="0"/>
          <a:chOff x="0" y="0"/>
          <a:chExt cx="0" cy="0"/>
        </a:xfrm>
      </p:grpSpPr>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lang="en-US" sz="2400" kern="1200" dirty="0">
                <a:solidFill>
                  <a:srgbClr val="FFFFFF"/>
                </a:solidFill>
                <a:latin typeface="FranklinGothicDemiITC"/>
                <a:ea typeface="+mn-ea"/>
                <a:cs typeface="FranklinGothicDemiITC"/>
              </a:defRPr>
            </a:lvl1pPr>
          </a:lstStyle>
          <a:p>
            <a:pPr fontAlgn="auto">
              <a:spcAft>
                <a:spcPts val="0"/>
              </a:spcAft>
              <a:defRPr/>
            </a:pPr>
            <a:r>
              <a:rPr smtClean="0">
                <a:latin typeface="Franklin Gothic Demi" pitchFamily="34" charset="0"/>
              </a:rPr>
              <a:t>Click to edit Master title style</a:t>
            </a:r>
            <a:endParaRPr>
              <a:latin typeface="Franklin Gothic Demi" pitchFamily="34" charset="0"/>
            </a:endParaRPr>
          </a:p>
        </p:txBody>
      </p:sp>
      <p:sp>
        <p:nvSpPr>
          <p:cNvPr id="2" name="Название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Рисунок 2"/>
          <p:cNvSpPr>
            <a:spLocks noGrp="1"/>
          </p:cNvSpPr>
          <p:nvPr>
            <p:ph type="pic" idx="1"/>
          </p:nvPr>
        </p:nvSpPr>
        <p:spPr>
          <a:xfrm>
            <a:off x="1792288" y="1531087"/>
            <a:ext cx="5486400" cy="31964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3E7834-3DF7-44B5-A6C7-FA4BCA10B342}" type="datetime1">
              <a:rPr lang="en-US">
                <a:solidFill>
                  <a:prstClr val="black"/>
                </a:solidFill>
              </a:rPr>
              <a:pPr defTabSz="457200">
                <a:defRPr/>
              </a:pPr>
              <a:t>1/30/2015</a:t>
            </a:fld>
            <a:endParaRPr lang="ru-RU">
              <a:solidFill>
                <a:prstClr val="black"/>
              </a:solidFill>
            </a:endParaRPr>
          </a:p>
        </p:txBody>
      </p:sp>
      <p:sp>
        <p:nvSpPr>
          <p:cNvPr id="7" name="Нижний колонтитул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8"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8455945-B8B5-4B8A-8B09-4E30D7BF5725}"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3238717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401763" y="350838"/>
            <a:ext cx="6340475" cy="461962"/>
          </a:xfrm>
          <a:prstGeom prst="rect">
            <a:avLst/>
          </a:prstGeom>
          <a:noFill/>
          <a:ln w="9525">
            <a:noFill/>
            <a:miter lim="800000"/>
            <a:headEnd/>
            <a:tailEnd/>
          </a:ln>
        </p:spPr>
        <p:txBody>
          <a:bodyPr>
            <a:spAutoFit/>
          </a:bodyPr>
          <a:lstStyle/>
          <a:p>
            <a:pPr algn="ctr" defTabSz="457200">
              <a:defRPr/>
            </a:pPr>
            <a:r>
              <a:rPr lang="ru-RU" sz="2400">
                <a:solidFill>
                  <a:srgbClr val="FFFFFF"/>
                </a:solidFill>
                <a:latin typeface="Franklin Gothic Demi" pitchFamily="34" charset="0"/>
                <a:ea typeface="FranklinGothicDemiITC"/>
                <a:cs typeface="FranklinGothicDemiITC"/>
              </a:rPr>
              <a:t>ЗАГОЛОВОК СЛАЙДА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5"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A5C25D7-254B-4792-B7F5-F98D05FBC233}" type="datetime1">
              <a:rPr lang="en-US">
                <a:solidFill>
                  <a:prstClr val="black"/>
                </a:solidFill>
              </a:rPr>
              <a:pPr defTabSz="457200">
                <a:defRPr/>
              </a:pPr>
              <a:t>1/30/2015</a:t>
            </a:fld>
            <a:endParaRPr lang="ru-RU">
              <a:solidFill>
                <a:prstClr val="black"/>
              </a:solidFill>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326621B-2350-4EA6-8480-FE81F46B58DB}"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38895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69A359-4436-4FB4-A690-73392B99BE5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OTATED TEXT">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457200" y="1711842"/>
            <a:ext cx="6019800" cy="4414321"/>
          </a:xfrm>
          <a:prstGeom prst="rect">
            <a:avLst/>
          </a:prstGeom>
        </p:spPr>
        <p:txBody>
          <a:bodyPr vert="eaVert"/>
          <a:lstStyle>
            <a:lvl1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1pPr>
            <a:lvl2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2pPr>
            <a:lvl3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3pPr>
            <a:lvl4pPr algn="l" defTabSz="457200" rtl="0" eaLnBrk="1" latinLnBrk="0" hangingPunct="1">
              <a:spcBef>
                <a:spcPct val="20000"/>
              </a:spcBef>
              <a:buFont typeface="Arial"/>
              <a:defRPr lang="en-US" sz="1800" kern="1200" dirty="0" smtClean="0">
                <a:solidFill>
                  <a:srgbClr val="192B55"/>
                </a:solidFill>
                <a:latin typeface="FranklinGothicDemiITC"/>
                <a:ea typeface="+mn-ea"/>
                <a:cs typeface="FranklinGothicDemiITC"/>
              </a:defRPr>
            </a:lvl4pPr>
            <a:lvl5pPr algn="l" defTabSz="457200" rtl="0" eaLnBrk="1" latinLnBrk="0" hangingPunct="1">
              <a:spcBef>
                <a:spcPct val="20000"/>
              </a:spcBef>
              <a:buFont typeface="Arial"/>
              <a:defRPr lang="ru-RU" sz="1800" kern="1200" dirty="0">
                <a:solidFill>
                  <a:srgbClr val="192B55"/>
                </a:solidFill>
                <a:latin typeface="FranklinGothicDemiITC"/>
                <a:ea typeface="+mn-ea"/>
                <a:cs typeface="FranklinGothicDemiIT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8" name="Title 1"/>
          <p:cNvSpPr>
            <a:spLocks noGrp="1"/>
          </p:cNvSpPr>
          <p:nvPr>
            <p:ph type="title"/>
          </p:nvPr>
        </p:nvSpPr>
        <p:spPr>
          <a:xfrm rot="5400000">
            <a:off x="5630456" y="3258807"/>
            <a:ext cx="4645395" cy="1143000"/>
          </a:xfrm>
          <a:prstGeom prst="rect">
            <a:avLst/>
          </a:prstGeom>
        </p:spPr>
        <p:txBody>
          <a:bodyPr/>
          <a:lstStyle>
            <a:lvl1pPr>
              <a:defRPr lang="en-US" sz="2400" b="1" kern="1200" dirty="0">
                <a:solidFill>
                  <a:srgbClr val="2A2664"/>
                </a:solidFill>
                <a:latin typeface="FranklinGothicDemiITC"/>
                <a:ea typeface="+mn-ea"/>
                <a:cs typeface="FranklinGothicDemiITC"/>
              </a:defRPr>
            </a:lvl1pPr>
          </a:lstStyle>
          <a:p>
            <a:r>
              <a:rPr lang="en-US" dirty="0" smtClean="0"/>
              <a:t>Click to edit Master title style</a:t>
            </a:r>
            <a:endParaRPr lang="en-US" dirty="0"/>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5EA5745-7F81-4B0C-96CF-3DD3BB360A78}" type="datetime1">
              <a:rPr lang="en-US">
                <a:solidFill>
                  <a:prstClr val="black"/>
                </a:solidFill>
              </a:rPr>
              <a:pPr defTabSz="457200">
                <a:defRPr/>
              </a:pPr>
              <a:t>1/30/2015</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Medium" pitchFamily="34" charset="0"/>
              </a:defRPr>
            </a:lvl1pPr>
          </a:lstStyle>
          <a:p>
            <a:pPr defTabSz="457200">
              <a:defRPr/>
            </a:pPr>
            <a:endParaRPr lang="ru-RU">
              <a:solidFill>
                <a:prstClr val="black"/>
              </a:solidFill>
              <a:cs typeface="Arial" pitchFamily="34"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264FDA7-0C13-47D1-A994-94D7FCE04D5F}" type="slidenum">
              <a:rPr lang="ru-RU">
                <a:solidFill>
                  <a:prstClr val="black"/>
                </a:solidFill>
              </a:rPr>
              <a:pPr defTabSz="457200">
                <a:defRPr/>
              </a:pPr>
              <a:t>‹#›</a:t>
            </a:fld>
            <a:endParaRPr lang="ru-RU">
              <a:solidFill>
                <a:prstClr val="black"/>
              </a:solidFill>
            </a:endParaRPr>
          </a:p>
        </p:txBody>
      </p:sp>
    </p:spTree>
    <p:extLst>
      <p:ext uri="{BB962C8B-B14F-4D97-AF65-F5344CB8AC3E}">
        <p14:creationId xmlns:p14="http://schemas.microsoft.com/office/powerpoint/2010/main" val="170238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Название 1"/>
          <p:cNvSpPr txBox="1">
            <a:spLocks/>
          </p:cNvSpPr>
          <p:nvPr userDrawn="1"/>
        </p:nvSpPr>
        <p:spPr bwMode="auto">
          <a:xfrm>
            <a:off x="685800" y="4079875"/>
            <a:ext cx="7772400" cy="1336675"/>
          </a:xfrm>
          <a:prstGeom prst="rect">
            <a:avLst/>
          </a:prstGeom>
          <a:noFill/>
          <a:ln w="9525">
            <a:noFill/>
            <a:miter lim="800000"/>
            <a:headEnd/>
            <a:tailEnd/>
          </a:ln>
        </p:spPr>
        <p:txBody>
          <a:bodyPr anchor="ctr"/>
          <a:lstStyle/>
          <a:p>
            <a:pPr algn="ctr" defTabSz="457200">
              <a:defRPr/>
            </a:pPr>
            <a:r>
              <a:rPr lang="ru-RU" sz="2400">
                <a:solidFill>
                  <a:prstClr val="white"/>
                </a:solidFill>
                <a:latin typeface="FranklinGothicDemiITC"/>
                <a:ea typeface="FranklinGothicDemiITC"/>
                <a:cs typeface="FranklinGothicDemiITC"/>
              </a:rPr>
              <a:t>СПАСИБО ЗА ВНИМАНИЕ!</a:t>
            </a:r>
          </a:p>
        </p:txBody>
      </p:sp>
    </p:spTree>
    <p:extLst>
      <p:ext uri="{BB962C8B-B14F-4D97-AF65-F5344CB8AC3E}">
        <p14:creationId xmlns:p14="http://schemas.microsoft.com/office/powerpoint/2010/main" val="1540874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45563" y="3528216"/>
            <a:ext cx="8229600" cy="966047"/>
          </a:xfrm>
          <a:prstGeom prst="rect">
            <a:avLst/>
          </a:prstGeom>
        </p:spPr>
        <p:txBody>
          <a:bodyPr anchor="ctr"/>
          <a:lstStyle>
            <a:lvl1pPr algn="ctr">
              <a:defRPr lang="en-US" sz="2400" b="1" i="0" kern="1200" dirty="0">
                <a:solidFill>
                  <a:srgbClr val="FFFFFF"/>
                </a:solidFill>
                <a:latin typeface="Arial"/>
                <a:ea typeface="+mn-ea"/>
                <a:cs typeface="Arial"/>
              </a:defRPr>
            </a:lvl1pPr>
          </a:lstStyle>
          <a:p>
            <a:r>
              <a:rPr lang="ru-RU" smtClean="0"/>
              <a:t>Образец заголовка</a:t>
            </a:r>
            <a:endParaRPr lang="en-US" dirty="0"/>
          </a:p>
        </p:txBody>
      </p:sp>
    </p:spTree>
    <p:extLst>
      <p:ext uri="{BB962C8B-B14F-4D97-AF65-F5344CB8AC3E}">
        <p14:creationId xmlns:p14="http://schemas.microsoft.com/office/powerpoint/2010/main" val="2082930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Вариант">
    <p:spTree>
      <p:nvGrpSpPr>
        <p:cNvPr id="1" name=""/>
        <p:cNvGrpSpPr/>
        <p:nvPr/>
      </p:nvGrpSpPr>
      <p:grpSpPr>
        <a:xfrm>
          <a:off x="0" y="0"/>
          <a:ext cx="0" cy="0"/>
          <a:chOff x="0" y="0"/>
          <a:chExt cx="0" cy="0"/>
        </a:xfrm>
      </p:grpSpPr>
      <p:sp>
        <p:nvSpPr>
          <p:cNvPr id="3" name="TextBox 2"/>
          <p:cNvSpPr txBox="1"/>
          <p:nvPr userDrawn="1"/>
        </p:nvSpPr>
        <p:spPr>
          <a:xfrm>
            <a:off x="8675688" y="1022350"/>
            <a:ext cx="357187" cy="246063"/>
          </a:xfrm>
          <a:prstGeom prst="rect">
            <a:avLst/>
          </a:prstGeom>
        </p:spPr>
        <p:txBody>
          <a:bodyPr lIns="0" tIns="0" rIns="0" bIns="0" anchor="ctr">
            <a:spAutoFit/>
          </a:bodyPr>
          <a:lstStyle/>
          <a:p>
            <a:pPr algn="r" defTabSz="457200">
              <a:defRPr/>
            </a:pPr>
            <a:fld id="{DD30DDCF-94AA-470B-9D96-692F4160E4EF}" type="slidenum">
              <a:rPr lang="ru-RU" sz="1600" b="1">
                <a:solidFill>
                  <a:prstClr val="white"/>
                </a:solidFill>
                <a:latin typeface="Franklin Gothic Medium"/>
                <a:cs typeface="Arial" pitchFamily="34" charset="0"/>
              </a:rPr>
              <a:pPr algn="r" defTabSz="457200">
                <a:defRPr/>
              </a:pPr>
              <a:t>‹#›</a:t>
            </a:fld>
            <a:endParaRPr lang="ru-RU" sz="1600" b="1" dirty="0">
              <a:solidFill>
                <a:prstClr val="white"/>
              </a:solidFill>
              <a:latin typeface="Franklin Gothic Medium"/>
              <a:cs typeface="Arial" pitchFamily="34" charset="0"/>
            </a:endParaRPr>
          </a:p>
        </p:txBody>
      </p:sp>
      <p:sp>
        <p:nvSpPr>
          <p:cNvPr id="7" name="Title 1"/>
          <p:cNvSpPr>
            <a:spLocks noGrp="1"/>
          </p:cNvSpPr>
          <p:nvPr>
            <p:ph type="title"/>
          </p:nvPr>
        </p:nvSpPr>
        <p:spPr>
          <a:xfrm>
            <a:off x="1785918" y="0"/>
            <a:ext cx="6923112" cy="1340768"/>
          </a:xfrm>
          <a:prstGeom prst="rect">
            <a:avLst/>
          </a:prstGeom>
        </p:spPr>
        <p:txBody>
          <a:bodyPr anchor="ctr"/>
          <a:lstStyle>
            <a:lvl1pPr>
              <a:defRPr lang="en-US" sz="2400" b="1" i="0" kern="1200" dirty="0">
                <a:solidFill>
                  <a:srgbClr val="FFFFFF"/>
                </a:solidFill>
                <a:latin typeface="Arial"/>
                <a:ea typeface="+mn-ea"/>
                <a:cs typeface="Arial"/>
              </a:defRPr>
            </a:lvl1pPr>
          </a:lstStyle>
          <a:p>
            <a:r>
              <a:rPr lang="ru-RU" dirty="0" smtClean="0"/>
              <a:t>Образец заголовка</a:t>
            </a:r>
            <a:endParaRPr lang="en-US" dirty="0"/>
          </a:p>
        </p:txBody>
      </p:sp>
      <p:sp>
        <p:nvSpPr>
          <p:cNvPr id="4" name="Номер слайда 2"/>
          <p:cNvSpPr>
            <a:spLocks noGrp="1"/>
          </p:cNvSpPr>
          <p:nvPr userDrawn="1">
            <p:ph type="sldNum" sz="quarter" idx="10"/>
            <p:custDataLst>
              <p:tags r:id="rId1"/>
            </p:custDataLst>
          </p:nvPr>
        </p:nvSpPr>
        <p:spPr>
          <a:xfrm>
            <a:off x="8799513" y="6578600"/>
            <a:ext cx="381000" cy="234950"/>
          </a:xfrm>
          <a:prstGeom prst="rect">
            <a:avLst/>
          </a:prstGeom>
        </p:spPr>
        <p:txBody>
          <a:bodyPr/>
          <a:lstStyle>
            <a:lvl1pPr>
              <a:defRPr sz="1000" smtClean="0"/>
            </a:lvl1pPr>
          </a:lstStyle>
          <a:p>
            <a:pPr defTabSz="457200">
              <a:defRPr/>
            </a:pPr>
            <a:fld id="{0103975B-8052-4670-830D-4F4C7368B638}" type="slidenum">
              <a:rPr lang="ru-RU">
                <a:solidFill>
                  <a:prstClr val="black"/>
                </a:solidFill>
                <a:latin typeface="Arial" pitchFamily="34" charset="0"/>
                <a:cs typeface="Arial" pitchFamily="34" charset="0"/>
              </a:rPr>
              <a:pPr defTabSz="457200">
                <a:defRPr/>
              </a:pPr>
              <a:t>‹#›</a:t>
            </a:fld>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4337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A4F1B-160A-4BFB-AEC9-6607532112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5.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5.jpe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307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44F12A53-D45E-48C1-9148-8C25933493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7"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40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41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A0992D6-187D-4192-AD7B-E3F50D7538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8"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512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BDF55E6-C2B7-4AA6-B263-A3BC39392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ransition/>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fontAlgn="auto">
              <a:spcBef>
                <a:spcPts val="0"/>
              </a:spcBef>
              <a:spcAft>
                <a:spcPts val="0"/>
              </a:spcAft>
              <a:defRPr/>
            </a:pPr>
            <a:endParaRPr lang="ru-RU">
              <a:latin typeface="+mn-lt"/>
            </a:endParaRPr>
          </a:p>
        </p:txBody>
      </p:sp>
      <p:sp>
        <p:nvSpPr>
          <p:cNvPr id="614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614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ABF1F9FD-5ACA-4931-A333-B8B00A2628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Arial" charset="0"/>
                <a:cs typeface="Arial" charset="0"/>
              </a:defRPr>
            </a:lvl1pPr>
          </a:lstStyle>
          <a:p>
            <a:pPr>
              <a:defRPr/>
            </a:pPr>
            <a:endParaRPr lang="en-US"/>
          </a:p>
        </p:txBody>
      </p:sp>
      <p:sp>
        <p:nvSpPr>
          <p:cNvPr id="4505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Arial Black" pitchFamily="34" charset="0"/>
                <a:cs typeface="Arial" charset="0"/>
              </a:defRPr>
            </a:lvl1pPr>
          </a:lstStyle>
          <a:p>
            <a:pPr>
              <a:defRPr/>
            </a:pPr>
            <a:fld id="{155FAD42-CCF6-40DE-9F5F-FBDC4F6CAD01}" type="slidenum">
              <a:rPr lang="en-US"/>
              <a:pPr>
                <a:defRPr/>
              </a:pPr>
              <a:t>‹#›</a:t>
            </a:fld>
            <a:endParaRPr lang="en-US"/>
          </a:p>
        </p:txBody>
      </p:sp>
      <p:grpSp>
        <p:nvGrpSpPr>
          <p:cNvPr id="717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auto">
                <a:spcBef>
                  <a:spcPts val="0"/>
                </a:spcBef>
                <a:spcAft>
                  <a:spcPts val="0"/>
                </a:spcAft>
                <a:defRPr/>
              </a:pPr>
              <a:endParaRPr lang="ru-RU"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a:solidFill>
                  <a:schemeClr val="hlink"/>
                </a:solidFill>
                <a:latin typeface="+mn-lt"/>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a:solidFill>
                  <a:schemeClr val="hlink"/>
                </a:solidFill>
                <a:latin typeface="+mn-lt"/>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a:solidFill>
                  <a:schemeClr val="accent2"/>
                </a:solidFill>
                <a:latin typeface="+mn-lt"/>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ru-RU">
                <a:solidFill>
                  <a:schemeClr val="hlink"/>
                </a:solidFill>
                <a:latin typeface="+mn-lt"/>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ru-RU"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a:solidFill>
                  <a:schemeClr val="accent2"/>
                </a:solidFill>
                <a:latin typeface="+mn-lt"/>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ru-RU">
                <a:solidFill>
                  <a:schemeClr val="accent2"/>
                </a:solidFill>
                <a:latin typeface="+mn-lt"/>
              </a:endParaRPr>
            </a:p>
          </p:txBody>
        </p:sp>
      </p:grpSp>
      <p:sp>
        <p:nvSpPr>
          <p:cNvPr id="717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07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Arial"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794142"/>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Franklin Gothic Medium" pitchFamily="34" charset="0"/>
        </a:defRPr>
      </a:lvl2pPr>
      <a:lvl3pPr algn="ctr" defTabSz="457200" rtl="0" eaLnBrk="0" fontAlgn="base" hangingPunct="0">
        <a:spcBef>
          <a:spcPct val="0"/>
        </a:spcBef>
        <a:spcAft>
          <a:spcPct val="0"/>
        </a:spcAft>
        <a:defRPr sz="4400">
          <a:solidFill>
            <a:schemeClr val="tx1"/>
          </a:solidFill>
          <a:latin typeface="Franklin Gothic Medium" pitchFamily="34" charset="0"/>
        </a:defRPr>
      </a:lvl3pPr>
      <a:lvl4pPr algn="ctr" defTabSz="457200" rtl="0" eaLnBrk="0" fontAlgn="base" hangingPunct="0">
        <a:spcBef>
          <a:spcPct val="0"/>
        </a:spcBef>
        <a:spcAft>
          <a:spcPct val="0"/>
        </a:spcAft>
        <a:defRPr sz="4400">
          <a:solidFill>
            <a:schemeClr val="tx1"/>
          </a:solidFill>
          <a:latin typeface="Franklin Gothic Medium" pitchFamily="34" charset="0"/>
        </a:defRPr>
      </a:lvl4pPr>
      <a:lvl5pPr algn="ctr" defTabSz="457200" rtl="0" eaLnBrk="0" fontAlgn="base" hangingPunct="0">
        <a:spcBef>
          <a:spcPct val="0"/>
        </a:spcBef>
        <a:spcAft>
          <a:spcPct val="0"/>
        </a:spcAft>
        <a:defRPr sz="4400">
          <a:solidFill>
            <a:schemeClr val="tx1"/>
          </a:solidFill>
          <a:latin typeface="Franklin Gothic Medium" pitchFamily="34" charset="0"/>
        </a:defRPr>
      </a:lvl5pPr>
      <a:lvl6pPr marL="457200" algn="ctr" defTabSz="457200" rtl="0" fontAlgn="base">
        <a:spcBef>
          <a:spcPct val="0"/>
        </a:spcBef>
        <a:spcAft>
          <a:spcPct val="0"/>
        </a:spcAft>
        <a:defRPr sz="4400">
          <a:solidFill>
            <a:schemeClr val="tx1"/>
          </a:solidFill>
          <a:latin typeface="Franklin Gothic Medium" pitchFamily="34" charset="0"/>
        </a:defRPr>
      </a:lvl6pPr>
      <a:lvl7pPr marL="914400" algn="ctr" defTabSz="457200" rtl="0" fontAlgn="base">
        <a:spcBef>
          <a:spcPct val="0"/>
        </a:spcBef>
        <a:spcAft>
          <a:spcPct val="0"/>
        </a:spcAft>
        <a:defRPr sz="4400">
          <a:solidFill>
            <a:schemeClr val="tx1"/>
          </a:solidFill>
          <a:latin typeface="Franklin Gothic Medium" pitchFamily="34" charset="0"/>
        </a:defRPr>
      </a:lvl7pPr>
      <a:lvl8pPr marL="1371600" algn="ctr" defTabSz="457200" rtl="0" fontAlgn="base">
        <a:spcBef>
          <a:spcPct val="0"/>
        </a:spcBef>
        <a:spcAft>
          <a:spcPct val="0"/>
        </a:spcAft>
        <a:defRPr sz="4400">
          <a:solidFill>
            <a:schemeClr val="tx1"/>
          </a:solidFill>
          <a:latin typeface="Franklin Gothic Medium" pitchFamily="34" charset="0"/>
        </a:defRPr>
      </a:lvl8pPr>
      <a:lvl9pPr marL="1828800" algn="ctr" defTabSz="457200" rtl="0" fontAlgn="base">
        <a:spcBef>
          <a:spcPct val="0"/>
        </a:spcBef>
        <a:spcAft>
          <a:spcPct val="0"/>
        </a:spcAft>
        <a:defRPr sz="4400">
          <a:solidFill>
            <a:schemeClr val="tx1"/>
          </a:solidFill>
          <a:latin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52326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Franklin Gothic Medium" pitchFamily="34" charset="0"/>
        </a:defRPr>
      </a:lvl2pPr>
      <a:lvl3pPr algn="ctr" defTabSz="457200" rtl="0" eaLnBrk="0" fontAlgn="base" hangingPunct="0">
        <a:spcBef>
          <a:spcPct val="0"/>
        </a:spcBef>
        <a:spcAft>
          <a:spcPct val="0"/>
        </a:spcAft>
        <a:defRPr sz="4400">
          <a:solidFill>
            <a:schemeClr val="tx1"/>
          </a:solidFill>
          <a:latin typeface="Franklin Gothic Medium" pitchFamily="34" charset="0"/>
        </a:defRPr>
      </a:lvl3pPr>
      <a:lvl4pPr algn="ctr" defTabSz="457200" rtl="0" eaLnBrk="0" fontAlgn="base" hangingPunct="0">
        <a:spcBef>
          <a:spcPct val="0"/>
        </a:spcBef>
        <a:spcAft>
          <a:spcPct val="0"/>
        </a:spcAft>
        <a:defRPr sz="4400">
          <a:solidFill>
            <a:schemeClr val="tx1"/>
          </a:solidFill>
          <a:latin typeface="Franklin Gothic Medium" pitchFamily="34" charset="0"/>
        </a:defRPr>
      </a:lvl4pPr>
      <a:lvl5pPr algn="ctr" defTabSz="457200" rtl="0" eaLnBrk="0" fontAlgn="base" hangingPunct="0">
        <a:spcBef>
          <a:spcPct val="0"/>
        </a:spcBef>
        <a:spcAft>
          <a:spcPct val="0"/>
        </a:spcAft>
        <a:defRPr sz="4400">
          <a:solidFill>
            <a:schemeClr val="tx1"/>
          </a:solidFill>
          <a:latin typeface="Franklin Gothic Medium" pitchFamily="34" charset="0"/>
        </a:defRPr>
      </a:lvl5pPr>
      <a:lvl6pPr marL="457200" algn="ctr" defTabSz="457200" rtl="0" fontAlgn="base">
        <a:spcBef>
          <a:spcPct val="0"/>
        </a:spcBef>
        <a:spcAft>
          <a:spcPct val="0"/>
        </a:spcAft>
        <a:defRPr sz="4400">
          <a:solidFill>
            <a:schemeClr val="tx1"/>
          </a:solidFill>
          <a:latin typeface="Franklin Gothic Medium" pitchFamily="34" charset="0"/>
        </a:defRPr>
      </a:lvl6pPr>
      <a:lvl7pPr marL="914400" algn="ctr" defTabSz="457200" rtl="0" fontAlgn="base">
        <a:spcBef>
          <a:spcPct val="0"/>
        </a:spcBef>
        <a:spcAft>
          <a:spcPct val="0"/>
        </a:spcAft>
        <a:defRPr sz="4400">
          <a:solidFill>
            <a:schemeClr val="tx1"/>
          </a:solidFill>
          <a:latin typeface="Franklin Gothic Medium" pitchFamily="34" charset="0"/>
        </a:defRPr>
      </a:lvl7pPr>
      <a:lvl8pPr marL="1371600" algn="ctr" defTabSz="457200" rtl="0" fontAlgn="base">
        <a:spcBef>
          <a:spcPct val="0"/>
        </a:spcBef>
        <a:spcAft>
          <a:spcPct val="0"/>
        </a:spcAft>
        <a:defRPr sz="4400">
          <a:solidFill>
            <a:schemeClr val="tx1"/>
          </a:solidFill>
          <a:latin typeface="Franklin Gothic Medium" pitchFamily="34" charset="0"/>
        </a:defRPr>
      </a:lvl8pPr>
      <a:lvl9pPr marL="1828800" algn="ctr" defTabSz="457200" rtl="0" fontAlgn="base">
        <a:spcBef>
          <a:spcPct val="0"/>
        </a:spcBef>
        <a:spcAft>
          <a:spcPct val="0"/>
        </a:spcAft>
        <a:defRPr sz="4400">
          <a:solidFill>
            <a:schemeClr val="tx1"/>
          </a:solidFill>
          <a:latin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9.xml"/><Relationship Id="rId7" Type="http://schemas.openxmlformats.org/officeDocument/2006/relationships/diagramLayout" Target="../diagrams/layout2.xml"/><Relationship Id="rId2" Type="http://schemas.openxmlformats.org/officeDocument/2006/relationships/slideLayout" Target="../slideLayouts/slideLayout46.xml"/><Relationship Id="rId1" Type="http://schemas.openxmlformats.org/officeDocument/2006/relationships/vmlDrawing" Target="../drawings/vmlDrawing9.v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oleObject" Target="../embeddings/oleObject9.bin"/><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notesSlide" Target="../notesSlides/notesSlide10.xml"/><Relationship Id="rId7" Type="http://schemas.openxmlformats.org/officeDocument/2006/relationships/image" Target="../media/image12.png"/><Relationship Id="rId12" Type="http://schemas.microsoft.com/office/2007/relationships/diagramDrawing" Target="../diagrams/drawing3.xml"/><Relationship Id="rId2" Type="http://schemas.openxmlformats.org/officeDocument/2006/relationships/slideLayout" Target="../slideLayouts/slideLayout46.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diagramColors" Target="../diagrams/colors3.xml"/><Relationship Id="rId5" Type="http://schemas.openxmlformats.org/officeDocument/2006/relationships/image" Target="../media/image24.jpeg"/><Relationship Id="rId10" Type="http://schemas.openxmlformats.org/officeDocument/2006/relationships/diagramQuickStyle" Target="../diagrams/quickStyle3.xml"/><Relationship Id="rId4" Type="http://schemas.openxmlformats.org/officeDocument/2006/relationships/image" Target="../media/image23.jpeg"/><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notesSlide" Target="../notesSlides/notesSlide11.xml"/><Relationship Id="rId7" Type="http://schemas.openxmlformats.org/officeDocument/2006/relationships/diagramData" Target="../diagrams/data4.xml"/><Relationship Id="rId12" Type="http://schemas.openxmlformats.org/officeDocument/2006/relationships/image" Target="../media/image25.jpeg"/><Relationship Id="rId2" Type="http://schemas.openxmlformats.org/officeDocument/2006/relationships/slideLayout" Target="../slideLayouts/slideLayout46.xml"/><Relationship Id="rId1" Type="http://schemas.openxmlformats.org/officeDocument/2006/relationships/vmlDrawing" Target="../drawings/vmlDrawing11.vml"/><Relationship Id="rId6" Type="http://schemas.openxmlformats.org/officeDocument/2006/relationships/chart" Target="../charts/chart9.xml"/><Relationship Id="rId11" Type="http://schemas.microsoft.com/office/2007/relationships/diagramDrawing" Target="../diagrams/drawing4.xml"/><Relationship Id="rId5" Type="http://schemas.openxmlformats.org/officeDocument/2006/relationships/image" Target="../media/image12.png"/><Relationship Id="rId10" Type="http://schemas.openxmlformats.org/officeDocument/2006/relationships/diagramColors" Target="../diagrams/colors4.xml"/><Relationship Id="rId4" Type="http://schemas.openxmlformats.org/officeDocument/2006/relationships/oleObject" Target="../embeddings/oleObject11.bin"/><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2.xml"/><Relationship Id="rId7" Type="http://schemas.openxmlformats.org/officeDocument/2006/relationships/diagramLayout" Target="../diagrams/layout5.xml"/><Relationship Id="rId2" Type="http://schemas.openxmlformats.org/officeDocument/2006/relationships/slideLayout" Target="../slideLayouts/slideLayout46.xml"/><Relationship Id="rId1" Type="http://schemas.openxmlformats.org/officeDocument/2006/relationships/vmlDrawing" Target="../drawings/vmlDrawing12.vml"/><Relationship Id="rId6" Type="http://schemas.openxmlformats.org/officeDocument/2006/relationships/diagramData" Target="../diagrams/data5.xml"/><Relationship Id="rId11" Type="http://schemas.openxmlformats.org/officeDocument/2006/relationships/image" Target="../media/image29.jpeg"/><Relationship Id="rId5" Type="http://schemas.openxmlformats.org/officeDocument/2006/relationships/image" Target="../media/image12.png"/><Relationship Id="rId10" Type="http://schemas.microsoft.com/office/2007/relationships/diagramDrawing" Target="../diagrams/drawing5.xml"/><Relationship Id="rId4" Type="http://schemas.openxmlformats.org/officeDocument/2006/relationships/oleObject" Target="../embeddings/oleObject12.bin"/><Relationship Id="rId9"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1.xml"/><Relationship Id="rId2" Type="http://schemas.openxmlformats.org/officeDocument/2006/relationships/slideLayout" Target="../slideLayouts/slideLayout46.xml"/><Relationship Id="rId1" Type="http://schemas.openxmlformats.org/officeDocument/2006/relationships/vmlDrawing" Target="../drawings/vmlDrawing13.vml"/><Relationship Id="rId6" Type="http://schemas.openxmlformats.org/officeDocument/2006/relationships/chart" Target="../charts/chart10.xml"/><Relationship Id="rId5" Type="http://schemas.openxmlformats.org/officeDocument/2006/relationships/image" Target="../media/image12.png"/><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notesSlide" Target="../notesSlides/notesSlide14.xml"/><Relationship Id="rId7" Type="http://schemas.openxmlformats.org/officeDocument/2006/relationships/chart" Target="../charts/chart13.xml"/><Relationship Id="rId2" Type="http://schemas.openxmlformats.org/officeDocument/2006/relationships/slideLayout" Target="../slideLayouts/slideLayout46.xml"/><Relationship Id="rId1" Type="http://schemas.openxmlformats.org/officeDocument/2006/relationships/vmlDrawing" Target="../drawings/vmlDrawing14.vml"/><Relationship Id="rId6" Type="http://schemas.openxmlformats.org/officeDocument/2006/relationships/chart" Target="../charts/chart12.xml"/><Relationship Id="rId5" Type="http://schemas.openxmlformats.org/officeDocument/2006/relationships/image" Target="../media/image12.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46.xml"/><Relationship Id="rId1" Type="http://schemas.openxmlformats.org/officeDocument/2006/relationships/vmlDrawing" Target="../drawings/vmlDrawing15.vml"/><Relationship Id="rId6" Type="http://schemas.openxmlformats.org/officeDocument/2006/relationships/diagramQuickStyle" Target="../diagrams/quickStyle6.xml"/><Relationship Id="rId11" Type="http://schemas.openxmlformats.org/officeDocument/2006/relationships/image" Target="../media/image30.jpeg"/><Relationship Id="rId5" Type="http://schemas.openxmlformats.org/officeDocument/2006/relationships/diagramLayout" Target="../diagrams/layout6.xml"/><Relationship Id="rId10" Type="http://schemas.openxmlformats.org/officeDocument/2006/relationships/image" Target="../media/image12.png"/><Relationship Id="rId4" Type="http://schemas.openxmlformats.org/officeDocument/2006/relationships/diagramData" Target="../diagrams/data6.xml"/><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chart" Target="../charts/chart16.xml"/><Relationship Id="rId3" Type="http://schemas.openxmlformats.org/officeDocument/2006/relationships/notesSlide" Target="../notesSlides/notesSlide16.xml"/><Relationship Id="rId7" Type="http://schemas.openxmlformats.org/officeDocument/2006/relationships/diagramData" Target="../diagrams/data7.xml"/><Relationship Id="rId12" Type="http://schemas.openxmlformats.org/officeDocument/2006/relationships/chart" Target="../charts/chart15.xml"/><Relationship Id="rId2" Type="http://schemas.openxmlformats.org/officeDocument/2006/relationships/slideLayout" Target="../slideLayouts/slideLayout46.xml"/><Relationship Id="rId1" Type="http://schemas.openxmlformats.org/officeDocument/2006/relationships/vmlDrawing" Target="../drawings/vmlDrawing16.vml"/><Relationship Id="rId6" Type="http://schemas.openxmlformats.org/officeDocument/2006/relationships/image" Target="../media/image31.jpeg"/><Relationship Id="rId11" Type="http://schemas.microsoft.com/office/2007/relationships/diagramDrawing" Target="../diagrams/drawing7.xml"/><Relationship Id="rId5" Type="http://schemas.openxmlformats.org/officeDocument/2006/relationships/image" Target="../media/image12.png"/><Relationship Id="rId10" Type="http://schemas.openxmlformats.org/officeDocument/2006/relationships/diagramColors" Target="../diagrams/colors7.xml"/><Relationship Id="rId4" Type="http://schemas.openxmlformats.org/officeDocument/2006/relationships/oleObject" Target="../embeddings/oleObject16.bin"/><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34.jpeg"/><Relationship Id="rId3" Type="http://schemas.openxmlformats.org/officeDocument/2006/relationships/notesSlide" Target="../notesSlides/notesSlide17.xml"/><Relationship Id="rId7" Type="http://schemas.openxmlformats.org/officeDocument/2006/relationships/diagramQuickStyle" Target="../diagrams/quickStyle8.xml"/><Relationship Id="rId12" Type="http://schemas.openxmlformats.org/officeDocument/2006/relationships/image" Target="../media/image33.jpeg"/><Relationship Id="rId2" Type="http://schemas.openxmlformats.org/officeDocument/2006/relationships/slideLayout" Target="../slideLayouts/slideLayout46.xml"/><Relationship Id="rId1" Type="http://schemas.openxmlformats.org/officeDocument/2006/relationships/vmlDrawing" Target="../drawings/vmlDrawing17.vml"/><Relationship Id="rId6" Type="http://schemas.openxmlformats.org/officeDocument/2006/relationships/diagramLayout" Target="../diagrams/layout8.xml"/><Relationship Id="rId11" Type="http://schemas.openxmlformats.org/officeDocument/2006/relationships/image" Target="../media/image12.png"/><Relationship Id="rId5" Type="http://schemas.openxmlformats.org/officeDocument/2006/relationships/diagramData" Target="../diagrams/data8.xml"/><Relationship Id="rId10" Type="http://schemas.openxmlformats.org/officeDocument/2006/relationships/oleObject" Target="../embeddings/oleObject17.bin"/><Relationship Id="rId4" Type="http://schemas.openxmlformats.org/officeDocument/2006/relationships/image" Target="../media/image32.jpeg"/><Relationship Id="rId9" Type="http://schemas.microsoft.com/office/2007/relationships/diagramDrawing" Target="../diagrams/drawing8.xml"/><Relationship Id="rId1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3.jpeg"/><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oleObject" Target="../embeddings/oleObject4.bin"/><Relationship Id="rId4" Type="http://schemas.openxmlformats.org/officeDocument/2006/relationships/chart" Target="../charts/chart3.xml"/><Relationship Id="rId9"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5.xml"/><Relationship Id="rId7" Type="http://schemas.openxmlformats.org/officeDocument/2006/relationships/chart" Target="../charts/chart5.xml"/><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oleObject" Target="../embeddings/oleObject5.bin"/><Relationship Id="rId10" Type="http://schemas.openxmlformats.org/officeDocument/2006/relationships/image" Target="../media/image19.jpeg"/><Relationship Id="rId4" Type="http://schemas.openxmlformats.org/officeDocument/2006/relationships/image" Target="../media/image17.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vmlDrawing" Target="../drawings/vmlDrawing6.vml"/><Relationship Id="rId6" Type="http://schemas.openxmlformats.org/officeDocument/2006/relationships/chart" Target="../charts/chart7.x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12" Type="http://schemas.openxmlformats.org/officeDocument/2006/relationships/image" Target="../media/image21.jpeg"/><Relationship Id="rId2" Type="http://schemas.openxmlformats.org/officeDocument/2006/relationships/slideLayout" Target="../slideLayouts/slideLayout46.xml"/><Relationship Id="rId1" Type="http://schemas.openxmlformats.org/officeDocument/2006/relationships/vmlDrawing" Target="../drawings/vmlDrawing7.vml"/><Relationship Id="rId6" Type="http://schemas.openxmlformats.org/officeDocument/2006/relationships/diagramQuickStyle" Target="../diagrams/quickStyle1.xml"/><Relationship Id="rId11" Type="http://schemas.openxmlformats.org/officeDocument/2006/relationships/image" Target="../media/image20.jpeg"/><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jpeg"/><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chart" Target="../charts/chart8.xml"/><Relationship Id="rId5" Type="http://schemas.openxmlformats.org/officeDocument/2006/relationships/image" Target="../media/image12.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Подзаголовок 2"/>
          <p:cNvSpPr txBox="1">
            <a:spLocks/>
          </p:cNvSpPr>
          <p:nvPr/>
        </p:nvSpPr>
        <p:spPr bwMode="auto">
          <a:xfrm>
            <a:off x="1371600" y="5942013"/>
            <a:ext cx="6400800" cy="693737"/>
          </a:xfrm>
          <a:prstGeom prst="rect">
            <a:avLst/>
          </a:prstGeom>
          <a:noFill/>
          <a:ln w="9525">
            <a:noFill/>
            <a:miter lim="800000"/>
            <a:headEnd/>
            <a:tailEnd/>
          </a:ln>
        </p:spPr>
        <p:txBody>
          <a:bodyPr/>
          <a:lstStyle/>
          <a:p>
            <a:pPr algn="ctr" defTabSz="457200">
              <a:spcBef>
                <a:spcPct val="20000"/>
              </a:spcBef>
              <a:buFont typeface="Arial" pitchFamily="34" charset="0"/>
              <a:buNone/>
            </a:pPr>
            <a:endParaRPr lang="ru-RU" altLang="ru-RU" sz="1200" b="1" i="1" dirty="0" smtClean="0">
              <a:solidFill>
                <a:srgbClr val="FFFFFF"/>
              </a:solidFill>
              <a:latin typeface="Franklin Gothic Book" pitchFamily="34" charset="0"/>
              <a:cs typeface="Arial" pitchFamily="34" charset="0"/>
            </a:endParaRPr>
          </a:p>
          <a:p>
            <a:pPr algn="ctr" defTabSz="457200">
              <a:spcBef>
                <a:spcPct val="20000"/>
              </a:spcBef>
              <a:buFont typeface="Arial" pitchFamily="34" charset="0"/>
              <a:buNone/>
            </a:pPr>
            <a:r>
              <a:rPr lang="ru-RU" altLang="ru-RU" sz="1200" b="1" i="1" dirty="0" smtClean="0">
                <a:solidFill>
                  <a:srgbClr val="FFFFFF"/>
                </a:solidFill>
                <a:latin typeface="Franklin Gothic Book" pitchFamily="34" charset="0"/>
                <a:cs typeface="Arial" pitchFamily="34" charset="0"/>
              </a:rPr>
              <a:t>Тюменская область, Заводоуковский городской округ</a:t>
            </a:r>
            <a:endParaRPr lang="ru-RU" altLang="ru-RU" sz="1200" b="1" i="1" dirty="0">
              <a:solidFill>
                <a:srgbClr val="FFFFFF"/>
              </a:solidFill>
              <a:latin typeface="Franklin Gothic Book" pitchFamily="34" charset="0"/>
              <a:cs typeface="Arial" pitchFamily="34" charset="0"/>
            </a:endParaRPr>
          </a:p>
        </p:txBody>
      </p:sp>
      <p:pic>
        <p:nvPicPr>
          <p:cNvPr id="4" name="Picture 4" descr="C:\Users\vladimir_sn\Desktop\64168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5720"/>
            <a:ext cx="5480668" cy="4110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1836"/>
            <a:ext cx="2304256" cy="38012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0482" name="Title 1"/>
          <p:cNvSpPr>
            <a:spLocks noGrp="1"/>
          </p:cNvSpPr>
          <p:nvPr>
            <p:ph type="title"/>
          </p:nvPr>
        </p:nvSpPr>
        <p:spPr bwMode="auto">
          <a:xfrm>
            <a:off x="473075" y="4092064"/>
            <a:ext cx="8229600" cy="142516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ru-RU" dirty="0" smtClean="0">
                <a:solidFill>
                  <a:schemeClr val="bg1"/>
                </a:solidFill>
                <a:ea typeface="Franklin Gothic Demi" pitchFamily="34" charset="0"/>
              </a:rPr>
              <a:t/>
            </a:r>
            <a:br>
              <a:rPr lang="ru-RU" dirty="0" smtClean="0">
                <a:solidFill>
                  <a:schemeClr val="bg1"/>
                </a:solidFill>
                <a:ea typeface="Franklin Gothic Demi" pitchFamily="34" charset="0"/>
              </a:rPr>
            </a:br>
            <a:r>
              <a:rPr lang="ru-RU" dirty="0" smtClean="0">
                <a:solidFill>
                  <a:schemeClr val="bg1"/>
                </a:solidFill>
                <a:ea typeface="Franklin Gothic Demi" pitchFamily="34" charset="0"/>
              </a:rPr>
              <a:t>ПРЕДВАРИТЕЛЬНЫЕ  итоги социально-экономического развития Заводоуковского городского округа за 2014 год </a:t>
            </a:r>
            <a:endParaRPr altLang="ru-RU" dirty="0" smtClean="0">
              <a:ea typeface="Franklin Gothic Demi" pitchFamily="34" charset="0"/>
            </a:endParaRPr>
          </a:p>
        </p:txBody>
      </p:sp>
    </p:spTree>
    <p:extLst>
      <p:ext uri="{BB962C8B-B14F-4D97-AF65-F5344CB8AC3E}">
        <p14:creationId xmlns:p14="http://schemas.microsoft.com/office/powerpoint/2010/main" val="240055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341784"/>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eaLnBrk="1" fontAlgn="auto" hangingPunct="1">
              <a:spcAft>
                <a:spcPts val="0"/>
              </a:spcAft>
              <a:buClr>
                <a:schemeClr val="accent6">
                  <a:lumMod val="75000"/>
                </a:schemeClr>
              </a:buClr>
              <a:buSzPct val="128000"/>
              <a:defRPr/>
            </a:pPr>
            <a:endParaRPr lang="ru-RU" sz="2100" b="1" dirty="0">
              <a:solidFill>
                <a:schemeClr val="accent1">
                  <a:lumMod val="25000"/>
                </a:schemeClr>
              </a:solidFill>
              <a:effectLst>
                <a:reflection blurRad="6350" stA="55000" endA="300" endPos="45500" dir="5400000" sy="-100000" algn="bl" rotWithShape="0"/>
              </a:effectLst>
            </a:endParaRPr>
          </a:p>
          <a:p>
            <a:pPr marL="320040" indent="-320040" algn="ctr" eaLnBrk="1" fontAlgn="auto" hangingPunct="1">
              <a:spcAft>
                <a:spcPts val="0"/>
              </a:spcAft>
              <a:buClr>
                <a:schemeClr val="accent6">
                  <a:lumMod val="75000"/>
                </a:schemeClr>
              </a:buClr>
              <a:buSzPct val="128000"/>
              <a:defRPr/>
            </a:pPr>
            <a:r>
              <a:rPr lang="ru-RU" sz="2100" b="1" dirty="0" smtClean="0">
                <a:solidFill>
                  <a:schemeClr val="accent1">
                    <a:lumMod val="25000"/>
                  </a:schemeClr>
                </a:solidFill>
                <a:latin typeface="Cambria" pitchFamily="18" charset="0"/>
                <a:cs typeface="Times New Roman" pitchFamily="18" charset="0"/>
              </a:rPr>
              <a:t>Обеспечение служебным жильем специалистов бюджетной сферы в 2011 – 2014 годах</a:t>
            </a:r>
            <a:endParaRPr lang="ru-RU" sz="2100" b="1" dirty="0">
              <a:solidFill>
                <a:schemeClr val="accent1">
                  <a:lumMod val="25000"/>
                </a:schemeClr>
              </a:solidFill>
              <a:latin typeface="Cambria" pitchFamily="18" charset="0"/>
              <a:cs typeface="Times New Roman" pitchFamily="18" charset="0"/>
            </a:endParaRPr>
          </a:p>
        </p:txBody>
      </p:sp>
      <p:sp>
        <p:nvSpPr>
          <p:cNvPr id="3584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7775E18D-30F8-48CB-BAB3-216AB582C4B7}" type="slidenum">
              <a:rPr lang="ru-RU" smtClean="0">
                <a:latin typeface="Garamond Premr Pro Smbd" pitchFamily="18" charset="0"/>
              </a:rPr>
              <a:pPr fontAlgn="base">
                <a:spcBef>
                  <a:spcPct val="0"/>
                </a:spcBef>
                <a:spcAft>
                  <a:spcPct val="0"/>
                </a:spcAft>
              </a:pPr>
              <a:t>10</a:t>
            </a:fld>
            <a:endParaRPr lang="ru-RU" smtClean="0">
              <a:latin typeface="Garamond Premr Pro Smbd" pitchFamily="18" charset="0"/>
            </a:endParaRPr>
          </a:p>
        </p:txBody>
      </p:sp>
      <p:sp>
        <p:nvSpPr>
          <p:cNvPr id="3584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980997434"/>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6649"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Схема 2"/>
          <p:cNvGraphicFramePr/>
          <p:nvPr>
            <p:extLst>
              <p:ext uri="{D42A27DB-BD31-4B8C-83A1-F6EECF244321}">
                <p14:modId xmlns:p14="http://schemas.microsoft.com/office/powerpoint/2010/main" val="2379919996"/>
              </p:ext>
            </p:extLst>
          </p:nvPr>
        </p:nvGraphicFramePr>
        <p:xfrm>
          <a:off x="251520" y="1323975"/>
          <a:ext cx="8535322" cy="5742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Десятиугольник 12"/>
          <p:cNvSpPr/>
          <p:nvPr/>
        </p:nvSpPr>
        <p:spPr>
          <a:xfrm>
            <a:off x="1547664" y="5445223"/>
            <a:ext cx="1224136" cy="863028"/>
          </a:xfrm>
          <a:prstGeom prst="decagon">
            <a:avLst/>
          </a:prstGeom>
          <a:solidFill>
            <a:srgbClr val="C5E6FF"/>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smtClean="0">
                <a:solidFill>
                  <a:srgbClr val="C00000"/>
                </a:solidFill>
                <a:effectLst>
                  <a:outerShdw blurRad="38100" dist="38100" dir="2700000" algn="tl">
                    <a:srgbClr val="000000">
                      <a:alpha val="43137"/>
                    </a:srgbClr>
                  </a:outerShdw>
                </a:effectLst>
              </a:rPr>
              <a:t>7</a:t>
            </a:r>
            <a:r>
              <a:rPr lang="ru-RU" dirty="0" smtClean="0"/>
              <a:t> </a:t>
            </a:r>
            <a:r>
              <a:rPr lang="ru-RU" sz="1200" dirty="0" smtClean="0"/>
              <a:t>служебных квартир</a:t>
            </a:r>
            <a:endParaRPr lang="ru-RU" sz="1200" dirty="0"/>
          </a:p>
        </p:txBody>
      </p:sp>
      <p:sp>
        <p:nvSpPr>
          <p:cNvPr id="14" name="Десятиугольник 13"/>
          <p:cNvSpPr/>
          <p:nvPr/>
        </p:nvSpPr>
        <p:spPr>
          <a:xfrm>
            <a:off x="1187624" y="2559614"/>
            <a:ext cx="1224136" cy="996117"/>
          </a:xfrm>
          <a:prstGeom prst="decagon">
            <a:avLst/>
          </a:prstGeom>
          <a:solidFill>
            <a:srgbClr val="C5E6FF"/>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smtClean="0">
                <a:solidFill>
                  <a:srgbClr val="C00000"/>
                </a:solidFill>
                <a:effectLst>
                  <a:outerShdw blurRad="38100" dist="38100" dir="2700000" algn="tl">
                    <a:srgbClr val="000000">
                      <a:alpha val="43137"/>
                    </a:srgbClr>
                  </a:outerShdw>
                </a:effectLst>
              </a:rPr>
              <a:t>13</a:t>
            </a:r>
            <a:r>
              <a:rPr lang="ru-RU" dirty="0" smtClean="0"/>
              <a:t> </a:t>
            </a:r>
            <a:r>
              <a:rPr lang="ru-RU" sz="1200" dirty="0" smtClean="0"/>
              <a:t>служебных квартир</a:t>
            </a:r>
            <a:endParaRPr lang="ru-RU" sz="1200" dirty="0"/>
          </a:p>
        </p:txBody>
      </p:sp>
      <p:sp>
        <p:nvSpPr>
          <p:cNvPr id="15" name="Десятиугольник 14"/>
          <p:cNvSpPr/>
          <p:nvPr/>
        </p:nvSpPr>
        <p:spPr>
          <a:xfrm>
            <a:off x="6448708" y="5445223"/>
            <a:ext cx="1224136" cy="863028"/>
          </a:xfrm>
          <a:prstGeom prst="decagon">
            <a:avLst/>
          </a:prstGeom>
          <a:solidFill>
            <a:srgbClr val="C5E6FF"/>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smtClean="0">
                <a:solidFill>
                  <a:srgbClr val="C00000"/>
                </a:solidFill>
                <a:effectLst>
                  <a:outerShdw blurRad="38100" dist="38100" dir="2700000" algn="tl">
                    <a:srgbClr val="000000">
                      <a:alpha val="43137"/>
                    </a:srgbClr>
                  </a:outerShdw>
                </a:effectLst>
              </a:rPr>
              <a:t>3</a:t>
            </a:r>
            <a:r>
              <a:rPr lang="ru-RU" dirty="0" smtClean="0"/>
              <a:t> </a:t>
            </a:r>
            <a:r>
              <a:rPr lang="ru-RU" sz="1200" dirty="0" smtClean="0"/>
              <a:t>служебных </a:t>
            </a:r>
            <a:r>
              <a:rPr lang="ru-RU" sz="1200" dirty="0" smtClean="0"/>
              <a:t>квартиры</a:t>
            </a:r>
            <a:endParaRPr lang="ru-RU" sz="1200" dirty="0"/>
          </a:p>
        </p:txBody>
      </p:sp>
      <p:sp>
        <p:nvSpPr>
          <p:cNvPr id="16" name="Десятиугольник 15"/>
          <p:cNvSpPr/>
          <p:nvPr/>
        </p:nvSpPr>
        <p:spPr>
          <a:xfrm>
            <a:off x="5292080" y="1412732"/>
            <a:ext cx="1156628" cy="1063767"/>
          </a:xfrm>
          <a:prstGeom prst="decagon">
            <a:avLst/>
          </a:prstGeom>
          <a:solidFill>
            <a:srgbClr val="C5E6FF"/>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smtClean="0">
                <a:solidFill>
                  <a:srgbClr val="C00000"/>
                </a:solidFill>
                <a:effectLst>
                  <a:outerShdw blurRad="38100" dist="38100" dir="2700000" algn="tl">
                    <a:srgbClr val="000000">
                      <a:alpha val="43137"/>
                    </a:srgbClr>
                  </a:outerShdw>
                </a:effectLst>
              </a:rPr>
              <a:t>131</a:t>
            </a:r>
            <a:r>
              <a:rPr lang="ru-RU" dirty="0" smtClean="0"/>
              <a:t> </a:t>
            </a:r>
            <a:r>
              <a:rPr lang="ru-RU" sz="1200" dirty="0" smtClean="0"/>
              <a:t>служебная квартира</a:t>
            </a:r>
            <a:endParaRPr lang="ru-RU" sz="1200" dirty="0"/>
          </a:p>
        </p:txBody>
      </p:sp>
      <p:sp>
        <p:nvSpPr>
          <p:cNvPr id="17" name="Десятиугольник 16"/>
          <p:cNvSpPr/>
          <p:nvPr/>
        </p:nvSpPr>
        <p:spPr>
          <a:xfrm>
            <a:off x="7452320" y="2595441"/>
            <a:ext cx="1156629" cy="1063767"/>
          </a:xfrm>
          <a:prstGeom prst="decagon">
            <a:avLst/>
          </a:prstGeom>
          <a:solidFill>
            <a:srgbClr val="C5E6FF"/>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smtClean="0">
                <a:solidFill>
                  <a:srgbClr val="C00000"/>
                </a:solidFill>
                <a:effectLst>
                  <a:outerShdw blurRad="38100" dist="38100" dir="2700000" algn="tl">
                    <a:srgbClr val="000000">
                      <a:alpha val="43137"/>
                    </a:srgbClr>
                  </a:outerShdw>
                </a:effectLst>
              </a:rPr>
              <a:t>53</a:t>
            </a:r>
            <a:r>
              <a:rPr lang="ru-RU" dirty="0" smtClean="0"/>
              <a:t> </a:t>
            </a:r>
            <a:r>
              <a:rPr lang="ru-RU" sz="1200" dirty="0" smtClean="0"/>
              <a:t>служебных квартиры</a:t>
            </a:r>
            <a:endParaRPr lang="ru-RU" sz="1200" dirty="0"/>
          </a:p>
        </p:txBody>
      </p:sp>
    </p:spTree>
    <p:extLst>
      <p:ext uri="{BB962C8B-B14F-4D97-AF65-F5344CB8AC3E}">
        <p14:creationId xmlns:p14="http://schemas.microsoft.com/office/powerpoint/2010/main" val="1073297072"/>
      </p:ext>
    </p:extLst>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2" name="Picture 104" descr="C:\Users\vladimir_sn\Desktop\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 y="4573890"/>
            <a:ext cx="2485961" cy="2284110"/>
          </a:xfrm>
          <a:prstGeom prst="rect">
            <a:avLst/>
          </a:prstGeom>
          <a:noFill/>
          <a:extLst>
            <a:ext uri="{909E8E84-426E-40DD-AFC4-6F175D3DCCD1}">
              <a14:hiddenFill xmlns:a14="http://schemas.microsoft.com/office/drawing/2010/main">
                <a:solidFill>
                  <a:srgbClr val="FFFFFF"/>
                </a:solidFill>
              </a14:hiddenFill>
            </a:ext>
          </a:extLst>
        </p:spPr>
      </p:pic>
      <p:pic>
        <p:nvPicPr>
          <p:cNvPr id="17513" name="Picture 105" descr="C:\Users\vladimir_sn\Desktop\images (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149018"/>
            <a:ext cx="3312368" cy="166666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bwMode="auto">
          <a:xfrm>
            <a:off x="357158" y="-27384"/>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eaLnBrk="1" fontAlgn="auto" hangingPunct="1">
              <a:spcAft>
                <a:spcPts val="0"/>
              </a:spcAft>
              <a:buClr>
                <a:schemeClr val="accent6">
                  <a:lumMod val="75000"/>
                </a:schemeClr>
              </a:buClr>
              <a:buSzPct val="128000"/>
              <a:defRPr/>
            </a:pPr>
            <a:endParaRPr lang="ru-RU" sz="3600" b="1" dirty="0">
              <a:solidFill>
                <a:schemeClr val="accent1">
                  <a:lumMod val="25000"/>
                </a:schemeClr>
              </a:solidFill>
              <a:effectLst>
                <a:reflection blurRad="6350" stA="55000" endA="300" endPos="45500" dir="5400000" sy="-100000" algn="bl" rotWithShape="0"/>
              </a:effectLst>
            </a:endParaRPr>
          </a:p>
          <a:p>
            <a:pPr marL="320040" indent="-320040" algn="ctr" eaLnBrk="1" fontAlgn="auto" hangingPunct="1">
              <a:spcAft>
                <a:spcPts val="0"/>
              </a:spcAft>
              <a:buClr>
                <a:schemeClr val="accent6">
                  <a:lumMod val="75000"/>
                </a:schemeClr>
              </a:buClr>
              <a:buSzPct val="128000"/>
              <a:defRPr/>
            </a:pPr>
            <a:r>
              <a:rPr lang="ru-RU" sz="2200" b="1" dirty="0" smtClean="0">
                <a:solidFill>
                  <a:schemeClr val="accent1">
                    <a:lumMod val="25000"/>
                  </a:schemeClr>
                </a:solidFill>
                <a:latin typeface="Cambria" pitchFamily="18" charset="0"/>
                <a:cs typeface="Times New Roman" pitchFamily="18" charset="0"/>
              </a:rPr>
              <a:t>Строительство</a:t>
            </a:r>
            <a:endParaRPr lang="ru-RU" sz="2200" b="1" dirty="0">
              <a:solidFill>
                <a:schemeClr val="accent1">
                  <a:lumMod val="25000"/>
                </a:schemeClr>
              </a:solidFill>
              <a:latin typeface="Cambria" pitchFamily="18" charset="0"/>
              <a:cs typeface="Times New Roman" pitchFamily="18" charset="0"/>
            </a:endParaRPr>
          </a:p>
        </p:txBody>
      </p:sp>
      <p:sp>
        <p:nvSpPr>
          <p:cNvPr id="3584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7775E18D-30F8-48CB-BAB3-216AB582C4B7}" type="slidenum">
              <a:rPr lang="ru-RU" smtClean="0">
                <a:latin typeface="Garamond Premr Pro Smbd" pitchFamily="18" charset="0"/>
              </a:rPr>
              <a:pPr fontAlgn="base">
                <a:spcBef>
                  <a:spcPct val="0"/>
                </a:spcBef>
                <a:spcAft>
                  <a:spcPct val="0"/>
                </a:spcAft>
              </a:pPr>
              <a:t>11</a:t>
            </a:fld>
            <a:endParaRPr lang="ru-RU" smtClean="0">
              <a:latin typeface="Garamond Premr Pro Smbd" pitchFamily="18" charset="0"/>
            </a:endParaRPr>
          </a:p>
        </p:txBody>
      </p:sp>
      <p:sp>
        <p:nvSpPr>
          <p:cNvPr id="3584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973342044"/>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7611" name="Image" r:id="rId6" imgW="3949206" imgH="3263492" progId="Photoshop.Image.13">
                  <p:embed/>
                </p:oleObj>
              </mc:Choice>
              <mc:Fallback>
                <p:oleObj name="Image" r:id="rId6" imgW="3949206" imgH="3263492" progId="Photoshop.Image.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Схема 10"/>
          <p:cNvGraphicFramePr/>
          <p:nvPr>
            <p:extLst>
              <p:ext uri="{D42A27DB-BD31-4B8C-83A1-F6EECF244321}">
                <p14:modId xmlns:p14="http://schemas.microsoft.com/office/powerpoint/2010/main" val="4070762295"/>
              </p:ext>
            </p:extLst>
          </p:nvPr>
        </p:nvGraphicFramePr>
        <p:xfrm>
          <a:off x="-54260" y="1160738"/>
          <a:ext cx="9252520" cy="4176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5937665"/>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7384"/>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eaLnBrk="1" fontAlgn="auto" hangingPunct="1">
              <a:spcAft>
                <a:spcPts val="0"/>
              </a:spcAft>
              <a:buClr>
                <a:schemeClr val="accent6">
                  <a:lumMod val="75000"/>
                </a:schemeClr>
              </a:buClr>
              <a:buSzPct val="128000"/>
              <a:defRPr/>
            </a:pPr>
            <a:endParaRPr lang="ru-RU" sz="3600" b="1" dirty="0">
              <a:solidFill>
                <a:schemeClr val="accent1">
                  <a:lumMod val="25000"/>
                </a:schemeClr>
              </a:solidFill>
              <a:effectLst>
                <a:reflection blurRad="6350" stA="55000" endA="300" endPos="45500" dir="5400000" sy="-100000" algn="bl" rotWithShape="0"/>
              </a:effectLst>
            </a:endParaRPr>
          </a:p>
          <a:p>
            <a:pPr marL="320040" indent="-320040" algn="ctr" eaLnBrk="1" fontAlgn="auto" hangingPunct="1">
              <a:spcAft>
                <a:spcPts val="0"/>
              </a:spcAft>
              <a:buClr>
                <a:schemeClr val="accent6">
                  <a:lumMod val="75000"/>
                </a:schemeClr>
              </a:buClr>
              <a:buSzPct val="128000"/>
              <a:defRPr/>
            </a:pPr>
            <a:r>
              <a:rPr lang="ru-RU" sz="2200" b="1" dirty="0" smtClean="0">
                <a:solidFill>
                  <a:schemeClr val="accent1">
                    <a:lumMod val="25000"/>
                  </a:schemeClr>
                </a:solidFill>
                <a:latin typeface="Cambria" pitchFamily="18" charset="0"/>
                <a:cs typeface="Times New Roman" pitchFamily="18" charset="0"/>
              </a:rPr>
              <a:t>Развитие малого предпринимательства</a:t>
            </a:r>
            <a:endParaRPr lang="ru-RU" sz="2200" b="1" dirty="0">
              <a:solidFill>
                <a:schemeClr val="accent1">
                  <a:lumMod val="25000"/>
                </a:schemeClr>
              </a:solidFill>
              <a:latin typeface="Cambria" pitchFamily="18" charset="0"/>
              <a:cs typeface="Times New Roman" pitchFamily="18" charset="0"/>
            </a:endParaRPr>
          </a:p>
        </p:txBody>
      </p:sp>
      <p:sp>
        <p:nvSpPr>
          <p:cNvPr id="3584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7775E18D-30F8-48CB-BAB3-216AB582C4B7}" type="slidenum">
              <a:rPr lang="ru-RU" smtClean="0">
                <a:latin typeface="Garamond Premr Pro Smbd" pitchFamily="18" charset="0"/>
              </a:rPr>
              <a:pPr fontAlgn="base">
                <a:spcBef>
                  <a:spcPct val="0"/>
                </a:spcBef>
                <a:spcAft>
                  <a:spcPct val="0"/>
                </a:spcAft>
              </a:pPr>
              <a:t>12</a:t>
            </a:fld>
            <a:endParaRPr lang="ru-RU" smtClean="0">
              <a:latin typeface="Garamond Premr Pro Smbd" pitchFamily="18" charset="0"/>
            </a:endParaRPr>
          </a:p>
        </p:txBody>
      </p:sp>
      <p:sp>
        <p:nvSpPr>
          <p:cNvPr id="3584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138565885"/>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9649"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Диаграмма 15"/>
          <p:cNvGraphicFramePr/>
          <p:nvPr>
            <p:extLst>
              <p:ext uri="{D42A27DB-BD31-4B8C-83A1-F6EECF244321}">
                <p14:modId xmlns:p14="http://schemas.microsoft.com/office/powerpoint/2010/main" val="2898489081"/>
              </p:ext>
            </p:extLst>
          </p:nvPr>
        </p:nvGraphicFramePr>
        <p:xfrm>
          <a:off x="-2934568" y="476994"/>
          <a:ext cx="10664825" cy="3761547"/>
        </p:xfrm>
        <a:graphic>
          <a:graphicData uri="http://schemas.openxmlformats.org/drawingml/2006/chart">
            <c:chart xmlns:c="http://schemas.openxmlformats.org/drawingml/2006/chart" xmlns:r="http://schemas.openxmlformats.org/officeDocument/2006/relationships" r:id="rId6"/>
          </a:graphicData>
        </a:graphic>
      </p:graphicFrame>
      <p:sp>
        <p:nvSpPr>
          <p:cNvPr id="17" name="AutoShape 4"/>
          <p:cNvSpPr>
            <a:spLocks noChangeArrowheads="1"/>
          </p:cNvSpPr>
          <p:nvPr/>
        </p:nvSpPr>
        <p:spPr bwMode="gray">
          <a:xfrm>
            <a:off x="5148064" y="2556683"/>
            <a:ext cx="3816350" cy="1171575"/>
          </a:xfrm>
          <a:prstGeom prst="roundRect">
            <a:avLst>
              <a:gd name="adj" fmla="val 11921"/>
            </a:avLst>
          </a:prstGeom>
          <a:solidFill>
            <a:schemeClr val="accent4">
              <a:lumMod val="20000"/>
              <a:lumOff val="80000"/>
            </a:schemeClr>
          </a:solidFill>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ru-RU" sz="1800" dirty="0">
                <a:solidFill>
                  <a:schemeClr val="tx1"/>
                </a:solidFill>
                <a:cs typeface="Arial" pitchFamily="34" charset="0"/>
              </a:rPr>
              <a:t> </a:t>
            </a:r>
            <a:r>
              <a:rPr lang="ru-RU" sz="1800" dirty="0" smtClean="0">
                <a:solidFill>
                  <a:schemeClr val="tx1"/>
                </a:solidFill>
                <a:cs typeface="Arial" pitchFamily="34" charset="0"/>
              </a:rPr>
              <a:t>За 2014 год</a:t>
            </a:r>
            <a:endParaRPr lang="ru-RU" sz="1800" dirty="0">
              <a:solidFill>
                <a:schemeClr val="tx1"/>
              </a:solidFill>
              <a:cs typeface="Arial" pitchFamily="34" charset="0"/>
            </a:endParaRPr>
          </a:p>
          <a:p>
            <a:pPr algn="ctr">
              <a:defRPr/>
            </a:pPr>
            <a:r>
              <a:rPr lang="ru-RU" sz="1800" dirty="0">
                <a:solidFill>
                  <a:schemeClr val="tx1"/>
                </a:solidFill>
                <a:cs typeface="Arial" pitchFamily="34" charset="0"/>
              </a:rPr>
              <a:t> – </a:t>
            </a:r>
            <a:r>
              <a:rPr lang="ru-RU" sz="1800" b="1" dirty="0" smtClean="0">
                <a:solidFill>
                  <a:srgbClr val="C00000"/>
                </a:solidFill>
                <a:effectLst>
                  <a:outerShdw blurRad="38100" dist="38100" dir="2700000" algn="tl">
                    <a:srgbClr val="000000">
                      <a:alpha val="43137"/>
                    </a:srgbClr>
                  </a:outerShdw>
                </a:effectLst>
                <a:cs typeface="Arial" pitchFamily="34" charset="0"/>
              </a:rPr>
              <a:t>6,5</a:t>
            </a:r>
            <a:r>
              <a:rPr lang="ru-RU" sz="1800" dirty="0" smtClean="0">
                <a:solidFill>
                  <a:schemeClr val="tx1"/>
                </a:solidFill>
                <a:cs typeface="Arial" pitchFamily="34" charset="0"/>
              </a:rPr>
              <a:t> </a:t>
            </a:r>
            <a:r>
              <a:rPr lang="ru-RU" sz="1800" dirty="0">
                <a:solidFill>
                  <a:schemeClr val="tx1"/>
                </a:solidFill>
                <a:cs typeface="Arial" pitchFamily="34" charset="0"/>
              </a:rPr>
              <a:t>млрд. рублей, </a:t>
            </a:r>
          </a:p>
          <a:p>
            <a:pPr algn="ctr">
              <a:defRPr/>
            </a:pPr>
            <a:r>
              <a:rPr lang="ru-RU" sz="1800" dirty="0">
                <a:solidFill>
                  <a:schemeClr val="tx1"/>
                </a:solidFill>
                <a:cs typeface="Arial" pitchFamily="34" charset="0"/>
              </a:rPr>
              <a:t>на </a:t>
            </a:r>
            <a:r>
              <a:rPr lang="ru-RU" sz="1800" b="1" dirty="0" smtClean="0">
                <a:solidFill>
                  <a:srgbClr val="C00000"/>
                </a:solidFill>
                <a:effectLst>
                  <a:outerShdw blurRad="38100" dist="38100" dir="2700000" algn="tl">
                    <a:srgbClr val="000000">
                      <a:alpha val="43137"/>
                    </a:srgbClr>
                  </a:outerShdw>
                </a:effectLst>
                <a:cs typeface="Arial" pitchFamily="34" charset="0"/>
              </a:rPr>
              <a:t>6,1</a:t>
            </a:r>
            <a:r>
              <a:rPr lang="ru-RU" sz="1800" dirty="0" smtClean="0">
                <a:solidFill>
                  <a:schemeClr val="tx1"/>
                </a:solidFill>
                <a:cs typeface="Arial" pitchFamily="34" charset="0"/>
              </a:rPr>
              <a:t>% </a:t>
            </a:r>
            <a:r>
              <a:rPr lang="ru-RU" sz="1800" dirty="0">
                <a:solidFill>
                  <a:schemeClr val="tx1"/>
                </a:solidFill>
                <a:cs typeface="Arial" pitchFamily="34" charset="0"/>
              </a:rPr>
              <a:t>выше, чем в </a:t>
            </a:r>
            <a:r>
              <a:rPr lang="ru-RU" sz="1800" dirty="0" smtClean="0">
                <a:solidFill>
                  <a:schemeClr val="tx1"/>
                </a:solidFill>
                <a:cs typeface="Arial" pitchFamily="34" charset="0"/>
              </a:rPr>
              <a:t>2013 году</a:t>
            </a:r>
            <a:endParaRPr lang="ru-RU" sz="1800" dirty="0">
              <a:solidFill>
                <a:schemeClr val="tx1"/>
              </a:solidFill>
              <a:cs typeface="Arial" pitchFamily="34" charset="0"/>
            </a:endParaRPr>
          </a:p>
        </p:txBody>
      </p:sp>
      <p:graphicFrame>
        <p:nvGraphicFramePr>
          <p:cNvPr id="18" name="Схема 17"/>
          <p:cNvGraphicFramePr/>
          <p:nvPr>
            <p:extLst>
              <p:ext uri="{D42A27DB-BD31-4B8C-83A1-F6EECF244321}">
                <p14:modId xmlns:p14="http://schemas.microsoft.com/office/powerpoint/2010/main" val="3531677190"/>
              </p:ext>
            </p:extLst>
          </p:nvPr>
        </p:nvGraphicFramePr>
        <p:xfrm>
          <a:off x="2639412" y="3878428"/>
          <a:ext cx="4104456" cy="2736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Выноска со стрелкой вниз 18"/>
          <p:cNvSpPr/>
          <p:nvPr/>
        </p:nvSpPr>
        <p:spPr>
          <a:xfrm>
            <a:off x="5306573" y="1412776"/>
            <a:ext cx="3384550" cy="1143907"/>
          </a:xfrm>
          <a:prstGeom prst="downArrowCallo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chemeClr val="tx1"/>
                </a:solidFill>
                <a:cs typeface="Arial" pitchFamily="34" charset="0"/>
              </a:rPr>
              <a:t>Оборот </a:t>
            </a:r>
            <a:r>
              <a:rPr lang="ru-RU" sz="1800" b="1" dirty="0" smtClean="0">
                <a:solidFill>
                  <a:schemeClr val="tx1"/>
                </a:solidFill>
                <a:cs typeface="Arial" pitchFamily="34" charset="0"/>
              </a:rPr>
              <a:t>субъектов малого предпринимательства</a:t>
            </a:r>
            <a:endParaRPr lang="ru-RU" sz="1800" b="1" dirty="0">
              <a:solidFill>
                <a:schemeClr val="tx1"/>
              </a:solidFill>
              <a:cs typeface="Arial" pitchFamily="34" charset="0"/>
            </a:endParaRPr>
          </a:p>
        </p:txBody>
      </p:sp>
      <p:sp>
        <p:nvSpPr>
          <p:cNvPr id="20" name="Овал 19"/>
          <p:cNvSpPr/>
          <p:nvPr/>
        </p:nvSpPr>
        <p:spPr>
          <a:xfrm>
            <a:off x="7297043" y="6029225"/>
            <a:ext cx="1823089" cy="720725"/>
          </a:xfrm>
          <a:prstGeom prst="ellipse">
            <a:avLst/>
          </a:prstGeom>
          <a:solidFill>
            <a:schemeClr val="accent4">
              <a:lumMod val="20000"/>
              <a:lumOff val="8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1103</a:t>
            </a:r>
            <a:r>
              <a:rPr lang="ru-RU" b="1" dirty="0" smtClean="0">
                <a:solidFill>
                  <a:schemeClr val="tx1"/>
                </a:solidFill>
                <a:effectLst>
                  <a:outerShdw blurRad="38100" dist="38100" dir="2700000" algn="tl">
                    <a:srgbClr val="000000">
                      <a:alpha val="43137"/>
                    </a:srgbClr>
                  </a:outerShdw>
                </a:effectLst>
              </a:rPr>
              <a:t> </a:t>
            </a:r>
            <a:r>
              <a:rPr lang="ru-RU" b="1" dirty="0">
                <a:solidFill>
                  <a:schemeClr val="tx1"/>
                </a:solidFill>
                <a:effectLst>
                  <a:outerShdw blurRad="38100" dist="38100" dir="2700000" algn="tl">
                    <a:srgbClr val="000000">
                      <a:alpha val="43137"/>
                    </a:srgbClr>
                  </a:outerShdw>
                </a:effectLst>
              </a:rPr>
              <a:t>ед.</a:t>
            </a:r>
          </a:p>
        </p:txBody>
      </p:sp>
      <p:sp>
        <p:nvSpPr>
          <p:cNvPr id="21" name="Овал 20"/>
          <p:cNvSpPr/>
          <p:nvPr/>
        </p:nvSpPr>
        <p:spPr>
          <a:xfrm>
            <a:off x="7297043" y="5022303"/>
            <a:ext cx="1657350" cy="719137"/>
          </a:xfrm>
          <a:prstGeom prst="ellipse">
            <a:avLst/>
          </a:prstGeom>
          <a:solidFill>
            <a:schemeClr val="accent4">
              <a:lumMod val="20000"/>
              <a:lumOff val="8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252</a:t>
            </a:r>
            <a:r>
              <a:rPr lang="ru-RU" b="1" dirty="0" smtClean="0">
                <a:solidFill>
                  <a:schemeClr val="tx1"/>
                </a:solidFill>
                <a:effectLst>
                  <a:outerShdw blurRad="38100" dist="38100" dir="2700000" algn="tl">
                    <a:srgbClr val="000000">
                      <a:alpha val="43137"/>
                    </a:srgbClr>
                  </a:outerShdw>
                </a:effectLst>
              </a:rPr>
              <a:t> </a:t>
            </a:r>
            <a:r>
              <a:rPr lang="ru-RU" b="1" dirty="0">
                <a:solidFill>
                  <a:schemeClr val="tx1"/>
                </a:solidFill>
                <a:effectLst>
                  <a:outerShdw blurRad="38100" dist="38100" dir="2700000" algn="tl">
                    <a:srgbClr val="000000">
                      <a:alpha val="43137"/>
                    </a:srgbClr>
                  </a:outerShdw>
                </a:effectLst>
              </a:rPr>
              <a:t>ед.</a:t>
            </a:r>
          </a:p>
        </p:txBody>
      </p:sp>
      <p:sp>
        <p:nvSpPr>
          <p:cNvPr id="22" name="Овал 21"/>
          <p:cNvSpPr/>
          <p:nvPr/>
        </p:nvSpPr>
        <p:spPr>
          <a:xfrm>
            <a:off x="6938963" y="4013001"/>
            <a:ext cx="2015430" cy="720725"/>
          </a:xfrm>
          <a:prstGeom prst="ellipse">
            <a:avLst/>
          </a:prstGeom>
          <a:solidFill>
            <a:schemeClr val="accent4">
              <a:lumMod val="20000"/>
              <a:lumOff val="8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 г. -</a:t>
            </a:r>
          </a:p>
          <a:p>
            <a:pPr algn="ctr">
              <a:defRPr/>
            </a:pPr>
            <a:r>
              <a:rPr lang="ru-RU"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1355</a:t>
            </a:r>
            <a:r>
              <a:rPr lang="ru-RU" b="1" dirty="0" smtClean="0">
                <a:solidFill>
                  <a:schemeClr val="tx1"/>
                </a:solidFill>
                <a:effectLst>
                  <a:outerShdw blurRad="38100" dist="38100" dir="2700000" algn="tl">
                    <a:srgbClr val="000000">
                      <a:alpha val="43137"/>
                    </a:srgbClr>
                  </a:outerShdw>
                </a:effectLst>
              </a:rPr>
              <a:t> </a:t>
            </a:r>
            <a:r>
              <a:rPr lang="ru-RU" b="1" dirty="0">
                <a:solidFill>
                  <a:schemeClr val="tx1"/>
                </a:solidFill>
                <a:effectLst>
                  <a:outerShdw blurRad="38100" dist="38100" dir="2700000" algn="tl">
                    <a:srgbClr val="000000">
                      <a:alpha val="43137"/>
                    </a:srgbClr>
                  </a:outerShdw>
                </a:effectLst>
              </a:rPr>
              <a:t>ед.</a:t>
            </a:r>
          </a:p>
        </p:txBody>
      </p:sp>
      <p:sp>
        <p:nvSpPr>
          <p:cNvPr id="23" name="Овал 22"/>
          <p:cNvSpPr/>
          <p:nvPr/>
        </p:nvSpPr>
        <p:spPr>
          <a:xfrm>
            <a:off x="5424835" y="3878179"/>
            <a:ext cx="2015430" cy="720725"/>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 г. –</a:t>
            </a:r>
          </a:p>
          <a:p>
            <a:pPr algn="ctr">
              <a:defRPr/>
            </a:pP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1399</a:t>
            </a:r>
            <a:r>
              <a:rPr lang="ru-RU" b="1" dirty="0" smtClean="0">
                <a:solidFill>
                  <a:srgbClr val="C00000"/>
                </a:solidFill>
                <a:effectLst>
                  <a:outerShdw blurRad="38100" dist="38100" dir="2700000" algn="tl">
                    <a:srgbClr val="000000">
                      <a:alpha val="43137"/>
                    </a:srgbClr>
                  </a:outerShdw>
                </a:effectLst>
              </a:rPr>
              <a:t> </a:t>
            </a:r>
            <a:r>
              <a:rPr lang="ru-RU" b="1" dirty="0">
                <a:solidFill>
                  <a:srgbClr val="C00000"/>
                </a:solidFill>
                <a:effectLst>
                  <a:outerShdw blurRad="38100" dist="38100" dir="2700000" algn="tl">
                    <a:srgbClr val="000000">
                      <a:alpha val="43137"/>
                    </a:srgbClr>
                  </a:outerShdw>
                </a:effectLst>
              </a:rPr>
              <a:t>ед.</a:t>
            </a:r>
          </a:p>
        </p:txBody>
      </p:sp>
      <p:sp>
        <p:nvSpPr>
          <p:cNvPr id="24" name="Овал 23"/>
          <p:cNvSpPr/>
          <p:nvPr/>
        </p:nvSpPr>
        <p:spPr>
          <a:xfrm>
            <a:off x="6072907" y="4877493"/>
            <a:ext cx="1657350" cy="719137"/>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254</a:t>
            </a:r>
            <a:r>
              <a:rPr lang="ru-RU" b="1" dirty="0" smtClean="0">
                <a:solidFill>
                  <a:srgbClr val="C00000"/>
                </a:solidFill>
                <a:effectLst>
                  <a:outerShdw blurRad="38100" dist="38100" dir="2700000" algn="tl">
                    <a:srgbClr val="000000">
                      <a:alpha val="43137"/>
                    </a:srgbClr>
                  </a:outerShdw>
                </a:effectLst>
              </a:rPr>
              <a:t> </a:t>
            </a:r>
            <a:r>
              <a:rPr lang="ru-RU" b="1" dirty="0">
                <a:solidFill>
                  <a:srgbClr val="C00000"/>
                </a:solidFill>
                <a:effectLst>
                  <a:outerShdw blurRad="38100" dist="38100" dir="2700000" algn="tl">
                    <a:srgbClr val="000000">
                      <a:alpha val="43137"/>
                    </a:srgbClr>
                  </a:outerShdw>
                </a:effectLst>
              </a:rPr>
              <a:t>ед.</a:t>
            </a:r>
          </a:p>
        </p:txBody>
      </p:sp>
      <p:sp>
        <p:nvSpPr>
          <p:cNvPr id="25" name="Овал 24"/>
          <p:cNvSpPr/>
          <p:nvPr/>
        </p:nvSpPr>
        <p:spPr>
          <a:xfrm>
            <a:off x="5999733" y="5885358"/>
            <a:ext cx="1729358" cy="720725"/>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1145</a:t>
            </a:r>
            <a:r>
              <a:rPr lang="ru-RU" b="1" dirty="0" smtClean="0">
                <a:solidFill>
                  <a:srgbClr val="C00000"/>
                </a:solidFill>
                <a:effectLst>
                  <a:outerShdw blurRad="38100" dist="38100" dir="2700000" algn="tl">
                    <a:srgbClr val="000000">
                      <a:alpha val="43137"/>
                    </a:srgbClr>
                  </a:outerShdw>
                </a:effectLst>
              </a:rPr>
              <a:t> </a:t>
            </a:r>
            <a:r>
              <a:rPr lang="ru-RU" b="1" dirty="0">
                <a:solidFill>
                  <a:srgbClr val="C00000"/>
                </a:solidFill>
                <a:effectLst>
                  <a:outerShdw blurRad="38100" dist="38100" dir="2700000" algn="tl">
                    <a:srgbClr val="000000">
                      <a:alpha val="43137"/>
                    </a:srgbClr>
                  </a:outerShdw>
                </a:effectLst>
              </a:rPr>
              <a:t>ед.</a:t>
            </a:r>
          </a:p>
        </p:txBody>
      </p:sp>
      <p:pic>
        <p:nvPicPr>
          <p:cNvPr id="26" name="Picture 52" descr="C:\Users\vladimir_sn\Desktop\images (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25" y="473372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02714"/>
      </p:ext>
    </p:extLst>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Потребительский рынок</a:t>
            </a:r>
            <a:endParaRPr lang="ru-RU" sz="2200" b="1" dirty="0">
              <a:solidFill>
                <a:schemeClr val="accent1">
                  <a:lumMod val="25000"/>
                </a:schemeClr>
              </a:solidFill>
              <a:latin typeface="Cambria" pitchFamily="18" charset="0"/>
              <a:cs typeface="Times New Roman" pitchFamily="18" charset="0"/>
            </a:endParaRPr>
          </a:p>
        </p:txBody>
      </p:sp>
      <p:sp>
        <p:nvSpPr>
          <p:cNvPr id="37892"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37894" name="AutoShape 3"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5" name="AutoShape 5"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6" name="AutoShape 7"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7" name="AutoShape 9"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898" name="AutoShape 11"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900" name="AutoShape 15" descr="data:image/jpeg;base64,/9j/4AAQSkZJRgABAQAAAQABAAD/2wCEAAkGBxQSEhQUEBQUFBUPFhgUFBQUFRAQEhAUFBIXFhQUFBUYHCggGBolHBQUITEhJSkrLi4uFx8zODMsNygtLisBCgoKDg0OGxAQGy0kICQsLCwsLCwsLDQsLSwsLC0sLCwsLCwsLCwsLCwsLCwsLCwsLCwsLCwsLCwsLCwsLCwsLP/AABEIANcA6wMBIgACEQEDEQH/xAAcAAABBQEBAQAAAAAAAAAAAAAAAwQFBgcBAgj/xABCEAABAwIDBAcFBgQEBwEAAAABAAIDBBEFITEGEkFREzJhcYGRoQcUIkJSI2JyscHRM1OCkqKy4fAVFkNjldLxJv/EABoBAQADAQEBAAAAAAAAAAAAAAABAgMEBQb/xAAsEQACAgEEAQIFAwUAAAAAAAAAAQIRAwQSITFBIlETMmGB8DNxkRQjocHR/9oADAMBAAIRAxEAPwDcUIQgBCEIAQhCAEIQgBCEIAQvJeBqU2kxKNvzAnkMz6LOeWEPmaRKi30O0Jh/xEnqRyHvG4P8Vlz3qU6Rgd7h+ixesxLzf2Zb4bJBCjumm5R+bkdLNyj83Kv9dj9mT8N+6JFCj/eJh8jD3O/dHvzh1oneFnegzUrW4vN/wyPhskEJk3FI+JLTycC0+qdMma7Qg9xW0M+OfyyRDi12j2hcXVqVBCEIAQhCAEIQgBCEIAQhCAEIQgBCEIAQhCAEIQgIDGIbv3wLujPVOkjT1mHv1B4EDhdSFG9jmB0YAa4ZWG74Ec0yr5LSO/3wTelqRE/PKOU/FyZIcg7sDtD22PEleBLjJL92dcoXBNE4hCFJiCEIQAhCEBxzQdc/VNn0DDoN082kt9BkfFOkKGk+wm10NQ2VnVcHjk7I+YS0VeNHgsPbp4EZJRcc0HXNawzZIfK/syeH2hwCupgIy3+Gf6Toe7kl4KkOyOThqD/vNd+HVxnxLhlHDyhwhCF1lAQhCAEIQgBCEIAQhCAEITOvxBsVgbue7qsbm957By7UA7JUdJioJ3YWmVw13cmN73fsvDaJ82dQbN4QtPwj8Z+Y+ikY2BoAaAANAMgEBHGjmk/iybgPyRZeBdqvMjPdi1zSehPwyAkncJPwygnhfI94PBSy8vaCCCLgixBzBB1BUMFbxqS0rvD8lFYjNeI+H5pfGoHRO3Tctt8DjxYMgCeY08lBV9VaM+H5rx8uN7nfudkZcItuy+K9K3o3n44xkTq9mgPeMgfDmp1ZPS4iYnNkYc2G4/UeWS03DK9s8bZGaOGmu6eIWP0M5xrlDtCEIUBCEIAQhCAEIQgBJTQh3YRoRqEqhQ1YToSp6k33H68DwcniZ1EIeLeR5Fcoakm7H9ZvqOa7tLqWnsn9n/oSjatD5CEL0jIEIQgBCEIAQuEqJx7FugaAwb0sp3Yma3dzPYEB7xTEy1wihG/M/QfLGPrfyCUw3DhHdziXyP60h1PY3kOxJ4LhnQtJed6WTOR5zJPIdgUihB1CEIAQhCAaYpQiaMtOurTyP7cFlW0DHRb7HCxH6Fa+qn7QNnzUQOfEPtWC4+8BwP5f/Fhmx7vUjSEq4Mq9+A1KntgtqxDN0Uh+zlNh91yy6evcCQ64LSQQdQQbEFeWVN+K4suC+TZStUz6wBXVQvZdtb71F0Mp+2hA1+dvAjy/3kr6uVqnRm1QIQhQAQhCAEIQgBCEIATLEYyLSM60efeOIT1cIUNWiYunZ6pagPaHDRwSwKgcLk3JJIT8vxt7jr+h8VMxvXraXN8THz2uymSO1iyFwLq6igLhK6knuQHieYNBc42DQSSdAALkqtbLA1Ur61/VN2U7T8rAet3n9So72p4k5tM2niNpK17YhbUNLm73mS0dxKuOGUTYIY4maRMDR4DM+JzUXzQrgdIQhSQCEIQAhCEAIKEIDCPbVsb0L/fYG/BIftgPlOgf+h8O1ZdFKvr/ABGiZPG+KUBzZAQQRcZ9i+WdudmX4dVOidmxxLoXfUy+h7RcDyPFYyj4NEzuB4s+mmZLEbOYb9jhxaewr6T2dx2KrhZJG5pL2guZcbzDxDhwXypTyKTp6t8dnxPcxzTcOY4scO4hcObFb4NV6kfVyFiOz/tYqIg1tS0TtAsXXDJe++h9FpWz229HWWEUoa8/9KS0cngDk7wJXK4tdkODRZELi6oKghCEAIQhACEIQFZx6r6CrpncJndGe4gj/wBVPwvztyVM9o8lpKS2rC5/kWK1tf8AEe9dWhlU5R+5bIvRFkowr2m8LkuvVMDjim0rku8pjUOQGc43VdPj9HB8sG44/iLJJz6NjWqLEqCo/wD1RvxeAP8Ax1gttUJdhsEIQpIBCEIAQkKqtjiF5ZGMHN7mt/NQNZt3RM6svSH/ALbS4f3aKG0iUmyyrqzXFPaxEy+4xo7ZHgegVOxb2wyOuGPA7I2n/M5RuRbY/JvEkgbm4gd5AWc+1p1DU0xjknjbOz4obWc7f4Cw4HTxWPV/tBqJDcXPbI4u/wAIySdRjgqejJFpIrB5GTXZixHLjkqtt8VwWUY03fJXoyRqpBr/AIPFMXtSwd8I71lNWTFjkSaBWbB6CkFnTzBx13d126D5ZqosdmPBS11yZ4Nqk6OvBJJ21ZrOE7XxwgBlS0tGQY/ec23IXzHgVa8N25pZCGuljY4/fBafHK3ivndzlzeXLHTuPUjTLKGTuNP6H1cx4IuCCDoRmD4r0vmrAtqqqkP2EpDfod8cZ/pOnhZaVs97WYn2bWs6J38xl3xnvGrfVS4SRyvE/BpaE1w/EIp2B8EjJGnRzHBw9NE6VTIEISVVUNjY57zZsbS5xPAAXKAz3befpK+OIZ7gjj8ZZQ53+EN81b+k+M95WebNSGqxEzO0YX1Duw9SJnqP7Vd4ZM1vof1JP8/ODXOqil7E7TvTsFRdK9SDXL1kcp2UqLrJFITuUJXyKwMe2qmNJtBFUOBDHvp5L8CDGIX59livoIdiyv2kVVJ7gRVt3nPe3obHdeHtJv8AEMw3dve3NZfiu39VL8LqmctAsGMIhYABYD4cz3nNQ3RKR9LYjjVPALzzxRgfW9oPldVTEPatQR3ETpJyP5cbw3+54AXzfPirnG9hfm68jvNyayVj3auPnYeQUeocG4Yt7Zn5iGGKLk6Z5kd/Y1U/E/ajVS33qiQg/LE1sDfO1/VZ7DC5/Ua53cCfMp/T4DM/UNb+I3Pk25UOl2yy+iHdVtRI43AF/qeXSu9VG1GLTP60ju4fCPRWTD9h3P6xe78I3R5lWbDthI25mNt+byZD5aLN5II0WObMuhgfIfga557AXeqlaXZapfq0Rjm9w/yi5WvU2AMbqfBoDQn0NBG3Ro7zmfVUeo9kXWn92ZhQ7B3673u7GN3R5m6b4zh0dNIIo27rgLvJcXOudATe2nIcVrsjwxpccg0EnuAWL1lYZqiR51kcT4E5DyUQnKUuRkhGEeCNjN11zMvFO34c8R9KAd3e3TlobAg+v5JSlp75nirya8GW1rsjoQbjvClt5ElKOC89Aeawn6jaEqHtCIDlOZG/eZuuA722urLRbHQTDegqd8dzbjvGoVNslYJnMO8xxaRxaSCsZRfhkqZc3ez48JvNv+qTdsBJwlZ5EfqkcJ25lZYTjpW/ULNf+xVzwraCCo/hvAd9Dvhd5cfBYyc0XTTKxQbK1lO7fp5xG7m0ubfvGh8VfMD2jrWDdrIo5R/MicGP8WHI+BC6CvQWMpNlmk+y1UeKxS9V1jxa67HDwP5hUf2pbRhrfdWHM2dNbg3Vkfeciey3NPnMByIB71FnZaGaeN79IzvEZnpWgZMdfkd3PllyVd3uUWJJ2hxsZhpgpS94tJU/GRxawfw2+WfipamevVfLkU2pHrt0C+Z/sU1HgnqVykmOyUPSOUow5L00cp2qcq/iL1O1pVcxA6q5Bl/tbidJHTbgc477xutBcerfQLOYsFlcc91vYTc+TbrbsXpjLHeIkSQOD2Z5OIzsew5hKUPRvaJGMaN8XPwgOB4g9oNwuaeenwdMMFrkyag2Lkf8sjvARN8zcn0VkoPZ/brCNveDK7/FktAXVi8sn5Nlhiiv0uycLbbxc+3M2HkFK0+HRM6kbR4AlO0Kls0SSOALtkIUEghCEBXtuK3o6fcBznO7/SM3foPFZfGz4wrFt9iwdVFl8oBu/wBRzcmOxdIKqsjZqGnfd+Fuea3x+iLkznyLfNRRo+E4E0UoikaDvtu8EcXZn81Qcbwh9JIWkEs1Y7XLke1bOYlH41hDZ4y06jqniCvNxZnGdy6fZ6eoxRyQSXDXX/DJqCjdMHdFZzo83MBs7dPzAcRwTWZhBIIIIyIIsR3hOK18lHVbzPhfERloHAjMHm0rQqZlPiEDZNwHeyI+eJ46zCRnl6ixXoTVK1yjyF7PsyeQEFcbLzV4xXYpwuYHb4+l1g4dztD6Kp1dA5jt17S1w4OBBVbTFNCLSvTTxH+qQdERoutl5qriTZZcJ2sqIbAu6Ro+V5JIHY7VXPCdr4JrBx6J3J9rHudosta+6UCxljTLqRuDX3zGd/FK0zvj/pP5hY7heNzQfw3m30u+Jp8OC0PZLHDVB7nNDTGA02Nwbm9xy0XNkg0jWMrJrEZciikOQTLEpdBzITyk0C79DGoN/U5879RM0ZUuzRRFEFMMGS74nOzlaFWcSVqq25Ks4oxXIKxDNuvN+ZB7l6EfRvJb1ZDdw+l31DsPHzTKqdaV3f8AmAnVPPcbp8P2XnzXLPQg+EPQV1N2vslg5UND0hcuhAC6uIQAm+IVQiifI7SNpd5aetk4VM9puI7lO2IHOY3P4Wm/5qUrdESdKzLsSqjI9znavcXHxK1L2J4TaOapcM5CI2fhbm4jxt5LJSC42GZJsBzJyC+ltlMLFNSQw8WMG9+Ii7vVaayW3GoryZaSO6bm/BJ7qN1KWRZeVR6FlM292Y94jMkQ+1jH97eIKznZfHXUU93AmJ/wzR8cj1gPrb+4W82WXe0nZXcJqYW/C4/atHyn6/3XbpM1f25deDl1OLd649+f2LvGWva17CHMeA5rmm7XNIuCE3rKFko3ZGhw7Re3dyVD9nW0/QuFNUOtFIfsnHSGQnqk/Q4kdx71qElPZbTxbXwcilZQMU2KGZp3W+4/MeDv3VTxDCnxG0rC09oyPc7Q+C2N8Sb1FO1wLXgOB1BAIWdtE0mYq6mI0XA4jULRsT2PjdcwncP0m7meHEKrV+DSw/xGED6h8TT4j9Va0yKIpjlfPZ6bRTHm5o8m/wCqpDqPkrlse/oqZ7nfzD42aAPVY5o3GkXg+Semk3pQPpz8SpqlUHhERN3O1dmp6lau/FDZBROeUtzsmKFqmGDJR1CxSzW5LZFGdqGqu4rErPIFC4nCrkGcY22zweeR8NE2ikUvtHR3BI4KtQy+i5csadnVhnaomoqm+TvA8+9LNkIUS2RKx1BGuY9R3LBo3TJlkoKUUSyW+bT/AKJaOrI1VaLWSCEgypBSoKEnVjntAxLpqp9j8MX2bfDX1WqY9XiCnlk4tad38RFm+pWEVUhJJOpzPeVtgjcrMM8qVFg9m2E+818QIu2K8ruVm6etl9E2WZ+xLCN2GWocM5nbjT91uvr+S01cmrnuyP6cHRp4bca+vIWQuoXKbHEnPCHtLXC4cLEcwlUKBZhm2+zJpJTYXhlvuHUN5sP6K8+zTan3lnutQ77aIfZuOs8YGh++31CtWOYSyqidFILhwyPFp4ELDMSoZqKotcskhcHse3I5H4Xt8l6umzfEjtl2jgz4tj3Lp/4N9lp01kp0nsRtKzEYN7Js0VmzM5Hg9v3XemYU1JTq8sZipEC+JIuivkRcHgpqSmSPuqxeMspFVrNlon5s+zP3c2/28PCyZRYJKzdY4XjYS67cw5x4kaiyvbKVNcXqOjb0cY3pX5ZfJ23WmLHzZWcuBhR0+imaSBMsGjdubsh3nt1dxIOl+0aKfpIl00Z2OqSNSACShYnACuip0pnVRXT1JyNUgqGMUdwVn2M0RjdvN8RzWu1tPcKp4thwN1Vq+CU66KHDPdOA9JYphro3FzBlxHNNYagHsI1B1C5p43E6oZFIf73LI817FSeIv26FNQ9d3lnRpY7bUDgbdhyXJcTEfWcB4pobFNqiiY/rD902jcMdtsZbLTBrXE/aC/AGzSfFZ21he4NbmXkNHeTYKy7XwCLca0mzt52eeeQS3sswb3nEI79SnBlfyyyaPEkLeD2Y3Ixl65qJuGzWGCmpYYR/02AHtcc3HzJUmleiR0ZXjPnk9DchNCU6Mo6MoNyE0JXo0EAalBuElWdutmBVwlzRaWIFzTzsM2nvsrSZmjkvLqocTZTGTi7QaclVHz7gGMS0NQ2aLVh3XsJsJWfNG79+BAK+iMExSKrgZPAbskHixwycx3JwOSwz2j0bIq0mKwZOwPsNA65D7eQPil/ZztWaCo3Xm9POQJR/Ldo2Ud3HmO5e3CSnFS9zy5xcZOL8G7uhXkUycmVvDO+luKQk+LrHdA8FbYjOxpO89WEXJ1dwaoyqYyG+e9I7rO5JfEcZawFsVu137KkY1jW7kPic7Rv6u7FeqILJhs93HkrRQ5ql7LBzh8XFXqhisFAH8YSi40L0pALhC6hAISx3URXUl1OkJvNFdAUbEMOuqhi+z/zMuCOIWqVVIompoVAMkfK+M2lH9Q08UsycHMG6u+I4I1/AKp4jsw5pJiJaezTyWUsSfRtHK12NxIvW+o6Vs0XXZvAcW6+S8sxJnElp5OFlk4NGqnFkLt2c4u535hTfsxD2U874eu6Rjb8dwMJt5lQe13xiLdzzIyz1t+ysns2O7HMPvj/Iq5/0H+eTXSpPUq/zgsTserGcCfBef+casas9CpLpUdJ/vJeXR7TxxZGjbap+j0K9t2tqnfL6FPt8ch5Bd6ZKHwo/iG8eM1T+BHhZOo55j1j6pJ0/ak3TptLpRRIipI1ckZqwqOlqwNTZQ1btHE3IHePJuavHE30ik80IK26InbkGSRp1LW5eJ0Vcp89Vcn0zpxvEWuNFFVOCPa64HevZwxcYJM+c1E1PLKSNG9n+0LhS7st3mKzWE/SG2sT2WHmn2I405/WOXIZAKkYbiLaeHdNy5xJ3RmdOPJJOE9Sc7tYflGp7ytUYMfYnjpcdyH4naX+Vv7pTBMFc528+5LtSVI4Hs4G2yV5wzCw22Skg7gmGhjRkrFDHZeIIbBOAFBJ1CEIAQhCAFwhdQgG8kaYz06lSEm+NAV6ejumE1ArQ+BIPpUBTqnBw7UDyUJXbKMd8o8loj6NIPolAMqdsS25O6mxoJaUHomg7xuQbhay6gTSowkO1CiUVJUy8Jyg90XyZT/x+ZvXgd4EH810bUc4ZB4D91o0uzrTwTV+zDeXosHpcXsdK1+ZeSif80j+XJ5LwdpierDJ6D9VeTsw3l6L23ZwDh6J/SYyXr830/goBxmod1ISPxH9l5ArJOIZ3C5WiswEDgnUWDdiusGNeDKWrzS7kZtDszJJ/Fe93YSbeSmaDZNrflCvsOF2T2LD1qkl0YNt8srmG4OG5WT5+AtPAKwRUdk5bTKSCjv2Rj3rhoUlR4CG6AK0ilSrKdARlHh4HBSsMVko2NKWQHAF1CEAIQhACEIQAhCEAIQhAeS1cLFxCA4Y14MSEIDyYUm6BCEAmaZefdVxCAPdUe6IQgO+6L0KZCEAo2BKNiQhAKtjXsNQhAdsuoQgBCEIAQhCAEIQgP//Z"/>
          <p:cNvSpPr>
            <a:spLocks noChangeAspect="1" noChangeArrowheads="1"/>
          </p:cNvSpPr>
          <p:nvPr/>
        </p:nvSpPr>
        <p:spPr bwMode="auto">
          <a:xfrm>
            <a:off x="155575" y="-1249363"/>
            <a:ext cx="2857500" cy="2609851"/>
          </a:xfrm>
          <a:prstGeom prst="rect">
            <a:avLst/>
          </a:prstGeom>
          <a:noFill/>
          <a:ln w="9525">
            <a:noFill/>
            <a:miter lim="800000"/>
            <a:headEnd/>
            <a:tailEnd/>
          </a:ln>
        </p:spPr>
        <p:txBody>
          <a:bodyPr/>
          <a:lstStyle/>
          <a:p>
            <a:endParaRPr lang="ru-RU">
              <a:latin typeface="Calibri" pitchFamily="34" charset="0"/>
            </a:endParaRPr>
          </a:p>
        </p:txBody>
      </p:sp>
      <p:sp>
        <p:nvSpPr>
          <p:cNvPr id="37891" name="Номер слайда 16"/>
          <p:cNvSpPr>
            <a:spLocks noGrp="1"/>
          </p:cNvSpPr>
          <p:nvPr>
            <p:ph type="sldNum" sz="quarter" idx="11"/>
          </p:nvPr>
        </p:nvSpPr>
        <p:spPr>
          <a:xfrm>
            <a:off x="7010400" y="5957689"/>
            <a:ext cx="2133600" cy="903486"/>
          </a:xfrm>
          <a:solidFill>
            <a:schemeClr val="bg1"/>
          </a:solidFill>
        </p:spPr>
        <p:txBody>
          <a:bodyPr/>
          <a:lstStyle/>
          <a:p>
            <a:pPr fontAlgn="base">
              <a:spcBef>
                <a:spcPct val="0"/>
              </a:spcBef>
              <a:spcAft>
                <a:spcPct val="0"/>
              </a:spcAft>
            </a:pPr>
            <a:fld id="{F29F09C8-69E9-4335-8530-C1335B200870}" type="slidenum">
              <a:rPr lang="ru-RU" smtClean="0">
                <a:latin typeface="Garamond Premr Pro Smbd" pitchFamily="18" charset="0"/>
              </a:rPr>
              <a:pPr fontAlgn="base">
                <a:spcBef>
                  <a:spcPct val="0"/>
                </a:spcBef>
                <a:spcAft>
                  <a:spcPct val="0"/>
                </a:spcAft>
              </a:pPr>
              <a:t>13</a:t>
            </a:fld>
            <a:endParaRPr lang="ru-RU" dirty="0" smtClean="0">
              <a:latin typeface="Garamond Premr Pro Smbd"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7375" name="Image" r:id="rId4" imgW="3949206" imgH="3263492" progId="Photoshop.Image.13">
                  <p:embed/>
                </p:oleObj>
              </mc:Choice>
              <mc:Fallback>
                <p:oleObj name="Image" r:id="rId4" imgW="3949206" imgH="3263492" progId="Photoshop.Image.13">
                  <p:embed/>
                  <p:pic>
                    <p:nvPicPr>
                      <p:cNvPr id="0"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Схема 16"/>
          <p:cNvGraphicFramePr/>
          <p:nvPr>
            <p:extLst>
              <p:ext uri="{D42A27DB-BD31-4B8C-83A1-F6EECF244321}">
                <p14:modId xmlns:p14="http://schemas.microsoft.com/office/powerpoint/2010/main" val="1007277380"/>
              </p:ext>
            </p:extLst>
          </p:nvPr>
        </p:nvGraphicFramePr>
        <p:xfrm>
          <a:off x="-396552" y="660159"/>
          <a:ext cx="9468544" cy="60092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Picture 33" descr="C:\Users\vladimir_sn\Desktop\images (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9834" y="4981468"/>
            <a:ext cx="1008112" cy="8757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980728"/>
            <a:ext cx="4885168" cy="738664"/>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sz="1400" i="1" dirty="0" smtClean="0">
                <a:effectLst>
                  <a:outerShdw blurRad="38100" dist="38100" dir="2700000" algn="tl">
                    <a:srgbClr val="000000">
                      <a:alpha val="43137"/>
                    </a:srgbClr>
                  </a:outerShdw>
                </a:effectLst>
                <a:latin typeface="Cambria" panose="02040503050406030204" pitchFamily="18" charset="0"/>
              </a:rPr>
              <a:t>Оборот розничной торговли за</a:t>
            </a:r>
            <a:r>
              <a:rPr lang="ru-RU" sz="1400" b="1" dirty="0" smtClean="0">
                <a:latin typeface="Cambria" panose="02040503050406030204" pitchFamily="18" charset="0"/>
              </a:rPr>
              <a:t> 2014 год (оценка) </a:t>
            </a:r>
            <a:r>
              <a:rPr lang="ru-RU" sz="1400" b="1" dirty="0" smtClean="0">
                <a:latin typeface="Cambria" panose="02040503050406030204" pitchFamily="18" charset="0"/>
              </a:rPr>
              <a:t>             </a:t>
            </a:r>
            <a:r>
              <a:rPr lang="ru-RU" sz="1400" b="1" dirty="0" smtClean="0">
                <a:solidFill>
                  <a:srgbClr val="FF0000"/>
                </a:solidFill>
                <a:latin typeface="Cambria" panose="02040503050406030204" pitchFamily="18" charset="0"/>
              </a:rPr>
              <a:t>5,8 </a:t>
            </a:r>
            <a:r>
              <a:rPr lang="ru-RU" sz="1400" b="1" dirty="0" smtClean="0">
                <a:latin typeface="Cambria" panose="02040503050406030204" pitchFamily="18" charset="0"/>
              </a:rPr>
              <a:t>млрд. рублей, что на </a:t>
            </a:r>
            <a:r>
              <a:rPr lang="ru-RU" sz="1400" b="1" dirty="0" smtClean="0">
                <a:solidFill>
                  <a:srgbClr val="FF0000"/>
                </a:solidFill>
                <a:latin typeface="Cambria" panose="02040503050406030204" pitchFamily="18" charset="0"/>
              </a:rPr>
              <a:t>106 </a:t>
            </a:r>
            <a:r>
              <a:rPr lang="ru-RU" sz="1400" b="1" dirty="0" smtClean="0">
                <a:latin typeface="Cambria" panose="02040503050406030204" pitchFamily="18" charset="0"/>
              </a:rPr>
              <a:t>% выше</a:t>
            </a:r>
            <a:r>
              <a:rPr lang="ru-RU" sz="1400" b="1" dirty="0" smtClean="0">
                <a:solidFill>
                  <a:srgbClr val="FF0000"/>
                </a:solidFill>
                <a:latin typeface="Cambria" panose="02040503050406030204" pitchFamily="18" charset="0"/>
              </a:rPr>
              <a:t> </a:t>
            </a:r>
            <a:r>
              <a:rPr lang="ru-RU" sz="1400" b="1" dirty="0" smtClean="0">
                <a:latin typeface="Cambria" panose="02040503050406030204" pitchFamily="18" charset="0"/>
              </a:rPr>
              <a:t>по сравнению с </a:t>
            </a:r>
            <a:r>
              <a:rPr lang="ru-RU" sz="1400" b="1" dirty="0" smtClean="0">
                <a:latin typeface="Cambria" panose="02040503050406030204" pitchFamily="18" charset="0"/>
              </a:rPr>
              <a:t>2013 годом.</a:t>
            </a:r>
            <a:endParaRPr lang="ru-RU" sz="1400" b="1" dirty="0" smtClean="0">
              <a:latin typeface="Cambria" panose="02040503050406030204" pitchFamily="18" charset="0"/>
            </a:endParaRPr>
          </a:p>
        </p:txBody>
      </p:sp>
      <p:sp>
        <p:nvSpPr>
          <p:cNvPr id="22" name="TextBox 21"/>
          <p:cNvSpPr txBox="1"/>
          <p:nvPr/>
        </p:nvSpPr>
        <p:spPr>
          <a:xfrm>
            <a:off x="3851920" y="5858108"/>
            <a:ext cx="5101192" cy="307777"/>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sz="1400" i="1" dirty="0" smtClean="0">
                <a:effectLst>
                  <a:outerShdw blurRad="38100" dist="38100" dir="2700000" algn="tl">
                    <a:srgbClr val="000000">
                      <a:alpha val="43137"/>
                    </a:srgbClr>
                  </a:outerShdw>
                </a:effectLst>
                <a:latin typeface="Cambria" panose="02040503050406030204" pitchFamily="18" charset="0"/>
              </a:rPr>
              <a:t>Оборот общественного питания </a:t>
            </a:r>
            <a:r>
              <a:rPr lang="ru-RU" sz="1400" b="1" dirty="0" smtClean="0">
                <a:latin typeface="Cambria" panose="02040503050406030204" pitchFamily="18" charset="0"/>
              </a:rPr>
              <a:t>повысился</a:t>
            </a:r>
            <a:r>
              <a:rPr lang="ru-RU" sz="1400" i="1" dirty="0" smtClean="0">
                <a:effectLst>
                  <a:outerShdw blurRad="38100" dist="38100" dir="2700000" algn="tl">
                    <a:srgbClr val="000000">
                      <a:alpha val="43137"/>
                    </a:srgbClr>
                  </a:outerShdw>
                </a:effectLst>
                <a:latin typeface="Cambria" panose="02040503050406030204" pitchFamily="18" charset="0"/>
              </a:rPr>
              <a:t> </a:t>
            </a:r>
            <a:r>
              <a:rPr lang="ru-RU" sz="1400" b="1" dirty="0" smtClean="0">
                <a:latin typeface="Cambria" panose="02040503050406030204" pitchFamily="18" charset="0"/>
              </a:rPr>
              <a:t>на </a:t>
            </a:r>
            <a:r>
              <a:rPr lang="ru-RU" sz="1400" b="1" dirty="0" smtClean="0">
                <a:solidFill>
                  <a:srgbClr val="FF0000"/>
                </a:solidFill>
                <a:latin typeface="Arial" panose="020B0604020202020204" pitchFamily="34" charset="0"/>
                <a:cs typeface="Arial" panose="020B0604020202020204" pitchFamily="34" charset="0"/>
              </a:rPr>
              <a:t>8</a:t>
            </a:r>
            <a:r>
              <a:rPr lang="ru-RU" sz="1400" b="1" dirty="0" smtClean="0">
                <a:solidFill>
                  <a:srgbClr val="FF0000"/>
                </a:solidFill>
                <a:latin typeface="Cambria" panose="02040503050406030204" pitchFamily="18" charset="0"/>
              </a:rPr>
              <a:t> </a:t>
            </a:r>
            <a:r>
              <a:rPr lang="ru-RU" sz="1400" b="1" dirty="0" smtClean="0">
                <a:latin typeface="Cambria" panose="02040503050406030204" pitchFamily="18" charset="0"/>
              </a:rPr>
              <a:t>%.</a:t>
            </a:r>
          </a:p>
        </p:txBody>
      </p:sp>
      <p:sp>
        <p:nvSpPr>
          <p:cNvPr id="23" name="Блок-схема: память с посл. доступом 22"/>
          <p:cNvSpPr/>
          <p:nvPr/>
        </p:nvSpPr>
        <p:spPr>
          <a:xfrm>
            <a:off x="467544" y="2060848"/>
            <a:ext cx="2124893" cy="648072"/>
          </a:xfrm>
          <a:prstGeom prst="flowChartMagneticTap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solidFill>
                  <a:srgbClr val="FF0000"/>
                </a:solidFill>
                <a:effectLst>
                  <a:outerShdw blurRad="38100" dist="38100" dir="2700000" algn="tl">
                    <a:srgbClr val="000000">
                      <a:alpha val="43137"/>
                    </a:srgbClr>
                  </a:outerShdw>
                </a:effectLst>
              </a:rPr>
              <a:t>За 2014 год</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Демография. Рынок  труда</a:t>
            </a:r>
            <a:endParaRPr lang="ru-RU" sz="2200" b="1" dirty="0">
              <a:solidFill>
                <a:schemeClr val="accent1">
                  <a:lumMod val="25000"/>
                </a:schemeClr>
              </a:solidFill>
              <a:latin typeface="Cambria" pitchFamily="18" charset="0"/>
              <a:cs typeface="Times New Roman" pitchFamily="18" charset="0"/>
            </a:endParaRPr>
          </a:p>
        </p:txBody>
      </p:sp>
      <p:sp>
        <p:nvSpPr>
          <p:cNvPr id="37892"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37894" name="AutoShape 3"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5" name="AutoShape 5"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6" name="AutoShape 7"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7" name="AutoShape 9"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898" name="AutoShape 11"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900" name="AutoShape 15" descr="data:image/jpeg;base64,/9j/4AAQSkZJRgABAQAAAQABAAD/2wCEAAkGBxQSEhQUEBQUFBUPFhgUFBQUFRAQEhAUFBIXFhQUFBUYHCggGBolHBQUITEhJSkrLi4uFx8zODMsNygtLisBCgoKDg0OGxAQGy0kICQsLCwsLCwsLDQsLSwsLC0sLCwsLCwsLCwsLCwsLCwsLCwsLCwsLCwsLCwsLCwsLCwsLP/AABEIANcA6wMBIgACEQEDEQH/xAAcAAABBQEBAQAAAAAAAAAAAAAAAwQFBgcBAgj/xABCEAABAwIDBAcFBgQEBwEAAAABAAIDBBEFITEGEkFREzJhcYGRoQcUIkJSI2JyscHRM1OCkqKy4fAVFkNjldLxJv/EABoBAQADAQEBAAAAAAAAAAAAAAABAgMEBQb/xAAsEQACAgEEAQIFAwUAAAAAAAAAAQIRAwQSITFBIlETMmGB8DNxkRQjocHR/9oADAMBAAIRAxEAPwDcUIQgBCEIAQhCAEIQgBCEIAQvJeBqU2kxKNvzAnkMz6LOeWEPmaRKi30O0Jh/xEnqRyHvG4P8Vlz3qU6Rgd7h+ixesxLzf2Zb4bJBCjumm5R+bkdLNyj83Kv9dj9mT8N+6JFCj/eJh8jD3O/dHvzh1oneFnegzUrW4vN/wyPhskEJk3FI+JLTycC0+qdMma7Qg9xW0M+OfyyRDi12j2hcXVqVBCEIAQhCAEIQgBCEIAQhCAEIQgBCEIAQhCAEIQgIDGIbv3wLujPVOkjT1mHv1B4EDhdSFG9jmB0YAa4ZWG74Ec0yr5LSO/3wTelqRE/PKOU/FyZIcg7sDtD22PEleBLjJL92dcoXBNE4hCFJiCEIQAhCEBxzQdc/VNn0DDoN082kt9BkfFOkKGk+wm10NQ2VnVcHjk7I+YS0VeNHgsPbp4EZJRcc0HXNawzZIfK/syeH2hwCupgIy3+Gf6Toe7kl4KkOyOThqD/vNd+HVxnxLhlHDyhwhCF1lAQhCAEIQgBCEIAQhCAEITOvxBsVgbue7qsbm957By7UA7JUdJioJ3YWmVw13cmN73fsvDaJ82dQbN4QtPwj8Z+Y+ikY2BoAaAANAMgEBHGjmk/iybgPyRZeBdqvMjPdi1zSehPwyAkncJPwygnhfI94PBSy8vaCCCLgixBzBB1BUMFbxqS0rvD8lFYjNeI+H5pfGoHRO3Tctt8DjxYMgCeY08lBV9VaM+H5rx8uN7nfudkZcItuy+K9K3o3n44xkTq9mgPeMgfDmp1ZPS4iYnNkYc2G4/UeWS03DK9s8bZGaOGmu6eIWP0M5xrlDtCEIUBCEIAQhCAEIQgBJTQh3YRoRqEqhQ1YToSp6k33H68DwcniZ1EIeLeR5Fcoakm7H9ZvqOa7tLqWnsn9n/oSjatD5CEL0jIEIQgBCEIAQuEqJx7FugaAwb0sp3Yma3dzPYEB7xTEy1wihG/M/QfLGPrfyCUw3DhHdziXyP60h1PY3kOxJ4LhnQtJed6WTOR5zJPIdgUihB1CEIAQhCAaYpQiaMtOurTyP7cFlW0DHRb7HCxH6Fa+qn7QNnzUQOfEPtWC4+8BwP5f/Fhmx7vUjSEq4Mq9+A1KntgtqxDN0Uh+zlNh91yy6evcCQ64LSQQdQQbEFeWVN+K4suC+TZStUz6wBXVQvZdtb71F0Mp+2hA1+dvAjy/3kr6uVqnRm1QIQhQAQhCAEIQgBCEIATLEYyLSM60efeOIT1cIUNWiYunZ6pagPaHDRwSwKgcLk3JJIT8vxt7jr+h8VMxvXraXN8THz2uymSO1iyFwLq6igLhK6knuQHieYNBc42DQSSdAALkqtbLA1Ur61/VN2U7T8rAet3n9So72p4k5tM2niNpK17YhbUNLm73mS0dxKuOGUTYIY4maRMDR4DM+JzUXzQrgdIQhSQCEIQAhCEAIKEIDCPbVsb0L/fYG/BIftgPlOgf+h8O1ZdFKvr/ABGiZPG+KUBzZAQQRcZ9i+WdudmX4dVOidmxxLoXfUy+h7RcDyPFYyj4NEzuB4s+mmZLEbOYb9jhxaewr6T2dx2KrhZJG5pL2guZcbzDxDhwXypTyKTp6t8dnxPcxzTcOY4scO4hcObFb4NV6kfVyFiOz/tYqIg1tS0TtAsXXDJe++h9FpWz229HWWEUoa8/9KS0cngDk7wJXK4tdkODRZELi6oKghCEAIQhACEIQFZx6r6CrpncJndGe4gj/wBVPwvztyVM9o8lpKS2rC5/kWK1tf8AEe9dWhlU5R+5bIvRFkowr2m8LkuvVMDjim0rku8pjUOQGc43VdPj9HB8sG44/iLJJz6NjWqLEqCo/wD1RvxeAP8Ax1gttUJdhsEIQpIBCEIAQkKqtjiF5ZGMHN7mt/NQNZt3RM6svSH/ALbS4f3aKG0iUmyyrqzXFPaxEy+4xo7ZHgegVOxb2wyOuGPA7I2n/M5RuRbY/JvEkgbm4gd5AWc+1p1DU0xjknjbOz4obWc7f4Cw4HTxWPV/tBqJDcXPbI4u/wAIySdRjgqejJFpIrB5GTXZixHLjkqtt8VwWUY03fJXoyRqpBr/AIPFMXtSwd8I71lNWTFjkSaBWbB6CkFnTzBx13d126D5ZqosdmPBS11yZ4Nqk6OvBJJ21ZrOE7XxwgBlS0tGQY/ec23IXzHgVa8N25pZCGuljY4/fBafHK3ivndzlzeXLHTuPUjTLKGTuNP6H1cx4IuCCDoRmD4r0vmrAtqqqkP2EpDfod8cZ/pOnhZaVs97WYn2bWs6J38xl3xnvGrfVS4SRyvE/BpaE1w/EIp2B8EjJGnRzHBw9NE6VTIEISVVUNjY57zZsbS5xPAAXKAz3befpK+OIZ7gjj8ZZQ53+EN81b+k+M95WebNSGqxEzO0YX1Duw9SJnqP7Vd4ZM1vof1JP8/ODXOqil7E7TvTsFRdK9SDXL1kcp2UqLrJFITuUJXyKwMe2qmNJtBFUOBDHvp5L8CDGIX59livoIdiyv2kVVJ7gRVt3nPe3obHdeHtJv8AEMw3dve3NZfiu39VL8LqmctAsGMIhYABYD4cz3nNQ3RKR9LYjjVPALzzxRgfW9oPldVTEPatQR3ETpJyP5cbw3+54AXzfPirnG9hfm68jvNyayVj3auPnYeQUeocG4Yt7Zn5iGGKLk6Z5kd/Y1U/E/ajVS33qiQg/LE1sDfO1/VZ7DC5/Ua53cCfMp/T4DM/UNb+I3Pk25UOl2yy+iHdVtRI43AF/qeXSu9VG1GLTP60ju4fCPRWTD9h3P6xe78I3R5lWbDthI25mNt+byZD5aLN5II0WObMuhgfIfga557AXeqlaXZapfq0Rjm9w/yi5WvU2AMbqfBoDQn0NBG3Ro7zmfVUeo9kXWn92ZhQ7B3673u7GN3R5m6b4zh0dNIIo27rgLvJcXOudATe2nIcVrsjwxpccg0EnuAWL1lYZqiR51kcT4E5DyUQnKUuRkhGEeCNjN11zMvFO34c8R9KAd3e3TlobAg+v5JSlp75nirya8GW1rsjoQbjvClt5ElKOC89Aeawn6jaEqHtCIDlOZG/eZuuA722urLRbHQTDegqd8dzbjvGoVNslYJnMO8xxaRxaSCsZRfhkqZc3ez48JvNv+qTdsBJwlZ5EfqkcJ25lZYTjpW/ULNf+xVzwraCCo/hvAd9Dvhd5cfBYyc0XTTKxQbK1lO7fp5xG7m0ubfvGh8VfMD2jrWDdrIo5R/MicGP8WHI+BC6CvQWMpNlmk+y1UeKxS9V1jxa67HDwP5hUf2pbRhrfdWHM2dNbg3Vkfeciey3NPnMByIB71FnZaGaeN79IzvEZnpWgZMdfkd3PllyVd3uUWJJ2hxsZhpgpS94tJU/GRxawfw2+WfipamevVfLkU2pHrt0C+Z/sU1HgnqVykmOyUPSOUow5L00cp2qcq/iL1O1pVcxA6q5Bl/tbidJHTbgc477xutBcerfQLOYsFlcc91vYTc+TbrbsXpjLHeIkSQOD2Z5OIzsew5hKUPRvaJGMaN8XPwgOB4g9oNwuaeenwdMMFrkyag2Lkf8sjvARN8zcn0VkoPZ/brCNveDK7/FktAXVi8sn5Nlhiiv0uycLbbxc+3M2HkFK0+HRM6kbR4AlO0Kls0SSOALtkIUEghCEBXtuK3o6fcBznO7/SM3foPFZfGz4wrFt9iwdVFl8oBu/wBRzcmOxdIKqsjZqGnfd+Fuea3x+iLkznyLfNRRo+E4E0UoikaDvtu8EcXZn81Qcbwh9JIWkEs1Y7XLke1bOYlH41hDZ4y06jqniCvNxZnGdy6fZ6eoxRyQSXDXX/DJqCjdMHdFZzo83MBs7dPzAcRwTWZhBIIIIyIIsR3hOK18lHVbzPhfERloHAjMHm0rQqZlPiEDZNwHeyI+eJ46zCRnl6ixXoTVK1yjyF7PsyeQEFcbLzV4xXYpwuYHb4+l1g4dztD6Kp1dA5jt17S1w4OBBVbTFNCLSvTTxH+qQdERoutl5qriTZZcJ2sqIbAu6Ro+V5JIHY7VXPCdr4JrBx6J3J9rHudosta+6UCxljTLqRuDX3zGd/FK0zvj/pP5hY7heNzQfw3m30u+Jp8OC0PZLHDVB7nNDTGA02Nwbm9xy0XNkg0jWMrJrEZciikOQTLEpdBzITyk0C79DGoN/U5879RM0ZUuzRRFEFMMGS74nOzlaFWcSVqq25Ks4oxXIKxDNuvN+ZB7l6EfRvJb1ZDdw+l31DsPHzTKqdaV3f8AmAnVPPcbp8P2XnzXLPQg+EPQV1N2vslg5UND0hcuhAC6uIQAm+IVQiifI7SNpd5aetk4VM9puI7lO2IHOY3P4Wm/5qUrdESdKzLsSqjI9znavcXHxK1L2J4TaOapcM5CI2fhbm4jxt5LJSC42GZJsBzJyC+ltlMLFNSQw8WMG9+Ii7vVaayW3GoryZaSO6bm/BJ7qN1KWRZeVR6FlM292Y94jMkQ+1jH97eIKznZfHXUU93AmJ/wzR8cj1gPrb+4W82WXe0nZXcJqYW/C4/atHyn6/3XbpM1f25deDl1OLd649+f2LvGWva17CHMeA5rmm7XNIuCE3rKFko3ZGhw7Re3dyVD9nW0/QuFNUOtFIfsnHSGQnqk/Q4kdx71qElPZbTxbXwcilZQMU2KGZp3W+4/MeDv3VTxDCnxG0rC09oyPc7Q+C2N8Sb1FO1wLXgOB1BAIWdtE0mYq6mI0XA4jULRsT2PjdcwncP0m7meHEKrV+DSw/xGED6h8TT4j9Va0yKIpjlfPZ6bRTHm5o8m/wCqpDqPkrlse/oqZ7nfzD42aAPVY5o3GkXg+Semk3pQPpz8SpqlUHhERN3O1dmp6lau/FDZBROeUtzsmKFqmGDJR1CxSzW5LZFGdqGqu4rErPIFC4nCrkGcY22zweeR8NE2ikUvtHR3BI4KtQy+i5csadnVhnaomoqm+TvA8+9LNkIUS2RKx1BGuY9R3LBo3TJlkoKUUSyW+bT/AKJaOrI1VaLWSCEgypBSoKEnVjntAxLpqp9j8MX2bfDX1WqY9XiCnlk4tad38RFm+pWEVUhJJOpzPeVtgjcrMM8qVFg9m2E+818QIu2K8ruVm6etl9E2WZ+xLCN2GWocM5nbjT91uvr+S01cmrnuyP6cHRp4bca+vIWQuoXKbHEnPCHtLXC4cLEcwlUKBZhm2+zJpJTYXhlvuHUN5sP6K8+zTan3lnutQ77aIfZuOs8YGh++31CtWOYSyqidFILhwyPFp4ELDMSoZqKotcskhcHse3I5H4Xt8l6umzfEjtl2jgz4tj3Lp/4N9lp01kp0nsRtKzEYN7Js0VmzM5Hg9v3XemYU1JTq8sZipEC+JIuivkRcHgpqSmSPuqxeMspFVrNlon5s+zP3c2/28PCyZRYJKzdY4XjYS67cw5x4kaiyvbKVNcXqOjb0cY3pX5ZfJ23WmLHzZWcuBhR0+imaSBMsGjdubsh3nt1dxIOl+0aKfpIl00Z2OqSNSACShYnACuip0pnVRXT1JyNUgqGMUdwVn2M0RjdvN8RzWu1tPcKp4thwN1Vq+CU66KHDPdOA9JYphro3FzBlxHNNYagHsI1B1C5p43E6oZFIf73LI817FSeIv26FNQ9d3lnRpY7bUDgbdhyXJcTEfWcB4pobFNqiiY/rD902jcMdtsZbLTBrXE/aC/AGzSfFZ21he4NbmXkNHeTYKy7XwCLca0mzt52eeeQS3sswb3nEI79SnBlfyyyaPEkLeD2Y3Ixl65qJuGzWGCmpYYR/02AHtcc3HzJUmleiR0ZXjPnk9DchNCU6Mo6MoNyE0JXo0EAalBuElWdutmBVwlzRaWIFzTzsM2nvsrSZmjkvLqocTZTGTi7QaclVHz7gGMS0NQ2aLVh3XsJsJWfNG79+BAK+iMExSKrgZPAbskHixwycx3JwOSwz2j0bIq0mKwZOwPsNA65D7eQPil/ZztWaCo3Xm9POQJR/Ldo2Ud3HmO5e3CSnFS9zy5xcZOL8G7uhXkUycmVvDO+luKQk+LrHdA8FbYjOxpO89WEXJ1dwaoyqYyG+e9I7rO5JfEcZawFsVu137KkY1jW7kPic7Rv6u7FeqILJhs93HkrRQ5ql7LBzh8XFXqhisFAH8YSi40L0pALhC6hAISx3URXUl1OkJvNFdAUbEMOuqhi+z/zMuCOIWqVVIompoVAMkfK+M2lH9Q08UsycHMG6u+I4I1/AKp4jsw5pJiJaezTyWUsSfRtHK12NxIvW+o6Vs0XXZvAcW6+S8sxJnElp5OFlk4NGqnFkLt2c4u535hTfsxD2U874eu6Rjb8dwMJt5lQe13xiLdzzIyz1t+ysns2O7HMPvj/Iq5/0H+eTXSpPUq/zgsTserGcCfBef+casas9CpLpUdJ/vJeXR7TxxZGjbap+j0K9t2tqnfL6FPt8ch5Bd6ZKHwo/iG8eM1T+BHhZOo55j1j6pJ0/ak3TptLpRRIipI1ckZqwqOlqwNTZQ1btHE3IHePJuavHE30ik80IK26InbkGSRp1LW5eJ0Vcp89Vcn0zpxvEWuNFFVOCPa64HevZwxcYJM+c1E1PLKSNG9n+0LhS7st3mKzWE/SG2sT2WHmn2I405/WOXIZAKkYbiLaeHdNy5xJ3RmdOPJJOE9Sc7tYflGp7ytUYMfYnjpcdyH4naX+Vv7pTBMFc528+5LtSVI4Hs4G2yV5wzCw22Skg7gmGhjRkrFDHZeIIbBOAFBJ1CEIAQhCAFwhdQgG8kaYz06lSEm+NAV6ejumE1ArQ+BIPpUBTqnBw7UDyUJXbKMd8o8loj6NIPolAMqdsS25O6mxoJaUHomg7xuQbhay6gTSowkO1CiUVJUy8Jyg90XyZT/x+ZvXgd4EH810bUc4ZB4D91o0uzrTwTV+zDeXosHpcXsdK1+ZeSif80j+XJ5LwdpierDJ6D9VeTsw3l6L23ZwDh6J/SYyXr830/goBxmod1ISPxH9l5ArJOIZ3C5WiswEDgnUWDdiusGNeDKWrzS7kZtDszJJ/Fe93YSbeSmaDZNrflCvsOF2T2LD1qkl0YNt8srmG4OG5WT5+AtPAKwRUdk5bTKSCjv2Rj3rhoUlR4CG6AK0ilSrKdARlHh4HBSsMVko2NKWQHAF1CEAIQhACEIQAhCEAIQhAeS1cLFxCA4Y14MSEIDyYUm6BCEAmaZefdVxCAPdUe6IQgO+6L0KZCEAo2BKNiQhAKtjXsNQhAdsuoQgBCEIAQhCAEIQgP//Z"/>
          <p:cNvSpPr>
            <a:spLocks noChangeAspect="1" noChangeArrowheads="1"/>
          </p:cNvSpPr>
          <p:nvPr/>
        </p:nvSpPr>
        <p:spPr bwMode="auto">
          <a:xfrm>
            <a:off x="155575" y="-1249363"/>
            <a:ext cx="2857500" cy="2609851"/>
          </a:xfrm>
          <a:prstGeom prst="rect">
            <a:avLst/>
          </a:prstGeom>
          <a:noFill/>
          <a:ln w="9525">
            <a:noFill/>
            <a:miter lim="800000"/>
            <a:headEnd/>
            <a:tailEnd/>
          </a:ln>
        </p:spPr>
        <p:txBody>
          <a:bodyPr/>
          <a:lstStyle/>
          <a:p>
            <a:endParaRPr lang="ru-RU">
              <a:latin typeface="Calibri" pitchFamily="34" charset="0"/>
            </a:endParaRPr>
          </a:p>
        </p:txBody>
      </p:sp>
      <p:sp>
        <p:nvSpPr>
          <p:cNvPr id="37891" name="Номер слайда 16"/>
          <p:cNvSpPr>
            <a:spLocks noGrp="1"/>
          </p:cNvSpPr>
          <p:nvPr>
            <p:ph type="sldNum" sz="quarter" idx="11"/>
          </p:nvPr>
        </p:nvSpPr>
        <p:spPr>
          <a:xfrm>
            <a:off x="7010400" y="5957689"/>
            <a:ext cx="2133600" cy="903486"/>
          </a:xfrm>
          <a:solidFill>
            <a:schemeClr val="bg1"/>
          </a:solidFill>
        </p:spPr>
        <p:txBody>
          <a:bodyPr/>
          <a:lstStyle/>
          <a:p>
            <a:pPr fontAlgn="base">
              <a:spcBef>
                <a:spcPct val="0"/>
              </a:spcBef>
              <a:spcAft>
                <a:spcPct val="0"/>
              </a:spcAft>
            </a:pPr>
            <a:fld id="{F29F09C8-69E9-4335-8530-C1335B200870}" type="slidenum">
              <a:rPr lang="ru-RU" smtClean="0">
                <a:latin typeface="Garamond Premr Pro Smbd" pitchFamily="18" charset="0"/>
              </a:rPr>
              <a:pPr fontAlgn="base">
                <a:spcBef>
                  <a:spcPct val="0"/>
                </a:spcBef>
                <a:spcAft>
                  <a:spcPct val="0"/>
                </a:spcAft>
              </a:pPr>
              <a:t>14</a:t>
            </a:fld>
            <a:endParaRPr lang="ru-RU" dirty="0" smtClean="0">
              <a:latin typeface="Garamond Premr Pro Smbd"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949039392"/>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0662"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43"/>
          <p:cNvSpPr txBox="1">
            <a:spLocks noChangeArrowheads="1"/>
          </p:cNvSpPr>
          <p:nvPr/>
        </p:nvSpPr>
        <p:spPr bwMode="auto">
          <a:xfrm>
            <a:off x="6036798" y="1062365"/>
            <a:ext cx="25985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smtClean="0">
                <a:solidFill>
                  <a:srgbClr val="1971F3"/>
                </a:solidFill>
                <a:cs typeface="Arial" charset="0"/>
              </a:rPr>
              <a:t>Естественное движение </a:t>
            </a:r>
          </a:p>
          <a:p>
            <a:pPr algn="ctr" eaLnBrk="1" hangingPunct="1"/>
            <a:r>
              <a:rPr lang="ru-RU" altLang="ru-RU" sz="1400" b="1" dirty="0" smtClean="0">
                <a:solidFill>
                  <a:srgbClr val="1971F3"/>
                </a:solidFill>
                <a:cs typeface="Arial" charset="0"/>
              </a:rPr>
              <a:t>населения за 2013-2014 гг., </a:t>
            </a:r>
          </a:p>
          <a:p>
            <a:pPr algn="ctr" eaLnBrk="1" hangingPunct="1"/>
            <a:r>
              <a:rPr lang="ru-RU" altLang="ru-RU" sz="1400" b="1" dirty="0" smtClean="0">
                <a:solidFill>
                  <a:srgbClr val="C00000"/>
                </a:solidFill>
                <a:cs typeface="Arial" charset="0"/>
              </a:rPr>
              <a:t>человек</a:t>
            </a:r>
            <a:endParaRPr lang="ru-RU" altLang="ru-RU" sz="1400" b="1" dirty="0">
              <a:solidFill>
                <a:srgbClr val="C00000"/>
              </a:solidFill>
              <a:cs typeface="Arial" charset="0"/>
            </a:endParaRPr>
          </a:p>
        </p:txBody>
      </p:sp>
      <p:sp>
        <p:nvSpPr>
          <p:cNvPr id="18" name="Text Box 44"/>
          <p:cNvSpPr txBox="1">
            <a:spLocks noChangeArrowheads="1"/>
          </p:cNvSpPr>
          <p:nvPr/>
        </p:nvSpPr>
        <p:spPr bwMode="auto">
          <a:xfrm>
            <a:off x="5755883" y="3843831"/>
            <a:ext cx="29907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b="1" dirty="0" smtClean="0">
                <a:solidFill>
                  <a:srgbClr val="1971F3"/>
                </a:solidFill>
                <a:cs typeface="Arial" charset="0"/>
              </a:rPr>
              <a:t>Динамика </a:t>
            </a:r>
            <a:endParaRPr lang="ru-RU" altLang="ru-RU" sz="1400" b="1" dirty="0">
              <a:solidFill>
                <a:srgbClr val="1971F3"/>
              </a:solidFill>
              <a:cs typeface="Arial" charset="0"/>
            </a:endParaRPr>
          </a:p>
          <a:p>
            <a:pPr algn="ctr" eaLnBrk="1" hangingPunct="1"/>
            <a:r>
              <a:rPr lang="ru-RU" altLang="ru-RU" sz="1400" b="1" dirty="0">
                <a:solidFill>
                  <a:srgbClr val="1971F3"/>
                </a:solidFill>
                <a:cs typeface="Arial" charset="0"/>
              </a:rPr>
              <a:t>р</a:t>
            </a:r>
            <a:r>
              <a:rPr lang="ru-RU" altLang="ru-RU" sz="1400" b="1" dirty="0" smtClean="0">
                <a:solidFill>
                  <a:srgbClr val="1971F3"/>
                </a:solidFill>
                <a:cs typeface="Arial" charset="0"/>
              </a:rPr>
              <a:t>егистрируемой безработицы, </a:t>
            </a:r>
            <a:r>
              <a:rPr lang="ru-RU" altLang="ru-RU" sz="1400" b="1" dirty="0" smtClean="0">
                <a:solidFill>
                  <a:srgbClr val="C00000"/>
                </a:solidFill>
                <a:cs typeface="Arial" charset="0"/>
              </a:rPr>
              <a:t>человек</a:t>
            </a:r>
            <a:endParaRPr lang="ru-RU" altLang="ru-RU" sz="1200" dirty="0">
              <a:solidFill>
                <a:srgbClr val="C00000"/>
              </a:solidFill>
              <a:cs typeface="Arial" charset="0"/>
            </a:endParaRPr>
          </a:p>
          <a:p>
            <a:pPr algn="ctr" eaLnBrk="1" hangingPunct="1"/>
            <a:endParaRPr lang="ru-RU" altLang="ru-RU" sz="1400" dirty="0">
              <a:solidFill>
                <a:srgbClr val="1971F3"/>
              </a:solidFill>
              <a:cs typeface="Arial" charset="0"/>
            </a:endParaRPr>
          </a:p>
        </p:txBody>
      </p:sp>
      <p:graphicFrame>
        <p:nvGraphicFramePr>
          <p:cNvPr id="27" name="Диаграмма 26"/>
          <p:cNvGraphicFramePr>
            <a:graphicFrameLocks/>
          </p:cNvGraphicFramePr>
          <p:nvPr>
            <p:extLst>
              <p:ext uri="{D42A27DB-BD31-4B8C-83A1-F6EECF244321}">
                <p14:modId xmlns:p14="http://schemas.microsoft.com/office/powerpoint/2010/main" val="1374763467"/>
              </p:ext>
            </p:extLst>
          </p:nvPr>
        </p:nvGraphicFramePr>
        <p:xfrm>
          <a:off x="5436096" y="1784393"/>
          <a:ext cx="3707904" cy="1860632"/>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p:cNvSpPr txBox="1"/>
          <p:nvPr/>
        </p:nvSpPr>
        <p:spPr>
          <a:xfrm>
            <a:off x="361014" y="1381705"/>
            <a:ext cx="5394868" cy="2108269"/>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i="1" dirty="0" smtClean="0">
                <a:effectLst>
                  <a:outerShdw blurRad="38100" dist="38100" dir="2700000" algn="tl">
                    <a:srgbClr val="000000">
                      <a:alpha val="43137"/>
                    </a:srgbClr>
                  </a:outerShdw>
                </a:effectLst>
                <a:latin typeface="Cambria" panose="02040503050406030204" pitchFamily="18" charset="0"/>
              </a:rPr>
              <a:t>Численность постоянного населения Заводоуковского городского округа </a:t>
            </a:r>
            <a:r>
              <a:rPr lang="ru-RU" b="1" dirty="0" smtClean="0">
                <a:latin typeface="Cambria" panose="02040503050406030204" pitchFamily="18" charset="0"/>
              </a:rPr>
              <a:t>на 1 января 2015 года (оценка) составляет 46,1 тыс. человек.</a:t>
            </a:r>
          </a:p>
          <a:p>
            <a:pPr marL="285750" indent="-285750" algn="just" fontAlgn="auto">
              <a:spcBef>
                <a:spcPts val="600"/>
              </a:spcBef>
              <a:spcAft>
                <a:spcPts val="0"/>
              </a:spcAft>
              <a:buFont typeface="Wingdings" panose="05000000000000000000" pitchFamily="2" charset="2"/>
              <a:buChar char="§"/>
              <a:defRPr/>
            </a:pPr>
            <a:r>
              <a:rPr lang="ru-RU" b="1" dirty="0" smtClean="0">
                <a:latin typeface="Cambria" panose="02040503050406030204" pitchFamily="18" charset="0"/>
              </a:rPr>
              <a:t>В 2014 года </a:t>
            </a:r>
            <a:r>
              <a:rPr lang="ru-RU" i="1" dirty="0" smtClean="0">
                <a:effectLst>
                  <a:outerShdw blurRad="38100" dist="38100" dir="2700000" algn="tl">
                    <a:srgbClr val="000000">
                      <a:alpha val="43137"/>
                    </a:srgbClr>
                  </a:outerShdw>
                </a:effectLst>
                <a:latin typeface="Cambria" panose="02040503050406030204" pitchFamily="18" charset="0"/>
              </a:rPr>
              <a:t>(по предварительным данным </a:t>
            </a:r>
            <a:r>
              <a:rPr lang="ru-RU" i="1" dirty="0" err="1" smtClean="0">
                <a:effectLst>
                  <a:outerShdw blurRad="38100" dist="38100" dir="2700000" algn="tl">
                    <a:srgbClr val="000000">
                      <a:alpha val="43137"/>
                    </a:srgbClr>
                  </a:outerShdw>
                </a:effectLst>
                <a:latin typeface="Cambria" panose="02040503050406030204" pitchFamily="18" charset="0"/>
              </a:rPr>
              <a:t>ЗАГСа</a:t>
            </a:r>
            <a:r>
              <a:rPr lang="ru-RU" i="1" dirty="0" smtClean="0">
                <a:effectLst>
                  <a:outerShdw blurRad="38100" dist="38100" dir="2700000" algn="tl">
                    <a:srgbClr val="000000">
                      <a:alpha val="43137"/>
                    </a:srgbClr>
                  </a:outerShdw>
                </a:effectLst>
                <a:latin typeface="Cambria" panose="02040503050406030204" pitchFamily="18" charset="0"/>
              </a:rPr>
              <a:t>) </a:t>
            </a:r>
            <a:r>
              <a:rPr lang="ru-RU" b="1" dirty="0" smtClean="0">
                <a:latin typeface="Cambria" panose="02040503050406030204" pitchFamily="18" charset="0"/>
              </a:rPr>
              <a:t>родилось 717</a:t>
            </a:r>
            <a:r>
              <a:rPr lang="ru-RU" b="1" dirty="0" smtClean="0">
                <a:solidFill>
                  <a:srgbClr val="FF0000"/>
                </a:solidFill>
                <a:latin typeface="Cambria" panose="02040503050406030204" pitchFamily="18" charset="0"/>
              </a:rPr>
              <a:t> </a:t>
            </a:r>
            <a:r>
              <a:rPr lang="ru-RU" b="1" dirty="0" smtClean="0">
                <a:latin typeface="Cambria" panose="02040503050406030204" pitchFamily="18" charset="0"/>
              </a:rPr>
              <a:t>младенцев – на 87 меньше, чем за 2013 год.</a:t>
            </a:r>
          </a:p>
        </p:txBody>
      </p:sp>
      <p:sp>
        <p:nvSpPr>
          <p:cNvPr id="30" name="TextBox 29"/>
          <p:cNvSpPr txBox="1"/>
          <p:nvPr/>
        </p:nvSpPr>
        <p:spPr>
          <a:xfrm>
            <a:off x="361013" y="4809926"/>
            <a:ext cx="5394869" cy="923330"/>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i="1" dirty="0" smtClean="0">
                <a:effectLst>
                  <a:outerShdw blurRad="38100" dist="38100" dir="2700000" algn="tl">
                    <a:srgbClr val="000000">
                      <a:alpha val="43137"/>
                    </a:srgbClr>
                  </a:outerShdw>
                </a:effectLst>
                <a:latin typeface="Cambria" panose="02040503050406030204" pitchFamily="18" charset="0"/>
              </a:rPr>
              <a:t>Численность официально зарегистрированных безработных </a:t>
            </a:r>
            <a:r>
              <a:rPr lang="ru-RU" b="1" dirty="0" smtClean="0">
                <a:latin typeface="Cambria" panose="02040503050406030204" pitchFamily="18" charset="0"/>
              </a:rPr>
              <a:t>на 1 января 2015 составила 267</a:t>
            </a:r>
            <a:r>
              <a:rPr lang="ru-RU" b="1" dirty="0" smtClean="0">
                <a:solidFill>
                  <a:srgbClr val="FF0000"/>
                </a:solidFill>
                <a:latin typeface="Cambria" panose="02040503050406030204" pitchFamily="18" charset="0"/>
              </a:rPr>
              <a:t> </a:t>
            </a:r>
            <a:r>
              <a:rPr lang="ru-RU" b="1" dirty="0" smtClean="0">
                <a:latin typeface="Cambria" panose="02040503050406030204" pitchFamily="18" charset="0"/>
              </a:rPr>
              <a:t>человек </a:t>
            </a:r>
            <a:r>
              <a:rPr lang="ru-RU" dirty="0" smtClean="0">
                <a:latin typeface="Cambria" panose="02040503050406030204" pitchFamily="18" charset="0"/>
              </a:rPr>
              <a:t>(92,7</a:t>
            </a:r>
            <a:r>
              <a:rPr lang="ru-RU" dirty="0" smtClean="0">
                <a:solidFill>
                  <a:srgbClr val="FF0000"/>
                </a:solidFill>
                <a:latin typeface="Cambria" panose="02040503050406030204" pitchFamily="18" charset="0"/>
              </a:rPr>
              <a:t> </a:t>
            </a:r>
            <a:r>
              <a:rPr lang="ru-RU" dirty="0" smtClean="0">
                <a:latin typeface="Cambria" panose="02040503050406030204" pitchFamily="18" charset="0"/>
              </a:rPr>
              <a:t>% к уровню 1 января 2014 года).</a:t>
            </a:r>
            <a:endParaRPr lang="ru-RU" i="1" dirty="0" smtClean="0">
              <a:effectLst>
                <a:outerShdw blurRad="38100" dist="38100" dir="2700000" algn="tl">
                  <a:srgbClr val="000000">
                    <a:alpha val="43137"/>
                  </a:srgbClr>
                </a:outerShdw>
              </a:effectLst>
              <a:latin typeface="Cambria" panose="02040503050406030204" pitchFamily="18" charset="0"/>
            </a:endParaRPr>
          </a:p>
        </p:txBody>
      </p:sp>
      <p:graphicFrame>
        <p:nvGraphicFramePr>
          <p:cNvPr id="19" name="Диаграмма 18"/>
          <p:cNvGraphicFramePr>
            <a:graphicFrameLocks/>
          </p:cNvGraphicFramePr>
          <p:nvPr>
            <p:extLst>
              <p:ext uri="{D42A27DB-BD31-4B8C-83A1-F6EECF244321}">
                <p14:modId xmlns:p14="http://schemas.microsoft.com/office/powerpoint/2010/main" val="1713083368"/>
              </p:ext>
            </p:extLst>
          </p:nvPr>
        </p:nvGraphicFramePr>
        <p:xfrm>
          <a:off x="5436096" y="4653136"/>
          <a:ext cx="3888432" cy="1868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79056938"/>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Оказание мер социальной поддержки населению</a:t>
            </a:r>
            <a:endParaRPr lang="ru-RU" sz="2200" b="1" dirty="0">
              <a:solidFill>
                <a:schemeClr val="accent1">
                  <a:lumMod val="25000"/>
                </a:schemeClr>
              </a:solidFill>
              <a:latin typeface="Cambria" pitchFamily="18" charset="0"/>
              <a:cs typeface="Times New Roman" pitchFamily="18" charset="0"/>
            </a:endParaRPr>
          </a:p>
        </p:txBody>
      </p:sp>
      <p:sp>
        <p:nvSpPr>
          <p:cNvPr id="37892"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37894" name="AutoShape 3"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5" name="AutoShape 5"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6" name="AutoShape 7"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7" name="AutoShape 9"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898" name="AutoShape 11"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900" name="AutoShape 15" descr="data:image/jpeg;base64,/9j/4AAQSkZJRgABAQAAAQABAAD/2wCEAAkGBxQSEhQUEBQUFBUPFhgUFBQUFRAQEhAUFBIXFhQUFBUYHCggGBolHBQUITEhJSkrLi4uFx8zODMsNygtLisBCgoKDg0OGxAQGy0kICQsLCwsLCwsLDQsLSwsLC0sLCwsLCwsLCwsLCwsLCwsLCwsLCwsLCwsLCwsLCwsLCwsLP/AABEIANcA6wMBIgACEQEDEQH/xAAcAAABBQEBAQAAAAAAAAAAAAAAAwQFBgcBAgj/xABCEAABAwIDBAcFBgQEBwEAAAABAAIDBBEFITEGEkFREzJhcYGRoQcUIkJSI2JyscHRM1OCkqKy4fAVFkNjldLxJv/EABoBAQADAQEBAAAAAAAAAAAAAAABAgMEBQb/xAAsEQACAgEEAQIFAwUAAAAAAAAAAQIRAwQSITFBIlETMmGB8DNxkRQjocHR/9oADAMBAAIRAxEAPwDcUIQgBCEIAQhCAEIQgBCEIAQvJeBqU2kxKNvzAnkMz6LOeWEPmaRKi30O0Jh/xEnqRyHvG4P8Vlz3qU6Rgd7h+ixesxLzf2Zb4bJBCjumm5R+bkdLNyj83Kv9dj9mT8N+6JFCj/eJh8jD3O/dHvzh1oneFnegzUrW4vN/wyPhskEJk3FI+JLTycC0+qdMma7Qg9xW0M+OfyyRDi12j2hcXVqVBCEIAQhCAEIQgBCEIAQhCAEIQgBCEIAQhCAEIQgIDGIbv3wLujPVOkjT1mHv1B4EDhdSFG9jmB0YAa4ZWG74Ec0yr5LSO/3wTelqRE/PKOU/FyZIcg7sDtD22PEleBLjJL92dcoXBNE4hCFJiCEIQAhCEBxzQdc/VNn0DDoN082kt9BkfFOkKGk+wm10NQ2VnVcHjk7I+YS0VeNHgsPbp4EZJRcc0HXNawzZIfK/syeH2hwCupgIy3+Gf6Toe7kl4KkOyOThqD/vNd+HVxnxLhlHDyhwhCF1lAQhCAEIQgBCEIAQhCAEITOvxBsVgbue7qsbm957By7UA7JUdJioJ3YWmVw13cmN73fsvDaJ82dQbN4QtPwj8Z+Y+ikY2BoAaAANAMgEBHGjmk/iybgPyRZeBdqvMjPdi1zSehPwyAkncJPwygnhfI94PBSy8vaCCCLgixBzBB1BUMFbxqS0rvD8lFYjNeI+H5pfGoHRO3Tctt8DjxYMgCeY08lBV9VaM+H5rx8uN7nfudkZcItuy+K9K3o3n44xkTq9mgPeMgfDmp1ZPS4iYnNkYc2G4/UeWS03DK9s8bZGaOGmu6eIWP0M5xrlDtCEIUBCEIAQhCAEIQgBJTQh3YRoRqEqhQ1YToSp6k33H68DwcniZ1EIeLeR5Fcoakm7H9ZvqOa7tLqWnsn9n/oSjatD5CEL0jIEIQgBCEIAQuEqJx7FugaAwb0sp3Yma3dzPYEB7xTEy1wihG/M/QfLGPrfyCUw3DhHdziXyP60h1PY3kOxJ4LhnQtJed6WTOR5zJPIdgUihB1CEIAQhCAaYpQiaMtOurTyP7cFlW0DHRb7HCxH6Fa+qn7QNnzUQOfEPtWC4+8BwP5f/Fhmx7vUjSEq4Mq9+A1KntgtqxDN0Uh+zlNh91yy6evcCQ64LSQQdQQbEFeWVN+K4suC+TZStUz6wBXVQvZdtb71F0Mp+2hA1+dvAjy/3kr6uVqnRm1QIQhQAQhCAEIQgBCEIATLEYyLSM60efeOIT1cIUNWiYunZ6pagPaHDRwSwKgcLk3JJIT8vxt7jr+h8VMxvXraXN8THz2uymSO1iyFwLq6igLhK6knuQHieYNBc42DQSSdAALkqtbLA1Ur61/VN2U7T8rAet3n9So72p4k5tM2niNpK17YhbUNLm73mS0dxKuOGUTYIY4maRMDR4DM+JzUXzQrgdIQhSQCEIQAhCEAIKEIDCPbVsb0L/fYG/BIftgPlOgf+h8O1ZdFKvr/ABGiZPG+KUBzZAQQRcZ9i+WdudmX4dVOidmxxLoXfUy+h7RcDyPFYyj4NEzuB4s+mmZLEbOYb9jhxaewr6T2dx2KrhZJG5pL2guZcbzDxDhwXypTyKTp6t8dnxPcxzTcOY4scO4hcObFb4NV6kfVyFiOz/tYqIg1tS0TtAsXXDJe++h9FpWz229HWWEUoa8/9KS0cngDk7wJXK4tdkODRZELi6oKghCEAIQhACEIQFZx6r6CrpncJndGe4gj/wBVPwvztyVM9o8lpKS2rC5/kWK1tf8AEe9dWhlU5R+5bIvRFkowr2m8LkuvVMDjim0rku8pjUOQGc43VdPj9HB8sG44/iLJJz6NjWqLEqCo/wD1RvxeAP8Ax1gttUJdhsEIQpIBCEIAQkKqtjiF5ZGMHN7mt/NQNZt3RM6svSH/ALbS4f3aKG0iUmyyrqzXFPaxEy+4xo7ZHgegVOxb2wyOuGPA7I2n/M5RuRbY/JvEkgbm4gd5AWc+1p1DU0xjknjbOz4obWc7f4Cw4HTxWPV/tBqJDcXPbI4u/wAIySdRjgqejJFpIrB5GTXZixHLjkqtt8VwWUY03fJXoyRqpBr/AIPFMXtSwd8I71lNWTFjkSaBWbB6CkFnTzBx13d126D5ZqosdmPBS11yZ4Nqk6OvBJJ21ZrOE7XxwgBlS0tGQY/ec23IXzHgVa8N25pZCGuljY4/fBafHK3ivndzlzeXLHTuPUjTLKGTuNP6H1cx4IuCCDoRmD4r0vmrAtqqqkP2EpDfod8cZ/pOnhZaVs97WYn2bWs6J38xl3xnvGrfVS4SRyvE/BpaE1w/EIp2B8EjJGnRzHBw9NE6VTIEISVVUNjY57zZsbS5xPAAXKAz3befpK+OIZ7gjj8ZZQ53+EN81b+k+M95WebNSGqxEzO0YX1Duw9SJnqP7Vd4ZM1vof1JP8/ODXOqil7E7TvTsFRdK9SDXL1kcp2UqLrJFITuUJXyKwMe2qmNJtBFUOBDHvp5L8CDGIX59livoIdiyv2kVVJ7gRVt3nPe3obHdeHtJv8AEMw3dve3NZfiu39VL8LqmctAsGMIhYABYD4cz3nNQ3RKR9LYjjVPALzzxRgfW9oPldVTEPatQR3ETpJyP5cbw3+54AXzfPirnG9hfm68jvNyayVj3auPnYeQUeocG4Yt7Zn5iGGKLk6Z5kd/Y1U/E/ajVS33qiQg/LE1sDfO1/VZ7DC5/Ua53cCfMp/T4DM/UNb+I3Pk25UOl2yy+iHdVtRI43AF/qeXSu9VG1GLTP60ju4fCPRWTD9h3P6xe78I3R5lWbDthI25mNt+byZD5aLN5II0WObMuhgfIfga557AXeqlaXZapfq0Rjm9w/yi5WvU2AMbqfBoDQn0NBG3Ro7zmfVUeo9kXWn92ZhQ7B3673u7GN3R5m6b4zh0dNIIo27rgLvJcXOudATe2nIcVrsjwxpccg0EnuAWL1lYZqiR51kcT4E5DyUQnKUuRkhGEeCNjN11zMvFO34c8R9KAd3e3TlobAg+v5JSlp75nirya8GW1rsjoQbjvClt5ElKOC89Aeawn6jaEqHtCIDlOZG/eZuuA722urLRbHQTDegqd8dzbjvGoVNslYJnMO8xxaRxaSCsZRfhkqZc3ez48JvNv+qTdsBJwlZ5EfqkcJ25lZYTjpW/ULNf+xVzwraCCo/hvAd9Dvhd5cfBYyc0XTTKxQbK1lO7fp5xG7m0ubfvGh8VfMD2jrWDdrIo5R/MicGP8WHI+BC6CvQWMpNlmk+y1UeKxS9V1jxa67HDwP5hUf2pbRhrfdWHM2dNbg3Vkfeciey3NPnMByIB71FnZaGaeN79IzvEZnpWgZMdfkd3PllyVd3uUWJJ2hxsZhpgpS94tJU/GRxawfw2+WfipamevVfLkU2pHrt0C+Z/sU1HgnqVykmOyUPSOUow5L00cp2qcq/iL1O1pVcxA6q5Bl/tbidJHTbgc477xutBcerfQLOYsFlcc91vYTc+TbrbsXpjLHeIkSQOD2Z5OIzsew5hKUPRvaJGMaN8XPwgOB4g9oNwuaeenwdMMFrkyag2Lkf8sjvARN8zcn0VkoPZ/brCNveDK7/FktAXVi8sn5Nlhiiv0uycLbbxc+3M2HkFK0+HRM6kbR4AlO0Kls0SSOALtkIUEghCEBXtuK3o6fcBznO7/SM3foPFZfGz4wrFt9iwdVFl8oBu/wBRzcmOxdIKqsjZqGnfd+Fuea3x+iLkznyLfNRRo+E4E0UoikaDvtu8EcXZn81Qcbwh9JIWkEs1Y7XLke1bOYlH41hDZ4y06jqniCvNxZnGdy6fZ6eoxRyQSXDXX/DJqCjdMHdFZzo83MBs7dPzAcRwTWZhBIIIIyIIsR3hOK18lHVbzPhfERloHAjMHm0rQqZlPiEDZNwHeyI+eJ46zCRnl6ixXoTVK1yjyF7PsyeQEFcbLzV4xXYpwuYHb4+l1g4dztD6Kp1dA5jt17S1w4OBBVbTFNCLSvTTxH+qQdERoutl5qriTZZcJ2sqIbAu6Ro+V5JIHY7VXPCdr4JrBx6J3J9rHudosta+6UCxljTLqRuDX3zGd/FK0zvj/pP5hY7heNzQfw3m30u+Jp8OC0PZLHDVB7nNDTGA02Nwbm9xy0XNkg0jWMrJrEZciikOQTLEpdBzITyk0C79DGoN/U5879RM0ZUuzRRFEFMMGS74nOzlaFWcSVqq25Ks4oxXIKxDNuvN+ZB7l6EfRvJb1ZDdw+l31DsPHzTKqdaV3f8AmAnVPPcbp8P2XnzXLPQg+EPQV1N2vslg5UND0hcuhAC6uIQAm+IVQiifI7SNpd5aetk4VM9puI7lO2IHOY3P4Wm/5qUrdESdKzLsSqjI9znavcXHxK1L2J4TaOapcM5CI2fhbm4jxt5LJSC42GZJsBzJyC+ltlMLFNSQw8WMG9+Ii7vVaayW3GoryZaSO6bm/BJ7qN1KWRZeVR6FlM292Y94jMkQ+1jH97eIKznZfHXUU93AmJ/wzR8cj1gPrb+4W82WXe0nZXcJqYW/C4/atHyn6/3XbpM1f25deDl1OLd649+f2LvGWva17CHMeA5rmm7XNIuCE3rKFko3ZGhw7Re3dyVD9nW0/QuFNUOtFIfsnHSGQnqk/Q4kdx71qElPZbTxbXwcilZQMU2KGZp3W+4/MeDv3VTxDCnxG0rC09oyPc7Q+C2N8Sb1FO1wLXgOB1BAIWdtE0mYq6mI0XA4jULRsT2PjdcwncP0m7meHEKrV+DSw/xGED6h8TT4j9Va0yKIpjlfPZ6bRTHm5o8m/wCqpDqPkrlse/oqZ7nfzD42aAPVY5o3GkXg+Semk3pQPpz8SpqlUHhERN3O1dmp6lau/FDZBROeUtzsmKFqmGDJR1CxSzW5LZFGdqGqu4rErPIFC4nCrkGcY22zweeR8NE2ikUvtHR3BI4KtQy+i5csadnVhnaomoqm+TvA8+9LNkIUS2RKx1BGuY9R3LBo3TJlkoKUUSyW+bT/AKJaOrI1VaLWSCEgypBSoKEnVjntAxLpqp9j8MX2bfDX1WqY9XiCnlk4tad38RFm+pWEVUhJJOpzPeVtgjcrMM8qVFg9m2E+818QIu2K8ruVm6etl9E2WZ+xLCN2GWocM5nbjT91uvr+S01cmrnuyP6cHRp4bca+vIWQuoXKbHEnPCHtLXC4cLEcwlUKBZhm2+zJpJTYXhlvuHUN5sP6K8+zTan3lnutQ77aIfZuOs8YGh++31CtWOYSyqidFILhwyPFp4ELDMSoZqKotcskhcHse3I5H4Xt8l6umzfEjtl2jgz4tj3Lp/4N9lp01kp0nsRtKzEYN7Js0VmzM5Hg9v3XemYU1JTq8sZipEC+JIuivkRcHgpqSmSPuqxeMspFVrNlon5s+zP3c2/28PCyZRYJKzdY4XjYS67cw5x4kaiyvbKVNcXqOjb0cY3pX5ZfJ23WmLHzZWcuBhR0+imaSBMsGjdubsh3nt1dxIOl+0aKfpIl00Z2OqSNSACShYnACuip0pnVRXT1JyNUgqGMUdwVn2M0RjdvN8RzWu1tPcKp4thwN1Vq+CU66KHDPdOA9JYphro3FzBlxHNNYagHsI1B1C5p43E6oZFIf73LI817FSeIv26FNQ9d3lnRpY7bUDgbdhyXJcTEfWcB4pobFNqiiY/rD902jcMdtsZbLTBrXE/aC/AGzSfFZ21he4NbmXkNHeTYKy7XwCLca0mzt52eeeQS3sswb3nEI79SnBlfyyyaPEkLeD2Y3Ixl65qJuGzWGCmpYYR/02AHtcc3HzJUmleiR0ZXjPnk9DchNCU6Mo6MoNyE0JXo0EAalBuElWdutmBVwlzRaWIFzTzsM2nvsrSZmjkvLqocTZTGTi7QaclVHz7gGMS0NQ2aLVh3XsJsJWfNG79+BAK+iMExSKrgZPAbskHixwycx3JwOSwz2j0bIq0mKwZOwPsNA65D7eQPil/ZztWaCo3Xm9POQJR/Ldo2Ud3HmO5e3CSnFS9zy5xcZOL8G7uhXkUycmVvDO+luKQk+LrHdA8FbYjOxpO89WEXJ1dwaoyqYyG+e9I7rO5JfEcZawFsVu137KkY1jW7kPic7Rv6u7FeqILJhs93HkrRQ5ql7LBzh8XFXqhisFAH8YSi40L0pALhC6hAISx3URXUl1OkJvNFdAUbEMOuqhi+z/zMuCOIWqVVIompoVAMkfK+M2lH9Q08UsycHMG6u+I4I1/AKp4jsw5pJiJaezTyWUsSfRtHK12NxIvW+o6Vs0XXZvAcW6+S8sxJnElp5OFlk4NGqnFkLt2c4u535hTfsxD2U874eu6Rjb8dwMJt5lQe13xiLdzzIyz1t+ysns2O7HMPvj/Iq5/0H+eTXSpPUq/zgsTserGcCfBef+casas9CpLpUdJ/vJeXR7TxxZGjbap+j0K9t2tqnfL6FPt8ch5Bd6ZKHwo/iG8eM1T+BHhZOo55j1j6pJ0/ak3TptLpRRIipI1ckZqwqOlqwNTZQ1btHE3IHePJuavHE30ik80IK26InbkGSRp1LW5eJ0Vcp89Vcn0zpxvEWuNFFVOCPa64HevZwxcYJM+c1E1PLKSNG9n+0LhS7st3mKzWE/SG2sT2WHmn2I405/WOXIZAKkYbiLaeHdNy5xJ3RmdOPJJOE9Sc7tYflGp7ytUYMfYnjpcdyH4naX+Vv7pTBMFc528+5LtSVI4Hs4G2yV5wzCw22Skg7gmGhjRkrFDHZeIIbBOAFBJ1CEIAQhCAFwhdQgG8kaYz06lSEm+NAV6ejumE1ArQ+BIPpUBTqnBw7UDyUJXbKMd8o8loj6NIPolAMqdsS25O6mxoJaUHomg7xuQbhay6gTSowkO1CiUVJUy8Jyg90XyZT/x+ZvXgd4EH810bUc4ZB4D91o0uzrTwTV+zDeXosHpcXsdK1+ZeSif80j+XJ5LwdpierDJ6D9VeTsw3l6L23ZwDh6J/SYyXr830/goBxmod1ISPxH9l5ArJOIZ3C5WiswEDgnUWDdiusGNeDKWrzS7kZtDszJJ/Fe93YSbeSmaDZNrflCvsOF2T2LD1qkl0YNt8srmG4OG5WT5+AtPAKwRUdk5bTKSCjv2Rj3rhoUlR4CG6AK0ilSrKdARlHh4HBSsMVko2NKWQHAF1CEAIQhACEIQAhCEAIQhAeS1cLFxCA4Y14MSEIDyYUm6BCEAmaZefdVxCAPdUe6IQgO+6L0KZCEAo2BKNiQhAKtjXsNQhAdsuoQgBCEIAQhCAEIQgP//Z"/>
          <p:cNvSpPr>
            <a:spLocks noChangeAspect="1" noChangeArrowheads="1"/>
          </p:cNvSpPr>
          <p:nvPr/>
        </p:nvSpPr>
        <p:spPr bwMode="auto">
          <a:xfrm>
            <a:off x="155575" y="-1249363"/>
            <a:ext cx="2857500" cy="2609851"/>
          </a:xfrm>
          <a:prstGeom prst="rect">
            <a:avLst/>
          </a:prstGeom>
          <a:noFill/>
          <a:ln w="9525">
            <a:noFill/>
            <a:miter lim="800000"/>
            <a:headEnd/>
            <a:tailEnd/>
          </a:ln>
        </p:spPr>
        <p:txBody>
          <a:bodyPr/>
          <a:lstStyle/>
          <a:p>
            <a:endParaRPr lang="ru-RU">
              <a:latin typeface="Calibri" pitchFamily="34" charset="0"/>
            </a:endParaRPr>
          </a:p>
        </p:txBody>
      </p:sp>
      <p:sp>
        <p:nvSpPr>
          <p:cNvPr id="37891" name="Номер слайда 16"/>
          <p:cNvSpPr>
            <a:spLocks noGrp="1"/>
          </p:cNvSpPr>
          <p:nvPr>
            <p:ph type="sldNum" sz="quarter" idx="11"/>
          </p:nvPr>
        </p:nvSpPr>
        <p:spPr>
          <a:xfrm>
            <a:off x="7010400" y="5957689"/>
            <a:ext cx="2133600" cy="903486"/>
          </a:xfrm>
          <a:solidFill>
            <a:schemeClr val="bg1"/>
          </a:solidFill>
        </p:spPr>
        <p:txBody>
          <a:bodyPr/>
          <a:lstStyle/>
          <a:p>
            <a:pPr fontAlgn="base">
              <a:spcBef>
                <a:spcPct val="0"/>
              </a:spcBef>
              <a:spcAft>
                <a:spcPct val="0"/>
              </a:spcAft>
            </a:pPr>
            <a:fld id="{F29F09C8-69E9-4335-8530-C1335B200870}" type="slidenum">
              <a:rPr lang="ru-RU" smtClean="0">
                <a:latin typeface="Garamond Premr Pro Smbd" pitchFamily="18" charset="0"/>
              </a:rPr>
              <a:pPr fontAlgn="base">
                <a:spcBef>
                  <a:spcPct val="0"/>
                </a:spcBef>
                <a:spcAft>
                  <a:spcPct val="0"/>
                </a:spcAft>
              </a:pPr>
              <a:t>15</a:t>
            </a:fld>
            <a:endParaRPr lang="ru-RU" dirty="0" smtClean="0">
              <a:latin typeface="Garamond Premr Pro Smbd"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729821494"/>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3792"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43"/>
          <p:cNvSpPr txBox="1">
            <a:spLocks noChangeArrowheads="1"/>
          </p:cNvSpPr>
          <p:nvPr/>
        </p:nvSpPr>
        <p:spPr bwMode="auto">
          <a:xfrm>
            <a:off x="539552" y="3645024"/>
            <a:ext cx="50405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dirty="0">
                <a:solidFill>
                  <a:srgbClr val="0996FF"/>
                </a:solidFill>
              </a:rPr>
              <a:t>Б</a:t>
            </a:r>
            <a:r>
              <a:rPr lang="ru-RU" sz="1400" b="1" dirty="0" smtClean="0">
                <a:solidFill>
                  <a:srgbClr val="0996FF"/>
                </a:solidFill>
              </a:rPr>
              <a:t>есплатный проезд </a:t>
            </a:r>
            <a:r>
              <a:rPr lang="ru-RU" sz="1400" b="1" dirty="0">
                <a:solidFill>
                  <a:srgbClr val="0996FF"/>
                </a:solidFill>
              </a:rPr>
              <a:t>на </a:t>
            </a:r>
            <a:r>
              <a:rPr lang="ru-RU" sz="1400" b="1" dirty="0" smtClean="0">
                <a:solidFill>
                  <a:srgbClr val="0996FF"/>
                </a:solidFill>
              </a:rPr>
              <a:t>общественном </a:t>
            </a:r>
          </a:p>
          <a:p>
            <a:pPr algn="ctr" eaLnBrk="1" hangingPunct="1"/>
            <a:r>
              <a:rPr lang="ru-RU" sz="1400" b="1" dirty="0" smtClean="0">
                <a:solidFill>
                  <a:srgbClr val="0996FF"/>
                </a:solidFill>
              </a:rPr>
              <a:t>пассажирском </a:t>
            </a:r>
            <a:r>
              <a:rPr lang="ru-RU" sz="1400" b="1" dirty="0">
                <a:solidFill>
                  <a:srgbClr val="0996FF"/>
                </a:solidFill>
              </a:rPr>
              <a:t>транспорте городского </a:t>
            </a:r>
            <a:endParaRPr lang="ru-RU" sz="1400" b="1" dirty="0" smtClean="0">
              <a:solidFill>
                <a:srgbClr val="0996FF"/>
              </a:solidFill>
            </a:endParaRPr>
          </a:p>
          <a:p>
            <a:pPr algn="ctr" eaLnBrk="1" hangingPunct="1"/>
            <a:r>
              <a:rPr lang="ru-RU" sz="1400" b="1" dirty="0" smtClean="0">
                <a:solidFill>
                  <a:srgbClr val="0996FF"/>
                </a:solidFill>
              </a:rPr>
              <a:t>и </a:t>
            </a:r>
            <a:r>
              <a:rPr lang="ru-RU" sz="1400" b="1" dirty="0">
                <a:solidFill>
                  <a:srgbClr val="0996FF"/>
                </a:solidFill>
              </a:rPr>
              <a:t>пригородного сообщения</a:t>
            </a:r>
            <a:endParaRPr lang="ru-RU" altLang="ru-RU" sz="1400" b="1" dirty="0">
              <a:solidFill>
                <a:srgbClr val="0996FF"/>
              </a:solidFill>
              <a:cs typeface="Arial" charset="0"/>
            </a:endParaRPr>
          </a:p>
        </p:txBody>
      </p:sp>
      <p:sp>
        <p:nvSpPr>
          <p:cNvPr id="18" name="Text Box 44"/>
          <p:cNvSpPr txBox="1">
            <a:spLocks noChangeArrowheads="1"/>
          </p:cNvSpPr>
          <p:nvPr/>
        </p:nvSpPr>
        <p:spPr bwMode="auto">
          <a:xfrm>
            <a:off x="6189806" y="3717032"/>
            <a:ext cx="29907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dirty="0" smtClean="0">
                <a:solidFill>
                  <a:srgbClr val="0996FF"/>
                </a:solidFill>
              </a:rPr>
              <a:t>Субсидии </a:t>
            </a:r>
            <a:r>
              <a:rPr lang="ru-RU" sz="1400" b="1" dirty="0">
                <a:solidFill>
                  <a:srgbClr val="0996FF"/>
                </a:solidFill>
              </a:rPr>
              <a:t>на оплату жилья и коммунальных услуг</a:t>
            </a:r>
            <a:endParaRPr lang="ru-RU" altLang="ru-RU" sz="1400" dirty="0">
              <a:solidFill>
                <a:srgbClr val="0996FF"/>
              </a:solidFill>
              <a:cs typeface="Arial" charset="0"/>
            </a:endParaRPr>
          </a:p>
        </p:txBody>
      </p:sp>
      <p:sp>
        <p:nvSpPr>
          <p:cNvPr id="29" name="TextBox 28"/>
          <p:cNvSpPr txBox="1"/>
          <p:nvPr/>
        </p:nvSpPr>
        <p:spPr>
          <a:xfrm>
            <a:off x="361014" y="1381705"/>
            <a:ext cx="8425828" cy="1554272"/>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i="1" dirty="0" smtClean="0">
                <a:effectLst>
                  <a:outerShdw blurRad="38100" dist="38100" dir="2700000" algn="tl">
                    <a:srgbClr val="000000">
                      <a:alpha val="43137"/>
                    </a:srgbClr>
                  </a:outerShdw>
                </a:effectLst>
                <a:latin typeface="Cambria" panose="02040503050406030204" pitchFamily="18" charset="0"/>
              </a:rPr>
              <a:t>Численность получателей различных мер социальной поддержки в городском округе </a:t>
            </a:r>
            <a:r>
              <a:rPr lang="ru-RU" b="1" dirty="0" smtClean="0">
                <a:latin typeface="Cambria" panose="02040503050406030204" pitchFamily="18" charset="0"/>
              </a:rPr>
              <a:t>на 1 января 2015 года составляет 18,1 тыс. человек.</a:t>
            </a:r>
          </a:p>
          <a:p>
            <a:pPr marL="285750" indent="-285750" algn="just" fontAlgn="auto">
              <a:spcBef>
                <a:spcPts val="600"/>
              </a:spcBef>
              <a:spcAft>
                <a:spcPts val="0"/>
              </a:spcAft>
              <a:buFont typeface="Wingdings" panose="05000000000000000000" pitchFamily="2" charset="2"/>
              <a:buChar char="§"/>
              <a:defRPr/>
            </a:pPr>
            <a:r>
              <a:rPr lang="ru-RU" i="1" dirty="0" smtClean="0">
                <a:effectLst>
                  <a:outerShdw blurRad="38100" dist="38100" dir="2700000" algn="tl">
                    <a:srgbClr val="000000">
                      <a:alpha val="43137"/>
                    </a:srgbClr>
                  </a:outerShdw>
                </a:effectLst>
                <a:latin typeface="Cambria" panose="02040503050406030204" pitchFamily="18" charset="0"/>
              </a:rPr>
              <a:t>Численность льготной категории граждан</a:t>
            </a:r>
            <a:r>
              <a:rPr lang="ru-RU" b="1" dirty="0" smtClean="0">
                <a:latin typeface="Cambria" panose="02040503050406030204" pitchFamily="18" charset="0"/>
              </a:rPr>
              <a:t>, проживающих в округе             – 9,6 тыс. человек, что составляет 20,7 % от общей численности населения.</a:t>
            </a:r>
          </a:p>
        </p:txBody>
      </p:sp>
      <p:sp>
        <p:nvSpPr>
          <p:cNvPr id="20" name="TextBox 19"/>
          <p:cNvSpPr txBox="1"/>
          <p:nvPr/>
        </p:nvSpPr>
        <p:spPr>
          <a:xfrm>
            <a:off x="460375" y="2953587"/>
            <a:ext cx="8425828" cy="369332"/>
          </a:xfrm>
          <a:prstGeom prst="rect">
            <a:avLst/>
          </a:prstGeom>
          <a:noFill/>
        </p:spPr>
        <p:txBody>
          <a:bodyPr wrap="square">
            <a:spAutoFit/>
          </a:bodyPr>
          <a:lstStyle/>
          <a:p>
            <a:pPr algn="ctr" fontAlgn="auto">
              <a:spcBef>
                <a:spcPts val="600"/>
              </a:spcBef>
              <a:spcAft>
                <a:spcPts val="0"/>
              </a:spcAft>
              <a:defRPr/>
            </a:pPr>
            <a:r>
              <a:rPr lang="ru-RU" b="1" i="1" dirty="0" smtClean="0">
                <a:solidFill>
                  <a:srgbClr val="0077D0"/>
                </a:solidFill>
                <a:effectLst>
                  <a:outerShdw blurRad="38100" dist="38100" dir="2700000" algn="tl">
                    <a:srgbClr val="000000">
                      <a:alpha val="43137"/>
                    </a:srgbClr>
                  </a:outerShdw>
                </a:effectLst>
                <a:latin typeface="Cambria" panose="02040503050406030204" pitchFamily="18" charset="0"/>
              </a:rPr>
              <a:t>Меры </a:t>
            </a:r>
            <a:r>
              <a:rPr lang="ru-RU" b="1" i="1" dirty="0" smtClean="0">
                <a:solidFill>
                  <a:srgbClr val="0077D0"/>
                </a:solidFill>
                <a:effectLst>
                  <a:outerShdw blurRad="38100" dist="38100" dir="2700000" algn="tl">
                    <a:srgbClr val="000000">
                      <a:alpha val="43137"/>
                    </a:srgbClr>
                  </a:outerShdw>
                </a:effectLst>
                <a:latin typeface="Cambria" panose="02040503050406030204" pitchFamily="18" charset="0"/>
              </a:rPr>
              <a:t>социальной </a:t>
            </a:r>
            <a:r>
              <a:rPr lang="ru-RU" b="1" i="1" dirty="0" smtClean="0">
                <a:solidFill>
                  <a:srgbClr val="0077D0"/>
                </a:solidFill>
                <a:effectLst>
                  <a:outerShdw blurRad="38100" dist="38100" dir="2700000" algn="tl">
                    <a:srgbClr val="000000">
                      <a:alpha val="43137"/>
                    </a:srgbClr>
                  </a:outerShdw>
                </a:effectLst>
                <a:latin typeface="Cambria" panose="02040503050406030204" pitchFamily="18" charset="0"/>
              </a:rPr>
              <a:t>поддержки для  отдельных категорий граждан:</a:t>
            </a:r>
            <a:endParaRPr lang="ru-RU" b="1" i="1" dirty="0" smtClean="0">
              <a:solidFill>
                <a:srgbClr val="0077D0"/>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22" name="Диаграмма 21"/>
          <p:cNvGraphicFramePr>
            <a:graphicFrameLocks/>
          </p:cNvGraphicFramePr>
          <p:nvPr>
            <p:extLst>
              <p:ext uri="{D42A27DB-BD31-4B8C-83A1-F6EECF244321}">
                <p14:modId xmlns:p14="http://schemas.microsoft.com/office/powerpoint/2010/main" val="2353640796"/>
              </p:ext>
            </p:extLst>
          </p:nvPr>
        </p:nvGraphicFramePr>
        <p:xfrm>
          <a:off x="6189806" y="4240252"/>
          <a:ext cx="2954194" cy="26177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2867759967"/>
              </p:ext>
            </p:extLst>
          </p:nvPr>
        </p:nvGraphicFramePr>
        <p:xfrm>
          <a:off x="2771800" y="4409132"/>
          <a:ext cx="3024336" cy="22832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2813758990"/>
              </p:ext>
            </p:extLst>
          </p:nvPr>
        </p:nvGraphicFramePr>
        <p:xfrm>
          <a:off x="-35855" y="4446433"/>
          <a:ext cx="3095687" cy="241156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65219663"/>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Развитие здравоохранения</a:t>
            </a:r>
            <a:endParaRPr lang="ru-RU" sz="2200" b="1" dirty="0">
              <a:solidFill>
                <a:schemeClr val="accent1">
                  <a:lumMod val="25000"/>
                </a:schemeClr>
              </a:solidFill>
              <a:latin typeface="Cambria" pitchFamily="18" charset="0"/>
              <a:cs typeface="Times New Roman" pitchFamily="18" charset="0"/>
            </a:endParaRPr>
          </a:p>
        </p:txBody>
      </p:sp>
      <p:sp>
        <p:nvSpPr>
          <p:cNvPr id="37892"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6" name="Схема 5"/>
          <p:cNvGraphicFramePr/>
          <p:nvPr>
            <p:extLst>
              <p:ext uri="{D42A27DB-BD31-4B8C-83A1-F6EECF244321}">
                <p14:modId xmlns:p14="http://schemas.microsoft.com/office/powerpoint/2010/main" val="510395033"/>
              </p:ext>
            </p:extLst>
          </p:nvPr>
        </p:nvGraphicFramePr>
        <p:xfrm>
          <a:off x="155575" y="1000108"/>
          <a:ext cx="7643866" cy="5857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894" name="AutoShape 3"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5" name="AutoShape 5"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6" name="AutoShape 7"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7897" name="AutoShape 9"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898" name="AutoShape 11" descr="data:image/jpeg;base64,/9j/4AAQSkZJRgABAQAAAQABAAD/2wCEAAkGBxQTEhUUExQWFhQXFxgaGBcYFhUXGRkVFBcXGBYXFBUYHSggGBwlGxgWITEhJSorLi4uGB8zODMsNygtLisBCgoKDg0OGxAQGywkICUsLCwvLDQsLCwsNCwsLCwsLC0sLCwsLCwsLCwsLCwsLCwsLCwsLCwsLCwsLCwsLCwsLP/AABEIAOEA4AMBIgACEQEDEQH/xAAcAAAABwEBAAAAAAAAAAAAAAAAAQIDBAUGBwj/xABAEAABAwIEAwUFBgUDAwUAAAABAAIRAyEEEjFBBVFhBiJxgZEHEzJCoRRSscHR8CNicoLhFTOSCKLxQ2NzssL/xAAbAQABBQEBAAAAAAAAAAAAAAADAAECBAUGB//EADERAAICAgEDAgQFAwUBAAAAAAABAgMEESESMUEFEzJRYXEGFCKBkULR8FKhweHxFf/aAAwDAQACEQMRAD8A7igggkICCCCQgIIIJCAiKIuWI7W+07CYSWtcK1UfKwiAf5n6BOk32G2jblUPG+2eCws+9rsDh8rZe7/i3TzXA+0/tLxuLkZzSpn5KZLbdTqVkadd8kgkuMXiXT0lHjjy8kHZ8j0Jhvac3E1DTwlMOgSXVCYH9rAT6lWFPF4qp/uYltMcqVIAx/U/MvOQdiKJLw99N28VMrj4hpS8NxzEseHMr1c0z/uPdfq0mCpOheCPWz0f9jafixGIeetctHkGAQg3hDP/AHD41qzvqXrhmB7Y49pzF5eSD/uQWmTbK20HwVpU9p2LYMvumZueZ1v7UJ0vwxdR2B/DGD7w6irWH/7TQwEHu4jENPIVyR6VA5cQx3b7Hv0qGm0wO4IO+jzdQWcfxz5jE1/+bvopfl5a3sXUdp7TcbxmBpGrSquxEfI+k1xjnmZBVLwf24sJAxOHLD96m6R/xd+ErmTuJY4wHYmvGol7o8Sm28K1dUOcm5N/MyE/RFLl8jqUj0dwPt1gcVanXaH/AHHyx3o6x8lpA5eR6vDoHdBa7qT/AMhyV12e7e47AnKKjnsEfw6hLmxG0mW+Sj7Dl2HU0enwjXPOyXtYwuKhlaMPVMCHO7hOndeYjwK6C14NxcITi48MIuRSCII0wgIIIJCAgggkICCCCQgIIIkhBqu43xqlhWZ6zoGwF3OPJrdyqvtl2to4GnLiDUI7jJj+5x2b1XDeOcaxGLqOqOdmJjvGWgNPyUR8o/mKaTUVtkXLRfdse3WIxhNKm51KlI7lO73Aj/1H/L4LHe6pMDiMs6QO8ZI/FTcLSNxENg2EjUiBO+5Kl4fBBoGUAX+tpJO6p/mtS7jJN9zHf6fUIzZHGYvHPWB0S/sb+6A2A6Bvr1Oq2bmOvlGuh0JjU+AUapg5iX66wS3Y6R6LSrzG/iGdJmaPDg6wOhueZ3PRTMPwWLm0f5jXorxmBDRsIHI6euqDd8p0gX0I0MlRuzYJdx4wS7kT7EBY3IG+w6JBwEmRETz9VYOeNIgQBbXredJTj3xMC2w116nzVR5i+YTURj7CBDcoA63vzIKcGAygti1oAg2jnsnhirwZty/PyTZrEiG289/RQeXFLTYuN8Df2GLOnWI5jnqlDBtvvI0dfrzQdVcIufCduoTWNx7qdMvA70xfTvcvRSqyIWNRS5I7UVtkTiZFJoJYe8XCdgQJaIOxVPxVk5HAd0iztZ0sTtGkIsTi3vnM4kGJF4t02UrhWNYAadQd06HYTIIdA06rXddlMVPW38irKcZPgpjTW17Fe0XE4Ahjia1Dem4yR1puOnhoszxDBmk+PlIlpkkFsag78lHhWlGFsdg+txZ6p7M9pKGOpCpQfOmZpgOYeTm7K5C8lcE4tWwtUVqDyx49HD7rhuF6E7B9uaXEGZTDMQ0d+nz/AJmHcfgqF2NKvnwWq7VI2KCKUAqwUNBBBIQEEEEhAWf7W9pG4Sls6q74GT/3O5NH1U/jvFmYai6q/QWA3c46NHUriXGsdUxFV1SoZc7l8IbsxvT/ACq+Teqo78iK/iuJdXeX1TncTJLr3GhjYchsozGE+ime4MXUmlw0kTp5SfJYU8lv4mErqlN/pRBYyP2eSXUIIuPwHr0Kl1MM4GANt+SD8Lrr+qh7yXkl7Njb0iF7/aO7BFtvBLp1PXXX0lS/9M7tjcCT/hJGCLQbX28FP8y/mPPHtjzogupZr/T9UVGnc/S+45qU0c9gTPh0SKTgSCQT/TE2tAG6dSbK+iMaJnppzT9KmeU66+E2Ul2FcJc0FzOZEWn5hsbqI8mC1o7xEZstmyIzHysAFOKcmkJktmHBBtPLUk32hLp0msdbvDaDBBG5BRZZAAMAAXi9tzfVOUm26dTfkUOy2K3okvsNPotA3Jv0udzzUXieCbUa1kgReWxcxbNz1Vo7DN2gctB/5Ueq3mCNb7C17pqsmUJqUe5Fx3wzM4zgrWCc8WEEkfEefIHToqurQLSWuBB5fvULbuY14IIlrrXm43CymJqZ2w53ep90AySWAkAzzA1XVek5tl6anzop5EFHWiC5xLQ0kkAmAdp1hJyp0NtKGVbyitFVyfkaAUjBYt9Go2pScWPaZaQYumy1FlTuPGmhKWuT0Z7Pu2jMfSh0NxDB32TqPvtHI/QrXheUOD8Uq4as2tRdD2mehG7T0K9Ldku0NPHYdtanabPbN2PHxNP70IWNk47re12Zo029a+pdIIIKqGAkvRysZ7Uu0f2XCFrT/FrSxvQWzu9D9U8Y9T0hm9LZiO3naP7XXysM0aTiG31c343nodPAHmsjR4l7x5bTIA+WW2cfmcTsAAYCk8PwpqUyXEljhDtgRvbe4AEbDqmaPBCKrj8DIIbOzj3YP1Krbx5WWKb5S4+QFubSa7MvaORozPIDWxc2E+Hqp+FxjKzM9OXNkiYImOQOqyzj76vRp1B3GmHDYuGpI8QPVayvhnGm2nSy0zoNQA0/ERG6w83ChRCHW/1S5+iRtenXNxl0rhcfVsM0IHUqP9nM3AO2kqwGGFNsNEgazqTufFOPjLb169eqx+rUtR5RqcNfqRUspun6IV2DcExFrz6qZh8KQBL5c7a2UDpayQ4G4eGi9pHSDlcNDP4Kwov4vCAzsi1065ZW1cI0AWkGxFzBI18zHglYfDNcDDW7HMZBtaxBlp66K8ZhoEAiepA036oqVAOdIAkCHQdjzG6X5ttaIxwoL5Mz9ai8Oh03GpceQbJOk+KUzBF0dLgGY8ucrTCkRaxHWDI3nmiY0TlDR+ShLMk0B/8AmRb3vgoqOBPKAeevS/JPVcGQOavWAADfqoeLMza3gq/vymycseumtldRpAkDT9d1Hx9OCRtyvzVjWrsY1z3OiASSRoIvCh4gZgI5WvEg9DeFbrrs2pJPRkylDWvJUVaoaJMCNBMTG4k+Giy+AfFZriYBdcnTKTcHodFL47UDqhF+4Ig6A693oq7KvQ/SfTlVR1PvJGRkXblpeCXxeq1z4YzIBJjcySSbGCOShQrrHAuwlJ5Fwcs82CQ2fNU0q9huMq9Lw2v4AWpp8iSEhycKS5WWtEEIIWq9nPao4HFDMf4FWG1By+7UHUH6Ssq5IJQbIKcWmFrk4vZ67a4EAi4MQfFLXOvY12l+0YX7O8zVw8ATqaR+A9YuPJdEWDOLjJpmrF7WwivPvtT4q6viw/WkM7GX1DD3jHiV23tPizTwzy343Qxv9VQhoPlJPkuR9puAiuKYDsuQmJ3ZYO65rKs/UK8W+Cs7PYVYk765dHcruyGGfUpgkd1tmEAyYuTytzUvHsHeMZshBgHXSzedyCr3DUW06WRghrIGnOxJAUJlAGq8VAcrj0uCLTysudnnqzJldr9O+30NH8j01Rr/AKtFL2coe/fUq1hYFuU3EOFyG+Autp7uG+H4eSrmcNpMYGsi9wJvIEzPOE7SxGVkO2sCSZj/AALKv6pl/nbuuCaS0kvoHwsd41PS+/dsR70tlusnnBixsFX5y90FuUyCBe4g8j3SfyR18QHOMuO2UCCJItO3khXl85AXGRmiZDQb5ZIk8+miv4OIlHbXJVyrpTn34J+GwQmS0uJGrolpFrR69VMGGiQ2w6nNPOQVEwfFmuAzSItI7wMHLJ3ananFWCQJ8bacxzCoW/npWaUdfZcFuFVHTvex6nhC2GjTbSBO90uphhbKRMcrkcoGqz+Kx7y4mZbttbmL8keF4nTMS0g6yekHK0zY25KNnp+RFqVn7hK7K9fpNFSdlsSCTNug1IBTxYCJ26fh0WbONIAygOdf4jMHSYsZgH0VjhsW3KRcc5J0NryNjGmxQcnBUdSgyKyeWpcD1d8T4SYvBAtANlW1tc2Y3On+U9XxYg3E30jkdOd/oU1Tpl20adLRrChGHStsp5lqnwmZ/tJQr1Cymxs0yQbAzm0HvP5VTV61SlXzvyPqN6hw5AGDaOS3WIoww96JkA6mTYEDdc/4ngnUahY695DvvD9V3n4cy4ZEPYko6S7a5fzOezISi+tFvxKkythhWMCoAbgZZIN231VVw/hRqDMSWt2huZzgLktE6DcqI5xIAJNtOnhyU7EY0GgxrO64FzX5RGZndLbzzBOy244duPX7cJb2/wCF9Ct7qk+pok9oOJi9JmUiLuEEGwgDl5LPJyERCs4uJHHh0R+/7kLLHN7YhIcnCE05FmhoiHlNgpT02UEKkaPsH2gODxtKrPcLgyp/Q8gE+WvkvTrXTpovHhXpn2X8ZOK4dRe4y9k03/1UzlB8xBWXnQ0+ovY8vA322xPfo0+Qc8+PwNn1d6LD4rEn7S1p0DCTroXQDbzWo7SVs2JrH7gYz0aXH6vWLpVs2JxBv3WUmyed3QAuIzH7uTY32jHX+fydJhx6a4L5s0JIDXu2yl3o2fWyz+Cx5rsbVa3Lmb8MiRlcIM7myu30c1N7R81NwjxaQsP2c4r7sGg9pfBhrmwREhtydBmmFD0/D9/HsnBblFr+PIsrI9u+Kk9J7NnhgXNYQZ75HWBIS8fQIvEDnffz+iAhjmhoiCZGnQx+KcrVA5wEy0XdOvgsxylGe0X+6W+xEw2ABl3I6CQI3JBTHEcMS0FroLIDZmA39wr2hhjBtlBgRqfE8jomcU3LBHibSfRGx8+ddu97M3LinylwY15LXAPLdQRGpMTOYiIBBGvklCttBBgiO7Ym87Ta6uMTgmF7swDZaQTPdOkd3QHZV9bBOLJewFghsg9DAJiTckeQXW0ZddsU0zO5i9EjAPBdlkFo3IgxsIM36qwGEbcho7wy6A67OPK9iq/A4acoFJwBzASJkgaiwmNQVYfYnlzbA8yCGgtF2xA1kGZlCyJ9T7hepRWyFjsPHMX20Jddokgwf1T2Ed3RBOYEaEbuaIkDrvoQjxz4JaSBLIgSIiHsc47CDv1B0Cd4SMpzAEhwAAOxIAIkj7zc3msnKb0yDeyTVbzM+IBMjvACByRmoBIJg2tBmT+d04835z1MACDA+qZmSPLbrsspva5IsVUeXWEgWuRvuAd1nu19IGiHT8LhaBq7W+qvnv5bHYeE281mu1JLvd0miXOdMDUkWFuS2fw/GTzq+njXP7FTLaVTMpCBAgc/ySyIJG4/JJcZXq2t9jA2IKQU4QkOQ2h0xspopxyacgTYWI1UTRS3lNkqs2WEhLiut/8AT9xbv4nDE6gVWjwOR/4tXI3LXex/G+64tR5VA+mf7myPq0KrkJODLFXDOmcQfmqVjqTVqeUHKP8A6rKcGrZ8TiB917BMcm2/BXWJxHed/wDJUPnneQs1wKoftdexguYfODH0XAxh1PJk/wDOUdTGfS6Yr5/8G1ot1JuTbfSIVDxfszSFF1Oiz3YcQSRLu824DpM5egVtQxTdJv8AmFWdq+P+4pwxw96/Qaw3d3RUvS1lfmYwo3y19uPmEzlVGtztXgxeH49iaQye8PdOjgHxFoBN481pOy3aA1qhp1cgNiwgQSZ7zTzkaLDn9+Kdw1bI9rhILSDYwbcjsV6Vm+jY2RTJdCUmu6Xk4+nPurmtSevkdoq4gBpcDPJV3vZvrPPpuodDjVGsMlFznBjMzi6ZEuENJNi6xlP02nYHw8V5bZhTxp9M1pm3bk+6+HtCsmu/IyPrKSzCWzCQQZhrr2vOVLfRga36z9ET8S2mxz3GANTqcxkAQEbHjZOSjHu/kBlLpW2ySxz2hnu4LcovMkAnRp6b+KYnvbgm5FrCNhOsqpd2lpNcwMaSDAJMgAGxNteat8K4io8HTxnukQCL6FaOdgZOLFStTSfzA15MLHqLIuIosLnZidCBqBJAkGNQY3UjD02tAcM3ICJ2bO9ja3RDFME7mS4R0AvHVLp1ZEzd2gIu5otm1sYAVBWy6dMN1b5GKRLrxaZgaxrYzGuoTzLC4ItyuNevNROJ8RZRpGo67tGsuCXbW2tcqm/1LFHCVKriGAkZHNgHKDDmgRrJsVpYfo12VBWcKLetvywFmVCD6Xy9FpxPidGj8ZOafhjvacjoFk8HxYtxLa9QExNhyykCPWVWveSSSSSdSSST4lIcbLvvTvQcfCi/La03/Yxrsydj+giP3+qIq44vwT3NNlRrszXRNojM0OHjMqnWpRdXbDqre12/gBOMk/1CXJt6W4ptxTyHQ04pp7kt5TLyqs2HihtxTbkbkhxVWcuQ6Qh6s+yOJNPH4V/KvT9HODT9CVUucnOH1IrUjyqMPo4FAnIPBHVeJYnK+qNxUqD0e8T4qpxeOFAseT3nsaCAJ+AkEgzycFO7WD3eJxAHxe9cR/cSZ/7lBdhG1qbWPHwDulrr6c+q5CMa67Ze78Lb39jZrsnLSh8WuCtxfaF7gWsGQH5pl0HlsJVY95Jkkk8ypfF8G2iWgSSQSZO1h5bqC0rtfTacaNanRHSfnyYWdZe7HG6W2hQCU0IkcrW0ZxpOxJ/iVW82AxzyvH6rZNMHzsbfmuedncSaeIZeA4lpPR3+YXQzUa6JHK1jedF5z+KqHHMU/EkbGBJe20I4nUDGuc52UQQSelobGpKxvE+LPrEiYpgiGi2gs48ym+PYuo6tUa9xIa8ho2ABtYbxuq9pXVeg+h1YtatnzN8/YzczJlNuK7Dq1XY7GVHONKSQBI0MNNiCTsNYWUlSsHjqlDvMJbmAvAuAdlsep4azMeVPG322Vsa11WKR0I4f42gS4uAmD3bGYMb2Kjuw5D3DKLtygnUCdR6Kg7I8XdmfTcS4vIcC4k3brb6+S1FHidOo8gOAcHOaWOADpaRLss6ary31P0rIxb3CKbSS5N+jIjOO+2yBxrgzazC0nK9plpubaGbbhYPF4d9M+7fIy3AklviBoukV6pzNvuYne1vASAsr2wYIpkc3RpvBI8JWz+F/UrY2xxZ8xfK+jAZ9Mel2LhmahJKUkkcrk7c16I1wYi7mk4rWp4ilRJc6iGtc1odLmy2BqNT+AWdx+FdTcQbgOLQ8DuuIucp8FIZVa2oGuIfTFiASGlxEF3SDE+Cl4ujnbUp0iXtYS/Ne7tmmbOJhxBG2qxq9YjUf6W9/TkuvdvPkz5Kae5Kc5MucrcpkIoS9yjucje5NEqrZIsRiE4ppxS3FNOKrSfIaKEOTmAbNamOdRg9XAJl5Vn2Rw5qY7Cs516XoHgn6AqvN6DxR1P2l4f3fEKh2e1j/AFGU69WqiwToOm3ktt7bOHk/Z642JYfq5s+rlzWtxD3bAfmItHPw5LnMvGdliUfJp4t0a03LwQ+PYvPXcPlb3R5a/WVDa5R85Mk66+e6U1y7XFgqaowXhGBkSdk3J+SVKMJlrk4HK8pcFVocXROF45rqArOMQJdbdsgiOchc7aU/9pdkLJ7hM5dsw0JWX6n6bHOjHb+F7/6C0XOpsk15LiXTLjmvqQ64Pom5Vrx7G06opOYQXhsPibNAGUHrMhVK08O2U6k3Hp8a+xVuj0y77FpVR05egj8f1TWZKz2VzYJbLHs8D9opkTIJMDcAEx56KJiHOFRxMteHEnmHTOqcNCrSh+R7Ygh0WvoZ0hXuCwVPG03VHOLKwcGkgCHExBLR+SyMnJrx5+9Npw10vXOnvz9CzXVKa6V3E0u0Oam978oqCAAPmLt8ugFlQ4zFvquzVDJ22A8BtokYug6m4seIc3W8+hTXXb80XDwcWqTtqiv1c/8Ag1ltjXTJ9g09haTzmcwE5GkkjYHcddUjC0HVHtY0XJA8BuT4BbXh1Gnh25KfeJlxc75nWa0WFhcqr6t6vXiJQXMn4+n1CY2M7HvwYRkAglstBGYGbidxqrCl2icKb2OnNM0y0NAbawI/tAnqVXcQxdSo8l8l5OkzcbdVHFF1zEAC7iCB4X1RroV3QXur5eSUHKDfSMVDz8fVMuUg0h7tzp72YCI6Trsm6eAe4S0Agb5hGk25ocrYRX+wSMGQnFNuUuhhC/QiPPXlZE7BH7wPgHfiqdmVUnpyLEa2QXFIqWT9ShB7xgc4n0CZxNSTYd0CAD+KG7E+wSKGHFbH2O4P3vFsPb4M9Q/2tMfUhY1y7B/06cLmticSRZrBSaf5nkOd9Gt9UGyXDCxOqdv+F/aMDWYB3mjO3nLLwPESPNeZuJvu0cp18bL124SIXmb2lcCOFxVRgHdzZ2f0Ov8AT8lXq0rIyHs306MpnS2uTDCnQVtxmUXEfa5OhyitcnWuVmMgMokpqUCmWuSgVYiwLRKa9GHqPKVmRVJA3EkFySHJoOR5k6fI3SX3COJloDHkvphrszYBLWiDaSMzf5VoOHcJyO97hnsLHth1Mkw4WLcjhJbvErA51f8AAeNik7KZNMxAcfgdOs/dP0XO+rYFntysxu7+KPhr+5exrFtKf8kjtXkL21A1zH2D6b2xZuhBBgjmVTcNa19ZjHuyte6CRy2HrAWx4rw9uJYDmhwgB0mMsyW+E7rE4qmxj6ga4ktMAFvWDJnbnun9IzYXYvsRbUorX2GyKWp9T5RtqdBtCn7tukkydb7TumftGUFzjDQQST/Lt4fms+3tL3WtdTLi1sTn1cJEkdUxje0Oem6mGZS6xOae703XOv0XMsv6reVvl/QvrIrUePkJwj6lY1ageA8ZQHQBAJJPh3VA4k4BxY41CQ4zmOthECYARYXHFlOqwnuuHwwLvBEGYtEKNjcX7yCR39yIuIG3rddNGM1c/wDStJFX9Lj9RLmCAHOhrryO86BYWmyKnjcjiRJGoBsJj7oMKO6nF/RNOIT2RUlyJcdiy/1M/AGBgm+XWXfEQeRQqPLQXcuvl6qqLt90hze6XciB63VC3Eq31LgPGbZJr4hj2Ce69thvLevWd1XuKBSSpqKgtRJdwivT/sc4KcNwylmEPqzVdaD3z3QfBoC8+9ieAuxuNoUAO6Xgv6U2kF/0t5r1vRphoDQIAAAHICyr2S2FiLWA9sHZ37RhvfME1KIJIGppn4h5a+q6AkVWBwIIkEEEHcFDJHjiozK4j08NkcrX+1Pso7A4olo/gVL0zGnNp8PwWUxNPKGnmPqtGuzSSKc4ciQUsOTQKMOVyM9gmiU1ycDlFDksPViMwTgScyVmUdjkvOi9QNxHcyGZN5kWZLrG6R3MiL00XIsyi7B+kssHxirS+F0iIANwB0UmtiMM+XO96KjiSSMsZjyHJUheklypyoh1dUeH5a4CqT1plsw4WO86qTsYA+g/VQ676erc22w5Gd+cKGXIs6UYdPPU2P8AsSs1KbEwPvTDjGnduEzSrAGS20WAJuep5JiU5Qol7g1u/wBFCfCbk+AkfoIrYhzjLifwHkNlKp8NsC6bgQN58lMdwxgjW286nW45J6tz8fUrFyPUo/DWXacaT5aKDHBrXZWiw8bp3CCGX0Jn03Umvpe8KHia+yUsv3IdKQ3suJBqMglNFO1jutF7O+yruI4tlOIpN71V0aMF8vi429VYU9rkZR5OsewTssaOHdjKgh9cAU+lIGZ/uN/ABdZhM4ag1jWsYA1rQAALAACAAPBPILewqAgggmEUPbLs3Tx+GdRfAOrHR8L4sV5h4zwyph3vw9YRUpn1GxbzBC9eLDe0vsM3H0s9OG4mmO477w+476wpweiMonmlrktrkWMwr6T3U6jS17SQWmxBBTbXLQjMrOJIa5OByitcnQ5WIzByiPhyVmUfMlhyKpg3EezIZ0zmQzJOwbpHS9EXJvMhKXWOoi8yTmSC5JlDcx+kdlFCbzK14dw5rgHPkg6AWt1QL8qNMeqQaqiVj0iDRpl5hoJP71Oyv8LhsjGixdFzprr+ikQ1o7oAHKEy965zM9RlkcRWka9GHGrmXLDqu/fRQa9eLI61Wdv36qBXf/4/VVq6/mGnNRWkJxD7/kq97rwnMRWiwKitYXuDGAuc4gNAEkkmAANzK0Kq2UbJbHsFgn16rKNFpc95Aa0bk/kF6m9nnZBnDsKKQg1Xd6q/7zyBMfyjQKh9k3s9GApivXAOKePEU2n5W9eZXRgrL14BoEI0EFEcCCCCQgIijQSEYL2kezunxBmenDMS0WdFn8g+PxXnHi/DK2FqupVmFj2nQjXqOYXsohZztj2Nw/EKeWs2HgdyoPiafHcdCiQs1wyLWzycHJwOWj7a9gsVw90vbnok92qwHKf6vunxWVD1aja0gUoEkOSw5Rg5LzIymDcR/MhmUfMhmS6xukkZkRcmMyGZOpiUR4vScybzJOZRcx+keLldcMxncjlI5/sLP5k/hcQGTIJ81UzK/dr0Gpm65bRoXV9yomIxwbvf1VTVxzzYHKOn5qKXc1QqwPMi1PKk1wTa+PJNgI6ph2JMbeijly0XY/sXiuIvy0WRTB71V05G+fzHoFc9quK0kA3J+SmwWEfXqNp0mufUcYa0CSZXoj2YezNmBAr4gB+KI8W0gdm83cyrzsN2Cw3DmdwZ6xHfrO+I8w37regWsAUN64Q+g0EEFEcCCCCQgIIIJCAgggkICCCCQhnEUGvaWvaHNNiCJBHULlfbD2LUK01MG73L9fduk0z0BuWrrSIp02uwjyD2i7KYvAujEUnNE2eLsPg7RUmZe1a1FrwWuaHNOoIkHyKw3aD2S8PxMuaw0Hn5qRAE9WkEIisI9J5kDkeZdY4z7CsSyThqzKo2D5Y710WM4l7OuJUZz4SoRzZlePVpKn7myLiZrMiLlKxHCcRT+OjVb4sePxChuBGtk6mN0i8yIOSQJ0Umhwuu+zKNV08qbz+AS2PoZzIi5aLAez7idaMmDqwd3AMHmXkLZcG9hmLeZxFWnRHJv8R36KLs0P0nKsyteA9m8VjXZcNRdU5uA7o/qebBegOz/sd4fh4c9rsQ8b1CMs9GNAHrK3+GwzKbQ1jWtaLBrQAI8AoOwfpOQ9jvYlTZlqY93vHa+6YSGA/zOsXeAgLrmEwrKTQymxrGAQGtAAHgApAQQ3ySCCNBBIQEEEEhAQQQSEBBBBIQEEEEhAQQQSEBEUaCQgkEEEhmEUYRoJDkLGbrKcQ3RoKRARw/4mrVYTZBBOImt3SiggoMkuwEAggkJBoIIJDgQQQSEBBBBIQEEEEhH//Z"/>
          <p:cNvSpPr>
            <a:spLocks noChangeAspect="1" noChangeArrowheads="1"/>
          </p:cNvSpPr>
          <p:nvPr/>
        </p:nvSpPr>
        <p:spPr bwMode="auto">
          <a:xfrm>
            <a:off x="155575" y="-1371600"/>
            <a:ext cx="2857500" cy="2867025"/>
          </a:xfrm>
          <a:prstGeom prst="rect">
            <a:avLst/>
          </a:prstGeom>
          <a:noFill/>
          <a:ln w="9525">
            <a:noFill/>
            <a:miter lim="800000"/>
            <a:headEnd/>
            <a:tailEnd/>
          </a:ln>
        </p:spPr>
        <p:txBody>
          <a:bodyPr/>
          <a:lstStyle/>
          <a:p>
            <a:endParaRPr lang="ru-RU">
              <a:latin typeface="Calibri" pitchFamily="34" charset="0"/>
            </a:endParaRPr>
          </a:p>
        </p:txBody>
      </p:sp>
      <p:sp>
        <p:nvSpPr>
          <p:cNvPr id="37900" name="AutoShape 15" descr="data:image/jpeg;base64,/9j/4AAQSkZJRgABAQAAAQABAAD/2wCEAAkGBxQSEhQUEBQUFBUPFhgUFBQUFRAQEhAUFBIXFhQUFBUYHCggGBolHBQUITEhJSkrLi4uFx8zODMsNygtLisBCgoKDg0OGxAQGy0kICQsLCwsLCwsLDQsLSwsLC0sLCwsLCwsLCwsLCwsLCwsLCwsLCwsLCwsLCwsLCwsLCwsLP/AABEIANcA6wMBIgACEQEDEQH/xAAcAAABBQEBAQAAAAAAAAAAAAAAAwQFBgcBAgj/xABCEAABAwIDBAcFBgQEBwEAAAABAAIDBBEFITEGEkFREzJhcYGRoQcUIkJSI2JyscHRM1OCkqKy4fAVFkNjldLxJv/EABoBAQADAQEBAAAAAAAAAAAAAAABAgMEBQb/xAAsEQACAgEEAQIFAwUAAAAAAAAAAQIRAwQSITFBIlETMmGB8DNxkRQjocHR/9oADAMBAAIRAxEAPwDcUIQgBCEIAQhCAEIQgBCEIAQvJeBqU2kxKNvzAnkMz6LOeWEPmaRKi30O0Jh/xEnqRyHvG4P8Vlz3qU6Rgd7h+ixesxLzf2Zb4bJBCjumm5R+bkdLNyj83Kv9dj9mT8N+6JFCj/eJh8jD3O/dHvzh1oneFnegzUrW4vN/wyPhskEJk3FI+JLTycC0+qdMma7Qg9xW0M+OfyyRDi12j2hcXVqVBCEIAQhCAEIQgBCEIAQhCAEIQgBCEIAQhCAEIQgIDGIbv3wLujPVOkjT1mHv1B4EDhdSFG9jmB0YAa4ZWG74Ec0yr5LSO/3wTelqRE/PKOU/FyZIcg7sDtD22PEleBLjJL92dcoXBNE4hCFJiCEIQAhCEBxzQdc/VNn0DDoN082kt9BkfFOkKGk+wm10NQ2VnVcHjk7I+YS0VeNHgsPbp4EZJRcc0HXNawzZIfK/syeH2hwCupgIy3+Gf6Toe7kl4KkOyOThqD/vNd+HVxnxLhlHDyhwhCF1lAQhCAEIQgBCEIAQhCAEITOvxBsVgbue7qsbm957By7UA7JUdJioJ3YWmVw13cmN73fsvDaJ82dQbN4QtPwj8Z+Y+ikY2BoAaAANAMgEBHGjmk/iybgPyRZeBdqvMjPdi1zSehPwyAkncJPwygnhfI94PBSy8vaCCCLgixBzBB1BUMFbxqS0rvD8lFYjNeI+H5pfGoHRO3Tctt8DjxYMgCeY08lBV9VaM+H5rx8uN7nfudkZcItuy+K9K3o3n44xkTq9mgPeMgfDmp1ZPS4iYnNkYc2G4/UeWS03DK9s8bZGaOGmu6eIWP0M5xrlDtCEIUBCEIAQhCAEIQgBJTQh3YRoRqEqhQ1YToSp6k33H68DwcniZ1EIeLeR5Fcoakm7H9ZvqOa7tLqWnsn9n/oSjatD5CEL0jIEIQgBCEIAQuEqJx7FugaAwb0sp3Yma3dzPYEB7xTEy1wihG/M/QfLGPrfyCUw3DhHdziXyP60h1PY3kOxJ4LhnQtJed6WTOR5zJPIdgUihB1CEIAQhCAaYpQiaMtOurTyP7cFlW0DHRb7HCxH6Fa+qn7QNnzUQOfEPtWC4+8BwP5f/Fhmx7vUjSEq4Mq9+A1KntgtqxDN0Uh+zlNh91yy6evcCQ64LSQQdQQbEFeWVN+K4suC+TZStUz6wBXVQvZdtb71F0Mp+2hA1+dvAjy/3kr6uVqnRm1QIQhQAQhCAEIQgBCEIATLEYyLSM60efeOIT1cIUNWiYunZ6pagPaHDRwSwKgcLk3JJIT8vxt7jr+h8VMxvXraXN8THz2uymSO1iyFwLq6igLhK6knuQHieYNBc42DQSSdAALkqtbLA1Ur61/VN2U7T8rAet3n9So72p4k5tM2niNpK17YhbUNLm73mS0dxKuOGUTYIY4maRMDR4DM+JzUXzQrgdIQhSQCEIQAhCEAIKEIDCPbVsb0L/fYG/BIftgPlOgf+h8O1ZdFKvr/ABGiZPG+KUBzZAQQRcZ9i+WdudmX4dVOidmxxLoXfUy+h7RcDyPFYyj4NEzuB4s+mmZLEbOYb9jhxaewr6T2dx2KrhZJG5pL2guZcbzDxDhwXypTyKTp6t8dnxPcxzTcOY4scO4hcObFb4NV6kfVyFiOz/tYqIg1tS0TtAsXXDJe++h9FpWz229HWWEUoa8/9KS0cngDk7wJXK4tdkODRZELi6oKghCEAIQhACEIQFZx6r6CrpncJndGe4gj/wBVPwvztyVM9o8lpKS2rC5/kWK1tf8AEe9dWhlU5R+5bIvRFkowr2m8LkuvVMDjim0rku8pjUOQGc43VdPj9HB8sG44/iLJJz6NjWqLEqCo/wD1RvxeAP8Ax1gttUJdhsEIQpIBCEIAQkKqtjiF5ZGMHN7mt/NQNZt3RM6svSH/ALbS4f3aKG0iUmyyrqzXFPaxEy+4xo7ZHgegVOxb2wyOuGPA7I2n/M5RuRbY/JvEkgbm4gd5AWc+1p1DU0xjknjbOz4obWc7f4Cw4HTxWPV/tBqJDcXPbI4u/wAIySdRjgqejJFpIrB5GTXZixHLjkqtt8VwWUY03fJXoyRqpBr/AIPFMXtSwd8I71lNWTFjkSaBWbB6CkFnTzBx13d126D5ZqosdmPBS11yZ4Nqk6OvBJJ21ZrOE7XxwgBlS0tGQY/ec23IXzHgVa8N25pZCGuljY4/fBafHK3ivndzlzeXLHTuPUjTLKGTuNP6H1cx4IuCCDoRmD4r0vmrAtqqqkP2EpDfod8cZ/pOnhZaVs97WYn2bWs6J38xl3xnvGrfVS4SRyvE/BpaE1w/EIp2B8EjJGnRzHBw9NE6VTIEISVVUNjY57zZsbS5xPAAXKAz3befpK+OIZ7gjj8ZZQ53+EN81b+k+M95WebNSGqxEzO0YX1Duw9SJnqP7Vd4ZM1vof1JP8/ODXOqil7E7TvTsFRdK9SDXL1kcp2UqLrJFITuUJXyKwMe2qmNJtBFUOBDHvp5L8CDGIX59livoIdiyv2kVVJ7gRVt3nPe3obHdeHtJv8AEMw3dve3NZfiu39VL8LqmctAsGMIhYABYD4cz3nNQ3RKR9LYjjVPALzzxRgfW9oPldVTEPatQR3ETpJyP5cbw3+54AXzfPirnG9hfm68jvNyayVj3auPnYeQUeocG4Yt7Zn5iGGKLk6Z5kd/Y1U/E/ajVS33qiQg/LE1sDfO1/VZ7DC5/Ua53cCfMp/T4DM/UNb+I3Pk25UOl2yy+iHdVtRI43AF/qeXSu9VG1GLTP60ju4fCPRWTD9h3P6xe78I3R5lWbDthI25mNt+byZD5aLN5II0WObMuhgfIfga557AXeqlaXZapfq0Rjm9w/yi5WvU2AMbqfBoDQn0NBG3Ro7zmfVUeo9kXWn92ZhQ7B3673u7GN3R5m6b4zh0dNIIo27rgLvJcXOudATe2nIcVrsjwxpccg0EnuAWL1lYZqiR51kcT4E5DyUQnKUuRkhGEeCNjN11zMvFO34c8R9KAd3e3TlobAg+v5JSlp75nirya8GW1rsjoQbjvClt5ElKOC89Aeawn6jaEqHtCIDlOZG/eZuuA722urLRbHQTDegqd8dzbjvGoVNslYJnMO8xxaRxaSCsZRfhkqZc3ez48JvNv+qTdsBJwlZ5EfqkcJ25lZYTjpW/ULNf+xVzwraCCo/hvAd9Dvhd5cfBYyc0XTTKxQbK1lO7fp5xG7m0ubfvGh8VfMD2jrWDdrIo5R/MicGP8WHI+BC6CvQWMpNlmk+y1UeKxS9V1jxa67HDwP5hUf2pbRhrfdWHM2dNbg3Vkfeciey3NPnMByIB71FnZaGaeN79IzvEZnpWgZMdfkd3PllyVd3uUWJJ2hxsZhpgpS94tJU/GRxawfw2+WfipamevVfLkU2pHrt0C+Z/sU1HgnqVykmOyUPSOUow5L00cp2qcq/iL1O1pVcxA6q5Bl/tbidJHTbgc477xutBcerfQLOYsFlcc91vYTc+TbrbsXpjLHeIkSQOD2Z5OIzsew5hKUPRvaJGMaN8XPwgOB4g9oNwuaeenwdMMFrkyag2Lkf8sjvARN8zcn0VkoPZ/brCNveDK7/FktAXVi8sn5Nlhiiv0uycLbbxc+3M2HkFK0+HRM6kbR4AlO0Kls0SSOALtkIUEghCEBXtuK3o6fcBznO7/SM3foPFZfGz4wrFt9iwdVFl8oBu/wBRzcmOxdIKqsjZqGnfd+Fuea3x+iLkznyLfNRRo+E4E0UoikaDvtu8EcXZn81Qcbwh9JIWkEs1Y7XLke1bOYlH41hDZ4y06jqniCvNxZnGdy6fZ6eoxRyQSXDXX/DJqCjdMHdFZzo83MBs7dPzAcRwTWZhBIIIIyIIsR3hOK18lHVbzPhfERloHAjMHm0rQqZlPiEDZNwHeyI+eJ46zCRnl6ixXoTVK1yjyF7PsyeQEFcbLzV4xXYpwuYHb4+l1g4dztD6Kp1dA5jt17S1w4OBBVbTFNCLSvTTxH+qQdERoutl5qriTZZcJ2sqIbAu6Ro+V5JIHY7VXPCdr4JrBx6J3J9rHudosta+6UCxljTLqRuDX3zGd/FK0zvj/pP5hY7heNzQfw3m30u+Jp8OC0PZLHDVB7nNDTGA02Nwbm9xy0XNkg0jWMrJrEZciikOQTLEpdBzITyk0C79DGoN/U5879RM0ZUuzRRFEFMMGS74nOzlaFWcSVqq25Ks4oxXIKxDNuvN+ZB7l6EfRvJb1ZDdw+l31DsPHzTKqdaV3f8AmAnVPPcbp8P2XnzXLPQg+EPQV1N2vslg5UND0hcuhAC6uIQAm+IVQiifI7SNpd5aetk4VM9puI7lO2IHOY3P4Wm/5qUrdESdKzLsSqjI9znavcXHxK1L2J4TaOapcM5CI2fhbm4jxt5LJSC42GZJsBzJyC+ltlMLFNSQw8WMG9+Ii7vVaayW3GoryZaSO6bm/BJ7qN1KWRZeVR6FlM292Y94jMkQ+1jH97eIKznZfHXUU93AmJ/wzR8cj1gPrb+4W82WXe0nZXcJqYW/C4/atHyn6/3XbpM1f25deDl1OLd649+f2LvGWva17CHMeA5rmm7XNIuCE3rKFko3ZGhw7Re3dyVD9nW0/QuFNUOtFIfsnHSGQnqk/Q4kdx71qElPZbTxbXwcilZQMU2KGZp3W+4/MeDv3VTxDCnxG0rC09oyPc7Q+C2N8Sb1FO1wLXgOB1BAIWdtE0mYq6mI0XA4jULRsT2PjdcwncP0m7meHEKrV+DSw/xGED6h8TT4j9Va0yKIpjlfPZ6bRTHm5o8m/wCqpDqPkrlse/oqZ7nfzD42aAPVY5o3GkXg+Semk3pQPpz8SpqlUHhERN3O1dmp6lau/FDZBROeUtzsmKFqmGDJR1CxSzW5LZFGdqGqu4rErPIFC4nCrkGcY22zweeR8NE2ikUvtHR3BI4KtQy+i5csadnVhnaomoqm+TvA8+9LNkIUS2RKx1BGuY9R3LBo3TJlkoKUUSyW+bT/AKJaOrI1VaLWSCEgypBSoKEnVjntAxLpqp9j8MX2bfDX1WqY9XiCnlk4tad38RFm+pWEVUhJJOpzPeVtgjcrMM8qVFg9m2E+818QIu2K8ruVm6etl9E2WZ+xLCN2GWocM5nbjT91uvr+S01cmrnuyP6cHRp4bca+vIWQuoXKbHEnPCHtLXC4cLEcwlUKBZhm2+zJpJTYXhlvuHUN5sP6K8+zTan3lnutQ77aIfZuOs8YGh++31CtWOYSyqidFILhwyPFp4ELDMSoZqKotcskhcHse3I5H4Xt8l6umzfEjtl2jgz4tj3Lp/4N9lp01kp0nsRtKzEYN7Js0VmzM5Hg9v3XemYU1JTq8sZipEC+JIuivkRcHgpqSmSPuqxeMspFVrNlon5s+zP3c2/28PCyZRYJKzdY4XjYS67cw5x4kaiyvbKVNcXqOjb0cY3pX5ZfJ23WmLHzZWcuBhR0+imaSBMsGjdubsh3nt1dxIOl+0aKfpIl00Z2OqSNSACShYnACuip0pnVRXT1JyNUgqGMUdwVn2M0RjdvN8RzWu1tPcKp4thwN1Vq+CU66KHDPdOA9JYphro3FzBlxHNNYagHsI1B1C5p43E6oZFIf73LI817FSeIv26FNQ9d3lnRpY7bUDgbdhyXJcTEfWcB4pobFNqiiY/rD902jcMdtsZbLTBrXE/aC/AGzSfFZ21he4NbmXkNHeTYKy7XwCLca0mzt52eeeQS3sswb3nEI79SnBlfyyyaPEkLeD2Y3Ixl65qJuGzWGCmpYYR/02AHtcc3HzJUmleiR0ZXjPnk9DchNCU6Mo6MoNyE0JXo0EAalBuElWdutmBVwlzRaWIFzTzsM2nvsrSZmjkvLqocTZTGTi7QaclVHz7gGMS0NQ2aLVh3XsJsJWfNG79+BAK+iMExSKrgZPAbskHixwycx3JwOSwz2j0bIq0mKwZOwPsNA65D7eQPil/ZztWaCo3Xm9POQJR/Ldo2Ud3HmO5e3CSnFS9zy5xcZOL8G7uhXkUycmVvDO+luKQk+LrHdA8FbYjOxpO89WEXJ1dwaoyqYyG+e9I7rO5JfEcZawFsVu137KkY1jW7kPic7Rv6u7FeqILJhs93HkrRQ5ql7LBzh8XFXqhisFAH8YSi40L0pALhC6hAISx3URXUl1OkJvNFdAUbEMOuqhi+z/zMuCOIWqVVIompoVAMkfK+M2lH9Q08UsycHMG6u+I4I1/AKp4jsw5pJiJaezTyWUsSfRtHK12NxIvW+o6Vs0XXZvAcW6+S8sxJnElp5OFlk4NGqnFkLt2c4u535hTfsxD2U874eu6Rjb8dwMJt5lQe13xiLdzzIyz1t+ysns2O7HMPvj/Iq5/0H+eTXSpPUq/zgsTserGcCfBef+casas9CpLpUdJ/vJeXR7TxxZGjbap+j0K9t2tqnfL6FPt8ch5Bd6ZKHwo/iG8eM1T+BHhZOo55j1j6pJ0/ak3TptLpRRIipI1ckZqwqOlqwNTZQ1btHE3IHePJuavHE30ik80IK26InbkGSRp1LW5eJ0Vcp89Vcn0zpxvEWuNFFVOCPa64HevZwxcYJM+c1E1PLKSNG9n+0LhS7st3mKzWE/SG2sT2WHmn2I405/WOXIZAKkYbiLaeHdNy5xJ3RmdOPJJOE9Sc7tYflGp7ytUYMfYnjpcdyH4naX+Vv7pTBMFc528+5LtSVI4Hs4G2yV5wzCw22Skg7gmGhjRkrFDHZeIIbBOAFBJ1CEIAQhCAFwhdQgG8kaYz06lSEm+NAV6ejumE1ArQ+BIPpUBTqnBw7UDyUJXbKMd8o8loj6NIPolAMqdsS25O6mxoJaUHomg7xuQbhay6gTSowkO1CiUVJUy8Jyg90XyZT/x+ZvXgd4EH810bUc4ZB4D91o0uzrTwTV+zDeXosHpcXsdK1+ZeSif80j+XJ5LwdpierDJ6D9VeTsw3l6L23ZwDh6J/SYyXr830/goBxmod1ISPxH9l5ArJOIZ3C5WiswEDgnUWDdiusGNeDKWrzS7kZtDszJJ/Fe93YSbeSmaDZNrflCvsOF2T2LD1qkl0YNt8srmG4OG5WT5+AtPAKwRUdk5bTKSCjv2Rj3rhoUlR4CG6AK0ilSrKdARlHh4HBSsMVko2NKWQHAF1CEAIQhACEIQAhCEAIQhAeS1cLFxCA4Y14MSEIDyYUm6BCEAmaZefdVxCAPdUe6IQgO+6L0KZCEAo2BKNiQhAKtjXsNQhAdsuoQgBCEIAQhCAEIQgP//Z"/>
          <p:cNvSpPr>
            <a:spLocks noChangeAspect="1" noChangeArrowheads="1"/>
          </p:cNvSpPr>
          <p:nvPr/>
        </p:nvSpPr>
        <p:spPr bwMode="auto">
          <a:xfrm>
            <a:off x="155575" y="-1249363"/>
            <a:ext cx="2857500" cy="2609851"/>
          </a:xfrm>
          <a:prstGeom prst="rect">
            <a:avLst/>
          </a:prstGeom>
          <a:noFill/>
          <a:ln w="9525">
            <a:noFill/>
            <a:miter lim="800000"/>
            <a:headEnd/>
            <a:tailEnd/>
          </a:ln>
        </p:spPr>
        <p:txBody>
          <a:bodyPr/>
          <a:lstStyle/>
          <a:p>
            <a:endParaRPr lang="ru-RU">
              <a:latin typeface="Calibri" pitchFamily="34" charset="0"/>
            </a:endParaRPr>
          </a:p>
        </p:txBody>
      </p:sp>
      <p:sp>
        <p:nvSpPr>
          <p:cNvPr id="37891" name="Номер слайда 16"/>
          <p:cNvSpPr>
            <a:spLocks noGrp="1"/>
          </p:cNvSpPr>
          <p:nvPr>
            <p:ph type="sldNum" sz="quarter" idx="11"/>
          </p:nvPr>
        </p:nvSpPr>
        <p:spPr>
          <a:xfrm>
            <a:off x="7010400" y="5957689"/>
            <a:ext cx="2133600" cy="903486"/>
          </a:xfrm>
          <a:solidFill>
            <a:schemeClr val="bg1"/>
          </a:solidFill>
        </p:spPr>
        <p:txBody>
          <a:bodyPr/>
          <a:lstStyle/>
          <a:p>
            <a:pPr fontAlgn="base">
              <a:spcBef>
                <a:spcPct val="0"/>
              </a:spcBef>
              <a:spcAft>
                <a:spcPct val="0"/>
              </a:spcAft>
            </a:pPr>
            <a:fld id="{F29F09C8-69E9-4335-8530-C1335B200870}" type="slidenum">
              <a:rPr lang="ru-RU" smtClean="0">
                <a:latin typeface="Garamond Premr Pro Smbd" pitchFamily="18" charset="0"/>
              </a:rPr>
              <a:pPr fontAlgn="base">
                <a:spcBef>
                  <a:spcPct val="0"/>
                </a:spcBef>
                <a:spcAft>
                  <a:spcPct val="0"/>
                </a:spcAft>
              </a:pPr>
              <a:t>16</a:t>
            </a:fld>
            <a:endParaRPr lang="ru-RU" dirty="0" smtClean="0">
              <a:latin typeface="Garamond Premr Pro Smbd"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22634247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1684" name="Image" r:id="rId9" imgW="3949206" imgH="3263492" progId="Photoshop.Image.13">
                  <p:embed/>
                </p:oleObj>
              </mc:Choice>
              <mc:Fallback>
                <p:oleObj name="Image" r:id="rId9" imgW="3949206" imgH="3263492" progId="Photoshop.Image.1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17" descr="C:\Users\vladimir_sn\Desktop\images (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1529" y="184482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86477"/>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Развитие образования</a:t>
            </a:r>
            <a:endParaRPr lang="ru-RU" sz="2200" b="1" dirty="0">
              <a:solidFill>
                <a:schemeClr val="accent1">
                  <a:lumMod val="25000"/>
                </a:schemeClr>
              </a:solidFill>
              <a:latin typeface="Cambria" pitchFamily="18" charset="0"/>
              <a:cs typeface="Times New Roman" pitchFamily="18" charset="0"/>
            </a:endParaRPr>
          </a:p>
        </p:txBody>
      </p:sp>
      <p:sp>
        <p:nvSpPr>
          <p:cNvPr id="4096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2E38F75A-CE5A-4773-9D15-D4AAC864C42F}" type="slidenum">
              <a:rPr lang="ru-RU" smtClean="0">
                <a:latin typeface="Garamond Premr Pro Smbd" pitchFamily="18" charset="0"/>
              </a:rPr>
              <a:pPr fontAlgn="base">
                <a:spcBef>
                  <a:spcPct val="0"/>
                </a:spcBef>
                <a:spcAft>
                  <a:spcPct val="0"/>
                </a:spcAft>
              </a:pPr>
              <a:t>17</a:t>
            </a:fld>
            <a:endParaRPr lang="ru-RU" smtClean="0">
              <a:latin typeface="Garamond Premr Pro Smbd" pitchFamily="18" charset="0"/>
            </a:endParaRPr>
          </a:p>
        </p:txBody>
      </p:sp>
      <p:sp>
        <p:nvSpPr>
          <p:cNvPr id="4096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8400" name="Image" r:id="rId4" imgW="3949206" imgH="3263492" progId="Photoshop.Image.13">
                  <p:embed/>
                </p:oleObj>
              </mc:Choice>
              <mc:Fallback>
                <p:oleObj name="Image" r:id="rId4" imgW="3949206" imgH="3263492" progId="Photoshop.Image.13">
                  <p:embed/>
                  <p:pic>
                    <p:nvPicPr>
                      <p:cNvPr id="0"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61" descr="C:\Users\vladimir_sn\Desktop\images (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889645"/>
            <a:ext cx="2514600" cy="1819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ext uri="{D42A27DB-BD31-4B8C-83A1-F6EECF244321}">
                <p14:modId xmlns:p14="http://schemas.microsoft.com/office/powerpoint/2010/main" val="95448626"/>
              </p:ext>
            </p:extLst>
          </p:nvPr>
        </p:nvGraphicFramePr>
        <p:xfrm>
          <a:off x="107504" y="3356992"/>
          <a:ext cx="8917116"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20"/>
          <p:cNvSpPr>
            <a:spLocks noChangeArrowheads="1"/>
          </p:cNvSpPr>
          <p:nvPr/>
        </p:nvSpPr>
        <p:spPr bwMode="auto">
          <a:xfrm>
            <a:off x="6088583" y="1287325"/>
            <a:ext cx="2897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lgn="l" eaLnBrk="0" hangingPunct="0">
              <a:spcBef>
                <a:spcPct val="20000"/>
              </a:spcBef>
              <a:buClr>
                <a:schemeClr val="accent1"/>
              </a:buClr>
              <a:buSzPct val="76000"/>
              <a:buFont typeface="Wingdings 2" pitchFamily="18" charset="2"/>
              <a:buChar char=""/>
              <a:defRPr sz="2700">
                <a:solidFill>
                  <a:schemeClr val="tx2"/>
                </a:solidFill>
                <a:latin typeface="Century Gothic" pitchFamily="34" charset="0"/>
              </a:defRPr>
            </a:lvl1pPr>
            <a:lvl2pPr marL="742950" indent="-285750" algn="l" eaLnBrk="0" hangingPunct="0">
              <a:spcBef>
                <a:spcPct val="20000"/>
              </a:spcBef>
              <a:buClr>
                <a:schemeClr val="accent1"/>
              </a:buClr>
              <a:buSzPct val="76000"/>
              <a:buFont typeface="Wingdings 2" pitchFamily="18" charset="2"/>
              <a:buChar char=""/>
              <a:defRPr sz="2500">
                <a:solidFill>
                  <a:schemeClr val="tx2"/>
                </a:solidFill>
                <a:latin typeface="Century Gothic" pitchFamily="34" charset="0"/>
              </a:defRPr>
            </a:lvl2pPr>
            <a:lvl3pPr marL="1143000" indent="-228600" algn="l" eaLnBrk="0" hangingPunct="0">
              <a:spcBef>
                <a:spcPct val="20000"/>
              </a:spcBef>
              <a:buClr>
                <a:schemeClr val="accent1"/>
              </a:buClr>
              <a:buSzPct val="76000"/>
              <a:buFont typeface="Wingdings 2" pitchFamily="18" charset="2"/>
              <a:buChar char=""/>
              <a:defRPr sz="2300">
                <a:solidFill>
                  <a:schemeClr val="tx2"/>
                </a:solidFill>
                <a:latin typeface="Century Gothic" pitchFamily="34" charset="0"/>
              </a:defRPr>
            </a:lvl3pPr>
            <a:lvl4pPr marL="1600200" indent="-228600" algn="l" eaLnBrk="0" hangingPunct="0">
              <a:spcBef>
                <a:spcPct val="20000"/>
              </a:spcBef>
              <a:buClr>
                <a:schemeClr val="accent1"/>
              </a:buClr>
              <a:buSzPct val="76000"/>
              <a:buFont typeface="Wingdings 2" pitchFamily="18" charset="2"/>
              <a:buChar char=""/>
              <a:defRPr sz="2100">
                <a:solidFill>
                  <a:schemeClr val="tx2"/>
                </a:solidFill>
                <a:latin typeface="Century Gothic" pitchFamily="34" charset="0"/>
              </a:defRPr>
            </a:lvl4pPr>
            <a:lvl5pPr marL="2057400" indent="-228600" algn="l"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a:solidFill>
                  <a:schemeClr val="tx2"/>
                </a:solidFill>
                <a:latin typeface="Century Gothic" pitchFamily="34" charset="0"/>
              </a:defRPr>
            </a:lvl9pPr>
          </a:lstStyle>
          <a:p>
            <a:pPr algn="ctr" eaLnBrk="1" hangingPunct="1">
              <a:spcBef>
                <a:spcPct val="0"/>
              </a:spcBef>
              <a:buClrTx/>
              <a:buSzTx/>
              <a:buFontTx/>
              <a:buNone/>
              <a:defRPr/>
            </a:pPr>
            <a:r>
              <a:rPr lang="ru-RU" altLang="ru-RU" sz="1600" b="1" dirty="0" smtClean="0">
                <a:solidFill>
                  <a:srgbClr val="0070C0"/>
                </a:solidFill>
                <a:latin typeface="Franklin Gothic Medium" pitchFamily="34" charset="0"/>
                <a:cs typeface="Arial" charset="0"/>
              </a:rPr>
              <a:t>Удельный вес выпускников</a:t>
            </a:r>
          </a:p>
          <a:p>
            <a:pPr algn="ctr" eaLnBrk="1" hangingPunct="1">
              <a:spcBef>
                <a:spcPct val="0"/>
              </a:spcBef>
              <a:buClrTx/>
              <a:buSzTx/>
              <a:buFontTx/>
              <a:buNone/>
              <a:defRPr/>
            </a:pPr>
            <a:r>
              <a:rPr lang="ru-RU" altLang="ru-RU" sz="1600" b="1" dirty="0" smtClean="0">
                <a:solidFill>
                  <a:srgbClr val="0070C0"/>
                </a:solidFill>
                <a:latin typeface="Franklin Gothic Medium" pitchFamily="34" charset="0"/>
                <a:cs typeface="Arial" charset="0"/>
              </a:rPr>
              <a:t>сдавших ЕГЭ</a:t>
            </a:r>
            <a:r>
              <a:rPr lang="ru-RU" altLang="ru-RU" sz="1400" b="1" dirty="0" smtClean="0">
                <a:solidFill>
                  <a:srgbClr val="0070C0"/>
                </a:solidFill>
                <a:effectLst>
                  <a:outerShdw blurRad="38100" dist="38100" dir="2700000" algn="tl">
                    <a:srgbClr val="000000">
                      <a:alpha val="43137"/>
                    </a:srgbClr>
                  </a:outerShdw>
                </a:effectLst>
                <a:latin typeface="Franklin Gothic Medium" pitchFamily="34" charset="0"/>
                <a:cs typeface="Arial" charset="0"/>
              </a:rPr>
              <a:t>,</a:t>
            </a:r>
            <a:r>
              <a:rPr lang="ru-RU" altLang="ru-RU" sz="1400" b="1" dirty="0" smtClean="0">
                <a:solidFill>
                  <a:srgbClr val="FF0000"/>
                </a:solidFill>
                <a:effectLst>
                  <a:outerShdw blurRad="38100" dist="38100" dir="2700000" algn="tl">
                    <a:srgbClr val="000000">
                      <a:alpha val="43137"/>
                    </a:srgbClr>
                  </a:outerShdw>
                </a:effectLst>
                <a:latin typeface="Franklin Gothic Medium" pitchFamily="34" charset="0"/>
                <a:cs typeface="Arial" charset="0"/>
              </a:rPr>
              <a:t> </a:t>
            </a:r>
            <a:r>
              <a:rPr lang="ru-RU" altLang="ru-RU" sz="1600" b="1" dirty="0" smtClean="0">
                <a:solidFill>
                  <a:srgbClr val="FF0000"/>
                </a:solidFill>
                <a:effectLst>
                  <a:outerShdw blurRad="38100" dist="38100" dir="2700000" algn="tl">
                    <a:srgbClr val="000000">
                      <a:alpha val="43137"/>
                    </a:srgbClr>
                  </a:outerShdw>
                </a:effectLst>
                <a:latin typeface="Franklin Gothic Medium" pitchFamily="34" charset="0"/>
                <a:cs typeface="Arial" charset="0"/>
              </a:rPr>
              <a:t>%</a:t>
            </a:r>
          </a:p>
        </p:txBody>
      </p:sp>
      <p:graphicFrame>
        <p:nvGraphicFramePr>
          <p:cNvPr id="13" name="Диаграмма 12"/>
          <p:cNvGraphicFramePr>
            <a:graphicFrameLocks/>
          </p:cNvGraphicFramePr>
          <p:nvPr>
            <p:extLst>
              <p:ext uri="{D42A27DB-BD31-4B8C-83A1-F6EECF244321}">
                <p14:modId xmlns:p14="http://schemas.microsoft.com/office/powerpoint/2010/main" val="337727549"/>
              </p:ext>
            </p:extLst>
          </p:nvPr>
        </p:nvGraphicFramePr>
        <p:xfrm>
          <a:off x="120531" y="1196752"/>
          <a:ext cx="4163438" cy="240764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2926898470"/>
              </p:ext>
            </p:extLst>
          </p:nvPr>
        </p:nvGraphicFramePr>
        <p:xfrm>
          <a:off x="5868144" y="1899413"/>
          <a:ext cx="3108211" cy="1474998"/>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H:\Мои документы\Мои рисунки\0_652a1_9c0b9f4d_X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123" y="928688"/>
            <a:ext cx="1928813" cy="5643562"/>
          </a:xfrm>
          <a:prstGeom prst="rect">
            <a:avLst/>
          </a:prstGeom>
          <a:noFill/>
          <a:ln w="9525">
            <a:noFill/>
            <a:miter lim="800000"/>
            <a:headEnd/>
            <a:tailEnd/>
          </a:ln>
        </p:spPr>
      </p:pic>
      <p:graphicFrame>
        <p:nvGraphicFramePr>
          <p:cNvPr id="8" name="Схема 7"/>
          <p:cNvGraphicFramePr/>
          <p:nvPr>
            <p:extLst>
              <p:ext uri="{D42A27DB-BD31-4B8C-83A1-F6EECF244321}">
                <p14:modId xmlns:p14="http://schemas.microsoft.com/office/powerpoint/2010/main" val="3516599646"/>
              </p:ext>
            </p:extLst>
          </p:nvPr>
        </p:nvGraphicFramePr>
        <p:xfrm>
          <a:off x="156637" y="928688"/>
          <a:ext cx="8904287" cy="63919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Развитие физкультуры и спорта,</a:t>
            </a:r>
          </a:p>
          <a:p>
            <a:pPr marL="320040" indent="-320040" algn="ctr" eaLnBrk="1" fontAlgn="auto" hangingPunct="1">
              <a:spcAft>
                <a:spcPts val="0"/>
              </a:spcAft>
              <a:buClr>
                <a:schemeClr val="accent6">
                  <a:lumMod val="75000"/>
                </a:schemeClr>
              </a:buClr>
              <a:buSzPct val="128000"/>
              <a:defRPr/>
            </a:pPr>
            <a:r>
              <a:rPr lang="ru-RU" sz="2200" b="1" dirty="0" smtClean="0">
                <a:solidFill>
                  <a:schemeClr val="accent1">
                    <a:lumMod val="25000"/>
                  </a:schemeClr>
                </a:solidFill>
                <a:latin typeface="Cambria" pitchFamily="18" charset="0"/>
                <a:cs typeface="Times New Roman" pitchFamily="18" charset="0"/>
              </a:rPr>
              <a:t>молодежной политики, культуры</a:t>
            </a:r>
            <a:endParaRPr lang="ru-RU" sz="2200" b="1" dirty="0">
              <a:solidFill>
                <a:schemeClr val="accent1">
                  <a:lumMod val="25000"/>
                </a:schemeClr>
              </a:solidFill>
              <a:latin typeface="Cambria" pitchFamily="18" charset="0"/>
              <a:cs typeface="Times New Roman" pitchFamily="18" charset="0"/>
            </a:endParaRPr>
          </a:p>
        </p:txBody>
      </p:sp>
      <p:sp>
        <p:nvSpPr>
          <p:cNvPr id="50180"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5FDE06C9-FAC9-4320-82C1-AB62FADA0AB4}" type="slidenum">
              <a:rPr lang="ru-RU" smtClean="0">
                <a:latin typeface="Garamond Premr Pro Smbd" pitchFamily="18" charset="0"/>
              </a:rPr>
              <a:pPr fontAlgn="base">
                <a:spcBef>
                  <a:spcPct val="0"/>
                </a:spcBef>
                <a:spcAft>
                  <a:spcPct val="0"/>
                </a:spcAft>
              </a:pPr>
              <a:t>18</a:t>
            </a:fld>
            <a:endParaRPr lang="ru-RU" smtClean="0">
              <a:latin typeface="Garamond Premr Pro Smbd" pitchFamily="18" charset="0"/>
            </a:endParaRPr>
          </a:p>
        </p:txBody>
      </p:sp>
      <p:sp>
        <p:nvSpPr>
          <p:cNvPr id="50181"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9420" name="Image" r:id="rId10" imgW="3949206" imgH="3263492" progId="Photoshop.Image.13">
                  <p:embed/>
                </p:oleObj>
              </mc:Choice>
              <mc:Fallback>
                <p:oleObj name="Image" r:id="rId10" imgW="3949206" imgH="3263492" progId="Photoshop.Image.13">
                  <p:embed/>
                  <p:pic>
                    <p:nvPicPr>
                      <p:cNvPr id="0" name="Объект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Загнутый угол 8"/>
          <p:cNvSpPr/>
          <p:nvPr/>
        </p:nvSpPr>
        <p:spPr>
          <a:xfrm>
            <a:off x="395536" y="1628800"/>
            <a:ext cx="1994649" cy="1493153"/>
          </a:xfrm>
          <a:prstGeom prst="foldedCorner">
            <a:avLst/>
          </a:prstGeom>
          <a:blipFill rotWithShape="1">
            <a:blip r:embed="rId12">
              <a:extLst>
                <a:ext uri="{28A0092B-C50C-407E-A947-70E740481C1C}">
                  <a14:useLocalDpi xmlns:a14="http://schemas.microsoft.com/office/drawing/2010/main" val="0"/>
                </a:ext>
              </a:extLst>
            </a:blip>
            <a:stretch>
              <a:fillRect/>
            </a:stretch>
          </a:blipFill>
          <a:scene3d>
            <a:camera prst="orthographicFront"/>
            <a:lightRig rig="threePt" dir="t"/>
          </a:scene3d>
          <a:sp3d/>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1" name="Загнутый угол 10"/>
          <p:cNvSpPr/>
          <p:nvPr/>
        </p:nvSpPr>
        <p:spPr>
          <a:xfrm>
            <a:off x="3491880" y="1268760"/>
            <a:ext cx="2063764" cy="1454669"/>
          </a:xfrm>
          <a:prstGeom prst="foldedCorner">
            <a:avLst/>
          </a:prstGeom>
          <a:blipFill rotWithShape="1">
            <a:blip r:embed="rId13">
              <a:extLst>
                <a:ext uri="{28A0092B-C50C-407E-A947-70E740481C1C}">
                  <a14:useLocalDpi xmlns:a14="http://schemas.microsoft.com/office/drawing/2010/main" val="0"/>
                </a:ext>
              </a:extLst>
            </a:blip>
            <a:stretch>
              <a:fillRect/>
            </a:stretch>
          </a:blipFill>
          <a:scene3d>
            <a:camera prst="orthographicFront"/>
            <a:lightRig rig="threePt" dir="t"/>
          </a:scene3d>
          <a:sp3d/>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2" name="Загнутый угол 11"/>
          <p:cNvSpPr/>
          <p:nvPr/>
        </p:nvSpPr>
        <p:spPr>
          <a:xfrm>
            <a:off x="7020272" y="900311"/>
            <a:ext cx="1955841" cy="1514051"/>
          </a:xfrm>
          <a:prstGeom prst="foldedCorner">
            <a:avLst/>
          </a:prstGeom>
          <a:blipFill rotWithShape="1">
            <a:blip r:embed="rId14">
              <a:extLst>
                <a:ext uri="{28A0092B-C50C-407E-A947-70E740481C1C}">
                  <a14:useLocalDpi xmlns:a14="http://schemas.microsoft.com/office/drawing/2010/main" val="0"/>
                </a:ext>
              </a:extLst>
            </a:blip>
            <a:stretch>
              <a:fillRect/>
            </a:stretch>
          </a:blipFill>
          <a:scene3d>
            <a:camera prst="orthographicFront"/>
            <a:lightRig rig="threePt" dir="t"/>
          </a:scene3d>
          <a:sp3d/>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837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24744"/>
            <a:ext cx="1728192" cy="28509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2010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Промышленность</a:t>
            </a:r>
            <a:endParaRPr lang="ru-RU" sz="2200" b="1" dirty="0">
              <a:solidFill>
                <a:schemeClr val="accent1">
                  <a:lumMod val="25000"/>
                </a:schemeClr>
              </a:solidFill>
              <a:latin typeface="Cambria" pitchFamily="18" charset="0"/>
              <a:cs typeface="Times New Roman" pitchFamily="18" charset="0"/>
            </a:endParaRPr>
          </a:p>
        </p:txBody>
      </p:sp>
      <p:sp>
        <p:nvSpPr>
          <p:cNvPr id="24579" name="Номер слайда 16"/>
          <p:cNvSpPr>
            <a:spLocks noGrp="1"/>
          </p:cNvSpPr>
          <p:nvPr>
            <p:ph type="sldNum" sz="quarter" idx="11"/>
          </p:nvPr>
        </p:nvSpPr>
        <p:spPr>
          <a:xfrm>
            <a:off x="7010400" y="6400800"/>
            <a:ext cx="2133600" cy="457200"/>
          </a:xfrm>
          <a:noFill/>
        </p:spPr>
        <p:txBody>
          <a:bodyPr/>
          <a:lstStyle/>
          <a:p>
            <a:pPr fontAlgn="base">
              <a:spcBef>
                <a:spcPct val="0"/>
              </a:spcBef>
              <a:spcAft>
                <a:spcPct val="0"/>
              </a:spcAft>
            </a:pPr>
            <a:fld id="{93CDCFF3-6735-4274-B2ED-2A8F9A618956}" type="slidenum">
              <a:rPr lang="ru-RU" smtClean="0">
                <a:latin typeface="Garamond Premr Pro Smbd" pitchFamily="18" charset="0"/>
              </a:rPr>
              <a:pPr fontAlgn="base">
                <a:spcBef>
                  <a:spcPct val="0"/>
                </a:spcBef>
                <a:spcAft>
                  <a:spcPct val="0"/>
                </a:spcAft>
              </a:pPr>
              <a:t>2</a:t>
            </a:fld>
            <a:endParaRPr lang="ru-RU" smtClean="0">
              <a:latin typeface="Garamond Premr Pro Smbd" pitchFamily="18" charset="0"/>
            </a:endParaRPr>
          </a:p>
        </p:txBody>
      </p:sp>
      <p:sp>
        <p:nvSpPr>
          <p:cNvPr id="2" name="TextBox 1"/>
          <p:cNvSpPr txBox="1"/>
          <p:nvPr/>
        </p:nvSpPr>
        <p:spPr>
          <a:xfrm>
            <a:off x="314712" y="2636912"/>
            <a:ext cx="8451938" cy="923330"/>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b="1" dirty="0" smtClean="0">
                <a:latin typeface="Cambria" panose="02040503050406030204" pitchFamily="18" charset="0"/>
              </a:rPr>
              <a:t>В том числе крупными и средними промышленными предприятиями городского округа </a:t>
            </a:r>
            <a:r>
              <a:rPr lang="ru-RU" i="1" dirty="0" smtClean="0">
                <a:effectLst>
                  <a:outerShdw blurRad="38100" dist="38100" dir="2700000" algn="tl">
                    <a:srgbClr val="000000">
                      <a:alpha val="43137"/>
                    </a:srgbClr>
                  </a:outerShdw>
                </a:effectLst>
                <a:latin typeface="Cambria" panose="02040503050406030204" pitchFamily="18" charset="0"/>
              </a:rPr>
              <a:t>реализовано продукции на сумму </a:t>
            </a:r>
            <a:r>
              <a:rPr lang="ru-RU" b="1" i="1" dirty="0" smtClean="0">
                <a:solidFill>
                  <a:srgbClr val="C00000"/>
                </a:solidFill>
                <a:effectLst>
                  <a:outerShdw blurRad="38100" dist="38100" dir="2700000" algn="tl">
                    <a:srgbClr val="000000">
                      <a:alpha val="43137"/>
                    </a:srgbClr>
                  </a:outerShdw>
                </a:effectLst>
                <a:latin typeface="Cambria" panose="02040503050406030204" pitchFamily="18" charset="0"/>
              </a:rPr>
              <a:t>3,1</a:t>
            </a:r>
            <a:r>
              <a:rPr lang="ru-RU" i="1" dirty="0" smtClean="0">
                <a:effectLst>
                  <a:outerShdw blurRad="38100" dist="38100" dir="2700000" algn="tl">
                    <a:srgbClr val="000000">
                      <a:alpha val="43137"/>
                    </a:srgbClr>
                  </a:outerShdw>
                </a:effectLst>
                <a:latin typeface="Cambria" panose="02040503050406030204" pitchFamily="18" charset="0"/>
              </a:rPr>
              <a:t> млрд. рублей</a:t>
            </a:r>
            <a:r>
              <a:rPr lang="ru-RU" b="1" i="1" dirty="0" smtClean="0">
                <a:effectLst>
                  <a:outerShdw blurRad="38100" dist="38100" dir="2700000" algn="tl">
                    <a:srgbClr val="000000">
                      <a:alpha val="43137"/>
                    </a:srgbClr>
                  </a:outerShdw>
                </a:effectLst>
                <a:latin typeface="Cambria" panose="02040503050406030204" pitchFamily="18" charset="0"/>
              </a:rPr>
              <a:t> </a:t>
            </a:r>
            <a:r>
              <a:rPr lang="ru-RU" i="1" dirty="0" smtClean="0">
                <a:effectLst>
                  <a:outerShdw blurRad="38100" dist="38100" dir="2700000" algn="tl">
                    <a:srgbClr val="000000">
                      <a:alpha val="43137"/>
                    </a:srgbClr>
                  </a:outerShdw>
                </a:effectLst>
                <a:latin typeface="Cambria" panose="02040503050406030204" pitchFamily="18" charset="0"/>
              </a:rPr>
              <a:t>или</a:t>
            </a:r>
            <a:r>
              <a:rPr lang="ru-RU" b="1" i="1" dirty="0" smtClean="0">
                <a:effectLst>
                  <a:outerShdw blurRad="38100" dist="38100" dir="2700000" algn="tl">
                    <a:srgbClr val="000000">
                      <a:alpha val="43137"/>
                    </a:srgbClr>
                  </a:outerShdw>
                </a:effectLst>
                <a:latin typeface="Cambria" panose="02040503050406030204" pitchFamily="18" charset="0"/>
              </a:rPr>
              <a:t> </a:t>
            </a:r>
            <a:r>
              <a:rPr lang="ru-RU" b="1" i="1" dirty="0" smtClean="0">
                <a:solidFill>
                  <a:srgbClr val="C00000"/>
                </a:solidFill>
                <a:effectLst>
                  <a:outerShdw blurRad="38100" dist="38100" dir="2700000" algn="tl">
                    <a:srgbClr val="000000">
                      <a:alpha val="43137"/>
                    </a:srgbClr>
                  </a:outerShdw>
                </a:effectLst>
                <a:latin typeface="Cambria" panose="02040503050406030204" pitchFamily="18" charset="0"/>
              </a:rPr>
              <a:t>94,2</a:t>
            </a:r>
            <a:r>
              <a:rPr lang="ru-RU" b="1" dirty="0" smtClean="0">
                <a:latin typeface="Cambria" panose="02040503050406030204" pitchFamily="18" charset="0"/>
              </a:rPr>
              <a:t> % к уровню предыдущего года</a:t>
            </a:r>
          </a:p>
        </p:txBody>
      </p:sp>
      <p:sp>
        <p:nvSpPr>
          <p:cNvPr id="24581" name="Номер слайда 6"/>
          <p:cNvSpPr txBox="1">
            <a:spLocks/>
          </p:cNvSpPr>
          <p:nvPr/>
        </p:nvSpPr>
        <p:spPr bwMode="auto">
          <a:xfrm>
            <a:off x="7016750" y="6400800"/>
            <a:ext cx="2133600" cy="457200"/>
          </a:xfrm>
          <a:prstGeom prst="rect">
            <a:avLst/>
          </a:prstGeom>
          <a:noFill/>
          <a:ln w="9525">
            <a:noFill/>
            <a:miter lim="800000"/>
            <a:headEnd/>
            <a:tailEnd/>
          </a:ln>
        </p:spPr>
        <p:txBody>
          <a:bodyPr anchor="b"/>
          <a:lstStyle/>
          <a:p>
            <a:pPr algn="r"/>
            <a:fld id="{A48C9107-8570-4845-A7DC-E91F11DC6723}" type="slidenum">
              <a:rPr lang="ru-RU" sz="1200">
                <a:latin typeface="Garamond Premr Pro Smbd" pitchFamily="18" charset="0"/>
                <a:cs typeface="Arial" charset="0"/>
              </a:rPr>
              <a:pPr algn="r"/>
              <a:t>2</a:t>
            </a:fld>
            <a:endParaRPr lang="ru-RU" sz="1200">
              <a:latin typeface="Garamond Premr Pro Smbd" pitchFamily="18" charset="0"/>
              <a:cs typeface="Arial"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653246185"/>
              </p:ext>
            </p:extLst>
          </p:nvPr>
        </p:nvGraphicFramePr>
        <p:xfrm>
          <a:off x="8227958" y="0"/>
          <a:ext cx="885825" cy="733425"/>
        </p:xfrm>
        <a:graphic>
          <a:graphicData uri="http://schemas.openxmlformats.org/presentationml/2006/ole">
            <mc:AlternateContent xmlns:mc="http://schemas.openxmlformats.org/markup-compatibility/2006">
              <mc:Choice xmlns:v="urn:schemas-microsoft-com:vml" Requires="v">
                <p:oleObj spid="_x0000_s24691"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958"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Группа 11"/>
          <p:cNvGrpSpPr/>
          <p:nvPr/>
        </p:nvGrpSpPr>
        <p:grpSpPr>
          <a:xfrm>
            <a:off x="4633879" y="4493283"/>
            <a:ext cx="1378281" cy="1247426"/>
            <a:chOff x="6552745" y="2390791"/>
            <a:chExt cx="2731654" cy="2649752"/>
          </a:xfrm>
          <a:scene3d>
            <a:camera prst="orthographicFront">
              <a:rot lat="0" lon="0" rev="0"/>
            </a:camera>
            <a:lightRig rig="contrasting" dir="t">
              <a:rot lat="0" lon="0" rev="1200000"/>
            </a:lightRig>
          </a:scene3d>
        </p:grpSpPr>
        <p:sp>
          <p:nvSpPr>
            <p:cNvPr id="22" name="Shape 21"/>
            <p:cNvSpPr/>
            <p:nvPr/>
          </p:nvSpPr>
          <p:spPr>
            <a:xfrm>
              <a:off x="6552745" y="2390791"/>
              <a:ext cx="2731654" cy="2649752"/>
            </a:xfrm>
            <a:prstGeom prst="gear9">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Shape 4"/>
            <p:cNvSpPr/>
            <p:nvPr/>
          </p:nvSpPr>
          <p:spPr>
            <a:xfrm>
              <a:off x="7095808" y="3011483"/>
              <a:ext cx="1645528" cy="13620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dirty="0">
                <a:latin typeface="+mn-lt"/>
              </a:endParaRPr>
            </a:p>
          </p:txBody>
        </p:sp>
      </p:grpSp>
      <p:grpSp>
        <p:nvGrpSpPr>
          <p:cNvPr id="16" name="Группа 15"/>
          <p:cNvGrpSpPr/>
          <p:nvPr/>
        </p:nvGrpSpPr>
        <p:grpSpPr>
          <a:xfrm>
            <a:off x="3275856" y="4516573"/>
            <a:ext cx="1292644" cy="1162349"/>
            <a:chOff x="4206823" y="2160229"/>
            <a:chExt cx="2561929" cy="2469033"/>
          </a:xfrm>
          <a:scene3d>
            <a:camera prst="orthographicFront">
              <a:rot lat="0" lon="0" rev="0"/>
            </a:camera>
            <a:lightRig rig="contrasting" dir="t">
              <a:rot lat="0" lon="0" rev="1200000"/>
            </a:lightRig>
          </a:scene3d>
        </p:grpSpPr>
        <p:sp>
          <p:nvSpPr>
            <p:cNvPr id="20" name="Shape 19"/>
            <p:cNvSpPr/>
            <p:nvPr/>
          </p:nvSpPr>
          <p:spPr>
            <a:xfrm>
              <a:off x="4206823" y="2160229"/>
              <a:ext cx="2561929" cy="2469033"/>
            </a:xfrm>
            <a:prstGeom prst="gear6">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Shape 6"/>
            <p:cNvSpPr/>
            <p:nvPr/>
          </p:nvSpPr>
          <p:spPr>
            <a:xfrm>
              <a:off x="4841913" y="2785572"/>
              <a:ext cx="1291749" cy="12183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b="1" kern="1200" dirty="0"/>
            </a:p>
          </p:txBody>
        </p:sp>
      </p:grpSp>
      <p:grpSp>
        <p:nvGrpSpPr>
          <p:cNvPr id="17" name="Группа 16"/>
          <p:cNvGrpSpPr/>
          <p:nvPr/>
        </p:nvGrpSpPr>
        <p:grpSpPr>
          <a:xfrm>
            <a:off x="4255426" y="4077072"/>
            <a:ext cx="699663" cy="675854"/>
            <a:chOff x="5922811" y="1379121"/>
            <a:chExt cx="1386682" cy="1435633"/>
          </a:xfrm>
          <a:scene3d>
            <a:camera prst="orthographicFront">
              <a:rot lat="0" lon="0" rev="0"/>
            </a:camera>
            <a:lightRig rig="contrasting" dir="t">
              <a:rot lat="0" lon="0" rev="1200000"/>
            </a:lightRig>
          </a:scene3d>
        </p:grpSpPr>
        <p:sp>
          <p:nvSpPr>
            <p:cNvPr id="18" name="Shape 17"/>
            <p:cNvSpPr/>
            <p:nvPr/>
          </p:nvSpPr>
          <p:spPr>
            <a:xfrm rot="20700000">
              <a:off x="5922811" y="1379121"/>
              <a:ext cx="1386682" cy="1435633"/>
            </a:xfrm>
            <a:prstGeom prst="gear6">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Shape 8"/>
            <p:cNvSpPr/>
            <p:nvPr/>
          </p:nvSpPr>
          <p:spPr>
            <a:xfrm>
              <a:off x="6224047" y="1696901"/>
              <a:ext cx="784208" cy="8000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2889250">
                <a:lnSpc>
                  <a:spcPct val="90000"/>
                </a:lnSpc>
                <a:spcBef>
                  <a:spcPct val="0"/>
                </a:spcBef>
                <a:spcAft>
                  <a:spcPct val="35000"/>
                </a:spcAft>
              </a:pPr>
              <a:endParaRPr lang="ru-RU" sz="1400" b="1" kern="1200" dirty="0">
                <a:latin typeface="+mn-lt"/>
              </a:endParaRPr>
            </a:p>
          </p:txBody>
        </p:sp>
      </p:grpSp>
      <p:sp>
        <p:nvSpPr>
          <p:cNvPr id="3" name="Выгнутая вправо стрелка 2"/>
          <p:cNvSpPr/>
          <p:nvPr/>
        </p:nvSpPr>
        <p:spPr>
          <a:xfrm>
            <a:off x="5580112" y="4394670"/>
            <a:ext cx="576064" cy="16383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Выгнутая вверх стрелка 4"/>
          <p:cNvSpPr/>
          <p:nvPr/>
        </p:nvSpPr>
        <p:spPr>
          <a:xfrm>
            <a:off x="4067944" y="3977714"/>
            <a:ext cx="1255075" cy="5155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TextBox 23"/>
          <p:cNvSpPr txBox="1"/>
          <p:nvPr/>
        </p:nvSpPr>
        <p:spPr>
          <a:xfrm>
            <a:off x="336745" y="1196752"/>
            <a:ext cx="8451938" cy="646331"/>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b="1" dirty="0" smtClean="0">
                <a:latin typeface="Cambria" panose="02040503050406030204" pitchFamily="18" charset="0"/>
              </a:rPr>
              <a:t>За 2014 год в городском округе всего </a:t>
            </a:r>
            <a:r>
              <a:rPr lang="ru-RU" i="1" dirty="0" smtClean="0">
                <a:effectLst>
                  <a:outerShdw blurRad="38100" dist="38100" dir="2700000" algn="tl">
                    <a:srgbClr val="000000">
                      <a:alpha val="43137"/>
                    </a:srgbClr>
                  </a:outerShdw>
                </a:effectLst>
                <a:latin typeface="Cambria" panose="02040503050406030204" pitchFamily="18" charset="0"/>
              </a:rPr>
              <a:t>реализовано продукции на сумму                </a:t>
            </a:r>
            <a:r>
              <a:rPr lang="ru-RU" b="1" i="1" dirty="0" smtClean="0">
                <a:solidFill>
                  <a:srgbClr val="C00000"/>
                </a:solidFill>
                <a:effectLst>
                  <a:outerShdw blurRad="38100" dist="38100" dir="2700000" algn="tl">
                    <a:srgbClr val="000000">
                      <a:alpha val="43137"/>
                    </a:srgbClr>
                  </a:outerShdw>
                </a:effectLst>
                <a:latin typeface="Cambria" panose="02040503050406030204" pitchFamily="18" charset="0"/>
              </a:rPr>
              <a:t>3,5</a:t>
            </a:r>
            <a:r>
              <a:rPr lang="ru-RU" i="1" dirty="0" smtClean="0">
                <a:effectLst>
                  <a:outerShdw blurRad="38100" dist="38100" dir="2700000" algn="tl">
                    <a:srgbClr val="000000">
                      <a:alpha val="43137"/>
                    </a:srgbClr>
                  </a:outerShdw>
                </a:effectLst>
                <a:latin typeface="Cambria" panose="02040503050406030204" pitchFamily="18" charset="0"/>
              </a:rPr>
              <a:t> млрд. рублей</a:t>
            </a:r>
            <a:r>
              <a:rPr lang="ru-RU" b="1" i="1" dirty="0" smtClean="0">
                <a:effectLst>
                  <a:outerShdw blurRad="38100" dist="38100" dir="2700000" algn="tl">
                    <a:srgbClr val="000000">
                      <a:alpha val="43137"/>
                    </a:srgbClr>
                  </a:outerShdw>
                </a:effectLst>
                <a:latin typeface="Cambria" panose="02040503050406030204" pitchFamily="18" charset="0"/>
              </a:rPr>
              <a:t> </a:t>
            </a:r>
            <a:r>
              <a:rPr lang="ru-RU" i="1" dirty="0" smtClean="0">
                <a:effectLst>
                  <a:outerShdw blurRad="38100" dist="38100" dir="2700000" algn="tl">
                    <a:srgbClr val="000000">
                      <a:alpha val="43137"/>
                    </a:srgbClr>
                  </a:outerShdw>
                </a:effectLst>
                <a:latin typeface="Cambria" panose="02040503050406030204" pitchFamily="18" charset="0"/>
              </a:rPr>
              <a:t>или</a:t>
            </a:r>
            <a:r>
              <a:rPr lang="ru-RU" b="1" i="1" dirty="0" smtClean="0">
                <a:effectLst>
                  <a:outerShdw blurRad="38100" dist="38100" dir="2700000" algn="tl">
                    <a:srgbClr val="000000">
                      <a:alpha val="43137"/>
                    </a:srgbClr>
                  </a:outerShdw>
                </a:effectLst>
                <a:latin typeface="Cambria" panose="02040503050406030204" pitchFamily="18" charset="0"/>
              </a:rPr>
              <a:t> </a:t>
            </a:r>
            <a:r>
              <a:rPr lang="ru-RU" b="1" i="1" dirty="0" smtClean="0">
                <a:solidFill>
                  <a:srgbClr val="C00000"/>
                </a:solidFill>
                <a:effectLst>
                  <a:outerShdw blurRad="38100" dist="38100" dir="2700000" algn="tl">
                    <a:srgbClr val="000000">
                      <a:alpha val="43137"/>
                    </a:srgbClr>
                  </a:outerShdw>
                </a:effectLst>
                <a:latin typeface="Cambria" panose="02040503050406030204" pitchFamily="18" charset="0"/>
              </a:rPr>
              <a:t>95,3</a:t>
            </a:r>
            <a:r>
              <a:rPr lang="ru-RU" b="1" dirty="0" smtClean="0">
                <a:latin typeface="Cambria" panose="02040503050406030204" pitchFamily="18" charset="0"/>
              </a:rPr>
              <a:t> % к уровню предыдущего года</a:t>
            </a:r>
          </a:p>
        </p:txBody>
      </p:sp>
    </p:spTree>
    <p:extLst>
      <p:ext uri="{BB962C8B-B14F-4D97-AF65-F5344CB8AC3E}">
        <p14:creationId xmlns:p14="http://schemas.microsoft.com/office/powerpoint/2010/main" val="195079942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000" b="1" dirty="0" smtClean="0">
                <a:solidFill>
                  <a:schemeClr val="bg2"/>
                </a:solidFill>
                <a:latin typeface="Cambria" pitchFamily="18" charset="0"/>
                <a:ea typeface="+mn-ea"/>
                <a:cs typeface="+mn-cs"/>
              </a:rPr>
              <a:t>Производство основных видов продукции</a:t>
            </a:r>
            <a:endParaRPr lang="ru-RU" sz="2000" b="1" dirty="0">
              <a:solidFill>
                <a:schemeClr val="bg2"/>
              </a:solidFill>
              <a:latin typeface="Cambria" pitchFamily="18" charset="0"/>
              <a:ea typeface="+mn-ea"/>
              <a:cs typeface="+mn-cs"/>
            </a:endParaRPr>
          </a:p>
        </p:txBody>
      </p:sp>
      <p:sp>
        <p:nvSpPr>
          <p:cNvPr id="26627"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A68275AB-6993-472D-97C7-9C1AE9B672C7}" type="slidenum">
              <a:rPr lang="ru-RU" smtClean="0">
                <a:latin typeface="Garamond Premr Pro Smbd" pitchFamily="18" charset="0"/>
              </a:rPr>
              <a:pPr fontAlgn="base">
                <a:spcBef>
                  <a:spcPct val="0"/>
                </a:spcBef>
                <a:spcAft>
                  <a:spcPct val="0"/>
                </a:spcAft>
              </a:pPr>
              <a:t>3</a:t>
            </a:fld>
            <a:endParaRPr lang="ru-RU" smtClean="0">
              <a:latin typeface="Garamond Premr Pro Smbd" pitchFamily="18" charset="0"/>
            </a:endParaRPr>
          </a:p>
        </p:txBody>
      </p:sp>
      <p:sp>
        <p:nvSpPr>
          <p:cNvPr id="26628" name="Rectangle 7"/>
          <p:cNvSpPr>
            <a:spLocks noChangeArrowheads="1"/>
          </p:cNvSpPr>
          <p:nvPr/>
        </p:nvSpPr>
        <p:spPr bwMode="auto">
          <a:xfrm>
            <a:off x="0" y="123981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256" name="Image" r:id="rId4" imgW="3949206" imgH="3263492" progId="Photoshop.Image.13">
                  <p:embed/>
                </p:oleObj>
              </mc:Choice>
              <mc:Fallback>
                <p:oleObj name="Image" r:id="rId4" imgW="3949206" imgH="3263492" progId="Photoshop.Image.13">
                  <p:embed/>
                  <p:pic>
                    <p:nvPicPr>
                      <p:cNvPr id="0"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492958351"/>
              </p:ext>
            </p:extLst>
          </p:nvPr>
        </p:nvGraphicFramePr>
        <p:xfrm>
          <a:off x="323527" y="1124744"/>
          <a:ext cx="8640960" cy="5544616"/>
        </p:xfrm>
        <a:graphic>
          <a:graphicData uri="http://schemas.openxmlformats.org/drawingml/2006/table">
            <a:tbl>
              <a:tblPr firstRow="1" firstCol="1" bandRow="1">
                <a:tableStyleId>{BC89EF96-8CEA-46FF-86C4-4CE0E7609802}</a:tableStyleId>
              </a:tblPr>
              <a:tblGrid>
                <a:gridCol w="4536504"/>
                <a:gridCol w="1152128"/>
                <a:gridCol w="1440160"/>
                <a:gridCol w="1512168"/>
              </a:tblGrid>
              <a:tr h="360040">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rPr>
                        <a:t>Наименование продукции</a:t>
                      </a:r>
                      <a:endParaRPr lang="ru-RU" sz="1800" b="0" dirty="0">
                        <a:solidFill>
                          <a:srgbClr val="FF0000"/>
                        </a:solidFill>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ед</a:t>
                      </a:r>
                      <a:r>
                        <a:rPr lang="ru-RU" sz="1800" b="0" dirty="0" smtClean="0">
                          <a:effectLst>
                            <a:outerShdw blurRad="38100" dist="38100" dir="2700000" algn="tl">
                              <a:srgbClr val="000000">
                                <a:alpha val="43137"/>
                              </a:srgbClr>
                            </a:outerShdw>
                          </a:effectLst>
                          <a:latin typeface="+mj-lt"/>
                        </a:rPr>
                        <a:t>. изм</a:t>
                      </a:r>
                      <a:r>
                        <a:rPr lang="ru-RU" sz="1800" b="0" dirty="0">
                          <a:effectLst>
                            <a:outerShdw blurRad="38100" dist="38100" dir="2700000" algn="tl">
                              <a:srgbClr val="000000">
                                <a:alpha val="43137"/>
                              </a:srgbClr>
                            </a:outerShdw>
                          </a:effectLst>
                          <a:latin typeface="+mj-lt"/>
                        </a:rPr>
                        <a:t>.</a:t>
                      </a:r>
                      <a:endParaRPr lang="ru-RU" sz="1800" b="0" dirty="0">
                        <a:solidFill>
                          <a:srgbClr val="FF0000"/>
                        </a:solidFill>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rPr>
                        <a:t>2013 г</a:t>
                      </a:r>
                      <a:r>
                        <a:rPr lang="ru-RU" sz="1800" b="0" dirty="0">
                          <a:effectLst>
                            <a:outerShdw blurRad="38100" dist="38100" dir="2700000" algn="tl">
                              <a:srgbClr val="000000">
                                <a:alpha val="43137"/>
                              </a:srgbClr>
                            </a:outerShdw>
                          </a:effectLst>
                          <a:latin typeface="+mj-lt"/>
                        </a:rPr>
                        <a:t>.</a:t>
                      </a:r>
                      <a:endParaRPr lang="ru-RU" sz="1800" b="0" dirty="0">
                        <a:solidFill>
                          <a:srgbClr val="FF0000"/>
                        </a:solidFill>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rPr>
                        <a:t>2014 г.</a:t>
                      </a:r>
                      <a:endParaRPr lang="ru-RU" sz="1800" b="0" dirty="0">
                        <a:solidFill>
                          <a:srgbClr val="FF0000"/>
                        </a:solidFill>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мобильные здания типа «Кедр»</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шт.</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1 234</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1 631</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изделия блок-контейнерного типа</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шт.</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353</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114</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сборный железобетон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тыс. </a:t>
                      </a:r>
                      <a:r>
                        <a:rPr lang="ru-RU" sz="1800" b="0" dirty="0" err="1">
                          <a:effectLst>
                            <a:outerShdw blurRad="38100" dist="38100" dir="2700000" algn="tl">
                              <a:srgbClr val="000000">
                                <a:alpha val="43137"/>
                              </a:srgbClr>
                            </a:outerShdw>
                          </a:effectLst>
                          <a:latin typeface="+mj-lt"/>
                        </a:rPr>
                        <a:t>м</a:t>
                      </a:r>
                      <a:r>
                        <a:rPr lang="ru-RU" sz="1800" b="0" baseline="30000" dirty="0" err="1">
                          <a:effectLst>
                            <a:outerShdw blurRad="38100" dist="38100" dir="2700000" algn="tl">
                              <a:srgbClr val="000000">
                                <a:alpha val="43137"/>
                              </a:srgbClr>
                            </a:outerShdw>
                          </a:effectLst>
                          <a:latin typeface="+mj-lt"/>
                        </a:rPr>
                        <a:t>З</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28,8</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30</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smtClean="0">
                          <a:effectLst>
                            <a:outerShdw blurRad="38100" dist="38100" dir="2700000" algn="tl">
                              <a:srgbClr val="000000">
                                <a:alpha val="43137"/>
                              </a:srgbClr>
                            </a:outerShdw>
                          </a:effectLst>
                          <a:latin typeface="+mj-lt"/>
                        </a:rPr>
                        <a:t>древесина деловая</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тыс. </a:t>
                      </a:r>
                      <a:r>
                        <a:rPr lang="ru-RU" sz="1800" b="0" dirty="0" err="1">
                          <a:effectLst>
                            <a:outerShdw blurRad="38100" dist="38100" dir="2700000" algn="tl">
                              <a:srgbClr val="000000">
                                <a:alpha val="43137"/>
                              </a:srgbClr>
                            </a:outerShdw>
                          </a:effectLst>
                          <a:latin typeface="+mj-lt"/>
                        </a:rPr>
                        <a:t>м</a:t>
                      </a:r>
                      <a:r>
                        <a:rPr lang="ru-RU" sz="1800" b="0" baseline="30000" dirty="0" err="1">
                          <a:effectLst>
                            <a:outerShdw blurRad="38100" dist="38100" dir="2700000" algn="tl">
                              <a:srgbClr val="000000">
                                <a:alpha val="43137"/>
                              </a:srgbClr>
                            </a:outerShdw>
                          </a:effectLst>
                          <a:latin typeface="+mj-lt"/>
                        </a:rPr>
                        <a:t>З</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122,2</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114,5</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пиломатериал</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тыс. </a:t>
                      </a:r>
                      <a:r>
                        <a:rPr lang="ru-RU" sz="1800" b="0" dirty="0" err="1">
                          <a:effectLst>
                            <a:outerShdw blurRad="38100" dist="38100" dir="2700000" algn="tl">
                              <a:srgbClr val="000000">
                                <a:alpha val="43137"/>
                              </a:srgbClr>
                            </a:outerShdw>
                          </a:effectLst>
                          <a:latin typeface="+mj-lt"/>
                        </a:rPr>
                        <a:t>м</a:t>
                      </a:r>
                      <a:r>
                        <a:rPr lang="ru-RU" sz="1800" b="0" baseline="30000" dirty="0" err="1">
                          <a:effectLst>
                            <a:outerShdw blurRad="38100" dist="38100" dir="2700000" algn="tl">
                              <a:srgbClr val="000000">
                                <a:alpha val="43137"/>
                              </a:srgbClr>
                            </a:outerShdw>
                          </a:effectLst>
                          <a:latin typeface="+mj-lt"/>
                        </a:rPr>
                        <a:t>З</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56,4</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45,7</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мясо, включая субпродукты</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6 834</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5 472</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мясные полуфабрикаты</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2 216</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3 987</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колбасные изделия</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1 521</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1 524</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масло растительное дезодорированное</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a:effectLst>
                            <a:outerShdw blurRad="38100" dist="38100" dir="2700000" algn="tl">
                              <a:srgbClr val="000000">
                                <a:alpha val="43137"/>
                              </a:srgbClr>
                            </a:outerShdw>
                          </a:effectLst>
                          <a:latin typeface="+mj-lt"/>
                        </a:rPr>
                        <a:t>тонн</a:t>
                      </a:r>
                      <a:endParaRPr lang="ru-RU" sz="1800" b="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720</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342</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масло растительное нерафинированное</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10 957</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14 979</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комбикорм</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тыс. 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129</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129</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r h="432048">
                <a:tc>
                  <a:txBody>
                    <a:bodyPr/>
                    <a:lstStyle/>
                    <a:p>
                      <a:pPr algn="just">
                        <a:lnSpc>
                          <a:spcPct val="115000"/>
                        </a:lnSpc>
                        <a:spcAft>
                          <a:spcPts val="0"/>
                        </a:spcAft>
                      </a:pPr>
                      <a:r>
                        <a:rPr lang="ru-RU" sz="1800" b="0" dirty="0">
                          <a:effectLst>
                            <a:outerShdw blurRad="38100" dist="38100" dir="2700000" algn="tl">
                              <a:srgbClr val="000000">
                                <a:alpha val="43137"/>
                              </a:srgbClr>
                            </a:outerShdw>
                          </a:effectLst>
                          <a:latin typeface="+mj-lt"/>
                        </a:rPr>
                        <a:t>хлеб и хлебобулочные изделия</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a:effectLst>
                            <a:outerShdw blurRad="38100" dist="38100" dir="2700000" algn="tl">
                              <a:srgbClr val="000000">
                                <a:alpha val="43137"/>
                              </a:srgbClr>
                            </a:outerShdw>
                          </a:effectLst>
                          <a:latin typeface="+mj-lt"/>
                        </a:rPr>
                        <a:t>тонн</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3 915</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c>
                  <a:txBody>
                    <a:bodyPr/>
                    <a:lstStyle/>
                    <a:p>
                      <a:pPr algn="ctr">
                        <a:lnSpc>
                          <a:spcPct val="115000"/>
                        </a:lnSpc>
                        <a:spcAft>
                          <a:spcPts val="0"/>
                        </a:spcAft>
                      </a:pPr>
                      <a:r>
                        <a:rPr lang="ru-RU" sz="1800" b="0" dirty="0" smtClean="0">
                          <a:effectLst>
                            <a:outerShdw blurRad="38100" dist="38100" dir="2700000" algn="tl">
                              <a:srgbClr val="000000">
                                <a:alpha val="43137"/>
                              </a:srgbClr>
                            </a:outerShdw>
                          </a:effectLst>
                          <a:latin typeface="+mj-lt"/>
                          <a:ea typeface="Times New Roman"/>
                        </a:rPr>
                        <a:t>3 135</a:t>
                      </a:r>
                      <a:endParaRPr lang="ru-RU" sz="1800" b="0" dirty="0">
                        <a:effectLst>
                          <a:outerShdw blurRad="38100" dist="38100" dir="2700000" algn="tl">
                            <a:srgbClr val="000000">
                              <a:alpha val="43137"/>
                            </a:srgbClr>
                          </a:outerShdw>
                        </a:effectLst>
                        <a:latin typeface="+mj-lt"/>
                        <a:ea typeface="Times New Roman"/>
                      </a:endParaRPr>
                    </a:p>
                  </a:txBody>
                  <a:tcPr marL="68580" marR="68580" marT="0" marB="0"/>
                </a:tc>
              </a:tr>
            </a:tbl>
          </a:graphicData>
        </a:graphic>
      </p:graphicFrame>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4" descr="C:\Users\vladimir_sn\Desktop\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66419"/>
            <a:ext cx="3632077" cy="2151881"/>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Сельское хозяйство</a:t>
            </a:r>
          </a:p>
        </p:txBody>
      </p:sp>
      <p:sp>
        <p:nvSpPr>
          <p:cNvPr id="43011"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420ADD47-BDBF-47FA-8353-AA881E59C0B0}" type="slidenum">
              <a:rPr lang="ru-RU" smtClean="0">
                <a:latin typeface="Garamond Premr Pro Smbd" pitchFamily="18" charset="0"/>
              </a:rPr>
              <a:pPr fontAlgn="base">
                <a:spcBef>
                  <a:spcPct val="0"/>
                </a:spcBef>
                <a:spcAft>
                  <a:spcPct val="0"/>
                </a:spcAft>
              </a:pPr>
              <a:t>4</a:t>
            </a:fld>
            <a:endParaRPr lang="ru-RU" smtClean="0">
              <a:latin typeface="Garamond Premr Pro Smbd" pitchFamily="18" charset="0"/>
            </a:endParaRPr>
          </a:p>
        </p:txBody>
      </p:sp>
      <p:sp>
        <p:nvSpPr>
          <p:cNvPr id="43012"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0445" name="Image" r:id="rId5" imgW="3949206" imgH="3263492" progId="Photoshop.Image.13">
                  <p:embed/>
                </p:oleObj>
              </mc:Choice>
              <mc:Fallback>
                <p:oleObj name="Image" r:id="rId5" imgW="3949206" imgH="3263492" progId="Photoshop.Image.13">
                  <p:embed/>
                  <p:pic>
                    <p:nvPicPr>
                      <p:cNvPr id="0" name="Объект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23" descr="C:\Users\vladimir_sn\Desktop\images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1196752"/>
            <a:ext cx="3307376" cy="2209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Диаграмма 10"/>
          <p:cNvGraphicFramePr>
            <a:graphicFrameLocks/>
          </p:cNvGraphicFramePr>
          <p:nvPr>
            <p:extLst>
              <p:ext uri="{D42A27DB-BD31-4B8C-83A1-F6EECF244321}">
                <p14:modId xmlns:p14="http://schemas.microsoft.com/office/powerpoint/2010/main" val="2072066646"/>
              </p:ext>
            </p:extLst>
          </p:nvPr>
        </p:nvGraphicFramePr>
        <p:xfrm>
          <a:off x="-396552" y="990916"/>
          <a:ext cx="6305550" cy="28701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267728036"/>
              </p:ext>
            </p:extLst>
          </p:nvPr>
        </p:nvGraphicFramePr>
        <p:xfrm>
          <a:off x="3335554" y="3976692"/>
          <a:ext cx="5695950" cy="2771775"/>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a:graphicFrameLocks/>
          </p:cNvGraphicFramePr>
          <p:nvPr>
            <p:extLst>
              <p:ext uri="{D42A27DB-BD31-4B8C-83A1-F6EECF244321}">
                <p14:modId xmlns:p14="http://schemas.microsoft.com/office/powerpoint/2010/main" val="2679678938"/>
              </p:ext>
            </p:extLst>
          </p:nvPr>
        </p:nvGraphicFramePr>
        <p:xfrm>
          <a:off x="-1404664" y="845408"/>
          <a:ext cx="7298620" cy="3187028"/>
        </p:xfrm>
        <a:graphic>
          <a:graphicData uri="http://schemas.openxmlformats.org/drawingml/2006/chart">
            <c:chart xmlns:c="http://schemas.openxmlformats.org/drawingml/2006/chart" xmlns:r="http://schemas.openxmlformats.org/officeDocument/2006/relationships" r:id="rId4"/>
          </a:graphicData>
        </a:graphic>
      </p:graphicFrame>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Сельское хозяйство</a:t>
            </a:r>
          </a:p>
        </p:txBody>
      </p:sp>
      <p:sp>
        <p:nvSpPr>
          <p:cNvPr id="44036"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849E8221-41D3-4804-8849-4309ABEED787}" type="slidenum">
              <a:rPr lang="ru-RU" smtClean="0">
                <a:latin typeface="Garamond Premr Pro Smbd" pitchFamily="18" charset="0"/>
              </a:rPr>
              <a:pPr fontAlgn="base">
                <a:spcBef>
                  <a:spcPct val="0"/>
                </a:spcBef>
                <a:spcAft>
                  <a:spcPct val="0"/>
                </a:spcAft>
              </a:pPr>
              <a:t>5</a:t>
            </a:fld>
            <a:endParaRPr lang="ru-RU" smtClean="0">
              <a:latin typeface="Garamond Premr Pro Smbd" pitchFamily="18" charset="0"/>
            </a:endParaRPr>
          </a:p>
        </p:txBody>
      </p:sp>
      <p:sp>
        <p:nvSpPr>
          <p:cNvPr id="44037"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468899561"/>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1471" name="Image" r:id="rId5" imgW="3949206" imgH="3263492" progId="Photoshop.Image.13">
                  <p:embed/>
                </p:oleObj>
              </mc:Choice>
              <mc:Fallback>
                <p:oleObj name="Image" r:id="rId5" imgW="3949206" imgH="3263492" progId="Photoshop.Image.13">
                  <p:embed/>
                  <p:pic>
                    <p:nvPicPr>
                      <p:cNvPr id="0" name="Объект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31" descr="C:\Users\vladimir_sn\Desktop\images (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377" y="1052736"/>
            <a:ext cx="3453308" cy="25306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2" descr="C:\Users\vladimir_sn\Desktop\загруженное.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374584"/>
            <a:ext cx="3358564" cy="223497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
          <p:cNvSpPr txBox="1"/>
          <p:nvPr/>
        </p:nvSpPr>
        <p:spPr>
          <a:xfrm>
            <a:off x="4716016" y="3451254"/>
            <a:ext cx="3175356" cy="92333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ru-RU" sz="1800" b="1" dirty="0">
                <a:solidFill>
                  <a:srgbClr val="00B0F0"/>
                </a:solidFill>
                <a:latin typeface="+mn-lt"/>
              </a:rPr>
              <a:t>Производство </a:t>
            </a:r>
            <a:r>
              <a:rPr lang="ru-RU" sz="1800" b="1" dirty="0" smtClean="0">
                <a:solidFill>
                  <a:srgbClr val="00B0F0"/>
                </a:solidFill>
                <a:latin typeface="+mn-lt"/>
              </a:rPr>
              <a:t>мяса и молока </a:t>
            </a:r>
            <a:endParaRPr lang="ru-RU" sz="1800" b="1" dirty="0">
              <a:solidFill>
                <a:srgbClr val="00B0F0"/>
              </a:solidFill>
              <a:latin typeface="+mn-lt"/>
            </a:endParaRPr>
          </a:p>
          <a:p>
            <a:pPr>
              <a:defRPr/>
            </a:pPr>
            <a:r>
              <a:rPr lang="ru-RU" sz="1800" b="1" dirty="0">
                <a:solidFill>
                  <a:srgbClr val="00B0F0"/>
                </a:solidFill>
                <a:latin typeface="+mn-lt"/>
              </a:rPr>
              <a:t>в хозяйствах всех категорий,</a:t>
            </a:r>
            <a:r>
              <a:rPr lang="ru-RU" sz="1800" b="1" dirty="0">
                <a:latin typeface="+mn-lt"/>
              </a:rPr>
              <a:t> </a:t>
            </a:r>
          </a:p>
          <a:p>
            <a:pPr>
              <a:defRPr/>
            </a:pPr>
            <a:r>
              <a:rPr lang="ru-RU" sz="1800" b="1" dirty="0">
                <a:solidFill>
                  <a:srgbClr val="FF0000"/>
                </a:solidFill>
                <a:effectLst>
                  <a:outerShdw blurRad="38100" dist="38100" dir="2700000" algn="tl">
                    <a:srgbClr val="000000">
                      <a:alpha val="43137"/>
                    </a:srgbClr>
                  </a:outerShdw>
                </a:effectLst>
                <a:latin typeface="+mn-lt"/>
              </a:rPr>
              <a:t>тыс. тонн</a:t>
            </a:r>
          </a:p>
        </p:txBody>
      </p:sp>
      <p:graphicFrame>
        <p:nvGraphicFramePr>
          <p:cNvPr id="11" name="Диаграмма 10"/>
          <p:cNvGraphicFramePr>
            <a:graphicFrameLocks/>
          </p:cNvGraphicFramePr>
          <p:nvPr>
            <p:extLst>
              <p:ext uri="{D42A27DB-BD31-4B8C-83A1-F6EECF244321}">
                <p14:modId xmlns:p14="http://schemas.microsoft.com/office/powerpoint/2010/main" val="2826104007"/>
              </p:ext>
            </p:extLst>
          </p:nvPr>
        </p:nvGraphicFramePr>
        <p:xfrm>
          <a:off x="3059832" y="4095750"/>
          <a:ext cx="5852488" cy="276225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01" name="Picture 73" descr="C:\Users\vladimir_sn\Desktop\images (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16" y="4509120"/>
            <a:ext cx="1963986" cy="1426317"/>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Сельское хозяйство</a:t>
            </a:r>
            <a:endParaRPr lang="ru-RU" sz="2200" b="1" dirty="0" smtClean="0">
              <a:solidFill>
                <a:srgbClr val="FF0000"/>
              </a:solidFill>
              <a:latin typeface="Cambria" pitchFamily="18" charset="0"/>
              <a:cs typeface="Times New Roman" pitchFamily="18" charset="0"/>
            </a:endParaRPr>
          </a:p>
        </p:txBody>
      </p:sp>
      <p:sp>
        <p:nvSpPr>
          <p:cNvPr id="44036"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849E8221-41D3-4804-8849-4309ABEED787}" type="slidenum">
              <a:rPr lang="ru-RU" smtClean="0">
                <a:latin typeface="Garamond Premr Pro Smbd" pitchFamily="18" charset="0"/>
              </a:rPr>
              <a:pPr fontAlgn="base">
                <a:spcBef>
                  <a:spcPct val="0"/>
                </a:spcBef>
                <a:spcAft>
                  <a:spcPct val="0"/>
                </a:spcAft>
              </a:pPr>
              <a:t>6</a:t>
            </a:fld>
            <a:endParaRPr lang="ru-RU" smtClean="0">
              <a:latin typeface="Garamond Premr Pro Smbd" pitchFamily="18" charset="0"/>
            </a:endParaRPr>
          </a:p>
        </p:txBody>
      </p:sp>
      <p:sp>
        <p:nvSpPr>
          <p:cNvPr id="44037"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14770145"/>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2667" name="Image" r:id="rId5" imgW="3949206" imgH="3263492" progId="Photoshop.Image.13">
                  <p:embed/>
                </p:oleObj>
              </mc:Choice>
              <mc:Fallback>
                <p:oleObj name="Image" r:id="rId5" imgW="3949206" imgH="3263492" progId="Photoshop.Image.1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Заголовок 1"/>
          <p:cNvSpPr txBox="1">
            <a:spLocks/>
          </p:cNvSpPr>
          <p:nvPr/>
        </p:nvSpPr>
        <p:spPr bwMode="auto">
          <a:xfrm>
            <a:off x="141134" y="1052736"/>
            <a:ext cx="4214842"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2000" b="1" dirty="0" smtClean="0">
                <a:solidFill>
                  <a:srgbClr val="00B0F0"/>
                </a:solidFill>
                <a:latin typeface="Cambria" pitchFamily="18" charset="0"/>
                <a:cs typeface="Times New Roman" pitchFamily="18" charset="0"/>
              </a:rPr>
              <a:t>Надой молока на фуражную корову, </a:t>
            </a:r>
            <a:r>
              <a:rPr lang="ru-RU" sz="2000" b="1" dirty="0" smtClean="0">
                <a:solidFill>
                  <a:srgbClr val="FF0000"/>
                </a:solidFill>
                <a:latin typeface="Cambria" pitchFamily="18" charset="0"/>
                <a:cs typeface="Times New Roman" pitchFamily="18" charset="0"/>
              </a:rPr>
              <a:t>кг</a:t>
            </a:r>
          </a:p>
        </p:txBody>
      </p:sp>
      <p:sp>
        <p:nvSpPr>
          <p:cNvPr id="8" name="Заголовок 1"/>
          <p:cNvSpPr txBox="1">
            <a:spLocks/>
          </p:cNvSpPr>
          <p:nvPr/>
        </p:nvSpPr>
        <p:spPr bwMode="auto">
          <a:xfrm>
            <a:off x="4355976" y="3098303"/>
            <a:ext cx="4430866"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2000" b="1" dirty="0" smtClean="0">
                <a:solidFill>
                  <a:srgbClr val="00B0F0"/>
                </a:solidFill>
                <a:latin typeface="Cambria" pitchFamily="18" charset="0"/>
                <a:cs typeface="Times New Roman" pitchFamily="18" charset="0"/>
              </a:rPr>
              <a:t>Среднесуточный привес КРС и свиней по стаду, </a:t>
            </a:r>
            <a:r>
              <a:rPr lang="ru-RU" sz="2000" b="1" dirty="0" smtClean="0">
                <a:solidFill>
                  <a:srgbClr val="FF0000"/>
                </a:solidFill>
                <a:latin typeface="Cambria" pitchFamily="18" charset="0"/>
                <a:cs typeface="Times New Roman" pitchFamily="18" charset="0"/>
              </a:rPr>
              <a:t>в граммах</a:t>
            </a:r>
          </a:p>
        </p:txBody>
      </p:sp>
      <p:graphicFrame>
        <p:nvGraphicFramePr>
          <p:cNvPr id="9" name="Диаграмма 8"/>
          <p:cNvGraphicFramePr>
            <a:graphicFrameLocks/>
          </p:cNvGraphicFramePr>
          <p:nvPr>
            <p:extLst>
              <p:ext uri="{D42A27DB-BD31-4B8C-83A1-F6EECF244321}">
                <p14:modId xmlns:p14="http://schemas.microsoft.com/office/powerpoint/2010/main" val="40450123"/>
              </p:ext>
            </p:extLst>
          </p:nvPr>
        </p:nvGraphicFramePr>
        <p:xfrm>
          <a:off x="168978" y="1835696"/>
          <a:ext cx="3970974" cy="28315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2931955542"/>
              </p:ext>
            </p:extLst>
          </p:nvPr>
        </p:nvGraphicFramePr>
        <p:xfrm>
          <a:off x="4203897" y="3881263"/>
          <a:ext cx="4735023" cy="2880320"/>
        </p:xfrm>
        <a:graphic>
          <a:graphicData uri="http://schemas.openxmlformats.org/drawingml/2006/chart">
            <c:chart xmlns:c="http://schemas.openxmlformats.org/drawingml/2006/chart" xmlns:r="http://schemas.openxmlformats.org/officeDocument/2006/relationships" r:id="rId8"/>
          </a:graphicData>
        </a:graphic>
      </p:graphicFrame>
      <p:pic>
        <p:nvPicPr>
          <p:cNvPr id="22600" name="Picture 72" descr="C:\Users\vladimir_sn\Desktop\images (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5432418"/>
            <a:ext cx="2090936" cy="1314303"/>
          </a:xfrm>
          <a:prstGeom prst="rect">
            <a:avLst/>
          </a:prstGeom>
          <a:noFill/>
          <a:extLst>
            <a:ext uri="{909E8E84-426E-40DD-AFC4-6F175D3DCCD1}">
              <a14:hiddenFill xmlns:a14="http://schemas.microsoft.com/office/drawing/2010/main">
                <a:solidFill>
                  <a:srgbClr val="FFFFFF"/>
                </a:solidFill>
              </a14:hiddenFill>
            </a:ext>
          </a:extLst>
        </p:spPr>
      </p:pic>
      <p:pic>
        <p:nvPicPr>
          <p:cNvPr id="22603" name="Picture 75" descr="C:\Users\vladimir_sn\Desktop\images (2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323975"/>
            <a:ext cx="1695152" cy="165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77429"/>
      </p:ext>
    </p:extLst>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85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Сельское хозяйство</a:t>
            </a:r>
            <a:endParaRPr lang="ru-RU" sz="2200" b="1" dirty="0" smtClean="0">
              <a:solidFill>
                <a:srgbClr val="FF0000"/>
              </a:solidFill>
              <a:latin typeface="Cambria" pitchFamily="18" charset="0"/>
              <a:cs typeface="Times New Roman" pitchFamily="18" charset="0"/>
            </a:endParaRPr>
          </a:p>
        </p:txBody>
      </p:sp>
      <p:sp>
        <p:nvSpPr>
          <p:cNvPr id="44036"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849E8221-41D3-4804-8849-4309ABEED787}" type="slidenum">
              <a:rPr lang="ru-RU" smtClean="0">
                <a:latin typeface="Garamond Premr Pro Smbd" pitchFamily="18" charset="0"/>
              </a:rPr>
              <a:pPr fontAlgn="base">
                <a:spcBef>
                  <a:spcPct val="0"/>
                </a:spcBef>
                <a:spcAft>
                  <a:spcPct val="0"/>
                </a:spcAft>
              </a:pPr>
              <a:t>7</a:t>
            </a:fld>
            <a:endParaRPr lang="ru-RU" smtClean="0">
              <a:latin typeface="Garamond Premr Pro Smbd" pitchFamily="18" charset="0"/>
            </a:endParaRPr>
          </a:p>
        </p:txBody>
      </p:sp>
      <p:sp>
        <p:nvSpPr>
          <p:cNvPr id="44037"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4069798487"/>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25676"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4052505930"/>
              </p:ext>
            </p:extLst>
          </p:nvPr>
        </p:nvGraphicFramePr>
        <p:xfrm>
          <a:off x="357158" y="1628800"/>
          <a:ext cx="8316416" cy="5261414"/>
        </p:xfrm>
        <a:graphic>
          <a:graphicData uri="http://schemas.openxmlformats.org/drawingml/2006/chart">
            <c:chart xmlns:c="http://schemas.openxmlformats.org/drawingml/2006/chart" xmlns:r="http://schemas.openxmlformats.org/officeDocument/2006/relationships" r:id="rId6"/>
          </a:graphicData>
        </a:graphic>
      </p:graphicFrame>
      <p:sp>
        <p:nvSpPr>
          <p:cNvPr id="13" name="Заголовок 1"/>
          <p:cNvSpPr txBox="1">
            <a:spLocks/>
          </p:cNvSpPr>
          <p:nvPr/>
        </p:nvSpPr>
        <p:spPr bwMode="auto">
          <a:xfrm>
            <a:off x="357158" y="980728"/>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2200" b="1" dirty="0" smtClean="0">
                <a:solidFill>
                  <a:srgbClr val="00B0F0"/>
                </a:solidFill>
                <a:latin typeface="Cambria" pitchFamily="18" charset="0"/>
                <a:cs typeface="Times New Roman" pitchFamily="18" charset="0"/>
              </a:rPr>
              <a:t>Удельный объем продукции крупнотоварного производства Заводоуковского городского округа </a:t>
            </a:r>
          </a:p>
          <a:p>
            <a:pPr marL="320040" indent="-320040" algn="ctr" eaLnBrk="1" fontAlgn="auto" hangingPunct="1">
              <a:spcAft>
                <a:spcPts val="0"/>
              </a:spcAft>
              <a:buClr>
                <a:schemeClr val="accent6">
                  <a:lumMod val="75000"/>
                </a:schemeClr>
              </a:buClr>
              <a:buSzPct val="128000"/>
              <a:defRPr/>
            </a:pPr>
            <a:r>
              <a:rPr lang="ru-RU" sz="2200" b="1" dirty="0" smtClean="0">
                <a:solidFill>
                  <a:srgbClr val="00B0F0"/>
                </a:solidFill>
                <a:latin typeface="Cambria" pitchFamily="18" charset="0"/>
                <a:cs typeface="Times New Roman" pitchFamily="18" charset="0"/>
              </a:rPr>
              <a:t>в общем объеме юга Тюменской области, </a:t>
            </a:r>
            <a:r>
              <a:rPr lang="ru-RU" sz="2200" b="1" dirty="0" smtClean="0">
                <a:solidFill>
                  <a:srgbClr val="FF0000"/>
                </a:solidFill>
                <a:latin typeface="Cambria" pitchFamily="18" charset="0"/>
                <a:cs typeface="Times New Roman" pitchFamily="18" charset="0"/>
              </a:rPr>
              <a:t>в %</a:t>
            </a:r>
          </a:p>
        </p:txBody>
      </p:sp>
    </p:spTree>
    <p:extLst>
      <p:ext uri="{BB962C8B-B14F-4D97-AF65-F5344CB8AC3E}">
        <p14:creationId xmlns:p14="http://schemas.microsoft.com/office/powerpoint/2010/main" val="2302479350"/>
      </p:ext>
    </p:extLst>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188640"/>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algn="ctr" eaLnBrk="1" fontAlgn="auto" hangingPunct="1">
              <a:spcAft>
                <a:spcPts val="0"/>
              </a:spcAft>
              <a:buClr>
                <a:schemeClr val="accent6">
                  <a:lumMod val="75000"/>
                </a:schemeClr>
              </a:buClr>
              <a:buSzPct val="128000"/>
              <a:defRPr/>
            </a:pPr>
            <a:r>
              <a:rPr lang="ru-RU" sz="3600" b="1" dirty="0" smtClean="0">
                <a:solidFill>
                  <a:schemeClr val="accent1">
                    <a:lumMod val="25000"/>
                  </a:schemeClr>
                </a:solidFill>
                <a:effectLst>
                  <a:reflection blurRad="6350" stA="55000" endA="300" endPos="45500" dir="5400000" sy="-100000" algn="bl" rotWithShape="0"/>
                </a:effectLst>
              </a:rPr>
              <a:t>	</a:t>
            </a:r>
            <a:r>
              <a:rPr lang="ru-RU" sz="2200" b="1" dirty="0" smtClean="0">
                <a:solidFill>
                  <a:schemeClr val="accent1">
                    <a:lumMod val="25000"/>
                  </a:schemeClr>
                </a:solidFill>
                <a:latin typeface="Cambria" pitchFamily="18" charset="0"/>
                <a:cs typeface="Times New Roman" pitchFamily="18" charset="0"/>
              </a:rPr>
              <a:t>Создание рабочих  мест и инвестиции в сельском хозяйстве</a:t>
            </a:r>
            <a:endParaRPr lang="ru-RU" sz="2200" b="1" dirty="0">
              <a:solidFill>
                <a:schemeClr val="accent1">
                  <a:lumMod val="25000"/>
                </a:schemeClr>
              </a:solidFill>
              <a:latin typeface="Cambria" pitchFamily="18" charset="0"/>
              <a:cs typeface="Times New Roman" pitchFamily="18" charset="0"/>
            </a:endParaRPr>
          </a:p>
        </p:txBody>
      </p:sp>
      <p:sp>
        <p:nvSpPr>
          <p:cNvPr id="3584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7775E18D-30F8-48CB-BAB3-216AB582C4B7}" type="slidenum">
              <a:rPr lang="ru-RU" smtClean="0">
                <a:latin typeface="Garamond Premr Pro Smbd" pitchFamily="18" charset="0"/>
              </a:rPr>
              <a:pPr fontAlgn="base">
                <a:spcBef>
                  <a:spcPct val="0"/>
                </a:spcBef>
                <a:spcAft>
                  <a:spcPct val="0"/>
                </a:spcAft>
              </a:pPr>
              <a:t>8</a:t>
            </a:fld>
            <a:endParaRPr lang="ru-RU" smtClean="0">
              <a:latin typeface="Garamond Premr Pro Smbd" pitchFamily="18" charset="0"/>
            </a:endParaRPr>
          </a:p>
        </p:txBody>
      </p:sp>
      <p:sp>
        <p:nvSpPr>
          <p:cNvPr id="3584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6" name="Схема 5"/>
          <p:cNvGraphicFramePr/>
          <p:nvPr>
            <p:extLst>
              <p:ext uri="{D42A27DB-BD31-4B8C-83A1-F6EECF244321}">
                <p14:modId xmlns:p14="http://schemas.microsoft.com/office/powerpoint/2010/main" val="4187136724"/>
              </p:ext>
            </p:extLst>
          </p:nvPr>
        </p:nvGraphicFramePr>
        <p:xfrm>
          <a:off x="0" y="2412469"/>
          <a:ext cx="7643866" cy="44455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2261851695"/>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6588" name="Image" r:id="rId9" imgW="3949206" imgH="3263492" progId="Photoshop.Image.13">
                  <p:embed/>
                </p:oleObj>
              </mc:Choice>
              <mc:Fallback>
                <p:oleObj name="Image" r:id="rId9" imgW="3949206" imgH="3263492" progId="Photoshop.Image.1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Овал 8"/>
          <p:cNvSpPr/>
          <p:nvPr/>
        </p:nvSpPr>
        <p:spPr>
          <a:xfrm>
            <a:off x="6012160" y="2156486"/>
            <a:ext cx="2978582" cy="2424642"/>
          </a:xfrm>
          <a:prstGeom prst="ellipse">
            <a:avLst/>
          </a:prstGeom>
          <a:blipFill rotWithShape="1">
            <a:blip r:embed="rId11">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Овал 7"/>
          <p:cNvSpPr/>
          <p:nvPr/>
        </p:nvSpPr>
        <p:spPr>
          <a:xfrm>
            <a:off x="6012160" y="4437112"/>
            <a:ext cx="2978581" cy="2376264"/>
          </a:xfrm>
          <a:prstGeom prst="ellipse">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p:cNvSpPr txBox="1"/>
          <p:nvPr/>
        </p:nvSpPr>
        <p:spPr>
          <a:xfrm>
            <a:off x="179513" y="1196752"/>
            <a:ext cx="8640960" cy="1215717"/>
          </a:xfrm>
          <a:prstGeom prst="rect">
            <a:avLst/>
          </a:prstGeom>
          <a:noFill/>
        </p:spPr>
        <p:txBody>
          <a:bodyPr wrap="square">
            <a:spAutoFit/>
          </a:bodyPr>
          <a:lstStyle/>
          <a:p>
            <a:pPr marL="285750" indent="-285750" algn="just" fontAlgn="auto">
              <a:spcBef>
                <a:spcPts val="600"/>
              </a:spcBef>
              <a:spcAft>
                <a:spcPts val="0"/>
              </a:spcAft>
              <a:buFont typeface="Wingdings" panose="05000000000000000000" pitchFamily="2" charset="2"/>
              <a:buChar char="§"/>
              <a:defRPr/>
            </a:pPr>
            <a:r>
              <a:rPr lang="ru-RU" sz="1700" b="1" dirty="0" smtClean="0">
                <a:latin typeface="Cambria" panose="02040503050406030204" pitchFamily="18" charset="0"/>
              </a:rPr>
              <a:t>За счет собственных средств сельскохозяйственными предприятиями на техническую и технологическую модернизацию направлено </a:t>
            </a:r>
            <a:r>
              <a:rPr lang="ru-RU" sz="1700" b="1" dirty="0" smtClean="0">
                <a:solidFill>
                  <a:srgbClr val="C00000"/>
                </a:solidFill>
                <a:effectLst>
                  <a:outerShdw blurRad="38100" dist="38100" dir="2700000" algn="tl">
                    <a:srgbClr val="000000">
                      <a:alpha val="43137"/>
                    </a:srgbClr>
                  </a:outerShdw>
                </a:effectLst>
                <a:latin typeface="Cambria" panose="02040503050406030204" pitchFamily="18" charset="0"/>
              </a:rPr>
              <a:t>378</a:t>
            </a:r>
            <a:r>
              <a:rPr lang="ru-RU" sz="1700" b="1" dirty="0" smtClean="0">
                <a:latin typeface="Cambria" panose="02040503050406030204" pitchFamily="18" charset="0"/>
              </a:rPr>
              <a:t> </a:t>
            </a:r>
            <a:r>
              <a:rPr lang="ru-RU" sz="1700" b="1" dirty="0" smtClean="0">
                <a:solidFill>
                  <a:srgbClr val="C00000"/>
                </a:solidFill>
                <a:effectLst>
                  <a:outerShdw blurRad="38100" dist="38100" dir="2700000" algn="tl">
                    <a:srgbClr val="000000">
                      <a:alpha val="43137"/>
                    </a:srgbClr>
                  </a:outerShdw>
                </a:effectLst>
                <a:latin typeface="Cambria" panose="02040503050406030204" pitchFamily="18" charset="0"/>
              </a:rPr>
              <a:t>млн. рублей</a:t>
            </a:r>
            <a:r>
              <a:rPr lang="ru-RU" sz="1700" b="1" dirty="0" smtClean="0">
                <a:effectLst>
                  <a:outerShdw blurRad="38100" dist="38100" dir="2700000" algn="tl">
                    <a:srgbClr val="000000">
                      <a:alpha val="43137"/>
                    </a:srgbClr>
                  </a:outerShdw>
                </a:effectLst>
                <a:latin typeface="Cambria" panose="02040503050406030204" pitchFamily="18" charset="0"/>
              </a:rPr>
              <a:t>. </a:t>
            </a:r>
          </a:p>
          <a:p>
            <a:pPr marL="285750" indent="-285750" algn="just" fontAlgn="auto">
              <a:spcBef>
                <a:spcPts val="600"/>
              </a:spcBef>
              <a:spcAft>
                <a:spcPts val="0"/>
              </a:spcAft>
              <a:buFont typeface="Wingdings" panose="05000000000000000000" pitchFamily="2" charset="2"/>
              <a:buChar char="§"/>
              <a:defRPr/>
            </a:pPr>
            <a:r>
              <a:rPr lang="ru-RU" sz="1700" b="1" dirty="0" smtClean="0">
                <a:latin typeface="Cambria" panose="02040503050406030204" pitchFamily="18" charset="0"/>
              </a:rPr>
              <a:t>Из них </a:t>
            </a:r>
            <a:r>
              <a:rPr lang="ru-RU" sz="1700" b="1" dirty="0" smtClean="0">
                <a:solidFill>
                  <a:srgbClr val="C00000"/>
                </a:solidFill>
                <a:effectLst>
                  <a:outerShdw blurRad="38100" dist="38100" dir="2700000" algn="tl">
                    <a:srgbClr val="000000">
                      <a:alpha val="43137"/>
                    </a:srgbClr>
                  </a:outerShdw>
                </a:effectLst>
                <a:latin typeface="Cambria" panose="02040503050406030204" pitchFamily="18" charset="0"/>
              </a:rPr>
              <a:t>130 млн. рублей </a:t>
            </a:r>
            <a:r>
              <a:rPr lang="ru-RU" sz="1700" b="1" dirty="0" smtClean="0">
                <a:latin typeface="Cambria" panose="02040503050406030204" pitchFamily="18" charset="0"/>
              </a:rPr>
              <a:t>компенсировано Правительством Тюменской области в форме субсидий.</a:t>
            </a:r>
          </a:p>
        </p:txBody>
      </p:sp>
    </p:spTree>
    <p:extLst>
      <p:ext uri="{BB962C8B-B14F-4D97-AF65-F5344CB8AC3E}">
        <p14:creationId xmlns:p14="http://schemas.microsoft.com/office/powerpoint/2010/main" val="1151839170"/>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bwMode="auto">
          <a:xfrm>
            <a:off x="357158" y="-27384"/>
            <a:ext cx="8429684" cy="1143000"/>
          </a:xfrm>
          <a:prstGeom prst="rect">
            <a:avLst/>
          </a:prstGeom>
          <a:noFill/>
          <a:ln w="9525">
            <a:noFill/>
            <a:miter lim="800000"/>
            <a:headEnd/>
            <a:tailEnd/>
          </a:ln>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320040" indent="-320040" eaLnBrk="1" fontAlgn="auto" hangingPunct="1">
              <a:spcAft>
                <a:spcPts val="0"/>
              </a:spcAft>
              <a:buClr>
                <a:schemeClr val="accent6">
                  <a:lumMod val="75000"/>
                </a:schemeClr>
              </a:buClr>
              <a:buSzPct val="128000"/>
              <a:defRPr/>
            </a:pPr>
            <a:endParaRPr lang="ru-RU" sz="3600" b="1" dirty="0">
              <a:solidFill>
                <a:schemeClr val="accent1">
                  <a:lumMod val="25000"/>
                </a:schemeClr>
              </a:solidFill>
              <a:effectLst>
                <a:reflection blurRad="6350" stA="55000" endA="300" endPos="45500" dir="5400000" sy="-100000" algn="bl" rotWithShape="0"/>
              </a:effectLst>
            </a:endParaRPr>
          </a:p>
          <a:p>
            <a:pPr marL="320040" indent="-320040" algn="ctr" eaLnBrk="1" fontAlgn="auto" hangingPunct="1">
              <a:spcAft>
                <a:spcPts val="0"/>
              </a:spcAft>
              <a:buClr>
                <a:schemeClr val="accent6">
                  <a:lumMod val="75000"/>
                </a:schemeClr>
              </a:buClr>
              <a:buSzPct val="128000"/>
              <a:defRPr/>
            </a:pPr>
            <a:r>
              <a:rPr lang="ru-RU" sz="2200" b="1" dirty="0" smtClean="0">
                <a:solidFill>
                  <a:schemeClr val="accent1">
                    <a:lumMod val="25000"/>
                  </a:schemeClr>
                </a:solidFill>
                <a:latin typeface="Cambria" pitchFamily="18" charset="0"/>
                <a:cs typeface="Times New Roman" pitchFamily="18" charset="0"/>
              </a:rPr>
              <a:t>Строительство</a:t>
            </a:r>
            <a:endParaRPr lang="ru-RU" sz="2200" b="1" dirty="0">
              <a:solidFill>
                <a:schemeClr val="accent1">
                  <a:lumMod val="25000"/>
                </a:schemeClr>
              </a:solidFill>
              <a:latin typeface="Cambria" pitchFamily="18" charset="0"/>
              <a:cs typeface="Times New Roman" pitchFamily="18" charset="0"/>
            </a:endParaRPr>
          </a:p>
        </p:txBody>
      </p:sp>
      <p:sp>
        <p:nvSpPr>
          <p:cNvPr id="35843" name="Номер слайда 16"/>
          <p:cNvSpPr>
            <a:spLocks noGrp="1"/>
          </p:cNvSpPr>
          <p:nvPr>
            <p:ph type="sldNum" sz="quarter" idx="11"/>
          </p:nvPr>
        </p:nvSpPr>
        <p:spPr>
          <a:xfrm>
            <a:off x="7048500" y="6403975"/>
            <a:ext cx="2133600" cy="457200"/>
          </a:xfrm>
          <a:noFill/>
        </p:spPr>
        <p:txBody>
          <a:bodyPr/>
          <a:lstStyle/>
          <a:p>
            <a:pPr fontAlgn="base">
              <a:spcBef>
                <a:spcPct val="0"/>
              </a:spcBef>
              <a:spcAft>
                <a:spcPct val="0"/>
              </a:spcAft>
            </a:pPr>
            <a:fld id="{7775E18D-30F8-48CB-BAB3-216AB582C4B7}" type="slidenum">
              <a:rPr lang="ru-RU" smtClean="0">
                <a:latin typeface="Garamond Premr Pro Smbd" pitchFamily="18" charset="0"/>
              </a:rPr>
              <a:pPr fontAlgn="base">
                <a:spcBef>
                  <a:spcPct val="0"/>
                </a:spcBef>
                <a:spcAft>
                  <a:spcPct val="0"/>
                </a:spcAft>
              </a:pPr>
              <a:t>9</a:t>
            </a:fld>
            <a:endParaRPr lang="ru-RU" smtClean="0">
              <a:latin typeface="Garamond Premr Pro Smbd" pitchFamily="18" charset="0"/>
            </a:endParaRPr>
          </a:p>
        </p:txBody>
      </p:sp>
      <p:sp>
        <p:nvSpPr>
          <p:cNvPr id="35844" name="Rectangle 7"/>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61250643"/>
              </p:ext>
            </p:extLst>
          </p:nvPr>
        </p:nvGraphicFramePr>
        <p:xfrm>
          <a:off x="8228013" y="0"/>
          <a:ext cx="885825" cy="733425"/>
        </p:xfrm>
        <a:graphic>
          <a:graphicData uri="http://schemas.openxmlformats.org/presentationml/2006/ole">
            <mc:AlternateContent xmlns:mc="http://schemas.openxmlformats.org/markup-compatibility/2006">
              <mc:Choice xmlns:v="urn:schemas-microsoft-com:vml" Requires="v">
                <p:oleObj spid="_x0000_s18633" name="Image" r:id="rId4" imgW="3949206" imgH="3263492" progId="Photoshop.Image.13">
                  <p:embed/>
                </p:oleObj>
              </mc:Choice>
              <mc:Fallback>
                <p:oleObj name="Image" r:id="rId4" imgW="3949206" imgH="3263492" progId="Photoshop.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0"/>
                        <a:ext cx="885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5"/>
          <p:cNvSpPr txBox="1">
            <a:spLocks noChangeArrowheads="1"/>
          </p:cNvSpPr>
          <p:nvPr/>
        </p:nvSpPr>
        <p:spPr bwMode="auto">
          <a:xfrm>
            <a:off x="5903738" y="1803008"/>
            <a:ext cx="2052638" cy="646331"/>
          </a:xfrm>
          <a:prstGeom prst="rect">
            <a:avLst/>
          </a:prstGeom>
          <a:noFill/>
          <a:ln w="9525">
            <a:noFill/>
            <a:miter lim="800000"/>
            <a:headEnd/>
            <a:tailEnd/>
          </a:ln>
        </p:spPr>
        <p:txBody>
          <a:bodyPr>
            <a:spAutoFit/>
          </a:bodyPr>
          <a:lstStyle/>
          <a:p>
            <a:pPr algn="ctr"/>
            <a:r>
              <a:rPr lang="ru-RU" b="1" dirty="0" smtClean="0">
                <a:solidFill>
                  <a:srgbClr val="0070C0"/>
                </a:solidFill>
                <a:latin typeface="Arno Pro Display" pitchFamily="18" charset="0"/>
              </a:rPr>
              <a:t>Ввод жилья, </a:t>
            </a:r>
          </a:p>
          <a:p>
            <a:pPr algn="ctr"/>
            <a:r>
              <a:rPr lang="ru-RU" b="1" dirty="0" smtClean="0">
                <a:solidFill>
                  <a:srgbClr val="0070C0"/>
                </a:solidFill>
                <a:latin typeface="Arno Pro Display" pitchFamily="18" charset="0"/>
              </a:rPr>
              <a:t>(тыс. кв.м.)</a:t>
            </a:r>
            <a:endParaRPr lang="ru-RU" b="1" dirty="0">
              <a:solidFill>
                <a:srgbClr val="0070C0"/>
              </a:solidFill>
              <a:latin typeface="Arno Pro Display" pitchFamily="18" charset="0"/>
            </a:endParaRPr>
          </a:p>
        </p:txBody>
      </p:sp>
      <p:sp>
        <p:nvSpPr>
          <p:cNvPr id="18" name="TextBox 17"/>
          <p:cNvSpPr txBox="1"/>
          <p:nvPr/>
        </p:nvSpPr>
        <p:spPr>
          <a:xfrm>
            <a:off x="334904" y="1556792"/>
            <a:ext cx="4885168" cy="1831271"/>
          </a:xfrm>
          <a:prstGeom prst="rect">
            <a:avLst/>
          </a:prstGeom>
          <a:noFill/>
        </p:spPr>
        <p:txBody>
          <a:bodyPr wrap="square">
            <a:spAutoFit/>
          </a:bodyPr>
          <a:lstStyle/>
          <a:p>
            <a:pPr algn="just" fontAlgn="auto">
              <a:spcBef>
                <a:spcPts val="600"/>
              </a:spcBef>
              <a:spcAft>
                <a:spcPts val="0"/>
              </a:spcAft>
              <a:defRPr/>
            </a:pPr>
            <a:endParaRPr lang="ru-RU" b="1" dirty="0" smtClean="0">
              <a:latin typeface="Cambria" panose="02040503050406030204" pitchFamily="18" charset="0"/>
            </a:endParaRPr>
          </a:p>
          <a:p>
            <a:pPr marL="285750" indent="-285750" algn="just" fontAlgn="auto">
              <a:spcBef>
                <a:spcPts val="600"/>
              </a:spcBef>
              <a:spcAft>
                <a:spcPts val="0"/>
              </a:spcAft>
              <a:buFont typeface="Wingdings" panose="05000000000000000000" pitchFamily="2" charset="2"/>
              <a:buChar char="§"/>
              <a:defRPr/>
            </a:pPr>
            <a:r>
              <a:rPr lang="ru-RU" b="1" dirty="0" smtClean="0">
                <a:latin typeface="Cambria" panose="02040503050406030204" pitchFamily="18" charset="0"/>
              </a:rPr>
              <a:t>За истекший период на территории Заводоуковского городского округа </a:t>
            </a:r>
            <a:r>
              <a:rPr lang="ru-RU" i="1" dirty="0" smtClean="0">
                <a:effectLst>
                  <a:outerShdw blurRad="38100" dist="38100" dir="2700000" algn="tl">
                    <a:srgbClr val="000000">
                      <a:alpha val="43137"/>
                    </a:srgbClr>
                  </a:outerShdw>
                </a:effectLst>
                <a:latin typeface="Cambria" panose="02040503050406030204" pitchFamily="18" charset="0"/>
              </a:rPr>
              <a:t>введено в эксплуатацию </a:t>
            </a:r>
            <a:r>
              <a:rPr lang="ru-RU" b="1" dirty="0" smtClean="0">
                <a:solidFill>
                  <a:srgbClr val="FF0000"/>
                </a:solidFill>
                <a:effectLst>
                  <a:outerShdw blurRad="38100" dist="38100" dir="2700000" algn="tl">
                    <a:srgbClr val="000000">
                      <a:alpha val="43137"/>
                    </a:srgbClr>
                  </a:outerShdw>
                </a:effectLst>
                <a:latin typeface="Cambria" panose="02040503050406030204" pitchFamily="18" charset="0"/>
              </a:rPr>
              <a:t>37,3</a:t>
            </a:r>
            <a:r>
              <a:rPr lang="ru-RU" b="1" dirty="0" smtClean="0">
                <a:solidFill>
                  <a:srgbClr val="FF0000"/>
                </a:solidFill>
                <a:latin typeface="Cambria" panose="02040503050406030204" pitchFamily="18" charset="0"/>
              </a:rPr>
              <a:t> </a:t>
            </a:r>
            <a:r>
              <a:rPr lang="ru-RU" b="1" dirty="0" smtClean="0">
                <a:latin typeface="Cambria" panose="02040503050406030204" pitchFamily="18" charset="0"/>
              </a:rPr>
              <a:t>тыс. кв.м. жилья, что на </a:t>
            </a:r>
            <a:r>
              <a:rPr lang="ru-RU" b="1" dirty="0" smtClean="0">
                <a:solidFill>
                  <a:srgbClr val="FF0000"/>
                </a:solidFill>
                <a:effectLst>
                  <a:outerShdw blurRad="38100" dist="38100" dir="2700000" algn="tl">
                    <a:srgbClr val="000000">
                      <a:alpha val="43137"/>
                    </a:srgbClr>
                  </a:outerShdw>
                </a:effectLst>
                <a:latin typeface="Cambria" panose="02040503050406030204" pitchFamily="18" charset="0"/>
              </a:rPr>
              <a:t>9</a:t>
            </a:r>
            <a:r>
              <a:rPr lang="ru-RU" b="1" dirty="0" smtClean="0">
                <a:solidFill>
                  <a:srgbClr val="FF0000"/>
                </a:solidFill>
                <a:latin typeface="Cambria" panose="02040503050406030204" pitchFamily="18" charset="0"/>
              </a:rPr>
              <a:t> </a:t>
            </a:r>
            <a:r>
              <a:rPr lang="ru-RU" b="1" dirty="0" smtClean="0">
                <a:latin typeface="Cambria" panose="02040503050406030204" pitchFamily="18" charset="0"/>
              </a:rPr>
              <a:t>% больше по сравнению с 2013 годом.</a:t>
            </a:r>
          </a:p>
        </p:txBody>
      </p:sp>
      <p:graphicFrame>
        <p:nvGraphicFramePr>
          <p:cNvPr id="19" name="Диаграмма 18"/>
          <p:cNvGraphicFramePr>
            <a:graphicFrameLocks/>
          </p:cNvGraphicFramePr>
          <p:nvPr>
            <p:extLst>
              <p:ext uri="{D42A27DB-BD31-4B8C-83A1-F6EECF244321}">
                <p14:modId xmlns:p14="http://schemas.microsoft.com/office/powerpoint/2010/main" val="1453331569"/>
              </p:ext>
            </p:extLst>
          </p:nvPr>
        </p:nvGraphicFramePr>
        <p:xfrm>
          <a:off x="5191472" y="2428610"/>
          <a:ext cx="3744367" cy="2944606"/>
        </p:xfrm>
        <a:graphic>
          <a:graphicData uri="http://schemas.openxmlformats.org/drawingml/2006/chart">
            <c:chart xmlns:c="http://schemas.openxmlformats.org/drawingml/2006/chart" xmlns:r="http://schemas.openxmlformats.org/officeDocument/2006/relationships" r:id="rId6"/>
          </a:graphicData>
        </a:graphic>
      </p:graphicFrame>
      <p:pic>
        <p:nvPicPr>
          <p:cNvPr id="18531" name="Picture 99" descr="C:\Users\vladimir_sn\Desktop\images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933056"/>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81367"/>
      </p:ext>
    </p:extLst>
  </p:cSld>
  <p:clrMapOvr>
    <a:masterClrMapping/>
  </p:clrMapOvr>
  <p:transition>
    <p:pull dir="l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w5p2byqw0C82FmbyIOH8w"/>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w5p2byqw0C82FmbyIOH8w"/>
</p:tagLst>
</file>

<file path=ppt/theme/theme1.xml><?xml version="1.0" encoding="utf-8"?>
<a:theme xmlns:a="http://schemas.openxmlformats.org/drawingml/2006/main" name="cieply pomarancz">
  <a:themeElements>
    <a:clrScheme name="Тема Office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333333"/>
        </a:dk1>
        <a:lt1>
          <a:srgbClr val="FFFFFF"/>
        </a:lt1>
        <a:dk2>
          <a:srgbClr val="CC6600"/>
        </a:dk2>
        <a:lt2>
          <a:srgbClr val="FFFFFF"/>
        </a:lt2>
        <a:accent1>
          <a:srgbClr val="FFAE5B"/>
        </a:accent1>
        <a:accent2>
          <a:srgbClr val="F0C295"/>
        </a:accent2>
        <a:accent3>
          <a:srgbClr val="E2B8AA"/>
        </a:accent3>
        <a:accent4>
          <a:srgbClr val="DADADA"/>
        </a:accent4>
        <a:accent5>
          <a:srgbClr val="FFD3B5"/>
        </a:accent5>
        <a:accent6>
          <a:srgbClr val="D9B087"/>
        </a:accent6>
        <a:hlink>
          <a:srgbClr val="FFE1C2"/>
        </a:hlink>
        <a:folHlink>
          <a:srgbClr val="FFCC99"/>
        </a:folHlink>
      </a:clrScheme>
      <a:clrMap bg1="dk2" tx1="lt1" bg2="dk1" tx2="lt2" accent1="accent1" accent2="accent2" accent3="accent3" accent4="accent4" accent5="accent5" accent6="accent6" hlink="hlink" folHlink="folHlink"/>
    </a:extraClrScheme>
    <a:extraClrScheme>
      <a:clrScheme name="Тема Office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clrMap bg1="dk2" tx1="lt1" bg2="dk1" tx2="lt2" accent1="accent1" accent2="accent2" accent3="accent3" accent4="accent4" accent5="accent5" accent6="accent6" hlink="hlink" folHlink="folHlink"/>
    </a:extraClrScheme>
    <a:extraClrScheme>
      <a:clrScheme name="Тема Office 3">
        <a:dk1>
          <a:srgbClr val="333333"/>
        </a:dk1>
        <a:lt1>
          <a:srgbClr val="FFFFFF"/>
        </a:lt1>
        <a:dk2>
          <a:srgbClr val="CC6600"/>
        </a:dk2>
        <a:lt2>
          <a:srgbClr val="FFFFFF"/>
        </a:lt2>
        <a:accent1>
          <a:srgbClr val="FFBD7A"/>
        </a:accent1>
        <a:accent2>
          <a:srgbClr val="98E66E"/>
        </a:accent2>
        <a:accent3>
          <a:srgbClr val="E2B8AA"/>
        </a:accent3>
        <a:accent4>
          <a:srgbClr val="DADADA"/>
        </a:accent4>
        <a:accent5>
          <a:srgbClr val="FFDBBE"/>
        </a:accent5>
        <a:accent6>
          <a:srgbClr val="89D063"/>
        </a:accent6>
        <a:hlink>
          <a:srgbClr val="FFB2BF"/>
        </a:hlink>
        <a:folHlink>
          <a:srgbClr val="B2BBFF"/>
        </a:folHlink>
      </a:clrScheme>
      <a:clrMap bg1="dk2" tx1="lt1" bg2="dk1" tx2="lt2" accent1="accent1" accent2="accent2" accent3="accent3" accent4="accent4" accent5="accent5" accent6="accent6" hlink="hlink" folHlink="folHlink"/>
    </a:extraClrScheme>
    <a:extraClrScheme>
      <a:clrScheme name="Тема Office 4">
        <a:dk1>
          <a:srgbClr val="333333"/>
        </a:dk1>
        <a:lt1>
          <a:srgbClr val="FFFFFF"/>
        </a:lt1>
        <a:dk2>
          <a:srgbClr val="CC6600"/>
        </a:dk2>
        <a:lt2>
          <a:srgbClr val="FFFFFF"/>
        </a:lt2>
        <a:accent1>
          <a:srgbClr val="FFBD7A"/>
        </a:accent1>
        <a:accent2>
          <a:srgbClr val="DAE66E"/>
        </a:accent2>
        <a:accent3>
          <a:srgbClr val="E2B8AA"/>
        </a:accent3>
        <a:accent4>
          <a:srgbClr val="DADADA"/>
        </a:accent4>
        <a:accent5>
          <a:srgbClr val="FFDBBE"/>
        </a:accent5>
        <a:accent6>
          <a:srgbClr val="C5D063"/>
        </a:accent6>
        <a:hlink>
          <a:srgbClr val="FFB2F9"/>
        </a:hlink>
        <a:folHlink>
          <a:srgbClr val="B2DFFF"/>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FFAE5B"/>
        </a:accent1>
        <a:accent2>
          <a:srgbClr val="F0C295"/>
        </a:accent2>
        <a:accent3>
          <a:srgbClr val="FFFFFF"/>
        </a:accent3>
        <a:accent4>
          <a:srgbClr val="000000"/>
        </a:accent4>
        <a:accent5>
          <a:srgbClr val="FFD3B5"/>
        </a:accent5>
        <a:accent6>
          <a:srgbClr val="D9B087"/>
        </a:accent6>
        <a:hlink>
          <a:srgbClr val="FFE1C2"/>
        </a:hlink>
        <a:folHlink>
          <a:srgbClr val="FFCC99"/>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FFAD99"/>
        </a:accent1>
        <a:accent2>
          <a:srgbClr val="FFD77A"/>
        </a:accent2>
        <a:accent3>
          <a:srgbClr val="FFFFFF"/>
        </a:accent3>
        <a:accent4>
          <a:srgbClr val="000000"/>
        </a:accent4>
        <a:accent5>
          <a:srgbClr val="FFD3CA"/>
        </a:accent5>
        <a:accent6>
          <a:srgbClr val="E7C36E"/>
        </a:accent6>
        <a:hlink>
          <a:srgbClr val="96E36D"/>
        </a:hlink>
        <a:folHlink>
          <a:srgbClr val="FFBD7A"/>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CCCCCC"/>
        </a:lt2>
        <a:accent1>
          <a:srgbClr val="FFBD7A"/>
        </a:accent1>
        <a:accent2>
          <a:srgbClr val="98E66E"/>
        </a:accent2>
        <a:accent3>
          <a:srgbClr val="FFFFFF"/>
        </a:accent3>
        <a:accent4>
          <a:srgbClr val="000000"/>
        </a:accent4>
        <a:accent5>
          <a:srgbClr val="FFDBBE"/>
        </a:accent5>
        <a:accent6>
          <a:srgbClr val="89D063"/>
        </a:accent6>
        <a:hlink>
          <a:srgbClr val="FFB2BF"/>
        </a:hlink>
        <a:folHlink>
          <a:srgbClr val="B2BBFF"/>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FFBD7A"/>
        </a:accent1>
        <a:accent2>
          <a:srgbClr val="DAE66E"/>
        </a:accent2>
        <a:accent3>
          <a:srgbClr val="FFFFFF"/>
        </a:accent3>
        <a:accent4>
          <a:srgbClr val="000000"/>
        </a:accent4>
        <a:accent5>
          <a:srgbClr val="FFDBBE"/>
        </a:accent5>
        <a:accent6>
          <a:srgbClr val="C5D063"/>
        </a:accent6>
        <a:hlink>
          <a:srgbClr val="FFB2F9"/>
        </a:hlink>
        <a:folHlink>
          <a:srgbClr val="B2D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CC6600"/>
        </a:dk2>
        <a:lt2>
          <a:srgbClr val="FFFFFF"/>
        </a:lt2>
        <a:accent1>
          <a:srgbClr val="FFAE5B"/>
        </a:accent1>
        <a:accent2>
          <a:srgbClr val="F0C295"/>
        </a:accent2>
        <a:accent3>
          <a:srgbClr val="E2B8AA"/>
        </a:accent3>
        <a:accent4>
          <a:srgbClr val="DADADA"/>
        </a:accent4>
        <a:accent5>
          <a:srgbClr val="FFD3B5"/>
        </a:accent5>
        <a:accent6>
          <a:srgbClr val="D9B087"/>
        </a:accent6>
        <a:hlink>
          <a:srgbClr val="FFE1C2"/>
        </a:hlink>
        <a:folHlink>
          <a:srgbClr val="FFCC99"/>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CC6600"/>
        </a:dk2>
        <a:lt2>
          <a:srgbClr val="FFFFFF"/>
        </a:lt2>
        <a:accent1>
          <a:srgbClr val="FFAD99"/>
        </a:accent1>
        <a:accent2>
          <a:srgbClr val="FFD77A"/>
        </a:accent2>
        <a:accent3>
          <a:srgbClr val="E2B8AA"/>
        </a:accent3>
        <a:accent4>
          <a:srgbClr val="DADADA"/>
        </a:accent4>
        <a:accent5>
          <a:srgbClr val="FFD3CA"/>
        </a:accent5>
        <a:accent6>
          <a:srgbClr val="E7C36E"/>
        </a:accent6>
        <a:hlink>
          <a:srgbClr val="96E36D"/>
        </a:hlink>
        <a:folHlink>
          <a:srgbClr val="FFBD7A"/>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CC6600"/>
        </a:dk2>
        <a:lt2>
          <a:srgbClr val="FFFFFF"/>
        </a:lt2>
        <a:accent1>
          <a:srgbClr val="FFBD7A"/>
        </a:accent1>
        <a:accent2>
          <a:srgbClr val="98E66E"/>
        </a:accent2>
        <a:accent3>
          <a:srgbClr val="E2B8AA"/>
        </a:accent3>
        <a:accent4>
          <a:srgbClr val="DADADA"/>
        </a:accent4>
        <a:accent5>
          <a:srgbClr val="FFDBBE"/>
        </a:accent5>
        <a:accent6>
          <a:srgbClr val="89D063"/>
        </a:accent6>
        <a:hlink>
          <a:srgbClr val="FFB2BF"/>
        </a:hlink>
        <a:folHlink>
          <a:srgbClr val="B2BB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CC6600"/>
        </a:dk2>
        <a:lt2>
          <a:srgbClr val="FFFFFF"/>
        </a:lt2>
        <a:accent1>
          <a:srgbClr val="FFBD7A"/>
        </a:accent1>
        <a:accent2>
          <a:srgbClr val="DAE66E"/>
        </a:accent2>
        <a:accent3>
          <a:srgbClr val="E2B8AA"/>
        </a:accent3>
        <a:accent4>
          <a:srgbClr val="DADADA"/>
        </a:accent4>
        <a:accent5>
          <a:srgbClr val="FFDBBE"/>
        </a:accent5>
        <a:accent6>
          <a:srgbClr val="C5D063"/>
        </a:accent6>
        <a:hlink>
          <a:srgbClr val="FFB2F9"/>
        </a:hlink>
        <a:folHlink>
          <a:srgbClr val="B2D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AE5B"/>
        </a:accent1>
        <a:accent2>
          <a:srgbClr val="F0C295"/>
        </a:accent2>
        <a:accent3>
          <a:srgbClr val="FFFFFF"/>
        </a:accent3>
        <a:accent4>
          <a:srgbClr val="000000"/>
        </a:accent4>
        <a:accent5>
          <a:srgbClr val="FFD3B5"/>
        </a:accent5>
        <a:accent6>
          <a:srgbClr val="D9B087"/>
        </a:accent6>
        <a:hlink>
          <a:srgbClr val="FFE1C2"/>
        </a:hlink>
        <a:folHlink>
          <a:srgbClr val="FFCC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AD99"/>
        </a:accent1>
        <a:accent2>
          <a:srgbClr val="FFD77A"/>
        </a:accent2>
        <a:accent3>
          <a:srgbClr val="FFFFFF"/>
        </a:accent3>
        <a:accent4>
          <a:srgbClr val="000000"/>
        </a:accent4>
        <a:accent5>
          <a:srgbClr val="FFD3CA"/>
        </a:accent5>
        <a:accent6>
          <a:srgbClr val="E7C36E"/>
        </a:accent6>
        <a:hlink>
          <a:srgbClr val="96E36D"/>
        </a:hlink>
        <a:folHlink>
          <a:srgbClr val="FFBD7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BD7A"/>
        </a:accent1>
        <a:accent2>
          <a:srgbClr val="98E66E"/>
        </a:accent2>
        <a:accent3>
          <a:srgbClr val="FFFFFF"/>
        </a:accent3>
        <a:accent4>
          <a:srgbClr val="000000"/>
        </a:accent4>
        <a:accent5>
          <a:srgbClr val="FFDBBE"/>
        </a:accent5>
        <a:accent6>
          <a:srgbClr val="89D063"/>
        </a:accent6>
        <a:hlink>
          <a:srgbClr val="FFB2BF"/>
        </a:hlink>
        <a:folHlink>
          <a:srgbClr val="B2BB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BD7A"/>
        </a:accent1>
        <a:accent2>
          <a:srgbClr val="DAE66E"/>
        </a:accent2>
        <a:accent3>
          <a:srgbClr val="FFFFFF"/>
        </a:accent3>
        <a:accent4>
          <a:srgbClr val="000000"/>
        </a:accent4>
        <a:accent5>
          <a:srgbClr val="FFDBBE"/>
        </a:accent5>
        <a:accent6>
          <a:srgbClr val="C5D063"/>
        </a:accent6>
        <a:hlink>
          <a:srgbClr val="FFB2F9"/>
        </a:hlink>
        <a:folHlink>
          <a:srgbClr val="B2D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el z ozdobnikiem">
  <a:themeElements>
    <a:clrScheme name="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ИЭС">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to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z="1200" b="1" i="1" dirty="0" smtClean="0">
            <a:solidFill>
              <a:srgbClr val="FFFFFF"/>
            </a:solidFill>
            <a:latin typeface="Franklin Gothic Book"/>
            <a:cs typeface="Franklin Gothic Book"/>
          </a:defRPr>
        </a:defPPr>
      </a:lstStyle>
    </a:txDef>
  </a:objectDefaults>
  <a:extraClrSchemeLst/>
</a:theme>
</file>

<file path=ppt/theme/theme7.xml><?xml version="1.0" encoding="utf-8"?>
<a:theme xmlns:a="http://schemas.openxmlformats.org/drawingml/2006/main" name="1_mto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z="1200" b="1" i="1" dirty="0" smtClean="0">
            <a:solidFill>
              <a:srgbClr val="FFFFFF"/>
            </a:solidFill>
            <a:latin typeface="Franklin Gothic Book"/>
            <a:cs typeface="Franklin Gothic Book"/>
          </a:defRPr>
        </a:defPPr>
      </a:lstStyle>
    </a:txDef>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Template>
  <TotalTime>16611</TotalTime>
  <Words>1266</Words>
  <Application>Microsoft Office PowerPoint</Application>
  <PresentationFormat>Экран (4:3)</PresentationFormat>
  <Paragraphs>278</Paragraphs>
  <Slides>19</Slides>
  <Notes>17</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19</vt:i4>
      </vt:variant>
    </vt:vector>
  </HeadingPairs>
  <TitlesOfParts>
    <vt:vector size="27" baseType="lpstr">
      <vt:lpstr>cieply pomarancz</vt:lpstr>
      <vt:lpstr>1_Default Design</vt:lpstr>
      <vt:lpstr>biel z ozdobnikiem</vt:lpstr>
      <vt:lpstr>2_Default Design</vt:lpstr>
      <vt:lpstr>ИЭС</vt:lpstr>
      <vt:lpstr>mto2-1</vt:lpstr>
      <vt:lpstr>1_mto2-1</vt:lpstr>
      <vt:lpstr>Image</vt:lpstr>
      <vt:lpstr> ПРЕДВАРИТЕЛЬНЫЕ  итоги социально-экономического развития Заводоуковского городского округа за 2014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dc:creator>
  <cp:lastModifiedBy>Сычёв Владимир Николаевич</cp:lastModifiedBy>
  <cp:revision>914</cp:revision>
  <cp:lastPrinted>2015-01-30T03:25:56Z</cp:lastPrinted>
  <dcterms:created xsi:type="dcterms:W3CDTF">2012-01-17T18:08:26Z</dcterms:created>
  <dcterms:modified xsi:type="dcterms:W3CDTF">2015-01-30T05:14:50Z</dcterms:modified>
</cp:coreProperties>
</file>