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56"/>
  </p:notesMasterIdLst>
  <p:sldIdLst>
    <p:sldId id="256" r:id="rId6"/>
    <p:sldId id="262" r:id="rId7"/>
    <p:sldId id="303" r:id="rId8"/>
    <p:sldId id="304" r:id="rId9"/>
    <p:sldId id="305" r:id="rId10"/>
    <p:sldId id="306" r:id="rId11"/>
    <p:sldId id="270" r:id="rId12"/>
    <p:sldId id="282" r:id="rId13"/>
    <p:sldId id="283" r:id="rId14"/>
    <p:sldId id="284" r:id="rId15"/>
    <p:sldId id="285" r:id="rId16"/>
    <p:sldId id="286" r:id="rId17"/>
    <p:sldId id="276" r:id="rId18"/>
    <p:sldId id="302" r:id="rId19"/>
    <p:sldId id="295" r:id="rId20"/>
    <p:sldId id="257" r:id="rId21"/>
    <p:sldId id="258" r:id="rId22"/>
    <p:sldId id="259" r:id="rId23"/>
    <p:sldId id="268" r:id="rId24"/>
    <p:sldId id="260" r:id="rId25"/>
    <p:sldId id="261" r:id="rId26"/>
    <p:sldId id="300" r:id="rId27"/>
    <p:sldId id="263" r:id="rId28"/>
    <p:sldId id="264" r:id="rId29"/>
    <p:sldId id="265" r:id="rId30"/>
    <p:sldId id="266" r:id="rId31"/>
    <p:sldId id="267" r:id="rId32"/>
    <p:sldId id="269" r:id="rId33"/>
    <p:sldId id="271" r:id="rId34"/>
    <p:sldId id="272" r:id="rId35"/>
    <p:sldId id="273" r:id="rId36"/>
    <p:sldId id="274" r:id="rId37"/>
    <p:sldId id="275" r:id="rId38"/>
    <p:sldId id="277" r:id="rId39"/>
    <p:sldId id="278" r:id="rId40"/>
    <p:sldId id="279" r:id="rId41"/>
    <p:sldId id="280" r:id="rId42"/>
    <p:sldId id="281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6" r:id="rId52"/>
    <p:sldId id="297" r:id="rId53"/>
    <p:sldId id="298" r:id="rId54"/>
    <p:sldId id="299" r:id="rId5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F53"/>
    <a:srgbClr val="DF5327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1" autoAdjust="0"/>
    <p:restoredTop sz="92413" autoAdjust="0"/>
  </p:normalViewPr>
  <p:slideViewPr>
    <p:cSldViewPr>
      <p:cViewPr varScale="1">
        <p:scale>
          <a:sx n="106" d="100"/>
          <a:sy n="106" d="100"/>
        </p:scale>
        <p:origin x="125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90012" cy="90012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604EB6-B792-475C-8BF6-E5E601AB8B9C}" type="doc">
      <dgm:prSet loTypeId="urn:microsoft.com/office/officeart/2005/8/layout/lProcess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1FB8054-61AE-4BD4-95C9-F096A55FE110}">
      <dgm:prSet/>
      <dgm:spPr/>
      <dgm:t>
        <a:bodyPr/>
        <a:lstStyle/>
        <a:p>
          <a:pPr rtl="0"/>
          <a:r>
            <a:rPr lang="ru-RU" smtClean="0"/>
            <a:t>Думы всех уровней:</a:t>
          </a:r>
          <a:endParaRPr lang="ru-RU"/>
        </a:p>
      </dgm:t>
    </dgm:pt>
    <dgm:pt modelId="{866592B5-159E-4043-8546-8B12FA8ADA1D}" type="parTrans" cxnId="{0F625D4B-435D-4BD7-8654-26482B92E5CD}">
      <dgm:prSet/>
      <dgm:spPr/>
      <dgm:t>
        <a:bodyPr/>
        <a:lstStyle/>
        <a:p>
          <a:endParaRPr lang="ru-RU"/>
        </a:p>
      </dgm:t>
    </dgm:pt>
    <dgm:pt modelId="{3AF7E53F-436E-4404-BD1B-043723B61A5C}" type="sibTrans" cxnId="{0F625D4B-435D-4BD7-8654-26482B92E5CD}">
      <dgm:prSet/>
      <dgm:spPr/>
      <dgm:t>
        <a:bodyPr/>
        <a:lstStyle/>
        <a:p>
          <a:endParaRPr lang="ru-RU"/>
        </a:p>
      </dgm:t>
    </dgm:pt>
    <dgm:pt modelId="{77933DE4-BF01-4284-8DFC-84659CB5E7EF}">
      <dgm:prSet/>
      <dgm:spPr/>
      <dgm:t>
        <a:bodyPr/>
        <a:lstStyle/>
        <a:p>
          <a:pPr rtl="0"/>
          <a:r>
            <a:rPr lang="ru-RU" dirty="0" smtClean="0">
              <a:solidFill>
                <a:schemeClr val="tx2"/>
              </a:solidFill>
            </a:rPr>
            <a:t>Городской</a:t>
          </a:r>
          <a:endParaRPr lang="ru-RU" dirty="0">
            <a:solidFill>
              <a:schemeClr val="tx2"/>
            </a:solidFill>
          </a:endParaRPr>
        </a:p>
      </dgm:t>
    </dgm:pt>
    <dgm:pt modelId="{E4862AEB-EE4F-4EFA-8283-919E9012E760}" type="parTrans" cxnId="{62A18325-FACE-45FA-9B9B-2BCB6007E37A}">
      <dgm:prSet/>
      <dgm:spPr/>
      <dgm:t>
        <a:bodyPr/>
        <a:lstStyle/>
        <a:p>
          <a:endParaRPr lang="ru-RU"/>
        </a:p>
      </dgm:t>
    </dgm:pt>
    <dgm:pt modelId="{1605B661-E060-430A-8A91-D33063C35CF0}" type="sibTrans" cxnId="{62A18325-FACE-45FA-9B9B-2BCB6007E37A}">
      <dgm:prSet/>
      <dgm:spPr/>
      <dgm:t>
        <a:bodyPr/>
        <a:lstStyle/>
        <a:p>
          <a:endParaRPr lang="ru-RU"/>
        </a:p>
      </dgm:t>
    </dgm:pt>
    <dgm:pt modelId="{B386A7DE-A8D5-43AC-BCF0-488C0EAF5883}">
      <dgm:prSet/>
      <dgm:spPr/>
      <dgm:t>
        <a:bodyPr/>
        <a:lstStyle/>
        <a:p>
          <a:pPr rtl="0"/>
          <a:r>
            <a:rPr lang="ru-RU" dirty="0" smtClean="0">
              <a:solidFill>
                <a:schemeClr val="tx2"/>
              </a:solidFill>
            </a:rPr>
            <a:t>Областной</a:t>
          </a:r>
          <a:endParaRPr lang="ru-RU" dirty="0">
            <a:solidFill>
              <a:schemeClr val="tx2"/>
            </a:solidFill>
          </a:endParaRPr>
        </a:p>
      </dgm:t>
    </dgm:pt>
    <dgm:pt modelId="{465A3981-8B44-4421-8383-12E2AC0779AB}" type="parTrans" cxnId="{32BB2114-3BE4-4639-B80C-3255F71C7481}">
      <dgm:prSet/>
      <dgm:spPr/>
      <dgm:t>
        <a:bodyPr/>
        <a:lstStyle/>
        <a:p>
          <a:endParaRPr lang="ru-RU"/>
        </a:p>
      </dgm:t>
    </dgm:pt>
    <dgm:pt modelId="{1C89E2C3-B3CE-4CE5-B892-8196AF9A6610}" type="sibTrans" cxnId="{32BB2114-3BE4-4639-B80C-3255F71C7481}">
      <dgm:prSet/>
      <dgm:spPr/>
      <dgm:t>
        <a:bodyPr/>
        <a:lstStyle/>
        <a:p>
          <a:endParaRPr lang="ru-RU"/>
        </a:p>
      </dgm:t>
    </dgm:pt>
    <dgm:pt modelId="{2509ADA1-E40B-4F69-A946-64C96353011A}">
      <dgm:prSet/>
      <dgm:spPr/>
      <dgm:t>
        <a:bodyPr/>
        <a:lstStyle/>
        <a:p>
          <a:pPr rtl="0"/>
          <a:r>
            <a:rPr lang="ru-RU" dirty="0" smtClean="0">
              <a:solidFill>
                <a:schemeClr val="tx2"/>
              </a:solidFill>
            </a:rPr>
            <a:t>Федеральный</a:t>
          </a:r>
          <a:endParaRPr lang="ru-RU" dirty="0">
            <a:solidFill>
              <a:schemeClr val="tx2"/>
            </a:solidFill>
          </a:endParaRPr>
        </a:p>
      </dgm:t>
    </dgm:pt>
    <dgm:pt modelId="{371F33DF-00E9-4AF6-816E-CEB68373B9C3}" type="parTrans" cxnId="{9205F975-7A84-4714-A590-0FDF5332065D}">
      <dgm:prSet/>
      <dgm:spPr/>
      <dgm:t>
        <a:bodyPr/>
        <a:lstStyle/>
        <a:p>
          <a:endParaRPr lang="ru-RU"/>
        </a:p>
      </dgm:t>
    </dgm:pt>
    <dgm:pt modelId="{0441E7B2-A073-4CCD-965E-A1B7CB66A753}" type="sibTrans" cxnId="{9205F975-7A84-4714-A590-0FDF5332065D}">
      <dgm:prSet/>
      <dgm:spPr/>
      <dgm:t>
        <a:bodyPr/>
        <a:lstStyle/>
        <a:p>
          <a:endParaRPr lang="ru-RU"/>
        </a:p>
      </dgm:t>
    </dgm:pt>
    <dgm:pt modelId="{2F3701B5-75DD-4C60-884A-6CCB6BE0480A}">
      <dgm:prSet/>
      <dgm:spPr/>
      <dgm:t>
        <a:bodyPr/>
        <a:lstStyle/>
        <a:p>
          <a:pPr rtl="0"/>
          <a:r>
            <a:rPr lang="ru-RU" smtClean="0"/>
            <a:t>Правительства всех уровней:</a:t>
          </a:r>
          <a:endParaRPr lang="ru-RU"/>
        </a:p>
      </dgm:t>
    </dgm:pt>
    <dgm:pt modelId="{E2652B47-4912-483D-865F-55ED7B91CB2A}" type="parTrans" cxnId="{5E5277E8-9149-43D2-998D-AA489C9CC075}">
      <dgm:prSet/>
      <dgm:spPr/>
      <dgm:t>
        <a:bodyPr/>
        <a:lstStyle/>
        <a:p>
          <a:endParaRPr lang="ru-RU"/>
        </a:p>
      </dgm:t>
    </dgm:pt>
    <dgm:pt modelId="{A2535514-56F2-4947-BCD7-83C2ECECBCEB}" type="sibTrans" cxnId="{5E5277E8-9149-43D2-998D-AA489C9CC075}">
      <dgm:prSet/>
      <dgm:spPr/>
      <dgm:t>
        <a:bodyPr/>
        <a:lstStyle/>
        <a:p>
          <a:endParaRPr lang="ru-RU"/>
        </a:p>
      </dgm:t>
    </dgm:pt>
    <dgm:pt modelId="{B4CCE3DC-5B35-448E-B206-DE533B159083}">
      <dgm:prSet/>
      <dgm:spPr/>
      <dgm:t>
        <a:bodyPr/>
        <a:lstStyle/>
        <a:p>
          <a:pPr rtl="0"/>
          <a:r>
            <a:rPr lang="ru-RU" dirty="0" smtClean="0">
              <a:solidFill>
                <a:schemeClr val="tx2"/>
              </a:solidFill>
            </a:rPr>
            <a:t>Областной</a:t>
          </a:r>
          <a:endParaRPr lang="ru-RU" dirty="0">
            <a:solidFill>
              <a:schemeClr val="tx2"/>
            </a:solidFill>
          </a:endParaRPr>
        </a:p>
      </dgm:t>
    </dgm:pt>
    <dgm:pt modelId="{6D68F98A-3D1D-45E7-B826-0A733E5D0D6E}" type="parTrans" cxnId="{5358FF2D-E2F2-493D-A1AA-64FF4591611C}">
      <dgm:prSet/>
      <dgm:spPr/>
      <dgm:t>
        <a:bodyPr/>
        <a:lstStyle/>
        <a:p>
          <a:endParaRPr lang="ru-RU"/>
        </a:p>
      </dgm:t>
    </dgm:pt>
    <dgm:pt modelId="{0B787A82-4129-4974-B9E6-B60F32FE8B01}" type="sibTrans" cxnId="{5358FF2D-E2F2-493D-A1AA-64FF4591611C}">
      <dgm:prSet/>
      <dgm:spPr/>
      <dgm:t>
        <a:bodyPr/>
        <a:lstStyle/>
        <a:p>
          <a:endParaRPr lang="ru-RU"/>
        </a:p>
      </dgm:t>
    </dgm:pt>
    <dgm:pt modelId="{ADD2B313-27B4-4B1F-8098-941C05E5AE2E}">
      <dgm:prSet/>
      <dgm:spPr/>
      <dgm:t>
        <a:bodyPr/>
        <a:lstStyle/>
        <a:p>
          <a:pPr rtl="0"/>
          <a:r>
            <a:rPr lang="ru-RU" dirty="0" smtClean="0">
              <a:solidFill>
                <a:schemeClr val="tx2"/>
              </a:solidFill>
            </a:rPr>
            <a:t>Республиканский</a:t>
          </a:r>
          <a:endParaRPr lang="ru-RU" dirty="0">
            <a:solidFill>
              <a:schemeClr val="tx2"/>
            </a:solidFill>
          </a:endParaRPr>
        </a:p>
      </dgm:t>
    </dgm:pt>
    <dgm:pt modelId="{6A14690B-C258-4565-B6CE-C912582B8E18}" type="parTrans" cxnId="{FBF87D0A-A3C4-4AE2-A14E-D2AEF1D359F6}">
      <dgm:prSet/>
      <dgm:spPr/>
      <dgm:t>
        <a:bodyPr/>
        <a:lstStyle/>
        <a:p>
          <a:endParaRPr lang="ru-RU"/>
        </a:p>
      </dgm:t>
    </dgm:pt>
    <dgm:pt modelId="{119B1184-1DEC-4312-B3F5-BF7CC8D0D1E8}" type="sibTrans" cxnId="{FBF87D0A-A3C4-4AE2-A14E-D2AEF1D359F6}">
      <dgm:prSet/>
      <dgm:spPr/>
      <dgm:t>
        <a:bodyPr/>
        <a:lstStyle/>
        <a:p>
          <a:endParaRPr lang="ru-RU"/>
        </a:p>
      </dgm:t>
    </dgm:pt>
    <dgm:pt modelId="{5FCAC481-D7EA-4928-8046-09F087BA83A9}">
      <dgm:prSet/>
      <dgm:spPr/>
      <dgm:t>
        <a:bodyPr/>
        <a:lstStyle/>
        <a:p>
          <a:pPr rtl="0"/>
          <a:r>
            <a:rPr lang="ru-RU" dirty="0" smtClean="0">
              <a:solidFill>
                <a:schemeClr val="tx2"/>
              </a:solidFill>
            </a:rPr>
            <a:t>Федеральные</a:t>
          </a:r>
          <a:endParaRPr lang="ru-RU" dirty="0">
            <a:solidFill>
              <a:schemeClr val="tx2"/>
            </a:solidFill>
          </a:endParaRPr>
        </a:p>
      </dgm:t>
    </dgm:pt>
    <dgm:pt modelId="{441AAD69-C6A2-46C0-A3F0-67D7731C820A}" type="parTrans" cxnId="{23AACDC0-2773-4571-AE2B-3C5B4FA9C91F}">
      <dgm:prSet/>
      <dgm:spPr/>
      <dgm:t>
        <a:bodyPr/>
        <a:lstStyle/>
        <a:p>
          <a:endParaRPr lang="ru-RU"/>
        </a:p>
      </dgm:t>
    </dgm:pt>
    <dgm:pt modelId="{1579DC0B-EB20-466A-A478-C283B060E6F1}" type="sibTrans" cxnId="{23AACDC0-2773-4571-AE2B-3C5B4FA9C91F}">
      <dgm:prSet/>
      <dgm:spPr/>
      <dgm:t>
        <a:bodyPr/>
        <a:lstStyle/>
        <a:p>
          <a:endParaRPr lang="ru-RU"/>
        </a:p>
      </dgm:t>
    </dgm:pt>
    <dgm:pt modelId="{357D072E-C3DC-4E0D-A49B-5C6B3F733941}">
      <dgm:prSet/>
      <dgm:spPr/>
      <dgm:t>
        <a:bodyPr/>
        <a:lstStyle/>
        <a:p>
          <a:pPr rtl="0"/>
          <a:r>
            <a:rPr lang="ru-RU" dirty="0" smtClean="0"/>
            <a:t>Администрации</a:t>
          </a:r>
          <a:r>
            <a:rPr lang="en-US" dirty="0" smtClean="0"/>
            <a:t> </a:t>
          </a:r>
          <a:r>
            <a:rPr lang="ru-RU" dirty="0" smtClean="0"/>
            <a:t>всех уровней</a:t>
          </a:r>
          <a:r>
            <a:rPr lang="en-US" dirty="0" smtClean="0"/>
            <a:t>:</a:t>
          </a:r>
          <a:endParaRPr lang="ru-RU" dirty="0"/>
        </a:p>
      </dgm:t>
    </dgm:pt>
    <dgm:pt modelId="{98F5A378-3B4A-4774-9951-51A54E554907}" type="parTrans" cxnId="{80C49834-588A-4D99-9313-428185C87405}">
      <dgm:prSet/>
      <dgm:spPr/>
      <dgm:t>
        <a:bodyPr/>
        <a:lstStyle/>
        <a:p>
          <a:endParaRPr lang="ru-RU"/>
        </a:p>
      </dgm:t>
    </dgm:pt>
    <dgm:pt modelId="{7CBB818D-2F9C-4156-9B6E-2F69A2081F7D}" type="sibTrans" cxnId="{80C49834-588A-4D99-9313-428185C87405}">
      <dgm:prSet/>
      <dgm:spPr/>
      <dgm:t>
        <a:bodyPr/>
        <a:lstStyle/>
        <a:p>
          <a:endParaRPr lang="ru-RU"/>
        </a:p>
      </dgm:t>
    </dgm:pt>
    <dgm:pt modelId="{E44B0962-EB45-4CD4-8136-F13DDB40D711}">
      <dgm:prSet/>
      <dgm:spPr/>
      <dgm:t>
        <a:bodyPr/>
        <a:lstStyle/>
        <a:p>
          <a:pPr rtl="0"/>
          <a:r>
            <a:rPr lang="ru-RU" dirty="0" smtClean="0">
              <a:solidFill>
                <a:schemeClr val="tx2"/>
              </a:solidFill>
            </a:rPr>
            <a:t>Районный</a:t>
          </a:r>
          <a:endParaRPr lang="ru-RU" dirty="0">
            <a:solidFill>
              <a:schemeClr val="tx2"/>
            </a:solidFill>
          </a:endParaRPr>
        </a:p>
      </dgm:t>
    </dgm:pt>
    <dgm:pt modelId="{633D233F-C350-404F-9CA9-E429B10109B0}" type="parTrans" cxnId="{CC33AB30-84C3-41AA-BD81-070ED8DE90A6}">
      <dgm:prSet/>
      <dgm:spPr/>
      <dgm:t>
        <a:bodyPr/>
        <a:lstStyle/>
        <a:p>
          <a:endParaRPr lang="ru-RU"/>
        </a:p>
      </dgm:t>
    </dgm:pt>
    <dgm:pt modelId="{5B7B0D1E-865E-4505-B2D1-BDD261E80956}" type="sibTrans" cxnId="{CC33AB30-84C3-41AA-BD81-070ED8DE90A6}">
      <dgm:prSet/>
      <dgm:spPr/>
      <dgm:t>
        <a:bodyPr/>
        <a:lstStyle/>
        <a:p>
          <a:endParaRPr lang="ru-RU"/>
        </a:p>
      </dgm:t>
    </dgm:pt>
    <dgm:pt modelId="{E1F9B128-5430-4285-AC40-E31C7E9C5B60}">
      <dgm:prSet/>
      <dgm:spPr/>
      <dgm:t>
        <a:bodyPr/>
        <a:lstStyle/>
        <a:p>
          <a:pPr rtl="0"/>
          <a:r>
            <a:rPr lang="ru-RU" dirty="0" smtClean="0">
              <a:solidFill>
                <a:schemeClr val="tx2"/>
              </a:solidFill>
            </a:rPr>
            <a:t>Городской</a:t>
          </a:r>
          <a:endParaRPr lang="ru-RU" dirty="0">
            <a:solidFill>
              <a:schemeClr val="tx2"/>
            </a:solidFill>
          </a:endParaRPr>
        </a:p>
      </dgm:t>
    </dgm:pt>
    <dgm:pt modelId="{61EF5A4D-24B9-4D6A-80A8-D43511584CCE}" type="parTrans" cxnId="{BDA8CD62-0E5C-4E5A-AB46-268008DFCAE0}">
      <dgm:prSet/>
      <dgm:spPr/>
      <dgm:t>
        <a:bodyPr/>
        <a:lstStyle/>
        <a:p>
          <a:endParaRPr lang="ru-RU"/>
        </a:p>
      </dgm:t>
    </dgm:pt>
    <dgm:pt modelId="{81FE6BBE-3071-4340-A9BB-7ADE2DD9FDD3}" type="sibTrans" cxnId="{BDA8CD62-0E5C-4E5A-AB46-268008DFCAE0}">
      <dgm:prSet/>
      <dgm:spPr/>
      <dgm:t>
        <a:bodyPr/>
        <a:lstStyle/>
        <a:p>
          <a:endParaRPr lang="ru-RU"/>
        </a:p>
      </dgm:t>
    </dgm:pt>
    <dgm:pt modelId="{5402A209-541B-4D1B-A71E-DF416F4BB9FB}" type="pres">
      <dgm:prSet presAssocID="{41604EB6-B792-475C-8BF6-E5E601AB8B9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E4859F-F1F0-4873-970C-5522F8E0CDF1}" type="pres">
      <dgm:prSet presAssocID="{61FB8054-61AE-4BD4-95C9-F096A55FE110}" presName="compNode" presStyleCnt="0"/>
      <dgm:spPr/>
    </dgm:pt>
    <dgm:pt modelId="{BFE90B40-89FE-4B2F-B6D9-3297F0B7095C}" type="pres">
      <dgm:prSet presAssocID="{61FB8054-61AE-4BD4-95C9-F096A55FE110}" presName="aNode" presStyleLbl="bgShp" presStyleIdx="0" presStyleCnt="3"/>
      <dgm:spPr/>
      <dgm:t>
        <a:bodyPr/>
        <a:lstStyle/>
        <a:p>
          <a:endParaRPr lang="ru-RU"/>
        </a:p>
      </dgm:t>
    </dgm:pt>
    <dgm:pt modelId="{FE997A70-2A0C-49B1-96C9-F6E17DA17B2A}" type="pres">
      <dgm:prSet presAssocID="{61FB8054-61AE-4BD4-95C9-F096A55FE110}" presName="textNode" presStyleLbl="bgShp" presStyleIdx="0" presStyleCnt="3"/>
      <dgm:spPr/>
      <dgm:t>
        <a:bodyPr/>
        <a:lstStyle/>
        <a:p>
          <a:endParaRPr lang="ru-RU"/>
        </a:p>
      </dgm:t>
    </dgm:pt>
    <dgm:pt modelId="{0EB742CF-7CDA-4C12-8980-A59EA67ABAFB}" type="pres">
      <dgm:prSet presAssocID="{61FB8054-61AE-4BD4-95C9-F096A55FE110}" presName="compChildNode" presStyleCnt="0"/>
      <dgm:spPr/>
    </dgm:pt>
    <dgm:pt modelId="{11A8BFC2-7301-44E3-8269-CF88A46BAC5E}" type="pres">
      <dgm:prSet presAssocID="{61FB8054-61AE-4BD4-95C9-F096A55FE110}" presName="theInnerList" presStyleCnt="0"/>
      <dgm:spPr/>
    </dgm:pt>
    <dgm:pt modelId="{DF22B2A0-C94C-4F1D-A1E6-9008D913DC7D}" type="pres">
      <dgm:prSet presAssocID="{77933DE4-BF01-4284-8DFC-84659CB5E7EF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F9AD2-CDD7-43CF-A39F-5E068C646DFD}" type="pres">
      <dgm:prSet presAssocID="{77933DE4-BF01-4284-8DFC-84659CB5E7EF}" presName="aSpace2" presStyleCnt="0"/>
      <dgm:spPr/>
    </dgm:pt>
    <dgm:pt modelId="{DA803516-2B5C-4BD7-AC5A-EAC1E10BB203}" type="pres">
      <dgm:prSet presAssocID="{B386A7DE-A8D5-43AC-BCF0-488C0EAF5883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A7CE3-DF60-4C9D-AD53-DA542114892C}" type="pres">
      <dgm:prSet presAssocID="{B386A7DE-A8D5-43AC-BCF0-488C0EAF5883}" presName="aSpace2" presStyleCnt="0"/>
      <dgm:spPr/>
    </dgm:pt>
    <dgm:pt modelId="{FD93C25C-814E-478C-8A45-72533867F5CF}" type="pres">
      <dgm:prSet presAssocID="{2509ADA1-E40B-4F69-A946-64C96353011A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5EEE0-137F-4040-AB81-4CC8362917C7}" type="pres">
      <dgm:prSet presAssocID="{61FB8054-61AE-4BD4-95C9-F096A55FE110}" presName="aSpace" presStyleCnt="0"/>
      <dgm:spPr/>
    </dgm:pt>
    <dgm:pt modelId="{E507347E-9D80-432A-8B2F-A13C65C53DA6}" type="pres">
      <dgm:prSet presAssocID="{2F3701B5-75DD-4C60-884A-6CCB6BE0480A}" presName="compNode" presStyleCnt="0"/>
      <dgm:spPr/>
    </dgm:pt>
    <dgm:pt modelId="{BB0D274D-40C1-4ED1-AB65-8E21D5A1FDD9}" type="pres">
      <dgm:prSet presAssocID="{2F3701B5-75DD-4C60-884A-6CCB6BE0480A}" presName="aNode" presStyleLbl="bgShp" presStyleIdx="1" presStyleCnt="3"/>
      <dgm:spPr/>
      <dgm:t>
        <a:bodyPr/>
        <a:lstStyle/>
        <a:p>
          <a:endParaRPr lang="ru-RU"/>
        </a:p>
      </dgm:t>
    </dgm:pt>
    <dgm:pt modelId="{C55E7733-971D-46B9-A988-A480350EA02D}" type="pres">
      <dgm:prSet presAssocID="{2F3701B5-75DD-4C60-884A-6CCB6BE0480A}" presName="textNode" presStyleLbl="bgShp" presStyleIdx="1" presStyleCnt="3"/>
      <dgm:spPr/>
      <dgm:t>
        <a:bodyPr/>
        <a:lstStyle/>
        <a:p>
          <a:endParaRPr lang="ru-RU"/>
        </a:p>
      </dgm:t>
    </dgm:pt>
    <dgm:pt modelId="{01D05F40-8916-4709-87C5-E60B22F6EAD6}" type="pres">
      <dgm:prSet presAssocID="{2F3701B5-75DD-4C60-884A-6CCB6BE0480A}" presName="compChildNode" presStyleCnt="0"/>
      <dgm:spPr/>
    </dgm:pt>
    <dgm:pt modelId="{7F125392-733F-4F69-89A4-9B24EC68313E}" type="pres">
      <dgm:prSet presAssocID="{2F3701B5-75DD-4C60-884A-6CCB6BE0480A}" presName="theInnerList" presStyleCnt="0"/>
      <dgm:spPr/>
    </dgm:pt>
    <dgm:pt modelId="{CD39AC8A-9C10-4C4E-8B0A-D32750C9DABC}" type="pres">
      <dgm:prSet presAssocID="{B4CCE3DC-5B35-448E-B206-DE533B159083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794CC-0A05-492C-B6C9-598800437A33}" type="pres">
      <dgm:prSet presAssocID="{B4CCE3DC-5B35-448E-B206-DE533B159083}" presName="aSpace2" presStyleCnt="0"/>
      <dgm:spPr/>
    </dgm:pt>
    <dgm:pt modelId="{3B6C1124-3597-4A88-87E1-8FA216E7AB5F}" type="pres">
      <dgm:prSet presAssocID="{ADD2B313-27B4-4B1F-8098-941C05E5AE2E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79185-847D-46FD-9004-54ABBA2E691F}" type="pres">
      <dgm:prSet presAssocID="{ADD2B313-27B4-4B1F-8098-941C05E5AE2E}" presName="aSpace2" presStyleCnt="0"/>
      <dgm:spPr/>
    </dgm:pt>
    <dgm:pt modelId="{51F24E3E-5CF6-4BD6-80E1-51C87306DF04}" type="pres">
      <dgm:prSet presAssocID="{5FCAC481-D7EA-4928-8046-09F087BA83A9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16CDF-5CD6-4F36-80D6-DAFCBF4806CC}" type="pres">
      <dgm:prSet presAssocID="{2F3701B5-75DD-4C60-884A-6CCB6BE0480A}" presName="aSpace" presStyleCnt="0"/>
      <dgm:spPr/>
    </dgm:pt>
    <dgm:pt modelId="{916F49AE-CB2F-4524-BEB3-E2CBF8151E96}" type="pres">
      <dgm:prSet presAssocID="{357D072E-C3DC-4E0D-A49B-5C6B3F733941}" presName="compNode" presStyleCnt="0"/>
      <dgm:spPr/>
    </dgm:pt>
    <dgm:pt modelId="{7D806E09-3DED-4437-97D4-33C6859468F0}" type="pres">
      <dgm:prSet presAssocID="{357D072E-C3DC-4E0D-A49B-5C6B3F733941}" presName="aNode" presStyleLbl="bgShp" presStyleIdx="2" presStyleCnt="3"/>
      <dgm:spPr/>
      <dgm:t>
        <a:bodyPr/>
        <a:lstStyle/>
        <a:p>
          <a:endParaRPr lang="ru-RU"/>
        </a:p>
      </dgm:t>
    </dgm:pt>
    <dgm:pt modelId="{197660EB-FBAE-498C-AC7E-C46CFD82F39F}" type="pres">
      <dgm:prSet presAssocID="{357D072E-C3DC-4E0D-A49B-5C6B3F733941}" presName="textNode" presStyleLbl="bgShp" presStyleIdx="2" presStyleCnt="3"/>
      <dgm:spPr/>
      <dgm:t>
        <a:bodyPr/>
        <a:lstStyle/>
        <a:p>
          <a:endParaRPr lang="ru-RU"/>
        </a:p>
      </dgm:t>
    </dgm:pt>
    <dgm:pt modelId="{97A96E6F-7CEF-45B3-81E1-5953CF4490D1}" type="pres">
      <dgm:prSet presAssocID="{357D072E-C3DC-4E0D-A49B-5C6B3F733941}" presName="compChildNode" presStyleCnt="0"/>
      <dgm:spPr/>
    </dgm:pt>
    <dgm:pt modelId="{9BB8354E-5CC4-4978-AB5F-5EC664FF5635}" type="pres">
      <dgm:prSet presAssocID="{357D072E-C3DC-4E0D-A49B-5C6B3F733941}" presName="theInnerList" presStyleCnt="0"/>
      <dgm:spPr/>
    </dgm:pt>
    <dgm:pt modelId="{BC9D729A-1863-48A6-9C70-428AF3B670EA}" type="pres">
      <dgm:prSet presAssocID="{E44B0962-EB45-4CD4-8136-F13DDB40D711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B79FE-5107-4C72-99C6-7F89C470805C}" type="pres">
      <dgm:prSet presAssocID="{E44B0962-EB45-4CD4-8136-F13DDB40D711}" presName="aSpace2" presStyleCnt="0"/>
      <dgm:spPr/>
    </dgm:pt>
    <dgm:pt modelId="{2815A288-ED05-442C-8232-32D5CDAD2212}" type="pres">
      <dgm:prSet presAssocID="{E1F9B128-5430-4285-AC40-E31C7E9C5B60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BB2114-3BE4-4639-B80C-3255F71C7481}" srcId="{61FB8054-61AE-4BD4-95C9-F096A55FE110}" destId="{B386A7DE-A8D5-43AC-BCF0-488C0EAF5883}" srcOrd="1" destOrd="0" parTransId="{465A3981-8B44-4421-8383-12E2AC0779AB}" sibTransId="{1C89E2C3-B3CE-4CE5-B892-8196AF9A6610}"/>
    <dgm:cxn modelId="{BDA8CD62-0E5C-4E5A-AB46-268008DFCAE0}" srcId="{357D072E-C3DC-4E0D-A49B-5C6B3F733941}" destId="{E1F9B128-5430-4285-AC40-E31C7E9C5B60}" srcOrd="1" destOrd="0" parTransId="{61EF5A4D-24B9-4D6A-80A8-D43511584CCE}" sibTransId="{81FE6BBE-3071-4340-A9BB-7ADE2DD9FDD3}"/>
    <dgm:cxn modelId="{CC33AB30-84C3-41AA-BD81-070ED8DE90A6}" srcId="{357D072E-C3DC-4E0D-A49B-5C6B3F733941}" destId="{E44B0962-EB45-4CD4-8136-F13DDB40D711}" srcOrd="0" destOrd="0" parTransId="{633D233F-C350-404F-9CA9-E429B10109B0}" sibTransId="{5B7B0D1E-865E-4505-B2D1-BDD261E80956}"/>
    <dgm:cxn modelId="{167CE5EA-27E3-4170-B90E-2F0B642B7E1E}" type="presOf" srcId="{77933DE4-BF01-4284-8DFC-84659CB5E7EF}" destId="{DF22B2A0-C94C-4F1D-A1E6-9008D913DC7D}" srcOrd="0" destOrd="0" presId="urn:microsoft.com/office/officeart/2005/8/layout/lProcess2"/>
    <dgm:cxn modelId="{B2D4B1BB-4388-426A-B1DF-FB71E4D3F14E}" type="presOf" srcId="{E1F9B128-5430-4285-AC40-E31C7E9C5B60}" destId="{2815A288-ED05-442C-8232-32D5CDAD2212}" srcOrd="0" destOrd="0" presId="urn:microsoft.com/office/officeart/2005/8/layout/lProcess2"/>
    <dgm:cxn modelId="{4A0EE190-2E1A-4D1B-B484-D95E0DC794F1}" type="presOf" srcId="{B386A7DE-A8D5-43AC-BCF0-488C0EAF5883}" destId="{DA803516-2B5C-4BD7-AC5A-EAC1E10BB203}" srcOrd="0" destOrd="0" presId="urn:microsoft.com/office/officeart/2005/8/layout/lProcess2"/>
    <dgm:cxn modelId="{FBF87D0A-A3C4-4AE2-A14E-D2AEF1D359F6}" srcId="{2F3701B5-75DD-4C60-884A-6CCB6BE0480A}" destId="{ADD2B313-27B4-4B1F-8098-941C05E5AE2E}" srcOrd="1" destOrd="0" parTransId="{6A14690B-C258-4565-B6CE-C912582B8E18}" sibTransId="{119B1184-1DEC-4312-B3F5-BF7CC8D0D1E8}"/>
    <dgm:cxn modelId="{7B5DF45D-8C28-44C2-A177-65A16F3559A5}" type="presOf" srcId="{61FB8054-61AE-4BD4-95C9-F096A55FE110}" destId="{BFE90B40-89FE-4B2F-B6D9-3297F0B7095C}" srcOrd="0" destOrd="0" presId="urn:microsoft.com/office/officeart/2005/8/layout/lProcess2"/>
    <dgm:cxn modelId="{20368144-9F28-466C-8105-E1F3F980C6BA}" type="presOf" srcId="{5FCAC481-D7EA-4928-8046-09F087BA83A9}" destId="{51F24E3E-5CF6-4BD6-80E1-51C87306DF04}" srcOrd="0" destOrd="0" presId="urn:microsoft.com/office/officeart/2005/8/layout/lProcess2"/>
    <dgm:cxn modelId="{5E5277E8-9149-43D2-998D-AA489C9CC075}" srcId="{41604EB6-B792-475C-8BF6-E5E601AB8B9C}" destId="{2F3701B5-75DD-4C60-884A-6CCB6BE0480A}" srcOrd="1" destOrd="0" parTransId="{E2652B47-4912-483D-865F-55ED7B91CB2A}" sibTransId="{A2535514-56F2-4947-BCD7-83C2ECECBCEB}"/>
    <dgm:cxn modelId="{5358FF2D-E2F2-493D-A1AA-64FF4591611C}" srcId="{2F3701B5-75DD-4C60-884A-6CCB6BE0480A}" destId="{B4CCE3DC-5B35-448E-B206-DE533B159083}" srcOrd="0" destOrd="0" parTransId="{6D68F98A-3D1D-45E7-B826-0A733E5D0D6E}" sibTransId="{0B787A82-4129-4974-B9E6-B60F32FE8B01}"/>
    <dgm:cxn modelId="{A1245DA0-371B-4BFD-BA48-459654871261}" type="presOf" srcId="{41604EB6-B792-475C-8BF6-E5E601AB8B9C}" destId="{5402A209-541B-4D1B-A71E-DF416F4BB9FB}" srcOrd="0" destOrd="0" presId="urn:microsoft.com/office/officeart/2005/8/layout/lProcess2"/>
    <dgm:cxn modelId="{23AACDC0-2773-4571-AE2B-3C5B4FA9C91F}" srcId="{2F3701B5-75DD-4C60-884A-6CCB6BE0480A}" destId="{5FCAC481-D7EA-4928-8046-09F087BA83A9}" srcOrd="2" destOrd="0" parTransId="{441AAD69-C6A2-46C0-A3F0-67D7731C820A}" sibTransId="{1579DC0B-EB20-466A-A478-C283B060E6F1}"/>
    <dgm:cxn modelId="{80C49834-588A-4D99-9313-428185C87405}" srcId="{41604EB6-B792-475C-8BF6-E5E601AB8B9C}" destId="{357D072E-C3DC-4E0D-A49B-5C6B3F733941}" srcOrd="2" destOrd="0" parTransId="{98F5A378-3B4A-4774-9951-51A54E554907}" sibTransId="{7CBB818D-2F9C-4156-9B6E-2F69A2081F7D}"/>
    <dgm:cxn modelId="{9FA084DA-6D58-414F-9680-3E951846316B}" type="presOf" srcId="{2F3701B5-75DD-4C60-884A-6CCB6BE0480A}" destId="{BB0D274D-40C1-4ED1-AB65-8E21D5A1FDD9}" srcOrd="0" destOrd="0" presId="urn:microsoft.com/office/officeart/2005/8/layout/lProcess2"/>
    <dgm:cxn modelId="{80617936-6A4C-4556-A0D8-0A114FBE167D}" type="presOf" srcId="{357D072E-C3DC-4E0D-A49B-5C6B3F733941}" destId="{7D806E09-3DED-4437-97D4-33C6859468F0}" srcOrd="0" destOrd="0" presId="urn:microsoft.com/office/officeart/2005/8/layout/lProcess2"/>
    <dgm:cxn modelId="{B4321A3A-0127-43ED-97B3-C3CA0EE8DC9B}" type="presOf" srcId="{61FB8054-61AE-4BD4-95C9-F096A55FE110}" destId="{FE997A70-2A0C-49B1-96C9-F6E17DA17B2A}" srcOrd="1" destOrd="0" presId="urn:microsoft.com/office/officeart/2005/8/layout/lProcess2"/>
    <dgm:cxn modelId="{62A18325-FACE-45FA-9B9B-2BCB6007E37A}" srcId="{61FB8054-61AE-4BD4-95C9-F096A55FE110}" destId="{77933DE4-BF01-4284-8DFC-84659CB5E7EF}" srcOrd="0" destOrd="0" parTransId="{E4862AEB-EE4F-4EFA-8283-919E9012E760}" sibTransId="{1605B661-E060-430A-8A91-D33063C35CF0}"/>
    <dgm:cxn modelId="{E5DF4DBA-2EAA-47C3-9547-779D30F0666E}" type="presOf" srcId="{ADD2B313-27B4-4B1F-8098-941C05E5AE2E}" destId="{3B6C1124-3597-4A88-87E1-8FA216E7AB5F}" srcOrd="0" destOrd="0" presId="urn:microsoft.com/office/officeart/2005/8/layout/lProcess2"/>
    <dgm:cxn modelId="{0F625D4B-435D-4BD7-8654-26482B92E5CD}" srcId="{41604EB6-B792-475C-8BF6-E5E601AB8B9C}" destId="{61FB8054-61AE-4BD4-95C9-F096A55FE110}" srcOrd="0" destOrd="0" parTransId="{866592B5-159E-4043-8546-8B12FA8ADA1D}" sibTransId="{3AF7E53F-436E-4404-BD1B-043723B61A5C}"/>
    <dgm:cxn modelId="{CFEF892D-5797-4D78-8386-64508B61123E}" type="presOf" srcId="{E44B0962-EB45-4CD4-8136-F13DDB40D711}" destId="{BC9D729A-1863-48A6-9C70-428AF3B670EA}" srcOrd="0" destOrd="0" presId="urn:microsoft.com/office/officeart/2005/8/layout/lProcess2"/>
    <dgm:cxn modelId="{CA5C7478-2275-4155-9B7C-1410348BFFD2}" type="presOf" srcId="{2F3701B5-75DD-4C60-884A-6CCB6BE0480A}" destId="{C55E7733-971D-46B9-A988-A480350EA02D}" srcOrd="1" destOrd="0" presId="urn:microsoft.com/office/officeart/2005/8/layout/lProcess2"/>
    <dgm:cxn modelId="{556AD3DF-6340-4E65-9104-5DD3B303B43C}" type="presOf" srcId="{2509ADA1-E40B-4F69-A946-64C96353011A}" destId="{FD93C25C-814E-478C-8A45-72533867F5CF}" srcOrd="0" destOrd="0" presId="urn:microsoft.com/office/officeart/2005/8/layout/lProcess2"/>
    <dgm:cxn modelId="{A6371B2D-9068-48D2-B457-3BC8C7E5EFDF}" type="presOf" srcId="{B4CCE3DC-5B35-448E-B206-DE533B159083}" destId="{CD39AC8A-9C10-4C4E-8B0A-D32750C9DABC}" srcOrd="0" destOrd="0" presId="urn:microsoft.com/office/officeart/2005/8/layout/lProcess2"/>
    <dgm:cxn modelId="{9205F975-7A84-4714-A590-0FDF5332065D}" srcId="{61FB8054-61AE-4BD4-95C9-F096A55FE110}" destId="{2509ADA1-E40B-4F69-A946-64C96353011A}" srcOrd="2" destOrd="0" parTransId="{371F33DF-00E9-4AF6-816E-CEB68373B9C3}" sibTransId="{0441E7B2-A073-4CCD-965E-A1B7CB66A753}"/>
    <dgm:cxn modelId="{79995057-FF2D-4FAA-A177-EC73319303AA}" type="presOf" srcId="{357D072E-C3DC-4E0D-A49B-5C6B3F733941}" destId="{197660EB-FBAE-498C-AC7E-C46CFD82F39F}" srcOrd="1" destOrd="0" presId="urn:microsoft.com/office/officeart/2005/8/layout/lProcess2"/>
    <dgm:cxn modelId="{7C129166-81D3-4182-8828-A870D680A19B}" type="presParOf" srcId="{5402A209-541B-4D1B-A71E-DF416F4BB9FB}" destId="{BAE4859F-F1F0-4873-970C-5522F8E0CDF1}" srcOrd="0" destOrd="0" presId="urn:microsoft.com/office/officeart/2005/8/layout/lProcess2"/>
    <dgm:cxn modelId="{3835BA85-9077-4397-9628-8E29E09E453D}" type="presParOf" srcId="{BAE4859F-F1F0-4873-970C-5522F8E0CDF1}" destId="{BFE90B40-89FE-4B2F-B6D9-3297F0B7095C}" srcOrd="0" destOrd="0" presId="urn:microsoft.com/office/officeart/2005/8/layout/lProcess2"/>
    <dgm:cxn modelId="{80534C6C-16C2-46CC-941E-BB62E90CE775}" type="presParOf" srcId="{BAE4859F-F1F0-4873-970C-5522F8E0CDF1}" destId="{FE997A70-2A0C-49B1-96C9-F6E17DA17B2A}" srcOrd="1" destOrd="0" presId="urn:microsoft.com/office/officeart/2005/8/layout/lProcess2"/>
    <dgm:cxn modelId="{2C52BE78-E9EB-4BF2-87AC-C48B404CAC4C}" type="presParOf" srcId="{BAE4859F-F1F0-4873-970C-5522F8E0CDF1}" destId="{0EB742CF-7CDA-4C12-8980-A59EA67ABAFB}" srcOrd="2" destOrd="0" presId="urn:microsoft.com/office/officeart/2005/8/layout/lProcess2"/>
    <dgm:cxn modelId="{69DF2A88-3D3F-43CE-9E7E-A18AE70DC66F}" type="presParOf" srcId="{0EB742CF-7CDA-4C12-8980-A59EA67ABAFB}" destId="{11A8BFC2-7301-44E3-8269-CF88A46BAC5E}" srcOrd="0" destOrd="0" presId="urn:microsoft.com/office/officeart/2005/8/layout/lProcess2"/>
    <dgm:cxn modelId="{6A2150D3-9916-4C85-AC53-C92C6AAE8082}" type="presParOf" srcId="{11A8BFC2-7301-44E3-8269-CF88A46BAC5E}" destId="{DF22B2A0-C94C-4F1D-A1E6-9008D913DC7D}" srcOrd="0" destOrd="0" presId="urn:microsoft.com/office/officeart/2005/8/layout/lProcess2"/>
    <dgm:cxn modelId="{E77D8DDD-E281-4CA3-8011-F4CF03880EB2}" type="presParOf" srcId="{11A8BFC2-7301-44E3-8269-CF88A46BAC5E}" destId="{2F0F9AD2-CDD7-43CF-A39F-5E068C646DFD}" srcOrd="1" destOrd="0" presId="urn:microsoft.com/office/officeart/2005/8/layout/lProcess2"/>
    <dgm:cxn modelId="{CD21DDD0-B104-400D-95BD-337BC0C4524D}" type="presParOf" srcId="{11A8BFC2-7301-44E3-8269-CF88A46BAC5E}" destId="{DA803516-2B5C-4BD7-AC5A-EAC1E10BB203}" srcOrd="2" destOrd="0" presId="urn:microsoft.com/office/officeart/2005/8/layout/lProcess2"/>
    <dgm:cxn modelId="{45BA9F4F-80B1-430C-BDC4-8C2EE38AF6A0}" type="presParOf" srcId="{11A8BFC2-7301-44E3-8269-CF88A46BAC5E}" destId="{A43A7CE3-DF60-4C9D-AD53-DA542114892C}" srcOrd="3" destOrd="0" presId="urn:microsoft.com/office/officeart/2005/8/layout/lProcess2"/>
    <dgm:cxn modelId="{59B83B71-70BE-4E5E-B4EE-FC2BC795001E}" type="presParOf" srcId="{11A8BFC2-7301-44E3-8269-CF88A46BAC5E}" destId="{FD93C25C-814E-478C-8A45-72533867F5CF}" srcOrd="4" destOrd="0" presId="urn:microsoft.com/office/officeart/2005/8/layout/lProcess2"/>
    <dgm:cxn modelId="{28F22696-B7D6-48DF-9E1E-244EA90CA921}" type="presParOf" srcId="{5402A209-541B-4D1B-A71E-DF416F4BB9FB}" destId="{AAC5EEE0-137F-4040-AB81-4CC8362917C7}" srcOrd="1" destOrd="0" presId="urn:microsoft.com/office/officeart/2005/8/layout/lProcess2"/>
    <dgm:cxn modelId="{18F2EDD1-FBAE-4F7E-A4FB-05F555BAE88F}" type="presParOf" srcId="{5402A209-541B-4D1B-A71E-DF416F4BB9FB}" destId="{E507347E-9D80-432A-8B2F-A13C65C53DA6}" srcOrd="2" destOrd="0" presId="urn:microsoft.com/office/officeart/2005/8/layout/lProcess2"/>
    <dgm:cxn modelId="{EB42B1B1-6CA6-460D-BA31-5E2674AE7031}" type="presParOf" srcId="{E507347E-9D80-432A-8B2F-A13C65C53DA6}" destId="{BB0D274D-40C1-4ED1-AB65-8E21D5A1FDD9}" srcOrd="0" destOrd="0" presId="urn:microsoft.com/office/officeart/2005/8/layout/lProcess2"/>
    <dgm:cxn modelId="{8324E502-E8CC-42A0-B4A8-24D7F44ACBA1}" type="presParOf" srcId="{E507347E-9D80-432A-8B2F-A13C65C53DA6}" destId="{C55E7733-971D-46B9-A988-A480350EA02D}" srcOrd="1" destOrd="0" presId="urn:microsoft.com/office/officeart/2005/8/layout/lProcess2"/>
    <dgm:cxn modelId="{63E2A089-77C7-4A37-A840-D70FCF004F31}" type="presParOf" srcId="{E507347E-9D80-432A-8B2F-A13C65C53DA6}" destId="{01D05F40-8916-4709-87C5-E60B22F6EAD6}" srcOrd="2" destOrd="0" presId="urn:microsoft.com/office/officeart/2005/8/layout/lProcess2"/>
    <dgm:cxn modelId="{AB0B04FD-3C8A-4C8E-A179-ADC6F7F702BC}" type="presParOf" srcId="{01D05F40-8916-4709-87C5-E60B22F6EAD6}" destId="{7F125392-733F-4F69-89A4-9B24EC68313E}" srcOrd="0" destOrd="0" presId="urn:microsoft.com/office/officeart/2005/8/layout/lProcess2"/>
    <dgm:cxn modelId="{182DF99E-8801-4B7B-BDBE-2636C20C6B65}" type="presParOf" srcId="{7F125392-733F-4F69-89A4-9B24EC68313E}" destId="{CD39AC8A-9C10-4C4E-8B0A-D32750C9DABC}" srcOrd="0" destOrd="0" presId="urn:microsoft.com/office/officeart/2005/8/layout/lProcess2"/>
    <dgm:cxn modelId="{DE73C3D4-3387-45EE-B3CF-043A39B7C3D3}" type="presParOf" srcId="{7F125392-733F-4F69-89A4-9B24EC68313E}" destId="{F66794CC-0A05-492C-B6C9-598800437A33}" srcOrd="1" destOrd="0" presId="urn:microsoft.com/office/officeart/2005/8/layout/lProcess2"/>
    <dgm:cxn modelId="{75671924-D4BC-4321-B79C-0A8B7BD02B3E}" type="presParOf" srcId="{7F125392-733F-4F69-89A4-9B24EC68313E}" destId="{3B6C1124-3597-4A88-87E1-8FA216E7AB5F}" srcOrd="2" destOrd="0" presId="urn:microsoft.com/office/officeart/2005/8/layout/lProcess2"/>
    <dgm:cxn modelId="{54982F5C-CCF3-41C9-87B7-C2F5E45A287D}" type="presParOf" srcId="{7F125392-733F-4F69-89A4-9B24EC68313E}" destId="{65D79185-847D-46FD-9004-54ABBA2E691F}" srcOrd="3" destOrd="0" presId="urn:microsoft.com/office/officeart/2005/8/layout/lProcess2"/>
    <dgm:cxn modelId="{DE01259B-2C26-4660-B111-DF37105F176F}" type="presParOf" srcId="{7F125392-733F-4F69-89A4-9B24EC68313E}" destId="{51F24E3E-5CF6-4BD6-80E1-51C87306DF04}" srcOrd="4" destOrd="0" presId="urn:microsoft.com/office/officeart/2005/8/layout/lProcess2"/>
    <dgm:cxn modelId="{B1B266D8-950D-464F-AE02-4AE6AB2785B8}" type="presParOf" srcId="{5402A209-541B-4D1B-A71E-DF416F4BB9FB}" destId="{6B516CDF-5CD6-4F36-80D6-DAFCBF4806CC}" srcOrd="3" destOrd="0" presId="urn:microsoft.com/office/officeart/2005/8/layout/lProcess2"/>
    <dgm:cxn modelId="{2810EBDE-500B-429C-BD3B-33F3401006F0}" type="presParOf" srcId="{5402A209-541B-4D1B-A71E-DF416F4BB9FB}" destId="{916F49AE-CB2F-4524-BEB3-E2CBF8151E96}" srcOrd="4" destOrd="0" presId="urn:microsoft.com/office/officeart/2005/8/layout/lProcess2"/>
    <dgm:cxn modelId="{7798E768-3CA9-432B-88E4-C4BFB0CA3AC9}" type="presParOf" srcId="{916F49AE-CB2F-4524-BEB3-E2CBF8151E96}" destId="{7D806E09-3DED-4437-97D4-33C6859468F0}" srcOrd="0" destOrd="0" presId="urn:microsoft.com/office/officeart/2005/8/layout/lProcess2"/>
    <dgm:cxn modelId="{5CAC5051-5B8A-4390-889C-A2D0FF04922E}" type="presParOf" srcId="{916F49AE-CB2F-4524-BEB3-E2CBF8151E96}" destId="{197660EB-FBAE-498C-AC7E-C46CFD82F39F}" srcOrd="1" destOrd="0" presId="urn:microsoft.com/office/officeart/2005/8/layout/lProcess2"/>
    <dgm:cxn modelId="{632DC623-3566-4DD3-A2C7-F91065D4FF97}" type="presParOf" srcId="{916F49AE-CB2F-4524-BEB3-E2CBF8151E96}" destId="{97A96E6F-7CEF-45B3-81E1-5953CF4490D1}" srcOrd="2" destOrd="0" presId="urn:microsoft.com/office/officeart/2005/8/layout/lProcess2"/>
    <dgm:cxn modelId="{8B552E66-EEC6-4C2C-A600-794E5D7186CC}" type="presParOf" srcId="{97A96E6F-7CEF-45B3-81E1-5953CF4490D1}" destId="{9BB8354E-5CC4-4978-AB5F-5EC664FF5635}" srcOrd="0" destOrd="0" presId="urn:microsoft.com/office/officeart/2005/8/layout/lProcess2"/>
    <dgm:cxn modelId="{7DC516B4-57B6-4CFE-A9E9-E2D30BE4EEA0}" type="presParOf" srcId="{9BB8354E-5CC4-4978-AB5F-5EC664FF5635}" destId="{BC9D729A-1863-48A6-9C70-428AF3B670EA}" srcOrd="0" destOrd="0" presId="urn:microsoft.com/office/officeart/2005/8/layout/lProcess2"/>
    <dgm:cxn modelId="{57502E38-8CB8-41F9-9FB5-DEC49285DBED}" type="presParOf" srcId="{9BB8354E-5CC4-4978-AB5F-5EC664FF5635}" destId="{072B79FE-5107-4C72-99C6-7F89C470805C}" srcOrd="1" destOrd="0" presId="urn:microsoft.com/office/officeart/2005/8/layout/lProcess2"/>
    <dgm:cxn modelId="{A2609953-A7ED-4635-B6A9-0AC364801213}" type="presParOf" srcId="{9BB8354E-5CC4-4978-AB5F-5EC664FF5635}" destId="{2815A288-ED05-442C-8232-32D5CDAD221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692896-2BA7-46AB-8718-9E8BF54E93AE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88D56B8-6E19-4A6E-8D35-278E8213AFE8}">
      <dgm:prSet custT="1"/>
      <dgm:spPr/>
      <dgm:t>
        <a:bodyPr/>
        <a:lstStyle/>
        <a:p>
          <a:pPr algn="ctr" rtl="0"/>
          <a:r>
            <a:rPr lang="ru-RU" sz="1400" b="1" dirty="0" smtClean="0">
              <a:solidFill>
                <a:schemeClr val="tx2"/>
              </a:solidFill>
            </a:rPr>
            <a:t>Участника</a:t>
          </a:r>
          <a:endParaRPr lang="ru-RU" sz="1400" b="1" dirty="0">
            <a:solidFill>
              <a:schemeClr val="tx2"/>
            </a:solidFill>
          </a:endParaRPr>
        </a:p>
      </dgm:t>
    </dgm:pt>
    <dgm:pt modelId="{F433426C-30C7-42DE-A3FE-7E69A18458FE}" type="parTrans" cxnId="{4A965EBC-7139-48E7-8EF7-D611A3EF9F14}">
      <dgm:prSet/>
      <dgm:spPr/>
      <dgm:t>
        <a:bodyPr/>
        <a:lstStyle/>
        <a:p>
          <a:endParaRPr lang="ru-RU"/>
        </a:p>
      </dgm:t>
    </dgm:pt>
    <dgm:pt modelId="{4D75EBE2-0A30-4FB0-9935-43FFC537A9F3}" type="sibTrans" cxnId="{4A965EBC-7139-48E7-8EF7-D611A3EF9F14}">
      <dgm:prSet/>
      <dgm:spPr/>
      <dgm:t>
        <a:bodyPr/>
        <a:lstStyle/>
        <a:p>
          <a:endParaRPr lang="ru-RU"/>
        </a:p>
      </dgm:t>
    </dgm:pt>
    <dgm:pt modelId="{AF3CBD5C-C656-4E0F-BC91-5E374B107B5C}">
      <dgm:prSet custT="1"/>
      <dgm:spPr/>
      <dgm:t>
        <a:bodyPr/>
        <a:lstStyle/>
        <a:p>
          <a:pPr algn="ctr" rtl="0"/>
          <a:r>
            <a:rPr lang="ru-RU" sz="1400" b="1" dirty="0" smtClean="0">
              <a:solidFill>
                <a:schemeClr val="tx2"/>
              </a:solidFill>
            </a:rPr>
            <a:t>Председателя</a:t>
          </a:r>
          <a:endParaRPr lang="ru-RU" sz="1400" b="1" dirty="0">
            <a:solidFill>
              <a:schemeClr val="tx2"/>
            </a:solidFill>
          </a:endParaRPr>
        </a:p>
      </dgm:t>
    </dgm:pt>
    <dgm:pt modelId="{9C983F04-7DBA-4620-BD85-7C1C7B3D6EAD}" type="parTrans" cxnId="{854923F5-C93C-4433-BF62-3B3E6C4C3FAD}">
      <dgm:prSet/>
      <dgm:spPr/>
      <dgm:t>
        <a:bodyPr/>
        <a:lstStyle/>
        <a:p>
          <a:endParaRPr lang="ru-RU"/>
        </a:p>
      </dgm:t>
    </dgm:pt>
    <dgm:pt modelId="{B7100150-C91E-4BD6-80C7-CF50622A243C}" type="sibTrans" cxnId="{854923F5-C93C-4433-BF62-3B3E6C4C3FAD}">
      <dgm:prSet/>
      <dgm:spPr/>
      <dgm:t>
        <a:bodyPr/>
        <a:lstStyle/>
        <a:p>
          <a:endParaRPr lang="ru-RU"/>
        </a:p>
      </dgm:t>
    </dgm:pt>
    <dgm:pt modelId="{7BDA60DE-DC54-44EB-9C6E-EB9607AD5A8A}">
      <dgm:prSet custT="1"/>
      <dgm:spPr/>
      <dgm:t>
        <a:bodyPr/>
        <a:lstStyle/>
        <a:p>
          <a:pPr algn="ctr" rtl="0"/>
          <a:r>
            <a:rPr lang="ru-RU" sz="1400" b="1" dirty="0" smtClean="0">
              <a:solidFill>
                <a:schemeClr val="tx2"/>
              </a:solidFill>
            </a:rPr>
            <a:t>Сопровождающего мероприятие</a:t>
          </a:r>
          <a:endParaRPr lang="ru-RU" sz="1400" b="1" dirty="0">
            <a:solidFill>
              <a:schemeClr val="tx2"/>
            </a:solidFill>
          </a:endParaRPr>
        </a:p>
      </dgm:t>
    </dgm:pt>
    <dgm:pt modelId="{86AECA77-B9DF-4067-A9C1-0415E5A71C83}" type="parTrans" cxnId="{323EC89F-53D3-4704-8AAD-54323D1929CC}">
      <dgm:prSet/>
      <dgm:spPr/>
      <dgm:t>
        <a:bodyPr/>
        <a:lstStyle/>
        <a:p>
          <a:endParaRPr lang="ru-RU"/>
        </a:p>
      </dgm:t>
    </dgm:pt>
    <dgm:pt modelId="{0A431D6E-7E17-49A2-9B44-4388DF0A28F5}" type="sibTrans" cxnId="{323EC89F-53D3-4704-8AAD-54323D1929CC}">
      <dgm:prSet/>
      <dgm:spPr/>
      <dgm:t>
        <a:bodyPr/>
        <a:lstStyle/>
        <a:p>
          <a:endParaRPr lang="ru-RU"/>
        </a:p>
      </dgm:t>
    </dgm:pt>
    <dgm:pt modelId="{731C8008-953F-43AA-8046-908F4C14314D}">
      <dgm:prSet custT="1"/>
      <dgm:spPr/>
      <dgm:t>
        <a:bodyPr/>
        <a:lstStyle/>
        <a:p>
          <a:pPr algn="ctr" rtl="0"/>
          <a:r>
            <a:rPr lang="ru-RU" sz="1400" b="1" dirty="0" smtClean="0">
              <a:solidFill>
                <a:schemeClr val="tx2"/>
              </a:solidFill>
            </a:rPr>
            <a:t>Оператора</a:t>
          </a:r>
          <a:endParaRPr lang="ru-RU" sz="1400" b="1" dirty="0">
            <a:solidFill>
              <a:schemeClr val="tx2"/>
            </a:solidFill>
          </a:endParaRPr>
        </a:p>
      </dgm:t>
    </dgm:pt>
    <dgm:pt modelId="{4EA59987-EF94-4A6A-A1B4-1B4B4262DDDA}" type="parTrans" cxnId="{4691529C-8825-4145-9DA6-B492E4CF6362}">
      <dgm:prSet/>
      <dgm:spPr/>
      <dgm:t>
        <a:bodyPr/>
        <a:lstStyle/>
        <a:p>
          <a:endParaRPr lang="ru-RU"/>
        </a:p>
      </dgm:t>
    </dgm:pt>
    <dgm:pt modelId="{47503FDC-E5E7-4B9A-AAD5-CB7A139EC2A2}" type="sibTrans" cxnId="{4691529C-8825-4145-9DA6-B492E4CF6362}">
      <dgm:prSet/>
      <dgm:spPr/>
      <dgm:t>
        <a:bodyPr/>
        <a:lstStyle/>
        <a:p>
          <a:endParaRPr lang="ru-RU"/>
        </a:p>
      </dgm:t>
    </dgm:pt>
    <dgm:pt modelId="{5BCA51AE-5019-4F0D-AD75-9D8E080EE44E}" type="pres">
      <dgm:prSet presAssocID="{E3692896-2BA7-46AB-8718-9E8BF54E93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2D386A-E235-41A0-86C1-C25AB3E63C22}" type="pres">
      <dgm:prSet presAssocID="{388D56B8-6E19-4A6E-8D35-278E8213AFE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2DC32-A0BA-4859-8ADF-82BCAFE37A6B}" type="pres">
      <dgm:prSet presAssocID="{4D75EBE2-0A30-4FB0-9935-43FFC537A9F3}" presName="spacer" presStyleCnt="0"/>
      <dgm:spPr/>
    </dgm:pt>
    <dgm:pt modelId="{592594EB-0CAC-470E-8046-3B3D4C007933}" type="pres">
      <dgm:prSet presAssocID="{AF3CBD5C-C656-4E0F-BC91-5E374B107B5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C1E49-A1F6-48F6-815E-2A922ACC30A1}" type="pres">
      <dgm:prSet presAssocID="{B7100150-C91E-4BD6-80C7-CF50622A243C}" presName="spacer" presStyleCnt="0"/>
      <dgm:spPr/>
    </dgm:pt>
    <dgm:pt modelId="{FCAEBFCC-0D56-4056-AAF4-7EBD638196E8}" type="pres">
      <dgm:prSet presAssocID="{7BDA60DE-DC54-44EB-9C6E-EB9607AD5A8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1FF16-2CA2-48F0-8165-25A0AB3CAFBA}" type="pres">
      <dgm:prSet presAssocID="{0A431D6E-7E17-49A2-9B44-4388DF0A28F5}" presName="spacer" presStyleCnt="0"/>
      <dgm:spPr/>
    </dgm:pt>
    <dgm:pt modelId="{2F71645E-70E9-43E9-B0BE-6C8A4503E9EC}" type="pres">
      <dgm:prSet presAssocID="{731C8008-953F-43AA-8046-908F4C14314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4923F5-C93C-4433-BF62-3B3E6C4C3FAD}" srcId="{E3692896-2BA7-46AB-8718-9E8BF54E93AE}" destId="{AF3CBD5C-C656-4E0F-BC91-5E374B107B5C}" srcOrd="1" destOrd="0" parTransId="{9C983F04-7DBA-4620-BD85-7C1C7B3D6EAD}" sibTransId="{B7100150-C91E-4BD6-80C7-CF50622A243C}"/>
    <dgm:cxn modelId="{0C7E2F65-431A-4234-B264-453EDCC837DA}" type="presOf" srcId="{E3692896-2BA7-46AB-8718-9E8BF54E93AE}" destId="{5BCA51AE-5019-4F0D-AD75-9D8E080EE44E}" srcOrd="0" destOrd="0" presId="urn:microsoft.com/office/officeart/2005/8/layout/vList2"/>
    <dgm:cxn modelId="{216258B7-0E03-48AE-AC68-BE0EC9C5A541}" type="presOf" srcId="{AF3CBD5C-C656-4E0F-BC91-5E374B107B5C}" destId="{592594EB-0CAC-470E-8046-3B3D4C007933}" srcOrd="0" destOrd="0" presId="urn:microsoft.com/office/officeart/2005/8/layout/vList2"/>
    <dgm:cxn modelId="{811CCB7F-EABD-4659-A3FD-7FB3610B78E5}" type="presOf" srcId="{388D56B8-6E19-4A6E-8D35-278E8213AFE8}" destId="{502D386A-E235-41A0-86C1-C25AB3E63C22}" srcOrd="0" destOrd="0" presId="urn:microsoft.com/office/officeart/2005/8/layout/vList2"/>
    <dgm:cxn modelId="{4691529C-8825-4145-9DA6-B492E4CF6362}" srcId="{E3692896-2BA7-46AB-8718-9E8BF54E93AE}" destId="{731C8008-953F-43AA-8046-908F4C14314D}" srcOrd="3" destOrd="0" parTransId="{4EA59987-EF94-4A6A-A1B4-1B4B4262DDDA}" sibTransId="{47503FDC-E5E7-4B9A-AAD5-CB7A139EC2A2}"/>
    <dgm:cxn modelId="{F4E80ACB-2AF1-4A2E-B24A-3CA24AC214B0}" type="presOf" srcId="{731C8008-953F-43AA-8046-908F4C14314D}" destId="{2F71645E-70E9-43E9-B0BE-6C8A4503E9EC}" srcOrd="0" destOrd="0" presId="urn:microsoft.com/office/officeart/2005/8/layout/vList2"/>
    <dgm:cxn modelId="{4A965EBC-7139-48E7-8EF7-D611A3EF9F14}" srcId="{E3692896-2BA7-46AB-8718-9E8BF54E93AE}" destId="{388D56B8-6E19-4A6E-8D35-278E8213AFE8}" srcOrd="0" destOrd="0" parTransId="{F433426C-30C7-42DE-A3FE-7E69A18458FE}" sibTransId="{4D75EBE2-0A30-4FB0-9935-43FFC537A9F3}"/>
    <dgm:cxn modelId="{12533C23-D99A-4C2E-94FC-6423BA3EB83B}" type="presOf" srcId="{7BDA60DE-DC54-44EB-9C6E-EB9607AD5A8A}" destId="{FCAEBFCC-0D56-4056-AAF4-7EBD638196E8}" srcOrd="0" destOrd="0" presId="urn:microsoft.com/office/officeart/2005/8/layout/vList2"/>
    <dgm:cxn modelId="{323EC89F-53D3-4704-8AAD-54323D1929CC}" srcId="{E3692896-2BA7-46AB-8718-9E8BF54E93AE}" destId="{7BDA60DE-DC54-44EB-9C6E-EB9607AD5A8A}" srcOrd="2" destOrd="0" parTransId="{86AECA77-B9DF-4067-A9C1-0415E5A71C83}" sibTransId="{0A431D6E-7E17-49A2-9B44-4388DF0A28F5}"/>
    <dgm:cxn modelId="{C6409D9F-4E87-46EC-BBBF-ED0127D4503A}" type="presParOf" srcId="{5BCA51AE-5019-4F0D-AD75-9D8E080EE44E}" destId="{502D386A-E235-41A0-86C1-C25AB3E63C22}" srcOrd="0" destOrd="0" presId="urn:microsoft.com/office/officeart/2005/8/layout/vList2"/>
    <dgm:cxn modelId="{B1951680-4F62-4CF4-8F08-FA11F8090792}" type="presParOf" srcId="{5BCA51AE-5019-4F0D-AD75-9D8E080EE44E}" destId="{F952DC32-A0BA-4859-8ADF-82BCAFE37A6B}" srcOrd="1" destOrd="0" presId="urn:microsoft.com/office/officeart/2005/8/layout/vList2"/>
    <dgm:cxn modelId="{9E8B6C1A-1624-43D4-9831-9EF22F57D06E}" type="presParOf" srcId="{5BCA51AE-5019-4F0D-AD75-9D8E080EE44E}" destId="{592594EB-0CAC-470E-8046-3B3D4C007933}" srcOrd="2" destOrd="0" presId="urn:microsoft.com/office/officeart/2005/8/layout/vList2"/>
    <dgm:cxn modelId="{6D7FF00F-0C79-42E6-861B-42264364D828}" type="presParOf" srcId="{5BCA51AE-5019-4F0D-AD75-9D8E080EE44E}" destId="{A8AC1E49-A1F6-48F6-815E-2A922ACC30A1}" srcOrd="3" destOrd="0" presId="urn:microsoft.com/office/officeart/2005/8/layout/vList2"/>
    <dgm:cxn modelId="{CECFF40F-3489-4536-8FB5-35E77725C5E8}" type="presParOf" srcId="{5BCA51AE-5019-4F0D-AD75-9D8E080EE44E}" destId="{FCAEBFCC-0D56-4056-AAF4-7EBD638196E8}" srcOrd="4" destOrd="0" presId="urn:microsoft.com/office/officeart/2005/8/layout/vList2"/>
    <dgm:cxn modelId="{76D878CF-BE6F-4F8C-9B95-EF6AB9AD1DCE}" type="presParOf" srcId="{5BCA51AE-5019-4F0D-AD75-9D8E080EE44E}" destId="{D441FF16-2CA2-48F0-8165-25A0AB3CAFBA}" srcOrd="5" destOrd="0" presId="urn:microsoft.com/office/officeart/2005/8/layout/vList2"/>
    <dgm:cxn modelId="{EF1A930C-609D-435E-8A20-24247EE5CFAE}" type="presParOf" srcId="{5BCA51AE-5019-4F0D-AD75-9D8E080EE44E}" destId="{2F71645E-70E9-43E9-B0BE-6C8A4503E9E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97F0B2-010E-4846-946B-CDA5AE2C118E}" type="doc">
      <dgm:prSet loTypeId="urn:diagrams.loki3.com/BracketList+Icon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FF99DA2-98D9-46DA-A7B9-69C2C0433724}">
      <dgm:prSet/>
      <dgm:spPr/>
      <dgm:t>
        <a:bodyPr/>
        <a:lstStyle/>
        <a:p>
          <a:pPr algn="ctr" rtl="0"/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Система разделена на специализированные автоматизированные рабочие места: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3216D9ED-F57F-44A1-9D8E-17404A49CDF0}" type="parTrans" cxnId="{3E6CEA5E-3206-404C-83CE-62B06A460B57}">
      <dgm:prSet/>
      <dgm:spPr/>
      <dgm:t>
        <a:bodyPr/>
        <a:lstStyle/>
        <a:p>
          <a:endParaRPr lang="ru-RU"/>
        </a:p>
      </dgm:t>
    </dgm:pt>
    <dgm:pt modelId="{EC94671C-4957-4C8E-BABC-6479161CC4F5}" type="sibTrans" cxnId="{3E6CEA5E-3206-404C-83CE-62B06A460B57}">
      <dgm:prSet/>
      <dgm:spPr/>
      <dgm:t>
        <a:bodyPr/>
        <a:lstStyle/>
        <a:p>
          <a:endParaRPr lang="ru-RU"/>
        </a:p>
      </dgm:t>
    </dgm:pt>
    <dgm:pt modelId="{6DF5D8E7-C90D-465C-A733-DC9E9CDC1AA0}" type="pres">
      <dgm:prSet presAssocID="{3697F0B2-010E-4846-946B-CDA5AE2C11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3B398A-E6D6-4C09-8642-33B1BECD769A}" type="pres">
      <dgm:prSet presAssocID="{7FF99DA2-98D9-46DA-A7B9-69C2C0433724}" presName="linNode" presStyleCnt="0"/>
      <dgm:spPr/>
    </dgm:pt>
    <dgm:pt modelId="{978E99CF-71C3-4327-B6A1-4E1098D65A7B}" type="pres">
      <dgm:prSet presAssocID="{7FF99DA2-98D9-46DA-A7B9-69C2C0433724}" presName="parTx" presStyleLbl="revTx" presStyleIdx="0" presStyleCnt="1" custScaleX="330245" custLinFactX="-1073" custLinFactNeighborX="-100000" custLinFactNeighborY="41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250E4-22AC-4AC1-8C80-626D426A7893}" type="pres">
      <dgm:prSet presAssocID="{7FF99DA2-98D9-46DA-A7B9-69C2C0433724}" presName="bracket" presStyleLbl="parChTrans1D1" presStyleIdx="0" presStyleCnt="1" custScaleX="245224" custScaleY="177801"/>
      <dgm:spPr/>
    </dgm:pt>
    <dgm:pt modelId="{E27ACA5B-908D-451E-9080-441969743266}" type="pres">
      <dgm:prSet presAssocID="{7FF99DA2-98D9-46DA-A7B9-69C2C0433724}" presName="spH" presStyleCnt="0"/>
      <dgm:spPr/>
    </dgm:pt>
  </dgm:ptLst>
  <dgm:cxnLst>
    <dgm:cxn modelId="{EFA4D858-D5EA-4E37-B4C3-2DAAA4774787}" type="presOf" srcId="{3697F0B2-010E-4846-946B-CDA5AE2C118E}" destId="{6DF5D8E7-C90D-465C-A733-DC9E9CDC1AA0}" srcOrd="0" destOrd="0" presId="urn:diagrams.loki3.com/BracketList+Icon"/>
    <dgm:cxn modelId="{E1E99400-612A-433C-9D73-4E773BAA1ECF}" type="presOf" srcId="{7FF99DA2-98D9-46DA-A7B9-69C2C0433724}" destId="{978E99CF-71C3-4327-B6A1-4E1098D65A7B}" srcOrd="0" destOrd="0" presId="urn:diagrams.loki3.com/BracketList+Icon"/>
    <dgm:cxn modelId="{3E6CEA5E-3206-404C-83CE-62B06A460B57}" srcId="{3697F0B2-010E-4846-946B-CDA5AE2C118E}" destId="{7FF99DA2-98D9-46DA-A7B9-69C2C0433724}" srcOrd="0" destOrd="0" parTransId="{3216D9ED-F57F-44A1-9D8E-17404A49CDF0}" sibTransId="{EC94671C-4957-4C8E-BABC-6479161CC4F5}"/>
    <dgm:cxn modelId="{DABAD0DB-D557-44F1-8687-352B9D0A496B}" type="presParOf" srcId="{6DF5D8E7-C90D-465C-A733-DC9E9CDC1AA0}" destId="{D63B398A-E6D6-4C09-8642-33B1BECD769A}" srcOrd="0" destOrd="0" presId="urn:diagrams.loki3.com/BracketList+Icon"/>
    <dgm:cxn modelId="{E2E199CD-C2ED-4436-80F3-35A4311380FE}" type="presParOf" srcId="{D63B398A-E6D6-4C09-8642-33B1BECD769A}" destId="{978E99CF-71C3-4327-B6A1-4E1098D65A7B}" srcOrd="0" destOrd="0" presId="urn:diagrams.loki3.com/BracketList+Icon"/>
    <dgm:cxn modelId="{4D237E20-3873-4FDD-839B-E0137E18C1BB}" type="presParOf" srcId="{D63B398A-E6D6-4C09-8642-33B1BECD769A}" destId="{36C250E4-22AC-4AC1-8C80-626D426A7893}" srcOrd="1" destOrd="0" presId="urn:diagrams.loki3.com/BracketList+Icon"/>
    <dgm:cxn modelId="{0A2F1CC3-EC18-449B-BB04-DE767C265FA5}" type="presParOf" srcId="{D63B398A-E6D6-4C09-8642-33B1BECD769A}" destId="{E27ACA5B-908D-451E-9080-441969743266}" srcOrd="2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D13C4-2332-45FE-A4B4-D656818EFD52}" type="datetimeFigureOut">
              <a:rPr lang="ru-RU" smtClean="0"/>
              <a:t>17.10.2013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75D32-7AF9-4399-8601-2E58EA2BB4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09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75D32-7AF9-4399-8601-2E58EA2BB43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443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Приложение от компании </a:t>
            </a:r>
            <a:r>
              <a:rPr lang="en-US" dirty="0" err="1" smtClean="0"/>
              <a:t>Altarix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75D32-7AF9-4399-8601-2E58EA2BB439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101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Моб</a:t>
            </a:r>
            <a:r>
              <a:rPr lang="ru-RU" baseline="0" dirty="0" smtClean="0"/>
              <a:t>ильное решение для губернатора, которое поможет в принятии решений и контроле ключевых показателей.</a:t>
            </a:r>
          </a:p>
          <a:p>
            <a:r>
              <a:rPr lang="ru-RU" baseline="0" dirty="0" smtClean="0"/>
              <a:t>Интегрируется со множеством внутренних систем в инфраструктуре и </a:t>
            </a:r>
            <a:r>
              <a:rPr lang="ru-RU" baseline="0" dirty="0" err="1" smtClean="0"/>
              <a:t>синхронизируясь</a:t>
            </a:r>
            <a:r>
              <a:rPr lang="ru-RU" baseline="0" dirty="0" smtClean="0"/>
              <a:t> - поддерживает актуальную информацию для принятия решений руководителем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75D32-7AF9-4399-8601-2E58EA2BB439}" type="slidenum">
              <a:rPr lang="ru-RU" smtClean="0"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5885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Автоматизация</a:t>
            </a:r>
            <a:r>
              <a:rPr lang="ru-RU" baseline="0" dirty="0" smtClean="0"/>
              <a:t> рабочих мест всех участников процесса законотворчества – председателя, депутатов, сопровождающих.</a:t>
            </a:r>
          </a:p>
          <a:p>
            <a:r>
              <a:rPr lang="ru-RU" baseline="0" dirty="0" smtClean="0"/>
              <a:t>Позволяет формировать повестки заседаний, подгружая рабочие планы с </a:t>
            </a:r>
            <a:r>
              <a:rPr lang="en-US" baseline="0" dirty="0" smtClean="0"/>
              <a:t>SharePoint.</a:t>
            </a:r>
            <a:endParaRPr lang="ru-RU" baseline="0" dirty="0" smtClean="0"/>
          </a:p>
          <a:p>
            <a:r>
              <a:rPr lang="ru-RU" baseline="0" dirty="0" smtClean="0"/>
              <a:t>Позволяет просматривать все приложенные документы с использованием </a:t>
            </a:r>
            <a:r>
              <a:rPr lang="en-US" baseline="0" dirty="0" smtClean="0"/>
              <a:t>Office 2013 Web Apps </a:t>
            </a:r>
            <a:r>
              <a:rPr lang="ru-RU" baseline="0" dirty="0" smtClean="0"/>
              <a:t>на любых устройствах</a:t>
            </a:r>
          </a:p>
          <a:p>
            <a:r>
              <a:rPr lang="ru-RU" baseline="0" dirty="0" smtClean="0"/>
              <a:t>Может быть предложен как сервис в </a:t>
            </a:r>
            <a:r>
              <a:rPr lang="en-US" baseline="0" dirty="0" smtClean="0"/>
              <a:t>Azure.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75D32-7AF9-4399-8601-2E58EA2BB439}" type="slidenum">
              <a:rPr lang="ru-RU" smtClean="0"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178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Организация</a:t>
            </a:r>
            <a:r>
              <a:rPr lang="ru-RU" baseline="0" dirty="0" smtClean="0"/>
              <a:t> обратной связи с населением.</a:t>
            </a:r>
          </a:p>
          <a:p>
            <a:r>
              <a:rPr lang="ru-RU" baseline="0" dirty="0" smtClean="0"/>
              <a:t>Возможность использования интерактивной отчетности в привычных </a:t>
            </a:r>
            <a:r>
              <a:rPr lang="en-US" baseline="0" dirty="0" smtClean="0"/>
              <a:t>Excel, Outlook/</a:t>
            </a:r>
          </a:p>
          <a:p>
            <a:r>
              <a:rPr lang="ru-RU" baseline="0" dirty="0" smtClean="0"/>
              <a:t>Интеграция с существующими системами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75D32-7AF9-4399-8601-2E58EA2BB439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295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Гео-социальная</a:t>
            </a:r>
            <a:r>
              <a:rPr lang="ru-RU" baseline="0" dirty="0" smtClean="0"/>
              <a:t> сеть.</a:t>
            </a:r>
          </a:p>
          <a:p>
            <a:r>
              <a:rPr lang="ru-RU" baseline="0" dirty="0" smtClean="0"/>
              <a:t>Может быть интегрирована с существующими системами и электронным ЖКХ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75D32-7AF9-4399-8601-2E58EA2BB439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349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Возможность интеграции с существующими системами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75D32-7AF9-4399-8601-2E58EA2BB439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276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Приложение от компании </a:t>
            </a:r>
            <a:r>
              <a:rPr lang="en-US" dirty="0" err="1" smtClean="0"/>
              <a:t>Altarix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75D32-7AF9-4399-8601-2E58EA2BB439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483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Приложение от компании </a:t>
            </a:r>
            <a:r>
              <a:rPr lang="en-US" dirty="0" err="1" smtClean="0"/>
              <a:t>Altarix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75D32-7AF9-4399-8601-2E58EA2BB439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814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Приложение от компании </a:t>
            </a:r>
            <a:r>
              <a:rPr lang="en-US" dirty="0" err="1" smtClean="0"/>
              <a:t>Altarix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75D32-7AF9-4399-8601-2E58EA2BB439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811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Приложение от компании </a:t>
            </a:r>
            <a:r>
              <a:rPr lang="en-US" dirty="0" err="1" smtClean="0"/>
              <a:t>Altarix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75D32-7AF9-4399-8601-2E58EA2BB439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212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Приложение от компании </a:t>
            </a:r>
            <a:r>
              <a:rPr lang="en-US" dirty="0" err="1" smtClean="0"/>
              <a:t>Altarix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75D32-7AF9-4399-8601-2E58EA2BB439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29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6406" y="2391726"/>
            <a:ext cx="7772400" cy="1102519"/>
          </a:xfrm>
        </p:spPr>
        <p:txBody>
          <a:bodyPr/>
          <a:lstStyle>
            <a:lvl1pPr>
              <a:defRPr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0D51AA5-9A77-4C4F-B4BE-905D63DC67F5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C87D3B8-529C-417A-8C9C-6B808F6422F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2083" y="-2088000"/>
            <a:ext cx="6048000" cy="842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SShurunova\Desktop\Офис\Лого\логотип Вебзавода\WZ_logo_02 копия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25" y="401234"/>
            <a:ext cx="4680623" cy="118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37158" y="4317203"/>
            <a:ext cx="3150420" cy="450060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0D51AA5-9A77-4C4F-B4BE-905D63DC67F5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C87D3B8-529C-417A-8C9C-6B808F6422F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1580" y="658252"/>
            <a:ext cx="567531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2084" y="-2108874"/>
            <a:ext cx="6053137" cy="84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1691616" y="2623779"/>
            <a:ext cx="5760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Точные</a:t>
            </a:r>
            <a:r>
              <a:rPr lang="ru-RU" sz="4400" baseline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решения.</a:t>
            </a:r>
          </a:p>
          <a:p>
            <a:pPr algn="ctr"/>
            <a:r>
              <a:rPr lang="ru-RU" sz="4400" baseline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Ясные перспективы.</a:t>
            </a:r>
            <a:endParaRPr lang="ru-RU" sz="4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4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D3B8-529C-417A-8C9C-6B808F6422F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496" y="1427402"/>
            <a:ext cx="7001760" cy="177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2084" y="-2108874"/>
            <a:ext cx="6053137" cy="84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341436" y="4297462"/>
            <a:ext cx="2872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00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www.webzavod.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00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CC00">
                  <a:lumMod val="7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29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1AA5-9A77-4C4F-B4BE-905D63DC67F5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D3B8-529C-417A-8C9C-6B808F6422F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8000" y="2772000"/>
            <a:ext cx="2414587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1AA5-9A77-4C4F-B4BE-905D63DC67F5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D3B8-529C-417A-8C9C-6B808F6422F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8000" y="2772000"/>
            <a:ext cx="2414587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1AA5-9A77-4C4F-B4BE-905D63DC67F5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D3B8-529C-417A-8C9C-6B808F6422F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6000" y="2772000"/>
            <a:ext cx="2414587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1AA5-9A77-4C4F-B4BE-905D63DC67F5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D3B8-529C-417A-8C9C-6B808F6422F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6000" y="2772000"/>
            <a:ext cx="2414587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1AA5-9A77-4C4F-B4BE-905D63DC67F5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D3B8-529C-417A-8C9C-6B808F6422F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8000" y="2772000"/>
            <a:ext cx="2414587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1AA5-9A77-4C4F-B4BE-905D63DC67F5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D3B8-529C-417A-8C9C-6B808F6422F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8000" y="2772000"/>
            <a:ext cx="2414587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1AA5-9A77-4C4F-B4BE-905D63DC67F5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D3B8-529C-417A-8C9C-6B808F6422F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8000" y="2772000"/>
            <a:ext cx="2414587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61403" y="141426"/>
            <a:ext cx="5104932" cy="56553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400" b="1" cap="all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dirty="0" smtClean="0"/>
              <a:t>Название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05730"/>
            <a:ext cx="5104932" cy="1170156"/>
          </a:xfrm>
        </p:spPr>
        <p:txBody>
          <a:bodyPr>
            <a:noAutofit/>
          </a:bodyPr>
          <a:lstStyle>
            <a:lvl1pP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12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11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11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8000" y="2772000"/>
            <a:ext cx="2414587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6012192" y="177838"/>
            <a:ext cx="2970396" cy="4796095"/>
          </a:xfrm>
          <a:prstGeom prst="rect">
            <a:avLst/>
          </a:prstGeom>
          <a:solidFill>
            <a:srgbClr val="FBDF5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6642276" y="458497"/>
            <a:ext cx="1876740" cy="1115308"/>
          </a:xfrm>
          <a:effectLst>
            <a:outerShdw blurRad="304800" dist="152400" dir="2700000" algn="tl" rotWithShape="0">
              <a:prstClr val="black">
                <a:alpha val="73000"/>
              </a:prst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11"/>
          </p:nvPr>
        </p:nvSpPr>
        <p:spPr>
          <a:xfrm>
            <a:off x="6642276" y="2048131"/>
            <a:ext cx="1876740" cy="1115308"/>
          </a:xfrm>
          <a:effectLst>
            <a:outerShdw blurRad="304800" dist="152400" dir="2700000" algn="tl" rotWithShape="0">
              <a:prstClr val="black">
                <a:alpha val="73000"/>
              </a:prst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15" name="Рисунок 11"/>
          <p:cNvSpPr>
            <a:spLocks noGrp="1"/>
          </p:cNvSpPr>
          <p:nvPr>
            <p:ph type="pic" sz="quarter" idx="12"/>
          </p:nvPr>
        </p:nvSpPr>
        <p:spPr>
          <a:xfrm>
            <a:off x="6655804" y="3567118"/>
            <a:ext cx="1876740" cy="1115308"/>
          </a:xfrm>
          <a:effectLst>
            <a:outerShdw blurRad="304800" dist="152400" dir="2700000" algn="tl" rotWithShape="0">
              <a:prstClr val="black">
                <a:alpha val="73000"/>
              </a:prst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57200" y="903954"/>
            <a:ext cx="1311578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Описание</a:t>
            </a: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57200" y="2706602"/>
            <a:ext cx="1838965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Преимущества</a:t>
            </a: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Содержимое 2"/>
          <p:cNvSpPr>
            <a:spLocks noGrp="1"/>
          </p:cNvSpPr>
          <p:nvPr>
            <p:ph sz="half" idx="13"/>
          </p:nvPr>
        </p:nvSpPr>
        <p:spPr>
          <a:xfrm>
            <a:off x="457200" y="3206650"/>
            <a:ext cx="5104932" cy="1170156"/>
          </a:xfrm>
        </p:spPr>
        <p:txBody>
          <a:bodyPr>
            <a:noAutofit/>
          </a:bodyPr>
          <a:lstStyle>
            <a:lvl1pP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12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11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11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82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61403" y="141426"/>
            <a:ext cx="5104932" cy="56553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400" b="1" cap="all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dirty="0" smtClean="0"/>
              <a:t>Название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1210" y="1131558"/>
            <a:ext cx="5104932" cy="3550868"/>
          </a:xfrm>
        </p:spPr>
        <p:txBody>
          <a:bodyPr>
            <a:noAutofit/>
          </a:bodyPr>
          <a:lstStyle>
            <a:lvl1pP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12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11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11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8000" y="2772000"/>
            <a:ext cx="2414587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Рисунок 11"/>
          <p:cNvSpPr>
            <a:spLocks noGrp="1"/>
          </p:cNvSpPr>
          <p:nvPr>
            <p:ph type="pic" sz="quarter" idx="11"/>
          </p:nvPr>
        </p:nvSpPr>
        <p:spPr>
          <a:xfrm>
            <a:off x="6642276" y="411462"/>
            <a:ext cx="1876740" cy="3420456"/>
          </a:xfrm>
          <a:effectLst/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13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0D51AA5-9A77-4C4F-B4BE-905D63DC67F5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C87D3B8-529C-417A-8C9C-6B808F6422F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8000" y="2772000"/>
            <a:ext cx="2414587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1AA5-9A77-4C4F-B4BE-905D63DC67F5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D3B8-529C-417A-8C9C-6B808F6422F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8000" y="2772000"/>
            <a:ext cx="2414587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1AA5-9A77-4C4F-B4BE-905D63DC67F5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D3B8-529C-417A-8C9C-6B808F6422F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8000" y="2772000"/>
            <a:ext cx="2414587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5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0D51AA5-9A77-4C4F-B4BE-905D63DC67F5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C87D3B8-529C-417A-8C9C-6B808F6422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6" r:id="rId5"/>
    <p:sldLayoutId id="2147483667" r:id="rId6"/>
    <p:sldLayoutId id="2147483653" r:id="rId7"/>
    <p:sldLayoutId id="2147483654" r:id="rId8"/>
    <p:sldLayoutId id="2147483662" r:id="rId9"/>
    <p:sldLayoutId id="2147483664" r:id="rId10"/>
    <p:sldLayoutId id="214748366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Segoe UI Light" panose="020B0502040204020203" pitchFamily="34" charset="0"/>
          <a:ea typeface="Segoe UI Light" panose="020B0502040204020203" pitchFamily="34" charset="0"/>
          <a:cs typeface="Segoe UI Light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Segoe UI Light" panose="020B0502040204020203" pitchFamily="34" charset="0"/>
          <a:cs typeface="Segoe UI Light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Segoe UI Light" panose="020B0502040204020203" pitchFamily="34" charset="0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Segoe UI Light" panose="020B0502040204020203" pitchFamily="34" charset="0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Segoe UI Light" panose="020B0502040204020203" pitchFamily="34" charset="0"/>
          <a:ea typeface="Segoe UI Light" panose="020B0502040204020203" pitchFamily="34" charset="0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Segoe UI Light" panose="020B0502040204020203" pitchFamily="34" charset="0"/>
          <a:ea typeface="Segoe UI Light" panose="020B0502040204020203" pitchFamily="34" charset="0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zavod.ru/" TargetMode="External"/><Relationship Id="rId2" Type="http://schemas.openxmlformats.org/officeDocument/2006/relationships/hyperlink" Target="mailto:serpo@Webzavod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icity.ru/icity/redline/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dit.mos.ru/apps/application/item/gosuslugi_moskvy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it.mos.ru/apps/application/item/transpor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it.mos.ru/apps/application/item/mt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dit.mos.ru/apps/application/item/uznay_moskv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it.mos.ru/apps/application/item/gkh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youtu.be/XaYggerBbww" TargetMode="Externa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open.tgl.ru/icity/open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Как решать задачи быстро и недорого?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37158" y="3921930"/>
            <a:ext cx="6475154" cy="8453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Сергей </a:t>
            </a:r>
            <a:r>
              <a:rPr lang="ru-RU" dirty="0" smtClean="0"/>
              <a:t>Поляков, </a:t>
            </a:r>
            <a:r>
              <a:rPr lang="en-GB" dirty="0" err="1" smtClean="0">
                <a:hlinkClick r:id="rId2"/>
              </a:rPr>
              <a:t>serpo</a:t>
            </a:r>
            <a:r>
              <a:rPr lang="en-US" dirty="0" smtClean="0">
                <a:hlinkClick r:id="rId2"/>
              </a:rPr>
              <a:t>@webzavod.ru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www.webzavod.ru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69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АРМ Сопровождающего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1592" y="1200151"/>
            <a:ext cx="6643688" cy="372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9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АРМ Председателя - ведение заседания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5888" y="1059657"/>
            <a:ext cx="6480572" cy="367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18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АРМ Председателя - ведение заседания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466" y="1006079"/>
            <a:ext cx="6484144" cy="364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4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Приложение «Мобильный инспектор»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80" y="1063229"/>
            <a:ext cx="5865680" cy="3666050"/>
          </a:xfrm>
        </p:spPr>
      </p:pic>
    </p:spTree>
    <p:extLst>
      <p:ext uri="{BB962C8B-B14F-4D97-AF65-F5344CB8AC3E}">
        <p14:creationId xmlns:p14="http://schemas.microsoft.com/office/powerpoint/2010/main" val="320483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решать задачи быстро и недорого?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Имеющиеся продукты – </a:t>
            </a:r>
            <a:r>
              <a:rPr lang="en-GB" dirty="0" smtClean="0"/>
              <a:t>Excel, SQL</a:t>
            </a:r>
            <a:endParaRPr lang="ru-RU" dirty="0" smtClean="0"/>
          </a:p>
          <a:p>
            <a:r>
              <a:rPr lang="ru-RU" dirty="0" smtClean="0"/>
              <a:t>Бесплатные сервисы – </a:t>
            </a:r>
            <a:r>
              <a:rPr lang="ru-RU" dirty="0" err="1" smtClean="0"/>
              <a:t>УправДом</a:t>
            </a:r>
            <a:r>
              <a:rPr lang="ru-RU" dirty="0" smtClean="0"/>
              <a:t> </a:t>
            </a:r>
            <a:r>
              <a:rPr lang="en-GB" dirty="0" smtClean="0"/>
              <a:t>uprv.ru</a:t>
            </a:r>
            <a:endParaRPr lang="ru-RU" dirty="0" smtClean="0"/>
          </a:p>
          <a:p>
            <a:r>
              <a:rPr lang="ru-RU" dirty="0" smtClean="0"/>
              <a:t>Облачные сервисы = гибкая </a:t>
            </a:r>
            <a:r>
              <a:rPr lang="ru-RU" dirty="0"/>
              <a:t>оплата</a:t>
            </a:r>
            <a:r>
              <a:rPr lang="ru-RU" dirty="0" smtClean="0"/>
              <a:t> – АРМ Думы</a:t>
            </a:r>
          </a:p>
          <a:p>
            <a:r>
              <a:rPr lang="ru-RU" dirty="0" err="1" smtClean="0"/>
              <a:t>Вендоры</a:t>
            </a:r>
            <a:r>
              <a:rPr lang="ru-RU" dirty="0" smtClean="0"/>
              <a:t> – инвестиции на работы при покупке лицензий, устройств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40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4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ТЕНДЕНЦИИ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85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тенденции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В 2013 году объем продаж мобильных устройств превысит </a:t>
            </a:r>
            <a:r>
              <a:rPr lang="ru-RU" sz="1600" b="1" dirty="0" smtClean="0"/>
              <a:t>2 млрд. </a:t>
            </a:r>
            <a:r>
              <a:rPr lang="ru-RU" sz="1600" dirty="0" smtClean="0"/>
              <a:t>Штук </a:t>
            </a:r>
          </a:p>
          <a:p>
            <a:r>
              <a:rPr lang="ru-RU" sz="1600" dirty="0"/>
              <a:t>К</a:t>
            </a:r>
            <a:r>
              <a:rPr lang="ru-RU" sz="1600" dirty="0" smtClean="0"/>
              <a:t> 2017 году этот показатель вплотную приблизится к </a:t>
            </a:r>
            <a:r>
              <a:rPr lang="ru-RU" sz="1600" b="1" dirty="0" smtClean="0"/>
              <a:t>3 млрд.(</a:t>
            </a:r>
            <a:r>
              <a:rPr lang="en-US" sz="1600" b="1" dirty="0" smtClean="0"/>
              <a:t>Gartner</a:t>
            </a:r>
            <a:r>
              <a:rPr lang="ru-RU" sz="1600" b="1" dirty="0" smtClean="0"/>
              <a:t>)</a:t>
            </a:r>
            <a:r>
              <a:rPr lang="ru-RU" sz="1600" dirty="0" smtClean="0"/>
              <a:t> 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20" y="2142946"/>
            <a:ext cx="4786884" cy="1165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758" y="3308806"/>
            <a:ext cx="5410962" cy="1069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9875" y="3654874"/>
            <a:ext cx="2819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Т</a:t>
            </a:r>
            <a:r>
              <a:rPr lang="ru-RU" sz="11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емпы </a:t>
            </a:r>
            <a:r>
              <a:rPr lang="ru-RU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роста российского рынка мобильных устройств в ближайшие годы превысят общемировые.</a:t>
            </a:r>
            <a:endParaRPr lang="en-US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1484" y="4361101"/>
            <a:ext cx="747099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2017 году 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объем загрузок мобильных приложений превысит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отметку в 108 млрд за год.</a:t>
            </a: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15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тенденции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07" y="2931798"/>
            <a:ext cx="7267783" cy="12601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1472" y="1221570"/>
            <a:ext cx="78310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Повсеместное использование мобильных устройств</a:t>
            </a:r>
          </a:p>
          <a:p>
            <a:pPr marL="285750" indent="-285750" algn="just">
              <a:buFont typeface="Arial"/>
              <a:buChar char="•"/>
            </a:pP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Мобилизация бизнес процессов</a:t>
            </a:r>
          </a:p>
          <a:p>
            <a:pPr marL="285750" indent="-285750" algn="just">
              <a:buFont typeface="Arial"/>
              <a:buChar char="•"/>
            </a:pP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Изменение подходов к управлению путем применения технологий мобильности</a:t>
            </a:r>
          </a:p>
          <a:p>
            <a:pPr marL="285750" indent="-285750" algn="just">
              <a:buFont typeface="Arial"/>
              <a:buChar char="•"/>
            </a:pP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Расширения числа каналов коммуникации с пользователями</a:t>
            </a:r>
          </a:p>
          <a:p>
            <a:pPr marL="285750" indent="-285750" algn="just">
              <a:buFont typeface="Arial"/>
              <a:buChar char="•"/>
            </a:pP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Рост рынка мобильных приложений</a:t>
            </a:r>
          </a:p>
          <a:p>
            <a:pPr marL="285750" indent="-285750" algn="just">
              <a:buFont typeface="Arial"/>
              <a:buChar char="•"/>
            </a:pP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Развитие концепций электронного правительства</a:t>
            </a: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1604" y="3088612"/>
            <a:ext cx="630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 сегодняшний день применение мобильных технологий в жизни любой организации — абсолютная необходимость, а не возможная опция.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0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Информационный город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/>
              <a:t>Платформа для ознакомления жителей и гостей города с его достопримечательностями</a:t>
            </a:r>
          </a:p>
          <a:p>
            <a:r>
              <a:rPr lang="ru-RU" smtClean="0"/>
              <a:t>Пользователь может найти интересующие его объекты, ознакомиться с деталями, оставить отзыв</a:t>
            </a:r>
          </a:p>
          <a:p>
            <a:endParaRPr lang="ru-RU" dirty="0"/>
          </a:p>
        </p:txBody>
      </p:sp>
      <p:pic>
        <p:nvPicPr>
          <p:cNvPr id="10" name="Рисунок 9" descr="C:\Users\AKrainov\Desktop\345345\1a-start.png"/>
          <p:cNvPicPr>
            <a:picLocks noGrp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Рисунок 10" descr="C:\Users\AKrainov\Desktop\345345\3a-start-info.png"/>
          <p:cNvPicPr>
            <a:picLocks noGrp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Рисунок 11" descr="C:\Users\AKrainov\Desktop\345345\ув4к.jpg"/>
          <p:cNvPicPr>
            <a:picLocks noGrp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Объект 6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ru-RU" smtClean="0"/>
              <a:t>Возможность планировать маршруты для ознакомления с городом</a:t>
            </a:r>
          </a:p>
          <a:p>
            <a:r>
              <a:rPr lang="ru-RU" smtClean="0"/>
              <a:t>Интеграция с технологиями </a:t>
            </a:r>
            <a:r>
              <a:rPr lang="en-US" smtClean="0"/>
              <a:t>QR</a:t>
            </a:r>
            <a:endParaRPr lang="ru-RU" smtClean="0"/>
          </a:p>
          <a:p>
            <a:r>
              <a:rPr lang="ru-RU" smtClean="0"/>
              <a:t>Мобильные клиенты – </a:t>
            </a:r>
            <a:r>
              <a:rPr lang="en-US" smtClean="0"/>
              <a:t>iOS, Android, WP</a:t>
            </a:r>
          </a:p>
          <a:p>
            <a:r>
              <a:rPr lang="ru-RU" smtClean="0">
                <a:hlinkClick r:id="rId6"/>
              </a:rPr>
              <a:t>Пример использования в Самаре</a:t>
            </a:r>
            <a:endParaRPr lang="en-US" smtClean="0"/>
          </a:p>
          <a:p>
            <a:endParaRPr lang="ru-RU" smtClean="0"/>
          </a:p>
          <a:p>
            <a:endParaRPr lang="ru-RU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7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Земельный налог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Решение позволяет сопоставить муниципальные участки со списком плательщиков налогов и выявить  дефицит</a:t>
            </a:r>
          </a:p>
          <a:p>
            <a:r>
              <a:rPr lang="ru-RU" dirty="0" smtClean="0"/>
              <a:t>Позволяет определить недостающие данные и составить запрос на доначисление в ИФНС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ru-RU" dirty="0" smtClean="0"/>
              <a:t>Получение дополнительного бюджета для муниципалитета</a:t>
            </a:r>
          </a:p>
          <a:p>
            <a:r>
              <a:rPr lang="ru-RU" dirty="0" smtClean="0"/>
              <a:t>Интеграция с </a:t>
            </a:r>
            <a:r>
              <a:rPr lang="ru-RU" dirty="0" err="1" smtClean="0"/>
              <a:t>РосРеестром</a:t>
            </a:r>
            <a:r>
              <a:rPr lang="ru-RU" dirty="0" smtClean="0"/>
              <a:t>, ИФНС на получение данных и формирование запросов на выплаты</a:t>
            </a:r>
          </a:p>
          <a:p>
            <a:endParaRPr lang="ru-RU" dirty="0"/>
          </a:p>
          <a:p>
            <a:r>
              <a:rPr lang="ru-RU" dirty="0" smtClean="0"/>
              <a:t>Внедрено и используется в Самаре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" r="4289"/>
          <a:stretch>
            <a:fillRect/>
          </a:stretch>
        </p:blipFill>
        <p:spPr/>
      </p:pic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8616" r="861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Электронное правительство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20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542396" y="2391726"/>
            <a:ext cx="1350180" cy="7200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 Light"/>
                <a:cs typeface="Segoe UI Light"/>
              </a:rPr>
              <a:t>Один рабочий день</a:t>
            </a:r>
            <a:endParaRPr lang="en-US" sz="1100" dirty="0">
              <a:solidFill>
                <a:schemeClr val="tx1"/>
              </a:solidFill>
              <a:latin typeface="Segoe UI Light"/>
              <a:cs typeface="Segoe UI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Сервис обратной связи</a:t>
            </a: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00151"/>
            <a:ext cx="6905172" cy="3394472"/>
          </a:xfrm>
        </p:spPr>
        <p:txBody>
          <a:bodyPr>
            <a:noAutofit/>
          </a:bodyPr>
          <a:lstStyle/>
          <a:p>
            <a:pPr algn="just"/>
            <a:r>
              <a:rPr lang="ru-RU" sz="1200" dirty="0" smtClean="0"/>
              <a:t>Формирование обращения при помощи мобильного устройства(фото, привязка к координатам, комментарий)</a:t>
            </a:r>
            <a:endParaRPr lang="ru-RU" sz="1200" dirty="0"/>
          </a:p>
          <a:p>
            <a:pPr algn="just"/>
            <a:r>
              <a:rPr lang="ru-RU" sz="1200" dirty="0" err="1" smtClean="0"/>
              <a:t>Модерация</a:t>
            </a:r>
            <a:r>
              <a:rPr lang="ru-RU" sz="1200" dirty="0" smtClean="0"/>
              <a:t> поданного обращения специально выделенной службой</a:t>
            </a:r>
            <a:endParaRPr lang="ru-RU" sz="1200" dirty="0"/>
          </a:p>
          <a:p>
            <a:pPr algn="just"/>
            <a:r>
              <a:rPr lang="ru-RU" sz="1200" dirty="0" smtClean="0"/>
              <a:t>Проверка ОИВ фактов, описанных в обращении</a:t>
            </a:r>
          </a:p>
          <a:p>
            <a:pPr algn="just"/>
            <a:r>
              <a:rPr lang="ru-RU" sz="1200" dirty="0" smtClean="0"/>
              <a:t>Формирование предписаний на устранение проблемы подрядчику </a:t>
            </a:r>
            <a:endParaRPr lang="ru-RU" sz="1200" dirty="0"/>
          </a:p>
          <a:p>
            <a:pPr algn="just"/>
            <a:r>
              <a:rPr lang="ru-RU" sz="1200" dirty="0" smtClean="0"/>
              <a:t>Проведение работ подрядчиком</a:t>
            </a:r>
            <a:endParaRPr lang="ru-RU" sz="1200" dirty="0"/>
          </a:p>
          <a:p>
            <a:pPr algn="just"/>
            <a:r>
              <a:rPr lang="ru-RU" sz="1200" dirty="0" smtClean="0"/>
              <a:t>Информирование гражданина о решении проблемы, при необходимости – выставление штрафа подрядчику.</a:t>
            </a:r>
            <a:endParaRPr lang="ru-RU" sz="1200" dirty="0"/>
          </a:p>
          <a:p>
            <a:pPr algn="just"/>
            <a:r>
              <a:rPr lang="ru-RU" sz="1200" dirty="0"/>
              <a:t>Гражданин имеет возможность подтвердить или опровергнуть факт исправления проблемы.</a:t>
            </a:r>
          </a:p>
          <a:p>
            <a:pPr algn="just"/>
            <a:endParaRPr lang="en-US" sz="1200" dirty="0"/>
          </a:p>
          <a:p>
            <a:pPr algn="just"/>
            <a:r>
              <a:rPr lang="ru-RU" sz="1200" dirty="0"/>
              <a:t>На всех этапах обработки обращения гражданин имеет доступ к актуальной информации о статусе своего обращения. </a:t>
            </a:r>
            <a:endParaRPr lang="en-US" sz="1200" dirty="0" smtClean="0"/>
          </a:p>
          <a:p>
            <a:pPr algn="just"/>
            <a:r>
              <a:rPr lang="ru-RU" sz="1200" dirty="0" smtClean="0"/>
              <a:t>Внедрение сервиса включает в себя разработку нормативной документации и регламентов обработки сообщений. </a:t>
            </a:r>
          </a:p>
          <a:p>
            <a:pPr marL="0" indent="0" algn="just">
              <a:buNone/>
            </a:pPr>
            <a:endParaRPr lang="en-US" sz="1200" dirty="0" smtClean="0"/>
          </a:p>
          <a:p>
            <a:pPr algn="just"/>
            <a:r>
              <a:rPr lang="ru-RU" sz="1400" dirty="0" smtClean="0"/>
              <a:t>По </a:t>
            </a:r>
            <a:r>
              <a:rPr lang="ru-RU" sz="1400" dirty="0"/>
              <a:t>итогам </a:t>
            </a:r>
            <a:r>
              <a:rPr lang="ru-RU" sz="1400" dirty="0" smtClean="0"/>
              <a:t>работы решения в Москве за первые полгода на </a:t>
            </a:r>
            <a:r>
              <a:rPr lang="ru-RU" sz="1400" dirty="0"/>
              <a:t>подрядчиков было наложено более 20 млн штрафов</a:t>
            </a:r>
            <a:r>
              <a:rPr lang="ru-RU" sz="1200" dirty="0"/>
              <a:t>. </a:t>
            </a:r>
          </a:p>
          <a:p>
            <a:pPr algn="just"/>
            <a:endParaRPr lang="ru-RU" sz="1200" dirty="0"/>
          </a:p>
        </p:txBody>
      </p:sp>
      <p:sp>
        <p:nvSpPr>
          <p:cNvPr id="4" name="Rounded Rectangle 3"/>
          <p:cNvSpPr/>
          <p:nvPr/>
        </p:nvSpPr>
        <p:spPr>
          <a:xfrm>
            <a:off x="7542396" y="1311582"/>
            <a:ext cx="1350180" cy="630084"/>
          </a:xfrm>
          <a:prstGeom prst="roundRect">
            <a:avLst/>
          </a:prstGeom>
          <a:solidFill>
            <a:srgbClr val="FBDF5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 Light"/>
                <a:cs typeface="Segoe UI Light"/>
              </a:rPr>
              <a:t>Один рабочий день</a:t>
            </a:r>
            <a:endParaRPr lang="en-US" sz="1100" dirty="0">
              <a:solidFill>
                <a:schemeClr val="tx1"/>
              </a:solidFill>
              <a:latin typeface="Segoe UI Light"/>
              <a:cs typeface="Segoe UI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42396" y="1851654"/>
            <a:ext cx="1350180" cy="630084"/>
          </a:xfrm>
          <a:prstGeom prst="rect">
            <a:avLst/>
          </a:prstGeom>
          <a:solidFill>
            <a:srgbClr val="DF5327"/>
          </a:solidFill>
          <a:ln>
            <a:solidFill>
              <a:srgbClr val="DF532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0000"/>
                </a:solidFill>
                <a:latin typeface="Segoe UI Light"/>
                <a:cs typeface="Segoe UI Light"/>
              </a:rPr>
              <a:t>Восемь рабочих дней</a:t>
            </a:r>
            <a:endParaRPr lang="en-US" sz="1100" dirty="0">
              <a:solidFill>
                <a:srgbClr val="000000"/>
              </a:solidFill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76522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542396" y="2391726"/>
            <a:ext cx="1350180" cy="7200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 Light"/>
                <a:cs typeface="Segoe UI Light"/>
              </a:rPr>
              <a:t>Один рабочий день</a:t>
            </a:r>
            <a:endParaRPr lang="en-US" sz="1100" dirty="0">
              <a:solidFill>
                <a:schemeClr val="tx1"/>
              </a:solidFill>
              <a:latin typeface="Segoe UI Light"/>
              <a:cs typeface="Segoe UI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Сервис обратной связи</a:t>
            </a: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00151"/>
            <a:ext cx="6905172" cy="3394472"/>
          </a:xfrm>
        </p:spPr>
        <p:txBody>
          <a:bodyPr>
            <a:noAutofit/>
          </a:bodyPr>
          <a:lstStyle/>
          <a:p>
            <a:pPr algn="just"/>
            <a:r>
              <a:rPr lang="ru-RU" sz="1200" dirty="0" smtClean="0"/>
              <a:t>Формирование обращения при помощи мобильного устройства(фото, привязка к координатам, комментарий)</a:t>
            </a:r>
            <a:endParaRPr lang="ru-RU" sz="1200" dirty="0"/>
          </a:p>
          <a:p>
            <a:pPr algn="just"/>
            <a:r>
              <a:rPr lang="ru-RU" sz="1200" dirty="0" err="1" smtClean="0"/>
              <a:t>Модерация</a:t>
            </a:r>
            <a:r>
              <a:rPr lang="ru-RU" sz="1200" dirty="0" smtClean="0"/>
              <a:t> поданного обращения специально выделенной службой</a:t>
            </a:r>
            <a:endParaRPr lang="ru-RU" sz="1200" dirty="0"/>
          </a:p>
          <a:p>
            <a:pPr algn="just"/>
            <a:r>
              <a:rPr lang="ru-RU" sz="1200" dirty="0" smtClean="0"/>
              <a:t>Проверка ОИВ фактов, описанных в обращении</a:t>
            </a:r>
          </a:p>
          <a:p>
            <a:pPr algn="just"/>
            <a:r>
              <a:rPr lang="ru-RU" sz="1200" dirty="0" smtClean="0"/>
              <a:t>Формирование предписаний на устранение проблемы подрядчику </a:t>
            </a:r>
            <a:endParaRPr lang="ru-RU" sz="1200" dirty="0"/>
          </a:p>
          <a:p>
            <a:pPr algn="just"/>
            <a:r>
              <a:rPr lang="ru-RU" sz="1200" dirty="0" smtClean="0"/>
              <a:t>Проведение работ подрядчиком</a:t>
            </a:r>
            <a:endParaRPr lang="ru-RU" sz="1200" dirty="0"/>
          </a:p>
          <a:p>
            <a:pPr algn="just"/>
            <a:r>
              <a:rPr lang="ru-RU" sz="1200" dirty="0" smtClean="0"/>
              <a:t>Информирование гражданина о решении проблемы, при необходимости – выставление штрафа подрядчику.</a:t>
            </a:r>
            <a:endParaRPr lang="ru-RU" sz="1200" dirty="0"/>
          </a:p>
          <a:p>
            <a:pPr algn="just"/>
            <a:r>
              <a:rPr lang="ru-RU" sz="1200" dirty="0"/>
              <a:t>Гражданин имеет возможность подтвердить или опровергнуть факт исправления проблемы.</a:t>
            </a:r>
          </a:p>
          <a:p>
            <a:pPr algn="just"/>
            <a:endParaRPr lang="en-US" sz="1200" dirty="0"/>
          </a:p>
          <a:p>
            <a:pPr algn="just"/>
            <a:r>
              <a:rPr lang="ru-RU" sz="1200" dirty="0"/>
              <a:t>На всех этапах обработки обращения гражданин имеет доступ к актуальной информации о статусе своего обращения. </a:t>
            </a:r>
            <a:endParaRPr lang="en-US" sz="1200" dirty="0" smtClean="0"/>
          </a:p>
          <a:p>
            <a:pPr algn="just"/>
            <a:r>
              <a:rPr lang="ru-RU" sz="1200" dirty="0" smtClean="0"/>
              <a:t>Внедрение сервиса включает в себя разработку нормативной документации и регламентов обработки сообщений. </a:t>
            </a:r>
          </a:p>
          <a:p>
            <a:pPr marL="0" indent="0" algn="just">
              <a:buNone/>
            </a:pPr>
            <a:endParaRPr lang="en-US" sz="1200" dirty="0" smtClean="0"/>
          </a:p>
          <a:p>
            <a:pPr algn="just"/>
            <a:r>
              <a:rPr lang="ru-RU" sz="1400" dirty="0" smtClean="0"/>
              <a:t>По </a:t>
            </a:r>
            <a:r>
              <a:rPr lang="ru-RU" sz="1400" dirty="0"/>
              <a:t>итогам </a:t>
            </a:r>
            <a:r>
              <a:rPr lang="ru-RU" sz="1400" dirty="0" smtClean="0"/>
              <a:t>работы решения в Москве за первые полгода на </a:t>
            </a:r>
            <a:r>
              <a:rPr lang="ru-RU" sz="1400" dirty="0"/>
              <a:t>подрядчиков было наложено более 20 млн штрафов</a:t>
            </a:r>
            <a:r>
              <a:rPr lang="ru-RU" sz="1200" dirty="0"/>
              <a:t>. </a:t>
            </a:r>
          </a:p>
          <a:p>
            <a:pPr algn="just"/>
            <a:endParaRPr lang="ru-RU" sz="1200" dirty="0"/>
          </a:p>
        </p:txBody>
      </p:sp>
      <p:sp>
        <p:nvSpPr>
          <p:cNvPr id="4" name="Rounded Rectangle 3"/>
          <p:cNvSpPr/>
          <p:nvPr/>
        </p:nvSpPr>
        <p:spPr>
          <a:xfrm>
            <a:off x="7542396" y="1311582"/>
            <a:ext cx="1350180" cy="630084"/>
          </a:xfrm>
          <a:prstGeom prst="roundRect">
            <a:avLst/>
          </a:prstGeom>
          <a:solidFill>
            <a:srgbClr val="FBDF5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 Light"/>
                <a:cs typeface="Segoe UI Light"/>
              </a:rPr>
              <a:t>Один рабочий день</a:t>
            </a:r>
            <a:endParaRPr lang="en-US" sz="1100" dirty="0">
              <a:solidFill>
                <a:schemeClr val="tx1"/>
              </a:solidFill>
              <a:latin typeface="Segoe UI Light"/>
              <a:cs typeface="Segoe UI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42396" y="1851654"/>
            <a:ext cx="1350180" cy="630084"/>
          </a:xfrm>
          <a:prstGeom prst="rect">
            <a:avLst/>
          </a:prstGeom>
          <a:solidFill>
            <a:srgbClr val="DF5327"/>
          </a:solidFill>
          <a:ln>
            <a:solidFill>
              <a:srgbClr val="DF532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0000"/>
                </a:solidFill>
                <a:latin typeface="Segoe UI Light"/>
                <a:cs typeface="Segoe UI Light"/>
              </a:rPr>
              <a:t>Восемь рабочих дней</a:t>
            </a:r>
            <a:endParaRPr lang="en-US" sz="1100" dirty="0">
              <a:solidFill>
                <a:srgbClr val="000000"/>
              </a:solidFill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88295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Информационный город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24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МОБИЛЬНЫЙ портал </a:t>
            </a:r>
            <a:r>
              <a:rPr lang="ru-RU" dirty="0"/>
              <a:t>государственных услуг</a:t>
            </a:r>
          </a:p>
        </p:txBody>
      </p:sp>
      <p:pic>
        <p:nvPicPr>
          <p:cNvPr id="12" name="Picture 7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8" b="41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1448" y="951534"/>
            <a:ext cx="594079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1600" dirty="0" smtClean="0">
                <a:latin typeface="Segoe UI Light"/>
                <a:cs typeface="Segoe UI Light"/>
              </a:rPr>
              <a:t>Проверка </a:t>
            </a:r>
            <a:r>
              <a:rPr lang="ru-RU" sz="1600" dirty="0">
                <a:latin typeface="Segoe UI Light"/>
                <a:cs typeface="Segoe UI Light"/>
              </a:rPr>
              <a:t>начислений по коммунальным платежам</a:t>
            </a:r>
          </a:p>
          <a:p>
            <a:pPr marL="285750" indent="-285750">
              <a:buFont typeface="Arial"/>
              <a:buChar char="•"/>
            </a:pPr>
            <a:r>
              <a:rPr lang="ru-RU" sz="1600" dirty="0" smtClean="0">
                <a:latin typeface="Segoe UI Light"/>
                <a:cs typeface="Segoe UI Light"/>
              </a:rPr>
              <a:t>Информирование </a:t>
            </a:r>
            <a:r>
              <a:rPr lang="ru-RU" sz="1600" dirty="0">
                <a:latin typeface="Segoe UI Light"/>
                <a:cs typeface="Segoe UI Light"/>
              </a:rPr>
              <a:t>о планах отключении горячей воды</a:t>
            </a:r>
          </a:p>
          <a:p>
            <a:pPr marL="285750" indent="-285750">
              <a:buFont typeface="Arial"/>
              <a:buChar char="•"/>
            </a:pPr>
            <a:r>
              <a:rPr lang="ru-RU" sz="1600" dirty="0" smtClean="0">
                <a:latin typeface="Segoe UI Light"/>
                <a:cs typeface="Segoe UI Light"/>
              </a:rPr>
              <a:t>Получение </a:t>
            </a:r>
            <a:r>
              <a:rPr lang="ru-RU" sz="1600" dirty="0">
                <a:latin typeface="Segoe UI Light"/>
                <a:cs typeface="Segoe UI Light"/>
              </a:rPr>
              <a:t>информации о наложенных штрафах ГИБДД</a:t>
            </a:r>
          </a:p>
          <a:p>
            <a:pPr marL="285750" indent="-285750">
              <a:buFont typeface="Arial"/>
              <a:buChar char="•"/>
            </a:pPr>
            <a:r>
              <a:rPr lang="ru-RU" sz="1600" dirty="0" smtClean="0">
                <a:latin typeface="Segoe UI Light"/>
                <a:cs typeface="Segoe UI Light"/>
              </a:rPr>
              <a:t>Поиск </a:t>
            </a:r>
            <a:r>
              <a:rPr lang="ru-RU" sz="1600" dirty="0">
                <a:latin typeface="Segoe UI Light"/>
                <a:cs typeface="Segoe UI Light"/>
              </a:rPr>
              <a:t>эвакуированного автомобиля</a:t>
            </a:r>
          </a:p>
          <a:p>
            <a:pPr marL="285750" indent="-285750">
              <a:buFont typeface="Arial"/>
              <a:buChar char="•"/>
            </a:pPr>
            <a:r>
              <a:rPr lang="ru-RU" sz="1600" dirty="0" smtClean="0">
                <a:latin typeface="Segoe UI Light"/>
                <a:cs typeface="Segoe UI Light"/>
              </a:rPr>
              <a:t>Проверка </a:t>
            </a:r>
            <a:r>
              <a:rPr lang="ru-RU" sz="1600" dirty="0">
                <a:latin typeface="Segoe UI Light"/>
                <a:cs typeface="Segoe UI Light"/>
              </a:rPr>
              <a:t>легальности такси</a:t>
            </a:r>
          </a:p>
          <a:p>
            <a:pPr marL="285750" indent="-285750">
              <a:buFont typeface="Arial"/>
              <a:buChar char="•"/>
            </a:pPr>
            <a:r>
              <a:rPr lang="ru-RU" sz="1600" dirty="0" smtClean="0">
                <a:latin typeface="Segoe UI Light"/>
                <a:cs typeface="Segoe UI Light"/>
              </a:rPr>
              <a:t>Поиск </a:t>
            </a:r>
            <a:r>
              <a:rPr lang="ru-RU" sz="1600" dirty="0">
                <a:latin typeface="Segoe UI Light"/>
                <a:cs typeface="Segoe UI Light"/>
              </a:rPr>
              <a:t>вакансий</a:t>
            </a:r>
          </a:p>
          <a:p>
            <a:pPr marL="285750" indent="-285750">
              <a:buFont typeface="Arial"/>
              <a:buChar char="•"/>
            </a:pPr>
            <a:r>
              <a:rPr lang="ru-RU" sz="1600" dirty="0" smtClean="0">
                <a:latin typeface="Segoe UI Light"/>
                <a:cs typeface="Segoe UI Light"/>
              </a:rPr>
              <a:t>Возможность </a:t>
            </a:r>
            <a:r>
              <a:rPr lang="ru-RU" sz="1600" dirty="0">
                <a:latin typeface="Segoe UI Light"/>
                <a:cs typeface="Segoe UI Light"/>
              </a:rPr>
              <a:t>просматривать показания счетчиков горячей и холодной воды</a:t>
            </a:r>
          </a:p>
          <a:p>
            <a:pPr marL="285750" indent="-285750">
              <a:buFont typeface="Arial"/>
              <a:buChar char="•"/>
            </a:pPr>
            <a:r>
              <a:rPr lang="ru-RU" sz="1600" dirty="0" smtClean="0">
                <a:latin typeface="Segoe UI Light"/>
                <a:cs typeface="Segoe UI Light"/>
              </a:rPr>
              <a:t>Отслеживание </a:t>
            </a:r>
            <a:r>
              <a:rPr lang="ru-RU" sz="1600" dirty="0">
                <a:latin typeface="Segoe UI Light"/>
                <a:cs typeface="Segoe UI Light"/>
              </a:rPr>
              <a:t>новостей </a:t>
            </a:r>
            <a:r>
              <a:rPr lang="ru-RU" sz="1600" dirty="0" smtClean="0">
                <a:latin typeface="Segoe UI Light"/>
                <a:cs typeface="Segoe UI Light"/>
              </a:rPr>
              <a:t>города</a:t>
            </a:r>
            <a:endParaRPr lang="ru-RU" sz="1600" dirty="0">
              <a:latin typeface="Segoe UI Light"/>
              <a:cs typeface="Segoe UI Light"/>
            </a:endParaRPr>
          </a:p>
          <a:p>
            <a:pPr marL="285750" indent="-285750">
              <a:buFont typeface="Arial"/>
              <a:buChar char="•"/>
            </a:pPr>
            <a:r>
              <a:rPr lang="ru-RU" sz="1600" dirty="0" smtClean="0">
                <a:latin typeface="Segoe UI Light"/>
                <a:cs typeface="Segoe UI Light"/>
              </a:rPr>
              <a:t>Интерактивная карта объектов городской инфраструктуры</a:t>
            </a:r>
          </a:p>
          <a:p>
            <a:pPr marL="285750" indent="-285750">
              <a:buFont typeface="Arial"/>
              <a:buChar char="•"/>
            </a:pPr>
            <a:r>
              <a:rPr lang="ru-RU" sz="1600" dirty="0" smtClean="0">
                <a:latin typeface="Segoe UI Light"/>
                <a:cs typeface="Segoe UI Light"/>
              </a:rPr>
              <a:t>Доступно для платформ</a:t>
            </a:r>
            <a:r>
              <a:rPr lang="en-US" sz="1600" dirty="0" smtClean="0">
                <a:latin typeface="Segoe UI Light"/>
                <a:cs typeface="Segoe UI Light"/>
              </a:rPr>
              <a:t>: </a:t>
            </a:r>
            <a:r>
              <a:rPr lang="en-US" sz="1600" dirty="0" err="1" smtClean="0">
                <a:latin typeface="Segoe UI Light"/>
                <a:cs typeface="Segoe UI Light"/>
              </a:rPr>
              <a:t>iOS</a:t>
            </a:r>
            <a:r>
              <a:rPr lang="en-US" sz="1600" dirty="0" smtClean="0">
                <a:latin typeface="Segoe UI Light"/>
                <a:cs typeface="Segoe UI Light"/>
              </a:rPr>
              <a:t>, Android, Windows Phone</a:t>
            </a:r>
            <a:endParaRPr lang="ru-RU" sz="1600" dirty="0" smtClean="0">
              <a:latin typeface="Segoe UI Light"/>
              <a:cs typeface="Segoe UI Light"/>
            </a:endParaRPr>
          </a:p>
          <a:p>
            <a:pPr marL="285750" indent="-285750">
              <a:buFont typeface="Arial"/>
              <a:buChar char="•"/>
            </a:pPr>
            <a:r>
              <a:rPr lang="ru-RU" sz="1600" dirty="0" smtClean="0">
                <a:latin typeface="Segoe UI Light"/>
                <a:cs typeface="Segoe UI Light"/>
              </a:rPr>
              <a:t>Пример внедрения в г. Москве </a:t>
            </a:r>
            <a:r>
              <a:rPr lang="en-US" sz="1600" dirty="0" smtClean="0">
                <a:latin typeface="Segoe UI Light"/>
                <a:cs typeface="Segoe UI Light"/>
                <a:hlinkClick r:id="rId4"/>
              </a:rPr>
              <a:t>http://dit.mos.ru/apps/application/item/gosuslugi_moskvy</a:t>
            </a:r>
            <a:endParaRPr lang="ru-RU" sz="1600" dirty="0" smtClean="0">
              <a:latin typeface="Segoe UI Light"/>
              <a:cs typeface="Segoe UI Light"/>
            </a:endParaRPr>
          </a:p>
          <a:p>
            <a:pPr marL="285750" indent="-285750">
              <a:buFont typeface="Arial"/>
              <a:buChar char="•"/>
            </a:pPr>
            <a:endParaRPr lang="ru-RU" sz="1600" dirty="0" smtClean="0"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380423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Транспорт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О</a:t>
            </a:r>
            <a:r>
              <a:rPr lang="ru-RU" dirty="0" smtClean="0"/>
              <a:t>бъединяет </a:t>
            </a:r>
            <a:r>
              <a:rPr lang="ru-RU" dirty="0"/>
              <a:t>полезные  сервисы для пешеходов и автолюбителей. </a:t>
            </a:r>
            <a:endParaRPr lang="ru-RU" dirty="0" smtClean="0"/>
          </a:p>
          <a:p>
            <a:r>
              <a:rPr lang="ru-RU" dirty="0"/>
              <a:t>Отправка бесплатных сообщений владельцам </a:t>
            </a:r>
            <a:r>
              <a:rPr lang="ru-RU" dirty="0" smtClean="0"/>
              <a:t>автомобилей</a:t>
            </a:r>
          </a:p>
          <a:p>
            <a:r>
              <a:rPr lang="ru-RU" dirty="0"/>
              <a:t>Интерактивная </a:t>
            </a:r>
            <a:r>
              <a:rPr lang="ru-RU" dirty="0" smtClean="0"/>
              <a:t>карта города с информацией о транспортной инфраструктуре</a:t>
            </a:r>
          </a:p>
          <a:p>
            <a:r>
              <a:rPr lang="ru-RU" dirty="0"/>
              <a:t>Проверка наложенных штрафов ГИБДД г. Москвы </a:t>
            </a:r>
            <a:endParaRPr lang="en-US" dirty="0" smtClean="0"/>
          </a:p>
          <a:p>
            <a:r>
              <a:rPr lang="ru-RU" dirty="0" smtClean="0"/>
              <a:t>Проверка фактов </a:t>
            </a:r>
            <a:r>
              <a:rPr lang="ru-RU" dirty="0"/>
              <a:t>эвакуации </a:t>
            </a:r>
            <a:r>
              <a:rPr lang="ru-RU" dirty="0" smtClean="0"/>
              <a:t>автомобиля</a:t>
            </a:r>
          </a:p>
          <a:p>
            <a:r>
              <a:rPr lang="ru-RU" dirty="0"/>
              <a:t>Справочная информация для автолюбителей и </a:t>
            </a:r>
            <a:r>
              <a:rPr lang="ru-RU" dirty="0" smtClean="0"/>
              <a:t>пешеходов</a:t>
            </a:r>
            <a:endParaRPr lang="en-US" dirty="0" smtClean="0"/>
          </a:p>
          <a:p>
            <a:r>
              <a:rPr lang="ru-RU" dirty="0">
                <a:latin typeface="Segoe UI Light"/>
                <a:cs typeface="Segoe UI Light"/>
              </a:rPr>
              <a:t>Доступно для платформ</a:t>
            </a:r>
            <a:r>
              <a:rPr lang="en-US" dirty="0">
                <a:latin typeface="Segoe UI Light"/>
                <a:cs typeface="Segoe UI Light"/>
              </a:rPr>
              <a:t>: </a:t>
            </a:r>
            <a:r>
              <a:rPr lang="en-US" dirty="0" err="1">
                <a:latin typeface="Segoe UI Light"/>
                <a:cs typeface="Segoe UI Light"/>
              </a:rPr>
              <a:t>iOS</a:t>
            </a:r>
            <a:r>
              <a:rPr lang="en-US" dirty="0">
                <a:latin typeface="Segoe UI Light"/>
                <a:cs typeface="Segoe UI Light"/>
              </a:rPr>
              <a:t>, Android, Windows </a:t>
            </a:r>
            <a:r>
              <a:rPr lang="en-US" dirty="0" smtClean="0">
                <a:latin typeface="Segoe UI Light"/>
                <a:cs typeface="Segoe UI Light"/>
              </a:rPr>
              <a:t>Phone</a:t>
            </a:r>
            <a:endParaRPr lang="ru-RU" dirty="0" smtClean="0">
              <a:latin typeface="Segoe UI Light"/>
              <a:cs typeface="Segoe UI Light"/>
            </a:endParaRPr>
          </a:p>
          <a:p>
            <a:r>
              <a:rPr lang="ru-RU" dirty="0" smtClean="0">
                <a:latin typeface="Segoe UI Light"/>
                <a:cs typeface="Segoe UI Light"/>
              </a:rPr>
              <a:t>Пример внедрения в г. Москве </a:t>
            </a:r>
            <a:r>
              <a:rPr lang="en-US" dirty="0">
                <a:latin typeface="Segoe UI Light"/>
                <a:cs typeface="Segoe UI Light"/>
                <a:hlinkClick r:id="rId3"/>
              </a:rPr>
              <a:t>http://dit.mos.ru/apps/application/item/</a:t>
            </a:r>
            <a:r>
              <a:rPr lang="en-US" dirty="0" smtClean="0">
                <a:latin typeface="Segoe UI Light"/>
                <a:cs typeface="Segoe UI Light"/>
                <a:hlinkClick r:id="rId3"/>
              </a:rPr>
              <a:t>transport</a:t>
            </a:r>
            <a:endParaRPr lang="ru-RU" dirty="0" smtClean="0">
              <a:latin typeface="Segoe UI Light"/>
              <a:cs typeface="Segoe UI Light"/>
            </a:endParaRPr>
          </a:p>
          <a:p>
            <a:endParaRPr lang="ru-RU" dirty="0">
              <a:latin typeface="Segoe UI Light"/>
              <a:cs typeface="Segoe UI Light"/>
            </a:endParaRPr>
          </a:p>
          <a:p>
            <a:endParaRPr lang="ru-RU" dirty="0"/>
          </a:p>
        </p:txBody>
      </p:sp>
      <p:pic>
        <p:nvPicPr>
          <p:cNvPr id="7" name="Picture 2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90" b="339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8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туристический портал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Интерактивная карта с указанием городских объектов </a:t>
            </a:r>
            <a:endParaRPr lang="ru-RU" dirty="0" smtClean="0"/>
          </a:p>
          <a:p>
            <a:r>
              <a:rPr lang="ru-RU" dirty="0" smtClean="0"/>
              <a:t>Каталог </a:t>
            </a:r>
            <a:r>
              <a:rPr lang="ru-RU" dirty="0"/>
              <a:t>мест по </a:t>
            </a:r>
            <a:r>
              <a:rPr lang="ru-RU" dirty="0" smtClean="0"/>
              <a:t>интересам</a:t>
            </a:r>
          </a:p>
          <a:p>
            <a:r>
              <a:rPr lang="ru-RU" dirty="0"/>
              <a:t>Справочная и контактная информация по отелям</a:t>
            </a:r>
            <a:endParaRPr lang="ru-RU" dirty="0" smtClean="0"/>
          </a:p>
          <a:p>
            <a:r>
              <a:rPr lang="ru-RU" dirty="0"/>
              <a:t>Афиша самых интересных событий и краткое описание экскурсионных </a:t>
            </a:r>
            <a:r>
              <a:rPr lang="ru-RU" dirty="0" smtClean="0"/>
              <a:t>маршрутов</a:t>
            </a:r>
            <a:endParaRPr lang="en-US" dirty="0" smtClean="0"/>
          </a:p>
          <a:p>
            <a:r>
              <a:rPr lang="ru-RU" dirty="0">
                <a:latin typeface="Segoe UI Light"/>
                <a:cs typeface="Segoe UI Light"/>
              </a:rPr>
              <a:t>Доступно для платформ</a:t>
            </a:r>
            <a:r>
              <a:rPr lang="en-US" dirty="0">
                <a:latin typeface="Segoe UI Light"/>
                <a:cs typeface="Segoe UI Light"/>
              </a:rPr>
              <a:t>: </a:t>
            </a:r>
            <a:r>
              <a:rPr lang="en-US" dirty="0" err="1">
                <a:latin typeface="Segoe UI Light"/>
                <a:cs typeface="Segoe UI Light"/>
              </a:rPr>
              <a:t>iOS</a:t>
            </a:r>
            <a:r>
              <a:rPr lang="en-US" dirty="0">
                <a:latin typeface="Segoe UI Light"/>
                <a:cs typeface="Segoe UI Light"/>
              </a:rPr>
              <a:t>, Android, Windows </a:t>
            </a:r>
            <a:r>
              <a:rPr lang="en-US" dirty="0" smtClean="0">
                <a:latin typeface="Segoe UI Light"/>
                <a:cs typeface="Segoe UI Light"/>
              </a:rPr>
              <a:t>Phone</a:t>
            </a:r>
            <a:endParaRPr lang="ru-RU" dirty="0" smtClean="0">
              <a:latin typeface="Segoe UI Light"/>
              <a:cs typeface="Segoe UI Light"/>
            </a:endParaRPr>
          </a:p>
          <a:p>
            <a:r>
              <a:rPr lang="ru-RU" dirty="0" smtClean="0">
                <a:latin typeface="Segoe UI Light"/>
                <a:cs typeface="Segoe UI Light"/>
              </a:rPr>
              <a:t>Пример внедрения в г. Москве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://dit.mos.ru/apps/application/item/</a:t>
            </a:r>
            <a:r>
              <a:rPr lang="en-US" dirty="0" smtClean="0">
                <a:hlinkClick r:id="rId3"/>
              </a:rPr>
              <a:t>mtp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Picture 5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58" b="325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7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Узнай </a:t>
            </a:r>
            <a:r>
              <a:rPr lang="ru-RU" dirty="0" smtClean="0"/>
              <a:t>ГОРОД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1210" y="1131558"/>
            <a:ext cx="5370958" cy="3550868"/>
          </a:xfrm>
        </p:spPr>
        <p:txBody>
          <a:bodyPr/>
          <a:lstStyle/>
          <a:p>
            <a:r>
              <a:rPr lang="ru-RU" dirty="0"/>
              <a:t>Интерактивная карта с указанием интересных городских </a:t>
            </a:r>
            <a:r>
              <a:rPr lang="ru-RU" dirty="0" smtClean="0"/>
              <a:t>объектов</a:t>
            </a:r>
          </a:p>
          <a:p>
            <a:r>
              <a:rPr lang="ru-RU" dirty="0"/>
              <a:t>Справочная </a:t>
            </a:r>
            <a:r>
              <a:rPr lang="ru-RU" dirty="0" smtClean="0"/>
              <a:t>информация по историческим объектам</a:t>
            </a:r>
          </a:p>
          <a:p>
            <a:r>
              <a:rPr lang="ru-RU" dirty="0" smtClean="0"/>
              <a:t>Аудиогид по объектам культурного наследия и памятникам архитектуры</a:t>
            </a:r>
          </a:p>
          <a:p>
            <a:r>
              <a:rPr lang="ru-RU" dirty="0" smtClean="0"/>
              <a:t>Модуль дополненной реальности для поиска памятников архитектуры</a:t>
            </a:r>
          </a:p>
          <a:p>
            <a:r>
              <a:rPr lang="ru-RU" dirty="0" smtClean="0"/>
              <a:t>Планирование маршрутов для экскурсий</a:t>
            </a:r>
            <a:endParaRPr lang="en-US" dirty="0" smtClean="0"/>
          </a:p>
          <a:p>
            <a:r>
              <a:rPr lang="ru-RU" dirty="0">
                <a:latin typeface="Segoe UI Light"/>
                <a:cs typeface="Segoe UI Light"/>
              </a:rPr>
              <a:t>Доступно для платформ</a:t>
            </a:r>
            <a:r>
              <a:rPr lang="en-US" dirty="0">
                <a:latin typeface="Segoe UI Light"/>
                <a:cs typeface="Segoe UI Light"/>
              </a:rPr>
              <a:t>: </a:t>
            </a:r>
            <a:r>
              <a:rPr lang="en-US" dirty="0" err="1">
                <a:latin typeface="Segoe UI Light"/>
                <a:cs typeface="Segoe UI Light"/>
              </a:rPr>
              <a:t>iOS</a:t>
            </a:r>
            <a:r>
              <a:rPr lang="en-US" dirty="0">
                <a:latin typeface="Segoe UI Light"/>
                <a:cs typeface="Segoe UI Light"/>
              </a:rPr>
              <a:t>, </a:t>
            </a:r>
            <a:r>
              <a:rPr lang="en-US" dirty="0" smtClean="0">
                <a:latin typeface="Segoe UI Light"/>
                <a:cs typeface="Segoe UI Light"/>
              </a:rPr>
              <a:t>Android</a:t>
            </a:r>
            <a:endParaRPr lang="ru-RU" dirty="0" smtClean="0">
              <a:latin typeface="Segoe UI Light"/>
              <a:cs typeface="Segoe UI Light"/>
            </a:endParaRPr>
          </a:p>
          <a:p>
            <a:r>
              <a:rPr lang="ru-RU" dirty="0" smtClean="0">
                <a:latin typeface="Segoe UI Light"/>
                <a:cs typeface="Segoe UI Light"/>
              </a:rPr>
              <a:t>Пример внедрения в г. Москве </a:t>
            </a:r>
            <a:r>
              <a:rPr lang="en-US" dirty="0">
                <a:latin typeface="Segoe UI Light"/>
                <a:cs typeface="Segoe UI Light"/>
                <a:hlinkClick r:id="rId3"/>
              </a:rPr>
              <a:t>http://dit.mos.ru/apps/application/item/</a:t>
            </a:r>
            <a:r>
              <a:rPr lang="en-US" dirty="0" smtClean="0">
                <a:latin typeface="Segoe UI Light"/>
                <a:cs typeface="Segoe UI Light"/>
                <a:hlinkClick r:id="rId3"/>
              </a:rPr>
              <a:t>uznay_moskvy</a:t>
            </a:r>
            <a:endParaRPr lang="ru-RU" dirty="0" smtClean="0">
              <a:latin typeface="Segoe UI Light"/>
              <a:cs typeface="Segoe UI Light"/>
            </a:endParaRPr>
          </a:p>
          <a:p>
            <a:endParaRPr lang="ru-RU" dirty="0"/>
          </a:p>
        </p:txBody>
      </p:sp>
      <p:pic>
        <p:nvPicPr>
          <p:cNvPr id="7" name="Picture 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66" b="4266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8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ЖКХ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55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ПРИЛОЖЕНИЕ ЖКХ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</a:t>
            </a:r>
            <a:r>
              <a:rPr lang="ru-RU" dirty="0" smtClean="0"/>
              <a:t>бъединяет </a:t>
            </a:r>
            <a:r>
              <a:rPr lang="ru-RU" dirty="0"/>
              <a:t>сервисы и данные, относящиеся к сфере жилищно-коммунального </a:t>
            </a:r>
            <a:r>
              <a:rPr lang="ru-RU" dirty="0" smtClean="0"/>
              <a:t>хозяйства.</a:t>
            </a:r>
          </a:p>
          <a:p>
            <a:r>
              <a:rPr lang="ru-RU" dirty="0"/>
              <a:t>Сведения об оплате </a:t>
            </a:r>
            <a:r>
              <a:rPr lang="ru-RU" dirty="0" smtClean="0"/>
              <a:t>коммунальных услуг</a:t>
            </a:r>
          </a:p>
          <a:p>
            <a:r>
              <a:rPr lang="ru-RU" dirty="0"/>
              <a:t>Планы по отключению горячей </a:t>
            </a:r>
            <a:r>
              <a:rPr lang="ru-RU" dirty="0" smtClean="0"/>
              <a:t>воды</a:t>
            </a:r>
          </a:p>
          <a:p>
            <a:r>
              <a:rPr lang="ru-RU" dirty="0"/>
              <a:t>Ввод показаний счетчиков </a:t>
            </a:r>
            <a:r>
              <a:rPr lang="ru-RU" dirty="0" smtClean="0"/>
              <a:t>водоснабжения</a:t>
            </a:r>
          </a:p>
          <a:p>
            <a:r>
              <a:rPr lang="ru-RU" dirty="0"/>
              <a:t>Интерактивная </a:t>
            </a:r>
            <a:r>
              <a:rPr lang="ru-RU" dirty="0" smtClean="0"/>
              <a:t>карта с указанием адресов управляющих компаний и контактов инженерных служб</a:t>
            </a:r>
          </a:p>
          <a:p>
            <a:r>
              <a:rPr lang="ru-RU" dirty="0" smtClean="0"/>
              <a:t>Доступно для платформ </a:t>
            </a:r>
            <a:r>
              <a:rPr lang="en-US" dirty="0" err="1" smtClean="0"/>
              <a:t>iOS</a:t>
            </a:r>
            <a:r>
              <a:rPr lang="en-US" dirty="0" smtClean="0"/>
              <a:t>, Android, Windows Phone</a:t>
            </a:r>
          </a:p>
          <a:p>
            <a:r>
              <a:rPr lang="ru-RU" dirty="0" smtClean="0"/>
              <a:t>Пример внедрения в г. Москве </a:t>
            </a:r>
            <a:r>
              <a:rPr lang="en-US" dirty="0">
                <a:hlinkClick r:id="rId3"/>
              </a:rPr>
              <a:t>http://dit.mos.ru/apps/application/item/</a:t>
            </a:r>
            <a:r>
              <a:rPr lang="en-US" dirty="0" smtClean="0">
                <a:hlinkClick r:id="rId3"/>
              </a:rPr>
              <a:t>gkh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Picture 4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75" b="317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9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96" y="411462"/>
            <a:ext cx="7493813" cy="385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3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Мобильные Автоматизированные места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2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Приложение «Мобильный инспектор»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Реализация мобильного автоматизированного рабочего места инспектора ГИБДД для</a:t>
            </a:r>
            <a:r>
              <a:rPr lang="en-US" sz="1600" dirty="0" smtClean="0"/>
              <a:t> </a:t>
            </a:r>
            <a:r>
              <a:rPr lang="ru-RU" sz="1600" dirty="0" smtClean="0"/>
              <a:t>платформы </a:t>
            </a:r>
            <a:r>
              <a:rPr lang="en-US" sz="1600" dirty="0" smtClean="0"/>
              <a:t>Windows 8</a:t>
            </a:r>
            <a:r>
              <a:rPr lang="ru-RU" sz="1600" dirty="0" smtClean="0"/>
              <a:t>. «</a:t>
            </a:r>
            <a:r>
              <a:rPr lang="ru-RU" sz="1600" dirty="0"/>
              <a:t>Мобильный инспектор</a:t>
            </a:r>
            <a:r>
              <a:rPr lang="ru-RU" sz="1600" dirty="0" smtClean="0"/>
              <a:t>» имеет удобный и дизайн и высокую скорость взаимодействия с пользователем.</a:t>
            </a:r>
          </a:p>
          <a:p>
            <a:pPr marL="0" indent="0">
              <a:buNone/>
            </a:pPr>
            <a:r>
              <a:rPr lang="ru-RU" sz="1600" dirty="0" smtClean="0"/>
              <a:t>Основные возможности:</a:t>
            </a:r>
          </a:p>
          <a:p>
            <a:r>
              <a:rPr lang="ru-RU" sz="1600" dirty="0" smtClean="0"/>
              <a:t>Создание документов, таких как постановление</a:t>
            </a:r>
          </a:p>
          <a:p>
            <a:r>
              <a:rPr lang="ru-RU" sz="1600" dirty="0" smtClean="0"/>
              <a:t>Печать документов на принтере</a:t>
            </a:r>
          </a:p>
          <a:p>
            <a:r>
              <a:rPr lang="ru-RU" sz="1600" dirty="0" smtClean="0"/>
              <a:t>Распознавание документов с помощью камеры</a:t>
            </a:r>
          </a:p>
          <a:p>
            <a:r>
              <a:rPr lang="ru-RU" sz="1600" dirty="0"/>
              <a:t>Выбор места правонарушения на </a:t>
            </a:r>
            <a:r>
              <a:rPr lang="ru-RU" sz="1600" dirty="0" smtClean="0"/>
              <a:t>карте</a:t>
            </a:r>
          </a:p>
          <a:p>
            <a:r>
              <a:rPr lang="ru-RU" sz="1600" dirty="0" smtClean="0"/>
              <a:t>Поиск водителей и транспортных средств</a:t>
            </a:r>
          </a:p>
          <a:p>
            <a:r>
              <a:rPr lang="ru-RU" sz="1600" dirty="0"/>
              <a:t>Информация о штрафах водителей</a:t>
            </a:r>
          </a:p>
          <a:p>
            <a:r>
              <a:rPr lang="ru-RU" sz="1600" dirty="0"/>
              <a:t>Информация о розыске транспортных средств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740" y="3123006"/>
            <a:ext cx="1724353" cy="10790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508" y="2558202"/>
            <a:ext cx="1724352" cy="10790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00" y="1941666"/>
            <a:ext cx="1728229" cy="108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4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Приложение «Мобильный инспектор»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568" y="1131558"/>
            <a:ext cx="6295100" cy="3497278"/>
          </a:xfrm>
        </p:spPr>
      </p:pic>
    </p:spTree>
    <p:extLst>
      <p:ext uri="{BB962C8B-B14F-4D97-AF65-F5344CB8AC3E}">
        <p14:creationId xmlns:p14="http://schemas.microsoft.com/office/powerpoint/2010/main" val="38588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Приложение «Мобильный инспектор»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80" y="1063135"/>
            <a:ext cx="5952302" cy="3724839"/>
          </a:xfrm>
        </p:spPr>
      </p:pic>
    </p:spTree>
    <p:extLst>
      <p:ext uri="{BB962C8B-B14F-4D97-AF65-F5344CB8AC3E}">
        <p14:creationId xmlns:p14="http://schemas.microsoft.com/office/powerpoint/2010/main" val="110261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Мобильные сервисы для сотрудников ОИВ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200151"/>
            <a:ext cx="4204812" cy="3394472"/>
          </a:xfrm>
        </p:spPr>
        <p:txBody>
          <a:bodyPr>
            <a:noAutofit/>
          </a:bodyPr>
          <a:lstStyle/>
          <a:p>
            <a:pPr>
              <a:buSzPct val="60000"/>
            </a:pPr>
            <a:r>
              <a:rPr lang="ru-RU" sz="1200" dirty="0" smtClean="0"/>
              <a:t>Создание </a:t>
            </a:r>
            <a:r>
              <a:rPr lang="ru-RU" sz="1200" dirty="0"/>
              <a:t>юридически-значимых документов с использованием мобильной электронно-цифровой подписи (ЭЦП)</a:t>
            </a:r>
            <a:r>
              <a:rPr lang="ru-RU" sz="1200" dirty="0" smtClean="0"/>
              <a:t>;</a:t>
            </a:r>
          </a:p>
          <a:p>
            <a:pPr>
              <a:buSzPct val="60000"/>
            </a:pPr>
            <a:r>
              <a:rPr lang="ru-RU" sz="1200" dirty="0" smtClean="0"/>
              <a:t>Создание документов из готовых шаблонов</a:t>
            </a:r>
            <a:r>
              <a:rPr lang="en-US" sz="1200" dirty="0" smtClean="0"/>
              <a:t>;</a:t>
            </a:r>
            <a:endParaRPr lang="ru-RU" sz="1200" dirty="0"/>
          </a:p>
          <a:p>
            <a:pPr>
              <a:buSzPct val="60000"/>
            </a:pPr>
            <a:r>
              <a:rPr lang="ru-RU" sz="1200" dirty="0"/>
              <a:t>Удаленная постановка задач сотрудникам;</a:t>
            </a:r>
          </a:p>
          <a:p>
            <a:pPr>
              <a:buSzPct val="60000"/>
            </a:pPr>
            <a:r>
              <a:rPr lang="ru-RU" sz="1200" dirty="0"/>
              <a:t>Контроль нахождения сотрудников на территории по данным GPS, ближайших сот или точек </a:t>
            </a:r>
            <a:r>
              <a:rPr lang="ru-RU" sz="1200" dirty="0" err="1"/>
              <a:t>wi-fi</a:t>
            </a:r>
            <a:r>
              <a:rPr lang="ru-RU" sz="1200" dirty="0"/>
              <a:t>;</a:t>
            </a:r>
          </a:p>
          <a:p>
            <a:pPr>
              <a:buSzPct val="60000"/>
            </a:pPr>
            <a:r>
              <a:rPr lang="ru-RU" sz="1200" dirty="0"/>
              <a:t>Фиксация и протоколирование в полевых условиях (составление протоколов о нарушениях, фиксация несоответствий, поиск неисправностей);</a:t>
            </a:r>
          </a:p>
          <a:p>
            <a:pPr>
              <a:buSzPct val="60000"/>
            </a:pPr>
            <a:r>
              <a:rPr lang="ru-RU" sz="1200" dirty="0"/>
              <a:t>Доступ к справочной и нормативной документации;</a:t>
            </a:r>
          </a:p>
          <a:p>
            <a:pPr>
              <a:buSzPct val="60000"/>
            </a:pPr>
            <a:r>
              <a:rPr lang="ru-RU" sz="1200" dirty="0"/>
              <a:t>Интеграция с внутренними системами организации</a:t>
            </a:r>
            <a:r>
              <a:rPr lang="ru-RU" sz="1200" dirty="0" smtClean="0"/>
              <a:t>.</a:t>
            </a:r>
            <a:endParaRPr lang="ru-RU" sz="1200" dirty="0"/>
          </a:p>
          <a:p>
            <a:r>
              <a:rPr lang="ru-RU" sz="1200" dirty="0" smtClean="0"/>
              <a:t>Использование </a:t>
            </a:r>
            <a:r>
              <a:rPr lang="ru-RU" sz="1200" dirty="0" err="1" smtClean="0"/>
              <a:t>переферийных</a:t>
            </a:r>
            <a:r>
              <a:rPr lang="ru-RU" sz="1200" dirty="0" smtClean="0"/>
              <a:t> устройств:  </a:t>
            </a:r>
            <a:endParaRPr lang="ru-RU" sz="1200" dirty="0"/>
          </a:p>
          <a:p>
            <a:pPr lvl="1">
              <a:buSzPct val="60000"/>
            </a:pPr>
            <a:r>
              <a:rPr lang="ru-RU" sz="1200" dirty="0" smtClean="0"/>
              <a:t>Мобильные </a:t>
            </a:r>
            <a:r>
              <a:rPr lang="ru-RU" sz="1200" dirty="0"/>
              <a:t>принтеры: </a:t>
            </a:r>
            <a:r>
              <a:rPr lang="ru-RU" sz="1200" dirty="0" err="1"/>
              <a:t>термо</a:t>
            </a:r>
            <a:r>
              <a:rPr lang="ru-RU" sz="1200" dirty="0"/>
              <a:t>- и струйная печать;</a:t>
            </a:r>
          </a:p>
          <a:p>
            <a:pPr lvl="1">
              <a:buSzPct val="60000"/>
            </a:pPr>
            <a:r>
              <a:rPr lang="ru-RU" sz="1200" dirty="0"/>
              <a:t>Аксессуары и расходные материалы: различные ЗУ, АКБ и др.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060" y="1200151"/>
            <a:ext cx="3496037" cy="29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Планшет руководителя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/>
              <a:t>Мобильные помощники в принятии решений для губернатора, мэра, министра</a:t>
            </a:r>
          </a:p>
          <a:p>
            <a:r>
              <a:rPr lang="ru-RU" smtClean="0"/>
              <a:t>Позволяют в любой момент оценить ситуацию с ключевыми показателями на планшете</a:t>
            </a:r>
          </a:p>
          <a:p>
            <a:endParaRPr lang="ru-RU" dirty="0"/>
          </a:p>
        </p:txBody>
      </p:sp>
      <p:pic>
        <p:nvPicPr>
          <p:cNvPr id="8" name="Content Placeholder 7" descr="IMG_0085.PNG"/>
          <p:cNvPicPr>
            <a:picLocks noGrp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7" descr="Screenshot 2012.02.25 16.26.19.png"/>
          <p:cNvPicPr>
            <a:picLocks noGrp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8"/>
          <p:cNvPicPr>
            <a:picLocks noGrp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Объект 6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smtClean="0"/>
              <a:t>Offline </a:t>
            </a:r>
            <a:r>
              <a:rPr lang="ru-RU" smtClean="0"/>
              <a:t>работа</a:t>
            </a:r>
          </a:p>
          <a:p>
            <a:r>
              <a:rPr lang="ru-RU" smtClean="0"/>
              <a:t>Удобный анимированный интерфейс</a:t>
            </a:r>
          </a:p>
          <a:p>
            <a:r>
              <a:rPr lang="ru-RU" smtClean="0"/>
              <a:t>Простое добавление отчетов в систему</a:t>
            </a:r>
          </a:p>
          <a:p>
            <a:r>
              <a:rPr lang="ru-RU" smtClean="0"/>
              <a:t>Совместимость с </a:t>
            </a:r>
            <a:r>
              <a:rPr lang="en-US" smtClean="0"/>
              <a:t>Open Data, SharePoint </a:t>
            </a:r>
            <a:r>
              <a:rPr lang="ru-RU" smtClean="0"/>
              <a:t>сайтами</a:t>
            </a:r>
          </a:p>
          <a:p>
            <a:r>
              <a:rPr lang="ru-RU" smtClean="0"/>
              <a:t>Поддержка </a:t>
            </a:r>
            <a:r>
              <a:rPr lang="en-US" smtClean="0"/>
              <a:t>iOS, Android, Windows RT</a:t>
            </a:r>
            <a:endParaRPr lang="ru-RU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01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Информационный портал (</a:t>
            </a:r>
            <a:r>
              <a:rPr lang="en-US" smtClean="0"/>
              <a:t>SharePoint 2010)</a:t>
            </a: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568" y="1220694"/>
            <a:ext cx="2972869" cy="1620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988" y="1226856"/>
            <a:ext cx="2970396" cy="1620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568" y="3096963"/>
            <a:ext cx="2972869" cy="1621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988" y="3096963"/>
            <a:ext cx="2990495" cy="1634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66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008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024" y="1147140"/>
            <a:ext cx="2168176" cy="1626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Мобильный клиент</a:t>
            </a:r>
            <a:endParaRPr lang="en-US" dirty="0"/>
          </a:p>
        </p:txBody>
      </p:sp>
      <p:pic>
        <p:nvPicPr>
          <p:cNvPr id="11" name="Content Placeholder 7" descr="IMG_0085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8" r="-188"/>
          <a:stretch>
            <a:fillRect/>
          </a:stretch>
        </p:blipFill>
        <p:spPr>
          <a:xfrm>
            <a:off x="4752024" y="3201834"/>
            <a:ext cx="2168176" cy="1620041"/>
          </a:xfrm>
        </p:spPr>
      </p:pic>
      <p:pic>
        <p:nvPicPr>
          <p:cNvPr id="10" name="Picture 9" descr="IMG_009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670" y="1147140"/>
            <a:ext cx="2168176" cy="1626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IMG_008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2471" y="3207060"/>
            <a:ext cx="2178303" cy="1633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950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Планшет депутата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Это веб-решение, автоматизирующее рабочие места участников заседаний - депутатов.</a:t>
            </a:r>
          </a:p>
          <a:p>
            <a:r>
              <a:rPr lang="ru-RU" dirty="0" smtClean="0"/>
              <a:t>Просмотр повестки, временного графика, вопросов, приложенные документы, в электронном виде</a:t>
            </a:r>
            <a:endParaRPr lang="ru-RU" dirty="0"/>
          </a:p>
        </p:txBody>
      </p:sp>
      <p:pic>
        <p:nvPicPr>
          <p:cNvPr id="8" name="Picture 1"/>
          <p:cNvPicPr>
            <a:picLocks noGrp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1"/>
          <p:cNvPicPr>
            <a:picLocks noGrp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42276" y="1761642"/>
            <a:ext cx="1876740" cy="1115308"/>
          </a:xfrm>
        </p:spPr>
      </p:pic>
      <p:pic>
        <p:nvPicPr>
          <p:cNvPr id="10" name="Picture 2"/>
          <p:cNvPicPr>
            <a:picLocks noGrp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55804" y="3201834"/>
            <a:ext cx="1876740" cy="1115308"/>
          </a:xfrm>
        </p:spPr>
      </p:pic>
      <p:sp>
        <p:nvSpPr>
          <p:cNvPr id="7" name="Объект 6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lvl="0"/>
            <a:r>
              <a:rPr lang="ru-RU" dirty="0" smtClean="0"/>
              <a:t>Сокращение издержек подготовки мероприятий;</a:t>
            </a:r>
          </a:p>
          <a:p>
            <a:pPr lvl="0"/>
            <a:r>
              <a:rPr lang="ru-RU" dirty="0" smtClean="0"/>
              <a:t>Интеграция с </a:t>
            </a:r>
            <a:r>
              <a:rPr lang="ru-RU" dirty="0" err="1" smtClean="0"/>
              <a:t>Office</a:t>
            </a:r>
            <a:r>
              <a:rPr lang="ru-RU" dirty="0" smtClean="0"/>
              <a:t> 365</a:t>
            </a:r>
            <a:r>
              <a:rPr lang="en-US" dirty="0" smtClean="0"/>
              <a:t>/</a:t>
            </a:r>
            <a:r>
              <a:rPr lang="en-US" dirty="0" err="1" smtClean="0"/>
              <a:t>Sharepoint</a:t>
            </a:r>
            <a:r>
              <a:rPr lang="en-US" dirty="0" smtClean="0"/>
              <a:t>;</a:t>
            </a:r>
            <a:endParaRPr lang="ru-RU" dirty="0" smtClean="0"/>
          </a:p>
          <a:p>
            <a:pPr lvl="0"/>
            <a:r>
              <a:rPr lang="ru-RU" dirty="0" smtClean="0"/>
              <a:t>Возможность работы в </a:t>
            </a:r>
            <a:r>
              <a:rPr lang="en-US" dirty="0" smtClean="0"/>
              <a:t>Azure;</a:t>
            </a:r>
            <a:endParaRPr lang="ru-RU" dirty="0" smtClean="0"/>
          </a:p>
          <a:p>
            <a:pPr lvl="0"/>
            <a:r>
              <a:rPr lang="ru-RU" dirty="0" smtClean="0"/>
              <a:t>Планшеты под управлением </a:t>
            </a:r>
            <a:r>
              <a:rPr lang="ru-RU" dirty="0" err="1" smtClean="0"/>
              <a:t>Windows</a:t>
            </a:r>
            <a:r>
              <a:rPr lang="ru-RU" dirty="0" smtClean="0"/>
              <a:t> 8</a:t>
            </a:r>
            <a:r>
              <a:rPr lang="en-US" dirty="0" smtClean="0"/>
              <a:t>;</a:t>
            </a:r>
            <a:endParaRPr lang="ru-RU" dirty="0" smtClean="0"/>
          </a:p>
          <a:p>
            <a:pPr lvl="0"/>
            <a:r>
              <a:rPr lang="ru-RU" dirty="0" smtClean="0"/>
              <a:t>Использование бесплатного </a:t>
            </a:r>
            <a:r>
              <a:rPr lang="en-US" dirty="0" smtClean="0"/>
              <a:t>Office 2013 Web Apps </a:t>
            </a:r>
            <a:endParaRPr lang="ru-RU" dirty="0" smtClean="0"/>
          </a:p>
          <a:p>
            <a:pPr lvl="0"/>
            <a:r>
              <a:rPr lang="ru-RU" dirty="0" smtClean="0"/>
              <a:t>Использование в Самарской Губернской Думе.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986669" y="4461286"/>
            <a:ext cx="118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hlinkClick r:id="rId6"/>
              </a:rPr>
              <a:t>Скринкаст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49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АРМ Оператора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311" y="1063229"/>
            <a:ext cx="6835378" cy="383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98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72" y="411462"/>
            <a:ext cx="7696668" cy="40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9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Область применения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1241556" y="1041546"/>
          <a:ext cx="6552754" cy="3870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534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Функциональные возможности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3761892" y="1491606"/>
          <a:ext cx="3960529" cy="2070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/>
          </p:nvPr>
        </p:nvGraphicFramePr>
        <p:xfrm>
          <a:off x="611472" y="1491606"/>
          <a:ext cx="2989008" cy="2160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1393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Возможности АРМ Участника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Проект повестки </a:t>
            </a:r>
          </a:p>
          <a:p>
            <a:pPr lvl="1"/>
            <a:r>
              <a:rPr lang="ru-RU" dirty="0"/>
              <a:t>список вопросов предложенных для рассмотрения.</a:t>
            </a:r>
          </a:p>
          <a:p>
            <a:pPr lvl="0"/>
            <a:r>
              <a:rPr lang="ru-RU" dirty="0"/>
              <a:t>Дополнительные вопросы</a:t>
            </a:r>
          </a:p>
          <a:p>
            <a:pPr lvl="1"/>
            <a:r>
              <a:rPr lang="ru-RU" dirty="0"/>
              <a:t> список дополнительных вопросов.</a:t>
            </a:r>
          </a:p>
          <a:p>
            <a:pPr lvl="0"/>
            <a:r>
              <a:rPr lang="ru-RU" dirty="0"/>
              <a:t>Вопросы для исключения</a:t>
            </a:r>
          </a:p>
          <a:p>
            <a:pPr lvl="1"/>
            <a:r>
              <a:rPr lang="ru-RU" dirty="0"/>
              <a:t> вопросы, исключенных из рассмотрения.</a:t>
            </a:r>
          </a:p>
          <a:p>
            <a:pPr lvl="0"/>
            <a:r>
              <a:rPr lang="ru-RU" dirty="0"/>
              <a:t>Повестка</a:t>
            </a:r>
          </a:p>
          <a:p>
            <a:pPr lvl="1"/>
            <a:r>
              <a:rPr lang="ru-RU" dirty="0"/>
              <a:t> список утвержденных вопросов для рассмотрения.</a:t>
            </a:r>
          </a:p>
          <a:p>
            <a:pPr lvl="0"/>
            <a:r>
              <a:rPr lang="ru-RU" dirty="0"/>
              <a:t>Временной график</a:t>
            </a:r>
          </a:p>
          <a:p>
            <a:pPr lvl="1"/>
            <a:r>
              <a:rPr lang="ru-RU" dirty="0"/>
              <a:t> список документов для проведения заседания</a:t>
            </a:r>
          </a:p>
          <a:p>
            <a:pPr lvl="0"/>
            <a:r>
              <a:rPr lang="ru-RU" dirty="0"/>
              <a:t>Нормативные документы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21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Возможности АРМ Сопровождающего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Загрузка и выгрузка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Редактирование повестки:</a:t>
            </a:r>
          </a:p>
          <a:p>
            <a:pPr lvl="1"/>
            <a:r>
              <a:rPr lang="ru-RU" dirty="0"/>
              <a:t>Создание новых вопросов;</a:t>
            </a:r>
          </a:p>
          <a:p>
            <a:pPr lvl="1"/>
            <a:r>
              <a:rPr lang="ru-RU" dirty="0"/>
              <a:t>Редактирование вопросов;</a:t>
            </a:r>
          </a:p>
          <a:p>
            <a:pPr lvl="1"/>
            <a:r>
              <a:rPr lang="ru-RU" dirty="0"/>
              <a:t>Изменение порядка вопросов;</a:t>
            </a:r>
          </a:p>
          <a:p>
            <a:pPr lvl="1"/>
            <a:r>
              <a:rPr lang="ru-RU" dirty="0"/>
              <a:t>Открытие заседания;</a:t>
            </a:r>
          </a:p>
          <a:p>
            <a:pPr lvl="1"/>
            <a:r>
              <a:rPr lang="ru-RU" dirty="0"/>
              <a:t>Закрытие заседания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Порядок ведения заседаний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Информационные сообщения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Временной график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Нормативные документы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Настройки.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4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Возможности АРМ Председателя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АРМ Председателя расширяет функциональные возможности АРМ Участника дополнительным функциональным блоком –«Порядок ведения заседания». </a:t>
            </a:r>
          </a:p>
          <a:p>
            <a:r>
              <a:rPr lang="ru-RU" smtClean="0"/>
              <a:t>Данный функциональный блок позволяет председателю просматривать текст каждого вопроса, который он должен объявить перед обсуждением каждого вопроса.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20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Возможности АРМ Оператора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АРМ Оператора представлен  единственный функциональный блок – «Запросы о помощи». </a:t>
            </a:r>
          </a:p>
          <a:p>
            <a:r>
              <a:rPr lang="ru-RU" smtClean="0"/>
              <a:t>Участники имеют возможность в своем АРМ нажать кнопку запроса помощи и в АРМ Участника появится сообщение с датой/временем, ip-адресом и именем компьютера с которого был отправлен запрос о помощи.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78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Комментарии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Решения могут использоваться совместно</a:t>
            </a:r>
          </a:p>
          <a:p>
            <a:pPr lvl="1"/>
            <a:r>
              <a:rPr lang="ru-RU" dirty="0" smtClean="0"/>
              <a:t>Жалобы пользователей Управдома попадают в Открытый город</a:t>
            </a:r>
          </a:p>
          <a:p>
            <a:pPr lvl="1"/>
            <a:r>
              <a:rPr lang="ru-RU" dirty="0" smtClean="0"/>
              <a:t>Карта сигналов Открытого города попадают в Планшет мэра</a:t>
            </a:r>
            <a:endParaRPr lang="en-US" dirty="0" smtClean="0"/>
          </a:p>
          <a:p>
            <a:pPr lvl="1"/>
            <a:r>
              <a:rPr lang="ru-RU" dirty="0" smtClean="0"/>
              <a:t>И т.д.</a:t>
            </a:r>
          </a:p>
          <a:p>
            <a:pPr lvl="1"/>
            <a:endParaRPr lang="ru-RU" dirty="0" smtClean="0"/>
          </a:p>
          <a:p>
            <a:r>
              <a:rPr lang="ru-RU" dirty="0"/>
              <a:t>Предложенные решения предполагают </a:t>
            </a:r>
            <a:r>
              <a:rPr lang="ru-RU" dirty="0" smtClean="0"/>
              <a:t>интеграцию с имеющимися системами и доработку под </a:t>
            </a:r>
            <a:r>
              <a:rPr lang="ru-RU" dirty="0"/>
              <a:t>потребности каждого заказчика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99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Платформа </a:t>
            </a:r>
            <a:r>
              <a:rPr lang="en-US" dirty="0" smtClean="0"/>
              <a:t>Altarix MSP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56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Региональные мобильные сервисы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200151"/>
            <a:ext cx="3844088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Платформа </a:t>
            </a:r>
            <a:r>
              <a:rPr lang="en-US" sz="1400" dirty="0" smtClean="0"/>
              <a:t>Altarix Mobile Service Platform(MSP) </a:t>
            </a:r>
            <a:r>
              <a:rPr lang="ru-RU" sz="1400" dirty="0" smtClean="0"/>
              <a:t>— </a:t>
            </a:r>
            <a:r>
              <a:rPr lang="ru-RU" sz="1400" dirty="0"/>
              <a:t>это </a:t>
            </a:r>
            <a:r>
              <a:rPr lang="ru-RU" sz="1400" dirty="0" smtClean="0"/>
              <a:t>единая технологическая инфраструктура для предоставления мобильных сервисов и данных широкому кругу пользователей</a:t>
            </a:r>
            <a:r>
              <a:rPr lang="en-US" sz="1400" dirty="0" smtClean="0"/>
              <a:t>. </a:t>
            </a:r>
            <a:r>
              <a:rPr lang="ru-RU" sz="1400" dirty="0" smtClean="0"/>
              <a:t>Платформа позволяет</a:t>
            </a:r>
            <a:r>
              <a:rPr lang="en-US" sz="1400" dirty="0" smtClean="0"/>
              <a:t>:</a:t>
            </a:r>
          </a:p>
          <a:p>
            <a:pPr lvl="0"/>
            <a:r>
              <a:rPr lang="ru-RU" sz="1400" dirty="0"/>
              <a:t>Интегрировать сервисы и данные, создаваемые и обрабатываемые различными организациями</a:t>
            </a:r>
            <a:endParaRPr lang="en-US" sz="1400" dirty="0"/>
          </a:p>
          <a:p>
            <a:pPr lvl="0"/>
            <a:r>
              <a:rPr lang="ru-RU" sz="1400" dirty="0"/>
              <a:t>Предоставлять данные и сервисы конечным пользователям через массовые каналы связи: SMS/USSD, мобильные приложения, </a:t>
            </a:r>
            <a:r>
              <a:rPr lang="ru-RU" sz="1400" dirty="0" err="1"/>
              <a:t>Web</a:t>
            </a:r>
            <a:r>
              <a:rPr lang="ru-RU" sz="1400" dirty="0"/>
              <a:t>-</a:t>
            </a:r>
            <a:r>
              <a:rPr lang="ru-RU" sz="1400" dirty="0" smtClean="0"/>
              <a:t>порталы</a:t>
            </a:r>
            <a:r>
              <a:rPr lang="en-US" sz="1400" dirty="0"/>
              <a:t> </a:t>
            </a:r>
          </a:p>
          <a:p>
            <a:r>
              <a:rPr lang="ru-RU" sz="1400" dirty="0"/>
              <a:t>Управлять схемами и процессами предоставления сервисов данных</a:t>
            </a:r>
            <a:r>
              <a:rPr lang="en-US" sz="1400" dirty="0"/>
              <a:t> </a:t>
            </a:r>
          </a:p>
          <a:p>
            <a:pPr marL="0" indent="0">
              <a:buNone/>
            </a:pPr>
            <a:endParaRPr lang="ru-RU" sz="1400" dirty="0"/>
          </a:p>
          <a:p>
            <a:endParaRPr lang="ru-RU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2036" y="1200151"/>
            <a:ext cx="3573978" cy="11429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91976" y="2784903"/>
            <a:ext cx="238368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buClr>
                <a:srgbClr val="3CD0E0"/>
              </a:buClr>
              <a:buSzPct val="60000"/>
              <a:buFont typeface="Lucida Grande"/>
              <a:buChar char="◆"/>
            </a:pPr>
            <a:r>
              <a:rPr lang="ru-RU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Мобильные приложения для смартфонов </a:t>
            </a:r>
            <a:r>
              <a:rPr lang="ru-RU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(ПГУ</a:t>
            </a:r>
            <a:r>
              <a:rPr lang="ru-RU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Мобильная приёмная, Транспорт, ЖКХ, Парковки, </a:t>
            </a:r>
            <a:r>
              <a:rPr lang="ru-RU" sz="9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Турпортал</a:t>
            </a:r>
            <a:r>
              <a:rPr lang="ru-RU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);</a:t>
            </a:r>
          </a:p>
          <a:p>
            <a:pPr marL="128588" indent="-128588">
              <a:buClr>
                <a:srgbClr val="3CD0E0"/>
              </a:buClr>
              <a:buSzPct val="60000"/>
              <a:buFont typeface="Lucida Grande"/>
              <a:buChar char="◆"/>
            </a:pPr>
            <a:r>
              <a:rPr lang="ru-RU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SMS-портал </a:t>
            </a:r>
            <a:r>
              <a:rPr lang="ru-RU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ru-RU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штрафы, обратная связь, начисления за ЖКУ, парковки, информирование);</a:t>
            </a:r>
          </a:p>
          <a:p>
            <a:pPr marL="128588" indent="-128588">
              <a:buClr>
                <a:srgbClr val="3CD0E0"/>
              </a:buClr>
              <a:buSzPct val="60000"/>
              <a:buFont typeface="Lucida Grande"/>
              <a:buChar char="◆"/>
            </a:pPr>
            <a:r>
              <a:rPr lang="ru-RU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USSD-</a:t>
            </a:r>
            <a:r>
              <a:rPr lang="ru-RU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портал;</a:t>
            </a:r>
            <a:endParaRPr lang="ru-RU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28588" indent="-128588">
              <a:buClr>
                <a:srgbClr val="3CD0E0"/>
              </a:buClr>
              <a:buSzPct val="60000"/>
              <a:buFont typeface="Lucida Grande"/>
              <a:buChar char="◆"/>
            </a:pPr>
            <a:r>
              <a:rPr lang="ru-RU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Платежи со счета оператора сотовой связи.</a:t>
            </a:r>
            <a:endParaRPr lang="en-US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29025" y="2784903"/>
            <a:ext cx="238368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buClr>
                <a:srgbClr val="3CD0E0"/>
              </a:buClr>
              <a:buSzPct val="60000"/>
              <a:buFont typeface="Lucida Grande"/>
              <a:buChar char="◆"/>
            </a:pPr>
            <a:r>
              <a:rPr lang="ru-RU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Типовые мобильные АРМ для инспекций </a:t>
            </a:r>
            <a:r>
              <a:rPr lang="ru-RU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(МЖИ</a:t>
            </a:r>
            <a:r>
              <a:rPr lang="ru-RU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ОАТИ, </a:t>
            </a:r>
            <a:r>
              <a:rPr lang="ru-RU" sz="9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ДСМИиР</a:t>
            </a:r>
            <a:r>
              <a:rPr lang="ru-RU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ГСПТС, МГСН);</a:t>
            </a:r>
          </a:p>
          <a:p>
            <a:pPr marL="128588" indent="-128588">
              <a:buClr>
                <a:srgbClr val="3CD0E0"/>
              </a:buClr>
              <a:buSzPct val="60000"/>
              <a:buFont typeface="Lucida Grande"/>
              <a:buChar char="◆"/>
            </a:pPr>
            <a:r>
              <a:rPr lang="ru-RU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Личные кабинеты ОИВ для коммуникации с гражданами;</a:t>
            </a:r>
          </a:p>
          <a:p>
            <a:pPr marL="128588" indent="-128588">
              <a:buClr>
                <a:srgbClr val="3CD0E0"/>
              </a:buClr>
              <a:buSzPct val="60000"/>
              <a:buFont typeface="Lucida Grande"/>
              <a:buChar char="◆"/>
            </a:pPr>
            <a:r>
              <a:rPr lang="ru-RU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Организация SMS рассылок и оповещений для граждан;</a:t>
            </a:r>
          </a:p>
          <a:p>
            <a:pPr marL="128588" indent="-128588">
              <a:buClr>
                <a:srgbClr val="3CD0E0"/>
              </a:buClr>
              <a:buSzPct val="60000"/>
              <a:buFont typeface="Lucida Grande"/>
              <a:buChar char="◆"/>
            </a:pPr>
            <a:r>
              <a:rPr lang="ru-RU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Организация обратной связи с гражданами (SMS, мобильные приложения, мобильный WEB).</a:t>
            </a:r>
            <a:endParaRPr lang="en-US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91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Мобильные сервисы Правительства Москвы</a:t>
            </a: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00151"/>
            <a:ext cx="7895304" cy="3531887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Поддержка приложениями трех основных платформ: </a:t>
            </a:r>
            <a:r>
              <a:rPr lang="ru-RU" dirty="0" err="1"/>
              <a:t>iOS</a:t>
            </a:r>
            <a:r>
              <a:rPr lang="ru-RU" dirty="0"/>
              <a:t>, </a:t>
            </a:r>
            <a:r>
              <a:rPr lang="ru-RU" dirty="0" err="1"/>
              <a:t>Android</a:t>
            </a:r>
            <a:r>
              <a:rPr lang="ru-RU" dirty="0"/>
              <a:t> и </a:t>
            </a:r>
            <a:r>
              <a:rPr lang="ru-RU" dirty="0" err="1"/>
              <a:t>Windows</a:t>
            </a:r>
            <a:r>
              <a:rPr lang="ru-RU" dirty="0"/>
              <a:t> </a:t>
            </a:r>
            <a:r>
              <a:rPr lang="ru-RU" dirty="0" err="1"/>
              <a:t>Phone</a:t>
            </a:r>
            <a:r>
              <a:rPr lang="ru-RU" dirty="0"/>
              <a:t>. В совокупности </a:t>
            </a:r>
            <a:r>
              <a:rPr lang="ru-RU" dirty="0" smtClean="0"/>
              <a:t>—покрытие </a:t>
            </a:r>
            <a:r>
              <a:rPr lang="ru-RU" dirty="0"/>
              <a:t>около 95% рынка смартфонов и планшетов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/>
              <a:t>На текущий момент </a:t>
            </a:r>
            <a:r>
              <a:rPr lang="ru-RU" dirty="0" smtClean="0"/>
              <a:t>реализовано </a:t>
            </a:r>
            <a:r>
              <a:rPr lang="ru-RU" dirty="0"/>
              <a:t>шесть приложений, которые могут быть адаптированы под потребности </a:t>
            </a:r>
            <a:r>
              <a:rPr lang="ru-RU" dirty="0" smtClean="0"/>
              <a:t>любого региона, </a:t>
            </a:r>
            <a:r>
              <a:rPr lang="ru-RU" dirty="0"/>
              <a:t>или органа власти.</a:t>
            </a:r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378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32" y="501474"/>
            <a:ext cx="7118972" cy="401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SMS/USSD-</a:t>
            </a:r>
            <a:r>
              <a:rPr lang="ru-RU" smtClean="0"/>
              <a:t>сервисы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28588" indent="-128588">
              <a:buClr>
                <a:srgbClr val="3CD0E0"/>
              </a:buClr>
              <a:buSzPct val="60000"/>
              <a:buFont typeface="Lucida Grande"/>
              <a:buChar char="◆"/>
            </a:pPr>
            <a:endParaRPr lang="en-US" sz="1100" b="1" dirty="0" smtClean="0"/>
          </a:p>
          <a:p>
            <a:pPr marL="0" indent="0">
              <a:buNone/>
            </a:pPr>
            <a:r>
              <a:rPr lang="ru-RU" sz="1100" b="1" dirty="0"/>
              <a:t>Altarix </a:t>
            </a:r>
            <a:r>
              <a:rPr lang="ru-RU" sz="1100" b="1" dirty="0" err="1"/>
              <a:t>MSP.mobi</a:t>
            </a:r>
            <a:r>
              <a:rPr lang="ru-RU" sz="1100" dirty="0"/>
              <a:t> – </a:t>
            </a:r>
            <a:r>
              <a:rPr lang="ru-RU" sz="1100" dirty="0" smtClean="0"/>
              <a:t>готовое </a:t>
            </a:r>
            <a:r>
              <a:rPr lang="ru-RU" sz="1100" dirty="0"/>
              <a:t>решение для развертывания массовых мобильных сервисов: </a:t>
            </a:r>
            <a:endParaRPr lang="en-US" sz="1100" dirty="0"/>
          </a:p>
          <a:p>
            <a:pPr lvl="0"/>
            <a:r>
              <a:rPr lang="ru-RU" sz="1100" dirty="0"/>
              <a:t>Типовые SMS/USSD порталы</a:t>
            </a:r>
            <a:endParaRPr lang="en-US" sz="1100" dirty="0"/>
          </a:p>
          <a:p>
            <a:pPr lvl="0"/>
            <a:r>
              <a:rPr lang="ru-RU" sz="1100" dirty="0"/>
              <a:t>Типовые модули</a:t>
            </a:r>
            <a:endParaRPr lang="en-US" sz="1100" dirty="0"/>
          </a:p>
          <a:p>
            <a:pPr lvl="0"/>
            <a:r>
              <a:rPr lang="ru-RU" sz="1100" dirty="0"/>
              <a:t>Типовые </a:t>
            </a:r>
            <a:r>
              <a:rPr lang="ru-RU" sz="1100" dirty="0" smtClean="0"/>
              <a:t>сервисы</a:t>
            </a:r>
          </a:p>
          <a:p>
            <a:pPr lvl="0"/>
            <a:endParaRPr lang="ru-RU" sz="1100" dirty="0"/>
          </a:p>
          <a:p>
            <a:pPr marL="0" lvl="0" indent="0">
              <a:buNone/>
            </a:pPr>
            <a:r>
              <a:rPr lang="ru-RU" sz="1100" dirty="0" smtClean="0"/>
              <a:t>Типовые сервисы</a:t>
            </a:r>
            <a:r>
              <a:rPr lang="en-US" sz="1100" dirty="0" smtClean="0"/>
              <a:t>:</a:t>
            </a:r>
          </a:p>
          <a:p>
            <a:pPr lvl="0"/>
            <a:r>
              <a:rPr lang="ru-RU" sz="1100" dirty="0"/>
              <a:t>Уведомления о начислениях от различных организаций(Налоговая инспекция, компании ЖКХ)</a:t>
            </a:r>
            <a:endParaRPr lang="en-US" sz="1100" dirty="0"/>
          </a:p>
          <a:p>
            <a:pPr lvl="0"/>
            <a:r>
              <a:rPr lang="ru-RU" sz="1100" dirty="0"/>
              <a:t>Уведомления о штрафах(ФССП, ГИБДД)</a:t>
            </a:r>
            <a:endParaRPr lang="en-US" sz="1100" dirty="0"/>
          </a:p>
          <a:p>
            <a:pPr lvl="0"/>
            <a:r>
              <a:rPr lang="ru-RU" sz="1100" dirty="0"/>
              <a:t>Аудиогиды по различным объектам</a:t>
            </a:r>
            <a:endParaRPr lang="en-US" sz="1100" dirty="0"/>
          </a:p>
          <a:p>
            <a:pPr lvl="0"/>
            <a:r>
              <a:rPr lang="ru-RU" sz="1100" dirty="0"/>
              <a:t>Информационные сервисы</a:t>
            </a:r>
            <a:endParaRPr lang="en-US" sz="1100" dirty="0"/>
          </a:p>
          <a:p>
            <a:pPr lvl="0"/>
            <a:r>
              <a:rPr lang="ru-RU" sz="1100" dirty="0"/>
              <a:t>Обратная связь</a:t>
            </a:r>
            <a:endParaRPr lang="en-US" sz="1100" dirty="0"/>
          </a:p>
          <a:p>
            <a:pPr lvl="0"/>
            <a:r>
              <a:rPr lang="ru-RU" sz="1100" dirty="0" err="1"/>
              <a:t>Call-back</a:t>
            </a:r>
            <a:endParaRPr lang="en-US" sz="1100" dirty="0"/>
          </a:p>
          <a:p>
            <a:pPr lvl="0"/>
            <a:r>
              <a:rPr lang="ru-RU" sz="1100" dirty="0"/>
              <a:t>Уведомления о пробках</a:t>
            </a:r>
            <a:endParaRPr lang="en-US" sz="1100" dirty="0"/>
          </a:p>
          <a:p>
            <a:pPr lvl="0"/>
            <a:r>
              <a:rPr lang="ru-RU" sz="1100" dirty="0"/>
              <a:t>Информация об эвакуации автомобиля</a:t>
            </a:r>
            <a:endParaRPr lang="en-US" sz="1100" dirty="0"/>
          </a:p>
          <a:p>
            <a:pPr lvl="0"/>
            <a:r>
              <a:rPr lang="ru-RU" sz="1100" dirty="0"/>
              <a:t>Обмен мгновенными сообщениями</a:t>
            </a:r>
            <a:endParaRPr lang="en-US" sz="1100" dirty="0"/>
          </a:p>
          <a:p>
            <a:pPr lvl="0"/>
            <a:r>
              <a:rPr lang="ru-RU" sz="1100" dirty="0"/>
              <a:t>Управление платными парковками</a:t>
            </a:r>
            <a:endParaRPr lang="en-US" sz="1100" dirty="0"/>
          </a:p>
          <a:p>
            <a:pPr lvl="0"/>
            <a:r>
              <a:rPr lang="ru-RU" sz="1100" dirty="0"/>
              <a:t>Ввод показаний счетчиков ЖКУ</a:t>
            </a:r>
            <a:endParaRPr lang="en-US" sz="1100" dirty="0"/>
          </a:p>
          <a:p>
            <a:pPr marL="0" lvl="0" indent="0">
              <a:buNone/>
            </a:pPr>
            <a:endParaRPr lang="en-US" sz="1100" dirty="0"/>
          </a:p>
          <a:p>
            <a:endParaRPr lang="ru-RU" sz="1100" dirty="0"/>
          </a:p>
          <a:p>
            <a:endParaRPr lang="ru-RU" sz="1100" dirty="0"/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44900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Открытый город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Платформа для взаимодействия с жителями</a:t>
            </a:r>
          </a:p>
          <a:p>
            <a:r>
              <a:rPr lang="ru-RU" dirty="0" smtClean="0"/>
              <a:t>Жители размещают сигнал со смартфона</a:t>
            </a:r>
          </a:p>
          <a:p>
            <a:r>
              <a:rPr lang="ru-RU" dirty="0" smtClean="0"/>
              <a:t>Сигнал снабжен фотографией и привязкой к карте</a:t>
            </a:r>
          </a:p>
          <a:p>
            <a:r>
              <a:rPr lang="ru-RU" dirty="0" smtClean="0"/>
              <a:t>Чиновники получают запрос в свою систему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804" y="440842"/>
            <a:ext cx="1865538" cy="1383912"/>
          </a:xfrm>
        </p:spPr>
      </p:pic>
      <p:pic>
        <p:nvPicPr>
          <p:cNvPr id="26" name="Рисунок 25"/>
          <p:cNvPicPr>
            <a:picLocks noGrp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26" b="6026"/>
          <a:stretch>
            <a:fillRect/>
          </a:stretch>
        </p:blipFill>
        <p:spPr/>
      </p:pic>
      <p:pic>
        <p:nvPicPr>
          <p:cNvPr id="21" name="Picture 2"/>
          <p:cNvPicPr>
            <a:picLocks noGrp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Объект 6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ru-RU" dirty="0" smtClean="0"/>
              <a:t>Единый ресурс обработки обращений от граждан</a:t>
            </a:r>
          </a:p>
          <a:p>
            <a:r>
              <a:rPr lang="ru-RU" dirty="0" smtClean="0"/>
              <a:t>Мобильные клиенты – </a:t>
            </a:r>
            <a:r>
              <a:rPr lang="en-US" dirty="0" err="1" smtClean="0"/>
              <a:t>iOS</a:t>
            </a:r>
            <a:r>
              <a:rPr lang="en-US" dirty="0" smtClean="0"/>
              <a:t>, Android, WP</a:t>
            </a:r>
          </a:p>
          <a:p>
            <a:r>
              <a:rPr lang="ru-RU" dirty="0" smtClean="0"/>
              <a:t>Отчетность и анализ ситуации в </a:t>
            </a:r>
            <a:r>
              <a:rPr lang="en-US" dirty="0" smtClean="0"/>
              <a:t>Excel/SharePoint</a:t>
            </a:r>
            <a:endParaRPr lang="ru-RU" dirty="0" smtClean="0"/>
          </a:p>
          <a:p>
            <a:r>
              <a:rPr lang="ru-RU" dirty="0" smtClean="0">
                <a:hlinkClick r:id="rId6"/>
              </a:rPr>
              <a:t>Внедрено и используется в Тольятти</a:t>
            </a:r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64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Электронное ЖКХ - УПРАВДОМ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 жильцов появляется возможность влиять на жизнь своего дома и менять жизнь к лучшему</a:t>
            </a:r>
          </a:p>
          <a:p>
            <a:r>
              <a:rPr lang="ru-RU" dirty="0" smtClean="0"/>
              <a:t>Информирование, созданию заявок в ТСЖ/УК, отправка показаний приборов учета, организация собраний и общение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" name="Рисунок 11" descr="C:\Users\AKrainov\Desktop\bs\20130704start01.png"/>
          <p:cNvPicPr>
            <a:picLocks noGrp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642276" y="382633"/>
            <a:ext cx="1889924" cy="1274174"/>
          </a:xfrm>
        </p:spPr>
      </p:pic>
      <p:pic>
        <p:nvPicPr>
          <p:cNvPr id="10" name="Рисунок 9" descr="C:\Users\AKrainov\Desktop\bs\20130626invite.png"/>
          <p:cNvPicPr>
            <a:picLocks noGrp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Рисунок 10" descr="C:\Users\AKrainov\Desktop\bs\20130626adm-tickets.png"/>
          <p:cNvPicPr>
            <a:picLocks noGrp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Объект 6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ru-RU" dirty="0" smtClean="0"/>
              <a:t>Простота и удобство системы для неспециалистов;</a:t>
            </a:r>
          </a:p>
          <a:p>
            <a:pPr lvl="0"/>
            <a:r>
              <a:rPr lang="ru-RU" b="1" dirty="0" smtClean="0"/>
              <a:t>Технические паспорта домов </a:t>
            </a:r>
            <a:r>
              <a:rPr lang="ru-RU" dirty="0" smtClean="0"/>
              <a:t>и информация о УК по постановлению 731</a:t>
            </a:r>
            <a:r>
              <a:rPr lang="en-GB" dirty="0" smtClean="0"/>
              <a:t>;</a:t>
            </a:r>
            <a:endParaRPr lang="ru-RU" dirty="0" smtClean="0"/>
          </a:p>
          <a:p>
            <a:r>
              <a:rPr lang="ru-RU" b="1" dirty="0"/>
              <a:t>Бесплатность </a:t>
            </a:r>
            <a:r>
              <a:rPr lang="ru-RU" dirty="0"/>
              <a:t>для У</a:t>
            </a:r>
            <a:r>
              <a:rPr lang="en-US" dirty="0"/>
              <a:t>K/</a:t>
            </a:r>
            <a:r>
              <a:rPr lang="ru-RU" dirty="0"/>
              <a:t>ТСЖ и жильцов;</a:t>
            </a:r>
          </a:p>
          <a:p>
            <a:pPr lvl="0"/>
            <a:r>
              <a:rPr lang="ru-RU" dirty="0" smtClean="0"/>
              <a:t>Использование облачных технологий;</a:t>
            </a:r>
          </a:p>
          <a:p>
            <a:pPr lvl="0"/>
            <a:r>
              <a:rPr lang="ru-RU" dirty="0" smtClean="0"/>
              <a:t>Мобильный клиент на </a:t>
            </a:r>
            <a:r>
              <a:rPr lang="en-US" dirty="0" smtClean="0"/>
              <a:t>Windows Phone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70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АРМ депутата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4197" y="1007270"/>
            <a:ext cx="6755606" cy="378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80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АРМ депутата - Проект повестки</a:t>
            </a:r>
            <a:endParaRPr lang="ru-RU" dirty="0"/>
          </a:p>
        </p:txBody>
      </p:sp>
      <p:pic>
        <p:nvPicPr>
          <p:cNvPr id="2457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119" y="1113235"/>
            <a:ext cx="6450806" cy="363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23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ебзавод">
      <a:dk1>
        <a:srgbClr val="000000"/>
      </a:dk1>
      <a:lt1>
        <a:sysClr val="window" lastClr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1d19c10-83d7-4e79-b258-9697490b144f">26XY64HCXYUV-234-176</_dlc_DocId>
    <_dlc_DocIdUrl xmlns="61d19c10-83d7-4e79-b258-9697490b144f">
      <Url>https://portal.webzavod.ru/marketing/_layouts/15/DocIdRedir.aspx?ID=26XY64HCXYUV-234-176</Url>
      <Description>26XY64HCXYUV-234-176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616E78AA4BCE146B1FB93BDC0440AB3" ma:contentTypeVersion="0" ma:contentTypeDescription="Создание документа." ma:contentTypeScope="" ma:versionID="5f30fd16eca3b16af45a0410324e6b47">
  <xsd:schema xmlns:xsd="http://www.w3.org/2001/XMLSchema" xmlns:xs="http://www.w3.org/2001/XMLSchema" xmlns:p="http://schemas.microsoft.com/office/2006/metadata/properties" xmlns:ns2="61d19c10-83d7-4e79-b258-9697490b144f" targetNamespace="http://schemas.microsoft.com/office/2006/metadata/properties" ma:root="true" ma:fieldsID="b8edf3cb496ddec78ede0b4217fab420" ns2:_="">
    <xsd:import namespace="61d19c10-83d7-4e79-b258-9697490b144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19c10-83d7-4e79-b258-9697490b144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5E38B5-831C-4B3F-87BE-8D8FFC7364C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92C07F3-5A37-47CB-A4D6-953911E2F1E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61d19c10-83d7-4e79-b258-9697490b144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D2298BA-5A54-4BC8-8AFB-82AA922520E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3846981-67B9-42CF-BEE6-CC8E461169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d19c10-83d7-4e79-b258-9697490b14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5206</TotalTime>
  <Words>1860</Words>
  <Application>Microsoft Office PowerPoint</Application>
  <PresentationFormat>On-screen Show (16:9)</PresentationFormat>
  <Paragraphs>313</Paragraphs>
  <Slides>50</Slides>
  <Notes>12</Notes>
  <HiddenSlides>21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Lucida Grande</vt:lpstr>
      <vt:lpstr>Segoe UI Light</vt:lpstr>
      <vt:lpstr>Тема Office</vt:lpstr>
      <vt:lpstr>Как решать задачи быстро и недорого?</vt:lpstr>
      <vt:lpstr>Земельный налог</vt:lpstr>
      <vt:lpstr>PowerPoint Presentation</vt:lpstr>
      <vt:lpstr>PowerPoint Presentation</vt:lpstr>
      <vt:lpstr>PowerPoint Presentation</vt:lpstr>
      <vt:lpstr>Открытый город</vt:lpstr>
      <vt:lpstr>Электронное ЖКХ - УПРАВДОМ</vt:lpstr>
      <vt:lpstr>АРМ депутата</vt:lpstr>
      <vt:lpstr>АРМ депутата - Проект повестки</vt:lpstr>
      <vt:lpstr>АРМ Сопровождающего</vt:lpstr>
      <vt:lpstr>АРМ Председателя - ведение заседания</vt:lpstr>
      <vt:lpstr>АРМ Председателя - ведение заседания</vt:lpstr>
      <vt:lpstr>Приложение «Мобильный инспектор»</vt:lpstr>
      <vt:lpstr>Как решать задачи быстро и недорого?</vt:lpstr>
      <vt:lpstr>PowerPoint Presentation</vt:lpstr>
      <vt:lpstr>ТЕНДЕНЦИИ</vt:lpstr>
      <vt:lpstr>Общие тенденции</vt:lpstr>
      <vt:lpstr>Общие тенденции</vt:lpstr>
      <vt:lpstr>Информационный город</vt:lpstr>
      <vt:lpstr>Электронное правительство</vt:lpstr>
      <vt:lpstr>Сервис обратной связи</vt:lpstr>
      <vt:lpstr>Сервис обратной связи</vt:lpstr>
      <vt:lpstr>Информационный город</vt:lpstr>
      <vt:lpstr>МОБИЛЬНЫЙ портал государственных услуг</vt:lpstr>
      <vt:lpstr>Транспорт</vt:lpstr>
      <vt:lpstr>туристический портал</vt:lpstr>
      <vt:lpstr>Узнай ГОРОД</vt:lpstr>
      <vt:lpstr>ЖКХ</vt:lpstr>
      <vt:lpstr>ПРИЛОЖЕНИЕ ЖКХ</vt:lpstr>
      <vt:lpstr>Мобильные Автоматизированные места</vt:lpstr>
      <vt:lpstr>Приложение «Мобильный инспектор»</vt:lpstr>
      <vt:lpstr>Приложение «Мобильный инспектор»</vt:lpstr>
      <vt:lpstr>Приложение «Мобильный инспектор»</vt:lpstr>
      <vt:lpstr>Мобильные сервисы для сотрудников ОИВ</vt:lpstr>
      <vt:lpstr>Планшет руководителя</vt:lpstr>
      <vt:lpstr>Информационный портал (SharePoint 2010)</vt:lpstr>
      <vt:lpstr>Мобильный клиент</vt:lpstr>
      <vt:lpstr>Планшет депутата</vt:lpstr>
      <vt:lpstr>АРМ Оператора</vt:lpstr>
      <vt:lpstr>Область применения</vt:lpstr>
      <vt:lpstr>Функциональные возможности</vt:lpstr>
      <vt:lpstr>Возможности АРМ Участника</vt:lpstr>
      <vt:lpstr>Возможности АРМ Сопровождающего</vt:lpstr>
      <vt:lpstr>Возможности АРМ Председателя</vt:lpstr>
      <vt:lpstr>Возможности АРМ Оператора</vt:lpstr>
      <vt:lpstr>Комментарии</vt:lpstr>
      <vt:lpstr>Платформа Altarix MSP</vt:lpstr>
      <vt:lpstr>Региональные мобильные сервисы</vt:lpstr>
      <vt:lpstr>Мобильные сервисы Правительства Москвы</vt:lpstr>
      <vt:lpstr>SMS/USSD-сервисы</vt:lpstr>
    </vt:vector>
  </TitlesOfParts>
  <Company>Вебзавод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Ярриоззо</dc:creator>
  <cp:lastModifiedBy>Sergey Polyakov</cp:lastModifiedBy>
  <cp:revision>230</cp:revision>
  <dcterms:created xsi:type="dcterms:W3CDTF">2009-02-11T14:34:43Z</dcterms:created>
  <dcterms:modified xsi:type="dcterms:W3CDTF">2013-10-17T02:55:58Z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0x0101008616E78AA4BCE146B1FB93BDC0440AB3</vt:lpwstr>
  </property>
  <property fmtid="{D5CDD505-2E9C-101B-9397-08002B2CF9AE}" pid="3" name="_dlc_DocIdItemGuid">
    <vt:lpwstr>17addcc4-6e38-4ec5-bd34-8ae4485b2532</vt:lpwstr>
  </property>
</Properties>
</file>