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277" r:id="rId2"/>
    <p:sldId id="310" r:id="rId3"/>
    <p:sldId id="281" r:id="rId4"/>
    <p:sldId id="278" r:id="rId5"/>
    <p:sldId id="279" r:id="rId6"/>
    <p:sldId id="282" r:id="rId7"/>
    <p:sldId id="280" r:id="rId8"/>
    <p:sldId id="308" r:id="rId9"/>
    <p:sldId id="270" r:id="rId10"/>
    <p:sldId id="311" r:id="rId11"/>
    <p:sldId id="312" r:id="rId12"/>
    <p:sldId id="313" r:id="rId13"/>
    <p:sldId id="314" r:id="rId14"/>
    <p:sldId id="286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5D686B"/>
    <a:srgbClr val="CCCCFF"/>
    <a:srgbClr val="CC6600"/>
    <a:srgbClr val="FF6600"/>
    <a:srgbClr val="33CCFF"/>
    <a:srgbClr val="FFB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56A5622-08F9-4367-BFE0-6049615F29BF}" type="datetimeFigureOut">
              <a:rPr lang="ru-RU" smtClean="0"/>
              <a:pPr/>
              <a:t>13.10.2016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192457-A054-493D-A5E3-078977B52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11.gif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511256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contourW="12700">
            <a:bevelT w="127000" h="63500"/>
            <a:contourClr>
              <a:schemeClr val="bg2">
                <a:lumMod val="75000"/>
              </a:schemeClr>
            </a:contourClr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ООО «ГЕОКАД плюс»</a:t>
            </a:r>
            <a:br>
              <a:rPr lang="ru-RU" sz="28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ru-RU" sz="4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</a:rPr>
              <a:t>«Разработка и внедрение ЕМ ГИС города Красноярск на основе технологии  Geoсad Systems Enterprise Edition.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Постановка задачи,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концепция, результаты».</a:t>
            </a:r>
            <a:endParaRPr lang="ru-RU" sz="3200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88640"/>
            <a:ext cx="9144000" cy="523220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rtlCol="0" anchor="b" anchorCtr="0">
            <a:spAutoFit/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АСДГ Красноярск 2016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5949280"/>
            <a:ext cx="3634858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Красноярск 2016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Постановка задачи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0648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1628800"/>
            <a:ext cx="8712968" cy="5040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1700808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Основные условия для разработки:</a:t>
            </a:r>
          </a:p>
          <a:p>
            <a:pPr algn="just"/>
            <a:endParaRPr lang="ru-RU" b="1" dirty="0" smtClean="0"/>
          </a:p>
          <a:p>
            <a:pPr marL="342900" indent="-342900" algn="just">
              <a:buAutoNum type="arabicPeriod"/>
            </a:pPr>
            <a:r>
              <a:rPr lang="ru-RU" b="1" dirty="0" smtClean="0"/>
              <a:t>Должна быть обеспечена сохранность всех имеющихся данных в электронном виде и импортированы в ЕМ ГИС,  с сохранением всех внутренних связей объектов с их атрибутивной и мультимедийной информацией, сохранением форматов и типов примитивов и блоков изображений объектов (ПТК «СОТО» , ПТК «ЕМК» и др.).</a:t>
            </a:r>
          </a:p>
          <a:p>
            <a:pPr marL="342900" indent="-342900" algn="just">
              <a:buAutoNum type="arabicPeriod"/>
            </a:pPr>
            <a:endParaRPr lang="ru-RU" b="1" dirty="0" smtClean="0"/>
          </a:p>
          <a:p>
            <a:pPr marL="342900" indent="-342900" algn="just">
              <a:buFontTx/>
              <a:buAutoNum type="arabicPeriod"/>
            </a:pPr>
            <a:r>
              <a:rPr lang="ru-RU" b="1" dirty="0" smtClean="0"/>
              <a:t>Разрабатываемая система должна обеспечить взаимодействие с эксплуатируемыми в администрации города Красноярска системой электронного документооборота (СЭД) и системой межведомственного электронного взаимодействия (СМЭВ).</a:t>
            </a:r>
          </a:p>
          <a:p>
            <a:pPr marL="342900" indent="-342900" algn="just">
              <a:buFontTx/>
              <a:buAutoNum type="arabicPeriod"/>
            </a:pPr>
            <a:endParaRPr lang="ru-RU" b="1" dirty="0" smtClean="0"/>
          </a:p>
          <a:p>
            <a:pPr marL="342900" indent="-342900" algn="just">
              <a:buFontTx/>
              <a:buAutoNum type="arabicPeriod"/>
            </a:pPr>
            <a:r>
              <a:rPr lang="ru-RU" b="1" dirty="0" smtClean="0"/>
              <a:t>ЕМ ГИС должна быть максимально ориентирована на исполнение специалистами подразделений муниципальных услуг, в рамках своих непосредственных должностных обязанностей, путем создания АРМ –</a:t>
            </a:r>
            <a:r>
              <a:rPr lang="ru-RU" b="1" dirty="0" err="1" smtClean="0"/>
              <a:t>ов</a:t>
            </a:r>
            <a:r>
              <a:rPr lang="ru-RU" b="1" dirty="0" smtClean="0"/>
              <a:t>.</a:t>
            </a:r>
          </a:p>
          <a:p>
            <a:pPr marL="342900" indent="-342900" algn="just">
              <a:buFontTx/>
              <a:buAutoNum type="arabicPeriod"/>
            </a:pPr>
            <a:endParaRPr lang="ru-RU" dirty="0" smtClean="0"/>
          </a:p>
          <a:p>
            <a:pPr marL="342900" indent="-342900" algn="just">
              <a:buAutoNum type="arabicPeriod"/>
            </a:pPr>
            <a:endParaRPr lang="ru-RU" b="1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Концепция построения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0648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8" name="Группа 7"/>
          <p:cNvGrpSpPr/>
          <p:nvPr/>
        </p:nvGrpSpPr>
        <p:grpSpPr>
          <a:xfrm>
            <a:off x="0" y="1241376"/>
            <a:ext cx="9144000" cy="5616624"/>
            <a:chOff x="2159" y="260648"/>
            <a:chExt cx="9441049" cy="6615983"/>
          </a:xfrm>
          <a:gradFill>
            <a:gsLst>
              <a:gs pos="5400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grpSpPr>
        <p:sp>
          <p:nvSpPr>
            <p:cNvPr id="9" name="AutoShape 15"/>
            <p:cNvSpPr>
              <a:spLocks noChangeArrowheads="1"/>
            </p:cNvSpPr>
            <p:nvPr/>
          </p:nvSpPr>
          <p:spPr bwMode="gray">
            <a:xfrm>
              <a:off x="2159" y="260648"/>
              <a:ext cx="9441049" cy="6615983"/>
            </a:xfrm>
            <a:prstGeom prst="can">
              <a:avLst>
                <a:gd name="adj" fmla="val 27866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gray">
            <a:xfrm>
              <a:off x="1811693" y="735367"/>
              <a:ext cx="5713372" cy="77780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Единая муниципальная ГИС  Красноярска</a:t>
              </a:r>
            </a:p>
            <a:p>
              <a:pPr algn="ctr" eaLnBrk="0" hangingPunct="0"/>
              <a:r>
                <a:rPr lang="ru-RU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ЕМ ГИС</a:t>
              </a:r>
              <a:endPara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AutoShape 18"/>
            <p:cNvSpPr>
              <a:spLocks noChangeArrowheads="1"/>
            </p:cNvSpPr>
            <p:nvPr/>
          </p:nvSpPr>
          <p:spPr bwMode="gray">
            <a:xfrm>
              <a:off x="474211" y="5640801"/>
              <a:ext cx="8496944" cy="792088"/>
            </a:xfrm>
            <a:prstGeom prst="can">
              <a:avLst>
                <a:gd name="adj" fmla="val 32032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gray">
            <a:xfrm>
              <a:off x="1103615" y="5957281"/>
              <a:ext cx="7056784" cy="40580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Автоматизировано 24 муниципальные услуги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Вертикальный свиток 14"/>
          <p:cNvSpPr/>
          <p:nvPr/>
        </p:nvSpPr>
        <p:spPr>
          <a:xfrm>
            <a:off x="467544" y="2897560"/>
            <a:ext cx="3024336" cy="29554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АИС «Муниципальное имущество и землеустройство»</a:t>
            </a:r>
            <a:endParaRPr lang="ru-RU" sz="16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«Адресный реестр»</a:t>
            </a: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Муниципальное имущество» </a:t>
            </a:r>
            <a:endParaRPr lang="en-US" sz="16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«Земельные участки» </a:t>
            </a:r>
            <a:endParaRPr lang="en-US" sz="16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департамента</a:t>
            </a: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endParaRPr lang="ru-RU" sz="1600" dirty="0" smtClean="0">
              <a:solidFill>
                <a:srgbClr val="002060"/>
              </a:solidFill>
            </a:endParaRPr>
          </a:p>
        </p:txBody>
      </p:sp>
      <p:sp>
        <p:nvSpPr>
          <p:cNvPr id="16" name="Вертикальный свиток 15"/>
          <p:cNvSpPr/>
          <p:nvPr/>
        </p:nvSpPr>
        <p:spPr>
          <a:xfrm>
            <a:off x="3203848" y="2897560"/>
            <a:ext cx="3168352" cy="29554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АИС «Градостроительство и архитектура»</a:t>
            </a:r>
          </a:p>
          <a:p>
            <a:pPr marL="84138" indent="-84138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 АИП «Градостроительство»</a:t>
            </a:r>
          </a:p>
          <a:p>
            <a:pPr marL="84138" indent="-84138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«Территориального планирования и правил землепользования</a:t>
            </a:r>
          </a:p>
          <a:p>
            <a:pPr marL="84138" indent="-84138" eaLnBrk="0" hangingPunct="0">
              <a:buSzPct val="60000"/>
              <a:buFont typeface="+mj-lt"/>
              <a:buAutoNum type="arabicPeriod"/>
            </a:pPr>
            <a:endParaRPr lang="ru-RU" sz="1600" dirty="0" smtClean="0">
              <a:solidFill>
                <a:srgbClr val="002060"/>
              </a:solidFill>
            </a:endParaRPr>
          </a:p>
          <a:p>
            <a:pPr marL="84138" indent="-84138" eaLnBrk="0" hangingPunct="0">
              <a:buSzPct val="60000"/>
              <a:buFont typeface="+mj-lt"/>
              <a:buAutoNum type="arabicPeriod"/>
            </a:pPr>
            <a:endParaRPr lang="ru-RU" sz="1600" dirty="0" smtClean="0">
              <a:solidFill>
                <a:srgbClr val="002060"/>
              </a:solidFill>
            </a:endParaRPr>
          </a:p>
          <a:p>
            <a:pPr marL="84138" indent="-84138" eaLnBrk="0" hangingPunct="0">
              <a:buSzPct val="60000"/>
              <a:buFont typeface="+mj-lt"/>
              <a:buAutoNum type="arabicPeriod"/>
            </a:pPr>
            <a:endParaRPr lang="ru-RU" sz="1600" dirty="0" smtClean="0">
              <a:solidFill>
                <a:srgbClr val="002060"/>
              </a:solidFill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6012160" y="2897560"/>
            <a:ext cx="2952328" cy="295542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АИС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«Городское хозяйство»</a:t>
            </a:r>
          </a:p>
          <a:p>
            <a:pPr algn="ctr" eaLnBrk="0" hangingPunct="0"/>
            <a:endParaRPr lang="ru-RU" sz="1600" b="1" dirty="0" smtClean="0">
              <a:solidFill>
                <a:srgbClr val="C00000"/>
              </a:solidFill>
              <a:latin typeface="Verdana" pitchFamily="34" charset="0"/>
            </a:endParaRPr>
          </a:p>
          <a:p>
            <a:pPr algn="ctr" eaLnBrk="0" hangingPunct="0"/>
            <a:endParaRPr lang="en-US" sz="1600" dirty="0" smtClean="0">
              <a:solidFill>
                <a:srgbClr val="C00000"/>
              </a:solidFill>
              <a:latin typeface="Verdana" pitchFamily="34" charset="0"/>
            </a:endParaRP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«Инженерные коммуникации» </a:t>
            </a:r>
            <a:endParaRPr lang="en-US" sz="1600" dirty="0" smtClean="0">
              <a:solidFill>
                <a:srgbClr val="002060"/>
              </a:solidFill>
              <a:latin typeface="Verdana" pitchFamily="34" charset="0"/>
            </a:endParaRP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«Улично-дорожная сеть»</a:t>
            </a:r>
          </a:p>
          <a:p>
            <a:pPr marL="179388" indent="-95250" eaLnBrk="0" hangingPunct="0">
              <a:buSzPct val="60000"/>
              <a:buFont typeface="+mj-lt"/>
              <a:buAutoNum type="arabicPeriod"/>
            </a:pPr>
            <a:r>
              <a:rPr lang="ru-RU" sz="1600" dirty="0" smtClean="0">
                <a:solidFill>
                  <a:srgbClr val="002060"/>
                </a:solidFill>
              </a:rPr>
              <a:t>АИП «Жилищный фонд»</a:t>
            </a:r>
          </a:p>
          <a:p>
            <a:pPr algn="ctr" eaLnBrk="0" hangingPunct="0"/>
            <a:endParaRPr lang="ru-RU" sz="16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4912600" y="4149080"/>
            <a:ext cx="2539720" cy="2472184"/>
          </a:xfrm>
          <a:prstGeom prst="ellipse">
            <a:avLst/>
          </a:prstGeom>
          <a:solidFill>
            <a:srgbClr val="FFFF00">
              <a:alpha val="49001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Департамент городского Хозяйства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Улично-дорожная сеть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Паспорта улиц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Коммуникации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Жилой фонд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Помещения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Кап. ремонт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5940152" y="1124744"/>
            <a:ext cx="2520280" cy="2472184"/>
          </a:xfrm>
          <a:prstGeom prst="ellipse">
            <a:avLst/>
          </a:prstGeom>
          <a:solidFill>
            <a:srgbClr val="00B050">
              <a:alpha val="49001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Calibri" pitchFamily="34" charset="0"/>
                <a:cs typeface="Arial" pitchFamily="34" charset="0"/>
              </a:rPr>
              <a:t>Департамент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муниципального имущества и  земельных отношений</a:t>
            </a:r>
          </a:p>
          <a:p>
            <a:pPr marL="536575" marR="0" lvl="0" indent="-177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Муниципальное имущество</a:t>
            </a:r>
          </a:p>
          <a:p>
            <a:pPr marL="536575" marR="0" lvl="0" indent="-177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Предприятия</a:t>
            </a:r>
          </a:p>
          <a:p>
            <a:pPr marL="536575" marR="0" lvl="0" indent="-177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Активы</a:t>
            </a:r>
          </a:p>
          <a:p>
            <a:pPr marL="536575" marR="0" lvl="0" indent="-177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Аренда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Структура банка данных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0648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4355976" y="2348340"/>
            <a:ext cx="2491641" cy="2462925"/>
          </a:xfrm>
          <a:prstGeom prst="ellipse">
            <a:avLst/>
          </a:prstGeom>
          <a:solidFill>
            <a:srgbClr val="548DD4">
              <a:alpha val="53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ОБЩИЙ БАНК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Заявки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Субъекты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Адреса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Участки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Здания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ПЗЗ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Генплан</a:t>
            </a:r>
          </a:p>
          <a:p>
            <a:pPr marL="360363" marR="0" lvl="0" indent="-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Картматериал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204140"/>
            <a:ext cx="36740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 ЕМ ГИС сформирован единый банк данных, в котором работают все департаменты города.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Часть сведений формируется совместно – ОБЩИЙ БАНК.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Часть данных ориентирована на отдельные департаменты и доступна остальным только на просмотр.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Oval 1"/>
          <p:cNvSpPr>
            <a:spLocks noChangeArrowheads="1"/>
          </p:cNvSpPr>
          <p:nvPr/>
        </p:nvSpPr>
        <p:spPr bwMode="auto">
          <a:xfrm>
            <a:off x="2411760" y="1556792"/>
            <a:ext cx="2516758" cy="2472184"/>
          </a:xfrm>
          <a:prstGeom prst="ellipse">
            <a:avLst/>
          </a:prstGeom>
          <a:solidFill>
            <a:srgbClr val="FF0000">
              <a:alpha val="49001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Департамент градостроительства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Градостроительные планы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Сведения ИСОГД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Разрешения на строительство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Проекты планировки</a:t>
            </a:r>
          </a:p>
          <a:p>
            <a:pPr marL="228600" marR="0" lvl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Резервирование земель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 Структура задач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0648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107671" y="1579105"/>
            <a:ext cx="2243996" cy="4874231"/>
            <a:chOff x="107671" y="1579105"/>
            <a:chExt cx="2243996" cy="4874231"/>
          </a:xfrm>
        </p:grpSpPr>
        <p:sp>
          <p:nvSpPr>
            <p:cNvPr id="8" name="Прямоугольник с одним вырезанным углом 7"/>
            <p:cNvSpPr/>
            <p:nvPr/>
          </p:nvSpPr>
          <p:spPr>
            <a:xfrm flipH="1">
              <a:off x="128877" y="1579105"/>
              <a:ext cx="2128084" cy="4874230"/>
            </a:xfrm>
            <a:prstGeom prst="snip1Rect">
              <a:avLst>
                <a:gd name="adj" fmla="val 18519"/>
              </a:avLst>
            </a:prstGeom>
            <a:ln/>
          </p:spPr>
          <p:style>
            <a:lnRef idx="1">
              <a:schemeClr val="dk1"/>
            </a:lnRef>
            <a:fillRef idx="1002">
              <a:schemeClr val="dk2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07671" y="2867739"/>
              <a:ext cx="2243996" cy="3585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Ведение ИСОГД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Подготовка градостроительных планов земельных участков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Выдача сведений из ИСОГД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Выдача разрешений на строительство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Выдача разрешений на ввод объекта в эксплуатацию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Резервирование и изъятие земельных участков для муниципальных нужд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Развитие застроенных территорий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Реализация проектов бюджетных инвестиций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8877" y="1836113"/>
              <a:ext cx="21280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cs typeface="Arial" pitchFamily="34" charset="0"/>
                </a:rPr>
                <a:t>Департамент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cs typeface="Arial" pitchFamily="34" charset="0"/>
                </a:rPr>
                <a:t>градостроительства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256961" y="1579105"/>
            <a:ext cx="2337074" cy="4874230"/>
            <a:chOff x="2256961" y="1579105"/>
            <a:chExt cx="2337074" cy="4874230"/>
          </a:xfrm>
        </p:grpSpPr>
        <p:sp>
          <p:nvSpPr>
            <p:cNvPr id="12" name="Прямоугольник с одним вырезанным углом 11"/>
            <p:cNvSpPr/>
            <p:nvPr/>
          </p:nvSpPr>
          <p:spPr>
            <a:xfrm flipH="1">
              <a:off x="2379592" y="1579105"/>
              <a:ext cx="2128084" cy="4874230"/>
            </a:xfrm>
            <a:prstGeom prst="snip1Rect">
              <a:avLst>
                <a:gd name="adj" fmla="val 18519"/>
              </a:avLst>
            </a:prstGeom>
            <a:ln w="19050">
              <a:solidFill>
                <a:srgbClr val="3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256961" y="1631702"/>
              <a:ext cx="231503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Департамент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муниципального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имущества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 и </a:t>
              </a: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/>
              </a:r>
              <a:br>
                <a:rPr kumimoji="0" lang="en-US" sz="160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земельных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Calibri" pitchFamily="34" charset="0"/>
                  <a:cs typeface="Arial" pitchFamily="34" charset="0"/>
                </a:rPr>
                <a:t>отношений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79592" y="2867739"/>
              <a:ext cx="2214443" cy="2908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</a:rPr>
                <a:t>Ведение адресного реестра</a:t>
              </a:r>
            </a:p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</a:rPr>
                <a:t>Ведение единого муниципального реестра объектов муниципальной собственности, в том числе земельных участков, предоставление земельных участков в аренду, собственность</a:t>
              </a:r>
            </a:p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</a:rPr>
                <a:t>Реализация земельных участков на торгах, аукционах</a:t>
              </a:r>
            </a:p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</a:rPr>
                <a:t>Осуществление земельного контроля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594035" y="1579105"/>
            <a:ext cx="2160107" cy="4874230"/>
            <a:chOff x="4594035" y="1579105"/>
            <a:chExt cx="2160107" cy="4874230"/>
          </a:xfrm>
        </p:grpSpPr>
        <p:sp>
          <p:nvSpPr>
            <p:cNvPr id="16" name="Прямоугольник с одним вырезанным углом 15"/>
            <p:cNvSpPr/>
            <p:nvPr/>
          </p:nvSpPr>
          <p:spPr>
            <a:xfrm flipH="1">
              <a:off x="4626058" y="1579105"/>
              <a:ext cx="2128084" cy="4874230"/>
            </a:xfrm>
            <a:prstGeom prst="snip1Rect">
              <a:avLst>
                <a:gd name="adj" fmla="val 18519"/>
              </a:avLst>
            </a:prstGeom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644008" y="1836113"/>
              <a:ext cx="20993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Calibri" pitchFamily="34" charset="0"/>
                  <a:cs typeface="Arial" pitchFamily="34" charset="0"/>
                </a:rPr>
                <a:t>Управление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Calibri" pitchFamily="34" charset="0"/>
                  <a:cs typeface="Arial" pitchFamily="34" charset="0"/>
                </a:rPr>
                <a:t>архитектуры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594035" y="2867739"/>
              <a:ext cx="2149290" cy="3093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 smtClean="0">
                  <a:solidFill>
                    <a:schemeClr val="bg1"/>
                  </a:solidFill>
                </a:rPr>
                <a:t>Подготовка </a:t>
              </a:r>
              <a:r>
                <a:rPr lang="ru-RU" sz="1200" b="1" dirty="0">
                  <a:solidFill>
                    <a:schemeClr val="bg1"/>
                  </a:solidFill>
                </a:rPr>
                <a:t>документов территориального планирования, правил землепользования и застройки, документации по планировке территории и внесение изменений в данные документы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Моделирование общественных пространств городской среды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3D проектирование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Размещение наружной рекламы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804248" y="1628800"/>
            <a:ext cx="2200092" cy="4896544"/>
            <a:chOff x="6836404" y="1579105"/>
            <a:chExt cx="2200092" cy="4874230"/>
          </a:xfrm>
        </p:grpSpPr>
        <p:sp>
          <p:nvSpPr>
            <p:cNvPr id="20" name="Прямоугольник с одним вырезанным углом 19"/>
            <p:cNvSpPr/>
            <p:nvPr/>
          </p:nvSpPr>
          <p:spPr>
            <a:xfrm flipH="1">
              <a:off x="6866492" y="1579105"/>
              <a:ext cx="2128084" cy="4874230"/>
            </a:xfrm>
            <a:prstGeom prst="snip1Rect">
              <a:avLst>
                <a:gd name="adj" fmla="val 18519"/>
              </a:avLst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836404" y="2867739"/>
              <a:ext cx="2200092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Обслуживание объектов инженерной и транспортной инфраструктуры города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Благоустройство и озеленение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Проведение ремонтных работ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Уборка территории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Управление объектами жилого фонда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b="1" dirty="0">
                  <a:solidFill>
                    <a:schemeClr val="bg1"/>
                  </a:solidFill>
                </a:rPr>
                <a:t>Капитальный ремонт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857609" y="1836113"/>
              <a:ext cx="21280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Департамент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городского</a:t>
              </a: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cs typeface="Arial" pitchFamily="34" charset="0"/>
                </a:rPr>
                <a:t>хозяйства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323528" y="1196752"/>
            <a:ext cx="8568952" cy="5536651"/>
            <a:chOff x="-26186" y="692696"/>
            <a:chExt cx="9181837" cy="6464170"/>
          </a:xfrm>
        </p:grpSpPr>
        <p:pic>
          <p:nvPicPr>
            <p:cNvPr id="7" name="Рисунок 6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" r="4919"/>
            <a:stretch/>
          </p:blipFill>
          <p:spPr bwMode="auto">
            <a:xfrm>
              <a:off x="-26186" y="1365264"/>
              <a:ext cx="3981505" cy="2606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Заголовок 9"/>
            <p:cNvSpPr txBox="1">
              <a:spLocks/>
            </p:cNvSpPr>
            <p:nvPr/>
          </p:nvSpPr>
          <p:spPr>
            <a:xfrm>
              <a:off x="-26186" y="692696"/>
              <a:ext cx="9144000" cy="576064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eaLnBrk="0" hangingPunct="0">
                <a:defRPr/>
              </a:pPr>
              <a:endParaRPr lang="ru-RU" dirty="0" smtClean="0">
                <a:latin typeface="Lucida Sans Unicode" pitchFamily="34" charset="0"/>
                <a:cs typeface="Lucida Sans Unicode" pitchFamily="34" charset="0"/>
              </a:endParaRPr>
            </a:p>
            <a:p>
              <a:pPr eaLnBrk="0" hangingPunct="0">
                <a:defRPr/>
              </a:pPr>
              <a:r>
                <a:rPr lang="ru-RU" sz="1600" dirty="0" smtClean="0">
                  <a:latin typeface="Lucida Sans Unicode" pitchFamily="34" charset="0"/>
                  <a:cs typeface="Lucida Sans Unicode" pitchFamily="34" charset="0"/>
                </a:rPr>
                <a:t>Цифровая </a:t>
              </a:r>
              <a:r>
                <a:rPr lang="ru-RU" sz="1600" dirty="0">
                  <a:latin typeface="Lucida Sans Unicode" pitchFamily="34" charset="0"/>
                  <a:cs typeface="Lucida Sans Unicode" pitchFamily="34" charset="0"/>
                </a:rPr>
                <a:t>модель </a:t>
              </a:r>
              <a:r>
                <a:rPr lang="ru-RU" sz="1600" dirty="0" smtClean="0">
                  <a:latin typeface="Lucida Sans Unicode" pitchFamily="34" charset="0"/>
                  <a:cs typeface="Lucida Sans Unicode" pitchFamily="34" charset="0"/>
                </a:rPr>
                <a:t>рельефа1:500                    Цифровые ортофотопланы</a:t>
              </a:r>
              <a:endParaRPr lang="en-US" altLang="ru-RU" sz="1600" kern="0" dirty="0">
                <a:latin typeface="Lucida Sans Unicode" pitchFamily="34" charset="0"/>
                <a:cs typeface="Lucida Sans Unicode" pitchFamily="34" charset="0"/>
              </a:endParaRPr>
            </a:p>
            <a:p>
              <a:pPr eaLnBrk="0" hangingPunct="0">
                <a:defRPr/>
              </a:pPr>
              <a:endParaRPr lang="en-US" altLang="ru-RU" sz="1600" kern="0" dirty="0">
                <a:latin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42" y="1274373"/>
              <a:ext cx="5257909" cy="33236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272" y="1365264"/>
              <a:ext cx="2022981" cy="191238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60"/>
            <a:stretch/>
          </p:blipFill>
          <p:spPr>
            <a:xfrm>
              <a:off x="3836379" y="2655689"/>
              <a:ext cx="1380181" cy="137734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r="1810" b="15210"/>
            <a:stretch/>
          </p:blipFill>
          <p:spPr>
            <a:xfrm>
              <a:off x="-26186" y="4559963"/>
              <a:ext cx="4861284" cy="2596903"/>
            </a:xfrm>
            <a:prstGeom prst="rect">
              <a:avLst/>
            </a:prstGeom>
          </p:spPr>
        </p:pic>
        <p:sp>
          <p:nvSpPr>
            <p:cNvPr id="13" name="Заголовок 9"/>
            <p:cNvSpPr txBox="1">
              <a:spLocks/>
            </p:cNvSpPr>
            <p:nvPr/>
          </p:nvSpPr>
          <p:spPr>
            <a:xfrm>
              <a:off x="0" y="4014254"/>
              <a:ext cx="9144000" cy="576064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eaLnBrk="0" hangingPunct="0">
                <a:defRPr/>
              </a:pPr>
              <a:r>
                <a:rPr lang="ru-RU" sz="1600" dirty="0" smtClean="0">
                  <a:latin typeface="Lucida Sans Unicode" pitchFamily="34" charset="0"/>
                  <a:cs typeface="Lucida Sans Unicode" pitchFamily="34" charset="0"/>
                </a:rPr>
                <a:t>Цифровые </a:t>
              </a:r>
              <a:r>
                <a:rPr lang="ru-RU" sz="1600" dirty="0">
                  <a:latin typeface="Lucida Sans Unicode" pitchFamily="34" charset="0"/>
                  <a:cs typeface="Lucida Sans Unicode" pitchFamily="34" charset="0"/>
                </a:rPr>
                <a:t>«</a:t>
              </a:r>
              <a:r>
                <a:rPr lang="ru-RU" sz="1600" dirty="0" smtClean="0">
                  <a:latin typeface="Lucida Sans Unicode" pitchFamily="34" charset="0"/>
                  <a:cs typeface="Lucida Sans Unicode" pitchFamily="34" charset="0"/>
                </a:rPr>
                <a:t>истинные» ортофотопланы            Цифровые топографические планы                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" t="7633" r="1641" b="1507"/>
            <a:stretch/>
          </p:blipFill>
          <p:spPr>
            <a:xfrm>
              <a:off x="5011636" y="4644035"/>
              <a:ext cx="4141785" cy="249164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Результаты и возможности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21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0"/>
            <a:ext cx="1446185" cy="1080120"/>
          </a:xfrm>
          <a:prstGeom prst="rect">
            <a:avLst/>
          </a:prstGeom>
          <a:noFill/>
        </p:spPr>
      </p:pic>
      <p:pic>
        <p:nvPicPr>
          <p:cNvPr id="22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188640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1247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Мониторинг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0648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89501" y="1489285"/>
            <a:ext cx="7300296" cy="1114085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2" descr="\\solo\users\temp\для Бакулина\krsk\2014-07-15\Веб-интерфейс_ОКС_инж_сети_Yande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3796" y="1091780"/>
            <a:ext cx="5184576" cy="3034493"/>
          </a:xfrm>
          <a:prstGeom prst="rect">
            <a:avLst/>
          </a:prstGeom>
          <a:noFill/>
        </p:spPr>
      </p:pic>
      <p:pic>
        <p:nvPicPr>
          <p:cNvPr id="9" name="Picture 3" descr="\\solo\users\temp\для Бакулина\krsk\2014-07-15\Веб-интерфейс_ОКС_схема_план_орган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426" y="3617214"/>
            <a:ext cx="5337765" cy="3124154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1427" y="1577471"/>
            <a:ext cx="3138445" cy="123787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Фотофиксация этапов стройки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05555" y="5105863"/>
            <a:ext cx="3138445" cy="123787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Оперативное дежурство</a:t>
            </a:r>
            <a:r>
              <a:rPr kumimoji="0" lang="ru-RU" sz="2800" b="1" i="0" u="none" strike="noStrike" kern="1200" cap="none" spc="0" normalizeH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М-ба</a:t>
            </a:r>
            <a:r>
              <a:rPr kumimoji="0" lang="ru-RU" sz="28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1:500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Возможности визуализации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15714" y="1403423"/>
            <a:ext cx="7010361" cy="122135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4" descr="\\solo\users\temp\для Бакулина\krsk\2014-07-15\Графика_Ортофото_Росреест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29" y="1953914"/>
            <a:ext cx="7822861" cy="4715446"/>
          </a:xfrm>
          <a:prstGeom prst="rect">
            <a:avLst/>
          </a:prstGeom>
          <a:noFill/>
        </p:spPr>
      </p:pic>
      <p:pic>
        <p:nvPicPr>
          <p:cNvPr id="9" name="Picture 3" descr="\\solo\users\temp\для Бакулина\krsk\2014-07-15\Графика_Топо20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0360" y="1376966"/>
            <a:ext cx="4674128" cy="2817460"/>
          </a:xfrm>
          <a:prstGeom prst="rect">
            <a:avLst/>
          </a:prstGeom>
          <a:noFill/>
        </p:spPr>
      </p:pic>
      <p:pic>
        <p:nvPicPr>
          <p:cNvPr id="10" name="Picture 2" descr="http://img-fotki.yandex.ru/get/5309/24332511.65/0_6167b_60742bfb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9823" y="4313458"/>
            <a:ext cx="4260549" cy="2405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rder\Desktop\027288-glossy-black-icon-culture-book3-op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-1323528"/>
            <a:ext cx="11881320" cy="101886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Отчетная документация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700808"/>
            <a:ext cx="2520280" cy="362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60032" y="1772816"/>
            <a:ext cx="2880320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Разработанная документация</a:t>
            </a:r>
          </a:p>
          <a:p>
            <a:pPr marL="266700" indent="-2667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ЧТЗ (частные технические задания) – 39 шт.</a:t>
            </a:r>
          </a:p>
          <a:p>
            <a:pPr marL="266700" indent="-266700"/>
            <a:r>
              <a:rPr lang="ru-RU" dirty="0" smtClean="0">
                <a:solidFill>
                  <a:srgbClr val="002060"/>
                </a:solidFill>
              </a:rPr>
              <a:t>2. Организационная структура и состав гармонизированной системы реестров ЕМ ГИС – 2 сборника.</a:t>
            </a:r>
          </a:p>
          <a:p>
            <a:pPr marL="266700" indent="-266700"/>
            <a:r>
              <a:rPr lang="ru-RU" dirty="0" smtClean="0">
                <a:solidFill>
                  <a:srgbClr val="002060"/>
                </a:solidFill>
              </a:rPr>
              <a:t>3. Результат обследования – 3 сборника.</a:t>
            </a: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Результаты услуг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67544" y="1065074"/>
            <a:ext cx="8064896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195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R="0" lvl="0" indent="3619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3619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Развернуты сервера ДСП, СУБД и сервера приложений;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3619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Организованы системы хранения данных (СХД) картографической информации «ЕМ ГИС»;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3619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Конвертированы и внесены в АИС электронные документы, базы данных и картографическая информация, в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том числе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Материалы Генерального плана города;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Материалы Правил землепользования и застройки г. Красноярска;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Документация по планировке и межеванию территории;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Информация о зонах градостроительного ограничения;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Информация о разрабатываемых проектах;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Информация о земельных участках и объектах недвижимости;</a:t>
            </a:r>
          </a:p>
          <a:p>
            <a:pPr marL="342900" lvl="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Информация о временных объектах;</a:t>
            </a:r>
          </a:p>
          <a:p>
            <a:pPr marL="342900" indent="371475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C00000"/>
                </a:solidFill>
                <a:latin typeface="+mj-lt"/>
              </a:rPr>
              <a:t>Рекламные конструкции.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19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4. Разработаны 39 АРМов, сформированы основные отчетные формы, классификаторы, экранные формы, реализованы процедуры обработки данных;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195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5. В 2015-16 годах проведено более 20-ти  консультационных семинаров для сотрудников Администрации города по работе с модулями ЕМ ГИС (39 АРМов) общей продолжительностью более 40-ка рабочих дней.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Результаты и возможности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179512" y="1268760"/>
            <a:ext cx="8784976" cy="5445224"/>
            <a:chOff x="-227665" y="548680"/>
            <a:chExt cx="9144000" cy="6561981"/>
          </a:xfrm>
        </p:grpSpPr>
        <p:sp>
          <p:nvSpPr>
            <p:cNvPr id="8" name="Заголовок 9"/>
            <p:cNvSpPr txBox="1">
              <a:spLocks/>
            </p:cNvSpPr>
            <p:nvPr/>
          </p:nvSpPr>
          <p:spPr>
            <a:xfrm>
              <a:off x="-227665" y="548680"/>
              <a:ext cx="9144000" cy="576064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 smtClean="0"/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r>
                <a:rPr lang="ru-RU" dirty="0" smtClean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Система позволяет проводить операции с любыми </a:t>
              </a:r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r>
                <a:rPr lang="ru-RU" dirty="0" smtClean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объектами цифрового плана</a:t>
              </a:r>
              <a:endParaRPr lang="en-US" altLang="ru-RU" dirty="0" smtClean="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>
                <a:latin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7665" y="1204878"/>
              <a:ext cx="9131516" cy="513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C:\Users\werder\Desktop\Скриншоты\Здания, коммуникации, охранные зоны.pn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3690" t="18480" r="7137" b="19946"/>
            <a:stretch/>
          </p:blipFill>
          <p:spPr bwMode="auto">
            <a:xfrm>
              <a:off x="4941987" y="5024436"/>
              <a:ext cx="3863380" cy="2086225"/>
            </a:xfrm>
            <a:prstGeom prst="rect">
              <a:avLst/>
            </a:prstGeom>
            <a:noFill/>
          </p:spPr>
        </p:pic>
        <p:sp>
          <p:nvSpPr>
            <p:cNvPr id="11" name="Заголовок 9"/>
            <p:cNvSpPr txBox="1">
              <a:spLocks/>
            </p:cNvSpPr>
            <p:nvPr/>
          </p:nvSpPr>
          <p:spPr>
            <a:xfrm>
              <a:off x="151776" y="6454463"/>
              <a:ext cx="4723777" cy="524088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 smtClean="0"/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r>
                <a:rPr lang="ru-RU" sz="1600" dirty="0" smtClean="0"/>
                <a:t>Создание охранных зон инженерных сетей</a:t>
              </a:r>
              <a:endParaRPr lang="en-US" altLang="ru-RU" sz="1600" dirty="0" smtClean="0"/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ручной ввод 2"/>
          <p:cNvSpPr/>
          <p:nvPr/>
        </p:nvSpPr>
        <p:spPr>
          <a:xfrm>
            <a:off x="251520" y="260648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компании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539608" cy="43204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Специализация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51520" y="1844824"/>
            <a:ext cx="8712968" cy="48965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1.СОЗДАНИЕ АИПС</a:t>
            </a:r>
          </a:p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Программное обеспечение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работы с пространственной информацией кадастрового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геоинформационного назначения, технологии ведения учетно - аналитических систем</a:t>
            </a:r>
          </a:p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ГЕОДЕЗИЧЕСКИЕ И КАДАСТРОВЫЕ РАБОТЫ</a:t>
            </a:r>
          </a:p>
          <a:p>
            <a:pPr marL="434975" lvl="0" indent="-411480" algn="just" ea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Производство геодезических, топографических, кадастровых и землеустроительных работ с полным комплексом юридического сопровождения.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Аэрофотосъемка с использованием БПЛА, создание крупномасштабных планов населенных пунктов, территорий промышленного и сельскохозяйственного назначения в цифровом и растровом виде.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4975" marR="0" lvl="0" indent="-411480" algn="just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СИСТЕМНАЯ ИНТЕГРАЦИЯ</a:t>
            </a:r>
          </a:p>
          <a:p>
            <a:pPr marL="434975" lvl="0" indent="-411480" algn="just" eaLnBrk="0" hangingPunct="0">
              <a:lnSpc>
                <a:spcPct val="120000"/>
              </a:lnSpc>
              <a:spcBef>
                <a:spcPct val="20000"/>
              </a:spcBef>
              <a:spcAft>
                <a:spcPct val="2500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ru-RU" sz="1600" dirty="0" smtClean="0">
                <a:solidFill>
                  <a:srgbClr val="002060"/>
                </a:solidFill>
              </a:rPr>
              <a:t>Комплексная реализация проектов информатизации регионального, муниципального и корпоративного уровней на основе картографических материалов и пространственных данных об объектах учета и управления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подготовка и формирование инфраструктуры пространственных данных административно-территориальных образований.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Результаты и возможности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grpSp>
        <p:nvGrpSpPr>
          <p:cNvPr id="12" name="Группа 11"/>
          <p:cNvGrpSpPr/>
          <p:nvPr/>
        </p:nvGrpSpPr>
        <p:grpSpPr>
          <a:xfrm>
            <a:off x="323528" y="1196752"/>
            <a:ext cx="8496944" cy="5544616"/>
            <a:chOff x="-410071" y="-226036"/>
            <a:chExt cx="10210184" cy="663907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0071" y="888278"/>
              <a:ext cx="10210184" cy="5524762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1394240" y="3507527"/>
              <a:ext cx="4914901" cy="2695575"/>
              <a:chOff x="1394240" y="3507527"/>
              <a:chExt cx="4914901" cy="2695575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4" t="13854" r="2468" b="5338"/>
              <a:stretch/>
            </p:blipFill>
            <p:spPr bwMode="auto">
              <a:xfrm>
                <a:off x="1394240" y="3507527"/>
                <a:ext cx="4914901" cy="2695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42" t="23048" r="1962" b="7841"/>
              <a:stretch/>
            </p:blipFill>
            <p:spPr>
              <a:xfrm>
                <a:off x="2411760" y="4072794"/>
                <a:ext cx="864096" cy="1196953"/>
              </a:xfrm>
              <a:prstGeom prst="rect">
                <a:avLst/>
              </a:prstGeom>
            </p:spPr>
          </p:pic>
        </p:grpSp>
        <p:sp>
          <p:nvSpPr>
            <p:cNvPr id="15" name="Заголовок 9"/>
            <p:cNvSpPr txBox="1">
              <a:spLocks/>
            </p:cNvSpPr>
            <p:nvPr/>
          </p:nvSpPr>
          <p:spPr>
            <a:xfrm>
              <a:off x="-410071" y="-226036"/>
              <a:ext cx="10210184" cy="1178076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just">
                <a:lnSpc>
                  <a:spcPts val="2300"/>
                </a:lnSpc>
                <a:spcBef>
                  <a:spcPts val="200"/>
                </a:spcBef>
              </a:pPr>
              <a:endParaRPr lang="ru-RU" sz="1400" dirty="0" smtClean="0"/>
            </a:p>
            <a:p>
              <a:pPr algn="just">
                <a:spcBef>
                  <a:spcPts val="0"/>
                </a:spcBef>
              </a:pPr>
              <a:r>
                <a:rPr lang="ru-RU" sz="1400" dirty="0" smtClean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Интеграция в ЕМ ГИС пространственной информации позволило автоматизировать процесс подготовки градостроительных планов земельных участков, сведений из ИСОГД, разрешений на строительство и ввод объектов в эксплуатацию по шаблонам, разработанным в соответствии с требованиями нормативных документов. </a:t>
              </a:r>
              <a:endParaRPr lang="en-US" altLang="ru-RU" sz="1400" dirty="0" smtClean="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just">
                <a:lnSpc>
                  <a:spcPts val="2300"/>
                </a:lnSpc>
                <a:spcBef>
                  <a:spcPts val="200"/>
                </a:spcBef>
              </a:pPr>
              <a:endParaRPr lang="ru-RU" sz="1400" dirty="0">
                <a:latin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16" name="Заголовок 9"/>
            <p:cNvSpPr txBox="1">
              <a:spLocks/>
            </p:cNvSpPr>
            <p:nvPr/>
          </p:nvSpPr>
          <p:spPr>
            <a:xfrm>
              <a:off x="3325362" y="4975793"/>
              <a:ext cx="2905338" cy="1060415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 smtClean="0"/>
            </a:p>
            <a:p>
              <a:pPr algn="ctr"/>
              <a:r>
                <a:rPr lang="ru-RU" sz="1600" dirty="0"/>
                <a:t>Подготовка градостроительного плана земельного участка</a:t>
              </a:r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Результаты и возможности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268760"/>
            <a:ext cx="8720053" cy="5589240"/>
            <a:chOff x="-589974" y="148021"/>
            <a:chExt cx="10206411" cy="6406780"/>
          </a:xfrm>
        </p:grpSpPr>
        <p:sp>
          <p:nvSpPr>
            <p:cNvPr id="8" name="Заголовок 9"/>
            <p:cNvSpPr txBox="1">
              <a:spLocks/>
            </p:cNvSpPr>
            <p:nvPr/>
          </p:nvSpPr>
          <p:spPr>
            <a:xfrm>
              <a:off x="-589974" y="148021"/>
              <a:ext cx="10198118" cy="688482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 smtClean="0"/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r>
                <a:rPr lang="ru-RU" sz="1600" dirty="0" smtClean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Документация по планировке территории и другая проектная документация вносится в систему с привязкой проектных материалов к карте города</a:t>
              </a:r>
              <a:endParaRPr lang="en-US" altLang="ru-RU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>
                <a:latin typeface="Lucida Sans Unicode" pitchFamily="34" charset="0"/>
                <a:cs typeface="Lucida Sans Unicode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7" b="3256"/>
            <a:stretch/>
          </p:blipFill>
          <p:spPr bwMode="auto">
            <a:xfrm>
              <a:off x="-589974" y="890887"/>
              <a:ext cx="10206411" cy="566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58" t="11136" r="34125" b="7484"/>
            <a:stretch/>
          </p:blipFill>
          <p:spPr bwMode="auto">
            <a:xfrm>
              <a:off x="4298380" y="4109972"/>
              <a:ext cx="1452111" cy="229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68564" y="6090947"/>
              <a:ext cx="4129817" cy="388074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</a:rPr>
                <a:t>Размещение документов в ИСОГД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Результаты и возможности</a:t>
            </a: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692298" cy="576064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1196752"/>
            <a:ext cx="8892480" cy="5544616"/>
            <a:chOff x="-356822" y="176714"/>
            <a:chExt cx="9681927" cy="6375270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2" t="14728" r="48750" b="13572"/>
            <a:stretch/>
          </p:blipFill>
          <p:spPr bwMode="auto">
            <a:xfrm>
              <a:off x="6145074" y="705914"/>
              <a:ext cx="3169250" cy="321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0" t="-2006" r="11700" b="8805"/>
            <a:stretch/>
          </p:blipFill>
          <p:spPr bwMode="auto">
            <a:xfrm>
              <a:off x="-356822" y="844834"/>
              <a:ext cx="6743461" cy="374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9" t="13946" r="8688" b="6215"/>
            <a:stretch/>
          </p:blipFill>
          <p:spPr bwMode="auto">
            <a:xfrm>
              <a:off x="3173914" y="3190238"/>
              <a:ext cx="6151191" cy="334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4" t="6086" r="30876" b="21661"/>
            <a:stretch/>
          </p:blipFill>
          <p:spPr bwMode="auto">
            <a:xfrm>
              <a:off x="-126557" y="4128400"/>
              <a:ext cx="3223716" cy="242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Заголовок 9"/>
            <p:cNvSpPr txBox="1">
              <a:spLocks/>
            </p:cNvSpPr>
            <p:nvPr/>
          </p:nvSpPr>
          <p:spPr>
            <a:xfrm>
              <a:off x="3250670" y="2799338"/>
              <a:ext cx="3096344" cy="482570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 smtClean="0"/>
            </a:p>
            <a:p>
              <a:pPr algn="ctr"/>
              <a:r>
                <a:rPr lang="ru-RU" sz="1600" dirty="0">
                  <a:solidFill>
                    <a:schemeClr val="accent6">
                      <a:lumMod val="50000"/>
                    </a:schemeClr>
                  </a:solidFill>
                </a:rPr>
                <a:t>Подготовка </a:t>
              </a:r>
              <a:r>
                <a:rPr lang="ru-RU" sz="1600" dirty="0" smtClean="0">
                  <a:solidFill>
                    <a:schemeClr val="accent6">
                      <a:lumMod val="50000"/>
                    </a:schemeClr>
                  </a:solidFill>
                </a:rPr>
                <a:t>сведений из ИСОГД</a:t>
              </a:r>
              <a:endParaRPr lang="ru-RU" sz="1600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endParaRPr lang="ru-RU" dirty="0">
                <a:latin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13" name="Заголовок 9"/>
            <p:cNvSpPr txBox="1">
              <a:spLocks/>
            </p:cNvSpPr>
            <p:nvPr/>
          </p:nvSpPr>
          <p:spPr>
            <a:xfrm>
              <a:off x="-126556" y="176714"/>
              <a:ext cx="9440882" cy="792088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flood" dir="t"/>
            </a:scene3d>
            <a:sp3d prstMaterial="metal">
              <a:extrusionClr>
                <a:schemeClr val="tx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txBody>
            <a:bodyPr vert="horz" lIns="45720" rIns="45720" anchor="ctr">
              <a:noAutofit/>
            </a:bodyPr>
            <a:lstStyle/>
            <a:p>
              <a:pPr algn="ctr">
                <a:lnSpc>
                  <a:spcPts val="2300"/>
                </a:lnSpc>
                <a:spcBef>
                  <a:spcPts val="200"/>
                </a:spcBef>
              </a:pPr>
              <a:r>
                <a:rPr lang="ru-RU" sz="1400" dirty="0" smtClean="0">
                  <a:latin typeface="Lucida Sans Unicode" pitchFamily="34" charset="0"/>
                  <a:cs typeface="Lucida Sans Unicode" pitchFamily="34" charset="0"/>
                </a:rPr>
                <a:t>В 2015 году на основании обращений органов государственной власти, органов местного самоуправления, физических и </a:t>
              </a:r>
              <a:r>
                <a:rPr lang="ru-RU" sz="1400" dirty="0">
                  <a:latin typeface="Lucida Sans Unicode" pitchFamily="34" charset="0"/>
                  <a:cs typeface="Lucida Sans Unicode" pitchFamily="34" charset="0"/>
                </a:rPr>
                <a:t>юридических лиц </a:t>
              </a:r>
              <a:r>
                <a:rPr lang="ru-RU" sz="1400" dirty="0" smtClean="0">
                  <a:latin typeface="Lucida Sans Unicode" pitchFamily="34" charset="0"/>
                  <a:cs typeface="Lucida Sans Unicode" pitchFamily="34" charset="0"/>
                </a:rPr>
                <a:t>выдано </a:t>
              </a:r>
              <a:r>
                <a:rPr lang="ru-RU" sz="1400" dirty="0">
                  <a:latin typeface="Lucida Sans Unicode" pitchFamily="34" charset="0"/>
                  <a:cs typeface="Lucida Sans Unicode" pitchFamily="34" charset="0"/>
                </a:rPr>
                <a:t>2400 сведений из ИСОГД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445624" cy="252028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4900" dirty="0" smtClean="0">
                <a:solidFill>
                  <a:schemeClr val="bg1"/>
                </a:solidFill>
                <a:latin typeface="Lucida Sans Unicode" pitchFamily="34" charset="0"/>
              </a:rPr>
              <a:t/>
            </a:r>
            <a:br>
              <a:rPr lang="ru-RU" sz="4900" dirty="0" smtClean="0">
                <a:solidFill>
                  <a:schemeClr val="bg1"/>
                </a:solidFill>
                <a:latin typeface="Lucida Sans Unicode" pitchFamily="34" charset="0"/>
              </a:rPr>
            </a:br>
            <a:r>
              <a:rPr lang="ru-RU" sz="5300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r>
              <a:rPr lang="ru-RU" sz="4400" spc="3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spc="3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Lucida Sans Unicode" pitchFamily="34" charset="0"/>
              </a:rPr>
              <a:t/>
            </a:r>
            <a:br>
              <a:rPr lang="ru-RU" sz="4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Lucida Sans Unicode" pitchFamily="34" charset="0"/>
              </a:rPr>
            </a:br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rPr>
              <a:t>ООО «ГЕОКАД плюс»</a:t>
            </a:r>
            <a:endParaRPr lang="ru-RU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27584" y="3356992"/>
            <a:ext cx="7704856" cy="2083197"/>
            <a:chOff x="683568" y="2276872"/>
            <a:chExt cx="7924800" cy="304183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Группа 12"/>
            <p:cNvGrpSpPr/>
            <p:nvPr/>
          </p:nvGrpSpPr>
          <p:grpSpPr>
            <a:xfrm>
              <a:off x="683568" y="2276872"/>
              <a:ext cx="7924800" cy="3041831"/>
              <a:chOff x="755576" y="1484784"/>
              <a:chExt cx="7924800" cy="3041831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755576" y="1484784"/>
                <a:ext cx="7924800" cy="764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lIns="92075" tIns="46038" rIns="92075" bIns="46038">
                <a:spAutoFit/>
              </a:bodyPr>
              <a:lstStyle/>
              <a:p>
                <a:pPr eaLnBrk="0" hangingPunct="0">
                  <a:defRPr/>
                </a:pP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6300</a:t>
                </a:r>
                <a:r>
                  <a:rPr lang="en-US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34</a:t>
                </a: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, Новосибирск, ул.Троллейная, 35</a:t>
                </a: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755576" y="2881784"/>
                <a:ext cx="6523626" cy="16448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lg" len="med"/>
                <a:tailEnd type="none" w="lg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Internet</a:t>
                </a: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: http://www.geocad.ru</a:t>
                </a:r>
              </a:p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ru-RU" sz="2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Электронный адрес:  </a:t>
                </a:r>
                <a:r>
                  <a:rPr lang="en-US" sz="2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 </a:t>
                </a:r>
                <a:r>
                  <a:rPr lang="ru-RU" sz="2800" b="1" dirty="0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 </a:t>
                </a:r>
                <a:r>
                  <a:rPr lang="ru-RU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info@geocad.ru</a:t>
                </a:r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13730" y="2962672"/>
              <a:ext cx="7676837" cy="837584"/>
            </a:xfrm>
            <a:prstGeom prst="rect">
              <a:avLst/>
            </a:prstGeom>
            <a:noFill/>
            <a:ln w="12700">
              <a:noFill/>
              <a:miter lim="800000"/>
              <a:headEnd type="none" w="lg" len="med"/>
              <a:tailEnd type="none" w="lg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ru-RU" sz="28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Тел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./факс (383)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35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2-13-33, 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52-14-04, </a:t>
              </a:r>
              <a:r>
                <a:rPr lang="en-US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3</a:t>
              </a:r>
              <a:r>
                <a:rPr lang="ru-RU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52-15-50</a:t>
              </a:r>
            </a:p>
          </p:txBody>
        </p:sp>
      </p:grpSp>
      <p:pic>
        <p:nvPicPr>
          <p:cNvPr id="12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17232"/>
            <a:ext cx="2736304" cy="931447"/>
          </a:xfrm>
          <a:prstGeom prst="rect">
            <a:avLst/>
          </a:prstGeom>
          <a:noFill/>
          <a:ln>
            <a:noFill/>
          </a:ln>
          <a:effectLst>
            <a:outerShdw blurRad="114300" dist="304800" dir="5400000" algn="ctr" rotWithShape="0">
              <a:schemeClr val="bg2">
                <a:lumMod val="50000"/>
              </a:schemeClr>
            </a:outerShdw>
          </a:effectLst>
          <a:scene3d>
            <a:camera prst="orthographicFront"/>
            <a:lightRig rig="chilly" dir="t"/>
          </a:scene3d>
          <a:sp3d extrusionH="82550" contourW="82550" prstMaterial="dkEdge">
            <a:bevelT w="101600" h="114300"/>
            <a:bevelB w="127000" h="184150"/>
            <a:extrusionClr>
              <a:srgbClr val="00B050"/>
            </a:extrusionClr>
            <a:contourClr>
              <a:srgbClr val="5D686B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4824536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</a:t>
            </a:r>
            <a:r>
              <a:rPr lang="ru-RU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en-US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System Enterprise Edition</a:t>
            </a:r>
            <a:r>
              <a:rPr lang="ru-RU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  <a:r>
              <a:rPr lang="ru-RU" sz="27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7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n-US" sz="2200" dirty="0" smtClean="0"/>
              <a:t>Geo</a:t>
            </a:r>
            <a:r>
              <a:rPr lang="ru-RU" sz="2200" dirty="0" smtClean="0"/>
              <a:t>с</a:t>
            </a:r>
            <a:r>
              <a:rPr lang="en-US" sz="2200" dirty="0" smtClean="0"/>
              <a:t>ad System Enterprise Edition</a:t>
            </a:r>
            <a:r>
              <a:rPr lang="ru-RU" sz="2200" dirty="0" smtClean="0"/>
              <a:t> (</a:t>
            </a:r>
            <a:r>
              <a:rPr lang="en-US" sz="2200" dirty="0" smtClean="0"/>
              <a:t>GSEE) – </a:t>
            </a:r>
            <a:r>
              <a:rPr lang="ru-RU" sz="2200" dirty="0" smtClean="0"/>
              <a:t>Российская ГИС-ориентированная технология отвечающая современным требованиям к построению АИС на основе пространственных данных.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9024" y="2852936"/>
            <a:ext cx="878497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Классическая 3-х уровневая архитектура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Распределённая, многопользовательская, масштабируемая и безопасная система. 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Система открыта и позволяет интегрироваться с «чужими» информационными ресурсами и системами координат в режиме реального времени.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Обеспечивается мобильность клиентов, удалённая работа с различными видами приложений и данных.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Управление политикой безопасности в системе перенесено  на уровень корпоративного сервера. 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Мультиплатформенное решение на любой </a:t>
            </a:r>
            <a:r>
              <a:rPr lang="en-US" b="1" dirty="0" smtClean="0">
                <a:solidFill>
                  <a:srgbClr val="002060"/>
                </a:solidFill>
              </a:rPr>
              <a:t>OS </a:t>
            </a:r>
            <a:r>
              <a:rPr lang="ru-RU" b="1" dirty="0" smtClean="0">
                <a:solidFill>
                  <a:srgbClr val="002060"/>
                </a:solidFill>
              </a:rPr>
              <a:t>и СУБД.</a:t>
            </a:r>
          </a:p>
          <a:p>
            <a:pPr marL="177800" indent="-177800">
              <a:lnSpc>
                <a:spcPct val="120000"/>
              </a:lnSpc>
              <a:buFontTx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Встроенный  интернет-сервер.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Блок-схема: ручной ввод 5"/>
          <p:cNvSpPr/>
          <p:nvPr/>
        </p:nvSpPr>
        <p:spPr>
          <a:xfrm>
            <a:off x="251520" y="260648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4845224" cy="76470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Структура</a:t>
            </a:r>
            <a:r>
              <a:rPr lang="ru-RU" sz="3200" dirty="0" smtClean="0"/>
              <a:t> </a:t>
            </a:r>
            <a:r>
              <a:rPr lang="en-US" sz="3200" dirty="0" smtClean="0">
                <a:solidFill>
                  <a:srgbClr val="FFC000"/>
                </a:solidFill>
              </a:rPr>
              <a:t>GSEE</a:t>
            </a: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5578" y="1196181"/>
            <a:ext cx="7704856" cy="129614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564904"/>
            <a:ext cx="6102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dirty="0" smtClean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5157192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Клиентское приложение – А</a:t>
            </a:r>
            <a:endParaRPr lang="ru-RU" sz="2000" dirty="0">
              <a:solidFill>
                <a:srgbClr val="002060"/>
              </a:solidFill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-769" y="980480"/>
            <a:ext cx="9145589" cy="4899025"/>
            <a:chOff x="0" y="754"/>
            <a:chExt cx="5761" cy="3086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1632" y="1344"/>
              <a:ext cx="2544" cy="249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 algn="ctr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2256" y="1968"/>
              <a:ext cx="1296" cy="1344"/>
              <a:chOff x="2016" y="1920"/>
              <a:chExt cx="1680" cy="1680"/>
            </a:xfrm>
          </p:grpSpPr>
          <p:sp>
            <p:nvSpPr>
              <p:cNvPr id="56" name="Oval 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66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" name="Text Box 8"/>
            <p:cNvSpPr txBox="1">
              <a:spLocks noChangeArrowheads="1"/>
            </p:cNvSpPr>
            <p:nvPr/>
          </p:nvSpPr>
          <p:spPr bwMode="gray">
            <a:xfrm>
              <a:off x="2290" y="2296"/>
              <a:ext cx="121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Сервер </a:t>
              </a:r>
            </a:p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приложений</a:t>
              </a:r>
            </a:p>
            <a:p>
              <a:pPr algn="ctr" eaLnBrk="0" hangingPunct="0"/>
              <a:endPara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52" name="Group 10"/>
            <p:cNvGrpSpPr>
              <a:grpSpLocks/>
            </p:cNvGrpSpPr>
            <p:nvPr/>
          </p:nvGrpSpPr>
          <p:grpSpPr bwMode="auto">
            <a:xfrm>
              <a:off x="2640" y="1104"/>
              <a:ext cx="432" cy="415"/>
              <a:chOff x="2016" y="1919"/>
              <a:chExt cx="1680" cy="1679"/>
            </a:xfrm>
          </p:grpSpPr>
          <p:sp>
            <p:nvSpPr>
              <p:cNvPr id="54" name="Oval 11"/>
              <p:cNvSpPr>
                <a:spLocks noChangeArrowheads="1"/>
              </p:cNvSpPr>
              <p:nvPr/>
            </p:nvSpPr>
            <p:spPr bwMode="gray">
              <a:xfrm>
                <a:off x="2016" y="1919"/>
                <a:ext cx="1680" cy="167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235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gray">
              <a:xfrm>
                <a:off x="2209" y="1947"/>
                <a:ext cx="1295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2236" y="3191"/>
              <a:ext cx="201" cy="176"/>
              <a:chOff x="2236" y="3191"/>
              <a:chExt cx="201" cy="176"/>
            </a:xfrm>
          </p:grpSpPr>
          <p:sp>
            <p:nvSpPr>
              <p:cNvPr id="50" name="Oval 15"/>
              <p:cNvSpPr>
                <a:spLocks noChangeArrowheads="1"/>
              </p:cNvSpPr>
              <p:nvPr/>
            </p:nvSpPr>
            <p:spPr bwMode="gray">
              <a:xfrm rot="18227093">
                <a:off x="2239" y="3282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Oval 16"/>
              <p:cNvSpPr>
                <a:spLocks noChangeArrowheads="1"/>
              </p:cNvSpPr>
              <p:nvPr/>
            </p:nvSpPr>
            <p:spPr bwMode="gray">
              <a:xfrm rot="18227093">
                <a:off x="2353" y="3188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66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6" name="Group 18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48" name="Oval 1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24314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2" name="Group 23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44" name="Oval 2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tint val="57647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8" name="Group 28"/>
            <p:cNvGrpSpPr>
              <a:grpSpLocks/>
            </p:cNvGrpSpPr>
            <p:nvPr/>
          </p:nvGrpSpPr>
          <p:grpSpPr bwMode="auto">
            <a:xfrm>
              <a:off x="3552" y="3360"/>
              <a:ext cx="412" cy="392"/>
              <a:chOff x="2016" y="1920"/>
              <a:chExt cx="1680" cy="1680"/>
            </a:xfrm>
          </p:grpSpPr>
          <p:sp>
            <p:nvSpPr>
              <p:cNvPr id="40" name="Oval 2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2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4" name="Group 33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1"/>
              <a:chExt cx="1680" cy="1679"/>
            </a:xfrm>
          </p:grpSpPr>
          <p:sp>
            <p:nvSpPr>
              <p:cNvPr id="36" name="Oval 34"/>
              <p:cNvSpPr>
                <a:spLocks noChangeArrowheads="1"/>
              </p:cNvSpPr>
              <p:nvPr/>
            </p:nvSpPr>
            <p:spPr bwMode="gray">
              <a:xfrm>
                <a:off x="2016" y="1921"/>
                <a:ext cx="1680" cy="1679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5490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" name="Oval 37"/>
            <p:cNvSpPr>
              <a:spLocks noChangeArrowheads="1"/>
            </p:cNvSpPr>
            <p:nvPr/>
          </p:nvSpPr>
          <p:spPr bwMode="gray">
            <a:xfrm rot="18227093">
              <a:off x="3507" y="326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Oval 38"/>
            <p:cNvSpPr>
              <a:spLocks noChangeArrowheads="1"/>
            </p:cNvSpPr>
            <p:nvPr/>
          </p:nvSpPr>
          <p:spPr bwMode="gray">
            <a:xfrm rot="18227093">
              <a:off x="3411" y="3165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" name="Group 39"/>
            <p:cNvGrpSpPr>
              <a:grpSpLocks/>
            </p:cNvGrpSpPr>
            <p:nvPr/>
          </p:nvGrpSpPr>
          <p:grpSpPr bwMode="auto">
            <a:xfrm>
              <a:off x="1968" y="2256"/>
              <a:ext cx="231" cy="130"/>
              <a:chOff x="2016" y="2304"/>
              <a:chExt cx="231" cy="130"/>
            </a:xfrm>
          </p:grpSpPr>
          <p:sp>
            <p:nvSpPr>
              <p:cNvPr id="32" name="Oval 40"/>
              <p:cNvSpPr>
                <a:spLocks noChangeArrowheads="1"/>
              </p:cNvSpPr>
              <p:nvPr/>
            </p:nvSpPr>
            <p:spPr bwMode="gray">
              <a:xfrm rot="18227093">
                <a:off x="2019" y="230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764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Oval 41"/>
              <p:cNvSpPr>
                <a:spLocks noChangeArrowheads="1"/>
              </p:cNvSpPr>
              <p:nvPr/>
            </p:nvSpPr>
            <p:spPr bwMode="gray">
              <a:xfrm rot="18227093">
                <a:off x="2163" y="234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2" name="Group 42"/>
            <p:cNvGrpSpPr>
              <a:grpSpLocks/>
            </p:cNvGrpSpPr>
            <p:nvPr/>
          </p:nvGrpSpPr>
          <p:grpSpPr bwMode="auto">
            <a:xfrm>
              <a:off x="2832" y="1612"/>
              <a:ext cx="87" cy="260"/>
              <a:chOff x="2832" y="1612"/>
              <a:chExt cx="87" cy="260"/>
            </a:xfrm>
          </p:grpSpPr>
          <p:sp>
            <p:nvSpPr>
              <p:cNvPr id="30" name="Oval 43"/>
              <p:cNvSpPr>
                <a:spLocks noChangeArrowheads="1"/>
              </p:cNvSpPr>
              <p:nvPr/>
            </p:nvSpPr>
            <p:spPr bwMode="gray">
              <a:xfrm rot="18227093">
                <a:off x="2835" y="160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549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44"/>
              <p:cNvSpPr>
                <a:spLocks noChangeArrowheads="1"/>
              </p:cNvSpPr>
              <p:nvPr/>
            </p:nvSpPr>
            <p:spPr bwMode="gray">
              <a:xfrm rot="18227093">
                <a:off x="2835" y="1787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4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3" name="Oval 45"/>
            <p:cNvSpPr>
              <a:spLocks noChangeArrowheads="1"/>
            </p:cNvSpPr>
            <p:nvPr/>
          </p:nvSpPr>
          <p:spPr bwMode="gray">
            <a:xfrm rot="18227093">
              <a:off x="3759" y="2271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75686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gray">
            <a:xfrm rot="18227093">
              <a:off x="3603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75686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2064" y="754"/>
              <a:ext cx="190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«</a:t>
              </a:r>
              <a:r>
                <a:rPr lang="ru-RU" b="1" dirty="0" smtClean="0">
                  <a:solidFill>
                    <a:srgbClr val="002060"/>
                  </a:solidFill>
                </a:rPr>
                <a:t>Администратор системной среды</a:t>
              </a:r>
              <a:r>
                <a:rPr lang="ru-RU" dirty="0" smtClean="0">
                  <a:solidFill>
                    <a:srgbClr val="002060"/>
                  </a:solidFill>
                </a:rPr>
                <a:t>»</a:t>
              </a:r>
              <a:endParaRPr lang="en-US" dirty="0" smtClean="0">
                <a:solidFill>
                  <a:srgbClr val="002060"/>
                </a:solidFill>
              </a:endParaRPr>
            </a:p>
          </p:txBody>
        </p:sp>
        <p:sp>
          <p:nvSpPr>
            <p:cNvPr id="26" name="Text Box 48"/>
            <p:cNvSpPr txBox="1">
              <a:spLocks noChangeArrowheads="1"/>
            </p:cNvSpPr>
            <p:nvPr/>
          </p:nvSpPr>
          <p:spPr bwMode="auto">
            <a:xfrm>
              <a:off x="250" y="1480"/>
              <a:ext cx="17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«</a:t>
              </a:r>
              <a:r>
                <a:rPr lang="ru-RU" b="1" dirty="0" smtClean="0">
                  <a:solidFill>
                    <a:srgbClr val="002060"/>
                  </a:solidFill>
                </a:rPr>
                <a:t>Конфигуратор системной среды</a:t>
              </a:r>
              <a:r>
                <a:rPr lang="ru-RU" dirty="0" smtClean="0">
                  <a:solidFill>
                    <a:srgbClr val="002060"/>
                  </a:solidFill>
                </a:rPr>
                <a:t>»</a:t>
              </a:r>
            </a:p>
          </p:txBody>
        </p:sp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3969" y="1480"/>
              <a:ext cx="155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«</a:t>
              </a:r>
              <a:r>
                <a:rPr lang="ru-RU" b="1" dirty="0" smtClean="0">
                  <a:solidFill>
                    <a:srgbClr val="002060"/>
                  </a:solidFill>
                </a:rPr>
                <a:t>Конструктор системной среды</a:t>
              </a:r>
              <a:r>
                <a:rPr lang="ru-RU" dirty="0" smtClean="0">
                  <a:solidFill>
                    <a:srgbClr val="002060"/>
                  </a:solidFill>
                </a:rPr>
                <a:t>»</a:t>
              </a:r>
            </a:p>
          </p:txBody>
        </p:sp>
        <p:sp>
          <p:nvSpPr>
            <p:cNvPr id="28" name="Text Box 50"/>
            <p:cNvSpPr txBox="1">
              <a:spLocks noChangeArrowheads="1"/>
            </p:cNvSpPr>
            <p:nvPr/>
          </p:nvSpPr>
          <p:spPr bwMode="auto">
            <a:xfrm>
              <a:off x="0" y="2659"/>
              <a:ext cx="151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управления </a:t>
              </a:r>
              <a:r>
                <a:rPr lang="ru-RU" b="1" dirty="0" smtClean="0">
                  <a:solidFill>
                    <a:srgbClr val="002060"/>
                  </a:solidFill>
                </a:rPr>
                <a:t>«АРХИВ»</a:t>
              </a:r>
            </a:p>
          </p:txBody>
        </p:sp>
        <p:sp>
          <p:nvSpPr>
            <p:cNvPr id="29" name="Text Box 51"/>
            <p:cNvSpPr txBox="1">
              <a:spLocks noChangeArrowheads="1"/>
            </p:cNvSpPr>
            <p:nvPr/>
          </p:nvSpPr>
          <p:spPr bwMode="auto">
            <a:xfrm>
              <a:off x="4287" y="2523"/>
              <a:ext cx="147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2060"/>
                  </a:solidFill>
                </a:rPr>
                <a:t>Модуль управления </a:t>
              </a:r>
              <a:r>
                <a:rPr lang="ru-RU" b="1" dirty="0" smtClean="0">
                  <a:solidFill>
                    <a:srgbClr val="002060"/>
                  </a:solidFill>
                </a:rPr>
                <a:t>«Файловое хранилище»</a:t>
              </a:r>
            </a:p>
          </p:txBody>
        </p:sp>
      </p:grpSp>
      <p:sp>
        <p:nvSpPr>
          <p:cNvPr id="58" name="Text Box 51"/>
          <p:cNvSpPr txBox="1">
            <a:spLocks noChangeArrowheads="1"/>
          </p:cNvSpPr>
          <p:nvPr/>
        </p:nvSpPr>
        <p:spPr bwMode="auto">
          <a:xfrm>
            <a:off x="3275856" y="6211669"/>
            <a:ext cx="280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02060"/>
                </a:solidFill>
              </a:rPr>
              <a:t>Приложение – Интернет портал (</a:t>
            </a:r>
            <a:r>
              <a:rPr lang="en-US" b="1" dirty="0" smtClean="0">
                <a:solidFill>
                  <a:srgbClr val="002060"/>
                </a:solidFill>
              </a:rPr>
              <a:t>WEB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59" name="Oval 11"/>
          <p:cNvSpPr>
            <a:spLocks noChangeArrowheads="1"/>
          </p:cNvSpPr>
          <p:nvPr/>
        </p:nvSpPr>
        <p:spPr bwMode="gray">
          <a:xfrm>
            <a:off x="4277599" y="5612185"/>
            <a:ext cx="685800" cy="6588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2353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0" name="Freeform 12"/>
          <p:cNvSpPr>
            <a:spLocks/>
          </p:cNvSpPr>
          <p:nvPr/>
        </p:nvSpPr>
        <p:spPr bwMode="gray">
          <a:xfrm>
            <a:off x="4355976" y="5623165"/>
            <a:ext cx="529046" cy="248623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" name="Oval 43"/>
          <p:cNvSpPr>
            <a:spLocks noChangeArrowheads="1"/>
          </p:cNvSpPr>
          <p:nvPr/>
        </p:nvSpPr>
        <p:spPr bwMode="gray">
          <a:xfrm rot="18227093">
            <a:off x="4528493" y="5108624"/>
            <a:ext cx="130175" cy="1381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5490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Oval 44"/>
          <p:cNvSpPr>
            <a:spLocks noChangeArrowheads="1"/>
          </p:cNvSpPr>
          <p:nvPr/>
        </p:nvSpPr>
        <p:spPr bwMode="gray">
          <a:xfrm rot="18227093">
            <a:off x="4528493" y="5396657"/>
            <a:ext cx="130175" cy="1381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Oval 29"/>
          <p:cNvSpPr>
            <a:spLocks noChangeArrowheads="1"/>
          </p:cNvSpPr>
          <p:nvPr/>
        </p:nvSpPr>
        <p:spPr bwMode="gray">
          <a:xfrm>
            <a:off x="2265003" y="4138708"/>
            <a:ext cx="654050" cy="6223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5490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4" name="Freeform 30"/>
          <p:cNvSpPr>
            <a:spLocks/>
          </p:cNvSpPr>
          <p:nvPr/>
        </p:nvSpPr>
        <p:spPr bwMode="gray">
          <a:xfrm>
            <a:off x="2339752" y="4149080"/>
            <a:ext cx="504553" cy="234844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" name="Oval 29"/>
          <p:cNvSpPr>
            <a:spLocks noChangeArrowheads="1"/>
          </p:cNvSpPr>
          <p:nvPr/>
        </p:nvSpPr>
        <p:spPr bwMode="gray">
          <a:xfrm>
            <a:off x="6228184" y="4077072"/>
            <a:ext cx="654050" cy="6223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5490"/>
                  <a:invGamma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Freeform 30"/>
          <p:cNvSpPr>
            <a:spLocks/>
          </p:cNvSpPr>
          <p:nvPr/>
        </p:nvSpPr>
        <p:spPr bwMode="gray">
          <a:xfrm>
            <a:off x="6302933" y="4087444"/>
            <a:ext cx="504553" cy="234844"/>
          </a:xfrm>
          <a:custGeom>
            <a:avLst/>
            <a:gdLst/>
            <a:ahLst/>
            <a:cxnLst>
              <a:cxn ang="0">
                <a:pos x="1301" y="401"/>
              </a:cxn>
              <a:cxn ang="0">
                <a:pos x="1317" y="442"/>
              </a:cxn>
              <a:cxn ang="0">
                <a:pos x="1321" y="481"/>
              </a:cxn>
              <a:cxn ang="0">
                <a:pos x="1315" y="516"/>
              </a:cxn>
              <a:cxn ang="0">
                <a:pos x="1298" y="550"/>
              </a:cxn>
              <a:cxn ang="0">
                <a:pos x="1272" y="579"/>
              </a:cxn>
              <a:cxn ang="0">
                <a:pos x="1239" y="604"/>
              </a:cxn>
              <a:cxn ang="0">
                <a:pos x="1196" y="628"/>
              </a:cxn>
              <a:cxn ang="0">
                <a:pos x="1147" y="649"/>
              </a:cxn>
              <a:cxn ang="0">
                <a:pos x="1092" y="667"/>
              </a:cxn>
              <a:cxn ang="0">
                <a:pos x="1031" y="683"/>
              </a:cxn>
              <a:cxn ang="0">
                <a:pos x="967" y="694"/>
              </a:cxn>
              <a:cxn ang="0">
                <a:pos x="896" y="704"/>
              </a:cxn>
              <a:cxn ang="0">
                <a:pos x="824" y="710"/>
              </a:cxn>
              <a:cxn ang="0">
                <a:pos x="795" y="712"/>
              </a:cxn>
              <a:cxn ang="0">
                <a:pos x="476" y="712"/>
              </a:cxn>
              <a:cxn ang="0">
                <a:pos x="472" y="712"/>
              </a:cxn>
              <a:cxn ang="0">
                <a:pos x="409" y="708"/>
              </a:cxn>
              <a:cxn ang="0">
                <a:pos x="348" y="704"/>
              </a:cxn>
              <a:cxn ang="0">
                <a:pos x="290" y="696"/>
              </a:cxn>
              <a:cxn ang="0">
                <a:pos x="235" y="689"/>
              </a:cxn>
              <a:cxn ang="0">
                <a:pos x="186" y="677"/>
              </a:cxn>
              <a:cxn ang="0">
                <a:pos x="141" y="663"/>
              </a:cxn>
              <a:cxn ang="0">
                <a:pos x="102" y="648"/>
              </a:cxn>
              <a:cxn ang="0">
                <a:pos x="67" y="630"/>
              </a:cxn>
              <a:cxn ang="0">
                <a:pos x="39" y="608"/>
              </a:cxn>
              <a:cxn ang="0">
                <a:pos x="18" y="583"/>
              </a:cxn>
              <a:cxn ang="0">
                <a:pos x="6" y="554"/>
              </a:cxn>
              <a:cxn ang="0">
                <a:pos x="0" y="524"/>
              </a:cxn>
              <a:cxn ang="0">
                <a:pos x="0" y="520"/>
              </a:cxn>
              <a:cxn ang="0">
                <a:pos x="4" y="487"/>
              </a:cxn>
              <a:cxn ang="0">
                <a:pos x="16" y="446"/>
              </a:cxn>
              <a:cxn ang="0">
                <a:pos x="51" y="370"/>
              </a:cxn>
              <a:cxn ang="0">
                <a:pos x="94" y="299"/>
              </a:cxn>
              <a:cxn ang="0">
                <a:pos x="147" y="235"/>
              </a:cxn>
              <a:cxn ang="0">
                <a:pos x="204" y="176"/>
              </a:cxn>
              <a:cxn ang="0">
                <a:pos x="270" y="125"/>
              </a:cxn>
              <a:cxn ang="0">
                <a:pos x="341" y="82"/>
              </a:cxn>
              <a:cxn ang="0">
                <a:pos x="415" y="47"/>
              </a:cxn>
              <a:cxn ang="0">
                <a:pos x="497" y="21"/>
              </a:cxn>
              <a:cxn ang="0">
                <a:pos x="581" y="6"/>
              </a:cxn>
              <a:cxn ang="0">
                <a:pos x="667" y="0"/>
              </a:cxn>
              <a:cxn ang="0">
                <a:pos x="667" y="0"/>
              </a:cxn>
              <a:cxn ang="0">
                <a:pos x="759" y="6"/>
              </a:cxn>
              <a:cxn ang="0">
                <a:pos x="847" y="23"/>
              </a:cxn>
              <a:cxn ang="0">
                <a:pos x="932" y="53"/>
              </a:cxn>
              <a:cxn ang="0">
                <a:pos x="1010" y="90"/>
              </a:cxn>
              <a:cxn ang="0">
                <a:pos x="1082" y="137"/>
              </a:cxn>
              <a:cxn ang="0">
                <a:pos x="1149" y="194"/>
              </a:cxn>
              <a:cxn ang="0">
                <a:pos x="1208" y="256"/>
              </a:cxn>
              <a:cxn ang="0">
                <a:pos x="1258" y="325"/>
              </a:cxn>
              <a:cxn ang="0">
                <a:pos x="1301" y="401"/>
              </a:cxn>
              <a:cxn ang="0">
                <a:pos x="1301" y="401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chemeClr val="bg2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7" name="Oval 38"/>
          <p:cNvSpPr>
            <a:spLocks noChangeArrowheads="1"/>
          </p:cNvSpPr>
          <p:nvPr/>
        </p:nvSpPr>
        <p:spPr bwMode="gray">
          <a:xfrm rot="18227093">
            <a:off x="3016325" y="4244528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" name="Oval 38"/>
          <p:cNvSpPr>
            <a:spLocks noChangeArrowheads="1"/>
          </p:cNvSpPr>
          <p:nvPr/>
        </p:nvSpPr>
        <p:spPr bwMode="gray">
          <a:xfrm rot="18227093">
            <a:off x="3304357" y="4172520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9" name="Oval 38"/>
          <p:cNvSpPr>
            <a:spLocks noChangeArrowheads="1"/>
          </p:cNvSpPr>
          <p:nvPr/>
        </p:nvSpPr>
        <p:spPr bwMode="gray">
          <a:xfrm rot="18227093">
            <a:off x="5752629" y="4172521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" name="Oval 38"/>
          <p:cNvSpPr>
            <a:spLocks noChangeArrowheads="1"/>
          </p:cNvSpPr>
          <p:nvPr/>
        </p:nvSpPr>
        <p:spPr bwMode="gray">
          <a:xfrm rot="18227093">
            <a:off x="6040661" y="4244528"/>
            <a:ext cx="130175" cy="13811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6444208" y="5157192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Клиентское приложение – Б…В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2" name="Блок-схема: ручной ввод 71"/>
          <p:cNvSpPr/>
          <p:nvPr/>
        </p:nvSpPr>
        <p:spPr>
          <a:xfrm>
            <a:off x="179512" y="188640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60648"/>
            <a:ext cx="4629200" cy="72008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Принципы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GSEE</a:t>
            </a:r>
            <a:endParaRPr lang="ru-RU" sz="36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1124744"/>
            <a:ext cx="8712968" cy="108012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Geo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</a:t>
            </a: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ad System Enterprise Edition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GSEE)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Российское программное обеспечение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полностью отвечающее современным требованиям к построению АИС на основе пространственных данных.</a:t>
            </a:r>
            <a:endParaRPr kumimoji="0" lang="ru-RU" b="1" i="0" u="none" strike="noStrike" kern="1200" cap="none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 rot="39573186">
            <a:off x="4585568" y="325859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 rot="3465783">
            <a:off x="4585569" y="5422354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 rot="35969022">
            <a:off x="3366368" y="333479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gray">
          <a:xfrm rot="7535209">
            <a:off x="3328268" y="538901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5164212" y="438651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gray">
          <a:xfrm rot="-10800000">
            <a:off x="2754387" y="438016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0196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gray">
          <a:xfrm>
            <a:off x="2500387" y="2618036"/>
            <a:ext cx="3743325" cy="3744912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236987" y="2676773"/>
            <a:ext cx="360363" cy="360363"/>
            <a:chOff x="1973" y="1706"/>
            <a:chExt cx="227" cy="227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2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292425" y="4332536"/>
            <a:ext cx="360362" cy="360362"/>
            <a:chOff x="1565" y="2659"/>
            <a:chExt cx="227" cy="227"/>
          </a:xfrm>
          <a:solidFill>
            <a:srgbClr val="990000"/>
          </a:solidFill>
        </p:grpSpPr>
        <p:sp>
          <p:nvSpPr>
            <p:cNvPr id="15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156025" y="5875586"/>
            <a:ext cx="360362" cy="360362"/>
            <a:chOff x="2109" y="3612"/>
            <a:chExt cx="227" cy="227"/>
          </a:xfrm>
          <a:solidFill>
            <a:srgbClr val="7030A0"/>
          </a:solidFill>
        </p:grpSpPr>
        <p:sp>
          <p:nvSpPr>
            <p:cNvPr id="18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086425" y="2656136"/>
            <a:ext cx="360362" cy="360362"/>
            <a:chOff x="3470" y="1706"/>
            <a:chExt cx="227" cy="227"/>
          </a:xfrm>
          <a:solidFill>
            <a:srgbClr val="00B0F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21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035750" y="4332536"/>
            <a:ext cx="360362" cy="360362"/>
            <a:chOff x="3923" y="2659"/>
            <a:chExt cx="227" cy="227"/>
          </a:xfrm>
          <a:solidFill>
            <a:srgbClr val="92D050"/>
          </a:solidFill>
        </p:grpSpPr>
        <p:sp>
          <p:nvSpPr>
            <p:cNvPr id="24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141987" y="5932736"/>
            <a:ext cx="360363" cy="360362"/>
            <a:chOff x="3515" y="3521"/>
            <a:chExt cx="227" cy="227"/>
          </a:xfrm>
          <a:solidFill>
            <a:srgbClr val="FFC000"/>
          </a:solidFill>
        </p:grpSpPr>
        <p:sp>
          <p:nvSpPr>
            <p:cNvPr id="27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3432250" y="3570536"/>
            <a:ext cx="1944687" cy="1944687"/>
          </a:xfrm>
          <a:prstGeom prst="ellipse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gray">
          <a:xfrm>
            <a:off x="3643387" y="3781673"/>
            <a:ext cx="1522413" cy="1522413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gray">
          <a:xfrm>
            <a:off x="3665612" y="3800723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gray">
          <a:xfrm>
            <a:off x="3683075" y="3810248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gray">
          <a:xfrm>
            <a:off x="3698950" y="3824536"/>
            <a:ext cx="1366837" cy="134143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gray">
          <a:xfrm>
            <a:off x="3779912" y="3861048"/>
            <a:ext cx="1214438" cy="109061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gray">
          <a:xfrm>
            <a:off x="3779912" y="4005064"/>
            <a:ext cx="117371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</a:p>
          <a:p>
            <a:pPr algn="ctr" eaLnBrk="0" hangingPunct="0"/>
            <a:r>
              <a:rPr lang="ru-RU" sz="1600" dirty="0" smtClean="0">
                <a:solidFill>
                  <a:srgbClr val="002060"/>
                </a:solidFill>
              </a:rPr>
              <a:t>Системные</a:t>
            </a:r>
          </a:p>
          <a:p>
            <a:pPr algn="ctr" eaLnBrk="0" hangingPunct="0"/>
            <a:r>
              <a:rPr lang="ru-RU" sz="1600" dirty="0" smtClean="0">
                <a:solidFill>
                  <a:srgbClr val="002060"/>
                </a:solidFill>
              </a:rPr>
              <a:t>принципы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black">
          <a:xfrm>
            <a:off x="4499992" y="2204864"/>
            <a:ext cx="226241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/>
              <a:t>Кроссплатформенность</a:t>
            </a:r>
            <a:endParaRPr lang="en-US" sz="1600" dirty="0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black">
          <a:xfrm>
            <a:off x="6437387" y="4356348"/>
            <a:ext cx="136608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/>
              <a:t>Безопасность</a:t>
            </a:r>
            <a:endParaRPr lang="en-US" sz="1600" dirty="0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black">
          <a:xfrm>
            <a:off x="5448474" y="6162824"/>
            <a:ext cx="177567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dirty="0" smtClean="0"/>
              <a:t>Распределенность</a:t>
            </a:r>
            <a:endParaRPr lang="en-US" sz="1600" dirty="0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2095582" y="2202384"/>
            <a:ext cx="191013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dirty="0" smtClean="0"/>
              <a:t>Масштабируемость</a:t>
            </a:r>
            <a:endParaRPr lang="en-US" sz="1600" dirty="0"/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black">
          <a:xfrm>
            <a:off x="1475656" y="6162824"/>
            <a:ext cx="16430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/>
              <a:t>Мобильность</a:t>
            </a:r>
            <a:endParaRPr lang="en-US" sz="1600" dirty="0"/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black">
          <a:xfrm>
            <a:off x="1043608" y="4293096"/>
            <a:ext cx="12241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/>
              <a:t>Открытость</a:t>
            </a:r>
            <a:endParaRPr lang="en-US" sz="1600" dirty="0"/>
          </a:p>
        </p:txBody>
      </p:sp>
      <p:sp>
        <p:nvSpPr>
          <p:cNvPr id="43" name="Блок-схема: ручной ввод 42"/>
          <p:cNvSpPr/>
          <p:nvPr/>
        </p:nvSpPr>
        <p:spPr>
          <a:xfrm>
            <a:off x="251520" y="116632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4917232" cy="6926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/>
            <a:r>
              <a:rPr lang="ru-RU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Безопасность</a:t>
            </a:r>
            <a:r>
              <a:rPr lang="ru-RU" sz="3600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C000"/>
                </a:solidFill>
              </a:rPr>
              <a:t>GSEE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ru-RU" sz="40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11760" y="1"/>
            <a:ext cx="4752528" cy="476672"/>
          </a:xfrm>
          <a:prstGeom prst="rect">
            <a:avLst/>
          </a:prstGeom>
        </p:spPr>
        <p:txBody>
          <a:bodyPr vert="horz" anchor="ctr">
            <a:normAutofit fontScale="70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1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15616" y="2708920"/>
            <a:ext cx="6840760" cy="3240360"/>
            <a:chOff x="611909" y="980728"/>
            <a:chExt cx="8355338" cy="5489519"/>
          </a:xfrm>
          <a:solidFill>
            <a:srgbClr val="CC6600"/>
          </a:solidFill>
        </p:grpSpPr>
        <p:sp>
          <p:nvSpPr>
            <p:cNvPr id="5" name="AutoShape 6"/>
            <p:cNvSpPr>
              <a:spLocks noChangeArrowheads="1"/>
            </p:cNvSpPr>
            <p:nvPr/>
          </p:nvSpPr>
          <p:spPr bwMode="black">
            <a:xfrm>
              <a:off x="684726" y="3638556"/>
              <a:ext cx="8208912" cy="1872207"/>
            </a:xfrm>
            <a:prstGeom prst="roundRect">
              <a:avLst>
                <a:gd name="adj" fmla="val 13745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3"/>
            <p:cNvSpPr>
              <a:spLocks noChangeArrowheads="1"/>
            </p:cNvSpPr>
            <p:nvPr/>
          </p:nvSpPr>
          <p:spPr bwMode="black">
            <a:xfrm>
              <a:off x="6510084" y="4188451"/>
              <a:ext cx="1676400" cy="1222648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chemeClr val="bg1">
                      <a:lumMod val="75000"/>
                    </a:schemeClr>
                  </a:solidFill>
                </a:rPr>
                <a:t>РОЛЬ 2</a:t>
              </a:r>
              <a:endParaRPr lang="ru-RU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black">
            <a:xfrm>
              <a:off x="1259632" y="4221088"/>
              <a:ext cx="1665288" cy="1150640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/>
              <a:r>
                <a:rPr lang="ru-RU" b="1" dirty="0" smtClean="0">
                  <a:solidFill>
                    <a:schemeClr val="bg1">
                      <a:lumMod val="75000"/>
                    </a:schemeClr>
                  </a:solidFill>
                </a:rPr>
                <a:t>РОЛЬ 1</a:t>
              </a:r>
              <a:endParaRPr lang="ru-RU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black">
            <a:xfrm>
              <a:off x="1475656" y="980728"/>
              <a:ext cx="6696744" cy="2160240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2">
              <a:schemeClr val="lt1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619672" y="1628800"/>
              <a:ext cx="6096000" cy="990600"/>
              <a:chOff x="624" y="1152"/>
              <a:chExt cx="4080" cy="720"/>
            </a:xfrm>
            <a:grpFill/>
          </p:grpSpPr>
          <p:sp useBgFill="1">
            <p:nvSpPr>
              <p:cNvPr id="28" name="Rectangle 8"/>
              <p:cNvSpPr>
                <a:spLocks noChangeArrowheads="1"/>
              </p:cNvSpPr>
              <p:nvPr/>
            </p:nvSpPr>
            <p:spPr bwMode="gray">
              <a:xfrm rot="3419336">
                <a:off x="624" y="1200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sp>
            <p:nvSpPr>
              <p:cNvPr id="46" name="Oval 13"/>
              <p:cNvSpPr>
                <a:spLocks noChangeArrowheads="1"/>
              </p:cNvSpPr>
              <p:nvPr/>
            </p:nvSpPr>
            <p:spPr bwMode="gray">
              <a:xfrm>
                <a:off x="1876" y="1327"/>
                <a:ext cx="27" cy="2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 useBgFill="1">
            <p:nvSpPr>
              <p:cNvPr id="30" name="Rectangle 14"/>
              <p:cNvSpPr>
                <a:spLocks noChangeArrowheads="1"/>
              </p:cNvSpPr>
              <p:nvPr/>
            </p:nvSpPr>
            <p:spPr bwMode="gray">
              <a:xfrm rot="3419336">
                <a:off x="1776" y="1152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31" name="Group 15"/>
              <p:cNvGrpSpPr>
                <a:grpSpLocks/>
              </p:cNvGrpSpPr>
              <p:nvPr/>
            </p:nvGrpSpPr>
            <p:grpSpPr bwMode="auto">
              <a:xfrm>
                <a:off x="2989" y="1297"/>
                <a:ext cx="95" cy="92"/>
                <a:chOff x="2400" y="3443"/>
                <a:chExt cx="71" cy="234"/>
              </a:xfrm>
              <a:grpFill/>
            </p:grpSpPr>
            <p:sp>
              <p:nvSpPr>
                <p:cNvPr id="41" name="Oval 18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p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Oval 19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 useBgFill="1">
            <p:nvSpPr>
              <p:cNvPr id="32" name="Rectangle 20"/>
              <p:cNvSpPr>
                <a:spLocks noChangeArrowheads="1"/>
              </p:cNvSpPr>
              <p:nvPr/>
            </p:nvSpPr>
            <p:spPr bwMode="gray">
              <a:xfrm rot="3419336">
                <a:off x="2880" y="1152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33" name="Group 21"/>
              <p:cNvGrpSpPr>
                <a:grpSpLocks/>
              </p:cNvGrpSpPr>
              <p:nvPr/>
            </p:nvGrpSpPr>
            <p:grpSpPr bwMode="auto">
              <a:xfrm>
                <a:off x="4299" y="1297"/>
                <a:ext cx="124" cy="92"/>
                <a:chOff x="2400" y="3443"/>
                <a:chExt cx="71" cy="234"/>
              </a:xfrm>
              <a:grpFill/>
            </p:grpSpPr>
            <p:sp>
              <p:nvSpPr>
                <p:cNvPr id="37" name="Oval 24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p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Oval 25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 useBgFill="1">
            <p:nvSpPr>
              <p:cNvPr id="34" name="Rectangle 26"/>
              <p:cNvSpPr>
                <a:spLocks noChangeArrowheads="1"/>
              </p:cNvSpPr>
              <p:nvPr/>
            </p:nvSpPr>
            <p:spPr bwMode="gray">
              <a:xfrm rot="3419336">
                <a:off x="4032" y="1152"/>
                <a:ext cx="672" cy="672"/>
              </a:xfrm>
              <a:prstGeom prst="rect">
                <a:avLst/>
              </a:prstGeom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ru-RU"/>
              </a:p>
            </p:txBody>
          </p:sp>
        </p:grpSp>
        <p:sp>
          <p:nvSpPr>
            <p:cNvPr id="10" name="Rectangle 27"/>
            <p:cNvSpPr>
              <a:spLocks noChangeArrowheads="1"/>
            </p:cNvSpPr>
            <p:nvPr/>
          </p:nvSpPr>
          <p:spPr bwMode="gray">
            <a:xfrm>
              <a:off x="1631347" y="1988870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1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black">
            <a:xfrm>
              <a:off x="4129946" y="980728"/>
              <a:ext cx="1433519" cy="6256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002060"/>
                  </a:solidFill>
                </a:rPr>
                <a:t>СЕРВЕР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black">
            <a:xfrm>
              <a:off x="3419871" y="3717032"/>
              <a:ext cx="2871762" cy="4700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2060"/>
                  </a:solidFill>
                </a:rPr>
                <a:t>OS Active Directory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black">
            <a:xfrm>
              <a:off x="3014869" y="4555048"/>
              <a:ext cx="3384376" cy="6659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Роли пользователей в</a:t>
              </a:r>
            </a:p>
            <a:p>
              <a:pPr algn="ctr"/>
              <a:r>
                <a:rPr lang="ru-RU" sz="1400" dirty="0" smtClean="0">
                  <a:solidFill>
                    <a:srgbClr val="002060"/>
                  </a:solidFill>
                </a:rPr>
                <a:t>операционной системе</a:t>
              </a:r>
              <a:endParaRPr lang="ru-RU" sz="1400" dirty="0">
                <a:solidFill>
                  <a:srgbClr val="002060"/>
                </a:solidFill>
              </a:endParaRPr>
            </a:p>
          </p:txBody>
        </p:sp>
        <p:sp>
          <p:nvSpPr>
            <p:cNvPr id="14" name="Rectangle 27"/>
            <p:cNvSpPr>
              <a:spLocks noChangeArrowheads="1"/>
            </p:cNvSpPr>
            <p:nvPr/>
          </p:nvSpPr>
          <p:spPr bwMode="gray">
            <a:xfrm>
              <a:off x="3347864" y="1916832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2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Rectangle 27"/>
            <p:cNvSpPr>
              <a:spLocks noChangeArrowheads="1"/>
            </p:cNvSpPr>
            <p:nvPr/>
          </p:nvSpPr>
          <p:spPr bwMode="gray">
            <a:xfrm>
              <a:off x="4980928" y="1897220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3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Rectangle 27"/>
            <p:cNvSpPr>
              <a:spLocks noChangeArrowheads="1"/>
            </p:cNvSpPr>
            <p:nvPr/>
          </p:nvSpPr>
          <p:spPr bwMode="gray">
            <a:xfrm>
              <a:off x="6655718" y="1897220"/>
              <a:ext cx="1076028" cy="430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Таблица 4</a:t>
              </a:r>
              <a:endParaRPr lang="en-US" sz="1600" dirty="0">
                <a:solidFill>
                  <a:schemeClr val="bg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black">
            <a:xfrm>
              <a:off x="5490647" y="5838137"/>
              <a:ext cx="3476600" cy="601960"/>
            </a:xfrm>
            <a:prstGeom prst="roundRect">
              <a:avLst>
                <a:gd name="adj" fmla="val 13745"/>
              </a:avLst>
            </a:prstGeom>
            <a:grpFill/>
            <a:ln>
              <a:headEnd/>
              <a:tailEnd/>
            </a:ln>
            <a:effectLst>
              <a:outerShdw blurRad="508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  <a:latin typeface="+mj-lt"/>
                </a:rPr>
                <a:t>Пользователи …4….5….6…</a:t>
              </a:r>
              <a:endParaRPr lang="ru-RU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8" name="AutoShape 3"/>
            <p:cNvSpPr>
              <a:spLocks noChangeArrowheads="1"/>
            </p:cNvSpPr>
            <p:nvPr/>
          </p:nvSpPr>
          <p:spPr bwMode="black">
            <a:xfrm>
              <a:off x="611909" y="5868287"/>
              <a:ext cx="3476600" cy="601960"/>
            </a:xfrm>
            <a:prstGeom prst="roundRect">
              <a:avLst>
                <a:gd name="adj" fmla="val 13745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style>
            <a:lnRef idx="0">
              <a:scrgbClr r="0" g="0" b="0"/>
            </a:lnRef>
            <a:fillRef idx="1002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</a:rPr>
                <a:t>Пользователи …1….2….3…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9" name="Стрелка вправо 18"/>
            <p:cNvSpPr/>
            <p:nvPr/>
          </p:nvSpPr>
          <p:spPr>
            <a:xfrm>
              <a:off x="5781915" y="4555048"/>
              <a:ext cx="978408" cy="484632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лево 19"/>
            <p:cNvSpPr/>
            <p:nvPr/>
          </p:nvSpPr>
          <p:spPr>
            <a:xfrm>
              <a:off x="2650784" y="4555048"/>
              <a:ext cx="978408" cy="484632"/>
            </a:xfrm>
            <a:prstGeom prst="lef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" name="Соединительная линия уступом 20"/>
            <p:cNvCxnSpPr>
              <a:stCxn id="7" idx="0"/>
            </p:cNvCxnSpPr>
            <p:nvPr/>
          </p:nvCxnSpPr>
          <p:spPr>
            <a:xfrm rot="16200000" flipV="1">
              <a:off x="1063886" y="3192698"/>
              <a:ext cx="1728192" cy="328588"/>
            </a:xfrm>
            <a:prstGeom prst="bentConnector3">
              <a:avLst>
                <a:gd name="adj1" fmla="val 43775"/>
              </a:avLst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Соединительная линия уступом 21"/>
            <p:cNvCxnSpPr/>
            <p:nvPr/>
          </p:nvCxnSpPr>
          <p:spPr>
            <a:xfrm rot="5400000" flipH="1" flipV="1">
              <a:off x="3095887" y="1492294"/>
              <a:ext cx="1742356" cy="3651999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stCxn id="6" idx="0"/>
              <a:endCxn id="30" idx="3"/>
            </p:cNvCxnSpPr>
            <p:nvPr/>
          </p:nvCxnSpPr>
          <p:spPr>
            <a:xfrm flipH="1" flipV="1">
              <a:off x="4043019" y="2478731"/>
              <a:ext cx="3305266" cy="1709720"/>
            </a:xfrm>
            <a:prstGeom prst="straightConnector1">
              <a:avLst/>
            </a:prstGeom>
            <a:grpFill/>
            <a:ln>
              <a:solidFill>
                <a:srgbClr val="0070C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Соединительная линия уступом 23"/>
            <p:cNvCxnSpPr>
              <a:stCxn id="6" idx="0"/>
            </p:cNvCxnSpPr>
            <p:nvPr/>
          </p:nvCxnSpPr>
          <p:spPr>
            <a:xfrm rot="5400000" flipH="1" flipV="1">
              <a:off x="6568237" y="3227164"/>
              <a:ext cx="1741335" cy="181240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rgbClr val="7030A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stCxn id="6" idx="0"/>
            </p:cNvCxnSpPr>
            <p:nvPr/>
          </p:nvCxnSpPr>
          <p:spPr>
            <a:xfrm flipH="1" flipV="1">
              <a:off x="2432334" y="2538765"/>
              <a:ext cx="4915951" cy="1649686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6" name="Стрелка вверх 25"/>
            <p:cNvSpPr/>
            <p:nvPr/>
          </p:nvSpPr>
          <p:spPr>
            <a:xfrm>
              <a:off x="1835696" y="5301208"/>
              <a:ext cx="484632" cy="576064"/>
            </a:xfrm>
            <a:prstGeom prst="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трелка вверх 26"/>
            <p:cNvSpPr/>
            <p:nvPr/>
          </p:nvSpPr>
          <p:spPr>
            <a:xfrm>
              <a:off x="7092620" y="5379891"/>
              <a:ext cx="484632" cy="576063"/>
            </a:xfrm>
            <a:prstGeom prst="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251520" y="1268760"/>
            <a:ext cx="8892480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  <a:r>
              <a:rPr lang="ru-RU" sz="1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реализована ролевая система безопасности на уровне сервера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приложений. Роль доступа для пользователя определяется в 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OS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Все пользователи входящие в одну роль получают одинаковые права. Роли пользователей передаются на сервер в модуль «Администратора системы», где для каждой роли расписаны права на каждую таблицу. Раздать права можно вплоть до отдельного поля и записи таблицы по  заданному условию.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Блок-схема: ручной ввод 39"/>
          <p:cNvSpPr/>
          <p:nvPr/>
        </p:nvSpPr>
        <p:spPr>
          <a:xfrm>
            <a:off x="251520" y="116632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467544" y="476672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black">
          <a:xfrm>
            <a:off x="179512" y="1052736"/>
            <a:ext cx="77048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5578" y="1556221"/>
            <a:ext cx="7704856" cy="1296144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sp>
        <p:nvSpPr>
          <p:cNvPr id="5" name="Текст 25"/>
          <p:cNvSpPr txBox="1">
            <a:spLocks/>
          </p:cNvSpPr>
          <p:nvPr/>
        </p:nvSpPr>
        <p:spPr bwMode="auto">
          <a:xfrm>
            <a:off x="251520" y="4149080"/>
            <a:ext cx="25923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ru-RU" sz="1200" b="1"/>
              <a:t>	</a:t>
            </a:r>
            <a:endParaRPr lang="en-GB" sz="1200" b="1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412776"/>
            <a:ext cx="6497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Онлайн интеграция с различными ГИС …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Picture 6" descr="http://ts2.mm.bing.net/th?id=H.4585686249704857&amp;w=234&amp;h=128&amp;c=7&amp;rs=1&amp;pid=1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2228850" cy="1219201"/>
          </a:xfrm>
          <a:prstGeom prst="rect">
            <a:avLst/>
          </a:prstGeom>
          <a:noFill/>
        </p:spPr>
      </p:pic>
      <p:pic>
        <p:nvPicPr>
          <p:cNvPr id="8" name="Picture 8" descr="http://www.formationsig.com/image/formation-mapinf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1638300" cy="1647825"/>
          </a:xfrm>
          <a:prstGeom prst="rect">
            <a:avLst/>
          </a:prstGeom>
          <a:noFill/>
        </p:spPr>
      </p:pic>
      <p:pic>
        <p:nvPicPr>
          <p:cNvPr id="9" name="Picture 10" descr="http://ts4.mm.bing.net/th?id=H.4601586228002827&amp;w=250&amp;h=79&amp;c=7&amp;rs=1&amp;pid=1.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140968"/>
            <a:ext cx="2381250" cy="752476"/>
          </a:xfrm>
          <a:prstGeom prst="rect">
            <a:avLst/>
          </a:prstGeom>
          <a:noFill/>
        </p:spPr>
      </p:pic>
      <p:pic>
        <p:nvPicPr>
          <p:cNvPr id="10" name="Picture 12" descr="http://ts1.mm.bing.net/th?id=H.5059004486779868&amp;w=239&amp;h=136&amp;c=7&amp;rs=1&amp;pid=1.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204864"/>
            <a:ext cx="2276475" cy="12954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1560" y="4365104"/>
            <a:ext cx="7848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…</a:t>
            </a:r>
            <a:r>
              <a:rPr lang="ru-RU" sz="2000" dirty="0" smtClean="0">
                <a:solidFill>
                  <a:srgbClr val="002060"/>
                </a:solidFill>
              </a:rPr>
              <a:t>и </a:t>
            </a:r>
            <a:r>
              <a:rPr lang="ru-RU" sz="2200" dirty="0" smtClean="0">
                <a:solidFill>
                  <a:srgbClr val="002060"/>
                </a:solidFill>
              </a:rPr>
              <a:t> популярными публичными пространственными  сервисами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12" name="Picture 14" descr="http://ts1.mm.bing.net/th?id=H.4618014468606844&amp;w=240&amp;h=99&amp;c=7&amp;rs=1&amp;pid=1.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373216"/>
            <a:ext cx="2286000" cy="942976"/>
          </a:xfrm>
          <a:prstGeom prst="rect">
            <a:avLst/>
          </a:prstGeom>
          <a:noFill/>
        </p:spPr>
      </p:pic>
      <p:pic>
        <p:nvPicPr>
          <p:cNvPr id="13" name="Picture 16" descr="http://ts4.mm.bing.net/th?id=H.4663352133812851&amp;w=236&amp;h=98&amp;c=7&amp;rs=1&amp;pid=1.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589240"/>
            <a:ext cx="2247900" cy="933450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556944" cy="102636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интеграции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4000" dirty="0" smtClean="0">
                <a:solidFill>
                  <a:srgbClr val="FFC000"/>
                </a:solidFill>
              </a:rPr>
              <a:t>GSEE</a:t>
            </a:r>
            <a:endParaRPr lang="ru-RU" sz="4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5589240"/>
            <a:ext cx="2723352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 cap="sq" cmpd="sng">
            <a:solidFill>
              <a:schemeClr val="tx1"/>
            </a:solidFill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sunrise" dir="t"/>
          </a:scene3d>
          <a:sp3d prstMaterial="flat">
            <a:bevelT w="133350" h="114300" prst="relaxedInset"/>
            <a:bevelB w="69850"/>
          </a:sp3d>
        </p:spPr>
      </p:pic>
      <p:sp>
        <p:nvSpPr>
          <p:cNvPr id="16" name="Блок-схема: ручной ввод 15"/>
          <p:cNvSpPr/>
          <p:nvPr/>
        </p:nvSpPr>
        <p:spPr>
          <a:xfrm>
            <a:off x="179512" y="116632"/>
            <a:ext cx="3240360" cy="1008112"/>
          </a:xfrm>
          <a:prstGeom prst="flowChartManualInp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332656"/>
            <a:ext cx="2952328" cy="706090"/>
          </a:xfrm>
          <a:prstGeom prst="rect">
            <a:avLst/>
          </a:prstGeom>
        </p:spPr>
        <p:txBody>
          <a:bodyPr vert="horz"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технологии</a:t>
            </a:r>
            <a:endParaRPr kumimoji="0" lang="ru-RU" sz="4100" b="1" i="0" u="none" strike="noStrike" kern="1200" cap="none" spc="0" normalizeH="0" baseline="0" noProof="0" dirty="0">
              <a:ln w="6350"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03232" cy="3600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Интерактивная карта Красноярска </a:t>
            </a:r>
            <a:r>
              <a:rPr lang="en-US" sz="2800" dirty="0" smtClean="0">
                <a:solidFill>
                  <a:srgbClr val="C00000"/>
                </a:solidFill>
              </a:rPr>
              <a:t>http://map3.admkrsk.ru/</a:t>
            </a:r>
            <a:r>
              <a:rPr lang="ru-RU" sz="2800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/>
            </a:r>
            <a:br>
              <a:rPr lang="ru-RU" sz="2800" kern="0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5577" y="1196180"/>
            <a:ext cx="8260161" cy="138553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/>
            <a:endParaRPr lang="ru-RU" sz="1200" b="1" dirty="0" smtClean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059" y="908720"/>
            <a:ext cx="8631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2012 году наша компания была определена в качестве победителя конкурса  по созданию портального решения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2000" dirty="0" smtClean="0">
                <a:solidFill>
                  <a:srgbClr val="C00000"/>
                </a:solidFill>
                <a:cs typeface="Lucida Sans Unicode" pitchFamily="34" charset="0"/>
              </a:rPr>
              <a:t>Интерактивная карта г. Красноярска»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90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264696" cy="1296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ЕМ ГИС Красноярска</a:t>
            </a:r>
            <a:br>
              <a:rPr lang="ru-RU" sz="3600" kern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</a:br>
            <a:endParaRPr lang="ru-RU" sz="3600" b="1" cap="all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pic>
        <p:nvPicPr>
          <p:cNvPr id="5" name="Picture 2" descr="http://eyebolit.info/wp-content/uploads/2011/01/Krasnojrsk_organum_visus_270111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446185" cy="1080120"/>
          </a:xfrm>
          <a:prstGeom prst="rect">
            <a:avLst/>
          </a:prstGeom>
          <a:noFill/>
        </p:spPr>
      </p:pic>
      <p:pic>
        <p:nvPicPr>
          <p:cNvPr id="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0648"/>
            <a:ext cx="1903835" cy="64807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/>
          </a:p>
          <a:p>
            <a:endParaRPr lang="ru-RU" b="1" i="1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196752"/>
            <a:ext cx="86314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2015 году </a:t>
            </a:r>
            <a:r>
              <a:rPr lang="ru-RU" sz="2000" dirty="0" smtClean="0">
                <a:solidFill>
                  <a:srgbClr val="002060"/>
                </a:solidFill>
              </a:rPr>
              <a:t>Департаментом градостроительства администрации г. Красноярска проведен конкурс на создание и внедрение единой муниципальной геоинформационной системы (ЕМ ГИС), в котором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наша компания, также была определена в качестве победителя.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 cstate="print"/>
          <a:srcRect r="4988" b="3526"/>
          <a:stretch>
            <a:fillRect/>
          </a:stretch>
        </p:blipFill>
        <p:spPr bwMode="auto">
          <a:xfrm rot="1761845">
            <a:off x="4527629" y="2769631"/>
            <a:ext cx="4494830" cy="275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BottomDown"/>
            <a:lightRig rig="threePt" dir="t"/>
          </a:scene3d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7544" y="3501008"/>
            <a:ext cx="6048672" cy="385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  <a:scene3d>
            <a:camera prst="isometricOffAxis1Top">
              <a:rot lat="18075715" lon="19199999" rev="1800000"/>
            </a:camera>
            <a:lightRig rig="threePt" dir="t"/>
          </a:scene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996952"/>
            <a:ext cx="5112568" cy="335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Top">
              <a:rot lat="14400000" lon="19199999" rev="600000"/>
            </a:camera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2934</TotalTime>
  <Words>1138</Words>
  <Application>Microsoft Office PowerPoint</Application>
  <PresentationFormat>Экран (4:3)</PresentationFormat>
  <Paragraphs>215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 Unicode MS</vt:lpstr>
      <vt:lpstr>Arial</vt:lpstr>
      <vt:lpstr>Book Antiqua</vt:lpstr>
      <vt:lpstr>Calibri</vt:lpstr>
      <vt:lpstr>Lucida Sans</vt:lpstr>
      <vt:lpstr>Lucida Sans Unicode</vt:lpstr>
      <vt:lpstr>Times New Roman</vt:lpstr>
      <vt:lpstr>Verdana</vt:lpstr>
      <vt:lpstr>Wingdings</vt:lpstr>
      <vt:lpstr>Wingdings 2</vt:lpstr>
      <vt:lpstr>Wingdings 3</vt:lpstr>
      <vt:lpstr>Апекс</vt:lpstr>
      <vt:lpstr>ООО «ГЕОКАД плюс»  «Разработка и внедрение ЕМ ГИС города Красноярск на основе технологии  Geoсad Systems Enterprise Edition.  Постановка задачи,  концепция, результаты».</vt:lpstr>
      <vt:lpstr> Специализация</vt:lpstr>
      <vt:lpstr>Geoсad System Enterprise Edition (GSEE)</vt:lpstr>
      <vt:lpstr>Структура GSEE</vt:lpstr>
      <vt:lpstr>Принципы GSEE</vt:lpstr>
      <vt:lpstr> Безопасность GSEE  </vt:lpstr>
      <vt:lpstr>Возможности интеграции GSEE</vt:lpstr>
      <vt:lpstr>Интерактивная карта Красноярска http://map3.admkrsk.ru/  </vt:lpstr>
      <vt:lpstr>ЕМ ГИС Красноярска </vt:lpstr>
      <vt:lpstr>ЕМ ГИС Красноярска Постановка задачи</vt:lpstr>
      <vt:lpstr>ЕМ ГИС Красноярска Концепция построения</vt:lpstr>
      <vt:lpstr>ЕМ ГИС Красноярска Структура банка данных</vt:lpstr>
      <vt:lpstr>ЕМ ГИС Красноярска Структура задач</vt:lpstr>
      <vt:lpstr>ЕМ ГИС Красноярска Результаты и возможности</vt:lpstr>
      <vt:lpstr>ЕМ ГИС Красноярска Мониторинг</vt:lpstr>
      <vt:lpstr>ЕМ ГИС Красноярска Возможности визуализации</vt:lpstr>
      <vt:lpstr>ЕМ ГИС Красноярска Отчетная документация</vt:lpstr>
      <vt:lpstr>ЕМ ГИС Красноярска Результаты услуг</vt:lpstr>
      <vt:lpstr>ЕМ ГИС Красноярска Результаты и возможности</vt:lpstr>
      <vt:lpstr>ЕМ ГИС Красноярска Результаты и возможности</vt:lpstr>
      <vt:lpstr>ЕМ ГИС Красноярска Результаты и возможности</vt:lpstr>
      <vt:lpstr>ЕМ ГИС Красноярска Результаты и возможности</vt:lpstr>
      <vt:lpstr> Спасибо за внимание!  ООО «ГЕОКАД плюс»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ГИС Территориального Планирования Кемеровской области (ГИС ТП КО)</dc:title>
  <dc:creator>werder</dc:creator>
  <cp:lastModifiedBy>Геокад</cp:lastModifiedBy>
  <cp:revision>239</cp:revision>
  <dcterms:created xsi:type="dcterms:W3CDTF">2014-06-16T03:29:00Z</dcterms:created>
  <dcterms:modified xsi:type="dcterms:W3CDTF">2016-10-13T00:48:22Z</dcterms:modified>
</cp:coreProperties>
</file>