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comments/comment8.xml" ContentType="application/vnd.openxmlformats-officedocument.presentationml.comment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ppt/comments/comment5.xml" ContentType="application/vnd.openxmlformats-officedocument.presentationml.comments+xml"/>
  <Override PartName="/ppt/comments/comment6.xml" ContentType="application/vnd.openxmlformats-officedocument.presentationml.comment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s/comment3.xml" ContentType="application/vnd.openxmlformats-officedocument.presentationml.comments+xml"/>
  <Override PartName="/ppt/comments/comment4.xml" ContentType="application/vnd.openxmlformats-officedocument.presentationml.comments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comments/comment9.xml" ContentType="application/vnd.openxmlformats-officedocument.presentationml.comment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comments/comment7.xml" ContentType="application/vnd.openxmlformats-officedocument.presentationml.comment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5"/>
  </p:notesMasterIdLst>
  <p:sldIdLst>
    <p:sldId id="256" r:id="rId2"/>
    <p:sldId id="299" r:id="rId3"/>
    <p:sldId id="260" r:id="rId4"/>
    <p:sldId id="262" r:id="rId5"/>
    <p:sldId id="300" r:id="rId6"/>
    <p:sldId id="263" r:id="rId7"/>
    <p:sldId id="301" r:id="rId8"/>
    <p:sldId id="264" r:id="rId9"/>
    <p:sldId id="274" r:id="rId10"/>
    <p:sldId id="280" r:id="rId11"/>
    <p:sldId id="281" r:id="rId12"/>
    <p:sldId id="303" r:id="rId13"/>
    <p:sldId id="284" r:id="rId14"/>
    <p:sldId id="307" r:id="rId15"/>
    <p:sldId id="308" r:id="rId16"/>
    <p:sldId id="290" r:id="rId17"/>
    <p:sldId id="291" r:id="rId18"/>
    <p:sldId id="305" r:id="rId19"/>
    <p:sldId id="304" r:id="rId20"/>
    <p:sldId id="306" r:id="rId21"/>
    <p:sldId id="288" r:id="rId22"/>
    <p:sldId id="298" r:id="rId23"/>
    <p:sldId id="297" r:id="rId24"/>
  </p:sldIdLst>
  <p:sldSz cx="9144000" cy="6858000" type="screen4x3"/>
  <p:notesSz cx="6858000" cy="9144000"/>
  <p:embeddedFontLst>
    <p:embeddedFont>
      <p:font typeface="HeliosCond" pitchFamily="34" charset="0"/>
      <p:regular r:id="rId26"/>
      <p:bold r:id="rId27"/>
      <p:boldItalic r:id="rId28"/>
    </p:embeddedFont>
  </p:embeddedFont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uessWho" initials="GW" lastIdx="2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9DC6D"/>
    <a:srgbClr val="007CB6"/>
    <a:srgbClr val="4D4D4D"/>
    <a:srgbClr val="292929"/>
    <a:srgbClr val="F222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914" autoAdjust="0"/>
    <p:restoredTop sz="94660"/>
  </p:normalViewPr>
  <p:slideViewPr>
    <p:cSldViewPr>
      <p:cViewPr>
        <p:scale>
          <a:sx n="66" d="100"/>
          <a:sy n="66" d="100"/>
        </p:scale>
        <p:origin x="-414" y="240"/>
      </p:cViewPr>
      <p:guideLst>
        <p:guide orient="horz" pos="119"/>
        <p:guide orient="horz" pos="346"/>
        <p:guide orient="horz" pos="709"/>
        <p:guide orient="horz" pos="4020"/>
        <p:guide pos="5420"/>
        <p:guide pos="2699"/>
        <p:guide pos="3061"/>
        <p:guide pos="2880"/>
        <p:guide pos="33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4-09-23T15:02:15.026" idx="17">
    <p:pos x="370" y="3862"/>
    <p:text>Фото Владимира Сафонова в обработке Бориса Соломатина.</p:text>
  </p:cm>
  <p:cm authorId="0" dt="2014-09-23T15:02:36.796" idx="18">
    <p:pos x="1496" y="2696"/>
    <p:text>Фото Дмитрия Рудакова.</p:tex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4-09-23T18:35:57.948" idx="20">
    <p:pos x="370" y="3868"/>
    <p:text>Дизайн Влада Салтыкова.</p:text>
  </p:cm>
  <p:cm authorId="0" dt="2014-09-23T18:36:10.916" idx="21">
    <p:pos x="3082" y="1270"/>
    <p:text>Иллюстрация Дениса Сажина.</p:tex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4-08-25T10:11:02.836" idx="19">
    <p:pos x="2050" y="3856"/>
    <p:text>Фото Дмитрия Рудакова.</p:tex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4-08-25T10:15:10.933" idx="10">
    <p:pos x="376" y="3862"/>
    <p:text>Фото Сергея Сапоцкого.</p:tex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4-09-23T19:58:49.326" idx="22">
    <p:pos x="760" y="2152"/>
    <p:text>Фото Натальи Банниковой.</p:tex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4-08-25T10:16:42.264" idx="24">
    <p:pos x="5122" y="3868"/>
    <p:text>Фото Дмитрия Рудакова.</p:text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4-08-25T10:16:42.264" idx="13">
    <p:pos x="5122" y="3868"/>
    <p:text>Фото Дмитрия Рудакова.</p:text>
  </p:cm>
</p:cmLst>
</file>

<file path=ppt/comments/comment8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4-08-25T10:16:42.264" idx="26">
    <p:pos x="5122" y="3868"/>
    <p:text>Фото Дмитрия Рудакова.</p:text>
  </p:cm>
</p:cmLst>
</file>

<file path=ppt/comments/comment9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4-08-25T10:17:00.625" idx="14">
    <p:pos x="388" y="3850"/>
    <p:text>Фото Дмитрия Рудакова.</p:tex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ru-RU"/>
          </a:p>
        </p:txBody>
      </p:sp>
      <p:sp>
        <p:nvSpPr>
          <p:cNvPr id="9220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5BB067E-46E5-49A3-834C-00282215DCF5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1991E4-34A0-4BDB-9AA6-48EC46B608B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DA3FD4-B5EB-4510-BD29-0C2FF68879F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A742E0-9012-4688-80C8-12975884E5C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7442D6-560A-480E-81E4-5E6C1F2F9CB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B5243B-33B2-40D4-9488-FBCA83F2F18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B021A7-18C0-4DC3-832D-D50E35D765D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822187-C3E3-4025-9853-558B1016FF2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45F356-17CB-497A-8967-D8598999133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54018C-C029-4E18-868C-91305912B26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4D1E5C-10BA-4F60-A475-6DF84C6B86E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438640-A28C-4A81-A483-39267C41544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901044A-B2A6-4148-BB64-1CA9EE98AD5C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comments" Target="../comments/comment7.xml"/><Relationship Id="rId4" Type="http://schemas.openxmlformats.org/officeDocument/2006/relationships/oleObject" Target="../embeddings/oleObject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comments" Target="../comments/commen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4859338" y="5013325"/>
            <a:ext cx="3744912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  <a:spcAft>
                <a:spcPct val="50000"/>
              </a:spcAft>
              <a:tabLst>
                <a:tab pos="361950" algn="l"/>
              </a:tabLst>
            </a:pPr>
            <a:r>
              <a:rPr lang="ru-RU" sz="2000" dirty="0" smtClean="0">
                <a:solidFill>
                  <a:schemeClr val="bg1"/>
                </a:solidFill>
                <a:latin typeface="HeliosCond" pitchFamily="34" charset="0"/>
              </a:rPr>
              <a:t>Игорь Катунин</a:t>
            </a:r>
            <a:r>
              <a:rPr lang="ru-RU" sz="2000" dirty="0">
                <a:solidFill>
                  <a:schemeClr val="bg1"/>
                </a:solidFill>
                <a:latin typeface="HeliosCond" pitchFamily="34" charset="0"/>
              </a:rPr>
              <a:t/>
            </a:r>
            <a:br>
              <a:rPr lang="ru-RU" sz="2000" dirty="0">
                <a:solidFill>
                  <a:schemeClr val="bg1"/>
                </a:solidFill>
                <a:latin typeface="HeliosCond" pitchFamily="34" charset="0"/>
              </a:rPr>
            </a:br>
            <a:r>
              <a:rPr lang="ru-RU" sz="2000" dirty="0" smtClean="0">
                <a:solidFill>
                  <a:schemeClr val="bg1"/>
                </a:solidFill>
                <a:latin typeface="HeliosCond" pitchFamily="34" charset="0"/>
              </a:rPr>
              <a:t>директор КУ </a:t>
            </a:r>
            <a:r>
              <a:rPr lang="ru-RU" sz="2000" dirty="0">
                <a:solidFill>
                  <a:schemeClr val="bg1"/>
                </a:solidFill>
                <a:latin typeface="HeliosCond" pitchFamily="34" charset="0"/>
              </a:rPr>
              <a:t>г. Омска УИКТ</a:t>
            </a:r>
          </a:p>
        </p:txBody>
      </p:sp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538163" y="2997200"/>
            <a:ext cx="8064500" cy="1246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spcAft>
                <a:spcPct val="50000"/>
              </a:spcAft>
            </a:pPr>
            <a:r>
              <a:rPr lang="ru-RU" sz="3000" dirty="0" smtClean="0">
                <a:solidFill>
                  <a:srgbClr val="C9DC6D"/>
                </a:solidFill>
                <a:latin typeface="HeliosCond" pitchFamily="34" charset="0"/>
              </a:rPr>
              <a:t>Городской портал </a:t>
            </a:r>
            <a:r>
              <a:rPr lang="ru-RU" sz="3000" dirty="0" smtClean="0">
                <a:solidFill>
                  <a:srgbClr val="C9DC6D"/>
                </a:solidFill>
                <a:latin typeface="HeliosCond" pitchFamily="34" charset="0"/>
              </a:rPr>
              <a:t>как инструмент </a:t>
            </a:r>
            <a:r>
              <a:rPr lang="ru-RU" sz="3000" dirty="0" smtClean="0">
                <a:solidFill>
                  <a:srgbClr val="C9DC6D"/>
                </a:solidFill>
                <a:latin typeface="HeliosCond" pitchFamily="34" charset="0"/>
              </a:rPr>
              <a:t>интеграции информационных </a:t>
            </a:r>
            <a:r>
              <a:rPr lang="ru-RU" sz="3000" smtClean="0">
                <a:solidFill>
                  <a:srgbClr val="C9DC6D"/>
                </a:solidFill>
                <a:latin typeface="HeliosCond" pitchFamily="34" charset="0"/>
              </a:rPr>
              <a:t>ресурсов администрации </a:t>
            </a:r>
            <a:r>
              <a:rPr lang="ru-RU" sz="3000" dirty="0" smtClean="0">
                <a:solidFill>
                  <a:srgbClr val="C9DC6D"/>
                </a:solidFill>
                <a:latin typeface="HeliosCond" pitchFamily="34" charset="0"/>
              </a:rPr>
              <a:t>муниципалитета</a:t>
            </a:r>
            <a:endParaRPr lang="ru-RU" sz="3000" dirty="0">
              <a:solidFill>
                <a:srgbClr val="C9DC6D"/>
              </a:solidFill>
              <a:latin typeface="HeliosCon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84" name="Picture 12" descr="news-uf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8163" y="1919288"/>
            <a:ext cx="8064500" cy="4462462"/>
          </a:xfrm>
          <a:prstGeom prst="rect">
            <a:avLst/>
          </a:prstGeom>
          <a:noFill/>
        </p:spPr>
      </p:pic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539750" y="549275"/>
            <a:ext cx="8064500" cy="32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spcAft>
                <a:spcPct val="50000"/>
              </a:spcAft>
            </a:pPr>
            <a:r>
              <a:rPr lang="ru-RU" sz="2400">
                <a:latin typeface="HeliosCond" pitchFamily="34" charset="0"/>
              </a:rPr>
              <a:t>Новости, фоторепортажи, видеосюжеты</a:t>
            </a: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4859338" y="188913"/>
            <a:ext cx="3744912" cy="20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  <a:spcBef>
                <a:spcPct val="50000"/>
              </a:spcBef>
              <a:spcAft>
                <a:spcPct val="50000"/>
              </a:spcAft>
            </a:pPr>
            <a:r>
              <a:rPr lang="ru-RU" sz="1400">
                <a:solidFill>
                  <a:srgbClr val="4D4D4D"/>
                </a:solidFill>
                <a:latin typeface="HeliosCond" pitchFamily="34" charset="0"/>
              </a:rPr>
              <a:t>Интерактивность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8604250" y="6381750"/>
            <a:ext cx="53975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  <a:spcBef>
                <a:spcPct val="50000"/>
              </a:spcBef>
              <a:spcAft>
                <a:spcPct val="50000"/>
              </a:spcAft>
            </a:pPr>
            <a:fld id="{90E82698-4550-4B2E-89EA-0BE6BB3CEC88}" type="slidenum">
              <a:rPr lang="ru-RU" sz="1600">
                <a:solidFill>
                  <a:schemeClr val="bg2"/>
                </a:solidFill>
                <a:latin typeface="HeliosCond" pitchFamily="34" charset="0"/>
              </a:rPr>
              <a:pPr>
                <a:lnSpc>
                  <a:spcPct val="95000"/>
                </a:lnSpc>
                <a:spcBef>
                  <a:spcPct val="50000"/>
                </a:spcBef>
                <a:spcAft>
                  <a:spcPct val="50000"/>
                </a:spcAft>
              </a:pPr>
              <a:t>10</a:t>
            </a:fld>
            <a:endParaRPr lang="ru-RU" sz="1600">
              <a:solidFill>
                <a:schemeClr val="bg2"/>
              </a:solidFill>
              <a:latin typeface="HeliosCond" pitchFamily="34" charset="0"/>
            </a:endParaRPr>
          </a:p>
        </p:txBody>
      </p:sp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4875213" y="0"/>
            <a:ext cx="71437" cy="115888"/>
          </a:xfrm>
          <a:prstGeom prst="rect">
            <a:avLst/>
          </a:prstGeom>
          <a:solidFill>
            <a:srgbClr val="007CB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536575" y="1125538"/>
            <a:ext cx="8067675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tabLst>
                <a:tab pos="266700" algn="l"/>
              </a:tabLst>
            </a:pPr>
            <a:r>
              <a:rPr lang="ru-RU">
                <a:latin typeface="HeliosCond" pitchFamily="34" charset="0"/>
              </a:rPr>
              <a:t>В дни важных событий — таких, как эстафета олимпийского огня — новости выходят максимально оперативно, и посещаемость возрастает до 10–12 тысяч человек.</a:t>
            </a:r>
          </a:p>
        </p:txBody>
      </p:sp>
      <p:sp>
        <p:nvSpPr>
          <p:cNvPr id="28682" name="Text Box 10"/>
          <p:cNvSpPr txBox="1">
            <a:spLocks noChangeArrowheads="1"/>
          </p:cNvSpPr>
          <p:nvPr/>
        </p:nvSpPr>
        <p:spPr bwMode="auto">
          <a:xfrm>
            <a:off x="6580188" y="2378075"/>
            <a:ext cx="1655762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  <a:spcBef>
                <a:spcPct val="50000"/>
              </a:spcBef>
              <a:spcAft>
                <a:spcPct val="50000"/>
              </a:spcAft>
            </a:pPr>
            <a:r>
              <a:rPr lang="ru-RU" sz="1400">
                <a:latin typeface="HeliosCond" pitchFamily="34" charset="0"/>
              </a:rPr>
              <a:t>9 декабря 2013 года</a:t>
            </a:r>
            <a:br>
              <a:rPr lang="ru-RU" sz="1400">
                <a:latin typeface="HeliosCond" pitchFamily="34" charset="0"/>
              </a:rPr>
            </a:br>
            <a:r>
              <a:rPr lang="ru-RU" sz="1400">
                <a:latin typeface="HeliosCond" pitchFamily="34" charset="0"/>
              </a:rPr>
              <a:t>10 662 пользователя</a:t>
            </a:r>
          </a:p>
        </p:txBody>
      </p:sp>
      <p:sp>
        <p:nvSpPr>
          <p:cNvPr id="28683" name="Oval 11"/>
          <p:cNvSpPr>
            <a:spLocks noChangeArrowheads="1"/>
          </p:cNvSpPr>
          <p:nvPr/>
        </p:nvSpPr>
        <p:spPr bwMode="auto">
          <a:xfrm>
            <a:off x="6315075" y="2493963"/>
            <a:ext cx="144463" cy="144462"/>
          </a:xfrm>
          <a:prstGeom prst="ellipse">
            <a:avLst/>
          </a:prstGeom>
          <a:solidFill>
            <a:srgbClr val="F222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8686" name="Text Box 14"/>
          <p:cNvSpPr txBox="1">
            <a:spLocks noChangeArrowheads="1"/>
          </p:cNvSpPr>
          <p:nvPr/>
        </p:nvSpPr>
        <p:spPr bwMode="auto">
          <a:xfrm>
            <a:off x="3924300" y="3082925"/>
            <a:ext cx="1225550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  <a:spcBef>
                <a:spcPct val="50000"/>
              </a:spcBef>
              <a:spcAft>
                <a:spcPct val="50000"/>
              </a:spcAft>
            </a:pPr>
            <a:r>
              <a:rPr lang="en-US" sz="1400">
                <a:solidFill>
                  <a:schemeClr val="bg2"/>
                </a:solidFill>
                <a:latin typeface="HeliosCond" pitchFamily="34" charset="0"/>
              </a:rPr>
              <a:t>Google Analytics</a:t>
            </a:r>
            <a:endParaRPr lang="ru-RU" sz="1400">
              <a:solidFill>
                <a:schemeClr val="bg2"/>
              </a:solidFill>
              <a:latin typeface="HeliosCon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539750" y="549275"/>
            <a:ext cx="8064500" cy="32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spcAft>
                <a:spcPct val="50000"/>
              </a:spcAft>
            </a:pPr>
            <a:r>
              <a:rPr lang="ru-RU" sz="2400">
                <a:latin typeface="HeliosCond" pitchFamily="34" charset="0"/>
              </a:rPr>
              <a:t>Онлайн-карты: экскурсия, планировка территории, праздники</a:t>
            </a:r>
          </a:p>
        </p:txBody>
      </p:sp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4859338" y="188913"/>
            <a:ext cx="3744912" cy="20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  <a:spcBef>
                <a:spcPct val="50000"/>
              </a:spcBef>
              <a:spcAft>
                <a:spcPct val="50000"/>
              </a:spcAft>
            </a:pPr>
            <a:r>
              <a:rPr lang="ru-RU" sz="1400">
                <a:solidFill>
                  <a:srgbClr val="4D4D4D"/>
                </a:solidFill>
                <a:latin typeface="HeliosCond" pitchFamily="34" charset="0"/>
              </a:rPr>
              <a:t>Интерактивность</a:t>
            </a: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8604250" y="6381750"/>
            <a:ext cx="53975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  <a:spcBef>
                <a:spcPct val="50000"/>
              </a:spcBef>
              <a:spcAft>
                <a:spcPct val="50000"/>
              </a:spcAft>
            </a:pPr>
            <a:fld id="{09C557F6-F976-456F-85C6-9217820060A2}" type="slidenum">
              <a:rPr lang="ru-RU" sz="1600">
                <a:solidFill>
                  <a:schemeClr val="bg2"/>
                </a:solidFill>
                <a:latin typeface="HeliosCond" pitchFamily="34" charset="0"/>
              </a:rPr>
              <a:pPr>
                <a:lnSpc>
                  <a:spcPct val="95000"/>
                </a:lnSpc>
                <a:spcBef>
                  <a:spcPct val="50000"/>
                </a:spcBef>
                <a:spcAft>
                  <a:spcPct val="50000"/>
                </a:spcAft>
              </a:pPr>
              <a:t>11</a:t>
            </a:fld>
            <a:endParaRPr lang="ru-RU" sz="1600">
              <a:solidFill>
                <a:schemeClr val="bg2"/>
              </a:solidFill>
              <a:latin typeface="HeliosCond" pitchFamily="34" charset="0"/>
            </a:endParaRPr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4875213" y="0"/>
            <a:ext cx="71437" cy="115888"/>
          </a:xfrm>
          <a:prstGeom prst="rect">
            <a:avLst/>
          </a:prstGeom>
          <a:solidFill>
            <a:srgbClr val="007CB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538163" y="1125538"/>
            <a:ext cx="8067675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tabLst>
                <a:tab pos="266700" algn="l"/>
              </a:tabLst>
            </a:pPr>
            <a:r>
              <a:rPr lang="ru-RU">
                <a:latin typeface="HeliosCond" pitchFamily="34" charset="0"/>
              </a:rPr>
              <a:t>Ежегодно публикуется карта Дня города. В 2014 году только в день праздника</a:t>
            </a:r>
            <a:br>
              <a:rPr lang="ru-RU">
                <a:latin typeface="HeliosCond" pitchFamily="34" charset="0"/>
              </a:rPr>
            </a:br>
            <a:r>
              <a:rPr lang="ru-RU">
                <a:latin typeface="HeliosCond" pitchFamily="34" charset="0"/>
              </a:rPr>
              <a:t>ее посетило 12 тысяч человек, а за предпраздничную неделю — 25 тысяч.</a:t>
            </a:r>
          </a:p>
        </p:txBody>
      </p:sp>
      <p:pic>
        <p:nvPicPr>
          <p:cNvPr id="29710" name="Picture 14" descr="map-uf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1919288"/>
            <a:ext cx="8064500" cy="44624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539750" y="549275"/>
            <a:ext cx="8064500" cy="32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spcAft>
                <a:spcPct val="50000"/>
              </a:spcAft>
            </a:pPr>
            <a:r>
              <a:rPr lang="ru-RU" sz="2400">
                <a:latin typeface="HeliosCond" pitchFamily="34" charset="0"/>
              </a:rPr>
              <a:t>Муниципальные услуги и и сервисы</a:t>
            </a:r>
          </a:p>
        </p:txBody>
      </p:sp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4859338" y="188913"/>
            <a:ext cx="3744912" cy="20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  <a:spcBef>
                <a:spcPct val="50000"/>
              </a:spcBef>
              <a:spcAft>
                <a:spcPct val="50000"/>
              </a:spcAft>
            </a:pPr>
            <a:r>
              <a:rPr lang="ru-RU" sz="1400">
                <a:solidFill>
                  <a:srgbClr val="4D4D4D"/>
                </a:solidFill>
                <a:latin typeface="HeliosCond" pitchFamily="34" charset="0"/>
              </a:rPr>
              <a:t>Муниципальные информационные ресурсы</a:t>
            </a:r>
          </a:p>
        </p:txBody>
      </p:sp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8604250" y="6381750"/>
            <a:ext cx="53975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  <a:spcBef>
                <a:spcPct val="50000"/>
              </a:spcBef>
              <a:spcAft>
                <a:spcPct val="50000"/>
              </a:spcAft>
            </a:pPr>
            <a:fld id="{2EC5024B-0D96-4D03-8110-7538DA5404BB}" type="slidenum">
              <a:rPr lang="ru-RU" sz="1600">
                <a:solidFill>
                  <a:schemeClr val="bg2"/>
                </a:solidFill>
                <a:latin typeface="HeliosCond" pitchFamily="34" charset="0"/>
              </a:rPr>
              <a:pPr>
                <a:lnSpc>
                  <a:spcPct val="95000"/>
                </a:lnSpc>
                <a:spcBef>
                  <a:spcPct val="50000"/>
                </a:spcBef>
                <a:spcAft>
                  <a:spcPct val="50000"/>
                </a:spcAft>
              </a:pPr>
              <a:t>12</a:t>
            </a:fld>
            <a:endParaRPr lang="ru-RU" sz="1600">
              <a:solidFill>
                <a:schemeClr val="bg2"/>
              </a:solidFill>
              <a:latin typeface="HeliosCond" pitchFamily="34" charset="0"/>
            </a:endParaRPr>
          </a:p>
        </p:txBody>
      </p:sp>
      <p:sp>
        <p:nvSpPr>
          <p:cNvPr id="52229" name="Rectangle 5"/>
          <p:cNvSpPr>
            <a:spLocks noChangeArrowheads="1"/>
          </p:cNvSpPr>
          <p:nvPr/>
        </p:nvSpPr>
        <p:spPr bwMode="auto">
          <a:xfrm>
            <a:off x="4875213" y="0"/>
            <a:ext cx="71437" cy="115888"/>
          </a:xfrm>
          <a:prstGeom prst="rect">
            <a:avLst/>
          </a:prstGeom>
          <a:solidFill>
            <a:srgbClr val="007CB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2230" name="Text Box 6"/>
          <p:cNvSpPr txBox="1">
            <a:spLocks noChangeArrowheads="1"/>
          </p:cNvSpPr>
          <p:nvPr/>
        </p:nvSpPr>
        <p:spPr bwMode="auto">
          <a:xfrm>
            <a:off x="536575" y="1125538"/>
            <a:ext cx="8067675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tabLst>
                <a:tab pos="266700" algn="l"/>
              </a:tabLst>
            </a:pPr>
            <a:r>
              <a:rPr lang="ru-RU">
                <a:latin typeface="HeliosCond" pitchFamily="34" charset="0"/>
              </a:rPr>
              <a:t>Работу сервисов портала обеспечивают муниципальные информационные системы </a:t>
            </a:r>
            <a:r>
              <a:rPr lang="en-US">
                <a:latin typeface="HeliosCond" pitchFamily="34" charset="0"/>
              </a:rPr>
              <a:t/>
            </a:r>
            <a:br>
              <a:rPr lang="en-US">
                <a:latin typeface="HeliosCond" pitchFamily="34" charset="0"/>
              </a:rPr>
            </a:br>
            <a:r>
              <a:rPr lang="ru-RU">
                <a:latin typeface="HeliosCond" pitchFamily="34" charset="0"/>
              </a:rPr>
              <a:t>и ресурсы</a:t>
            </a:r>
          </a:p>
        </p:txBody>
      </p:sp>
      <p:pic>
        <p:nvPicPr>
          <p:cNvPr id="52235" name="Picture 11" descr="usl&amp;serv"/>
          <p:cNvPicPr>
            <a:picLocks noChangeAspect="1" noChangeArrowheads="1"/>
          </p:cNvPicPr>
          <p:nvPr/>
        </p:nvPicPr>
        <p:blipFill>
          <a:blip r:embed="rId3"/>
          <a:srcRect b="7928"/>
          <a:stretch>
            <a:fillRect/>
          </a:stretch>
        </p:blipFill>
        <p:spPr bwMode="auto">
          <a:xfrm>
            <a:off x="538163" y="1916113"/>
            <a:ext cx="8066087" cy="4457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539750" y="549275"/>
            <a:ext cx="8064500" cy="32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spcAft>
                <a:spcPct val="50000"/>
              </a:spcAft>
            </a:pPr>
            <a:r>
              <a:rPr lang="ru-RU" sz="2400">
                <a:latin typeface="HeliosCond" pitchFamily="34" charset="0"/>
              </a:rPr>
              <a:t>Портал и система электронного документооборота </a:t>
            </a:r>
          </a:p>
        </p:txBody>
      </p:sp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4859338" y="188913"/>
            <a:ext cx="3744912" cy="20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  <a:spcBef>
                <a:spcPct val="50000"/>
              </a:spcBef>
              <a:spcAft>
                <a:spcPct val="50000"/>
              </a:spcAft>
            </a:pPr>
            <a:r>
              <a:rPr lang="ru-RU" sz="1400">
                <a:solidFill>
                  <a:srgbClr val="4D4D4D"/>
                </a:solidFill>
                <a:latin typeface="HeliosCond" pitchFamily="34" charset="0"/>
              </a:rPr>
              <a:t>Муниципальные информационные ресурсы</a:t>
            </a:r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8604250" y="6381750"/>
            <a:ext cx="53975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  <a:spcBef>
                <a:spcPct val="50000"/>
              </a:spcBef>
              <a:spcAft>
                <a:spcPct val="50000"/>
              </a:spcAft>
            </a:pPr>
            <a:fld id="{0C96EE33-F326-4320-902C-D89A5CC95E61}" type="slidenum">
              <a:rPr lang="ru-RU" sz="1600">
                <a:solidFill>
                  <a:schemeClr val="bg2"/>
                </a:solidFill>
                <a:latin typeface="HeliosCond" pitchFamily="34" charset="0"/>
              </a:rPr>
              <a:pPr>
                <a:lnSpc>
                  <a:spcPct val="95000"/>
                </a:lnSpc>
                <a:spcBef>
                  <a:spcPct val="50000"/>
                </a:spcBef>
                <a:spcAft>
                  <a:spcPct val="50000"/>
                </a:spcAft>
              </a:pPr>
              <a:t>13</a:t>
            </a:fld>
            <a:endParaRPr lang="ru-RU" sz="1600">
              <a:solidFill>
                <a:schemeClr val="bg2"/>
              </a:solidFill>
              <a:latin typeface="HeliosCond" pitchFamily="34" charset="0"/>
            </a:endParaRPr>
          </a:p>
        </p:txBody>
      </p:sp>
      <p:sp>
        <p:nvSpPr>
          <p:cNvPr id="32773" name="Rectangle 5"/>
          <p:cNvSpPr>
            <a:spLocks noChangeArrowheads="1"/>
          </p:cNvSpPr>
          <p:nvPr/>
        </p:nvSpPr>
        <p:spPr bwMode="auto">
          <a:xfrm>
            <a:off x="4875213" y="0"/>
            <a:ext cx="71437" cy="115888"/>
          </a:xfrm>
          <a:prstGeom prst="rect">
            <a:avLst/>
          </a:prstGeom>
          <a:solidFill>
            <a:srgbClr val="007CB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536575" y="1125538"/>
            <a:ext cx="8067675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tabLst>
                <a:tab pos="266700" algn="l"/>
              </a:tabLst>
            </a:pPr>
            <a:r>
              <a:rPr lang="ru-RU">
                <a:latin typeface="HeliosCond" pitchFamily="34" charset="0"/>
              </a:rPr>
              <a:t>Обращения граждан, заявления на услуги формируются на портале, после чего попадают в систему электронного документооборота администрации города.</a:t>
            </a:r>
          </a:p>
        </p:txBody>
      </p:sp>
      <p:sp>
        <p:nvSpPr>
          <p:cNvPr id="32780" name="Rectangle 12"/>
          <p:cNvSpPr>
            <a:spLocks noChangeArrowheads="1"/>
          </p:cNvSpPr>
          <p:nvPr/>
        </p:nvSpPr>
        <p:spPr bwMode="auto">
          <a:xfrm>
            <a:off x="0" y="14239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32782" name="Object 14"/>
          <p:cNvGraphicFramePr>
            <a:graphicFrameLocks noChangeAspect="1"/>
          </p:cNvGraphicFramePr>
          <p:nvPr/>
        </p:nvGraphicFramePr>
        <p:xfrm>
          <a:off x="538163" y="1851025"/>
          <a:ext cx="7951787" cy="4530725"/>
        </p:xfrm>
        <a:graphic>
          <a:graphicData uri="http://schemas.openxmlformats.org/presentationml/2006/ole">
            <p:oleObj spid="_x0000_s32782" name="Visio" r:id="rId4" imgW="7951504" imgH="4531506" progId="Visio.Drawing.11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2"/>
          <p:cNvSpPr txBox="1">
            <a:spLocks noChangeArrowheads="1"/>
          </p:cNvSpPr>
          <p:nvPr/>
        </p:nvSpPr>
        <p:spPr bwMode="auto">
          <a:xfrm>
            <a:off x="539750" y="549275"/>
            <a:ext cx="8064500" cy="32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spcAft>
                <a:spcPct val="50000"/>
              </a:spcAft>
            </a:pPr>
            <a:r>
              <a:rPr lang="ru-RU" sz="2400">
                <a:latin typeface="HeliosCond" pitchFamily="34" charset="0"/>
              </a:rPr>
              <a:t>Услуги в электронном виде: архивные справки, запись в детсад</a:t>
            </a:r>
          </a:p>
        </p:txBody>
      </p:sp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4859338" y="188913"/>
            <a:ext cx="3744912" cy="20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  <a:spcBef>
                <a:spcPct val="50000"/>
              </a:spcBef>
              <a:spcAft>
                <a:spcPct val="50000"/>
              </a:spcAft>
            </a:pPr>
            <a:r>
              <a:rPr lang="ru-RU" sz="1400">
                <a:solidFill>
                  <a:srgbClr val="4D4D4D"/>
                </a:solidFill>
                <a:latin typeface="HeliosCond" pitchFamily="34" charset="0"/>
              </a:rPr>
              <a:t>Муниципальные информационные ресурсы</a:t>
            </a:r>
          </a:p>
        </p:txBody>
      </p:sp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8604250" y="6381750"/>
            <a:ext cx="53975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  <a:spcBef>
                <a:spcPct val="50000"/>
              </a:spcBef>
              <a:spcAft>
                <a:spcPct val="50000"/>
              </a:spcAft>
            </a:pPr>
            <a:fld id="{6007F48D-9AD0-4689-BFC3-EA85DBBA71F6}" type="slidenum">
              <a:rPr lang="ru-RU" sz="1600">
                <a:solidFill>
                  <a:schemeClr val="bg2"/>
                </a:solidFill>
                <a:latin typeface="HeliosCond" pitchFamily="34" charset="0"/>
              </a:rPr>
              <a:pPr>
                <a:lnSpc>
                  <a:spcPct val="95000"/>
                </a:lnSpc>
                <a:spcBef>
                  <a:spcPct val="50000"/>
                </a:spcBef>
                <a:spcAft>
                  <a:spcPct val="50000"/>
                </a:spcAft>
              </a:pPr>
              <a:t>14</a:t>
            </a:fld>
            <a:endParaRPr lang="ru-RU" sz="1600">
              <a:solidFill>
                <a:schemeClr val="bg2"/>
              </a:solidFill>
              <a:latin typeface="HeliosCond" pitchFamily="34" charset="0"/>
            </a:endParaRPr>
          </a:p>
        </p:txBody>
      </p:sp>
      <p:sp>
        <p:nvSpPr>
          <p:cNvPr id="57349" name="Rectangle 5"/>
          <p:cNvSpPr>
            <a:spLocks noChangeArrowheads="1"/>
          </p:cNvSpPr>
          <p:nvPr/>
        </p:nvSpPr>
        <p:spPr bwMode="auto">
          <a:xfrm>
            <a:off x="4875213" y="0"/>
            <a:ext cx="71437" cy="115888"/>
          </a:xfrm>
          <a:prstGeom prst="rect">
            <a:avLst/>
          </a:prstGeom>
          <a:solidFill>
            <a:srgbClr val="007CB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7350" name="Text Box 6"/>
          <p:cNvSpPr txBox="1">
            <a:spLocks noChangeArrowheads="1"/>
          </p:cNvSpPr>
          <p:nvPr/>
        </p:nvSpPr>
        <p:spPr bwMode="auto">
          <a:xfrm>
            <a:off x="536575" y="1125538"/>
            <a:ext cx="8067675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tabLst>
                <a:tab pos="266700" algn="l"/>
              </a:tabLst>
            </a:pPr>
            <a:r>
              <a:rPr lang="ru-RU">
                <a:latin typeface="HeliosCond" pitchFamily="34" charset="0"/>
              </a:rPr>
              <a:t>Формы услуг представлены на портале мэрии Омска. В режиме онлайн подаются сканированные копии документов, позже их нужно будет предъявить при получении запрошенного документа. Самая популярная из таких услуг — </a:t>
            </a:r>
            <a:r>
              <a:rPr lang="ru-RU" b="1">
                <a:latin typeface="HeliosCond" pitchFamily="34" charset="0"/>
              </a:rPr>
              <a:t>запись в детский сад</a:t>
            </a:r>
            <a:r>
              <a:rPr lang="ru-RU">
                <a:latin typeface="HeliosCond" pitchFamily="34" charset="0"/>
              </a:rPr>
              <a:t>.</a:t>
            </a:r>
          </a:p>
        </p:txBody>
      </p:sp>
      <p:pic>
        <p:nvPicPr>
          <p:cNvPr id="57352" name="Picture 8" descr="detsa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2206625"/>
            <a:ext cx="8064500" cy="4175125"/>
          </a:xfrm>
          <a:prstGeom prst="rect">
            <a:avLst/>
          </a:prstGeom>
          <a:noFill/>
          <a:ln w="3175" algn="ctr">
            <a:solidFill>
              <a:srgbClr val="C0C0C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Text Box 3"/>
          <p:cNvSpPr txBox="1">
            <a:spLocks noChangeArrowheads="1"/>
          </p:cNvSpPr>
          <p:nvPr/>
        </p:nvSpPr>
        <p:spPr bwMode="auto">
          <a:xfrm>
            <a:off x="4859338" y="188913"/>
            <a:ext cx="3744912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  <a:spcBef>
                <a:spcPct val="50000"/>
              </a:spcBef>
              <a:spcAft>
                <a:spcPct val="50000"/>
              </a:spcAft>
            </a:pPr>
            <a:r>
              <a:rPr lang="ru-RU" sz="1400">
                <a:solidFill>
                  <a:srgbClr val="4D4D4D"/>
                </a:solidFill>
                <a:latin typeface="HeliosCond" pitchFamily="34" charset="0"/>
              </a:rPr>
              <a:t>Муниципальные информационные ресурсы</a:t>
            </a:r>
          </a:p>
          <a:p>
            <a:pPr>
              <a:lnSpc>
                <a:spcPct val="95000"/>
              </a:lnSpc>
              <a:spcBef>
                <a:spcPct val="50000"/>
              </a:spcBef>
              <a:spcAft>
                <a:spcPct val="50000"/>
              </a:spcAft>
            </a:pPr>
            <a:endParaRPr lang="ru-RU" sz="1400">
              <a:solidFill>
                <a:srgbClr val="4D4D4D"/>
              </a:solidFill>
              <a:latin typeface="HeliosCond" pitchFamily="34" charset="0"/>
            </a:endParaRPr>
          </a:p>
        </p:txBody>
      </p:sp>
      <p:sp>
        <p:nvSpPr>
          <p:cNvPr id="58372" name="Text Box 4"/>
          <p:cNvSpPr txBox="1">
            <a:spLocks noChangeArrowheads="1"/>
          </p:cNvSpPr>
          <p:nvPr/>
        </p:nvSpPr>
        <p:spPr bwMode="auto">
          <a:xfrm>
            <a:off x="8604250" y="6381750"/>
            <a:ext cx="53975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  <a:spcBef>
                <a:spcPct val="50000"/>
              </a:spcBef>
              <a:spcAft>
                <a:spcPct val="50000"/>
              </a:spcAft>
            </a:pPr>
            <a:fld id="{404B696B-1AD4-4935-B983-D5344DCC5F09}" type="slidenum">
              <a:rPr lang="ru-RU" sz="1600">
                <a:solidFill>
                  <a:schemeClr val="bg2"/>
                </a:solidFill>
                <a:latin typeface="HeliosCond" pitchFamily="34" charset="0"/>
              </a:rPr>
              <a:pPr>
                <a:lnSpc>
                  <a:spcPct val="95000"/>
                </a:lnSpc>
                <a:spcBef>
                  <a:spcPct val="50000"/>
                </a:spcBef>
                <a:spcAft>
                  <a:spcPct val="50000"/>
                </a:spcAft>
              </a:pPr>
              <a:t>15</a:t>
            </a:fld>
            <a:endParaRPr lang="ru-RU" sz="1600">
              <a:solidFill>
                <a:schemeClr val="bg2"/>
              </a:solidFill>
              <a:latin typeface="HeliosCond" pitchFamily="34" charset="0"/>
            </a:endParaRPr>
          </a:p>
        </p:txBody>
      </p:sp>
      <p:sp>
        <p:nvSpPr>
          <p:cNvPr id="58373" name="Rectangle 5"/>
          <p:cNvSpPr>
            <a:spLocks noChangeArrowheads="1"/>
          </p:cNvSpPr>
          <p:nvPr/>
        </p:nvSpPr>
        <p:spPr bwMode="auto">
          <a:xfrm>
            <a:off x="4875213" y="0"/>
            <a:ext cx="71437" cy="115888"/>
          </a:xfrm>
          <a:prstGeom prst="rect">
            <a:avLst/>
          </a:prstGeom>
          <a:solidFill>
            <a:srgbClr val="007CB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8374" name="Text Box 6"/>
          <p:cNvSpPr txBox="1">
            <a:spLocks noChangeArrowheads="1"/>
          </p:cNvSpPr>
          <p:nvPr/>
        </p:nvSpPr>
        <p:spPr bwMode="auto">
          <a:xfrm>
            <a:off x="539750" y="1125538"/>
            <a:ext cx="80645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tabLst>
                <a:tab pos="361950" algn="l"/>
              </a:tabLst>
            </a:pPr>
            <a:r>
              <a:rPr lang="ru-RU">
                <a:latin typeface="HeliosCond" pitchFamily="34" charset="0"/>
              </a:rPr>
              <a:t>Система набирает популярность как площадка для раскрытия информации о своей деятельности управляющими компаниями и ТСЖ </a:t>
            </a:r>
          </a:p>
        </p:txBody>
      </p:sp>
      <p:pic>
        <p:nvPicPr>
          <p:cNvPr id="58376" name="Picture 8" descr="dom-start"/>
          <p:cNvPicPr>
            <a:picLocks noChangeAspect="1" noChangeArrowheads="1"/>
          </p:cNvPicPr>
          <p:nvPr/>
        </p:nvPicPr>
        <p:blipFill>
          <a:blip r:embed="rId3"/>
          <a:srcRect l="13390" r="13390" b="16133"/>
          <a:stretch>
            <a:fillRect/>
          </a:stretch>
        </p:blipFill>
        <p:spPr bwMode="auto">
          <a:xfrm>
            <a:off x="538163" y="1993900"/>
            <a:ext cx="6924675" cy="4387850"/>
          </a:xfrm>
          <a:prstGeom prst="rect">
            <a:avLst/>
          </a:prstGeom>
          <a:noFill/>
          <a:ln w="3175" algn="ctr">
            <a:solidFill>
              <a:srgbClr val="C0C0C0"/>
            </a:solidFill>
            <a:miter lim="800000"/>
            <a:headEnd/>
            <a:tailEnd/>
          </a:ln>
          <a:effectLst/>
        </p:spPr>
      </p:pic>
      <p:sp>
        <p:nvSpPr>
          <p:cNvPr id="58379" name="Text Box 11"/>
          <p:cNvSpPr txBox="1">
            <a:spLocks noChangeArrowheads="1"/>
          </p:cNvSpPr>
          <p:nvPr/>
        </p:nvSpPr>
        <p:spPr bwMode="auto">
          <a:xfrm>
            <a:off x="539750" y="549275"/>
            <a:ext cx="80645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spcAft>
                <a:spcPct val="50000"/>
              </a:spcAft>
            </a:pPr>
            <a:r>
              <a:rPr lang="ru-RU" sz="2400">
                <a:latin typeface="HeliosCond" pitchFamily="34" charset="0"/>
              </a:rPr>
              <a:t>Муниципальная информационная система «Мой дом»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539750" y="549275"/>
            <a:ext cx="8064500" cy="32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spcAft>
                <a:spcPct val="50000"/>
              </a:spcAft>
            </a:pPr>
            <a:r>
              <a:rPr lang="ru-RU" sz="2400">
                <a:latin typeface="HeliosCond" pitchFamily="34" charset="0"/>
              </a:rPr>
              <a:t>Система для внутренних нужд стала полезна горожанам</a:t>
            </a:r>
          </a:p>
        </p:txBody>
      </p:sp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4859338" y="188913"/>
            <a:ext cx="3744912" cy="20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  <a:spcBef>
                <a:spcPct val="50000"/>
              </a:spcBef>
              <a:spcAft>
                <a:spcPct val="50000"/>
              </a:spcAft>
            </a:pPr>
            <a:r>
              <a:rPr lang="ru-RU" sz="1400">
                <a:solidFill>
                  <a:srgbClr val="4D4D4D"/>
                </a:solidFill>
                <a:latin typeface="HeliosCond" pitchFamily="34" charset="0"/>
              </a:rPr>
              <a:t>Муниципальные информационные ресурсы</a:t>
            </a:r>
          </a:p>
        </p:txBody>
      </p:sp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8604250" y="6381750"/>
            <a:ext cx="53975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  <a:spcBef>
                <a:spcPct val="50000"/>
              </a:spcBef>
              <a:spcAft>
                <a:spcPct val="50000"/>
              </a:spcAft>
            </a:pPr>
            <a:fld id="{33EF816B-36D3-405F-A51D-6C0BE79E3B39}" type="slidenum">
              <a:rPr lang="ru-RU" sz="1600">
                <a:solidFill>
                  <a:schemeClr val="bg2"/>
                </a:solidFill>
                <a:latin typeface="HeliosCond" pitchFamily="34" charset="0"/>
              </a:rPr>
              <a:pPr>
                <a:lnSpc>
                  <a:spcPct val="95000"/>
                </a:lnSpc>
                <a:spcBef>
                  <a:spcPct val="50000"/>
                </a:spcBef>
                <a:spcAft>
                  <a:spcPct val="50000"/>
                </a:spcAft>
              </a:pPr>
              <a:t>16</a:t>
            </a:fld>
            <a:endParaRPr lang="ru-RU" sz="1600">
              <a:solidFill>
                <a:schemeClr val="bg2"/>
              </a:solidFill>
              <a:latin typeface="HeliosCond" pitchFamily="34" charset="0"/>
            </a:endParaRPr>
          </a:p>
        </p:txBody>
      </p:sp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4875213" y="0"/>
            <a:ext cx="71437" cy="115888"/>
          </a:xfrm>
          <a:prstGeom prst="rect">
            <a:avLst/>
          </a:prstGeom>
          <a:solidFill>
            <a:srgbClr val="007CB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8922" name="Text Box 10"/>
          <p:cNvSpPr txBox="1">
            <a:spLocks noChangeArrowheads="1"/>
          </p:cNvSpPr>
          <p:nvPr/>
        </p:nvSpPr>
        <p:spPr bwMode="auto">
          <a:xfrm>
            <a:off x="539750" y="1125538"/>
            <a:ext cx="80645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tabLst>
                <a:tab pos="361950" algn="l"/>
              </a:tabLst>
            </a:pPr>
            <a:r>
              <a:rPr lang="ru-RU">
                <a:latin typeface="HeliosCond" pitchFamily="34" charset="0"/>
              </a:rPr>
              <a:t>В системе собраны сведения о текущих отключениях света, тепла, воды и газа по всему городу. Данные вносятся </a:t>
            </a:r>
            <a:r>
              <a:rPr lang="ru-RU" b="1">
                <a:latin typeface="HeliosCond" pitchFamily="34" charset="0"/>
              </a:rPr>
              <a:t>круглосуточно</a:t>
            </a:r>
            <a:r>
              <a:rPr lang="ru-RU">
                <a:latin typeface="HeliosCond" pitchFamily="34" charset="0"/>
              </a:rPr>
              <a:t> и содержат предполагаемое время включения.</a:t>
            </a:r>
          </a:p>
        </p:txBody>
      </p:sp>
      <p:pic>
        <p:nvPicPr>
          <p:cNvPr id="38923" name="Picture 11" descr="do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1914525"/>
            <a:ext cx="8061325" cy="4467225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539750" y="549275"/>
            <a:ext cx="8064500" cy="32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spcAft>
                <a:spcPct val="50000"/>
              </a:spcAft>
            </a:pPr>
            <a:r>
              <a:rPr lang="ru-RU" sz="2400">
                <a:latin typeface="HeliosCond" pitchFamily="34" charset="0"/>
              </a:rPr>
              <a:t>Муниципальная информационная система «Мой маршрут»</a:t>
            </a:r>
          </a:p>
        </p:txBody>
      </p:sp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4859338" y="188913"/>
            <a:ext cx="3744912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  <a:spcBef>
                <a:spcPct val="50000"/>
              </a:spcBef>
              <a:spcAft>
                <a:spcPct val="50000"/>
              </a:spcAft>
            </a:pPr>
            <a:r>
              <a:rPr lang="ru-RU" sz="1400">
                <a:solidFill>
                  <a:srgbClr val="4D4D4D"/>
                </a:solidFill>
                <a:latin typeface="HeliosCond" pitchFamily="34" charset="0"/>
              </a:rPr>
              <a:t>Муниципальные информационные ресурсы</a:t>
            </a:r>
          </a:p>
          <a:p>
            <a:pPr>
              <a:lnSpc>
                <a:spcPct val="95000"/>
              </a:lnSpc>
              <a:spcBef>
                <a:spcPct val="50000"/>
              </a:spcBef>
              <a:spcAft>
                <a:spcPct val="50000"/>
              </a:spcAft>
            </a:pPr>
            <a:endParaRPr lang="ru-RU" sz="1400">
              <a:solidFill>
                <a:srgbClr val="4D4D4D"/>
              </a:solidFill>
              <a:latin typeface="HeliosCond" pitchFamily="34" charset="0"/>
            </a:endParaRPr>
          </a:p>
        </p:txBody>
      </p:sp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8604250" y="6381750"/>
            <a:ext cx="53975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  <a:spcBef>
                <a:spcPct val="50000"/>
              </a:spcBef>
              <a:spcAft>
                <a:spcPct val="50000"/>
              </a:spcAft>
            </a:pPr>
            <a:fld id="{6DECB271-29BA-482B-84FB-1E031936669B}" type="slidenum">
              <a:rPr lang="ru-RU" sz="1600">
                <a:solidFill>
                  <a:schemeClr val="bg2"/>
                </a:solidFill>
                <a:latin typeface="HeliosCond" pitchFamily="34" charset="0"/>
              </a:rPr>
              <a:pPr>
                <a:lnSpc>
                  <a:spcPct val="95000"/>
                </a:lnSpc>
                <a:spcBef>
                  <a:spcPct val="50000"/>
                </a:spcBef>
                <a:spcAft>
                  <a:spcPct val="50000"/>
                </a:spcAft>
              </a:pPr>
              <a:t>17</a:t>
            </a:fld>
            <a:endParaRPr lang="ru-RU" sz="1600">
              <a:solidFill>
                <a:schemeClr val="bg2"/>
              </a:solidFill>
              <a:latin typeface="HeliosCond" pitchFamily="34" charset="0"/>
            </a:endParaRPr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4875213" y="0"/>
            <a:ext cx="71437" cy="115888"/>
          </a:xfrm>
          <a:prstGeom prst="rect">
            <a:avLst/>
          </a:prstGeom>
          <a:solidFill>
            <a:srgbClr val="007CB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9942" name="Text Box 6"/>
          <p:cNvSpPr txBox="1">
            <a:spLocks noChangeArrowheads="1"/>
          </p:cNvSpPr>
          <p:nvPr/>
        </p:nvSpPr>
        <p:spPr bwMode="auto">
          <a:xfrm>
            <a:off x="536575" y="1125538"/>
            <a:ext cx="8067675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tabLst>
                <a:tab pos="266700" algn="l"/>
              </a:tabLst>
            </a:pPr>
            <a:r>
              <a:rPr lang="ru-RU">
                <a:latin typeface="HeliosCond" pitchFamily="34" charset="0"/>
              </a:rPr>
              <a:t>Система отображает на карте муниципальный транспорт (порядка 1 000 единиц)</a:t>
            </a:r>
            <a:br>
              <a:rPr lang="ru-RU">
                <a:latin typeface="HeliosCond" pitchFamily="34" charset="0"/>
              </a:rPr>
            </a:br>
            <a:r>
              <a:rPr lang="ru-RU">
                <a:latin typeface="HeliosCond" pitchFamily="34" charset="0"/>
              </a:rPr>
              <a:t>в режиме реального времени и прогнозирует время прибытия на любую остановку.</a:t>
            </a:r>
          </a:p>
        </p:txBody>
      </p:sp>
      <p:pic>
        <p:nvPicPr>
          <p:cNvPr id="39944" name="Picture 8" descr="route-uf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8163" y="1919288"/>
            <a:ext cx="8064500" cy="44624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2"/>
          <p:cNvSpPr txBox="1">
            <a:spLocks noChangeArrowheads="1"/>
          </p:cNvSpPr>
          <p:nvPr/>
        </p:nvSpPr>
        <p:spPr bwMode="auto">
          <a:xfrm>
            <a:off x="539750" y="549275"/>
            <a:ext cx="8064500" cy="32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spcAft>
                <a:spcPct val="50000"/>
              </a:spcAft>
            </a:pPr>
            <a:r>
              <a:rPr lang="ru-RU" sz="2400">
                <a:latin typeface="HeliosCond" pitchFamily="34" charset="0"/>
              </a:rPr>
              <a:t>Публикация нормативно-правовых актов </a:t>
            </a:r>
          </a:p>
        </p:txBody>
      </p:sp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4859338" y="188913"/>
            <a:ext cx="3744912" cy="20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  <a:spcBef>
                <a:spcPct val="50000"/>
              </a:spcBef>
              <a:spcAft>
                <a:spcPct val="50000"/>
              </a:spcAft>
            </a:pPr>
            <a:r>
              <a:rPr lang="ru-RU" sz="1400">
                <a:solidFill>
                  <a:srgbClr val="4D4D4D"/>
                </a:solidFill>
                <a:latin typeface="HeliosCond" pitchFamily="34" charset="0"/>
              </a:rPr>
              <a:t>Муниципальные информационные ресурсы</a:t>
            </a:r>
          </a:p>
        </p:txBody>
      </p:sp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8604250" y="6381750"/>
            <a:ext cx="53975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  <a:spcBef>
                <a:spcPct val="50000"/>
              </a:spcBef>
              <a:spcAft>
                <a:spcPct val="50000"/>
              </a:spcAft>
            </a:pPr>
            <a:fld id="{2F99EBFC-1413-42C1-9EE1-79919C710188}" type="slidenum">
              <a:rPr lang="ru-RU" sz="1600">
                <a:solidFill>
                  <a:schemeClr val="bg2"/>
                </a:solidFill>
                <a:latin typeface="HeliosCond" pitchFamily="34" charset="0"/>
              </a:rPr>
              <a:pPr>
                <a:lnSpc>
                  <a:spcPct val="95000"/>
                </a:lnSpc>
                <a:spcBef>
                  <a:spcPct val="50000"/>
                </a:spcBef>
                <a:spcAft>
                  <a:spcPct val="50000"/>
                </a:spcAft>
              </a:pPr>
              <a:t>18</a:t>
            </a:fld>
            <a:endParaRPr lang="ru-RU" sz="1600">
              <a:solidFill>
                <a:schemeClr val="bg2"/>
              </a:solidFill>
              <a:latin typeface="HeliosCond" pitchFamily="34" charset="0"/>
            </a:endParaRPr>
          </a:p>
        </p:txBody>
      </p:sp>
      <p:sp>
        <p:nvSpPr>
          <p:cNvPr id="55301" name="Rectangle 5"/>
          <p:cNvSpPr>
            <a:spLocks noChangeArrowheads="1"/>
          </p:cNvSpPr>
          <p:nvPr/>
        </p:nvSpPr>
        <p:spPr bwMode="auto">
          <a:xfrm>
            <a:off x="4875213" y="0"/>
            <a:ext cx="71437" cy="115888"/>
          </a:xfrm>
          <a:prstGeom prst="rect">
            <a:avLst/>
          </a:prstGeom>
          <a:solidFill>
            <a:srgbClr val="007CB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5302" name="Text Box 6"/>
          <p:cNvSpPr txBox="1">
            <a:spLocks noChangeArrowheads="1"/>
          </p:cNvSpPr>
          <p:nvPr/>
        </p:nvSpPr>
        <p:spPr bwMode="auto">
          <a:xfrm>
            <a:off x="536575" y="1125538"/>
            <a:ext cx="8067675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tabLst>
                <a:tab pos="266700" algn="l"/>
              </a:tabLst>
            </a:pPr>
            <a:r>
              <a:rPr lang="ru-RU">
                <a:latin typeface="HeliosCond" pitchFamily="34" charset="0"/>
              </a:rPr>
              <a:t>По тексту нормативно-правового акта может быть осуществлен поиск с учетом морфологии русского языка.</a:t>
            </a:r>
          </a:p>
        </p:txBody>
      </p:sp>
      <p:pic>
        <p:nvPicPr>
          <p:cNvPr id="55306" name="Picture 10" descr="Pravo2"/>
          <p:cNvPicPr>
            <a:picLocks noChangeAspect="1" noChangeArrowheads="1"/>
          </p:cNvPicPr>
          <p:nvPr/>
        </p:nvPicPr>
        <p:blipFill>
          <a:blip r:embed="rId3"/>
          <a:srcRect b="14713"/>
          <a:stretch>
            <a:fillRect/>
          </a:stretch>
        </p:blipFill>
        <p:spPr bwMode="auto">
          <a:xfrm>
            <a:off x="538163" y="1900238"/>
            <a:ext cx="8066087" cy="44973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539750" y="549275"/>
            <a:ext cx="8064500" cy="32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spcAft>
                <a:spcPct val="50000"/>
              </a:spcAft>
            </a:pPr>
            <a:r>
              <a:rPr lang="ru-RU" sz="2400">
                <a:latin typeface="HeliosCond" pitchFamily="34" charset="0"/>
              </a:rPr>
              <a:t>Сайт «Бюджет для граждан»</a:t>
            </a:r>
          </a:p>
        </p:txBody>
      </p:sp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4859338" y="188913"/>
            <a:ext cx="3744912" cy="20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  <a:spcBef>
                <a:spcPct val="50000"/>
              </a:spcBef>
              <a:spcAft>
                <a:spcPct val="50000"/>
              </a:spcAft>
            </a:pPr>
            <a:r>
              <a:rPr lang="ru-RU" sz="1400">
                <a:solidFill>
                  <a:srgbClr val="4D4D4D"/>
                </a:solidFill>
                <a:latin typeface="HeliosCond" pitchFamily="34" charset="0"/>
              </a:rPr>
              <a:t>Муниципальные информационные ресурсы</a:t>
            </a:r>
          </a:p>
        </p:txBody>
      </p:sp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8604250" y="6381750"/>
            <a:ext cx="53975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  <a:spcBef>
                <a:spcPct val="50000"/>
              </a:spcBef>
              <a:spcAft>
                <a:spcPct val="50000"/>
              </a:spcAft>
            </a:pPr>
            <a:fld id="{BD7FA625-7AED-4A42-B1EE-34ED253F98C6}" type="slidenum">
              <a:rPr lang="ru-RU" sz="1600">
                <a:solidFill>
                  <a:schemeClr val="bg2"/>
                </a:solidFill>
                <a:latin typeface="HeliosCond" pitchFamily="34" charset="0"/>
              </a:rPr>
              <a:pPr>
                <a:lnSpc>
                  <a:spcPct val="95000"/>
                </a:lnSpc>
                <a:spcBef>
                  <a:spcPct val="50000"/>
                </a:spcBef>
                <a:spcAft>
                  <a:spcPct val="50000"/>
                </a:spcAft>
              </a:pPr>
              <a:t>19</a:t>
            </a:fld>
            <a:endParaRPr lang="ru-RU" sz="1600">
              <a:solidFill>
                <a:schemeClr val="bg2"/>
              </a:solidFill>
              <a:latin typeface="HeliosCond" pitchFamily="34" charset="0"/>
            </a:endParaRPr>
          </a:p>
        </p:txBody>
      </p:sp>
      <p:sp>
        <p:nvSpPr>
          <p:cNvPr id="54277" name="Rectangle 5"/>
          <p:cNvSpPr>
            <a:spLocks noChangeArrowheads="1"/>
          </p:cNvSpPr>
          <p:nvPr/>
        </p:nvSpPr>
        <p:spPr bwMode="auto">
          <a:xfrm>
            <a:off x="4875213" y="0"/>
            <a:ext cx="71437" cy="115888"/>
          </a:xfrm>
          <a:prstGeom prst="rect">
            <a:avLst/>
          </a:prstGeom>
          <a:solidFill>
            <a:srgbClr val="007CB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4278" name="Text Box 6"/>
          <p:cNvSpPr txBox="1">
            <a:spLocks noChangeArrowheads="1"/>
          </p:cNvSpPr>
          <p:nvPr/>
        </p:nvSpPr>
        <p:spPr bwMode="auto">
          <a:xfrm>
            <a:off x="536575" y="1125538"/>
            <a:ext cx="8067675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tabLst>
                <a:tab pos="266700" algn="l"/>
              </a:tabLst>
            </a:pPr>
            <a:r>
              <a:rPr lang="ru-RU">
                <a:latin typeface="HeliosCond" pitchFamily="34" charset="0"/>
              </a:rPr>
              <a:t>Сайт рассказывает о том, город получает доходы, распределяет и контролирует бюджетные средства. </a:t>
            </a:r>
          </a:p>
        </p:txBody>
      </p:sp>
      <p:pic>
        <p:nvPicPr>
          <p:cNvPr id="54282" name="Picture 10" descr="finance1"/>
          <p:cNvPicPr>
            <a:picLocks noChangeAspect="1" noChangeArrowheads="1"/>
          </p:cNvPicPr>
          <p:nvPr/>
        </p:nvPicPr>
        <p:blipFill>
          <a:blip r:embed="rId3"/>
          <a:srcRect b="449"/>
          <a:stretch>
            <a:fillRect/>
          </a:stretch>
        </p:blipFill>
        <p:spPr bwMode="auto">
          <a:xfrm>
            <a:off x="538163" y="1844675"/>
            <a:ext cx="8066087" cy="45164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2"/>
          <p:cNvSpPr txBox="1">
            <a:spLocks noChangeArrowheads="1"/>
          </p:cNvSpPr>
          <p:nvPr/>
        </p:nvSpPr>
        <p:spPr bwMode="auto">
          <a:xfrm>
            <a:off x="538163" y="1125538"/>
            <a:ext cx="8066087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tabLst>
                <a:tab pos="266700" algn="l"/>
              </a:tabLst>
            </a:pPr>
            <a:r>
              <a:rPr lang="ru-RU">
                <a:latin typeface="HeliosCond" pitchFamily="34" charset="0"/>
              </a:rPr>
              <a:t>Омск расположен на юге Сибири на пересечении транспортных путей из Европы в Азию. С 1975 года имеет статус города-миллионника.</a:t>
            </a:r>
          </a:p>
        </p:txBody>
      </p:sp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539750" y="549275"/>
            <a:ext cx="8064500" cy="32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spcAft>
                <a:spcPct val="50000"/>
              </a:spcAft>
            </a:pPr>
            <a:r>
              <a:rPr lang="ru-RU" sz="2400">
                <a:latin typeface="HeliosCond" pitchFamily="34" charset="0"/>
              </a:rPr>
              <a:t>Омск основан в 1716 году, через два года ему исполнится 300 лет</a:t>
            </a:r>
          </a:p>
        </p:txBody>
      </p:sp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4859338" y="188913"/>
            <a:ext cx="3744912" cy="20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  <a:spcBef>
                <a:spcPct val="50000"/>
              </a:spcBef>
              <a:spcAft>
                <a:spcPct val="50000"/>
              </a:spcAft>
            </a:pPr>
            <a:r>
              <a:rPr lang="ru-RU" sz="1400">
                <a:solidFill>
                  <a:srgbClr val="4D4D4D"/>
                </a:solidFill>
                <a:latin typeface="HeliosCond" pitchFamily="34" charset="0"/>
              </a:rPr>
              <a:t>Коротко об Омске</a:t>
            </a:r>
          </a:p>
        </p:txBody>
      </p:sp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8604250" y="6381750"/>
            <a:ext cx="53975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  <a:spcBef>
                <a:spcPct val="50000"/>
              </a:spcBef>
              <a:spcAft>
                <a:spcPct val="50000"/>
              </a:spcAft>
            </a:pPr>
            <a:fld id="{6111E93E-7138-4694-9D6D-51E528477995}" type="slidenum">
              <a:rPr lang="ru-RU" sz="1600">
                <a:solidFill>
                  <a:schemeClr val="bg2"/>
                </a:solidFill>
                <a:latin typeface="HeliosCond" pitchFamily="34" charset="0"/>
              </a:rPr>
              <a:pPr>
                <a:lnSpc>
                  <a:spcPct val="95000"/>
                </a:lnSpc>
                <a:spcBef>
                  <a:spcPct val="50000"/>
                </a:spcBef>
                <a:spcAft>
                  <a:spcPct val="50000"/>
                </a:spcAft>
              </a:pPr>
              <a:t>2</a:t>
            </a:fld>
            <a:endParaRPr lang="ru-RU" sz="1600">
              <a:solidFill>
                <a:schemeClr val="bg2"/>
              </a:solidFill>
              <a:latin typeface="HeliosCond" pitchFamily="34" charset="0"/>
            </a:endParaRPr>
          </a:p>
        </p:txBody>
      </p:sp>
      <p:sp>
        <p:nvSpPr>
          <p:cNvPr id="48134" name="Rectangle 6"/>
          <p:cNvSpPr>
            <a:spLocks noChangeArrowheads="1"/>
          </p:cNvSpPr>
          <p:nvPr/>
        </p:nvSpPr>
        <p:spPr bwMode="auto">
          <a:xfrm>
            <a:off x="4875213" y="0"/>
            <a:ext cx="71437" cy="115888"/>
          </a:xfrm>
          <a:prstGeom prst="rect">
            <a:avLst/>
          </a:prstGeom>
          <a:solidFill>
            <a:srgbClr val="007CB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48136" name="Picture 8" descr="city-and-gir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8163" y="1919288"/>
            <a:ext cx="8064500" cy="44624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2"/>
          <p:cNvSpPr txBox="1">
            <a:spLocks noChangeArrowheads="1"/>
          </p:cNvSpPr>
          <p:nvPr/>
        </p:nvSpPr>
        <p:spPr bwMode="auto">
          <a:xfrm>
            <a:off x="539750" y="549275"/>
            <a:ext cx="8064500" cy="32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spcAft>
                <a:spcPct val="50000"/>
              </a:spcAft>
            </a:pPr>
            <a:r>
              <a:rPr lang="ru-RU" sz="2400">
                <a:latin typeface="HeliosCond" pitchFamily="34" charset="0"/>
              </a:rPr>
              <a:t>Сайт «Центр поддержки предпринимательства»</a:t>
            </a:r>
          </a:p>
        </p:txBody>
      </p:sp>
      <p:sp>
        <p:nvSpPr>
          <p:cNvPr id="56323" name="Text Box 3"/>
          <p:cNvSpPr txBox="1">
            <a:spLocks noChangeArrowheads="1"/>
          </p:cNvSpPr>
          <p:nvPr/>
        </p:nvSpPr>
        <p:spPr bwMode="auto">
          <a:xfrm>
            <a:off x="4859338" y="188913"/>
            <a:ext cx="3744912" cy="20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  <a:spcBef>
                <a:spcPct val="50000"/>
              </a:spcBef>
              <a:spcAft>
                <a:spcPct val="50000"/>
              </a:spcAft>
            </a:pPr>
            <a:r>
              <a:rPr lang="ru-RU" sz="1400">
                <a:solidFill>
                  <a:srgbClr val="4D4D4D"/>
                </a:solidFill>
                <a:latin typeface="HeliosCond" pitchFamily="34" charset="0"/>
              </a:rPr>
              <a:t>Муниципальные информационные ресурсы</a:t>
            </a:r>
          </a:p>
        </p:txBody>
      </p:sp>
      <p:sp>
        <p:nvSpPr>
          <p:cNvPr id="56324" name="Text Box 4"/>
          <p:cNvSpPr txBox="1">
            <a:spLocks noChangeArrowheads="1"/>
          </p:cNvSpPr>
          <p:nvPr/>
        </p:nvSpPr>
        <p:spPr bwMode="auto">
          <a:xfrm>
            <a:off x="8604250" y="6381750"/>
            <a:ext cx="53975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  <a:spcBef>
                <a:spcPct val="50000"/>
              </a:spcBef>
              <a:spcAft>
                <a:spcPct val="50000"/>
              </a:spcAft>
            </a:pPr>
            <a:fld id="{8EE9BDD7-A5D2-426F-A9F6-B79547DEEBA1}" type="slidenum">
              <a:rPr lang="ru-RU" sz="1600">
                <a:solidFill>
                  <a:schemeClr val="bg2"/>
                </a:solidFill>
                <a:latin typeface="HeliosCond" pitchFamily="34" charset="0"/>
              </a:rPr>
              <a:pPr>
                <a:lnSpc>
                  <a:spcPct val="95000"/>
                </a:lnSpc>
                <a:spcBef>
                  <a:spcPct val="50000"/>
                </a:spcBef>
                <a:spcAft>
                  <a:spcPct val="50000"/>
                </a:spcAft>
              </a:pPr>
              <a:t>20</a:t>
            </a:fld>
            <a:endParaRPr lang="ru-RU" sz="1600">
              <a:solidFill>
                <a:schemeClr val="bg2"/>
              </a:solidFill>
              <a:latin typeface="HeliosCond" pitchFamily="34" charset="0"/>
            </a:endParaRPr>
          </a:p>
        </p:txBody>
      </p:sp>
      <p:sp>
        <p:nvSpPr>
          <p:cNvPr id="56325" name="Rectangle 5"/>
          <p:cNvSpPr>
            <a:spLocks noChangeArrowheads="1"/>
          </p:cNvSpPr>
          <p:nvPr/>
        </p:nvSpPr>
        <p:spPr bwMode="auto">
          <a:xfrm>
            <a:off x="4875213" y="0"/>
            <a:ext cx="71437" cy="115888"/>
          </a:xfrm>
          <a:prstGeom prst="rect">
            <a:avLst/>
          </a:prstGeom>
          <a:solidFill>
            <a:srgbClr val="007CB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6326" name="Text Box 6"/>
          <p:cNvSpPr txBox="1">
            <a:spLocks noChangeArrowheads="1"/>
          </p:cNvSpPr>
          <p:nvPr/>
        </p:nvSpPr>
        <p:spPr bwMode="auto">
          <a:xfrm>
            <a:off x="536575" y="1125538"/>
            <a:ext cx="8067675" cy="28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tabLst>
                <a:tab pos="266700" algn="l"/>
              </a:tabLst>
            </a:pPr>
            <a:r>
              <a:rPr lang="ru-RU" sz="1700">
                <a:latin typeface="HeliosCond" pitchFamily="34" charset="0"/>
              </a:rPr>
              <a:t>Омский Центр — важный элемент инфраструктуры поддержки предпринимательства города. </a:t>
            </a:r>
            <a:endParaRPr lang="ru-RU" sz="1700"/>
          </a:p>
        </p:txBody>
      </p:sp>
      <p:pic>
        <p:nvPicPr>
          <p:cNvPr id="56329" name="Picture 9" descr="cpp"/>
          <p:cNvPicPr>
            <a:picLocks noChangeAspect="1" noChangeArrowheads="1"/>
          </p:cNvPicPr>
          <p:nvPr/>
        </p:nvPicPr>
        <p:blipFill>
          <a:blip r:embed="rId3"/>
          <a:srcRect b="14655"/>
          <a:stretch>
            <a:fillRect/>
          </a:stretch>
        </p:blipFill>
        <p:spPr bwMode="auto">
          <a:xfrm>
            <a:off x="538163" y="1484313"/>
            <a:ext cx="8066087" cy="4897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539750" y="549275"/>
            <a:ext cx="8064500" cy="32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spcAft>
                <a:spcPct val="50000"/>
              </a:spcAft>
            </a:pPr>
            <a:r>
              <a:rPr lang="ru-RU" sz="2400">
                <a:latin typeface="HeliosCond" pitchFamily="34" charset="0"/>
              </a:rPr>
              <a:t>Распространение ссылок и сообщества муниципалитета</a:t>
            </a:r>
          </a:p>
        </p:txBody>
      </p:sp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4859338" y="188913"/>
            <a:ext cx="3744912" cy="20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  <a:spcBef>
                <a:spcPct val="50000"/>
              </a:spcBef>
              <a:spcAft>
                <a:spcPct val="50000"/>
              </a:spcAft>
            </a:pPr>
            <a:r>
              <a:rPr lang="ru-RU" sz="1400">
                <a:solidFill>
                  <a:srgbClr val="4D4D4D"/>
                </a:solidFill>
                <a:latin typeface="HeliosCond" pitchFamily="34" charset="0"/>
              </a:rPr>
              <a:t>Социальные сети</a:t>
            </a:r>
          </a:p>
        </p:txBody>
      </p:sp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8604250" y="6381750"/>
            <a:ext cx="53975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  <a:spcBef>
                <a:spcPct val="50000"/>
              </a:spcBef>
              <a:spcAft>
                <a:spcPct val="50000"/>
              </a:spcAft>
            </a:pPr>
            <a:fld id="{2BDAF63F-7815-4BE8-B391-AD453F3205E6}" type="slidenum">
              <a:rPr lang="ru-RU" sz="1600">
                <a:solidFill>
                  <a:schemeClr val="bg2"/>
                </a:solidFill>
                <a:latin typeface="HeliosCond" pitchFamily="34" charset="0"/>
              </a:rPr>
              <a:pPr>
                <a:lnSpc>
                  <a:spcPct val="95000"/>
                </a:lnSpc>
                <a:spcBef>
                  <a:spcPct val="50000"/>
                </a:spcBef>
                <a:spcAft>
                  <a:spcPct val="50000"/>
                </a:spcAft>
              </a:pPr>
              <a:t>21</a:t>
            </a:fld>
            <a:endParaRPr lang="ru-RU" sz="1600">
              <a:solidFill>
                <a:schemeClr val="bg2"/>
              </a:solidFill>
              <a:latin typeface="HeliosCond" pitchFamily="34" charset="0"/>
            </a:endParaRPr>
          </a:p>
        </p:txBody>
      </p:sp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4875213" y="0"/>
            <a:ext cx="71437" cy="115888"/>
          </a:xfrm>
          <a:prstGeom prst="rect">
            <a:avLst/>
          </a:prstGeom>
          <a:solidFill>
            <a:srgbClr val="007CB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6870" name="Text Box 6"/>
          <p:cNvSpPr txBox="1">
            <a:spLocks noChangeArrowheads="1"/>
          </p:cNvSpPr>
          <p:nvPr/>
        </p:nvSpPr>
        <p:spPr bwMode="auto">
          <a:xfrm>
            <a:off x="536575" y="1125538"/>
            <a:ext cx="8067675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tabLst>
                <a:tab pos="266700" algn="l"/>
              </a:tabLst>
            </a:pPr>
            <a:r>
              <a:rPr lang="ru-RU">
                <a:latin typeface="HeliosCond" pitchFamily="34" charset="0"/>
              </a:rPr>
              <a:t>Ссылки на материалы портала распространяются в социальных сетях. Так, фотоальбом</a:t>
            </a:r>
            <a:br>
              <a:rPr lang="ru-RU">
                <a:latin typeface="HeliosCond" pitchFamily="34" charset="0"/>
              </a:rPr>
            </a:br>
            <a:r>
              <a:rPr lang="ru-RU">
                <a:latin typeface="HeliosCond" pitchFamily="34" charset="0"/>
              </a:rPr>
              <a:t>о конкурсе парикмахеров собрал более 1 100 просмотров в первые дни после выхода.</a:t>
            </a:r>
          </a:p>
        </p:txBody>
      </p:sp>
      <p:sp>
        <p:nvSpPr>
          <p:cNvPr id="36874" name="Text Box 10"/>
          <p:cNvSpPr txBox="1">
            <a:spLocks noChangeArrowheads="1"/>
          </p:cNvSpPr>
          <p:nvPr/>
        </p:nvSpPr>
        <p:spPr bwMode="auto">
          <a:xfrm>
            <a:off x="4859338" y="2057400"/>
            <a:ext cx="3744912" cy="367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tabLst>
                <a:tab pos="266700" algn="l"/>
              </a:tabLst>
            </a:pPr>
            <a:r>
              <a:rPr lang="ru-RU">
                <a:latin typeface="HeliosCond" pitchFamily="34" charset="0"/>
              </a:rPr>
              <a:t>Муниципалитетом также ведутся собственные тематические сообщества.</a:t>
            </a:r>
          </a:p>
          <a:p>
            <a:pPr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tabLst>
                <a:tab pos="266700" algn="l"/>
              </a:tabLst>
            </a:pPr>
            <a:r>
              <a:rPr lang="ru-RU">
                <a:latin typeface="HeliosCond" pitchFamily="34" charset="0"/>
              </a:rPr>
              <a:t>Группа «Мой маршрут» —</a:t>
            </a:r>
            <a:br>
              <a:rPr lang="ru-RU">
                <a:latin typeface="HeliosCond" pitchFamily="34" charset="0"/>
              </a:rPr>
            </a:br>
            <a:r>
              <a:rPr lang="ru-RU">
                <a:latin typeface="HeliosCond" pitchFamily="34" charset="0"/>
              </a:rPr>
              <a:t>более 2 200 подписчиков.</a:t>
            </a:r>
          </a:p>
          <a:p>
            <a:pPr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tabLst>
                <a:tab pos="266700" algn="l"/>
              </a:tabLst>
            </a:pPr>
            <a:r>
              <a:rPr lang="ru-RU">
                <a:latin typeface="HeliosCond" pitchFamily="34" charset="0"/>
              </a:rPr>
              <a:t>Форум департамента транспорта — более 700 участников.</a:t>
            </a:r>
          </a:p>
          <a:p>
            <a:pPr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tabLst>
                <a:tab pos="266700" algn="l"/>
              </a:tabLst>
            </a:pPr>
            <a:r>
              <a:rPr lang="ru-RU">
                <a:latin typeface="HeliosCond" pitchFamily="34" charset="0"/>
              </a:rPr>
              <a:t>Группа «Омская культура» —</a:t>
            </a:r>
            <a:br>
              <a:rPr lang="ru-RU">
                <a:latin typeface="HeliosCond" pitchFamily="34" charset="0"/>
              </a:rPr>
            </a:br>
            <a:r>
              <a:rPr lang="ru-RU">
                <a:latin typeface="HeliosCond" pitchFamily="34" charset="0"/>
              </a:rPr>
              <a:t>более 400 подписчиков.</a:t>
            </a:r>
          </a:p>
          <a:p>
            <a:pPr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tabLst>
                <a:tab pos="266700" algn="l"/>
              </a:tabLst>
            </a:pPr>
            <a:r>
              <a:rPr lang="ru-RU">
                <a:latin typeface="HeliosCond" pitchFamily="34" charset="0"/>
              </a:rPr>
              <a:t>Твиттер-трансляция новостей —</a:t>
            </a:r>
            <a:br>
              <a:rPr lang="ru-RU">
                <a:latin typeface="HeliosCond" pitchFamily="34" charset="0"/>
              </a:rPr>
            </a:br>
            <a:r>
              <a:rPr lang="ru-RU">
                <a:latin typeface="HeliosCond" pitchFamily="34" charset="0"/>
              </a:rPr>
              <a:t>более 380 читателей.</a:t>
            </a:r>
          </a:p>
        </p:txBody>
      </p:sp>
      <p:pic>
        <p:nvPicPr>
          <p:cNvPr id="36876" name="Picture 12" descr="social-uf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1338" y="1919288"/>
            <a:ext cx="3743325" cy="44624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2"/>
          <p:cNvSpPr txBox="1">
            <a:spLocks noChangeArrowheads="1"/>
          </p:cNvSpPr>
          <p:nvPr/>
        </p:nvSpPr>
        <p:spPr bwMode="auto">
          <a:xfrm>
            <a:off x="539750" y="549275"/>
            <a:ext cx="8064500" cy="32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spcAft>
                <a:spcPct val="50000"/>
              </a:spcAft>
            </a:pPr>
            <a:r>
              <a:rPr lang="ru-RU" sz="2400">
                <a:latin typeface="HeliosCond" pitchFamily="34" charset="0"/>
              </a:rPr>
              <a:t>Диплом за разработку портала</a:t>
            </a:r>
          </a:p>
        </p:txBody>
      </p:sp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4859338" y="188913"/>
            <a:ext cx="3744912" cy="20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  <a:spcBef>
                <a:spcPct val="50000"/>
              </a:spcBef>
              <a:spcAft>
                <a:spcPct val="50000"/>
              </a:spcAft>
            </a:pPr>
            <a:r>
              <a:rPr lang="ru-RU" sz="1400">
                <a:solidFill>
                  <a:srgbClr val="4D4D4D"/>
                </a:solidFill>
                <a:latin typeface="HeliosCond" pitchFamily="34" charset="0"/>
              </a:rPr>
              <a:t>Награды портала</a:t>
            </a:r>
          </a:p>
        </p:txBody>
      </p:sp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8604250" y="6381750"/>
            <a:ext cx="53975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  <a:spcBef>
                <a:spcPct val="50000"/>
              </a:spcBef>
              <a:spcAft>
                <a:spcPct val="50000"/>
              </a:spcAft>
            </a:pPr>
            <a:fld id="{CE8E9933-7C90-4E36-8FD2-3B0D510BE9FF}" type="slidenum">
              <a:rPr lang="ru-RU" sz="1600">
                <a:solidFill>
                  <a:schemeClr val="bg2"/>
                </a:solidFill>
                <a:latin typeface="HeliosCond" pitchFamily="34" charset="0"/>
              </a:rPr>
              <a:pPr>
                <a:lnSpc>
                  <a:spcPct val="95000"/>
                </a:lnSpc>
                <a:spcBef>
                  <a:spcPct val="50000"/>
                </a:spcBef>
                <a:spcAft>
                  <a:spcPct val="50000"/>
                </a:spcAft>
              </a:pPr>
              <a:t>22</a:t>
            </a:fld>
            <a:endParaRPr lang="ru-RU" sz="1600">
              <a:solidFill>
                <a:schemeClr val="bg2"/>
              </a:solidFill>
              <a:latin typeface="HeliosCond" pitchFamily="34" charset="0"/>
            </a:endParaRPr>
          </a:p>
        </p:txBody>
      </p:sp>
      <p:sp>
        <p:nvSpPr>
          <p:cNvPr id="47109" name="Rectangle 5"/>
          <p:cNvSpPr>
            <a:spLocks noChangeArrowheads="1"/>
          </p:cNvSpPr>
          <p:nvPr/>
        </p:nvSpPr>
        <p:spPr bwMode="auto">
          <a:xfrm>
            <a:off x="4875213" y="0"/>
            <a:ext cx="71437" cy="115888"/>
          </a:xfrm>
          <a:prstGeom prst="rect">
            <a:avLst/>
          </a:prstGeom>
          <a:solidFill>
            <a:srgbClr val="007CB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7110" name="Text Box 6"/>
          <p:cNvSpPr txBox="1">
            <a:spLocks noChangeArrowheads="1"/>
          </p:cNvSpPr>
          <p:nvPr/>
        </p:nvSpPr>
        <p:spPr bwMode="auto">
          <a:xfrm>
            <a:off x="538163" y="1125538"/>
            <a:ext cx="8066087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tabLst>
                <a:tab pos="266700" algn="l"/>
              </a:tabLst>
            </a:pPr>
            <a:r>
              <a:rPr lang="ru-RU">
                <a:latin typeface="HeliosCond" pitchFamily="34" charset="0"/>
              </a:rPr>
              <a:t>Портал был удостоен диплома на VI Международном смотре-конкурсе городских практик городов СНГ и ЕврАзЭС «Город, где хочется жить — 2013».</a:t>
            </a:r>
          </a:p>
        </p:txBody>
      </p:sp>
      <p:pic>
        <p:nvPicPr>
          <p:cNvPr id="47111" name="Picture 7" descr="diploma-porta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1919288"/>
            <a:ext cx="8064500" cy="44624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538163" y="3213100"/>
            <a:ext cx="8064500" cy="41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spcAft>
                <a:spcPct val="50000"/>
              </a:spcAft>
            </a:pPr>
            <a:r>
              <a:rPr lang="ru-RU" sz="3000">
                <a:solidFill>
                  <a:srgbClr val="C9DC6D"/>
                </a:solidFill>
                <a:latin typeface="HeliosCond" pitchFamily="34" charset="0"/>
              </a:rPr>
              <a:t>Спасибо за внимание!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7" name="Line 13"/>
          <p:cNvSpPr>
            <a:spLocks noChangeShapeType="1"/>
          </p:cNvSpPr>
          <p:nvPr/>
        </p:nvSpPr>
        <p:spPr bwMode="auto">
          <a:xfrm>
            <a:off x="4067175" y="1412875"/>
            <a:ext cx="792163" cy="0"/>
          </a:xfrm>
          <a:prstGeom prst="line">
            <a:avLst/>
          </a:prstGeom>
          <a:noFill/>
          <a:ln w="76200">
            <a:solidFill>
              <a:srgbClr val="F222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4859338" y="2403475"/>
            <a:ext cx="3744912" cy="397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tabLst>
                <a:tab pos="361950" algn="l"/>
              </a:tabLst>
            </a:pPr>
            <a:r>
              <a:rPr lang="ru-RU">
                <a:latin typeface="HeliosCond" pitchFamily="34" charset="0"/>
              </a:rPr>
              <a:t>Современная версия портала</a:t>
            </a:r>
            <a:br>
              <a:rPr lang="ru-RU">
                <a:latin typeface="HeliosCond" pitchFamily="34" charset="0"/>
              </a:rPr>
            </a:br>
            <a:r>
              <a:rPr lang="ru-RU">
                <a:latin typeface="HeliosCond" pitchFamily="34" charset="0"/>
              </a:rPr>
              <a:t>запущена в 2010 году.</a:t>
            </a:r>
          </a:p>
          <a:p>
            <a:pPr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tabLst>
                <a:tab pos="361950" algn="l"/>
              </a:tabLst>
            </a:pPr>
            <a:r>
              <a:rPr lang="ru-RU">
                <a:latin typeface="HeliosCond" pitchFamily="34" charset="0"/>
              </a:rPr>
              <a:t>Сегодня портал — это порядка 17 тысяч страниц и документов.</a:t>
            </a:r>
          </a:p>
          <a:p>
            <a:pPr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tabLst>
                <a:tab pos="361950" algn="l"/>
              </a:tabLst>
            </a:pPr>
            <a:r>
              <a:rPr lang="ru-RU" b="1">
                <a:latin typeface="HeliosCond" pitchFamily="34" charset="0"/>
              </a:rPr>
              <a:t>Посещаемость в будни —</a:t>
            </a:r>
            <a:br>
              <a:rPr lang="ru-RU" b="1">
                <a:latin typeface="HeliosCond" pitchFamily="34" charset="0"/>
              </a:rPr>
            </a:br>
            <a:r>
              <a:rPr lang="ru-RU" b="1">
                <a:latin typeface="HeliosCond" pitchFamily="34" charset="0"/>
              </a:rPr>
              <a:t>4–5 тысяч уникальных пользователей ежедневно.</a:t>
            </a:r>
          </a:p>
          <a:p>
            <a:pPr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tabLst>
                <a:tab pos="361950" algn="l"/>
              </a:tabLst>
            </a:pPr>
            <a:r>
              <a:rPr lang="ru-RU">
                <a:latin typeface="HeliosCond" pitchFamily="34" charset="0"/>
              </a:rPr>
              <a:t>На портале оказываются муниципальные услуги в электронном виде.</a:t>
            </a:r>
          </a:p>
          <a:p>
            <a:pPr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tabLst>
                <a:tab pos="361950" algn="l"/>
              </a:tabLst>
            </a:pPr>
            <a:r>
              <a:rPr lang="ru-RU">
                <a:latin typeface="HeliosCond" pitchFamily="34" charset="0"/>
              </a:rPr>
              <a:t>Ключевой элемент дизайна — силуэт Омска в технике пиксельной миниатюры.</a:t>
            </a: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539750" y="549275"/>
            <a:ext cx="8064500" cy="32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spcAft>
                <a:spcPct val="50000"/>
              </a:spcAft>
            </a:pPr>
            <a:r>
              <a:rPr lang="ru-RU" sz="2400">
                <a:latin typeface="HeliosCond" pitchFamily="34" charset="0"/>
              </a:rPr>
              <a:t>Официальный портал Администрации города Омска</a:t>
            </a: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4859338" y="188913"/>
            <a:ext cx="3744912" cy="20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  <a:spcBef>
                <a:spcPct val="50000"/>
              </a:spcBef>
              <a:spcAft>
                <a:spcPct val="50000"/>
              </a:spcAft>
            </a:pPr>
            <a:r>
              <a:rPr lang="ru-RU" sz="1400">
                <a:solidFill>
                  <a:srgbClr val="4D4D4D"/>
                </a:solidFill>
                <a:latin typeface="HeliosCond" pitchFamily="34" charset="0"/>
              </a:rPr>
              <a:t>Коротко о портале</a:t>
            </a:r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8604250" y="6381750"/>
            <a:ext cx="53975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  <a:spcBef>
                <a:spcPct val="50000"/>
              </a:spcBef>
              <a:spcAft>
                <a:spcPct val="50000"/>
              </a:spcAft>
            </a:pPr>
            <a:fld id="{CF4CCDDF-B954-49B9-9400-0FA97A39E656}" type="slidenum">
              <a:rPr lang="ru-RU" sz="1600">
                <a:solidFill>
                  <a:schemeClr val="bg2"/>
                </a:solidFill>
                <a:latin typeface="HeliosCond" pitchFamily="34" charset="0"/>
              </a:rPr>
              <a:pPr>
                <a:lnSpc>
                  <a:spcPct val="95000"/>
                </a:lnSpc>
                <a:spcBef>
                  <a:spcPct val="50000"/>
                </a:spcBef>
                <a:spcAft>
                  <a:spcPct val="50000"/>
                </a:spcAft>
              </a:pPr>
              <a:t>3</a:t>
            </a:fld>
            <a:endParaRPr lang="ru-RU" sz="1600">
              <a:solidFill>
                <a:schemeClr val="bg2"/>
              </a:solidFill>
              <a:latin typeface="HeliosCond" pitchFamily="34" charset="0"/>
            </a:endParaRPr>
          </a:p>
        </p:txBody>
      </p:sp>
      <p:sp>
        <p:nvSpPr>
          <p:cNvPr id="6151" name="Rectangle 7"/>
          <p:cNvSpPr>
            <a:spLocks noChangeArrowheads="1"/>
          </p:cNvSpPr>
          <p:nvPr/>
        </p:nvSpPr>
        <p:spPr bwMode="auto">
          <a:xfrm>
            <a:off x="4875213" y="0"/>
            <a:ext cx="71437" cy="115888"/>
          </a:xfrm>
          <a:prstGeom prst="rect">
            <a:avLst/>
          </a:prstGeom>
          <a:solidFill>
            <a:srgbClr val="007CB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6155" name="Picture 11" descr="portal-main-scree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338" y="1127125"/>
            <a:ext cx="3743325" cy="5254625"/>
          </a:xfrm>
          <a:prstGeom prst="rect">
            <a:avLst/>
          </a:prstGeom>
          <a:noFill/>
        </p:spPr>
      </p:pic>
      <p:pic>
        <p:nvPicPr>
          <p:cNvPr id="6156" name="Picture 12" descr="shapk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9338" y="1125538"/>
            <a:ext cx="3743325" cy="11271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539750" y="549275"/>
            <a:ext cx="8064500" cy="32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spcAft>
                <a:spcPct val="50000"/>
              </a:spcAft>
            </a:pPr>
            <a:r>
              <a:rPr lang="ru-RU" sz="2400">
                <a:latin typeface="HeliosCond" pitchFamily="34" charset="0"/>
              </a:rPr>
              <a:t>Главная страница портала — с нее начинают </a:t>
            </a:r>
            <a:r>
              <a:rPr lang="ru-RU" sz="2400" b="1">
                <a:latin typeface="HeliosCond" pitchFamily="34" charset="0"/>
              </a:rPr>
              <a:t>22%</a:t>
            </a:r>
            <a:r>
              <a:rPr lang="ru-RU" sz="2400">
                <a:latin typeface="HeliosCond" pitchFamily="34" charset="0"/>
              </a:rPr>
              <a:t> посетителей</a:t>
            </a:r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4859338" y="188913"/>
            <a:ext cx="3744912" cy="20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  <a:spcBef>
                <a:spcPct val="50000"/>
              </a:spcBef>
              <a:spcAft>
                <a:spcPct val="50000"/>
              </a:spcAft>
            </a:pPr>
            <a:r>
              <a:rPr lang="ru-RU" sz="1400">
                <a:solidFill>
                  <a:srgbClr val="4D4D4D"/>
                </a:solidFill>
                <a:latin typeface="HeliosCond" pitchFamily="34" charset="0"/>
              </a:rPr>
              <a:t>Главная страница портала</a:t>
            </a:r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8604250" y="6381750"/>
            <a:ext cx="53975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  <a:spcBef>
                <a:spcPct val="50000"/>
              </a:spcBef>
              <a:spcAft>
                <a:spcPct val="50000"/>
              </a:spcAft>
            </a:pPr>
            <a:fld id="{0952BE65-5D2F-4D44-9C4F-BCDA0565B0E4}" type="slidenum">
              <a:rPr lang="ru-RU" sz="1600">
                <a:solidFill>
                  <a:schemeClr val="bg2"/>
                </a:solidFill>
                <a:latin typeface="HeliosCond" pitchFamily="34" charset="0"/>
              </a:rPr>
              <a:pPr>
                <a:lnSpc>
                  <a:spcPct val="95000"/>
                </a:lnSpc>
                <a:spcBef>
                  <a:spcPct val="50000"/>
                </a:spcBef>
                <a:spcAft>
                  <a:spcPct val="50000"/>
                </a:spcAft>
              </a:pPr>
              <a:t>4</a:t>
            </a:fld>
            <a:endParaRPr lang="ru-RU" sz="1600">
              <a:solidFill>
                <a:schemeClr val="bg2"/>
              </a:solidFill>
              <a:latin typeface="HeliosCond" pitchFamily="34" charset="0"/>
            </a:endParaRPr>
          </a:p>
        </p:txBody>
      </p:sp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4875213" y="0"/>
            <a:ext cx="71437" cy="115888"/>
          </a:xfrm>
          <a:prstGeom prst="rect">
            <a:avLst/>
          </a:prstGeom>
          <a:solidFill>
            <a:srgbClr val="007CB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8205" name="Picture 13" descr="main-page-uf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1127125"/>
            <a:ext cx="8064500" cy="52546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77" name="Picture 25" descr="main-page-ufa-dimme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1127125"/>
            <a:ext cx="8064500" cy="5254625"/>
          </a:xfrm>
          <a:prstGeom prst="rect">
            <a:avLst/>
          </a:prstGeom>
          <a:noFill/>
        </p:spPr>
      </p:pic>
      <p:sp>
        <p:nvSpPr>
          <p:cNvPr id="49154" name="Text Box 2"/>
          <p:cNvSpPr txBox="1">
            <a:spLocks noChangeArrowheads="1"/>
          </p:cNvSpPr>
          <p:nvPr/>
        </p:nvSpPr>
        <p:spPr bwMode="auto">
          <a:xfrm>
            <a:off x="539750" y="549275"/>
            <a:ext cx="8064500" cy="32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spcAft>
                <a:spcPct val="50000"/>
              </a:spcAft>
            </a:pPr>
            <a:r>
              <a:rPr lang="ru-RU" sz="2400">
                <a:latin typeface="HeliosCond" pitchFamily="34" charset="0"/>
              </a:rPr>
              <a:t>Удобная точка входа для граждан, журналистов и чиновников</a:t>
            </a:r>
          </a:p>
        </p:txBody>
      </p:sp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4859338" y="188913"/>
            <a:ext cx="3744912" cy="20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  <a:spcBef>
                <a:spcPct val="50000"/>
              </a:spcBef>
              <a:spcAft>
                <a:spcPct val="50000"/>
              </a:spcAft>
            </a:pPr>
            <a:r>
              <a:rPr lang="ru-RU" sz="1400">
                <a:solidFill>
                  <a:srgbClr val="4D4D4D"/>
                </a:solidFill>
                <a:latin typeface="HeliosCond" pitchFamily="34" charset="0"/>
              </a:rPr>
              <a:t>Главная страница портала</a:t>
            </a:r>
          </a:p>
        </p:txBody>
      </p:sp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8604250" y="6381750"/>
            <a:ext cx="53975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  <a:spcBef>
                <a:spcPct val="50000"/>
              </a:spcBef>
              <a:spcAft>
                <a:spcPct val="50000"/>
              </a:spcAft>
            </a:pPr>
            <a:fld id="{2664329C-523E-44DC-B687-C6B359836870}" type="slidenum">
              <a:rPr lang="ru-RU" sz="1600">
                <a:solidFill>
                  <a:schemeClr val="bg2"/>
                </a:solidFill>
                <a:latin typeface="HeliosCond" pitchFamily="34" charset="0"/>
              </a:rPr>
              <a:pPr>
                <a:lnSpc>
                  <a:spcPct val="95000"/>
                </a:lnSpc>
                <a:spcBef>
                  <a:spcPct val="50000"/>
                </a:spcBef>
                <a:spcAft>
                  <a:spcPct val="50000"/>
                </a:spcAft>
              </a:pPr>
              <a:t>5</a:t>
            </a:fld>
            <a:endParaRPr lang="ru-RU" sz="1600">
              <a:solidFill>
                <a:schemeClr val="bg2"/>
              </a:solidFill>
              <a:latin typeface="HeliosCond" pitchFamily="34" charset="0"/>
            </a:endParaRPr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4875213" y="0"/>
            <a:ext cx="71437" cy="115888"/>
          </a:xfrm>
          <a:prstGeom prst="rect">
            <a:avLst/>
          </a:prstGeom>
          <a:solidFill>
            <a:srgbClr val="007CB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9160" name="Text Box 8"/>
          <p:cNvSpPr txBox="1">
            <a:spLocks noChangeArrowheads="1"/>
          </p:cNvSpPr>
          <p:nvPr/>
        </p:nvSpPr>
        <p:spPr bwMode="auto">
          <a:xfrm>
            <a:off x="971550" y="2060575"/>
            <a:ext cx="3744913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tabLst>
                <a:tab pos="361950" algn="l"/>
              </a:tabLst>
            </a:pPr>
            <a:r>
              <a:rPr lang="ru-RU">
                <a:latin typeface="HeliosCond" pitchFamily="34" charset="0"/>
              </a:rPr>
              <a:t>Темы дня — самое важное сегодня</a:t>
            </a:r>
            <a:br>
              <a:rPr lang="ru-RU">
                <a:latin typeface="HeliosCond" pitchFamily="34" charset="0"/>
              </a:rPr>
            </a:br>
            <a:r>
              <a:rPr lang="ru-RU">
                <a:latin typeface="HeliosCond" pitchFamily="34" charset="0"/>
              </a:rPr>
              <a:t>(5 тем в ротации)</a:t>
            </a:r>
          </a:p>
        </p:txBody>
      </p:sp>
      <p:sp>
        <p:nvSpPr>
          <p:cNvPr id="49161" name="Text Box 9"/>
          <p:cNvSpPr txBox="1">
            <a:spLocks noChangeArrowheads="1"/>
          </p:cNvSpPr>
          <p:nvPr/>
        </p:nvSpPr>
        <p:spPr bwMode="auto">
          <a:xfrm>
            <a:off x="6156325" y="2349500"/>
            <a:ext cx="2016125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tabLst>
                <a:tab pos="361950" algn="l"/>
              </a:tabLst>
            </a:pPr>
            <a:r>
              <a:rPr lang="ru-RU">
                <a:latin typeface="HeliosCond" pitchFamily="34" charset="0"/>
              </a:rPr>
              <a:t>Электронные услуги</a:t>
            </a:r>
          </a:p>
        </p:txBody>
      </p:sp>
      <p:sp>
        <p:nvSpPr>
          <p:cNvPr id="49162" name="Text Box 10"/>
          <p:cNvSpPr txBox="1">
            <a:spLocks noChangeArrowheads="1"/>
          </p:cNvSpPr>
          <p:nvPr/>
        </p:nvSpPr>
        <p:spPr bwMode="auto">
          <a:xfrm>
            <a:off x="971550" y="4149725"/>
            <a:ext cx="1728788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tabLst>
                <a:tab pos="361950" algn="l"/>
              </a:tabLst>
            </a:pPr>
            <a:r>
              <a:rPr lang="ru-RU">
                <a:latin typeface="HeliosCond" pitchFamily="34" charset="0"/>
              </a:rPr>
              <a:t>Видеосюжеты</a:t>
            </a:r>
            <a:br>
              <a:rPr lang="ru-RU">
                <a:latin typeface="HeliosCond" pitchFamily="34" charset="0"/>
              </a:rPr>
            </a:br>
            <a:r>
              <a:rPr lang="ru-RU">
                <a:latin typeface="HeliosCond" pitchFamily="34" charset="0"/>
              </a:rPr>
              <a:t>(1–3 ежедневно)</a:t>
            </a:r>
          </a:p>
        </p:txBody>
      </p:sp>
      <p:sp>
        <p:nvSpPr>
          <p:cNvPr id="49163" name="Text Box 11"/>
          <p:cNvSpPr txBox="1">
            <a:spLocks noChangeArrowheads="1"/>
          </p:cNvSpPr>
          <p:nvPr/>
        </p:nvSpPr>
        <p:spPr bwMode="auto">
          <a:xfrm>
            <a:off x="6156325" y="4149725"/>
            <a:ext cx="1728788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tabLst>
                <a:tab pos="361950" algn="l"/>
              </a:tabLst>
            </a:pPr>
            <a:r>
              <a:rPr lang="ru-RU">
                <a:latin typeface="HeliosCond" pitchFamily="34" charset="0"/>
              </a:rPr>
              <a:t>Фоторепортажи</a:t>
            </a:r>
            <a:br>
              <a:rPr lang="ru-RU">
                <a:latin typeface="HeliosCond" pitchFamily="34" charset="0"/>
              </a:rPr>
            </a:br>
            <a:r>
              <a:rPr lang="ru-RU">
                <a:latin typeface="HeliosCond" pitchFamily="34" charset="0"/>
              </a:rPr>
              <a:t>(1–5 еженедельно)</a:t>
            </a:r>
          </a:p>
        </p:txBody>
      </p:sp>
      <p:sp>
        <p:nvSpPr>
          <p:cNvPr id="49164" name="Text Box 12"/>
          <p:cNvSpPr txBox="1">
            <a:spLocks noChangeArrowheads="1"/>
          </p:cNvSpPr>
          <p:nvPr/>
        </p:nvSpPr>
        <p:spPr bwMode="auto">
          <a:xfrm>
            <a:off x="971550" y="5013325"/>
            <a:ext cx="230505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tabLst>
                <a:tab pos="361950" algn="l"/>
              </a:tabLst>
            </a:pPr>
            <a:r>
              <a:rPr lang="ru-RU">
                <a:latin typeface="HeliosCond" pitchFamily="34" charset="0"/>
              </a:rPr>
              <a:t>Новости</a:t>
            </a:r>
            <a:br>
              <a:rPr lang="ru-RU">
                <a:latin typeface="HeliosCond" pitchFamily="34" charset="0"/>
              </a:rPr>
            </a:br>
            <a:r>
              <a:rPr lang="ru-RU">
                <a:latin typeface="HeliosCond" pitchFamily="34" charset="0"/>
              </a:rPr>
              <a:t>(порядка 10 ежедневно)</a:t>
            </a:r>
          </a:p>
        </p:txBody>
      </p:sp>
      <p:sp>
        <p:nvSpPr>
          <p:cNvPr id="49165" name="Text Box 13"/>
          <p:cNvSpPr txBox="1">
            <a:spLocks noChangeArrowheads="1"/>
          </p:cNvSpPr>
          <p:nvPr/>
        </p:nvSpPr>
        <p:spPr bwMode="auto">
          <a:xfrm>
            <a:off x="971550" y="2852738"/>
            <a:ext cx="4464050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tabLst>
                <a:tab pos="361950" algn="l"/>
              </a:tabLst>
            </a:pPr>
            <a:r>
              <a:rPr lang="ru-RU">
                <a:latin typeface="HeliosCond" pitchFamily="34" charset="0"/>
              </a:rPr>
              <a:t>Сайты подразделений администрации и округов</a:t>
            </a:r>
          </a:p>
        </p:txBody>
      </p:sp>
      <p:sp>
        <p:nvSpPr>
          <p:cNvPr id="49176" name="Text Box 24"/>
          <p:cNvSpPr txBox="1">
            <a:spLocks noChangeArrowheads="1"/>
          </p:cNvSpPr>
          <p:nvPr/>
        </p:nvSpPr>
        <p:spPr bwMode="auto">
          <a:xfrm>
            <a:off x="6156325" y="5013325"/>
            <a:ext cx="230505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tabLst>
                <a:tab pos="361950" algn="l"/>
              </a:tabLst>
            </a:pPr>
            <a:r>
              <a:rPr lang="ru-RU">
                <a:latin typeface="HeliosCond" pitchFamily="34" charset="0"/>
              </a:rPr>
              <a:t>«Омск в цифрах»</a:t>
            </a:r>
            <a:br>
              <a:rPr lang="ru-RU">
                <a:latin typeface="HeliosCond" pitchFamily="34" charset="0"/>
              </a:rPr>
            </a:br>
            <a:r>
              <a:rPr lang="ru-RU">
                <a:latin typeface="HeliosCond" pitchFamily="34" charset="0"/>
              </a:rPr>
              <a:t>и баннеры ресурсов муниципалитета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538163" y="1125538"/>
            <a:ext cx="8066087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tabLst>
                <a:tab pos="266700" algn="l"/>
              </a:tabLst>
            </a:pPr>
            <a:r>
              <a:rPr lang="ru-RU">
                <a:latin typeface="HeliosCond" pitchFamily="34" charset="0"/>
              </a:rPr>
              <a:t>Текстовые материалы иллюстрируются и снабжаются ссылками на другие страницы портала. Файлы для скачивания оформляются по отдельному шаблону.</a:t>
            </a: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539750" y="549275"/>
            <a:ext cx="8064500" cy="32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spcAft>
                <a:spcPct val="50000"/>
              </a:spcAft>
            </a:pPr>
            <a:r>
              <a:rPr lang="ru-RU" sz="2400">
                <a:latin typeface="HeliosCond" pitchFamily="34" charset="0"/>
              </a:rPr>
              <a:t>Редакционная политика</a:t>
            </a: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4859338" y="188913"/>
            <a:ext cx="3744912" cy="20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  <a:spcBef>
                <a:spcPct val="50000"/>
              </a:spcBef>
              <a:spcAft>
                <a:spcPct val="50000"/>
              </a:spcAft>
            </a:pPr>
            <a:r>
              <a:rPr lang="ru-RU" sz="1400">
                <a:solidFill>
                  <a:srgbClr val="4D4D4D"/>
                </a:solidFill>
                <a:latin typeface="HeliosCond" pitchFamily="34" charset="0"/>
              </a:rPr>
              <a:t>Стилистика портала</a:t>
            </a:r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8604250" y="6381750"/>
            <a:ext cx="53975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  <a:spcBef>
                <a:spcPct val="50000"/>
              </a:spcBef>
              <a:spcAft>
                <a:spcPct val="50000"/>
              </a:spcAft>
            </a:pPr>
            <a:fld id="{752B8A6B-8A54-4A93-BB7A-E082B78008D0}" type="slidenum">
              <a:rPr lang="ru-RU" sz="1600">
                <a:solidFill>
                  <a:schemeClr val="bg2"/>
                </a:solidFill>
                <a:latin typeface="HeliosCond" pitchFamily="34" charset="0"/>
              </a:rPr>
              <a:pPr>
                <a:lnSpc>
                  <a:spcPct val="95000"/>
                </a:lnSpc>
                <a:spcBef>
                  <a:spcPct val="50000"/>
                </a:spcBef>
                <a:spcAft>
                  <a:spcPct val="50000"/>
                </a:spcAft>
              </a:pPr>
              <a:t>6</a:t>
            </a:fld>
            <a:endParaRPr lang="ru-RU" sz="1600">
              <a:solidFill>
                <a:schemeClr val="bg2"/>
              </a:solidFill>
              <a:latin typeface="HeliosCond" pitchFamily="34" charset="0"/>
            </a:endParaRP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4875213" y="0"/>
            <a:ext cx="71437" cy="115888"/>
          </a:xfrm>
          <a:prstGeom prst="rect">
            <a:avLst/>
          </a:prstGeom>
          <a:solidFill>
            <a:srgbClr val="007CB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11276" name="Picture 12" descr="budge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1919288"/>
            <a:ext cx="8064500" cy="44624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2"/>
          <p:cNvSpPr txBox="1">
            <a:spLocks noChangeArrowheads="1"/>
          </p:cNvSpPr>
          <p:nvPr/>
        </p:nvSpPr>
        <p:spPr bwMode="auto">
          <a:xfrm>
            <a:off x="538163" y="1125538"/>
            <a:ext cx="8066087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tabLst>
                <a:tab pos="266700" algn="l"/>
              </a:tabLst>
            </a:pPr>
            <a:r>
              <a:rPr lang="ru-RU">
                <a:latin typeface="HeliosCond" pitchFamily="34" charset="0"/>
              </a:rPr>
              <a:t>Эта же стилистика лежит в основе версий портала на английском, немецком</a:t>
            </a:r>
            <a:br>
              <a:rPr lang="ru-RU">
                <a:latin typeface="HeliosCond" pitchFamily="34" charset="0"/>
              </a:rPr>
            </a:br>
            <a:r>
              <a:rPr lang="ru-RU">
                <a:latin typeface="HeliosCond" pitchFamily="34" charset="0"/>
              </a:rPr>
              <a:t>и китайском языках. Аудитория этих версий — потенциальные инвесторы и туристы.</a:t>
            </a:r>
          </a:p>
        </p:txBody>
      </p:sp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539750" y="549275"/>
            <a:ext cx="8064500" cy="32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spcAft>
                <a:spcPct val="50000"/>
              </a:spcAft>
            </a:pPr>
            <a:r>
              <a:rPr lang="ru-RU" sz="2400">
                <a:latin typeface="HeliosCond" pitchFamily="34" charset="0"/>
              </a:rPr>
              <a:t>Иноязычные версии портала</a:t>
            </a:r>
          </a:p>
        </p:txBody>
      </p:sp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4859338" y="188913"/>
            <a:ext cx="3744912" cy="20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  <a:spcBef>
                <a:spcPct val="50000"/>
              </a:spcBef>
              <a:spcAft>
                <a:spcPct val="50000"/>
              </a:spcAft>
            </a:pPr>
            <a:r>
              <a:rPr lang="ru-RU" sz="1400">
                <a:solidFill>
                  <a:srgbClr val="4D4D4D"/>
                </a:solidFill>
                <a:latin typeface="HeliosCond" pitchFamily="34" charset="0"/>
              </a:rPr>
              <a:t>Стилистика портала</a:t>
            </a:r>
          </a:p>
        </p:txBody>
      </p:sp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8604250" y="6381750"/>
            <a:ext cx="53975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  <a:spcBef>
                <a:spcPct val="50000"/>
              </a:spcBef>
              <a:spcAft>
                <a:spcPct val="50000"/>
              </a:spcAft>
            </a:pPr>
            <a:fld id="{F37CC6DE-AB63-4893-8224-A73D7CA4DE20}" type="slidenum">
              <a:rPr lang="ru-RU" sz="1600">
                <a:solidFill>
                  <a:schemeClr val="bg2"/>
                </a:solidFill>
                <a:latin typeface="HeliosCond" pitchFamily="34" charset="0"/>
              </a:rPr>
              <a:pPr>
                <a:lnSpc>
                  <a:spcPct val="95000"/>
                </a:lnSpc>
                <a:spcBef>
                  <a:spcPct val="50000"/>
                </a:spcBef>
                <a:spcAft>
                  <a:spcPct val="50000"/>
                </a:spcAft>
              </a:pPr>
              <a:t>7</a:t>
            </a:fld>
            <a:endParaRPr lang="ru-RU" sz="1600">
              <a:solidFill>
                <a:schemeClr val="bg2"/>
              </a:solidFill>
              <a:latin typeface="HeliosCond" pitchFamily="34" charset="0"/>
            </a:endParaRPr>
          </a:p>
        </p:txBody>
      </p:sp>
      <p:sp>
        <p:nvSpPr>
          <p:cNvPr id="50182" name="Rectangle 6"/>
          <p:cNvSpPr>
            <a:spLocks noChangeArrowheads="1"/>
          </p:cNvSpPr>
          <p:nvPr/>
        </p:nvSpPr>
        <p:spPr bwMode="auto">
          <a:xfrm>
            <a:off x="4875213" y="0"/>
            <a:ext cx="71437" cy="115888"/>
          </a:xfrm>
          <a:prstGeom prst="rect">
            <a:avLst/>
          </a:prstGeom>
          <a:solidFill>
            <a:srgbClr val="007CB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50183" name="Picture 7" descr="chin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1919288"/>
            <a:ext cx="8064500" cy="44624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538163" y="1125538"/>
            <a:ext cx="8066087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tabLst>
                <a:tab pos="266700" algn="l"/>
              </a:tabLst>
            </a:pPr>
            <a:r>
              <a:rPr lang="ru-RU">
                <a:latin typeface="HeliosCond" pitchFamily="34" charset="0"/>
              </a:rPr>
              <a:t>На портале представлены подведомственные учреждения (более 500), стенограммы выступлений первых лиц города, муниципальные нормативно-правовые акты и т.д.</a:t>
            </a:r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539750" y="549275"/>
            <a:ext cx="8064500" cy="32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spcAft>
                <a:spcPct val="50000"/>
              </a:spcAft>
            </a:pPr>
            <a:r>
              <a:rPr lang="ru-RU" sz="2400">
                <a:latin typeface="HeliosCond" pitchFamily="34" charset="0"/>
              </a:rPr>
              <a:t>Соответствие федеральному законодательству</a:t>
            </a:r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4859338" y="188913"/>
            <a:ext cx="3744912" cy="20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  <a:spcBef>
                <a:spcPct val="50000"/>
              </a:spcBef>
              <a:spcAft>
                <a:spcPct val="50000"/>
              </a:spcAft>
            </a:pPr>
            <a:r>
              <a:rPr lang="ru-RU" sz="1400">
                <a:solidFill>
                  <a:srgbClr val="4D4D4D"/>
                </a:solidFill>
                <a:latin typeface="HeliosCond" pitchFamily="34" charset="0"/>
              </a:rPr>
              <a:t>Стилистика портала</a:t>
            </a:r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8604250" y="6381750"/>
            <a:ext cx="53975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  <a:spcBef>
                <a:spcPct val="50000"/>
              </a:spcBef>
              <a:spcAft>
                <a:spcPct val="50000"/>
              </a:spcAft>
            </a:pPr>
            <a:fld id="{F35CC6F3-66CC-45FC-9F0D-3AFF0BF90F97}" type="slidenum">
              <a:rPr lang="ru-RU" sz="1600">
                <a:solidFill>
                  <a:schemeClr val="bg2"/>
                </a:solidFill>
                <a:latin typeface="HeliosCond" pitchFamily="34" charset="0"/>
              </a:rPr>
              <a:pPr>
                <a:lnSpc>
                  <a:spcPct val="95000"/>
                </a:lnSpc>
                <a:spcBef>
                  <a:spcPct val="50000"/>
                </a:spcBef>
                <a:spcAft>
                  <a:spcPct val="50000"/>
                </a:spcAft>
              </a:pPr>
              <a:t>8</a:t>
            </a:fld>
            <a:endParaRPr lang="ru-RU" sz="1600">
              <a:solidFill>
                <a:schemeClr val="bg2"/>
              </a:solidFill>
              <a:latin typeface="HeliosCond" pitchFamily="34" charset="0"/>
            </a:endParaRPr>
          </a:p>
        </p:txBody>
      </p:sp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4875213" y="0"/>
            <a:ext cx="71437" cy="115888"/>
          </a:xfrm>
          <a:prstGeom prst="rect">
            <a:avLst/>
          </a:prstGeom>
          <a:solidFill>
            <a:srgbClr val="007CB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12301" name="Picture 13" descr="schools-and-gir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1919288"/>
            <a:ext cx="8064500" cy="44624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539750" y="549275"/>
            <a:ext cx="8064500" cy="32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spcAft>
                <a:spcPct val="50000"/>
              </a:spcAft>
            </a:pPr>
            <a:r>
              <a:rPr lang="ru-RU" sz="2400">
                <a:latin typeface="HeliosCond" pitchFamily="34" charset="0"/>
              </a:rPr>
              <a:t>Поиск по порталу: не только страницы, но и файлы</a:t>
            </a: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4859338" y="188913"/>
            <a:ext cx="3744912" cy="20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  <a:spcBef>
                <a:spcPct val="50000"/>
              </a:spcBef>
              <a:spcAft>
                <a:spcPct val="50000"/>
              </a:spcAft>
            </a:pPr>
            <a:r>
              <a:rPr lang="ru-RU" sz="1400">
                <a:solidFill>
                  <a:srgbClr val="4D4D4D"/>
                </a:solidFill>
                <a:latin typeface="HeliosCond" pitchFamily="34" charset="0"/>
              </a:rPr>
              <a:t>Интерактивность</a:t>
            </a: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8604250" y="6381750"/>
            <a:ext cx="53975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  <a:spcBef>
                <a:spcPct val="50000"/>
              </a:spcBef>
              <a:spcAft>
                <a:spcPct val="50000"/>
              </a:spcAft>
            </a:pPr>
            <a:fld id="{C7180330-7E9D-408D-ADDB-70D704C4A9F9}" type="slidenum">
              <a:rPr lang="ru-RU" sz="1600">
                <a:solidFill>
                  <a:schemeClr val="bg2"/>
                </a:solidFill>
                <a:latin typeface="HeliosCond" pitchFamily="34" charset="0"/>
              </a:rPr>
              <a:pPr>
                <a:lnSpc>
                  <a:spcPct val="95000"/>
                </a:lnSpc>
                <a:spcBef>
                  <a:spcPct val="50000"/>
                </a:spcBef>
                <a:spcAft>
                  <a:spcPct val="50000"/>
                </a:spcAft>
              </a:pPr>
              <a:t>9</a:t>
            </a:fld>
            <a:endParaRPr lang="ru-RU" sz="1600">
              <a:solidFill>
                <a:schemeClr val="bg2"/>
              </a:solidFill>
              <a:latin typeface="HeliosCond" pitchFamily="34" charset="0"/>
            </a:endParaRPr>
          </a:p>
        </p:txBody>
      </p:sp>
      <p:sp>
        <p:nvSpPr>
          <p:cNvPr id="22534" name="Rectangle 6"/>
          <p:cNvSpPr>
            <a:spLocks noChangeArrowheads="1"/>
          </p:cNvSpPr>
          <p:nvPr/>
        </p:nvSpPr>
        <p:spPr bwMode="auto">
          <a:xfrm>
            <a:off x="4875213" y="0"/>
            <a:ext cx="71437" cy="115888"/>
          </a:xfrm>
          <a:prstGeom prst="rect">
            <a:avLst/>
          </a:prstGeom>
          <a:solidFill>
            <a:srgbClr val="007CB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536575" y="1125538"/>
            <a:ext cx="8067675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tabLst>
                <a:tab pos="266700" algn="l"/>
              </a:tabLst>
            </a:pPr>
            <a:r>
              <a:rPr lang="ru-RU">
                <a:latin typeface="HeliosCond" pitchFamily="34" charset="0"/>
              </a:rPr>
              <a:t>На портале внедрена локальная бесплатная поисковая машина </a:t>
            </a:r>
            <a:r>
              <a:rPr lang="en-US">
                <a:latin typeface="HeliosCond" pitchFamily="34" charset="0"/>
              </a:rPr>
              <a:t>mnoGoSearch</a:t>
            </a:r>
            <a:r>
              <a:rPr lang="ru-RU">
                <a:latin typeface="HeliosCond" pitchFamily="34" charset="0"/>
              </a:rPr>
              <a:t>.</a:t>
            </a:r>
            <a:br>
              <a:rPr lang="ru-RU">
                <a:latin typeface="HeliosCond" pitchFamily="34" charset="0"/>
              </a:rPr>
            </a:br>
            <a:r>
              <a:rPr lang="ru-RU">
                <a:latin typeface="HeliosCond" pitchFamily="34" charset="0"/>
              </a:rPr>
              <a:t>Она учитывает морфологию русского языка и индексирует файлы </a:t>
            </a:r>
            <a:r>
              <a:rPr lang="en-US" b="1">
                <a:latin typeface="HeliosCond" pitchFamily="34" charset="0"/>
              </a:rPr>
              <a:t>.doc</a:t>
            </a:r>
            <a:r>
              <a:rPr lang="en-US">
                <a:latin typeface="HeliosCond" pitchFamily="34" charset="0"/>
              </a:rPr>
              <a:t>, </a:t>
            </a:r>
            <a:r>
              <a:rPr lang="en-US" b="1">
                <a:latin typeface="HeliosCond" pitchFamily="34" charset="0"/>
              </a:rPr>
              <a:t>.xls</a:t>
            </a:r>
            <a:r>
              <a:rPr lang="en-US">
                <a:latin typeface="HeliosCond" pitchFamily="34" charset="0"/>
              </a:rPr>
              <a:t>, </a:t>
            </a:r>
            <a:r>
              <a:rPr lang="en-US" b="1">
                <a:latin typeface="HeliosCond" pitchFamily="34" charset="0"/>
              </a:rPr>
              <a:t>.pdf</a:t>
            </a:r>
            <a:r>
              <a:rPr lang="en-US">
                <a:latin typeface="HeliosCond" pitchFamily="34" charset="0"/>
              </a:rPr>
              <a:t>, </a:t>
            </a:r>
            <a:r>
              <a:rPr lang="en-US" b="1">
                <a:latin typeface="HeliosCond" pitchFamily="34" charset="0"/>
              </a:rPr>
              <a:t>.ppt</a:t>
            </a:r>
            <a:r>
              <a:rPr lang="ru-RU">
                <a:latin typeface="HeliosCond" pitchFamily="34" charset="0"/>
              </a:rPr>
              <a:t>.</a:t>
            </a:r>
          </a:p>
        </p:txBody>
      </p:sp>
      <p:pic>
        <p:nvPicPr>
          <p:cNvPr id="22542" name="Picture 14" descr="search-uf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1919288"/>
            <a:ext cx="8064500" cy="44624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3366FF"/>
      </a:hlink>
      <a:folHlink>
        <a:srgbClr val="990099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FF"/>
        </a:hlink>
        <a:folHlink>
          <a:srgbClr val="9900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3366FF"/>
        </a:hlink>
        <a:folHlink>
          <a:srgbClr val="9900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4062</TotalTime>
  <Words>570</Words>
  <Application>Microsoft Office PowerPoint</Application>
  <PresentationFormat>Экран (4:3)</PresentationFormat>
  <Paragraphs>103</Paragraphs>
  <Slides>23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7" baseType="lpstr">
      <vt:lpstr>Arial</vt:lpstr>
      <vt:lpstr>HeliosCond</vt:lpstr>
      <vt:lpstr>Оформление по умолчанию</vt:lpstr>
      <vt:lpstr>Microsoft Visio Drawing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Company>Администрация города Омска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Портал Администрации города Омска. Презентация</dc:title>
  <dc:creator>DYRudakov</dc:creator>
  <cp:lastModifiedBy>admin</cp:lastModifiedBy>
  <cp:revision>64</cp:revision>
  <dcterms:created xsi:type="dcterms:W3CDTF">2010-09-12T11:10:10Z</dcterms:created>
  <dcterms:modified xsi:type="dcterms:W3CDTF">2014-10-15T04:08:33Z</dcterms:modified>
</cp:coreProperties>
</file>