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48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79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0" r:id="rId14"/>
    <p:sldId id="277" r:id="rId15"/>
    <p:sldId id="278" r:id="rId16"/>
    <p:sldId id="273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 userDrawn="1">
          <p15:clr>
            <a:srgbClr val="000000"/>
          </p15:clr>
        </p15:guide>
        <p15:guide id="2" pos="612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orient="horz" pos="16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F"/>
    <a:srgbClr val="FFFFFF"/>
    <a:srgbClr val="00A2C8"/>
    <a:srgbClr val="0D75FF"/>
    <a:srgbClr val="0D4FBB"/>
    <a:srgbClr val="5499FE"/>
    <a:srgbClr val="7AAFFE"/>
    <a:srgbClr val="77F5FB"/>
    <a:srgbClr val="112EBF"/>
    <a:srgbClr val="58DD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850" y="-1110"/>
      </p:cViewPr>
      <p:guideLst>
        <p:guide orient="horz" pos="4319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title>
      <c:tx>
        <c:rich>
          <a:bodyPr/>
          <a:lstStyle/>
          <a:p>
            <a:pPr>
              <a:defRPr/>
            </a:pPr>
            <a:r>
              <a:rPr lang="ru-RU" b="0" dirty="0">
                <a:latin typeface="+mn-lt"/>
              </a:rPr>
              <a:t>Программное обеспечение (ПО)</a:t>
            </a:r>
          </a:p>
        </c:rich>
      </c:tx>
      <c:layout>
        <c:manualLayout>
          <c:xMode val="edge"/>
          <c:yMode val="edge"/>
          <c:x val="0.18981963509938438"/>
          <c:y val="0.12439664442046135"/>
        </c:manualLayout>
      </c:layout>
    </c:title>
    <c:view3D>
      <c:rotX val="30"/>
      <c:hPercent val="100"/>
      <c:rotY val="335"/>
      <c:depthPercent val="150"/>
      <c:perspective val="60"/>
    </c:view3D>
    <c:plotArea>
      <c:layout>
        <c:manualLayout>
          <c:layoutTarget val="inner"/>
          <c:xMode val="edge"/>
          <c:yMode val="edge"/>
          <c:x val="5.7209040012421122E-2"/>
          <c:y val="0.21550333693081727"/>
          <c:w val="0.91862611234409031"/>
          <c:h val="0.78134721142095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Программное обеспечение (ПО)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7.8558973605654517E-2"/>
                  <c:y val="9.083106908435724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50%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836155224008471"/>
                  <c:y val="-0.1198251968371126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50%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Отечественное</c:v>
                </c:pt>
                <c:pt idx="1">
                  <c:v>Зарубежное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1050135779805343"/>
          <c:y val="0.80501893638802113"/>
          <c:w val="0.80656400982729071"/>
          <c:h val="0.1704984168425733"/>
        </c:manualLayout>
      </c:layout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CB652-AC46-4535-BE9A-C039E5DCCC8F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091C1-55EE-4A1E-AE8E-97F0124FB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32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2C29-E391-48C4-ADCB-E5F9074A059F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5F7A-97F4-4C8D-AF8C-C3A05D977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81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5F7A-97F4-4C8D-AF8C-C3A05D9773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56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5B2E1-C34A-494C-A476-6DA95D89E7B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67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ТОСЭР, расположенная в центре схемы будет служить центром притяжения бизнеса и кадров вследствие льготного налогового режима и инфраструктурной обеспеченности площадок. Результатом функционирования режима станет создание новых производств и новых рабочих мест. В перспективе градообразующие предприятия города могут принять участие в деятельности режима за счет выделения новых проектов из своего контура, а также в локализации своих поставщиков. Таким образом, режим ТОСЭР в перспективе может стать одним из возможных механизмов работы с бизнесом на территории города. 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5B2E1-C34A-494C-A476-6DA95D89E7B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0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877F968-B6D2-4886-94E2-A458AE9EC5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877F968-B6D2-4886-94E2-A458AE9EC5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877F968-B6D2-4886-94E2-A458AE9EC5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11112"/>
            <a:ext cx="7632700" cy="962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lang="ru-RU" sz="2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EF91EF4-21E3-F840-9AEA-8463452D7D63}" type="slidenum">
              <a:rPr lang="ru-RU" smtClean="0"/>
              <a:pPr>
                <a:defRPr/>
              </a:pPr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34554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lang="ru-RU" sz="2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60501C5-F758-8D43-9ADC-73CE9FC328E1}" type="slidenum">
              <a:rPr lang="ru-RU" smtClean="0"/>
              <a:pPr>
                <a:defRPr/>
              </a:pPr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7944836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AE2DCBC-4D63-0F4C-BB7C-88BD3F49B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1744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665A1E7-FAAE-4848-A9D8-2790AD31CC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8691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73000">
              <a:schemeClr val="bg1">
                <a:alpha val="67000"/>
              </a:schemeClr>
            </a:gs>
            <a:gs pos="100000">
              <a:schemeClr val="tx1">
                <a:lumMod val="20000"/>
                <a:lumOff val="80000"/>
                <a:alpha val="35000"/>
              </a:schemeClr>
            </a:gs>
            <a:gs pos="0">
              <a:srgbClr val="DDFFF4"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lang="ru-RU" sz="2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68C6112-0A40-7047-8B92-F3B632F02BBD}" type="slidenum">
              <a:rPr lang="ru-RU" smtClean="0"/>
              <a:pPr>
                <a:defRPr/>
              </a:pPr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2489535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73000">
              <a:schemeClr val="bg1">
                <a:alpha val="67000"/>
              </a:schemeClr>
            </a:gs>
            <a:gs pos="100000">
              <a:schemeClr val="tx1">
                <a:lumMod val="20000"/>
                <a:lumOff val="80000"/>
                <a:alpha val="35000"/>
              </a:schemeClr>
            </a:gs>
            <a:gs pos="0">
              <a:srgbClr val="DDFFF4"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lang="ru-RU" sz="2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363CD8A-1AE0-2745-B49E-05876212492A}" type="slidenum">
              <a:rPr lang="ru-RU" smtClean="0"/>
              <a:pPr>
                <a:defRPr/>
              </a:pPr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639434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gradFill>
          <a:gsLst>
            <a:gs pos="73000">
              <a:schemeClr val="bg1">
                <a:alpha val="67000"/>
              </a:schemeClr>
            </a:gs>
            <a:gs pos="100000">
              <a:schemeClr val="tx1">
                <a:lumMod val="20000"/>
                <a:lumOff val="80000"/>
                <a:alpha val="35000"/>
              </a:schemeClr>
            </a:gs>
            <a:gs pos="0">
              <a:srgbClr val="DDFFF4"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719AD8-00B5-2148-91E0-05BDDE9446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0549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gradFill>
          <a:gsLst>
            <a:gs pos="73000">
              <a:schemeClr val="bg1">
                <a:alpha val="67000"/>
              </a:schemeClr>
            </a:gs>
            <a:gs pos="100000">
              <a:schemeClr val="tx1">
                <a:lumMod val="20000"/>
                <a:lumOff val="80000"/>
                <a:alpha val="35000"/>
              </a:schemeClr>
            </a:gs>
            <a:gs pos="0">
              <a:srgbClr val="DDFFF4"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lang="ru-RU" sz="2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C1F6DAF-C784-C348-B77A-2D5F9165B711}" type="slidenum">
              <a:rPr lang="ru-RU" smtClean="0"/>
              <a:pPr>
                <a:defRPr/>
              </a:pPr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44028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gradFill>
          <a:gsLst>
            <a:gs pos="73000">
              <a:schemeClr val="bg1">
                <a:alpha val="67000"/>
              </a:schemeClr>
            </a:gs>
            <a:gs pos="100000">
              <a:schemeClr val="tx1">
                <a:lumMod val="20000"/>
                <a:lumOff val="80000"/>
                <a:alpha val="35000"/>
              </a:schemeClr>
            </a:gs>
            <a:gs pos="0">
              <a:srgbClr val="DDFFF4"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lang="ru-RU" sz="2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C501BA6-C307-E84A-ACC3-4548AD5E5755}" type="slidenum">
              <a:rPr lang="ru-RU" smtClean="0"/>
              <a:pPr>
                <a:defRPr/>
              </a:pPr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256549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gradFill>
          <a:gsLst>
            <a:gs pos="73000">
              <a:schemeClr val="bg1">
                <a:alpha val="67000"/>
              </a:schemeClr>
            </a:gs>
            <a:gs pos="100000">
              <a:schemeClr val="tx1">
                <a:lumMod val="20000"/>
                <a:lumOff val="80000"/>
                <a:alpha val="35000"/>
              </a:schemeClr>
            </a:gs>
            <a:gs pos="0">
              <a:srgbClr val="DDFFF4"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lang="ru-RU" sz="2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BF0C2E3-6A56-6C46-BE59-53F53B4BBFC9}" type="slidenum">
              <a:rPr lang="ru-RU" smtClean="0"/>
              <a:pPr>
                <a:defRPr/>
              </a:pPr>
              <a:t>‹#›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74699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F4E66-2CB6-4B75-9BB3-C773B223311E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92EB3-23D7-4FEC-A6B1-29CB2C24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877F968-B6D2-4886-94E2-A458AE9EC5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2" descr="P:\Таушканова\Герб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3000">
              <a:schemeClr val="bg1">
                <a:alpha val="67000"/>
              </a:schemeClr>
            </a:gs>
            <a:gs pos="100000">
              <a:schemeClr val="tx1">
                <a:lumMod val="20000"/>
                <a:lumOff val="80000"/>
                <a:alpha val="35000"/>
              </a:schemeClr>
            </a:gs>
            <a:gs pos="0">
              <a:srgbClr val="DDFFF4"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200" b="1" kern="1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8800763-60EE-B846-84C7-A01E1063B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0" y="981075"/>
            <a:ext cx="7596336" cy="794"/>
          </a:xfrm>
          <a:prstGeom prst="line">
            <a:avLst/>
          </a:prstGeom>
          <a:ln w="57150" cap="rnd">
            <a:solidFill>
              <a:srgbClr val="D9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2" descr="P:\Таушканова\Герб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>
              <a:lumMod val="50000"/>
            </a:schemeClr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3"/>
        </a:buBlip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4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4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100000">
              <a:srgbClr val="FFFAE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 импортзамещения на ТОСЭР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Железногорска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113" y="5105400"/>
            <a:ext cx="6400800" cy="17526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Докладчик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А. В. Шевченко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K:\Фирменный стиль\XKhI4DDsTl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894012" y="548680"/>
            <a:ext cx="3355976" cy="2088232"/>
          </a:xfrm>
          <a:prstGeom prst="rect">
            <a:avLst/>
          </a:prstGeom>
          <a:noFill/>
        </p:spPr>
      </p:pic>
      <p:pic>
        <p:nvPicPr>
          <p:cNvPr id="1028" name="Picture 4" descr="K:\Фирменный стиль\XKhI4DDsTl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447006" y="4581128"/>
            <a:ext cx="6249988" cy="328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Основные параметры ТОСЭР</a:t>
            </a:r>
            <a:endParaRPr lang="ru-RU" dirty="0">
              <a:latin typeface="Arial" charset="0"/>
            </a:endParaRP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9DC966-7DDC-6540-87B0-A93E344003A2}" type="slidenum">
              <a:rPr lang="ru-RU" sz="2200">
                <a:solidFill>
                  <a:schemeClr val="tx1">
                    <a:lumMod val="75000"/>
                  </a:schemeClr>
                </a:solidFill>
              </a:rPr>
              <a:pPr eaLnBrk="1" hangingPunct="1"/>
              <a:t>10</a:t>
            </a:fld>
            <a:endParaRPr lang="ru-RU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442387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Основная специализация ТОСЭР Железногорск будет включать в себя следующие отрасли: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Производство </a:t>
            </a:r>
            <a:r>
              <a:rPr lang="ru-RU" sz="1600" dirty="0">
                <a:solidFill>
                  <a:srgbClr val="363637"/>
                </a:solidFill>
                <a:ea typeface="ＭＳ Ｐゴシック" charset="0"/>
              </a:rPr>
              <a:t>кокса, нефтепродуктов и ядерных </a:t>
            </a: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материалов </a:t>
            </a:r>
            <a:endParaRPr lang="ru-RU" sz="1600" dirty="0">
              <a:solidFill>
                <a:srgbClr val="363637"/>
              </a:solidFill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Производство </a:t>
            </a:r>
            <a:r>
              <a:rPr lang="ru-RU" sz="1600" dirty="0">
                <a:solidFill>
                  <a:srgbClr val="363637"/>
                </a:solidFill>
                <a:ea typeface="ＭＳ Ｐゴシック" charset="0"/>
              </a:rPr>
              <a:t>готовых металлических </a:t>
            </a: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изделий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Создание и разработка ПО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Производство </a:t>
            </a:r>
            <a:r>
              <a:rPr lang="ru-RU" sz="1600" dirty="0">
                <a:solidFill>
                  <a:srgbClr val="363637"/>
                </a:solidFill>
                <a:ea typeface="ＭＳ Ｐゴシック" charset="0"/>
              </a:rPr>
              <a:t>машин и </a:t>
            </a: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оборудования</a:t>
            </a:r>
            <a:endParaRPr lang="ru-RU" sz="1600" dirty="0">
              <a:solidFill>
                <a:srgbClr val="363637"/>
              </a:solidFill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Производство </a:t>
            </a:r>
            <a:r>
              <a:rPr lang="ru-RU" sz="1600" dirty="0">
                <a:solidFill>
                  <a:srgbClr val="363637"/>
                </a:solidFill>
                <a:ea typeface="ＭＳ Ｐゴシック" charset="0"/>
              </a:rPr>
              <a:t>электрических машин и </a:t>
            </a: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электрооборудования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Производство </a:t>
            </a:r>
            <a:r>
              <a:rPr lang="ru-RU" sz="1600" dirty="0">
                <a:solidFill>
                  <a:srgbClr val="363637"/>
                </a:solidFill>
                <a:ea typeface="ＭＳ Ｐゴシック" charset="0"/>
              </a:rPr>
              <a:t>аппаратуры для радио, телевидения и </a:t>
            </a: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связи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Связь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Деятельность</a:t>
            </a:r>
            <a:r>
              <a:rPr lang="ru-RU" sz="1600" dirty="0">
                <a:solidFill>
                  <a:srgbClr val="363637"/>
                </a:solidFill>
                <a:ea typeface="ＭＳ Ｐゴシック" charset="0"/>
              </a:rPr>
              <a:t>, связанная с использованием вычислительной техники и информационных </a:t>
            </a: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технологий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Научные </a:t>
            </a:r>
            <a:r>
              <a:rPr lang="ru-RU" sz="1600" dirty="0">
                <a:solidFill>
                  <a:srgbClr val="363637"/>
                </a:solidFill>
                <a:ea typeface="ＭＳ Ｐゴシック" charset="0"/>
              </a:rPr>
              <a:t>исследования и </a:t>
            </a:r>
            <a:r>
              <a:rPr lang="ru-RU" sz="1600" dirty="0" smtClean="0">
                <a:solidFill>
                  <a:srgbClr val="363637"/>
                </a:solidFill>
                <a:ea typeface="ＭＳ Ｐゴシック" charset="0"/>
              </a:rPr>
              <a:t>разработки</a:t>
            </a:r>
            <a:endParaRPr lang="ru-RU" sz="1600" dirty="0">
              <a:solidFill>
                <a:srgbClr val="363637"/>
              </a:solidFill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46436"/>
            <a:ext cx="8244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i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</a:rPr>
              <a:t>*Согласно представленным данным по проектам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1438603"/>
            <a:ext cx="3939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363637"/>
                </a:solidFill>
                <a:ea typeface="ＭＳ Ｐゴシック" charset="0"/>
              </a:rPr>
              <a:t>Специализация ТОСЭР Железногорск</a:t>
            </a:r>
            <a:endParaRPr lang="ru-RU" sz="1050" b="1" dirty="0">
              <a:solidFill>
                <a:srgbClr val="363637"/>
              </a:solidFill>
              <a:ea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1700808"/>
            <a:ext cx="4032448" cy="422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295762"/>
            <a:ext cx="5913515" cy="456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574"/>
            <a:ext cx="7632700" cy="962025"/>
          </a:xfrm>
        </p:spPr>
        <p:txBody>
          <a:bodyPr/>
          <a:lstStyle/>
          <a:p>
            <a:r>
              <a:rPr lang="ru-RU" dirty="0" smtClean="0"/>
              <a:t>Оценка эффективности создания ТОСЭР Железногорск </a:t>
            </a:r>
            <a:endParaRPr lang="en-US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5418" y="648017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9DC966-7DDC-6540-87B0-A93E344003A2}" type="slidenum">
              <a:rPr lang="ru-RU" sz="2200">
                <a:solidFill>
                  <a:schemeClr val="tx1">
                    <a:lumMod val="75000"/>
                  </a:schemeClr>
                </a:solidFill>
              </a:rPr>
              <a:pPr eaLnBrk="1" hangingPunct="1"/>
              <a:t>11</a:t>
            </a:fld>
            <a:endParaRPr lang="ru-RU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854787" y="1124744"/>
            <a:ext cx="328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ea typeface="ＭＳ Ｐゴシック" charset="0"/>
              </a:rPr>
              <a:t>Прогнозное значение заявленных резидентов, 2026 год: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1519913"/>
              </p:ext>
            </p:extLst>
          </p:nvPr>
        </p:nvGraphicFramePr>
        <p:xfrm>
          <a:off x="5868144" y="1700213"/>
          <a:ext cx="2852563" cy="18227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8347"/>
                <a:gridCol w="1944216"/>
              </a:tblGrid>
              <a:tr h="1341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19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accent4"/>
                          </a:solidFill>
                        </a:rPr>
                        <a:t>проектов</a:t>
                      </a:r>
                      <a:endParaRPr lang="ru-RU" sz="14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1 141 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рабочее место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2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20 190,5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млн. руб. инвестиций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16953,0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млн. руб. годовой выручки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44 679,3</a:t>
                      </a:r>
                      <a:endParaRPr lang="ru-RU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млн. руб. налогов за 10 лет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854787" y="3573016"/>
            <a:ext cx="3289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ea typeface="ＭＳ Ｐゴシック" charset="0"/>
              </a:rPr>
              <a:t>Прогнозное значение перспективных резидентов, 2026 год: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314846"/>
              </p:ext>
            </p:extLst>
          </p:nvPr>
        </p:nvGraphicFramePr>
        <p:xfrm>
          <a:off x="5868144" y="4365104"/>
          <a:ext cx="2852563" cy="18227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8347"/>
                <a:gridCol w="1944216"/>
              </a:tblGrid>
              <a:tr h="2478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30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accent4"/>
                          </a:solidFill>
                        </a:rPr>
                        <a:t>проектов</a:t>
                      </a:r>
                      <a:endParaRPr lang="ru-RU" sz="14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1 691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рабочее место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2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26 680,5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млн. руб. инвестиций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47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24 653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млн. руб. годовой выручки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52 529,9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млн. руб. налогов за 10 лет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6892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промпарка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501C5-F758-8D43-9ADC-73CE9FC328E1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  <p:pic>
        <p:nvPicPr>
          <p:cNvPr id="67586" name="Picture 2" descr="K:\Документы\Презентации\Шевченко\Промпарк\от Шевченко\промпарк\G0040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6864349" cy="5148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промпарка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501C5-F758-8D43-9ADC-73CE9FC328E1}" type="slidenum">
              <a:rPr lang="ru-RU" smtClean="0"/>
              <a:pPr>
                <a:defRPr/>
              </a:pPr>
              <a:t>13</a:t>
            </a:fld>
            <a:endParaRPr lang="ru-RU" dirty="0" smtClean="0"/>
          </a:p>
        </p:txBody>
      </p:sp>
      <p:pic>
        <p:nvPicPr>
          <p:cNvPr id="68611" name="Picture 3" descr="K:\Документы\Презентации\Шевченко\Промпарк\от Шевченко\промпарк\P142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6911975" cy="51839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промпарка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501C5-F758-8D43-9ADC-73CE9FC328E1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  <p:pic>
        <p:nvPicPr>
          <p:cNvPr id="3077" name="Picture 5" descr="K:\Документы\Презентации\Шевченко\Промпарк\от Шевченко\промпарк\P1480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6911975" cy="51839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промпарка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501C5-F758-8D43-9ADC-73CE9FC328E1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  <p:pic>
        <p:nvPicPr>
          <p:cNvPr id="2050" name="Picture 2" descr="F:\sx2010@bk.ru\Промпарк\P1480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912496" cy="5184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/>
          <p:cNvSpPr txBox="1">
            <a:spLocks/>
          </p:cNvSpPr>
          <p:nvPr/>
        </p:nvSpPr>
        <p:spPr>
          <a:xfrm>
            <a:off x="0" y="981075"/>
            <a:ext cx="9144000" cy="3168352"/>
          </a:xfrm>
          <a:prstGeom prst="rect">
            <a:avLst/>
          </a:prstGeom>
          <a:gradFill>
            <a:gsLst>
              <a:gs pos="50000">
                <a:srgbClr val="00A2C8">
                  <a:alpha val="39000"/>
                </a:srgbClr>
              </a:gs>
              <a:gs pos="2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R="0" lvl="0" algn="ctr" fontAlgn="auto">
              <a:lnSpc>
                <a:spcPts val="48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>
                  <a:prstClr val="black"/>
                </a:innerShdw>
              </a:effectLst>
              <a:uLnTx/>
              <a:uFillTx/>
              <a:latin typeface="HelveticaNeueCyr" pitchFamily="50" charset="-5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24936" cy="168604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eurofurence light" pitchFamily="34" charset="0"/>
              </a:rPr>
              <a:t>Приглашаем </a:t>
            </a:r>
            <a:br>
              <a:rPr lang="ru-RU" b="1" dirty="0" smtClean="0">
                <a:solidFill>
                  <a:schemeClr val="bg1"/>
                </a:solidFill>
                <a:latin typeface="eurofurence light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eurofurence light" pitchFamily="34" charset="0"/>
              </a:rPr>
              <a:t>к сотрудничеству на территории ЗАТО г. Железногорск!</a:t>
            </a:r>
            <a:endParaRPr lang="ru-RU" b="1" dirty="0">
              <a:solidFill>
                <a:schemeClr val="bg1"/>
              </a:solidFill>
              <a:latin typeface="eurofurence light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16084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  <a:p>
            <a:pPr>
              <a:buNone/>
            </a:pP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gradFill flip="none" rotWithShape="1">
            <a:gsLst>
              <a:gs pos="0">
                <a:srgbClr val="013F89">
                  <a:alpha val="93000"/>
                </a:srgbClr>
              </a:gs>
              <a:gs pos="0">
                <a:srgbClr val="0250C2"/>
              </a:gs>
              <a:gs pos="0">
                <a:srgbClr val="0F60B9"/>
              </a:gs>
              <a:gs pos="100000">
                <a:srgbClr val="5499FE"/>
              </a:gs>
              <a:gs pos="18000">
                <a:srgbClr val="0D4FBB"/>
              </a:gs>
              <a:gs pos="61000">
                <a:srgbClr val="0D75FF">
                  <a:alpha val="80000"/>
                </a:srgbClr>
              </a:gs>
            </a:gsLst>
            <a:lin ang="11400000" scaled="0"/>
            <a:tileRect/>
          </a:gradFill>
          <a:ln>
            <a:noFill/>
          </a:ln>
          <a:effectLst>
            <a:innerShdw blurRad="241300" dist="50800" dir="5400000">
              <a:schemeClr val="bg1">
                <a:alpha val="3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" y="533025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Статистика использования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в Администрации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8954409"/>
              </p:ext>
            </p:extLst>
          </p:nvPr>
        </p:nvGraphicFramePr>
        <p:xfrm>
          <a:off x="1043608" y="2348880"/>
          <a:ext cx="4248472" cy="35241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5229"/>
                <a:gridCol w="2183243"/>
              </a:tblGrid>
              <a:tr h="428258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Отечественное ПО</a:t>
                      </a:r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Зарубежное</a:t>
                      </a:r>
                      <a:r>
                        <a:rPr lang="ru-RU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 ПО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5838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Антивирус </a:t>
                      </a:r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DrWeb</a:t>
                      </a:r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Microsoft Windows XP, Vista,</a:t>
                      </a:r>
                      <a:r>
                        <a:rPr lang="en-US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 7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VipNET Client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Microsoft Office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309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1С:Предприятие</a:t>
                      </a:r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Adobe Photoshop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КриптоПро  </a:t>
                      </a:r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IBM Lotus Domino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Abbyy FineReader</a:t>
                      </a:r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AutoCAD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309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Secret Net 7</a:t>
                      </a:r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eToken PRO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309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Енисей ГУ</a:t>
                      </a:r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C++ Builder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40767913"/>
              </p:ext>
            </p:extLst>
          </p:nvPr>
        </p:nvGraphicFramePr>
        <p:xfrm>
          <a:off x="5796136" y="1844824"/>
          <a:ext cx="2627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Picture 2" descr="P:\Таушкано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gradFill flip="none" rotWithShape="1">
            <a:gsLst>
              <a:gs pos="0">
                <a:srgbClr val="013F89">
                  <a:alpha val="93000"/>
                </a:srgbClr>
              </a:gs>
              <a:gs pos="0">
                <a:srgbClr val="0250C2"/>
              </a:gs>
              <a:gs pos="0">
                <a:srgbClr val="0F60B9"/>
              </a:gs>
              <a:gs pos="100000">
                <a:srgbClr val="5499FE"/>
              </a:gs>
              <a:gs pos="18000">
                <a:srgbClr val="0D4FBB"/>
              </a:gs>
              <a:gs pos="61000">
                <a:srgbClr val="0D75FF">
                  <a:alpha val="80000"/>
                </a:srgbClr>
              </a:gs>
            </a:gsLst>
            <a:lin ang="11400000" scaled="0"/>
            <a:tileRect/>
          </a:gradFill>
          <a:ln>
            <a:noFill/>
          </a:ln>
          <a:effectLst>
            <a:innerShdw blurRad="241300" dist="50800" dir="5400000">
              <a:schemeClr val="bg1">
                <a:alpha val="3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148880"/>
            <a:ext cx="8075240" cy="4159845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2800" dirty="0" smtClean="0">
                <a:latin typeface="Calibri Light" panose="020F0302020204030204" pitchFamily="34" charset="0"/>
              </a:rPr>
              <a:t>Апрель 2014 — американские </a:t>
            </a:r>
            <a:r>
              <a:rPr lang="ru-RU" sz="2800" dirty="0" err="1" smtClean="0">
                <a:latin typeface="Calibri Light" panose="020F0302020204030204" pitchFamily="34" charset="0"/>
              </a:rPr>
              <a:t>ИТ-компании</a:t>
            </a:r>
            <a:r>
              <a:rPr lang="ru-RU" sz="2800" dirty="0" smtClean="0">
                <a:latin typeface="Calibri Light" panose="020F0302020204030204" pitchFamily="34" charset="0"/>
              </a:rPr>
              <a:t>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Symantec</a:t>
            </a:r>
            <a:r>
              <a:rPr lang="ru-RU" sz="2800" dirty="0" smtClean="0">
                <a:latin typeface="Calibri Light" panose="020F0302020204030204" pitchFamily="34" charset="0"/>
              </a:rPr>
              <a:t>,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Oracle</a:t>
            </a:r>
            <a:r>
              <a:rPr lang="ru-RU" sz="2800" dirty="0" smtClean="0">
                <a:latin typeface="Calibri Light" panose="020F0302020204030204" pitchFamily="34" charset="0"/>
              </a:rPr>
              <a:t>,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Microsoft</a:t>
            </a:r>
            <a:r>
              <a:rPr lang="ru-RU" sz="2800" dirty="0" smtClean="0">
                <a:latin typeface="Calibri Light" panose="020F0302020204030204" pitchFamily="34" charset="0"/>
              </a:rPr>
              <a:t>,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Hewlett-Packard</a:t>
            </a:r>
            <a:r>
              <a:rPr lang="ru-RU" sz="2800" dirty="0" smtClean="0">
                <a:latin typeface="Calibri Light" panose="020F0302020204030204" pitchFamily="34" charset="0"/>
              </a:rPr>
              <a:t> присоединились к санкциям против некоторых российских банков и компаний.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 Light" panose="020F0302020204030204" pitchFamily="34" charset="0"/>
              </a:rPr>
              <a:t>Июль 2014 —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Red</a:t>
            </a:r>
            <a:r>
              <a:rPr lang="ru-RU" sz="2800" b="1" dirty="0" smtClean="0">
                <a:latin typeface="Calibri Light" panose="020F0302020204030204" pitchFamily="34" charset="0"/>
              </a:rPr>
              <a:t>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Hat</a:t>
            </a:r>
            <a:r>
              <a:rPr lang="ru-RU" sz="2800" dirty="0" smtClean="0">
                <a:latin typeface="Calibri Light" panose="020F0302020204030204" pitchFamily="34" charset="0"/>
              </a:rPr>
              <a:t> потребовала от своих российских партнеров приостановить проекты в подпавших под санкции компаниях.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 Light" panose="020F0302020204030204" pitchFamily="34" charset="0"/>
              </a:rPr>
              <a:t>Август 2014 — к санкциям присоединилась компания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Autodesk</a:t>
            </a:r>
            <a:r>
              <a:rPr lang="ru-RU" sz="2800" dirty="0" smtClean="0">
                <a:latin typeface="Calibri Light" panose="020F0302020204030204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Calibri Light" panose="020F0302020204030204" pitchFamily="34" charset="0"/>
              </a:rPr>
              <a:t>Январь 2015 — корпорация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Apple</a:t>
            </a:r>
            <a:r>
              <a:rPr lang="ru-RU" sz="2800" dirty="0" smtClean="0">
                <a:latin typeface="Calibri Light" panose="020F0302020204030204" pitchFamily="34" charset="0"/>
              </a:rPr>
              <a:t> заморозила средства крымских разработчиков.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Google</a:t>
            </a:r>
            <a:r>
              <a:rPr lang="ru-RU" sz="2800" dirty="0" smtClean="0">
                <a:latin typeface="Calibri Light" panose="020F0302020204030204" pitchFamily="34" charset="0"/>
              </a:rPr>
              <a:t> и </a:t>
            </a:r>
            <a:r>
              <a:rPr lang="ru-RU" sz="2800" b="1" dirty="0" err="1" smtClean="0">
                <a:latin typeface="Calibri Light" panose="020F0302020204030204" pitchFamily="34" charset="0"/>
              </a:rPr>
              <a:t>PayPal</a:t>
            </a:r>
            <a:r>
              <a:rPr lang="ru-RU" sz="2800" dirty="0" smtClean="0">
                <a:latin typeface="Calibri Light" panose="020F0302020204030204" pitchFamily="34" charset="0"/>
              </a:rPr>
              <a:t> отказали </a:t>
            </a:r>
            <a:r>
              <a:rPr lang="ru-RU" sz="2800" dirty="0" err="1" smtClean="0">
                <a:latin typeface="Calibri Light" panose="020F0302020204030204" pitchFamily="34" charset="0"/>
              </a:rPr>
              <a:t>крымчанам</a:t>
            </a:r>
            <a:r>
              <a:rPr lang="ru-RU" sz="2800" dirty="0" smtClean="0">
                <a:latin typeface="Calibri Light" panose="020F0302020204030204" pitchFamily="34" charset="0"/>
              </a:rPr>
              <a:t> в обслуживании.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288" y="519112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Последствия использования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зарубежного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</a:t>
            </a:r>
          </a:p>
        </p:txBody>
      </p:sp>
      <p:pic>
        <p:nvPicPr>
          <p:cNvPr id="9" name="Picture 2" descr="P:\Таушкано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332656"/>
            <a:ext cx="8229600" cy="1143000"/>
          </a:xfrm>
        </p:spPr>
        <p:txBody>
          <a:bodyPr>
            <a:normAutofit fontScale="90000"/>
          </a:bodyPr>
          <a:lstStyle/>
          <a:p>
            <a:pPr marL="4310063"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613"/>
            <a:ext cx="2843808" cy="188937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85913"/>
            <a:ext cx="7993062" cy="47529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Минкомсвязь России разработала меры поддержки отечественного программного обеспечения на тендерах: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126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Будет составлен государственный реестр отечественного программного обеспечения.</a:t>
            </a:r>
          </a:p>
          <a:p>
            <a:pPr algn="just">
              <a:lnSpc>
                <a:spcPct val="120000"/>
              </a:lnSpc>
              <a:buClr>
                <a:schemeClr val="tx2">
                  <a:lumMod val="50000"/>
                </a:schemeClr>
              </a:buClr>
              <a:buSzPct val="126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Государственные заказчики должны будут публично обосновать выбор в пользу программного обеспечения, не включенного в реестр, что будет означать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запрет на покупку госструктурами иностранного софта при наличии отечественного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19 июня Госдума приняла в 3-м окончательном чтении проект поправок в законодательство в целях расширения использования российских программ.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Настоящий Федеральный закон, после прохождения Совета Федерации и подписания Президентом,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вступит в действие с 1 января 2016 года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75856" y="404664"/>
            <a:ext cx="0" cy="998984"/>
          </a:xfrm>
          <a:prstGeom prst="line">
            <a:avLst/>
          </a:prstGeom>
          <a:ln w="285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75856" y="404664"/>
            <a:ext cx="0" cy="1008112"/>
          </a:xfrm>
          <a:prstGeom prst="line">
            <a:avLst/>
          </a:prstGeom>
          <a:ln w="190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metasmeta.ru/filelibrary/administrator_/rus_/text_editor/images/obuchenie%20smeta%20ru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475" b="-1409"/>
          <a:stretch>
            <a:fillRect/>
          </a:stretch>
        </p:blipFill>
        <p:spPr bwMode="auto">
          <a:xfrm>
            <a:off x="4427984" y="3346879"/>
            <a:ext cx="4716016" cy="3684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205038"/>
            <a:ext cx="7704138" cy="4525963"/>
          </a:xfrm>
        </p:spPr>
        <p:txBody>
          <a:bodyPr/>
          <a:lstStyle/>
          <a:p>
            <a:pPr>
              <a:buClr>
                <a:srgbClr val="25DF44"/>
              </a:buClr>
              <a:buSzPct val="124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 Light" pitchFamily="34" charset="0"/>
              </a:rPr>
              <a:t>Обмен информацией об удачно внедренных отечественных программах между муниципалитетами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4102" name="Picture 6" descr="http://predprinimatel.club/uploads/posts/2014-11/1414795548_business-team-hap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1600" y="3933056"/>
            <a:ext cx="2711059" cy="20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gradFill flip="none" rotWithShape="1">
            <a:gsLst>
              <a:gs pos="100000">
                <a:srgbClr val="1D6D1F">
                  <a:alpha val="90000"/>
                </a:srgbClr>
              </a:gs>
              <a:gs pos="32000">
                <a:srgbClr val="1BC31B"/>
              </a:gs>
              <a:gs pos="14000">
                <a:srgbClr val="58DD15"/>
              </a:gs>
            </a:gsLst>
            <a:lin ang="600000" scaled="0"/>
            <a:tileRect/>
          </a:gradFill>
          <a:ln>
            <a:noFill/>
          </a:ln>
          <a:effectLst>
            <a:innerShdw blurRad="2286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00113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Что мы можем сделать сегодня?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3" name="Picture 2" descr="P:\Таушкано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gradFill flip="none" rotWithShape="1">
            <a:gsLst>
              <a:gs pos="100000">
                <a:srgbClr val="1D6D1F">
                  <a:alpha val="90000"/>
                </a:srgbClr>
              </a:gs>
              <a:gs pos="32000">
                <a:srgbClr val="1BC31B"/>
              </a:gs>
              <a:gs pos="14000">
                <a:srgbClr val="58DD15"/>
              </a:gs>
            </a:gsLst>
            <a:lin ang="600000" scaled="0"/>
            <a:tileRect/>
          </a:gradFill>
          <a:ln>
            <a:noFill/>
          </a:ln>
          <a:effectLst>
            <a:innerShdw blurRad="2286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205038"/>
            <a:ext cx="7931223" cy="4525963"/>
          </a:xfrm>
        </p:spPr>
        <p:txBody>
          <a:bodyPr>
            <a:normAutofit/>
          </a:bodyPr>
          <a:lstStyle/>
          <a:p>
            <a:pPr>
              <a:buClr>
                <a:srgbClr val="25DF44"/>
              </a:buClr>
              <a:buSzPct val="124000"/>
              <a:buFont typeface="Wingdings" panose="05000000000000000000" pitchFamily="2" charset="2"/>
              <a:buChar char="§"/>
            </a:pPr>
            <a:r>
              <a:rPr lang="ru-RU" dirty="0">
                <a:latin typeface="Calibri Light" pitchFamily="34" charset="0"/>
              </a:rPr>
              <a:t>Конкурс муниципальных региональных программ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00113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Что мы можем сделать сегодня?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3798" name="Picture 6" descr="http://www.bugaga.ru/uploads/posts/2010-12/1291778537_konk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2376264" cy="2376264"/>
          </a:xfrm>
          <a:prstGeom prst="rect">
            <a:avLst/>
          </a:prstGeom>
          <a:noFill/>
        </p:spPr>
      </p:pic>
      <p:pic>
        <p:nvPicPr>
          <p:cNvPr id="33800" name="Picture 8" descr="http://www.qvcuk.com/UK/images/competitions-he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356992"/>
            <a:ext cx="4114081" cy="2647951"/>
          </a:xfrm>
          <a:prstGeom prst="rect">
            <a:avLst/>
          </a:prstGeom>
          <a:noFill/>
        </p:spPr>
      </p:pic>
      <p:pic>
        <p:nvPicPr>
          <p:cNvPr id="11" name="Picture 2" descr="P:\Таушкано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gradFill flip="none" rotWithShape="1">
            <a:gsLst>
              <a:gs pos="100000">
                <a:srgbClr val="1D6D1F">
                  <a:alpha val="90000"/>
                </a:srgbClr>
              </a:gs>
              <a:gs pos="32000">
                <a:srgbClr val="1BC31B"/>
              </a:gs>
              <a:gs pos="14000">
                <a:srgbClr val="58DD15"/>
              </a:gs>
            </a:gsLst>
            <a:lin ang="600000" scaled="0"/>
            <a:tileRect/>
          </a:gradFill>
          <a:ln>
            <a:noFill/>
          </a:ln>
          <a:effectLst>
            <a:innerShdw blurRad="2286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7701776" cy="1467855"/>
          </a:xfrm>
        </p:spPr>
        <p:txBody>
          <a:bodyPr>
            <a:normAutofit/>
          </a:bodyPr>
          <a:lstStyle/>
          <a:p>
            <a:pPr>
              <a:buClr>
                <a:srgbClr val="25DF44"/>
              </a:buClr>
              <a:buSzPct val="124000"/>
              <a:buFont typeface="Wingdings" panose="05000000000000000000" pitchFamily="2" charset="2"/>
              <a:buChar char="§"/>
            </a:pPr>
            <a:r>
              <a:rPr lang="ru-RU" dirty="0">
                <a:latin typeface="Calibri Light" pitchFamily="34" charset="0"/>
              </a:rPr>
              <a:t>Попробовать закупать отечественное ПО уже сейчас.</a:t>
            </a:r>
          </a:p>
        </p:txBody>
      </p:sp>
      <p:pic>
        <p:nvPicPr>
          <p:cNvPr id="1026" name="Picture 2" descr="https://upload.wikimedia.org/wikipedia/ru/3/32/%D0%9B%D0%BE%D0%B3%D0%BE%D1%82%D0%B8%D0%BF_Dr.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31022"/>
            <a:ext cx="964172" cy="1407692"/>
          </a:xfrm>
          <a:prstGeom prst="rect">
            <a:avLst/>
          </a:prstGeom>
          <a:noFill/>
        </p:spPr>
      </p:pic>
      <p:pic>
        <p:nvPicPr>
          <p:cNvPr id="1030" name="Picture 6" descr="http://static.1c.ru/images/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717032"/>
            <a:ext cx="1524469" cy="1153295"/>
          </a:xfrm>
          <a:prstGeom prst="rect">
            <a:avLst/>
          </a:prstGeom>
          <a:noFill/>
        </p:spPr>
      </p:pic>
      <p:pic>
        <p:nvPicPr>
          <p:cNvPr id="1032" name="Picture 8" descr="http://www.ferralabs.ru/files.php?file=logo-companies/etegro_logo_6344264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725144"/>
            <a:ext cx="1872208" cy="847843"/>
          </a:xfrm>
          <a:prstGeom prst="rect">
            <a:avLst/>
          </a:prstGeom>
          <a:noFill/>
        </p:spPr>
      </p:pic>
      <p:pic>
        <p:nvPicPr>
          <p:cNvPr id="1036" name="Picture 12" descr="http://www.vrca.ru/image/CSP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077072"/>
            <a:ext cx="1671533" cy="504729"/>
          </a:xfrm>
          <a:prstGeom prst="rect">
            <a:avLst/>
          </a:prstGeom>
          <a:noFill/>
        </p:spPr>
      </p:pic>
      <p:sp>
        <p:nvSpPr>
          <p:cNvPr id="1040" name="AutoShape 16" descr="&amp;Kcy;&amp;acy;&amp;rcy;&amp;tcy;&amp;icy;&amp;ncy;&amp;kcy;&amp;icy; &amp;pcy;&amp;ocy; &amp;zcy;&amp;acy;&amp;pcy;&amp;rcy;&amp;ocy;&amp;scy;&amp;ucy; &amp;kcy;&amp;acy;&amp;scy;&amp;pcy;&amp;iecy;&amp;rcy;&amp;scy;&amp;kcy;&amp;icy;&amp;jcy; &amp;l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&amp;Kcy;&amp;acy;&amp;rcy;&amp;tcy;&amp;icy;&amp;ncy;&amp;kcy;&amp;icy; &amp;pcy;&amp;ocy; &amp;zcy;&amp;acy;&amp;pcy;&amp;rcy;&amp;ocy;&amp;scy;&amp;ucy; &amp;kcy;&amp;acy;&amp;scy;&amp;pcy;&amp;iecy;&amp;rcy;&amp;scy;&amp;kcy;&amp;icy;&amp;jcy; &amp;l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www.thg.ru/technews/images/kaspersky_logo-0404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40968"/>
            <a:ext cx="2880320" cy="692334"/>
          </a:xfrm>
          <a:prstGeom prst="rect">
            <a:avLst/>
          </a:prstGeom>
          <a:noFill/>
        </p:spPr>
      </p:pic>
      <p:pic>
        <p:nvPicPr>
          <p:cNvPr id="1046" name="Picture 22" descr="http://stacyblog.ru/wp-content/uploads/2014/02/yandex_pi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852936"/>
            <a:ext cx="1905179" cy="130572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InfoWatch - обеспечение информационной безопасности, защиты персональных данных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03648" y="5215198"/>
            <a:ext cx="1852269" cy="3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ELL NE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1524415" cy="4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eco IC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75238"/>
            <a:ext cx="1656184" cy="5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ynerdocs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1143655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iPNet Client for Android and iO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03230"/>
            <a:ext cx="864096" cy="6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Автоматизированная информационная система мониторинга и анализа телефонного трафика АС &quot;СКИТ АТС&quot;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43190"/>
            <a:ext cx="2072063" cy="11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Гарда БД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882" y="5301208"/>
            <a:ext cx="787486" cy="7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орпоративный интернет шлюз TraffPro Offic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39134"/>
            <a:ext cx="1138491" cy="5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900113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Что мы можем сделать сегодня?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24" name="Picture 2" descr="P:\Таушканова\Герб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8549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ТОСЭР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358775" indent="-3175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Территории опережающего социально-экономического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00113" y="3573016"/>
            <a:ext cx="7344295" cy="0"/>
          </a:xfrm>
          <a:prstGeom prst="line">
            <a:avLst/>
          </a:prstGeom>
          <a:ln w="57150" cap="rnd">
            <a:solidFill>
              <a:srgbClr val="D9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19DC966-7DDC-6540-87B0-A93E344003A2}" type="slidenum">
              <a:rPr lang="ru-RU" sz="2200" b="1">
                <a:solidFill>
                  <a:schemeClr val="tx1">
                    <a:lumMod val="85000"/>
                    <a:lumOff val="15000"/>
                  </a:schemeClr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Документы\Презентации\Шевченко\Промпарк\Безымянный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824854" cy="4869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rgbClr val="013F89">
                  <a:alpha val="93000"/>
                </a:srgbClr>
              </a:gs>
              <a:gs pos="0">
                <a:srgbClr val="0250C2"/>
              </a:gs>
              <a:gs pos="0">
                <a:srgbClr val="0F60B9"/>
              </a:gs>
              <a:gs pos="100000">
                <a:srgbClr val="2A84FF">
                  <a:alpha val="80000"/>
                </a:srgbClr>
              </a:gs>
              <a:gs pos="18000">
                <a:srgbClr val="0A93D0"/>
              </a:gs>
              <a:gs pos="61000">
                <a:srgbClr val="2A84FF">
                  <a:alpha val="80000"/>
                </a:srgb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F968-B6D2-4886-94E2-A458AE9EC55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Кластер инновационных технологий г. Железногорск</a:t>
            </a:r>
          </a:p>
        </p:txBody>
      </p:sp>
      <p:pic>
        <p:nvPicPr>
          <p:cNvPr id="10" name="Picture 2" descr="P:\Таушкано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3" y="66678"/>
            <a:ext cx="914397" cy="91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452</Words>
  <Application>Microsoft Office PowerPoint</Application>
  <PresentationFormat>Экран (4:3)</PresentationFormat>
  <Paragraphs>104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Специальное оформление</vt:lpstr>
      <vt:lpstr>Тема Office</vt:lpstr>
      <vt:lpstr>b-default</vt:lpstr>
      <vt:lpstr>Размещение производств импортзамещения на ТОСЭР  г. Железногорска</vt:lpstr>
      <vt:lpstr>Статистика использования ПО в Администрации</vt:lpstr>
      <vt:lpstr>Последствия использования зарубежного ПО</vt:lpstr>
      <vt:lpstr>Изменение законодательства</vt:lpstr>
      <vt:lpstr>м</vt:lpstr>
      <vt:lpstr>Слайд 6</vt:lpstr>
      <vt:lpstr>Слайд 7</vt:lpstr>
      <vt:lpstr>ТОСЭР</vt:lpstr>
      <vt:lpstr>Слайд 9</vt:lpstr>
      <vt:lpstr>Основные параметры ТОСЭР</vt:lpstr>
      <vt:lpstr>Оценка эффективности создания ТОСЭР Железногорск </vt:lpstr>
      <vt:lpstr>Строительство промпарка</vt:lpstr>
      <vt:lpstr>Строительство промпарка</vt:lpstr>
      <vt:lpstr>Строительство промпарка</vt:lpstr>
      <vt:lpstr>Строительство промпарка</vt:lpstr>
      <vt:lpstr>Приглашаем  к сотрудничеству на территории ЗАТО г. Железногорск!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Импортозамещение програмного обеспечения в России</dc:title>
  <dc:creator>Анастасия А. Таушканова</dc:creator>
  <cp:lastModifiedBy>Анастасия А. Таушканова</cp:lastModifiedBy>
  <cp:revision>111</cp:revision>
  <dcterms:created xsi:type="dcterms:W3CDTF">2015-10-13T06:47:16Z</dcterms:created>
  <dcterms:modified xsi:type="dcterms:W3CDTF">2015-10-14T10:15:22Z</dcterms:modified>
</cp:coreProperties>
</file>