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sldIdLst>
    <p:sldId id="256" r:id="rId2"/>
    <p:sldId id="458" r:id="rId3"/>
    <p:sldId id="539" r:id="rId4"/>
    <p:sldId id="540" r:id="rId5"/>
    <p:sldId id="541" r:id="rId6"/>
    <p:sldId id="542" r:id="rId7"/>
    <p:sldId id="543" r:id="rId8"/>
    <p:sldId id="521" r:id="rId9"/>
  </p:sldIdLst>
  <p:sldSz cx="9144000" cy="5143500" type="screen16x9"/>
  <p:notesSz cx="6735763" cy="9866313"/>
  <p:embeddedFontLst>
    <p:embeddedFont>
      <p:font typeface="Wingdings 2" panose="05020102010507070707" pitchFamily="18" charset="2"/>
      <p:regular r:id="rId11"/>
    </p:embeddedFont>
    <p:embeddedFont>
      <p:font typeface="Constantia" panose="02030602050306030303" pitchFamily="18"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A3E0"/>
    <a:srgbClr val="003C06"/>
    <a:srgbClr val="EB6300"/>
    <a:srgbClr val="98BF00"/>
    <a:srgbClr val="F7AF1C"/>
    <a:srgbClr val="F0877C"/>
    <a:srgbClr val="8F8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477" autoAdjust="0"/>
  </p:normalViewPr>
  <p:slideViewPr>
    <p:cSldViewPr>
      <p:cViewPr>
        <p:scale>
          <a:sx n="110" d="100"/>
          <a:sy n="110" d="100"/>
        </p:scale>
        <p:origin x="-1644" y="-336"/>
      </p:cViewPr>
      <p:guideLst>
        <p:guide orient="horz" pos="1620"/>
        <p:guide pos="2880"/>
      </p:guideLst>
    </p:cSldViewPr>
  </p:slideViewPr>
  <p:outlineViewPr>
    <p:cViewPr>
      <p:scale>
        <a:sx n="33" d="100"/>
        <a:sy n="33" d="100"/>
      </p:scale>
      <p:origin x="0" y="9378"/>
    </p:cViewPr>
  </p:outlin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065" tIns="45533" rIns="91065" bIns="4553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4763" y="0"/>
            <a:ext cx="2919412" cy="493713"/>
          </a:xfrm>
          <a:prstGeom prst="rect">
            <a:avLst/>
          </a:prstGeom>
        </p:spPr>
        <p:txBody>
          <a:bodyPr vert="horz" lIns="91065" tIns="45533" rIns="91065" bIns="45533" rtlCol="0"/>
          <a:lstStyle>
            <a:lvl1pPr algn="r" fontAlgn="auto">
              <a:spcBef>
                <a:spcPts val="0"/>
              </a:spcBef>
              <a:spcAft>
                <a:spcPts val="0"/>
              </a:spcAft>
              <a:defRPr sz="1200">
                <a:latin typeface="+mn-lt"/>
                <a:cs typeface="+mn-cs"/>
              </a:defRPr>
            </a:lvl1pPr>
          </a:lstStyle>
          <a:p>
            <a:pPr>
              <a:defRPr/>
            </a:pPr>
            <a:fld id="{7E146A18-CC58-46F7-BA54-7B1A1E0643D5}" type="datetimeFigureOut">
              <a:rPr lang="ru-RU"/>
              <a:pPr>
                <a:defRPr/>
              </a:pPr>
              <a:t>22.04.2015</a:t>
            </a:fld>
            <a:endParaRPr lang="ru-RU"/>
          </a:p>
        </p:txBody>
      </p:sp>
      <p:sp>
        <p:nvSpPr>
          <p:cNvPr id="4" name="Образ слайда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065" tIns="45533" rIns="91065" bIns="45533" rtlCol="0" anchor="ctr"/>
          <a:lstStyle/>
          <a:p>
            <a:pPr lvl="0"/>
            <a:endParaRPr lang="ru-RU" noProof="0"/>
          </a:p>
        </p:txBody>
      </p:sp>
      <p:sp>
        <p:nvSpPr>
          <p:cNvPr id="5" name="Заметки 4"/>
          <p:cNvSpPr>
            <a:spLocks noGrp="1"/>
          </p:cNvSpPr>
          <p:nvPr>
            <p:ph type="body" sz="quarter" idx="3"/>
          </p:nvPr>
        </p:nvSpPr>
        <p:spPr>
          <a:xfrm>
            <a:off x="673100" y="4686300"/>
            <a:ext cx="5389563" cy="4440238"/>
          </a:xfrm>
          <a:prstGeom prst="rect">
            <a:avLst/>
          </a:prstGeom>
        </p:spPr>
        <p:txBody>
          <a:bodyPr vert="horz" lIns="91065" tIns="45533" rIns="91065" bIns="4553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1065" tIns="45533" rIns="91065" bIns="4553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1065" tIns="45533" rIns="91065" bIns="45533" rtlCol="0" anchor="b"/>
          <a:lstStyle>
            <a:lvl1pPr algn="r" fontAlgn="auto">
              <a:spcBef>
                <a:spcPts val="0"/>
              </a:spcBef>
              <a:spcAft>
                <a:spcPts val="0"/>
              </a:spcAft>
              <a:defRPr sz="1200">
                <a:latin typeface="+mn-lt"/>
                <a:cs typeface="+mn-cs"/>
              </a:defRPr>
            </a:lvl1pPr>
          </a:lstStyle>
          <a:p>
            <a:pPr>
              <a:defRPr/>
            </a:pPr>
            <a:fld id="{CDFA2203-DE8F-416F-9C10-92B3C1A0F1AF}" type="slidenum">
              <a:rPr lang="ru-RU"/>
              <a:pPr>
                <a:defRPr/>
              </a:pPr>
              <a:t>‹#›</a:t>
            </a:fld>
            <a:endParaRPr lang="ru-RU"/>
          </a:p>
        </p:txBody>
      </p:sp>
    </p:spTree>
    <p:extLst>
      <p:ext uri="{BB962C8B-B14F-4D97-AF65-F5344CB8AC3E}">
        <p14:creationId xmlns:p14="http://schemas.microsoft.com/office/powerpoint/2010/main" val="3987303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DFA2203-DE8F-416F-9C10-92B3C1A0F1AF}" type="slidenum">
              <a:rPr lang="ru-RU" smtClean="0"/>
              <a:pPr>
                <a:defRPr/>
              </a:pPr>
              <a:t>1</a:t>
            </a:fld>
            <a:endParaRPr lang="ru-RU"/>
          </a:p>
        </p:txBody>
      </p:sp>
    </p:spTree>
    <p:extLst>
      <p:ext uri="{BB962C8B-B14F-4D97-AF65-F5344CB8AC3E}">
        <p14:creationId xmlns:p14="http://schemas.microsoft.com/office/powerpoint/2010/main" val="69788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1" dirty="0" smtClean="0">
                <a:solidFill>
                  <a:srgbClr val="FF0000"/>
                </a:solidFill>
                <a:latin typeface="PF Square Sans Pro"/>
                <a:cs typeface="Times New Roman" pitchFamily="18" charset="0"/>
              </a:rPr>
              <a:t/>
            </a:r>
            <a:br>
              <a:rPr lang="ru-RU" b="1" dirty="0" smtClean="0">
                <a:solidFill>
                  <a:srgbClr val="FF0000"/>
                </a:solidFill>
                <a:latin typeface="PF Square Sans Pro"/>
                <a:cs typeface="Times New Roman" pitchFamily="18" charset="0"/>
              </a:rPr>
            </a:br>
            <a:r>
              <a:rPr lang="ru-RU" sz="1200" kern="1200" dirty="0" smtClean="0">
                <a:solidFill>
                  <a:schemeClr val="tx1"/>
                </a:solidFill>
                <a:effectLst/>
                <a:latin typeface="+mn-lt"/>
                <a:ea typeface="+mn-ea"/>
                <a:cs typeface="+mn-cs"/>
              </a:rPr>
              <a:t>Основной целью государственной политики в сфере водоснабжения является охрана здоровья населения, обеспечение бесперебойного и качественного водоснабжения</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Это основное положение 416 Федерального закона «О водоснабжении и водоотведении»</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Миссия ООО Томскводоканал также основывается на этом принципе: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dirty="0" smtClean="0">
                <a:solidFill>
                  <a:schemeClr val="bg1"/>
                </a:solidFill>
                <a:latin typeface="PF Square Sans Pro"/>
                <a:cs typeface="Times New Roman" pitchFamily="18" charset="0"/>
              </a:rPr>
              <a:t>Ежемесячно ФГУЗ «Центр гигиены и эпидемиологии Томской области» производит отбор проб водопроводной воды.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dirty="0" smtClean="0">
                <a:solidFill>
                  <a:schemeClr val="bg1"/>
                </a:solidFill>
                <a:latin typeface="PF Square Sans Pro"/>
                <a:cs typeface="Times New Roman" pitchFamily="18" charset="0"/>
              </a:rPr>
              <a:t>За весь период работы - ни одного замечания со стороны контролирующего органа.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p:txBody>
      </p:sp>
      <p:sp>
        <p:nvSpPr>
          <p:cNvPr id="4" name="Номер слайда 3"/>
          <p:cNvSpPr>
            <a:spLocks noGrp="1"/>
          </p:cNvSpPr>
          <p:nvPr>
            <p:ph type="sldNum" sz="quarter" idx="5"/>
          </p:nvPr>
        </p:nvSpPr>
        <p:spPr/>
        <p:txBody>
          <a:bodyPr/>
          <a:lstStyle/>
          <a:p>
            <a:pPr>
              <a:defRPr/>
            </a:pPr>
            <a:fld id="{AADEDE51-E713-4053-B568-056D0B562F96}"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Реализация данной цели во многом определяется качеством исходной воды, что зависит от состояния источников питьевого водоснабжения и уровня обустройства зон санитарной охраны данных источников. Хотелось бы заострить Ваше внимание на нерешенных проблемах в данной сфере, которые, на наш взгляд, оказывают заметное влияние не только на качество воды,</a:t>
            </a:r>
            <a:r>
              <a:rPr lang="ru-RU" sz="1200" kern="1200" baseline="0" dirty="0" smtClean="0">
                <a:solidFill>
                  <a:schemeClr val="tx1"/>
                </a:solidFill>
                <a:effectLst/>
                <a:latin typeface="+mn-lt"/>
                <a:ea typeface="+mn-ea"/>
                <a:cs typeface="+mn-cs"/>
              </a:rPr>
              <a:t> но и </a:t>
            </a:r>
            <a:r>
              <a:rPr lang="ru-RU" sz="1200" kern="1200" dirty="0" smtClean="0">
                <a:solidFill>
                  <a:schemeClr val="tx1"/>
                </a:solidFill>
                <a:effectLst/>
                <a:latin typeface="+mn-lt"/>
                <a:ea typeface="+mn-ea"/>
                <a:cs typeface="+mn-cs"/>
              </a:rPr>
              <a:t>на экономику водоканалов, а в конечном итоге на уровень тарифов для потребителей. В качестве примера рассмотрим проблемы обустройства зоны санитарной охраны Томского водозабора питьевых подземных вод.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Томский водозабор является уникальным, он эксплуатирует Томское месторождение подземных вод, расположен на территории Обь-Томского междуречья в границах двух муниципальных образований «Город Томск» и «Томский район», является одним из крупнейших водозаборов России и практически единственным источником водоснабжения областного центра. Водозабор начал свою работу в декабре 1973 года В настоящее время он состоит из 198 эксплуатационных скважин, протяженность линий водозабора достигает 60 км. </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CDFA2203-DE8F-416F-9C10-92B3C1A0F1AF}" type="slidenum">
              <a:rPr lang="ru-RU" smtClean="0"/>
              <a:pPr>
                <a:defRPr/>
              </a:pPr>
              <a:t>3</a:t>
            </a:fld>
            <a:endParaRPr lang="ru-RU"/>
          </a:p>
        </p:txBody>
      </p:sp>
    </p:spTree>
    <p:extLst>
      <p:ext uri="{BB962C8B-B14F-4D97-AF65-F5344CB8AC3E}">
        <p14:creationId xmlns:p14="http://schemas.microsoft.com/office/powerpoint/2010/main" val="308667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Водозабор вводился в эксплуатацию поэтапно, строительство второй очереди было завершено  в конце 80-х годов, третьей - в начале 2000-х годов, в связи с чем проблема установления и обустройства зон санитарной охраны в течение длительного времени оставалась одной из самых болезненных проблем данной территории. </a:t>
            </a:r>
          </a:p>
          <a:p>
            <a:pPr algn="just">
              <a:lnSpc>
                <a:spcPct val="115000"/>
              </a:lnSpc>
              <a:spcAft>
                <a:spcPts val="1000"/>
              </a:spcAft>
            </a:pPr>
            <a:r>
              <a:rPr lang="ru-RU" sz="1200" dirty="0" smtClean="0">
                <a:latin typeface="Times New Roman" panose="02020603050405020304" pitchFamily="18" charset="0"/>
                <a:ea typeface="Times New Roman"/>
                <a:cs typeface="Times New Roman" panose="02020603050405020304" pitchFamily="18" charset="0"/>
              </a:rPr>
              <a:t>Первая — зона строгого режима, где расположены сами скважины. На расстоянии тридцати-пятидесяти метров от каждой не должно находиться никаких объектов. Доступ в эту зону закрыт для всех, кроме сотрудников «</a:t>
            </a:r>
            <a:r>
              <a:rPr lang="ru-RU" sz="1200" dirty="0" err="1" smtClean="0">
                <a:latin typeface="Times New Roman" panose="02020603050405020304" pitchFamily="18" charset="0"/>
                <a:ea typeface="Times New Roman"/>
                <a:cs typeface="Times New Roman" panose="02020603050405020304" pitchFamily="18" charset="0"/>
              </a:rPr>
              <a:t>Томскводоканала</a:t>
            </a:r>
            <a:r>
              <a:rPr lang="ru-RU" sz="1200" dirty="0" smtClean="0">
                <a:latin typeface="Times New Roman" panose="02020603050405020304" pitchFamily="18" charset="0"/>
                <a:ea typeface="Times New Roman"/>
                <a:cs typeface="Times New Roman" panose="02020603050405020304" pitchFamily="18" charset="0"/>
              </a:rPr>
              <a:t>», имеющих специальный пропуск.</a:t>
            </a:r>
            <a:endParaRPr lang="ru-RU" sz="1200" dirty="0" smtClean="0">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r>
              <a:rPr lang="ru-RU" sz="1200" dirty="0" smtClean="0">
                <a:latin typeface="Times New Roman" panose="02020603050405020304" pitchFamily="18" charset="0"/>
                <a:ea typeface="Times New Roman"/>
                <a:cs typeface="Times New Roman" panose="02020603050405020304" pitchFamily="18" charset="0"/>
              </a:rPr>
              <a:t>Второй пояс предназначен для защиты водоносных пластов от микробного загрязнения. Его площадь определена на основании гидрогеологического моделирования: так, чтобы микробы, попавшие на границу, теоретически могли достигнуть первой подземной скважины не быстрее, чем за двести суток. Этого времени будет достаточно, чтобы предотвратить заражение. Для томского водозабора это расстояние составляет от 105 до 426 метров.</a:t>
            </a:r>
            <a:endParaRPr lang="ru-RU" sz="1200" dirty="0" smtClean="0">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r>
              <a:rPr lang="ru-RU" sz="1200" dirty="0" smtClean="0">
                <a:latin typeface="Times New Roman" panose="02020603050405020304" pitchFamily="18" charset="0"/>
                <a:ea typeface="Times New Roman"/>
                <a:cs typeface="Times New Roman" panose="02020603050405020304" pitchFamily="18" charset="0"/>
              </a:rPr>
              <a:t>Третья зона предназначена для защиты от химических загрязнений. Ее границы также рассчитаны «по времени»: путь химического вещества от границы до подземной скважины должен составлять десять тысяч суток (или двадцать пять лет — период действия лицензии на добычу подземных вод). Это расстояние составляет от трех до пяти с половиной километров от линии водозабора.</a:t>
            </a:r>
            <a:endParaRPr lang="ru-RU" sz="1200" dirty="0" smtClean="0">
              <a:effectLst/>
              <a:latin typeface="Times New Roman" panose="02020603050405020304" pitchFamily="18" charset="0"/>
              <a:ea typeface="Calibri"/>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a:defRPr/>
            </a:pPr>
            <a:fld id="{CDFA2203-DE8F-416F-9C10-92B3C1A0F1AF}" type="slidenum">
              <a:rPr lang="ru-RU" smtClean="0"/>
              <a:pPr>
                <a:defRPr/>
              </a:pPr>
              <a:t>4</a:t>
            </a:fld>
            <a:endParaRPr lang="ru-RU"/>
          </a:p>
        </p:txBody>
      </p:sp>
    </p:spTree>
    <p:extLst>
      <p:ext uri="{BB962C8B-B14F-4D97-AF65-F5344CB8AC3E}">
        <p14:creationId xmlns:p14="http://schemas.microsoft.com/office/powerpoint/2010/main" val="308667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В 1981 году Томский облисполком своим решением предпринял попытку установить такую зону, площадь которой составляла более 50  тыс. га. Данное решение действовало в течение пяти лет, так как обеспечить жесткое ограничение хозяйственной деятельности на значительной территории было практически невозможным. </a:t>
            </a:r>
          </a:p>
          <a:p>
            <a:endParaRPr lang="ru-RU" sz="1200" kern="1200" dirty="0" smtClean="0">
              <a:solidFill>
                <a:schemeClr val="tx1"/>
              </a:solidFill>
              <a:effectLst/>
              <a:latin typeface="+mn-lt"/>
              <a:ea typeface="+mn-ea"/>
              <a:cs typeface="+mn-cs"/>
            </a:endParaRPr>
          </a:p>
          <a:p>
            <a:pPr marL="228600" indent="-228600">
              <a:buAutoNum type="arabicPeriod"/>
            </a:pPr>
            <a:r>
              <a:rPr lang="ru-RU" sz="1200" kern="1200" dirty="0" smtClean="0">
                <a:solidFill>
                  <a:schemeClr val="tx1"/>
                </a:solidFill>
                <a:effectLst/>
                <a:latin typeface="+mn-lt"/>
                <a:ea typeface="+mn-ea"/>
                <a:cs typeface="+mn-cs"/>
              </a:rPr>
              <a:t>Территория зоны санитарной охраны водозабора, расположенная в живописных местах </a:t>
            </a:r>
            <a:r>
              <a:rPr lang="ru-RU" sz="1200" kern="1200" dirty="0" err="1" smtClean="0">
                <a:solidFill>
                  <a:schemeClr val="tx1"/>
                </a:solidFill>
                <a:effectLst/>
                <a:latin typeface="+mn-lt"/>
                <a:ea typeface="+mn-ea"/>
                <a:cs typeface="+mn-cs"/>
              </a:rPr>
              <a:t>Объ</a:t>
            </a:r>
            <a:r>
              <a:rPr lang="ru-RU" sz="1200" kern="1200" dirty="0" smtClean="0">
                <a:solidFill>
                  <a:schemeClr val="tx1"/>
                </a:solidFill>
                <a:effectLst/>
                <a:latin typeface="+mn-lt"/>
                <a:ea typeface="+mn-ea"/>
                <a:cs typeface="+mn-cs"/>
              </a:rPr>
              <a:t> - Томского междуречья, интенсивно застраивалась, так как отсутствовали правовые основы для ограничения прав на землю в виде особых  условий использования земельных участков. Земельные участки, находящиеся в 1-2 поясе ЗСО предоставлялись в частную собственность. Вдоль линий водозабора разрастались поселки с выгребными</a:t>
            </a:r>
            <a:r>
              <a:rPr lang="ru-RU" sz="1200" kern="1200" baseline="0" dirty="0" smtClean="0">
                <a:solidFill>
                  <a:schemeClr val="tx1"/>
                </a:solidFill>
                <a:effectLst/>
                <a:latin typeface="+mn-lt"/>
                <a:ea typeface="+mn-ea"/>
                <a:cs typeface="+mn-cs"/>
              </a:rPr>
              <a:t> ямами, свалками, автозаправки и промышленные предприятия</a:t>
            </a:r>
            <a:r>
              <a:rPr lang="ru-RU" sz="1200" kern="1200" dirty="0" smtClean="0">
                <a:solidFill>
                  <a:schemeClr val="tx1"/>
                </a:solidFill>
                <a:effectLst/>
                <a:latin typeface="+mn-lt"/>
                <a:ea typeface="+mn-ea"/>
                <a:cs typeface="+mn-cs"/>
              </a:rPr>
              <a:t>, увеличивалась техногенная нагрузка на данную территорию. </a:t>
            </a:r>
          </a:p>
          <a:p>
            <a:pPr marL="228600" indent="-228600">
              <a:buAutoNum type="arabicPeriod"/>
            </a:pPr>
            <a:r>
              <a:rPr lang="ru-RU" sz="1200" kern="1200" dirty="0" smtClean="0">
                <a:solidFill>
                  <a:schemeClr val="tx1"/>
                </a:solidFill>
                <a:effectLst/>
                <a:latin typeface="+mn-lt"/>
                <a:ea typeface="+mn-ea"/>
                <a:cs typeface="+mn-cs"/>
              </a:rPr>
              <a:t>На территории обнаружено около</a:t>
            </a:r>
            <a:r>
              <a:rPr lang="ru-RU" sz="1200" kern="1200" baseline="0" dirty="0" smtClean="0">
                <a:solidFill>
                  <a:schemeClr val="tx1"/>
                </a:solidFill>
                <a:effectLst/>
                <a:latin typeface="+mn-lt"/>
                <a:ea typeface="+mn-ea"/>
                <a:cs typeface="+mn-cs"/>
              </a:rPr>
              <a:t> 50 скважин, брошенных различными хозяйствующими субъектами, которые являются потенциальным источником загрязнения водоносных слоев.</a:t>
            </a:r>
            <a:endParaRPr lang="ru-RU" sz="1200" kern="1200" dirty="0" smtClean="0">
              <a:solidFill>
                <a:schemeClr val="tx1"/>
              </a:solidFill>
              <a:effectLst/>
              <a:latin typeface="+mn-lt"/>
              <a:ea typeface="+mn-ea"/>
              <a:cs typeface="+mn-cs"/>
            </a:endParaRPr>
          </a:p>
          <a:p>
            <a:pPr marL="228600" indent="-228600">
              <a:buAutoNum type="arabicPeriod"/>
            </a:pPr>
            <a:r>
              <a:rPr lang="ru-RU" sz="1200" kern="1200" dirty="0" smtClean="0">
                <a:solidFill>
                  <a:schemeClr val="tx1"/>
                </a:solidFill>
                <a:effectLst/>
                <a:latin typeface="+mn-lt"/>
                <a:ea typeface="+mn-ea"/>
                <a:cs typeface="+mn-cs"/>
              </a:rPr>
              <a:t> Более половины лесов, 58 процентов, в первом и втором поясах зон санитарной охраны водозабора, не получили статуса защитных лесов. Они использовались как эксплуатационные, со всеми вытекающими последствиями (ст. 102 ЛК РФ). В районе второй и третьей линии водозабора имела место сплошная рубка лесов, что оказало негативное влияние на область питания водозабора. </a:t>
            </a:r>
          </a:p>
          <a:p>
            <a:endParaRPr lang="ru-RU" sz="1200" kern="1200" dirty="0" smtClean="0">
              <a:solidFill>
                <a:schemeClr val="tx1"/>
              </a:solidFill>
              <a:effectLst/>
              <a:latin typeface="+mn-lt"/>
              <a:ea typeface="+mn-ea"/>
              <a:cs typeface="+mn-cs"/>
            </a:endParaRPr>
          </a:p>
          <a:p>
            <a:r>
              <a:rPr lang="ru-RU" sz="1200" dirty="0" smtClean="0">
                <a:effectLst/>
                <a:latin typeface="Times New Roman"/>
                <a:ea typeface="Calibri"/>
              </a:rPr>
              <a:t>В данной ситуации актуальной стала задача сохранения Томского месторождения подземных вод на дальнейшую перспективу и использования его для питьевых целей города Томска.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CDFA2203-DE8F-416F-9C10-92B3C1A0F1AF}" type="slidenum">
              <a:rPr lang="ru-RU" smtClean="0"/>
              <a:pPr>
                <a:defRPr/>
              </a:pPr>
              <a:t>5</a:t>
            </a:fld>
            <a:endParaRPr lang="ru-RU"/>
          </a:p>
        </p:txBody>
      </p:sp>
    </p:spTree>
    <p:extLst>
      <p:ext uri="{BB962C8B-B14F-4D97-AF65-F5344CB8AC3E}">
        <p14:creationId xmlns:p14="http://schemas.microsoft.com/office/powerpoint/2010/main" val="308667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Для решения данной задачи в 2013 году был разработан новый проект зоны санитарной охраны водозабора, утверждены новые границы зоны и введены ограничения хозяйственной деятельности на территории водозабора. </a:t>
            </a:r>
          </a:p>
          <a:p>
            <a:r>
              <a:rPr lang="ru-RU" sz="1200" kern="1200" dirty="0" smtClean="0">
                <a:solidFill>
                  <a:schemeClr val="tx1"/>
                </a:solidFill>
                <a:effectLst/>
                <a:latin typeface="+mn-lt"/>
                <a:ea typeface="+mn-ea"/>
                <a:cs typeface="+mn-cs"/>
              </a:rPr>
              <a:t>В результате выполненной работы площадь зоны санитарной охраны была сокращена почти в два раза. Новые размеры зоны были обоснованы данными мониторинга подземных вод на Томском водозаборе (период наблюдений более 30 лет), а также современными представлениями о геолого-гидрогеологических условиях, полученными в ходе выполнения геолого-разведочных работ по переоценке запасов Томского месторождения подземных вод.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перспективе предстоит:</a:t>
            </a:r>
          </a:p>
          <a:p>
            <a:r>
              <a:rPr lang="ru-RU" sz="1200" kern="1200" dirty="0" smtClean="0">
                <a:solidFill>
                  <a:schemeClr val="tx1"/>
                </a:solidFill>
                <a:effectLst/>
                <a:latin typeface="+mn-lt"/>
                <a:ea typeface="+mn-ea"/>
                <a:cs typeface="+mn-cs"/>
              </a:rPr>
              <a:t>Провести землеустроительные работы,</a:t>
            </a:r>
            <a:r>
              <a:rPr lang="ru-RU" sz="1200" kern="1200" baseline="0" dirty="0" smtClean="0">
                <a:solidFill>
                  <a:schemeClr val="tx1"/>
                </a:solidFill>
                <a:effectLst/>
                <a:latin typeface="+mn-lt"/>
                <a:ea typeface="+mn-ea"/>
                <a:cs typeface="+mn-cs"/>
              </a:rPr>
              <a:t> т.е. определить точные координаты каждого пояса и поставить их на кадастровый учет как территории с особым режимом использования</a:t>
            </a:r>
          </a:p>
          <a:p>
            <a:endParaRPr lang="ru-RU" sz="1200" kern="1200" baseline="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Разработать и принять областной закон, регулирующий любую деятельность на территории междуречья, закон пропишет единые требования санитарных норм и правил.</a:t>
            </a:r>
          </a:p>
          <a:p>
            <a:endParaRPr lang="ru-RU" sz="1200" kern="1200" baseline="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Также нужны план развития территории Левого берега</a:t>
            </a: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CDFA2203-DE8F-416F-9C10-92B3C1A0F1AF}" type="slidenum">
              <a:rPr lang="ru-RU" smtClean="0"/>
              <a:pPr>
                <a:defRPr/>
              </a:pPr>
              <a:t>6</a:t>
            </a:fld>
            <a:endParaRPr lang="ru-RU"/>
          </a:p>
        </p:txBody>
      </p:sp>
    </p:spTree>
    <p:extLst>
      <p:ext uri="{BB962C8B-B14F-4D97-AF65-F5344CB8AC3E}">
        <p14:creationId xmlns:p14="http://schemas.microsoft.com/office/powerpoint/2010/main" val="308667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Проектирование и установление новых зон санитарной охраны выявила следующие проблемы: </a:t>
            </a:r>
          </a:p>
          <a:p>
            <a:r>
              <a:rPr lang="ru-RU" sz="1200" kern="1200" dirty="0" smtClean="0">
                <a:solidFill>
                  <a:schemeClr val="tx1"/>
                </a:solidFill>
                <a:effectLst/>
                <a:latin typeface="+mn-lt"/>
                <a:ea typeface="+mn-ea"/>
                <a:cs typeface="+mn-cs"/>
              </a:rPr>
              <a:t>1. Нет однозначного ответа, кто должен являться заказчиком проекта ЗСО для действующих водозаборов.</a:t>
            </a:r>
          </a:p>
          <a:p>
            <a:r>
              <a:rPr lang="ru-RU" sz="1200" kern="1200" dirty="0" smtClean="0">
                <a:solidFill>
                  <a:schemeClr val="tx1"/>
                </a:solidFill>
                <a:effectLst/>
                <a:latin typeface="+mn-lt"/>
                <a:ea typeface="+mn-ea"/>
                <a:cs typeface="+mn-cs"/>
              </a:rPr>
              <a:t>Согласно </a:t>
            </a:r>
            <a:r>
              <a:rPr lang="ru-RU" sz="1200" kern="1200" dirty="0" err="1" smtClean="0">
                <a:solidFill>
                  <a:schemeClr val="tx1"/>
                </a:solidFill>
                <a:effectLst/>
                <a:latin typeface="+mn-lt"/>
                <a:ea typeface="+mn-ea"/>
                <a:cs typeface="+mn-cs"/>
              </a:rPr>
              <a:t>п.п</a:t>
            </a:r>
            <a:r>
              <a:rPr lang="ru-RU" sz="1200" kern="1200" dirty="0" smtClean="0">
                <a:solidFill>
                  <a:schemeClr val="tx1"/>
                </a:solidFill>
                <a:effectLst/>
                <a:latin typeface="+mn-lt"/>
                <a:ea typeface="+mn-ea"/>
                <a:cs typeface="+mn-cs"/>
              </a:rPr>
              <a:t>. 8 и 10 </a:t>
            </a:r>
            <a:r>
              <a:rPr lang="ru-RU" sz="1200" kern="1200" dirty="0" err="1" smtClean="0">
                <a:solidFill>
                  <a:schemeClr val="tx1"/>
                </a:solidFill>
                <a:effectLst/>
                <a:latin typeface="+mn-lt"/>
                <a:ea typeface="+mn-ea"/>
                <a:cs typeface="+mn-cs"/>
              </a:rPr>
              <a:t>СанПин</a:t>
            </a:r>
            <a:r>
              <a:rPr lang="ru-RU" sz="1200" kern="1200" dirty="0" smtClean="0">
                <a:solidFill>
                  <a:schemeClr val="tx1"/>
                </a:solidFill>
                <a:effectLst/>
                <a:latin typeface="+mn-lt"/>
                <a:ea typeface="+mn-ea"/>
                <a:cs typeface="+mn-cs"/>
              </a:rPr>
              <a:t> «Зоны санитарной охраны источников водоснабжения и водопроводов питьевого назначения», проект ЗСО должен разрабатывать «</a:t>
            </a:r>
            <a:r>
              <a:rPr lang="ru-RU" sz="1200" kern="1200" dirty="0" err="1" smtClean="0">
                <a:solidFill>
                  <a:schemeClr val="tx1"/>
                </a:solidFill>
                <a:effectLst/>
                <a:latin typeface="+mn-lt"/>
                <a:ea typeface="+mn-ea"/>
                <a:cs typeface="+mn-cs"/>
              </a:rPr>
              <a:t>закачик</a:t>
            </a:r>
            <a:r>
              <a:rPr lang="ru-RU" sz="1200" kern="1200" dirty="0" smtClean="0">
                <a:solidFill>
                  <a:schemeClr val="tx1"/>
                </a:solidFill>
                <a:effectLst/>
                <a:latin typeface="+mn-lt"/>
                <a:ea typeface="+mn-ea"/>
                <a:cs typeface="+mn-cs"/>
              </a:rPr>
              <a:t>».   Однозначный ответ на вопрос - кто должен являться заказчиком проекта, при условии, что  водозабор является действующим сооружением несколько десятилетий, сооружения передано в аренду эксплуатирующей организации, а водозабор является  собственностью муниципального образования, так и не был получен. </a:t>
            </a:r>
          </a:p>
          <a:p>
            <a:r>
              <a:rPr lang="ru-RU" sz="1200" kern="1200" dirty="0" smtClean="0">
                <a:solidFill>
                  <a:schemeClr val="tx1"/>
                </a:solidFill>
                <a:effectLst/>
                <a:latin typeface="+mn-lt"/>
                <a:ea typeface="+mn-ea"/>
                <a:cs typeface="+mn-cs"/>
              </a:rPr>
              <a:t>В результате, ООО «Томскводоканал» вынужден был выступить «заказчиком» нового проекта, несмотря на то, что сооружение эксплуатировалось предприятием только с января 2011 года, вся техническая документация к сооружениям, включая старые проекты ЗСО водозабора, формально являлись собственностью муниципального образования «Город Томск».  </a:t>
            </a:r>
          </a:p>
          <a:p>
            <a:r>
              <a:rPr lang="ru-RU" sz="1200" kern="1200" dirty="0" smtClean="0">
                <a:solidFill>
                  <a:schemeClr val="tx1"/>
                </a:solidFill>
                <a:effectLst/>
                <a:latin typeface="+mn-lt"/>
                <a:ea typeface="+mn-ea"/>
                <a:cs typeface="+mn-cs"/>
              </a:rPr>
              <a:t>Причиной выполнения данной работы по сути явились  пробелы и противоречия в существующей нормативной базе по вопросам корректировки и установления ЗСО действующих водозаборов, а также условия недропользования, которые были определены ООО «Томскводоканал» лицензией на пользование недрами исходя из действующих требований санитарно-эпидемиологического законодательства РФ. </a:t>
            </a:r>
          </a:p>
          <a:p>
            <a:r>
              <a:rPr lang="ru-RU" sz="1200" kern="1200" dirty="0" smtClean="0">
                <a:solidFill>
                  <a:schemeClr val="tx1"/>
                </a:solidFill>
                <a:effectLst/>
                <a:latin typeface="+mn-lt"/>
                <a:ea typeface="+mn-ea"/>
                <a:cs typeface="+mn-cs"/>
              </a:rPr>
              <a:t>Затраты ООО «Томскводоканал», связанные с установлением ЗСО Томского водозабора, составили около 5 млн. рублей, включая  обследование территории, проектирование ЗСО водозабора и узаконивание границ зоны.</a:t>
            </a:r>
          </a:p>
          <a:p>
            <a:r>
              <a:rPr lang="ru-RU" sz="1200" kern="1200" dirty="0" smtClean="0">
                <a:solidFill>
                  <a:schemeClr val="tx1"/>
                </a:solidFill>
                <a:effectLst/>
                <a:latin typeface="+mn-lt"/>
                <a:ea typeface="+mn-ea"/>
                <a:cs typeface="+mn-cs"/>
              </a:rPr>
              <a:t>Следует также отметить, что ООО «Томскводоканал» выступил «заказчиком» нового проекта ЗСО, следовательно, существенным риском для дальнейшей хозяйственной деятельности предприятия является возможное возмещение убытков, связанных с установлением ограничений прав землепользователей, собственников и арендаторов земельных участков, большая часть которых появилось на территории ЗСО водозабора за весь период его эксплуатации с согласия органов местного самоуправления и в нарушение требований санитарного законодательства.  </a:t>
            </a:r>
          </a:p>
          <a:p>
            <a:r>
              <a:rPr lang="ru-RU" sz="1200" kern="1200" dirty="0" smtClean="0">
                <a:solidFill>
                  <a:schemeClr val="tx1"/>
                </a:solidFill>
                <a:effectLst/>
                <a:latin typeface="+mn-lt"/>
                <a:ea typeface="+mn-ea"/>
                <a:cs typeface="+mn-cs"/>
              </a:rPr>
              <a:t>2. Нет однозначного ответа об источниках финансирования обустройства ЗСО. </a:t>
            </a:r>
          </a:p>
          <a:p>
            <a:r>
              <a:rPr lang="ru-RU" sz="1200" kern="1200" dirty="0" smtClean="0">
                <a:solidFill>
                  <a:schemeClr val="tx1"/>
                </a:solidFill>
                <a:effectLst/>
                <a:latin typeface="+mn-lt"/>
                <a:ea typeface="+mn-ea"/>
                <a:cs typeface="+mn-cs"/>
              </a:rPr>
              <a:t>1) В пределах первого пояса ЗСО необходимые мероприятия по обустройству зоны должны  выполняться «органами коммунального хозяйства или другими владельцами водопроводов». В нашем случае, указанные мероприятия включают новое обустройство зон санитарной охраны первого пояса, границы которых новым проектом были изменены, а также вывод из эксплуатации 12 скважин водозабора, которые являются собственностью муниципалитета. Указанные работы планируется выполнить в рамках мероприятий по реконструкции скважин. Затраты, согласно схеме водоснабжения и водоотведения города, которая сейчас находится на стадии утверждения в Администрации г. Томска, составят  215 млн. рублей млн. рублей.  Остается открытым вопрос - это будут затраты только ООО «Томскводоканал»?</a:t>
            </a:r>
          </a:p>
          <a:p>
            <a:r>
              <a:rPr lang="ru-RU" sz="1200" kern="1200" dirty="0" smtClean="0">
                <a:solidFill>
                  <a:schemeClr val="tx1"/>
                </a:solidFill>
                <a:effectLst/>
                <a:latin typeface="+mn-lt"/>
                <a:ea typeface="+mn-ea"/>
                <a:cs typeface="+mn-cs"/>
              </a:rPr>
              <a:t>2) В пределах второго и третьего поясов санитарные мероприятия должны выполнять владельцы </a:t>
            </a:r>
            <a:r>
              <a:rPr lang="ru-RU" sz="1200" kern="1200" dirty="0" err="1" smtClean="0">
                <a:solidFill>
                  <a:schemeClr val="tx1"/>
                </a:solidFill>
                <a:effectLst/>
                <a:latin typeface="+mn-lt"/>
                <a:ea typeface="+mn-ea"/>
                <a:cs typeface="+mn-cs"/>
              </a:rPr>
              <a:t>объктов</a:t>
            </a:r>
            <a:r>
              <a:rPr lang="ru-RU" sz="1200" kern="1200" dirty="0" smtClean="0">
                <a:solidFill>
                  <a:schemeClr val="tx1"/>
                </a:solidFill>
                <a:effectLst/>
                <a:latin typeface="+mn-lt"/>
                <a:ea typeface="+mn-ea"/>
                <a:cs typeface="+mn-cs"/>
              </a:rPr>
              <a:t>. Объем финансирования и источники финансирования для решения этих мероприятий не определены, бюджеты муниципальных образований данными средствами не располагают. Практика показала, что государственный надзор за выполнением мероприятий в пределах второго и третьего поясов  фактически отсутствует. Томскводоканал, постоянно обращается в органы местного самоуправления и прокуратуру по поводу ликвидации свалок, незаконном строительстве  на данной территории, хотя решение указанного вопроса  напрямую не относится к зоне ответственности предприятия.  </a:t>
            </a: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CDFA2203-DE8F-416F-9C10-92B3C1A0F1AF}" type="slidenum">
              <a:rPr lang="ru-RU" smtClean="0"/>
              <a:pPr>
                <a:defRPr/>
              </a:pPr>
              <a:t>7</a:t>
            </a:fld>
            <a:endParaRPr lang="ru-RU"/>
          </a:p>
        </p:txBody>
      </p:sp>
    </p:spTree>
    <p:extLst>
      <p:ext uri="{BB962C8B-B14F-4D97-AF65-F5344CB8AC3E}">
        <p14:creationId xmlns:p14="http://schemas.microsoft.com/office/powerpoint/2010/main" val="308667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DFA2203-DE8F-416F-9C10-92B3C1A0F1AF}" type="slidenum">
              <a:rPr lang="ru-RU" smtClean="0"/>
              <a:pPr>
                <a:defRPr/>
              </a:pPr>
              <a:t>8</a:t>
            </a:fld>
            <a:endParaRPr lang="ru-RU"/>
          </a:p>
        </p:txBody>
      </p:sp>
    </p:spTree>
    <p:extLst>
      <p:ext uri="{BB962C8B-B14F-4D97-AF65-F5344CB8AC3E}">
        <p14:creationId xmlns:p14="http://schemas.microsoft.com/office/powerpoint/2010/main" val="2562576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A27D7B14-4965-4F13-9110-950483D586B9}" type="datetime1">
              <a:rPr lang="en-US"/>
              <a:pPr>
                <a:defRPr/>
              </a:pPr>
              <a:t>4/22/2015</a:t>
            </a:fld>
            <a:endParaRPr lang="en-US"/>
          </a:p>
        </p:txBody>
      </p:sp>
      <p:sp>
        <p:nvSpPr>
          <p:cNvPr id="5" name="Нижний колонтитул 18"/>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6" name="Номер слайда 26"/>
          <p:cNvSpPr>
            <a:spLocks noGrp="1"/>
          </p:cNvSpPr>
          <p:nvPr>
            <p:ph type="sldNum" sz="quarter" idx="12"/>
          </p:nvPr>
        </p:nvSpPr>
        <p:spPr/>
        <p:txBody>
          <a:bodyPr/>
          <a:lstStyle>
            <a:lvl1pPr>
              <a:defRPr/>
            </a:lvl1pPr>
          </a:lstStyle>
          <a:p>
            <a:pPr>
              <a:defRPr/>
            </a:pPr>
            <a:fld id="{E8450510-A6D3-43DA-8E4F-5A10E66C734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C30B51B2-738C-4EAB-91B8-DE4D186D6DD6}" type="datetime1">
              <a:rPr lang="en-US"/>
              <a:pPr>
                <a:defRPr/>
              </a:pPr>
              <a:t>4/22/2015</a:t>
            </a:fld>
            <a:endParaRPr lang="en-US"/>
          </a:p>
        </p:txBody>
      </p:sp>
      <p:sp>
        <p:nvSpPr>
          <p:cNvPr id="5" name="Нижний колонтитул 4"/>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6" name="Номер слайда 5"/>
          <p:cNvSpPr>
            <a:spLocks noGrp="1"/>
          </p:cNvSpPr>
          <p:nvPr>
            <p:ph type="sldNum" sz="quarter" idx="12"/>
          </p:nvPr>
        </p:nvSpPr>
        <p:spPr/>
        <p:txBody>
          <a:bodyPr/>
          <a:lstStyle>
            <a:lvl1pPr>
              <a:defRPr/>
            </a:lvl1pPr>
          </a:lstStyle>
          <a:p>
            <a:pPr>
              <a:defRPr/>
            </a:pPr>
            <a:fld id="{AC73C4F0-EE3A-46E7-A9FB-3D6817803340}"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1"/>
            <a:ext cx="2057400" cy="3908822"/>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85801"/>
            <a:ext cx="6019800" cy="390882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AD8F3684-6A1D-4A27-8E4B-CDECEF08DE38}" type="datetime1">
              <a:rPr lang="en-US"/>
              <a:pPr>
                <a:defRPr/>
              </a:pPr>
              <a:t>4/22/2015</a:t>
            </a:fld>
            <a:endParaRPr lang="en-US"/>
          </a:p>
        </p:txBody>
      </p:sp>
      <p:sp>
        <p:nvSpPr>
          <p:cNvPr id="5" name="Нижний колонтитул 4"/>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6" name="Номер слайда 5"/>
          <p:cNvSpPr>
            <a:spLocks noGrp="1"/>
          </p:cNvSpPr>
          <p:nvPr>
            <p:ph type="sldNum" sz="quarter" idx="12"/>
          </p:nvPr>
        </p:nvSpPr>
        <p:spPr/>
        <p:txBody>
          <a:bodyPr/>
          <a:lstStyle>
            <a:lvl1pPr>
              <a:defRPr/>
            </a:lvl1pPr>
          </a:lstStyle>
          <a:p>
            <a:pPr>
              <a:defRPr/>
            </a:pPr>
            <a:fld id="{9B389A2B-483A-41FB-B61D-7FB0BD7A5531}"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DB49DE6-D955-4897-8C8E-BD886D36FA4A}" type="datetime1">
              <a:rPr lang="en-US"/>
              <a:pPr>
                <a:defRPr/>
              </a:pPr>
              <a:t>4/22/2015</a:t>
            </a:fld>
            <a:endParaRPr lang="en-US"/>
          </a:p>
        </p:txBody>
      </p:sp>
      <p:sp>
        <p:nvSpPr>
          <p:cNvPr id="5" name="Нижний колонтитул 4"/>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6" name="Номер слайда 5"/>
          <p:cNvSpPr>
            <a:spLocks noGrp="1"/>
          </p:cNvSpPr>
          <p:nvPr>
            <p:ph type="sldNum" sz="quarter" idx="12"/>
          </p:nvPr>
        </p:nvSpPr>
        <p:spPr/>
        <p:txBody>
          <a:bodyPr/>
          <a:lstStyle>
            <a:lvl1pPr>
              <a:defRPr/>
            </a:lvl1pPr>
          </a:lstStyle>
          <a:p>
            <a:pPr>
              <a:defRPr/>
            </a:pPr>
            <a:fld id="{1A6C853E-BE67-46CA-BE4A-E945FCB5F2C9}"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D11B707-1554-4842-AC73-2D686CFDDFE9}" type="datetime1">
              <a:rPr lang="en-US"/>
              <a:pPr>
                <a:defRPr/>
              </a:pPr>
              <a:t>4/22/2015</a:t>
            </a:fld>
            <a:endParaRPr lang="en-US"/>
          </a:p>
        </p:txBody>
      </p:sp>
      <p:sp>
        <p:nvSpPr>
          <p:cNvPr id="5" name="Нижний колонтитул 4"/>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6" name="Номер слайда 5"/>
          <p:cNvSpPr>
            <a:spLocks noGrp="1"/>
          </p:cNvSpPr>
          <p:nvPr>
            <p:ph type="sldNum" sz="quarter" idx="12"/>
          </p:nvPr>
        </p:nvSpPr>
        <p:spPr/>
        <p:txBody>
          <a:bodyPr/>
          <a:lstStyle>
            <a:lvl1pPr>
              <a:defRPr/>
            </a:lvl1pPr>
          </a:lstStyle>
          <a:p>
            <a:pPr>
              <a:defRPr/>
            </a:pPr>
            <a:fld id="{8806C310-3E96-4EAB-8D30-1D57B89B35D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229600" cy="857250"/>
          </a:xfrm>
        </p:spPr>
        <p:txBody>
          <a:bodyPr/>
          <a:lstStyle/>
          <a:p>
            <a:r>
              <a:rPr lang="ru-RU" smtClean="0"/>
              <a:t>Образец заголовка</a:t>
            </a:r>
            <a:endParaRPr lang="en-US"/>
          </a:p>
        </p:txBody>
      </p:sp>
      <p:sp>
        <p:nvSpPr>
          <p:cNvPr id="3" name="Объект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877DD74E-6702-45F4-8597-FE7B7DD90993}" type="datetime1">
              <a:rPr lang="en-US"/>
              <a:pPr>
                <a:defRPr/>
              </a:pPr>
              <a:t>4/22/2015</a:t>
            </a:fld>
            <a:endParaRPr lang="en-US"/>
          </a:p>
        </p:txBody>
      </p:sp>
      <p:sp>
        <p:nvSpPr>
          <p:cNvPr id="6" name="Нижний колонтитул 5"/>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7" name="Номер слайда 6"/>
          <p:cNvSpPr>
            <a:spLocks noGrp="1"/>
          </p:cNvSpPr>
          <p:nvPr>
            <p:ph type="sldNum" sz="quarter" idx="12"/>
          </p:nvPr>
        </p:nvSpPr>
        <p:spPr/>
        <p:txBody>
          <a:bodyPr/>
          <a:lstStyle>
            <a:lvl1pPr>
              <a:defRPr/>
            </a:lvl1pPr>
          </a:lstStyle>
          <a:p>
            <a:pPr>
              <a:defRPr/>
            </a:pPr>
            <a:fld id="{EF26A29A-EFDF-44FD-BA3B-536EED6E391B}"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229600" cy="85725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A3C912EE-6546-42DC-A441-0188DED30617}" type="datetime1">
              <a:rPr lang="en-US"/>
              <a:pPr>
                <a:defRPr/>
              </a:pPr>
              <a:t>4/22/2015</a:t>
            </a:fld>
            <a:endParaRPr lang="en-US"/>
          </a:p>
        </p:txBody>
      </p:sp>
      <p:sp>
        <p:nvSpPr>
          <p:cNvPr id="8" name="Нижний колонтитул 7"/>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9" name="Номер слайда 8"/>
          <p:cNvSpPr>
            <a:spLocks noGrp="1"/>
          </p:cNvSpPr>
          <p:nvPr>
            <p:ph type="sldNum" sz="quarter" idx="12"/>
          </p:nvPr>
        </p:nvSpPr>
        <p:spPr/>
        <p:txBody>
          <a:bodyPr/>
          <a:lstStyle>
            <a:lvl1pPr>
              <a:defRPr/>
            </a:lvl1pPr>
          </a:lstStyle>
          <a:p>
            <a:pPr>
              <a:defRPr/>
            </a:pPr>
            <a:fld id="{2A2700F1-C85D-429C-9EC4-1D5D574308F6}"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BA087A72-B60B-4A87-AA9C-54DC30DB934A}" type="datetime1">
              <a:rPr lang="en-US"/>
              <a:pPr>
                <a:defRPr/>
              </a:pPr>
              <a:t>4/22/2015</a:t>
            </a:fld>
            <a:endParaRPr lang="en-US"/>
          </a:p>
        </p:txBody>
      </p:sp>
      <p:sp>
        <p:nvSpPr>
          <p:cNvPr id="4" name="Нижний колонтитул 3"/>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5" name="Номер слайда 4"/>
          <p:cNvSpPr>
            <a:spLocks noGrp="1"/>
          </p:cNvSpPr>
          <p:nvPr>
            <p:ph type="sldNum" sz="quarter" idx="12"/>
          </p:nvPr>
        </p:nvSpPr>
        <p:spPr/>
        <p:txBody>
          <a:bodyPr/>
          <a:lstStyle>
            <a:lvl1pPr>
              <a:defRPr/>
            </a:lvl1pPr>
          </a:lstStyle>
          <a:p>
            <a:pPr>
              <a:defRPr/>
            </a:pPr>
            <a:fld id="{C37F854C-F3C5-40D5-87D9-2AF9B43A3DAA}"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E68F426F-7976-4714-BBFA-D1B762A4EBDE}" type="datetime1">
              <a:rPr lang="en-US"/>
              <a:pPr>
                <a:defRPr/>
              </a:pPr>
              <a:t>4/22/2015</a:t>
            </a:fld>
            <a:endParaRPr lang="en-US"/>
          </a:p>
        </p:txBody>
      </p:sp>
      <p:sp>
        <p:nvSpPr>
          <p:cNvPr id="3" name="Нижний колонтитул 2"/>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4" name="Номер слайда 3"/>
          <p:cNvSpPr>
            <a:spLocks noGrp="1"/>
          </p:cNvSpPr>
          <p:nvPr>
            <p:ph type="sldNum" sz="quarter" idx="12"/>
          </p:nvPr>
        </p:nvSpPr>
        <p:spPr/>
        <p:txBody>
          <a:bodyPr/>
          <a:lstStyle>
            <a:lvl1pPr>
              <a:defRPr/>
            </a:lvl1pPr>
          </a:lstStyle>
          <a:p>
            <a:pPr>
              <a:defRPr/>
            </a:pPr>
            <a:fld id="{023BF6D0-784A-4261-B6AC-11B588BBB857}"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Объект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9AF62880-6727-4BA4-B737-007C62B818BE}" type="datetime1">
              <a:rPr lang="en-US"/>
              <a:pPr>
                <a:defRPr/>
              </a:pPr>
              <a:t>4/22/2015</a:t>
            </a:fld>
            <a:endParaRPr lang="en-US"/>
          </a:p>
        </p:txBody>
      </p:sp>
      <p:sp>
        <p:nvSpPr>
          <p:cNvPr id="6" name="Нижний колонтитул 5"/>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7" name="Номер слайда 6"/>
          <p:cNvSpPr>
            <a:spLocks noGrp="1"/>
          </p:cNvSpPr>
          <p:nvPr>
            <p:ph type="sldNum" sz="quarter" idx="12"/>
          </p:nvPr>
        </p:nvSpPr>
        <p:spPr/>
        <p:txBody>
          <a:bodyPr/>
          <a:lstStyle>
            <a:lvl1pPr>
              <a:defRPr/>
            </a:lvl1pPr>
          </a:lstStyle>
          <a:p>
            <a:pPr>
              <a:defRPr/>
            </a:pPr>
            <a:fld id="{032C0C5C-AFD5-453D-8D68-096BC06ED119}"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831850"/>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60BC194F-2324-40B4-901A-A7AC68BD2D49}" type="datetime1">
              <a:rPr lang="en-US"/>
              <a:pPr>
                <a:defRPr/>
              </a:pPr>
              <a:t>4/22/2015</a:t>
            </a:fld>
            <a:endParaRPr lang="en-US"/>
          </a:p>
        </p:txBody>
      </p:sp>
      <p:sp>
        <p:nvSpPr>
          <p:cNvPr id="10" name="Нижний колонтитул 5"/>
          <p:cNvSpPr>
            <a:spLocks noGrp="1"/>
          </p:cNvSpPr>
          <p:nvPr>
            <p:ph type="ftr" sz="quarter" idx="11"/>
          </p:nvPr>
        </p:nvSpPr>
        <p:spPr/>
        <p:txBody>
          <a:bodyPr/>
          <a:lstStyle>
            <a:lvl1pPr>
              <a:defRPr/>
            </a:lvl1pPr>
          </a:lstStyle>
          <a:p>
            <a:pPr>
              <a:defRPr/>
            </a:pPr>
            <a:r>
              <a:rPr lang="ru-RU"/>
              <a:t>Высоко ценим Ваш энтузиазм, ответственность и проффесионализм</a:t>
            </a:r>
            <a:endParaRPr lang="en-US"/>
          </a:p>
        </p:txBody>
      </p:sp>
      <p:sp>
        <p:nvSpPr>
          <p:cNvPr id="11" name="Номер слайда 6"/>
          <p:cNvSpPr>
            <a:spLocks noGrp="1"/>
          </p:cNvSpPr>
          <p:nvPr>
            <p:ph type="sldNum" sz="quarter" idx="12"/>
          </p:nvPr>
        </p:nvSpPr>
        <p:spPr>
          <a:xfrm>
            <a:off x="8077200" y="4767263"/>
            <a:ext cx="609600" cy="274637"/>
          </a:xfrm>
        </p:spPr>
        <p:txBody>
          <a:bodyPr/>
          <a:lstStyle>
            <a:lvl1pPr>
              <a:defRPr/>
            </a:lvl1pPr>
          </a:lstStyle>
          <a:p>
            <a:pPr>
              <a:defRPr/>
            </a:pPr>
            <a:fld id="{6A754927-1B36-44C4-BCD5-9CF5680757E6}"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476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4763"/>
            <a:ext cx="4762500" cy="4778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528638"/>
            <a:ext cx="8229600" cy="857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450975"/>
            <a:ext cx="8229600" cy="329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4767263"/>
            <a:ext cx="21336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D44BB5F-3651-44F1-A833-8CF73DC754F7}" type="datetime1">
              <a:rPr lang="en-US"/>
              <a:pPr>
                <a:defRPr/>
              </a:pPr>
              <a:t>4/22/2015</a:t>
            </a:fld>
            <a:endParaRPr lang="en-US" dirty="0"/>
          </a:p>
        </p:txBody>
      </p:sp>
      <p:sp>
        <p:nvSpPr>
          <p:cNvPr id="22" name="Нижний колонтитул 21"/>
          <p:cNvSpPr>
            <a:spLocks noGrp="1"/>
          </p:cNvSpPr>
          <p:nvPr>
            <p:ph type="ftr" sz="quarter" idx="3"/>
          </p:nvPr>
        </p:nvSpPr>
        <p:spPr>
          <a:xfrm>
            <a:off x="2667000" y="4767263"/>
            <a:ext cx="33528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ru-RU"/>
              <a:t>Высоко ценим Ваш энтузиазм, ответственность и проффесионализм</a:t>
            </a:r>
            <a:endParaRPr lang="en-US"/>
          </a:p>
        </p:txBody>
      </p:sp>
      <p:sp>
        <p:nvSpPr>
          <p:cNvPr id="18" name="Номер слайда 17"/>
          <p:cNvSpPr>
            <a:spLocks noGrp="1"/>
          </p:cNvSpPr>
          <p:nvPr>
            <p:ph type="sldNum" sz="quarter" idx="4"/>
          </p:nvPr>
        </p:nvSpPr>
        <p:spPr>
          <a:xfrm>
            <a:off x="7924800" y="4767263"/>
            <a:ext cx="762000" cy="274637"/>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5C0A2FC-5B2D-4B07-AC08-FB7A47ACF2B5}" type="slidenum">
              <a:rPr lang="en-US"/>
              <a:pPr>
                <a:defRPr/>
              </a:pPr>
              <a:t>‹#›</a:t>
            </a:fld>
            <a:endParaRPr lang="en-US" dirty="0"/>
          </a:p>
        </p:txBody>
      </p:sp>
      <p:grpSp>
        <p:nvGrpSpPr>
          <p:cNvPr id="1033" name="Группа 1"/>
          <p:cNvGrpSpPr>
            <a:grpSpLocks/>
          </p:cNvGrpSpPr>
          <p:nvPr/>
        </p:nvGrpSpPr>
        <p:grpSpPr bwMode="auto">
          <a:xfrm>
            <a:off x="-19050" y="152400"/>
            <a:ext cx="9180513" cy="485775"/>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gorgaz.tomsk.ru/wp-content/uploads/2013/06/AH8A4962.jp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gorgaz.tomsk.ru/wp-content/uploads/2013/06/zones.jp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hyperlink" Target="http://gorgaz.tomsk.ru/wp-content/uploads/2013/06/AH8A4978.jp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gorgaz.tomsk.ru/wp-content/uploads/2013/06/AH8A5040.jp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Рисунок 2"/>
          <p:cNvPicPr>
            <a:picLocks noChangeAspect="1"/>
          </p:cNvPicPr>
          <p:nvPr/>
        </p:nvPicPr>
        <p:blipFill>
          <a:blip r:embed="rId3"/>
          <a:srcRect/>
          <a:stretch>
            <a:fillRect/>
          </a:stretch>
        </p:blipFill>
        <p:spPr bwMode="auto">
          <a:xfrm>
            <a:off x="1646675" y="411510"/>
            <a:ext cx="5449888" cy="2880422"/>
          </a:xfrm>
          <a:prstGeom prst="rect">
            <a:avLst/>
          </a:prstGeom>
          <a:noFill/>
          <a:ln w="9525">
            <a:noFill/>
            <a:miter lim="800000"/>
            <a:headEnd/>
            <a:tailEnd/>
          </a:ln>
        </p:spPr>
      </p:pic>
      <p:sp>
        <p:nvSpPr>
          <p:cNvPr id="2" name="TextBox 1"/>
          <p:cNvSpPr txBox="1"/>
          <p:nvPr/>
        </p:nvSpPr>
        <p:spPr>
          <a:xfrm>
            <a:off x="1640373" y="3291932"/>
            <a:ext cx="5670630" cy="1200329"/>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Проблема обустройства зон санитарной охраны источников централизованного водоснабжения </a:t>
            </a:r>
          </a:p>
          <a:p>
            <a:pPr algn="ctr"/>
            <a:r>
              <a:rPr lang="ru-RU" b="1" dirty="0" smtClean="0">
                <a:latin typeface="Times New Roman" panose="02020603050405020304" pitchFamily="18" charset="0"/>
                <a:cs typeface="Times New Roman" panose="02020603050405020304" pitchFamily="18" charset="0"/>
              </a:rPr>
              <a:t>на примере </a:t>
            </a:r>
          </a:p>
          <a:p>
            <a:pPr algn="ctr"/>
            <a:r>
              <a:rPr lang="ru-RU" b="1" dirty="0" smtClean="0">
                <a:latin typeface="Times New Roman" panose="02020603050405020304" pitchFamily="18" charset="0"/>
                <a:cs typeface="Times New Roman" panose="02020603050405020304" pitchFamily="18" charset="0"/>
              </a:rPr>
              <a:t>Томского водозабора подземных источников</a:t>
            </a:r>
            <a:endParaRPr lang="ru-RU" b="1"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03213" y="0"/>
            <a:ext cx="82550" cy="1716088"/>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648640" y="300037"/>
            <a:ext cx="7888288" cy="1116013"/>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363" name="TextBox 3"/>
          <p:cNvSpPr txBox="1">
            <a:spLocks noChangeAspect="1"/>
          </p:cNvSpPr>
          <p:nvPr/>
        </p:nvSpPr>
        <p:spPr bwMode="auto">
          <a:xfrm>
            <a:off x="736640" y="186485"/>
            <a:ext cx="7840663" cy="1049338"/>
          </a:xfrm>
          <a:prstGeom prst="rect">
            <a:avLst/>
          </a:prstGeom>
          <a:solidFill>
            <a:srgbClr val="005EB8"/>
          </a:solidFill>
          <a:ln w="9525">
            <a:noFill/>
            <a:miter lim="800000"/>
            <a:headEnd/>
            <a:tailEnd/>
          </a:ln>
        </p:spPr>
        <p:txBody>
          <a:bodyPr/>
          <a:lstStyle/>
          <a:p>
            <a:pPr algn="just"/>
            <a:r>
              <a:rPr lang="ru-RU" sz="1600" dirty="0">
                <a:solidFill>
                  <a:schemeClr val="bg1"/>
                </a:solidFill>
                <a:latin typeface="Times New Roman" panose="02020603050405020304" pitchFamily="18" charset="0"/>
                <a:cs typeface="Times New Roman" panose="02020603050405020304" pitchFamily="18" charset="0"/>
              </a:rPr>
              <a:t>Мы, коллектив ООО «Томскводоканал», предоставляя услуги по водоснабжению и водоотведению, берем на себя  ответственность за результаты нашей деятельности, отражающейся на жизни и здоровье населения нашего города, в том числе нас и наших детей.</a:t>
            </a:r>
          </a:p>
        </p:txBody>
      </p:sp>
      <p:pic>
        <p:nvPicPr>
          <p:cNvPr id="15364" name="Рисунок 5"/>
          <p:cNvPicPr>
            <a:picLocks noChangeAspect="1"/>
          </p:cNvPicPr>
          <p:nvPr/>
        </p:nvPicPr>
        <p:blipFill>
          <a:blip r:embed="rId3"/>
          <a:srcRect/>
          <a:stretch>
            <a:fillRect/>
          </a:stretch>
        </p:blipFill>
        <p:spPr bwMode="auto">
          <a:xfrm>
            <a:off x="153988" y="4557713"/>
            <a:ext cx="461962" cy="461962"/>
          </a:xfrm>
          <a:prstGeom prst="rect">
            <a:avLst/>
          </a:prstGeom>
          <a:noFill/>
          <a:ln w="9525">
            <a:noFill/>
            <a:miter lim="800000"/>
            <a:headEnd/>
            <a:tailEnd/>
          </a:ln>
        </p:spPr>
      </p:pic>
      <p:grpSp>
        <p:nvGrpSpPr>
          <p:cNvPr id="15365" name="Группа 6"/>
          <p:cNvGrpSpPr>
            <a:grpSpLocks/>
          </p:cNvGrpSpPr>
          <p:nvPr/>
        </p:nvGrpSpPr>
        <p:grpSpPr bwMode="auto">
          <a:xfrm>
            <a:off x="631825" y="4926013"/>
            <a:ext cx="384175" cy="96837"/>
            <a:chOff x="770747" y="4925461"/>
            <a:chExt cx="384588" cy="96691"/>
          </a:xfrm>
        </p:grpSpPr>
        <p:pic>
          <p:nvPicPr>
            <p:cNvPr id="15379" name="Picture 2" descr="C:\Users\andy_hp\Desktop\Презентация\sign-30343_640.png"/>
            <p:cNvPicPr>
              <a:picLocks noChangeAspect="1" noChangeArrowheads="1"/>
            </p:cNvPicPr>
            <p:nvPr/>
          </p:nvPicPr>
          <p:blipFill>
            <a:blip r:embed="rId4"/>
            <a:srcRect/>
            <a:stretch>
              <a:fillRect/>
            </a:stretch>
          </p:blipFill>
          <p:spPr bwMode="auto">
            <a:xfrm>
              <a:off x="770747" y="4925461"/>
              <a:ext cx="94629" cy="94629"/>
            </a:xfrm>
            <a:prstGeom prst="rect">
              <a:avLst/>
            </a:prstGeom>
            <a:noFill/>
            <a:ln w="9525">
              <a:noFill/>
              <a:miter lim="800000"/>
              <a:headEnd/>
              <a:tailEnd/>
            </a:ln>
          </p:spPr>
        </p:pic>
        <p:sp>
          <p:nvSpPr>
            <p:cNvPr id="20" name="Заголовок 2"/>
            <p:cNvSpPr txBox="1">
              <a:spLocks/>
            </p:cNvSpPr>
            <p:nvPr/>
          </p:nvSpPr>
          <p:spPr>
            <a:xfrm>
              <a:off x="875675" y="4935202"/>
              <a:ext cx="279660" cy="8695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600" b="1" dirty="0" smtClean="0">
                  <a:solidFill>
                    <a:srgbClr val="005EB8"/>
                  </a:solidFill>
                  <a:latin typeface="PF Square Sans Pro" pitchFamily="2" charset="0"/>
                </a:rPr>
                <a:t>201</a:t>
              </a:r>
              <a:r>
                <a:rPr lang="ru-RU" sz="600" b="1" dirty="0" smtClean="0">
                  <a:solidFill>
                    <a:srgbClr val="005EB8"/>
                  </a:solidFill>
                  <a:latin typeface="PF Square Sans Pro" pitchFamily="2" charset="0"/>
                </a:rPr>
                <a:t>4</a:t>
              </a:r>
              <a:endParaRPr lang="ru-RU" sz="600" b="1" dirty="0">
                <a:solidFill>
                  <a:srgbClr val="005EB8"/>
                </a:solidFill>
                <a:latin typeface="PF Square Sans Pro" pitchFamily="2" charset="0"/>
              </a:endParaRPr>
            </a:p>
          </p:txBody>
        </p:sp>
      </p:grpSp>
      <p:graphicFrame>
        <p:nvGraphicFramePr>
          <p:cNvPr id="12" name="Таблица 11"/>
          <p:cNvGraphicFramePr>
            <a:graphicFrameLocks noGrp="1"/>
          </p:cNvGraphicFramePr>
          <p:nvPr>
            <p:extLst>
              <p:ext uri="{D42A27DB-BD31-4B8C-83A1-F6EECF244321}">
                <p14:modId xmlns:p14="http://schemas.microsoft.com/office/powerpoint/2010/main" val="2472225347"/>
              </p:ext>
            </p:extLst>
          </p:nvPr>
        </p:nvGraphicFramePr>
        <p:xfrm>
          <a:off x="4656971" y="4758271"/>
          <a:ext cx="4125391" cy="305570"/>
        </p:xfrm>
        <a:graphic>
          <a:graphicData uri="http://schemas.openxmlformats.org/drawingml/2006/table">
            <a:tbl>
              <a:tblPr firstRow="1" bandRow="1">
                <a:tableStyleId>{2D5ABB26-0587-4C30-8999-92F81FD0307C}</a:tableStyleId>
              </a:tblPr>
              <a:tblGrid>
                <a:gridCol w="1940254"/>
                <a:gridCol w="2185137"/>
              </a:tblGrid>
              <a:tr h="305570">
                <a:tc>
                  <a:txBody>
                    <a:bodyPr/>
                    <a:lstStyle/>
                    <a:p>
                      <a:pPr marL="285750" marR="0" indent="-285750" algn="l" defTabSz="914400" rtl="0" eaLnBrk="1" fontAlgn="auto" latinLnBrk="0" hangingPunct="1">
                        <a:lnSpc>
                          <a:spcPct val="100000"/>
                        </a:lnSpc>
                        <a:spcBef>
                          <a:spcPts val="0"/>
                        </a:spcBef>
                        <a:spcAft>
                          <a:spcPts val="0"/>
                        </a:spcAft>
                        <a:buClr>
                          <a:srgbClr val="005EB8"/>
                        </a:buClr>
                        <a:buSzTx/>
                        <a:buFont typeface="Wingdings" pitchFamily="2" charset="2"/>
                        <a:buChar char="q"/>
                        <a:tabLst/>
                        <a:defRPr/>
                      </a:pPr>
                      <a:r>
                        <a:rPr lang="ru-RU" sz="1400" dirty="0" smtClean="0">
                          <a:solidFill>
                            <a:schemeClr val="tx1"/>
                          </a:solidFill>
                          <a:latin typeface="Times New Roman" panose="02020603050405020304" pitchFamily="18" charset="0"/>
                          <a:cs typeface="Times New Roman" panose="02020603050405020304" pitchFamily="18" charset="0"/>
                        </a:rPr>
                        <a:t>Жители Томска</a:t>
                      </a:r>
                      <a:endParaRPr lang="ru-RU" sz="1400" u="sng"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dirty="0" smtClean="0">
                          <a:solidFill>
                            <a:schemeClr val="tx1"/>
                          </a:solidFill>
                          <a:latin typeface="Times New Roman" panose="02020603050405020304" pitchFamily="18" charset="0"/>
                          <a:cs typeface="Times New Roman" panose="02020603050405020304" pitchFamily="18" charset="0"/>
                        </a:rPr>
                        <a:t>5</a:t>
                      </a:r>
                      <a:r>
                        <a:rPr lang="en-US" sz="1400" dirty="0" smtClean="0">
                          <a:solidFill>
                            <a:schemeClr val="tx1"/>
                          </a:solidFill>
                          <a:latin typeface="Times New Roman" panose="02020603050405020304" pitchFamily="18" charset="0"/>
                          <a:cs typeface="Times New Roman" panose="02020603050405020304" pitchFamily="18" charset="0"/>
                        </a:rPr>
                        <a:t>69</a:t>
                      </a:r>
                      <a:r>
                        <a:rPr lang="ru-RU" sz="1400" dirty="0" smtClean="0">
                          <a:solidFill>
                            <a:schemeClr val="tx1"/>
                          </a:solidFill>
                          <a:latin typeface="Times New Roman" panose="02020603050405020304" pitchFamily="18" charset="0"/>
                          <a:cs typeface="Times New Roman" panose="02020603050405020304" pitchFamily="18" charset="0"/>
                        </a:rPr>
                        <a:t> тысяч</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pic>
        <p:nvPicPr>
          <p:cNvPr id="27" name="Picture 3" descr="D:\Рабочие документы\Рабочие документы\Год 2012\Презентация\гипохлорид-стало.jpg"/>
          <p:cNvPicPr>
            <a:picLocks noChangeAspect="1" noChangeArrowheads="1"/>
          </p:cNvPicPr>
          <p:nvPr/>
        </p:nvPicPr>
        <p:blipFill>
          <a:blip r:embed="rId5"/>
          <a:srcRect/>
          <a:stretch>
            <a:fillRect/>
          </a:stretch>
        </p:blipFill>
        <p:spPr bwMode="auto">
          <a:xfrm>
            <a:off x="4592784" y="3101535"/>
            <a:ext cx="1891392" cy="1473320"/>
          </a:xfrm>
          <a:prstGeom prst="rect">
            <a:avLst/>
          </a:prstGeom>
          <a:ln>
            <a:noFill/>
          </a:ln>
          <a:effectLst>
            <a:outerShdw blurRad="292100" dist="139700" dir="2700000" algn="tl" rotWithShape="0">
              <a:srgbClr val="333333">
                <a:alpha val="65000"/>
              </a:srgbClr>
            </a:outerShdw>
          </a:effectLst>
          <a:extLst/>
        </p:spPr>
      </p:pic>
      <p:pic>
        <p:nvPicPr>
          <p:cNvPr id="28" name="Picture 3" descr="D:\Рабочие документы\Рабочие документы\Год 2012\Презентация\Исходные\12_10_2012\Аэратор.tif"/>
          <p:cNvPicPr>
            <a:picLocks noChangeAspect="1" noChangeArrowheads="1"/>
          </p:cNvPicPr>
          <p:nvPr/>
        </p:nvPicPr>
        <p:blipFill>
          <a:blip r:embed="rId6"/>
          <a:srcRect/>
          <a:stretch>
            <a:fillRect/>
          </a:stretch>
        </p:blipFill>
        <p:spPr bwMode="auto">
          <a:xfrm>
            <a:off x="4592784" y="1536635"/>
            <a:ext cx="1891392" cy="1450818"/>
          </a:xfrm>
          <a:prstGeom prst="rect">
            <a:avLst/>
          </a:prstGeom>
          <a:ln>
            <a:noFill/>
          </a:ln>
          <a:effectLst>
            <a:outerShdw blurRad="292100" dist="139700" dir="2700000" algn="tl" rotWithShape="0">
              <a:srgbClr val="333333">
                <a:alpha val="65000"/>
              </a:srgbClr>
            </a:outerShdw>
          </a:effectLst>
          <a:extLst/>
        </p:spPr>
      </p:pic>
      <p:pic>
        <p:nvPicPr>
          <p:cNvPr id="29" name="Picture 2"/>
          <p:cNvPicPr>
            <a:picLocks noChangeAspect="1" noChangeArrowheads="1"/>
          </p:cNvPicPr>
          <p:nvPr/>
        </p:nvPicPr>
        <p:blipFill>
          <a:blip r:embed="rId7"/>
          <a:srcRect/>
          <a:stretch>
            <a:fillRect/>
          </a:stretch>
        </p:blipFill>
        <p:spPr bwMode="auto">
          <a:xfrm>
            <a:off x="6694240" y="1535675"/>
            <a:ext cx="2041404" cy="3060464"/>
          </a:xfrm>
          <a:prstGeom prst="rect">
            <a:avLst/>
          </a:prstGeom>
          <a:noFill/>
          <a:ln w="9525">
            <a:noFill/>
            <a:miter lim="800000"/>
            <a:headEnd/>
            <a:tailEnd/>
          </a:ln>
        </p:spPr>
      </p:pic>
      <p:sp>
        <p:nvSpPr>
          <p:cNvPr id="30" name="TextBox 9"/>
          <p:cNvSpPr txBox="1">
            <a:spLocks noChangeArrowheads="1"/>
          </p:cNvSpPr>
          <p:nvPr/>
        </p:nvSpPr>
        <p:spPr bwMode="auto">
          <a:xfrm>
            <a:off x="736640" y="1536635"/>
            <a:ext cx="3430315" cy="3323987"/>
          </a:xfrm>
          <a:prstGeom prst="rect">
            <a:avLst/>
          </a:prstGeom>
          <a:noFill/>
          <a:ln w="9525">
            <a:noFill/>
            <a:miter lim="800000"/>
            <a:headEnd/>
            <a:tailEnd/>
          </a:ln>
        </p:spPr>
        <p:txBody>
          <a:bodyPr wrap="square">
            <a:spAutoFit/>
          </a:bodyPr>
          <a:lstStyle/>
          <a:p>
            <a:pPr>
              <a:buClr>
                <a:srgbClr val="005EB8"/>
              </a:buClr>
            </a:pPr>
            <a:r>
              <a:rPr lang="ru-RU" sz="1400" dirty="0">
                <a:latin typeface="Times New Roman" panose="02020603050405020304" pitchFamily="18" charset="0"/>
                <a:cs typeface="Times New Roman" panose="02020603050405020304" pitchFamily="18" charset="0"/>
              </a:rPr>
              <a:t>Питьевая  вода, подаваемая  населению </a:t>
            </a:r>
            <a:r>
              <a:rPr lang="ru-RU" sz="1400" dirty="0" smtClean="0">
                <a:latin typeface="Times New Roman" panose="02020603050405020304" pitchFamily="18" charset="0"/>
                <a:cs typeface="Times New Roman" panose="02020603050405020304" pitchFamily="18" charset="0"/>
              </a:rPr>
              <a:t>города, </a:t>
            </a:r>
            <a:r>
              <a:rPr lang="ru-RU" sz="1400" dirty="0">
                <a:latin typeface="Times New Roman" panose="02020603050405020304" pitchFamily="18" charset="0"/>
                <a:cs typeface="Times New Roman" panose="02020603050405020304" pitchFamily="18" charset="0"/>
              </a:rPr>
              <a:t>соответствует требованиям СанПиН 2.1.4.1074-01.</a:t>
            </a:r>
          </a:p>
          <a:p>
            <a:pPr>
              <a:buClr>
                <a:srgbClr val="005EB8"/>
              </a:buClr>
            </a:pPr>
            <a:endParaRPr lang="ru-RU" sz="1400" dirty="0">
              <a:latin typeface="Times New Roman" panose="02020603050405020304" pitchFamily="18" charset="0"/>
              <a:cs typeface="Times New Roman" panose="02020603050405020304" pitchFamily="18" charset="0"/>
            </a:endParaRPr>
          </a:p>
          <a:p>
            <a:pPr>
              <a:buClr>
                <a:srgbClr val="005EB8"/>
              </a:buClr>
              <a:buFont typeface="Wingdings" pitchFamily="2" charset="2"/>
              <a:buChar char="q"/>
            </a:pPr>
            <a:r>
              <a:rPr lang="ru-RU" sz="1400" dirty="0" smtClean="0">
                <a:latin typeface="Times New Roman" panose="02020603050405020304" pitchFamily="18" charset="0"/>
                <a:cs typeface="Times New Roman" panose="02020603050405020304" pitchFamily="18" charset="0"/>
              </a:rPr>
              <a:t>Вода контролируется </a:t>
            </a:r>
            <a:r>
              <a:rPr lang="ru-RU" sz="1400" dirty="0">
                <a:latin typeface="Times New Roman" panose="02020603050405020304" pitchFamily="18" charset="0"/>
                <a:cs typeface="Times New Roman" panose="02020603050405020304" pitchFamily="18" charset="0"/>
              </a:rPr>
              <a:t>по </a:t>
            </a:r>
            <a:r>
              <a:rPr lang="en-US" sz="1400" dirty="0">
                <a:latin typeface="Times New Roman" panose="02020603050405020304" pitchFamily="18" charset="0"/>
                <a:cs typeface="Times New Roman" panose="02020603050405020304" pitchFamily="18" charset="0"/>
              </a:rPr>
              <a:t>44</a:t>
            </a:r>
            <a:r>
              <a:rPr lang="ru-RU" sz="1400" dirty="0">
                <a:latin typeface="Times New Roman" panose="02020603050405020304" pitchFamily="18" charset="0"/>
                <a:cs typeface="Times New Roman" panose="02020603050405020304" pitchFamily="18" charset="0"/>
              </a:rPr>
              <a:t> химическим и </a:t>
            </a:r>
            <a:r>
              <a:rPr lang="en-US" sz="1400" dirty="0">
                <a:latin typeface="Times New Roman" panose="02020603050405020304" pitchFamily="18" charset="0"/>
                <a:cs typeface="Times New Roman" panose="02020603050405020304" pitchFamily="18" charset="0"/>
              </a:rPr>
              <a:t>4</a:t>
            </a:r>
            <a:r>
              <a:rPr lang="ru-RU" sz="1400" dirty="0">
                <a:latin typeface="Times New Roman" panose="02020603050405020304" pitchFamily="18" charset="0"/>
                <a:cs typeface="Times New Roman" panose="02020603050405020304" pitchFamily="18" charset="0"/>
              </a:rPr>
              <a:t> микробиологическим  показателям. </a:t>
            </a: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сутки производится </a:t>
            </a:r>
            <a:r>
              <a:rPr lang="en-US" sz="1400" dirty="0">
                <a:latin typeface="Times New Roman" panose="02020603050405020304" pitchFamily="18" charset="0"/>
                <a:cs typeface="Times New Roman" panose="02020603050405020304" pitchFamily="18" charset="0"/>
              </a:rPr>
              <a:t>145</a:t>
            </a:r>
            <a:r>
              <a:rPr lang="ru-RU" sz="1400" dirty="0">
                <a:latin typeface="Times New Roman" panose="02020603050405020304" pitchFamily="18" charset="0"/>
                <a:cs typeface="Times New Roman" panose="02020603050405020304" pitchFamily="18" charset="0"/>
              </a:rPr>
              <a:t> отборов проб воды</a:t>
            </a:r>
            <a:r>
              <a:rPr lang="ru-RU" sz="1400" dirty="0" smtClean="0">
                <a:latin typeface="Times New Roman" panose="02020603050405020304" pitchFamily="18" charset="0"/>
                <a:cs typeface="Times New Roman" panose="02020603050405020304" pitchFamily="18" charset="0"/>
              </a:rPr>
              <a:t>.</a:t>
            </a:r>
          </a:p>
          <a:p>
            <a:pPr>
              <a:buClr>
                <a:srgbClr val="005EB8"/>
              </a:buClr>
              <a:buFont typeface="Wingdings" pitchFamily="2" charset="2"/>
              <a:buChar char="q"/>
            </a:pPr>
            <a:endParaRPr lang="ru-RU" sz="1400" dirty="0">
              <a:latin typeface="Times New Roman" panose="02020603050405020304" pitchFamily="18" charset="0"/>
              <a:cs typeface="Times New Roman" panose="02020603050405020304" pitchFamily="18" charset="0"/>
            </a:endParaRPr>
          </a:p>
          <a:p>
            <a:pPr>
              <a:buClr>
                <a:srgbClr val="005EB8"/>
              </a:buClr>
              <a:buFont typeface="Wingdings" pitchFamily="2" charset="2"/>
              <a:buChar char="q"/>
            </a:pPr>
            <a:r>
              <a:rPr lang="ru-RU" sz="1400" dirty="0">
                <a:latin typeface="Times New Roman" panose="02020603050405020304" pitchFamily="18" charset="0"/>
                <a:cs typeface="Times New Roman" panose="02020603050405020304" pitchFamily="18" charset="0"/>
              </a:rPr>
              <a:t>В 2013 году получен сертификат системы менеджмента качества на соответствие требованиям международного стандарта </a:t>
            </a:r>
            <a:r>
              <a:rPr lang="en-US" sz="1400" dirty="0">
                <a:latin typeface="Times New Roman" pitchFamily="18" charset="0"/>
                <a:cs typeface="Times New Roman" pitchFamily="18" charset="0"/>
              </a:rPr>
              <a:t>ISO</a:t>
            </a:r>
            <a:r>
              <a:rPr lang="ru-RU" sz="1400" dirty="0">
                <a:latin typeface="Times New Roman" pitchFamily="18" charset="0"/>
                <a:cs typeface="Times New Roman" pitchFamily="18" charset="0"/>
              </a:rPr>
              <a:t> 9001:2008 в области «Услуги по водоснабжению и водоотведению». </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5"/>
          <p:cNvPicPr>
            <a:picLocks noChangeAspect="1"/>
          </p:cNvPicPr>
          <p:nvPr/>
        </p:nvPicPr>
        <p:blipFill>
          <a:blip r:embed="rId3"/>
          <a:srcRect/>
          <a:stretch>
            <a:fillRect/>
          </a:stretch>
        </p:blipFill>
        <p:spPr bwMode="auto">
          <a:xfrm>
            <a:off x="153988" y="4557713"/>
            <a:ext cx="461962" cy="461962"/>
          </a:xfrm>
          <a:prstGeom prst="rect">
            <a:avLst/>
          </a:prstGeom>
          <a:noFill/>
          <a:ln w="9525">
            <a:noFill/>
            <a:miter lim="800000"/>
            <a:headEnd/>
            <a:tailEnd/>
          </a:ln>
        </p:spPr>
      </p:pic>
      <p:grpSp>
        <p:nvGrpSpPr>
          <p:cNvPr id="20482" name="Группа 6"/>
          <p:cNvGrpSpPr>
            <a:grpSpLocks/>
          </p:cNvGrpSpPr>
          <p:nvPr/>
        </p:nvGrpSpPr>
        <p:grpSpPr bwMode="auto">
          <a:xfrm>
            <a:off x="631825" y="4926013"/>
            <a:ext cx="384175" cy="96837"/>
            <a:chOff x="770747" y="4925461"/>
            <a:chExt cx="384588" cy="96691"/>
          </a:xfrm>
        </p:grpSpPr>
        <p:pic>
          <p:nvPicPr>
            <p:cNvPr id="20489" name="Picture 2" descr="C:\Users\andy_hp\Desktop\Презентация\sign-30343_640.png"/>
            <p:cNvPicPr>
              <a:picLocks noChangeAspect="1" noChangeArrowheads="1"/>
            </p:cNvPicPr>
            <p:nvPr/>
          </p:nvPicPr>
          <p:blipFill>
            <a:blip r:embed="rId4"/>
            <a:srcRect/>
            <a:stretch>
              <a:fillRect/>
            </a:stretch>
          </p:blipFill>
          <p:spPr bwMode="auto">
            <a:xfrm>
              <a:off x="770747" y="4925461"/>
              <a:ext cx="94629" cy="94629"/>
            </a:xfrm>
            <a:prstGeom prst="rect">
              <a:avLst/>
            </a:prstGeom>
            <a:noFill/>
            <a:ln w="9525">
              <a:noFill/>
              <a:miter lim="800000"/>
              <a:headEnd/>
              <a:tailEnd/>
            </a:ln>
          </p:spPr>
        </p:pic>
        <p:sp>
          <p:nvSpPr>
            <p:cNvPr id="24" name="Заголовок 2"/>
            <p:cNvSpPr txBox="1">
              <a:spLocks/>
            </p:cNvSpPr>
            <p:nvPr/>
          </p:nvSpPr>
          <p:spPr>
            <a:xfrm>
              <a:off x="875675" y="4935202"/>
              <a:ext cx="279660" cy="8695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600" b="1" dirty="0" smtClean="0">
                  <a:solidFill>
                    <a:srgbClr val="005EB8"/>
                  </a:solidFill>
                  <a:latin typeface="PF Square Sans Pro" pitchFamily="2" charset="0"/>
                </a:rPr>
                <a:t>201</a:t>
              </a:r>
              <a:r>
                <a:rPr lang="ru-RU" sz="600" b="1" dirty="0" smtClean="0">
                  <a:solidFill>
                    <a:srgbClr val="005EB8"/>
                  </a:solidFill>
                  <a:latin typeface="PF Square Sans Pro" pitchFamily="2" charset="0"/>
                </a:rPr>
                <a:t>4</a:t>
              </a:r>
              <a:endParaRPr lang="ru-RU" sz="600" b="1" dirty="0">
                <a:solidFill>
                  <a:srgbClr val="005EB8"/>
                </a:solidFill>
                <a:latin typeface="PF Square Sans Pro" pitchFamily="2" charset="0"/>
              </a:endParaRPr>
            </a:p>
          </p:txBody>
        </p:sp>
      </p:grpSp>
      <p:sp>
        <p:nvSpPr>
          <p:cNvPr id="25" name="Прямоугольник 24"/>
          <p:cNvSpPr/>
          <p:nvPr/>
        </p:nvSpPr>
        <p:spPr>
          <a:xfrm>
            <a:off x="303213" y="1588"/>
            <a:ext cx="82550" cy="11525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p:cNvSpPr/>
          <p:nvPr/>
        </p:nvSpPr>
        <p:spPr>
          <a:xfrm>
            <a:off x="631825" y="738188"/>
            <a:ext cx="7888288" cy="4159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5" name="TextBox 3"/>
          <p:cNvSpPr txBox="1">
            <a:spLocks noChangeAspect="1"/>
          </p:cNvSpPr>
          <p:nvPr/>
        </p:nvSpPr>
        <p:spPr bwMode="auto">
          <a:xfrm>
            <a:off x="765175" y="501650"/>
            <a:ext cx="7786688" cy="508794"/>
          </a:xfrm>
          <a:prstGeom prst="rect">
            <a:avLst/>
          </a:prstGeom>
          <a:solidFill>
            <a:srgbClr val="005EB8"/>
          </a:solidFill>
          <a:ln w="9525">
            <a:noFill/>
            <a:miter lim="800000"/>
            <a:headEnd/>
            <a:tailEnd/>
          </a:ln>
        </p:spPr>
        <p:txBody>
          <a:bodyPr/>
          <a:lstStyle/>
          <a:p>
            <a:r>
              <a:rPr lang="ru-RU" sz="1600" dirty="0" smtClean="0">
                <a:solidFill>
                  <a:schemeClr val="bg1"/>
                </a:solidFill>
                <a:latin typeface="Times New Roman" pitchFamily="18" charset="0"/>
                <a:cs typeface="Times New Roman" pitchFamily="18" charset="0"/>
              </a:rPr>
              <a:t>Водозабору из подземных источников 40 лет</a:t>
            </a:r>
            <a:endParaRPr lang="ru-RU" sz="1600" dirty="0">
              <a:solidFill>
                <a:schemeClr val="bg1"/>
              </a:solidFill>
              <a:latin typeface="Times New Roman" pitchFamily="18" charset="0"/>
              <a:cs typeface="Times New Roman" pitchFamily="18" charset="0"/>
            </a:endParaRPr>
          </a:p>
        </p:txBody>
      </p:sp>
      <p:sp>
        <p:nvSpPr>
          <p:cNvPr id="15" name="TextBox 9"/>
          <p:cNvSpPr txBox="1">
            <a:spLocks noChangeArrowheads="1"/>
          </p:cNvSpPr>
          <p:nvPr/>
        </p:nvSpPr>
        <p:spPr bwMode="auto">
          <a:xfrm>
            <a:off x="615949" y="1282127"/>
            <a:ext cx="4751387" cy="2462213"/>
          </a:xfrm>
          <a:prstGeom prst="rect">
            <a:avLst/>
          </a:prstGeom>
          <a:noFill/>
          <a:ln w="9525">
            <a:noFill/>
            <a:miter lim="800000"/>
            <a:headEnd/>
            <a:tailEnd/>
          </a:ln>
        </p:spPr>
        <p:txBody>
          <a:bodyPr>
            <a:spAutoFit/>
          </a:bodyPr>
          <a:lstStyle/>
          <a:p>
            <a:pPr marL="342900" indent="-342900">
              <a:buClr>
                <a:srgbClr val="005EB8"/>
              </a:buClr>
              <a:buFont typeface="Wingdings" pitchFamily="2" charset="2"/>
              <a:buChar char="q"/>
            </a:pPr>
            <a:r>
              <a:rPr lang="ru-RU" sz="1400" dirty="0">
                <a:latin typeface="Times New Roman" panose="02020603050405020304" pitchFamily="18" charset="0"/>
                <a:cs typeface="Times New Roman" panose="02020603050405020304" pitchFamily="18" charset="0"/>
              </a:rPr>
              <a:t>Водозабор из подземных источников состоит из 198 скважин, водоводов 1-го подъема и очистных сооружений (проектная производительность до 207 тысяч м3 сутки). </a:t>
            </a:r>
          </a:p>
          <a:p>
            <a:pPr marL="342900" indent="-342900">
              <a:buClr>
                <a:srgbClr val="005EB8"/>
              </a:buClr>
              <a:buFont typeface="Wingdings" pitchFamily="2" charset="2"/>
              <a:buChar char="q"/>
            </a:pPr>
            <a:endParaRPr lang="ru-RU" sz="1400" dirty="0">
              <a:latin typeface="Times New Roman" panose="02020603050405020304" pitchFamily="18" charset="0"/>
              <a:cs typeface="Times New Roman" panose="02020603050405020304" pitchFamily="18" charset="0"/>
            </a:endParaRPr>
          </a:p>
          <a:p>
            <a:pPr marL="342900" indent="-342900">
              <a:buClr>
                <a:srgbClr val="005EB8"/>
              </a:buClr>
              <a:buFont typeface="Wingdings" pitchFamily="2" charset="2"/>
              <a:buChar char="q"/>
            </a:pPr>
            <a:r>
              <a:rPr lang="ru-RU" sz="1400" dirty="0">
                <a:latin typeface="Times New Roman" panose="02020603050405020304" pitchFamily="18" charset="0"/>
                <a:cs typeface="Times New Roman" panose="02020603050405020304" pitchFamily="18" charset="0"/>
              </a:rPr>
              <a:t>Водозабор из реки Томь (проектная производительность 130 тысяч м3 сутки).  </a:t>
            </a:r>
            <a:endParaRPr lang="en-US" sz="1400" dirty="0">
              <a:latin typeface="Times New Roman" panose="02020603050405020304" pitchFamily="18" charset="0"/>
              <a:cs typeface="Times New Roman" panose="02020603050405020304" pitchFamily="18" charset="0"/>
            </a:endParaRPr>
          </a:p>
          <a:p>
            <a:pPr marL="342900" indent="-342900">
              <a:buClr>
                <a:srgbClr val="005EB8"/>
              </a:buClr>
              <a:buFont typeface="Wingdings" pitchFamily="2" charset="2"/>
              <a:buChar char="q"/>
            </a:pPr>
            <a:endParaRPr lang="en-US" sz="1400" dirty="0">
              <a:latin typeface="Times New Roman" panose="02020603050405020304" pitchFamily="18" charset="0"/>
              <a:cs typeface="Times New Roman" panose="02020603050405020304" pitchFamily="18" charset="0"/>
            </a:endParaRPr>
          </a:p>
          <a:p>
            <a:pPr marL="342900" indent="-342900">
              <a:buClr>
                <a:srgbClr val="005EB8"/>
              </a:buClr>
              <a:buFont typeface="Wingdings" pitchFamily="2" charset="2"/>
              <a:buChar char="q"/>
            </a:pPr>
            <a:r>
              <a:rPr lang="ru-RU" sz="1400" dirty="0">
                <a:latin typeface="Times New Roman" panose="02020603050405020304" pitchFamily="18" charset="0"/>
                <a:cs typeface="Times New Roman" panose="02020603050405020304" pitchFamily="18" charset="0"/>
              </a:rPr>
              <a:t>Речная очищенная вода используется для технологических нужд промышленных предприятий, теплоснабжения и горячего водоснабжения города.</a:t>
            </a:r>
          </a:p>
        </p:txBody>
      </p:sp>
      <p:pic>
        <p:nvPicPr>
          <p:cNvPr id="16" name="Picture 3" descr="C:\Users\andy_hp\Desktop\Презентация\TVK-02-print-012.png"/>
          <p:cNvPicPr>
            <a:picLocks noChangeAspect="1" noChangeArrowheads="1"/>
          </p:cNvPicPr>
          <p:nvPr/>
        </p:nvPicPr>
        <p:blipFill>
          <a:blip r:embed="rId5"/>
          <a:srcRect/>
          <a:stretch>
            <a:fillRect/>
          </a:stretch>
        </p:blipFill>
        <p:spPr bwMode="auto">
          <a:xfrm>
            <a:off x="4943594" y="1886342"/>
            <a:ext cx="4075112" cy="1946275"/>
          </a:xfrm>
          <a:prstGeom prst="rect">
            <a:avLst/>
          </a:prstGeom>
          <a:ln>
            <a:noFill/>
          </a:ln>
          <a:effectLst>
            <a:outerShdw blurRad="292100" dist="139700" dir="2700000" algn="tl" rotWithShape="0">
              <a:srgbClr val="333333">
                <a:alpha val="65000"/>
              </a:srgbClr>
            </a:outerShdw>
          </a:effectLst>
          <a:extLst/>
        </p:spPr>
      </p:pic>
      <p:grpSp>
        <p:nvGrpSpPr>
          <p:cNvPr id="17" name="Группа 21"/>
          <p:cNvGrpSpPr>
            <a:grpSpLocks/>
          </p:cNvGrpSpPr>
          <p:nvPr/>
        </p:nvGrpSpPr>
        <p:grpSpPr bwMode="auto">
          <a:xfrm>
            <a:off x="5164230" y="3346153"/>
            <a:ext cx="1910058" cy="972927"/>
            <a:chOff x="4674172" y="3849301"/>
            <a:chExt cx="1910312" cy="972622"/>
          </a:xfrm>
        </p:grpSpPr>
        <p:sp>
          <p:nvSpPr>
            <p:cNvPr id="18" name="Дуга 17"/>
            <p:cNvSpPr/>
            <p:nvPr/>
          </p:nvSpPr>
          <p:spPr>
            <a:xfrm rot="10412591">
              <a:off x="4674172" y="3849301"/>
              <a:ext cx="489483" cy="824695"/>
            </a:xfrm>
            <a:prstGeom prst="arc">
              <a:avLst>
                <a:gd name="adj1" fmla="val 16567522"/>
                <a:gd name="adj2" fmla="val 5245548"/>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9" name="Прямоугольник 15"/>
            <p:cNvSpPr>
              <a:spLocks noChangeArrowheads="1"/>
            </p:cNvSpPr>
            <p:nvPr/>
          </p:nvSpPr>
          <p:spPr bwMode="auto">
            <a:xfrm>
              <a:off x="5051488" y="4575779"/>
              <a:ext cx="1532996" cy="246144"/>
            </a:xfrm>
            <a:prstGeom prst="rect">
              <a:avLst/>
            </a:prstGeom>
            <a:noFill/>
            <a:ln w="9525">
              <a:noFill/>
              <a:miter lim="800000"/>
              <a:headEnd/>
              <a:tailEnd/>
            </a:ln>
          </p:spPr>
          <p:txBody>
            <a:bodyPr wrap="none">
              <a:spAutoFit/>
            </a:bodyPr>
            <a:lstStyle/>
            <a:p>
              <a:r>
                <a:rPr lang="ru-RU" sz="1000" dirty="0">
                  <a:latin typeface="Times New Roman" panose="02020603050405020304" pitchFamily="18" charset="0"/>
                  <a:cs typeface="Times New Roman" panose="02020603050405020304" pitchFamily="18" charset="0"/>
                </a:rPr>
                <a:t>Артезианские скважины</a:t>
              </a:r>
            </a:p>
          </p:txBody>
        </p:sp>
      </p:grpSp>
      <p:grpSp>
        <p:nvGrpSpPr>
          <p:cNvPr id="20" name="Группа 22"/>
          <p:cNvGrpSpPr>
            <a:grpSpLocks/>
          </p:cNvGrpSpPr>
          <p:nvPr/>
        </p:nvGrpSpPr>
        <p:grpSpPr bwMode="auto">
          <a:xfrm>
            <a:off x="6203367" y="2810727"/>
            <a:ext cx="1961175" cy="1207648"/>
            <a:chOff x="5968410" y="3337827"/>
            <a:chExt cx="1961526" cy="1016308"/>
          </a:xfrm>
        </p:grpSpPr>
        <p:sp>
          <p:nvSpPr>
            <p:cNvPr id="21" name="Дуга 20"/>
            <p:cNvSpPr/>
            <p:nvPr/>
          </p:nvSpPr>
          <p:spPr>
            <a:xfrm rot="10412591">
              <a:off x="5968410" y="3337827"/>
              <a:ext cx="570015" cy="877116"/>
            </a:xfrm>
            <a:prstGeom prst="arc">
              <a:avLst>
                <a:gd name="adj1" fmla="val 16891837"/>
                <a:gd name="adj2" fmla="val 5194740"/>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2" name="Прямоугольник 17"/>
            <p:cNvSpPr>
              <a:spLocks noChangeArrowheads="1"/>
            </p:cNvSpPr>
            <p:nvPr/>
          </p:nvSpPr>
          <p:spPr bwMode="auto">
            <a:xfrm>
              <a:off x="6388854" y="4146925"/>
              <a:ext cx="1541082" cy="207210"/>
            </a:xfrm>
            <a:prstGeom prst="rect">
              <a:avLst/>
            </a:prstGeom>
            <a:noFill/>
            <a:ln w="9525">
              <a:noFill/>
              <a:miter lim="800000"/>
              <a:headEnd/>
              <a:tailEnd/>
            </a:ln>
          </p:spPr>
          <p:txBody>
            <a:bodyPr wrap="none">
              <a:spAutoFit/>
            </a:bodyPr>
            <a:lstStyle/>
            <a:p>
              <a:r>
                <a:rPr lang="ru-RU" sz="1000" dirty="0">
                  <a:latin typeface="Times New Roman" panose="02020603050405020304" pitchFamily="18" charset="0"/>
                  <a:cs typeface="Times New Roman" panose="02020603050405020304" pitchFamily="18" charset="0"/>
                </a:rPr>
                <a:t>Резервуары чистой воды</a:t>
              </a:r>
            </a:p>
          </p:txBody>
        </p:sp>
      </p:grpSp>
      <p:grpSp>
        <p:nvGrpSpPr>
          <p:cNvPr id="23" name="Группа 1"/>
          <p:cNvGrpSpPr>
            <a:grpSpLocks/>
          </p:cNvGrpSpPr>
          <p:nvPr/>
        </p:nvGrpSpPr>
        <p:grpSpPr bwMode="auto">
          <a:xfrm>
            <a:off x="7722350" y="2650387"/>
            <a:ext cx="1183337" cy="1074529"/>
            <a:chOff x="6650677" y="2444001"/>
            <a:chExt cx="2411742" cy="1890683"/>
          </a:xfrm>
        </p:grpSpPr>
        <p:sp>
          <p:nvSpPr>
            <p:cNvPr id="27" name="Дуга 26"/>
            <p:cNvSpPr/>
            <p:nvPr/>
          </p:nvSpPr>
          <p:spPr>
            <a:xfrm rot="9837233" flipH="1">
              <a:off x="7861197" y="2444001"/>
              <a:ext cx="894802" cy="1420185"/>
            </a:xfrm>
            <a:prstGeom prst="arc">
              <a:avLst>
                <a:gd name="adj1" fmla="val 16891837"/>
                <a:gd name="adj2" fmla="val 6029073"/>
              </a:avLst>
            </a:prstGeom>
            <a:ln w="1270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8" name="Прямоугольник 27"/>
            <p:cNvSpPr>
              <a:spLocks noChangeArrowheads="1"/>
            </p:cNvSpPr>
            <p:nvPr/>
          </p:nvSpPr>
          <p:spPr bwMode="auto">
            <a:xfrm>
              <a:off x="6650677" y="3630672"/>
              <a:ext cx="2411742" cy="704012"/>
            </a:xfrm>
            <a:prstGeom prst="rect">
              <a:avLst/>
            </a:prstGeom>
            <a:noFill/>
            <a:ln w="9525">
              <a:noFill/>
              <a:miter lim="800000"/>
              <a:headEnd/>
              <a:tailEnd/>
            </a:ln>
          </p:spPr>
          <p:txBody>
            <a:bodyPr wrap="none">
              <a:spAutoFit/>
            </a:bodyPr>
            <a:lstStyle/>
            <a:p>
              <a:r>
                <a:rPr lang="ru-RU" sz="1000" dirty="0" err="1">
                  <a:latin typeface="Times New Roman" panose="02020603050405020304" pitchFamily="18" charset="0"/>
                  <a:cs typeface="Times New Roman" panose="02020603050405020304" pitchFamily="18" charset="0"/>
                </a:rPr>
                <a:t>Повысительные</a:t>
              </a:r>
              <a:r>
                <a:rPr lang="ru-RU" sz="1000" dirty="0">
                  <a:latin typeface="Times New Roman" panose="02020603050405020304" pitchFamily="18" charset="0"/>
                  <a:cs typeface="Times New Roman" panose="02020603050405020304" pitchFamily="18" charset="0"/>
                </a:rPr>
                <a:t> </a:t>
              </a:r>
              <a:endParaRPr lang="ru-RU" sz="1000" dirty="0" smtClean="0">
                <a:latin typeface="Times New Roman" panose="02020603050405020304" pitchFamily="18" charset="0"/>
                <a:cs typeface="Times New Roman" panose="02020603050405020304" pitchFamily="18" charset="0"/>
              </a:endParaRPr>
            </a:p>
            <a:p>
              <a:r>
                <a:rPr lang="ru-RU" sz="1000" dirty="0" smtClean="0">
                  <a:latin typeface="Times New Roman" panose="02020603050405020304" pitchFamily="18" charset="0"/>
                  <a:cs typeface="Times New Roman" panose="02020603050405020304" pitchFamily="18" charset="0"/>
                </a:rPr>
                <a:t>насосные </a:t>
              </a:r>
              <a:r>
                <a:rPr lang="ru-RU" sz="1000" dirty="0">
                  <a:latin typeface="Times New Roman" panose="02020603050405020304" pitchFamily="18" charset="0"/>
                  <a:cs typeface="Times New Roman" panose="02020603050405020304" pitchFamily="18" charset="0"/>
                </a:rPr>
                <a:t>станции</a:t>
              </a:r>
            </a:p>
          </p:txBody>
        </p:sp>
      </p:gr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5"/>
          <p:cNvPicPr>
            <a:picLocks noChangeAspect="1"/>
          </p:cNvPicPr>
          <p:nvPr/>
        </p:nvPicPr>
        <p:blipFill>
          <a:blip r:embed="rId3"/>
          <a:srcRect/>
          <a:stretch>
            <a:fillRect/>
          </a:stretch>
        </p:blipFill>
        <p:spPr bwMode="auto">
          <a:xfrm>
            <a:off x="153988" y="4557713"/>
            <a:ext cx="461962" cy="461962"/>
          </a:xfrm>
          <a:prstGeom prst="rect">
            <a:avLst/>
          </a:prstGeom>
          <a:noFill/>
          <a:ln w="9525">
            <a:noFill/>
            <a:miter lim="800000"/>
            <a:headEnd/>
            <a:tailEnd/>
          </a:ln>
        </p:spPr>
      </p:pic>
      <p:grpSp>
        <p:nvGrpSpPr>
          <p:cNvPr id="20482" name="Группа 6"/>
          <p:cNvGrpSpPr>
            <a:grpSpLocks/>
          </p:cNvGrpSpPr>
          <p:nvPr/>
        </p:nvGrpSpPr>
        <p:grpSpPr bwMode="auto">
          <a:xfrm>
            <a:off x="631825" y="4926013"/>
            <a:ext cx="384175" cy="96837"/>
            <a:chOff x="770747" y="4925461"/>
            <a:chExt cx="384588" cy="96691"/>
          </a:xfrm>
        </p:grpSpPr>
        <p:pic>
          <p:nvPicPr>
            <p:cNvPr id="20489" name="Picture 2" descr="C:\Users\andy_hp\Desktop\Презентация\sign-30343_640.png"/>
            <p:cNvPicPr>
              <a:picLocks noChangeAspect="1" noChangeArrowheads="1"/>
            </p:cNvPicPr>
            <p:nvPr/>
          </p:nvPicPr>
          <p:blipFill>
            <a:blip r:embed="rId4"/>
            <a:srcRect/>
            <a:stretch>
              <a:fillRect/>
            </a:stretch>
          </p:blipFill>
          <p:spPr bwMode="auto">
            <a:xfrm>
              <a:off x="770747" y="4925461"/>
              <a:ext cx="94629" cy="94629"/>
            </a:xfrm>
            <a:prstGeom prst="rect">
              <a:avLst/>
            </a:prstGeom>
            <a:noFill/>
            <a:ln w="9525">
              <a:noFill/>
              <a:miter lim="800000"/>
              <a:headEnd/>
              <a:tailEnd/>
            </a:ln>
          </p:spPr>
        </p:pic>
        <p:sp>
          <p:nvSpPr>
            <p:cNvPr id="24" name="Заголовок 2"/>
            <p:cNvSpPr txBox="1">
              <a:spLocks/>
            </p:cNvSpPr>
            <p:nvPr/>
          </p:nvSpPr>
          <p:spPr>
            <a:xfrm>
              <a:off x="875675" y="4935202"/>
              <a:ext cx="279660" cy="8695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600" b="1" dirty="0" smtClean="0">
                  <a:solidFill>
                    <a:srgbClr val="005EB8"/>
                  </a:solidFill>
                  <a:latin typeface="PF Square Sans Pro" pitchFamily="2" charset="0"/>
                </a:rPr>
                <a:t>201</a:t>
              </a:r>
              <a:r>
                <a:rPr lang="ru-RU" sz="600" b="1" dirty="0" smtClean="0">
                  <a:solidFill>
                    <a:srgbClr val="005EB8"/>
                  </a:solidFill>
                  <a:latin typeface="PF Square Sans Pro" pitchFamily="2" charset="0"/>
                </a:rPr>
                <a:t>4</a:t>
              </a:r>
              <a:endParaRPr lang="ru-RU" sz="600" b="1" dirty="0">
                <a:solidFill>
                  <a:srgbClr val="005EB8"/>
                </a:solidFill>
                <a:latin typeface="PF Square Sans Pro" pitchFamily="2" charset="0"/>
              </a:endParaRPr>
            </a:p>
          </p:txBody>
        </p:sp>
      </p:grpSp>
      <p:sp>
        <p:nvSpPr>
          <p:cNvPr id="25" name="Прямоугольник 24"/>
          <p:cNvSpPr/>
          <p:nvPr/>
        </p:nvSpPr>
        <p:spPr>
          <a:xfrm>
            <a:off x="303213" y="1588"/>
            <a:ext cx="82550" cy="11525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p:cNvSpPr/>
          <p:nvPr/>
        </p:nvSpPr>
        <p:spPr>
          <a:xfrm>
            <a:off x="631825" y="738188"/>
            <a:ext cx="7888288" cy="4159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5" name="TextBox 3"/>
          <p:cNvSpPr txBox="1">
            <a:spLocks noChangeAspect="1"/>
          </p:cNvSpPr>
          <p:nvPr/>
        </p:nvSpPr>
        <p:spPr bwMode="auto">
          <a:xfrm>
            <a:off x="765175" y="501650"/>
            <a:ext cx="7786688" cy="508794"/>
          </a:xfrm>
          <a:prstGeom prst="rect">
            <a:avLst/>
          </a:prstGeom>
          <a:solidFill>
            <a:srgbClr val="005EB8"/>
          </a:solidFill>
          <a:ln w="9525">
            <a:noFill/>
            <a:miter lim="800000"/>
            <a:headEnd/>
            <a:tailEnd/>
          </a:ln>
        </p:spPr>
        <p:txBody>
          <a:bodyPr/>
          <a:lstStyle/>
          <a:p>
            <a:r>
              <a:rPr lang="ru-RU" sz="1600" dirty="0" smtClean="0">
                <a:solidFill>
                  <a:schemeClr val="bg1"/>
                </a:solidFill>
                <a:latin typeface="Times New Roman" pitchFamily="18" charset="0"/>
                <a:cs typeface="Times New Roman" pitchFamily="18" charset="0"/>
              </a:rPr>
              <a:t>Зоны санитарной охраны</a:t>
            </a:r>
            <a:endParaRPr lang="ru-RU" sz="1600" dirty="0">
              <a:solidFill>
                <a:schemeClr val="bg1"/>
              </a:solidFill>
              <a:latin typeface="Times New Roman" pitchFamily="18" charset="0"/>
              <a:cs typeface="Times New Roman" pitchFamily="18" charset="0"/>
            </a:endParaRPr>
          </a:p>
        </p:txBody>
      </p:sp>
      <p:sp>
        <p:nvSpPr>
          <p:cNvPr id="3" name="Прямоугольник 2"/>
          <p:cNvSpPr/>
          <p:nvPr/>
        </p:nvSpPr>
        <p:spPr>
          <a:xfrm>
            <a:off x="631825" y="1478784"/>
            <a:ext cx="3947479" cy="1835374"/>
          </a:xfrm>
          <a:prstGeom prst="rect">
            <a:avLst/>
          </a:prstGeom>
        </p:spPr>
        <p:txBody>
          <a:bodyPr wrap="square">
            <a:spAutoFit/>
          </a:bodyPr>
          <a:lstStyle/>
          <a:p>
            <a:pPr algn="just">
              <a:lnSpc>
                <a:spcPct val="115000"/>
              </a:lnSpc>
              <a:spcAft>
                <a:spcPts val="1000"/>
              </a:spcAft>
            </a:pPr>
            <a:r>
              <a:rPr lang="ru-RU" sz="1400" dirty="0">
                <a:latin typeface="Times New Roman" panose="02020603050405020304" pitchFamily="18" charset="0"/>
                <a:ea typeface="Times New Roman"/>
                <a:cs typeface="Times New Roman" panose="02020603050405020304" pitchFamily="18" charset="0"/>
              </a:rPr>
              <a:t>Пе</a:t>
            </a:r>
            <a:r>
              <a:rPr lang="ru-RU" sz="1400" dirty="0">
                <a:latin typeface="Times New Roman" panose="02020603050405020304" pitchFamily="18" charset="0"/>
                <a:ea typeface="Times New Roman"/>
                <a:cs typeface="Times New Roman" panose="02020603050405020304" pitchFamily="18" charset="0"/>
              </a:rPr>
              <a:t>рвая — зона строгого режима, где расположены сами скважины. </a:t>
            </a:r>
            <a:endParaRPr lang="ru-RU" sz="1400" dirty="0" smtClean="0">
              <a:latin typeface="Times New Roman" panose="02020603050405020304" pitchFamily="18" charset="0"/>
              <a:ea typeface="Times New Roman"/>
              <a:cs typeface="Times New Roman" panose="02020603050405020304" pitchFamily="18" charset="0"/>
            </a:endParaRPr>
          </a:p>
          <a:p>
            <a:pPr algn="just">
              <a:lnSpc>
                <a:spcPct val="115000"/>
              </a:lnSpc>
              <a:spcAft>
                <a:spcPts val="1000"/>
              </a:spcAft>
            </a:pPr>
            <a:r>
              <a:rPr lang="ru-RU" sz="1400" dirty="0" smtClean="0">
                <a:latin typeface="Times New Roman" panose="02020603050405020304" pitchFamily="18" charset="0"/>
                <a:ea typeface="Times New Roman"/>
                <a:cs typeface="Times New Roman" panose="02020603050405020304" pitchFamily="18" charset="0"/>
              </a:rPr>
              <a:t>Второй </a:t>
            </a:r>
            <a:r>
              <a:rPr lang="ru-RU" sz="1400" dirty="0">
                <a:latin typeface="Times New Roman" panose="02020603050405020304" pitchFamily="18" charset="0"/>
                <a:ea typeface="Times New Roman"/>
                <a:cs typeface="Times New Roman" panose="02020603050405020304" pitchFamily="18" charset="0"/>
              </a:rPr>
              <a:t>пояс предназначен для защиты водоносных пластов от микробного загрязнения</a:t>
            </a:r>
            <a:r>
              <a:rPr lang="ru-RU" sz="1400" dirty="0" smtClean="0">
                <a:latin typeface="Times New Roman" panose="02020603050405020304" pitchFamily="18" charset="0"/>
                <a:ea typeface="Times New Roman"/>
                <a:cs typeface="Times New Roman" panose="02020603050405020304" pitchFamily="18" charset="0"/>
              </a:rPr>
              <a:t>.</a:t>
            </a:r>
            <a:endParaRPr lang="ru-RU" sz="1400" dirty="0">
              <a:latin typeface="Times New Roman" panose="02020603050405020304" pitchFamily="18" charset="0"/>
              <a:ea typeface="Times New Roman"/>
              <a:cs typeface="Times New Roman" panose="02020603050405020304" pitchFamily="18" charset="0"/>
            </a:endParaRPr>
          </a:p>
          <a:p>
            <a:pPr algn="just">
              <a:lnSpc>
                <a:spcPct val="115000"/>
              </a:lnSpc>
              <a:spcAft>
                <a:spcPts val="1000"/>
              </a:spcAft>
            </a:pPr>
            <a:r>
              <a:rPr lang="ru-RU" sz="1400" dirty="0" smtClean="0">
                <a:latin typeface="Times New Roman" panose="02020603050405020304" pitchFamily="18" charset="0"/>
                <a:ea typeface="Times New Roman"/>
                <a:cs typeface="Times New Roman" panose="02020603050405020304" pitchFamily="18" charset="0"/>
              </a:rPr>
              <a:t>Третья </a:t>
            </a:r>
            <a:r>
              <a:rPr lang="ru-RU" sz="1400" dirty="0">
                <a:latin typeface="Times New Roman" panose="02020603050405020304" pitchFamily="18" charset="0"/>
                <a:ea typeface="Times New Roman"/>
                <a:cs typeface="Times New Roman" panose="02020603050405020304" pitchFamily="18" charset="0"/>
              </a:rPr>
              <a:t>зона предназначена для защиты от химических загрязнений. </a:t>
            </a:r>
            <a:endParaRPr lang="ru-RU" sz="1400" dirty="0">
              <a:effectLst/>
              <a:latin typeface="Times New Roman" panose="02020603050405020304" pitchFamily="18" charset="0"/>
              <a:ea typeface="Calibri"/>
              <a:cs typeface="Times New Roman" panose="02020603050405020304" pitchFamily="18" charset="0"/>
            </a:endParaRPr>
          </a:p>
        </p:txBody>
      </p:sp>
      <p:pic>
        <p:nvPicPr>
          <p:cNvPr id="10" name="Рисунок 9" descr="AH8A4962">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978412" y="1491630"/>
            <a:ext cx="3574818" cy="2700300"/>
          </a:xfrm>
          <a:prstGeom prst="rect">
            <a:avLst/>
          </a:prstGeom>
          <a:noFill/>
          <a:ln>
            <a:noFill/>
          </a:ln>
        </p:spPr>
      </p:pic>
    </p:spTree>
    <p:extLst>
      <p:ext uri="{BB962C8B-B14F-4D97-AF65-F5344CB8AC3E}">
        <p14:creationId xmlns:p14="http://schemas.microsoft.com/office/powerpoint/2010/main" val="69843511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5"/>
          <p:cNvPicPr>
            <a:picLocks noChangeAspect="1"/>
          </p:cNvPicPr>
          <p:nvPr/>
        </p:nvPicPr>
        <p:blipFill>
          <a:blip r:embed="rId3"/>
          <a:srcRect/>
          <a:stretch>
            <a:fillRect/>
          </a:stretch>
        </p:blipFill>
        <p:spPr bwMode="auto">
          <a:xfrm>
            <a:off x="153988" y="4557713"/>
            <a:ext cx="461962" cy="461962"/>
          </a:xfrm>
          <a:prstGeom prst="rect">
            <a:avLst/>
          </a:prstGeom>
          <a:noFill/>
          <a:ln w="9525">
            <a:noFill/>
            <a:miter lim="800000"/>
            <a:headEnd/>
            <a:tailEnd/>
          </a:ln>
        </p:spPr>
      </p:pic>
      <p:grpSp>
        <p:nvGrpSpPr>
          <p:cNvPr id="20482" name="Группа 6"/>
          <p:cNvGrpSpPr>
            <a:grpSpLocks/>
          </p:cNvGrpSpPr>
          <p:nvPr/>
        </p:nvGrpSpPr>
        <p:grpSpPr bwMode="auto">
          <a:xfrm>
            <a:off x="631825" y="4926013"/>
            <a:ext cx="384175" cy="96837"/>
            <a:chOff x="770747" y="4925461"/>
            <a:chExt cx="384588" cy="96691"/>
          </a:xfrm>
        </p:grpSpPr>
        <p:pic>
          <p:nvPicPr>
            <p:cNvPr id="20489" name="Picture 2" descr="C:\Users\andy_hp\Desktop\Презентация\sign-30343_640.png"/>
            <p:cNvPicPr>
              <a:picLocks noChangeAspect="1" noChangeArrowheads="1"/>
            </p:cNvPicPr>
            <p:nvPr/>
          </p:nvPicPr>
          <p:blipFill>
            <a:blip r:embed="rId4"/>
            <a:srcRect/>
            <a:stretch>
              <a:fillRect/>
            </a:stretch>
          </p:blipFill>
          <p:spPr bwMode="auto">
            <a:xfrm>
              <a:off x="770747" y="4925461"/>
              <a:ext cx="94629" cy="94629"/>
            </a:xfrm>
            <a:prstGeom prst="rect">
              <a:avLst/>
            </a:prstGeom>
            <a:noFill/>
            <a:ln w="9525">
              <a:noFill/>
              <a:miter lim="800000"/>
              <a:headEnd/>
              <a:tailEnd/>
            </a:ln>
          </p:spPr>
        </p:pic>
        <p:sp>
          <p:nvSpPr>
            <p:cNvPr id="24" name="Заголовок 2"/>
            <p:cNvSpPr txBox="1">
              <a:spLocks/>
            </p:cNvSpPr>
            <p:nvPr/>
          </p:nvSpPr>
          <p:spPr>
            <a:xfrm>
              <a:off x="875675" y="4935202"/>
              <a:ext cx="279660" cy="8695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600" b="1" dirty="0" smtClean="0">
                  <a:solidFill>
                    <a:srgbClr val="005EB8"/>
                  </a:solidFill>
                  <a:latin typeface="PF Square Sans Pro" pitchFamily="2" charset="0"/>
                </a:rPr>
                <a:t>201</a:t>
              </a:r>
              <a:r>
                <a:rPr lang="ru-RU" sz="600" b="1" dirty="0" smtClean="0">
                  <a:solidFill>
                    <a:srgbClr val="005EB8"/>
                  </a:solidFill>
                  <a:latin typeface="PF Square Sans Pro" pitchFamily="2" charset="0"/>
                </a:rPr>
                <a:t>4</a:t>
              </a:r>
              <a:endParaRPr lang="ru-RU" sz="600" b="1" dirty="0">
                <a:solidFill>
                  <a:srgbClr val="005EB8"/>
                </a:solidFill>
                <a:latin typeface="PF Square Sans Pro" pitchFamily="2" charset="0"/>
              </a:endParaRPr>
            </a:p>
          </p:txBody>
        </p:sp>
      </p:grpSp>
      <p:sp>
        <p:nvSpPr>
          <p:cNvPr id="25" name="Прямоугольник 24"/>
          <p:cNvSpPr/>
          <p:nvPr/>
        </p:nvSpPr>
        <p:spPr>
          <a:xfrm>
            <a:off x="303213" y="1588"/>
            <a:ext cx="82550" cy="11525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p:cNvSpPr/>
          <p:nvPr/>
        </p:nvSpPr>
        <p:spPr>
          <a:xfrm>
            <a:off x="631825" y="738188"/>
            <a:ext cx="7888288" cy="4159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5" name="TextBox 3"/>
          <p:cNvSpPr txBox="1">
            <a:spLocks noChangeAspect="1"/>
          </p:cNvSpPr>
          <p:nvPr/>
        </p:nvSpPr>
        <p:spPr bwMode="auto">
          <a:xfrm>
            <a:off x="765175" y="501650"/>
            <a:ext cx="7786688" cy="508794"/>
          </a:xfrm>
          <a:prstGeom prst="rect">
            <a:avLst/>
          </a:prstGeom>
          <a:solidFill>
            <a:srgbClr val="005EB8"/>
          </a:solidFill>
          <a:ln w="9525">
            <a:noFill/>
            <a:miter lim="800000"/>
            <a:headEnd/>
            <a:tailEnd/>
          </a:ln>
        </p:spPr>
        <p:txBody>
          <a:bodyPr/>
          <a:lstStyle/>
          <a:p>
            <a:r>
              <a:rPr lang="ru-RU" sz="1600" dirty="0" smtClean="0">
                <a:solidFill>
                  <a:schemeClr val="bg1"/>
                </a:solidFill>
                <a:latin typeface="Times New Roman" pitchFamily="18" charset="0"/>
                <a:cs typeface="Times New Roman" pitchFamily="18" charset="0"/>
              </a:rPr>
              <a:t>Проблемы установления и обустройства зон санитарной охраны</a:t>
            </a:r>
            <a:endParaRPr lang="ru-RU" sz="1600" dirty="0">
              <a:solidFill>
                <a:schemeClr val="bg1"/>
              </a:solidFill>
              <a:latin typeface="Times New Roman" pitchFamily="18" charset="0"/>
              <a:cs typeface="Times New Roman" pitchFamily="18" charset="0"/>
            </a:endParaRPr>
          </a:p>
        </p:txBody>
      </p:sp>
      <p:pic>
        <p:nvPicPr>
          <p:cNvPr id="10" name="Рисунок 9" descr="zones">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79088" y="1370348"/>
            <a:ext cx="6368187" cy="3187365"/>
          </a:xfrm>
          <a:prstGeom prst="rect">
            <a:avLst/>
          </a:prstGeom>
          <a:noFill/>
          <a:ln>
            <a:noFill/>
          </a:ln>
        </p:spPr>
      </p:pic>
    </p:spTree>
    <p:extLst>
      <p:ext uri="{BB962C8B-B14F-4D97-AF65-F5344CB8AC3E}">
        <p14:creationId xmlns:p14="http://schemas.microsoft.com/office/powerpoint/2010/main" val="326633956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5"/>
          <p:cNvPicPr>
            <a:picLocks noChangeAspect="1"/>
          </p:cNvPicPr>
          <p:nvPr/>
        </p:nvPicPr>
        <p:blipFill>
          <a:blip r:embed="rId3"/>
          <a:srcRect/>
          <a:stretch>
            <a:fillRect/>
          </a:stretch>
        </p:blipFill>
        <p:spPr bwMode="auto">
          <a:xfrm>
            <a:off x="153988" y="4557713"/>
            <a:ext cx="461962" cy="461962"/>
          </a:xfrm>
          <a:prstGeom prst="rect">
            <a:avLst/>
          </a:prstGeom>
          <a:noFill/>
          <a:ln w="9525">
            <a:noFill/>
            <a:miter lim="800000"/>
            <a:headEnd/>
            <a:tailEnd/>
          </a:ln>
        </p:spPr>
      </p:pic>
      <p:grpSp>
        <p:nvGrpSpPr>
          <p:cNvPr id="20482" name="Группа 6"/>
          <p:cNvGrpSpPr>
            <a:grpSpLocks/>
          </p:cNvGrpSpPr>
          <p:nvPr/>
        </p:nvGrpSpPr>
        <p:grpSpPr bwMode="auto">
          <a:xfrm>
            <a:off x="631825" y="4926013"/>
            <a:ext cx="384175" cy="96837"/>
            <a:chOff x="770747" y="4925461"/>
            <a:chExt cx="384588" cy="96691"/>
          </a:xfrm>
        </p:grpSpPr>
        <p:pic>
          <p:nvPicPr>
            <p:cNvPr id="20489" name="Picture 2" descr="C:\Users\andy_hp\Desktop\Презентация\sign-30343_640.png"/>
            <p:cNvPicPr>
              <a:picLocks noChangeAspect="1" noChangeArrowheads="1"/>
            </p:cNvPicPr>
            <p:nvPr/>
          </p:nvPicPr>
          <p:blipFill>
            <a:blip r:embed="rId4"/>
            <a:srcRect/>
            <a:stretch>
              <a:fillRect/>
            </a:stretch>
          </p:blipFill>
          <p:spPr bwMode="auto">
            <a:xfrm>
              <a:off x="770747" y="4925461"/>
              <a:ext cx="94629" cy="94629"/>
            </a:xfrm>
            <a:prstGeom prst="rect">
              <a:avLst/>
            </a:prstGeom>
            <a:noFill/>
            <a:ln w="9525">
              <a:noFill/>
              <a:miter lim="800000"/>
              <a:headEnd/>
              <a:tailEnd/>
            </a:ln>
          </p:spPr>
        </p:pic>
        <p:sp>
          <p:nvSpPr>
            <p:cNvPr id="24" name="Заголовок 2"/>
            <p:cNvSpPr txBox="1">
              <a:spLocks/>
            </p:cNvSpPr>
            <p:nvPr/>
          </p:nvSpPr>
          <p:spPr>
            <a:xfrm>
              <a:off x="875675" y="4935202"/>
              <a:ext cx="279660" cy="8695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600" b="1" dirty="0" smtClean="0">
                  <a:solidFill>
                    <a:srgbClr val="005EB8"/>
                  </a:solidFill>
                  <a:latin typeface="PF Square Sans Pro" pitchFamily="2" charset="0"/>
                </a:rPr>
                <a:t>201</a:t>
              </a:r>
              <a:r>
                <a:rPr lang="ru-RU" sz="600" b="1" dirty="0" smtClean="0">
                  <a:solidFill>
                    <a:srgbClr val="005EB8"/>
                  </a:solidFill>
                  <a:latin typeface="PF Square Sans Pro" pitchFamily="2" charset="0"/>
                </a:rPr>
                <a:t>4</a:t>
              </a:r>
              <a:endParaRPr lang="ru-RU" sz="600" b="1" dirty="0">
                <a:solidFill>
                  <a:srgbClr val="005EB8"/>
                </a:solidFill>
                <a:latin typeface="PF Square Sans Pro" pitchFamily="2" charset="0"/>
              </a:endParaRPr>
            </a:p>
          </p:txBody>
        </p:sp>
      </p:grpSp>
      <p:sp>
        <p:nvSpPr>
          <p:cNvPr id="25" name="Прямоугольник 24"/>
          <p:cNvSpPr/>
          <p:nvPr/>
        </p:nvSpPr>
        <p:spPr>
          <a:xfrm>
            <a:off x="303213" y="1588"/>
            <a:ext cx="82550" cy="11525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p:cNvSpPr/>
          <p:nvPr/>
        </p:nvSpPr>
        <p:spPr>
          <a:xfrm>
            <a:off x="631825" y="738188"/>
            <a:ext cx="7888288" cy="4159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5" name="TextBox 3"/>
          <p:cNvSpPr txBox="1">
            <a:spLocks noChangeAspect="1"/>
          </p:cNvSpPr>
          <p:nvPr/>
        </p:nvSpPr>
        <p:spPr bwMode="auto">
          <a:xfrm>
            <a:off x="765175" y="501650"/>
            <a:ext cx="7786688" cy="508794"/>
          </a:xfrm>
          <a:prstGeom prst="rect">
            <a:avLst/>
          </a:prstGeom>
          <a:solidFill>
            <a:srgbClr val="005EB8"/>
          </a:solidFill>
          <a:ln w="9525">
            <a:noFill/>
            <a:miter lim="800000"/>
            <a:headEnd/>
            <a:tailEnd/>
          </a:ln>
        </p:spPr>
        <p:txBody>
          <a:bodyPr/>
          <a:lstStyle/>
          <a:p>
            <a:r>
              <a:rPr lang="ru-RU" sz="1600" dirty="0" smtClean="0">
                <a:solidFill>
                  <a:schemeClr val="bg1"/>
                </a:solidFill>
                <a:latin typeface="Times New Roman" pitchFamily="18" charset="0"/>
                <a:cs typeface="Times New Roman" pitchFamily="18" charset="0"/>
              </a:rPr>
              <a:t>Решение проблемы установления и обустройства зон санитарной охраны</a:t>
            </a:r>
            <a:endParaRPr lang="ru-RU" sz="1600" dirty="0">
              <a:solidFill>
                <a:schemeClr val="bg1"/>
              </a:solidFill>
              <a:latin typeface="Times New Roman" pitchFamily="18" charset="0"/>
              <a:cs typeface="Times New Roman" pitchFamily="18" charset="0"/>
            </a:endParaRPr>
          </a:p>
        </p:txBody>
      </p:sp>
      <p:pic>
        <p:nvPicPr>
          <p:cNvPr id="14" name="Рисунок 13" descr="AH8A504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79088" y="1515215"/>
            <a:ext cx="3406968" cy="2802936"/>
          </a:xfrm>
          <a:prstGeom prst="rect">
            <a:avLst/>
          </a:prstGeom>
          <a:noFill/>
          <a:ln>
            <a:noFill/>
          </a:ln>
        </p:spPr>
      </p:pic>
      <p:pic>
        <p:nvPicPr>
          <p:cNvPr id="15" name="Рисунок 14" descr="AH8A4978">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5112060" y="1519984"/>
            <a:ext cx="3307550" cy="2798167"/>
          </a:xfrm>
          <a:prstGeom prst="rect">
            <a:avLst/>
          </a:prstGeom>
          <a:noFill/>
          <a:ln>
            <a:noFill/>
          </a:ln>
        </p:spPr>
      </p:pic>
      <p:sp>
        <p:nvSpPr>
          <p:cNvPr id="3" name="Прямоугольник 2"/>
          <p:cNvSpPr/>
          <p:nvPr/>
        </p:nvSpPr>
        <p:spPr>
          <a:xfrm>
            <a:off x="4346975" y="4463096"/>
            <a:ext cx="4572000" cy="646331"/>
          </a:xfrm>
          <a:prstGeom prst="rect">
            <a:avLst/>
          </a:prstGeom>
        </p:spPr>
        <p:txBody>
          <a:bodyPr>
            <a:spAutoFit/>
          </a:bodyPr>
          <a:lstStyle/>
          <a:p>
            <a:r>
              <a:rPr lang="ru-RU" sz="1200" dirty="0">
                <a:latin typeface="Times New Roman"/>
                <a:ea typeface="Times New Roman"/>
              </a:rPr>
              <a:t>Всего в трехстах метрах от административного здания Водозабора долгое время работал </a:t>
            </a:r>
            <a:r>
              <a:rPr lang="ru-RU" sz="1200" dirty="0" err="1">
                <a:latin typeface="Times New Roman"/>
                <a:ea typeface="Times New Roman"/>
              </a:rPr>
              <a:t>асфальто</a:t>
            </a:r>
            <a:r>
              <a:rPr lang="ru-RU" sz="1200" dirty="0">
                <a:latin typeface="Times New Roman"/>
                <a:ea typeface="Times New Roman"/>
              </a:rPr>
              <a:t>-бетонный завод. Его деятельность остановили только пару лет назад. </a:t>
            </a:r>
            <a:endParaRPr lang="ru-RU" sz="1200" dirty="0"/>
          </a:p>
        </p:txBody>
      </p:sp>
      <p:sp>
        <p:nvSpPr>
          <p:cNvPr id="4" name="Прямоугольник 3"/>
          <p:cNvSpPr/>
          <p:nvPr/>
        </p:nvSpPr>
        <p:spPr>
          <a:xfrm>
            <a:off x="679088" y="4438075"/>
            <a:ext cx="3406968" cy="276999"/>
          </a:xfrm>
          <a:prstGeom prst="rect">
            <a:avLst/>
          </a:prstGeom>
        </p:spPr>
        <p:txBody>
          <a:bodyPr wrap="square">
            <a:spAutoFit/>
          </a:bodyPr>
          <a:lstStyle/>
          <a:p>
            <a:r>
              <a:rPr lang="ru-RU" sz="1200" dirty="0" smtClean="0">
                <a:latin typeface="Times New Roman"/>
                <a:ea typeface="Times New Roman"/>
              </a:rPr>
              <a:t>Стихийное </a:t>
            </a:r>
            <a:r>
              <a:rPr lang="ru-RU" sz="1200" dirty="0">
                <a:latin typeface="Times New Roman"/>
                <a:ea typeface="Times New Roman"/>
              </a:rPr>
              <a:t>строительство </a:t>
            </a:r>
            <a:r>
              <a:rPr lang="ru-RU" sz="1200" dirty="0" smtClean="0">
                <a:latin typeface="Times New Roman"/>
                <a:ea typeface="Times New Roman"/>
              </a:rPr>
              <a:t>коттеджных </a:t>
            </a:r>
            <a:r>
              <a:rPr lang="ru-RU" sz="1200" dirty="0">
                <a:latin typeface="Times New Roman"/>
                <a:ea typeface="Times New Roman"/>
              </a:rPr>
              <a:t>поселков</a:t>
            </a:r>
            <a:endParaRPr lang="ru-RU" sz="1200" dirty="0">
              <a:latin typeface="Times New Roman"/>
              <a:ea typeface="Times New Roman"/>
            </a:endParaRPr>
          </a:p>
        </p:txBody>
      </p:sp>
    </p:spTree>
    <p:extLst>
      <p:ext uri="{BB962C8B-B14F-4D97-AF65-F5344CB8AC3E}">
        <p14:creationId xmlns:p14="http://schemas.microsoft.com/office/powerpoint/2010/main" val="421068238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5"/>
          <p:cNvPicPr>
            <a:picLocks noChangeAspect="1"/>
          </p:cNvPicPr>
          <p:nvPr/>
        </p:nvPicPr>
        <p:blipFill>
          <a:blip r:embed="rId3"/>
          <a:srcRect/>
          <a:stretch>
            <a:fillRect/>
          </a:stretch>
        </p:blipFill>
        <p:spPr bwMode="auto">
          <a:xfrm>
            <a:off x="153988" y="4557713"/>
            <a:ext cx="461962" cy="461962"/>
          </a:xfrm>
          <a:prstGeom prst="rect">
            <a:avLst/>
          </a:prstGeom>
          <a:noFill/>
          <a:ln w="9525">
            <a:noFill/>
            <a:miter lim="800000"/>
            <a:headEnd/>
            <a:tailEnd/>
          </a:ln>
        </p:spPr>
      </p:pic>
      <p:grpSp>
        <p:nvGrpSpPr>
          <p:cNvPr id="20482" name="Группа 6"/>
          <p:cNvGrpSpPr>
            <a:grpSpLocks/>
          </p:cNvGrpSpPr>
          <p:nvPr/>
        </p:nvGrpSpPr>
        <p:grpSpPr bwMode="auto">
          <a:xfrm>
            <a:off x="631825" y="4926013"/>
            <a:ext cx="384175" cy="96837"/>
            <a:chOff x="770747" y="4925461"/>
            <a:chExt cx="384588" cy="96691"/>
          </a:xfrm>
        </p:grpSpPr>
        <p:pic>
          <p:nvPicPr>
            <p:cNvPr id="20489" name="Picture 2" descr="C:\Users\andy_hp\Desktop\Презентация\sign-30343_640.png"/>
            <p:cNvPicPr>
              <a:picLocks noChangeAspect="1" noChangeArrowheads="1"/>
            </p:cNvPicPr>
            <p:nvPr/>
          </p:nvPicPr>
          <p:blipFill>
            <a:blip r:embed="rId4"/>
            <a:srcRect/>
            <a:stretch>
              <a:fillRect/>
            </a:stretch>
          </p:blipFill>
          <p:spPr bwMode="auto">
            <a:xfrm>
              <a:off x="770747" y="4925461"/>
              <a:ext cx="94629" cy="94629"/>
            </a:xfrm>
            <a:prstGeom prst="rect">
              <a:avLst/>
            </a:prstGeom>
            <a:noFill/>
            <a:ln w="9525">
              <a:noFill/>
              <a:miter lim="800000"/>
              <a:headEnd/>
              <a:tailEnd/>
            </a:ln>
          </p:spPr>
        </p:pic>
        <p:sp>
          <p:nvSpPr>
            <p:cNvPr id="24" name="Заголовок 2"/>
            <p:cNvSpPr txBox="1">
              <a:spLocks/>
            </p:cNvSpPr>
            <p:nvPr/>
          </p:nvSpPr>
          <p:spPr>
            <a:xfrm>
              <a:off x="875675" y="4935202"/>
              <a:ext cx="279660" cy="8695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600" b="1" dirty="0" smtClean="0">
                  <a:solidFill>
                    <a:srgbClr val="005EB8"/>
                  </a:solidFill>
                  <a:latin typeface="PF Square Sans Pro" pitchFamily="2" charset="0"/>
                </a:rPr>
                <a:t>201</a:t>
              </a:r>
              <a:r>
                <a:rPr lang="ru-RU" sz="600" b="1" dirty="0" smtClean="0">
                  <a:solidFill>
                    <a:srgbClr val="005EB8"/>
                  </a:solidFill>
                  <a:latin typeface="PF Square Sans Pro" pitchFamily="2" charset="0"/>
                </a:rPr>
                <a:t>4</a:t>
              </a:r>
              <a:endParaRPr lang="ru-RU" sz="600" b="1" dirty="0">
                <a:solidFill>
                  <a:srgbClr val="005EB8"/>
                </a:solidFill>
                <a:latin typeface="PF Square Sans Pro" pitchFamily="2" charset="0"/>
              </a:endParaRPr>
            </a:p>
          </p:txBody>
        </p:sp>
      </p:grpSp>
      <p:sp>
        <p:nvSpPr>
          <p:cNvPr id="25" name="Прямоугольник 24"/>
          <p:cNvSpPr/>
          <p:nvPr/>
        </p:nvSpPr>
        <p:spPr>
          <a:xfrm>
            <a:off x="303213" y="1588"/>
            <a:ext cx="82550" cy="11525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p:cNvSpPr/>
          <p:nvPr/>
        </p:nvSpPr>
        <p:spPr>
          <a:xfrm>
            <a:off x="631825" y="738188"/>
            <a:ext cx="7888288" cy="415925"/>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5" name="TextBox 3"/>
          <p:cNvSpPr txBox="1">
            <a:spLocks noChangeAspect="1"/>
          </p:cNvSpPr>
          <p:nvPr/>
        </p:nvSpPr>
        <p:spPr bwMode="auto">
          <a:xfrm>
            <a:off x="765175" y="501650"/>
            <a:ext cx="7786688" cy="508794"/>
          </a:xfrm>
          <a:prstGeom prst="rect">
            <a:avLst/>
          </a:prstGeom>
          <a:solidFill>
            <a:srgbClr val="005EB8"/>
          </a:solidFill>
          <a:ln w="9525">
            <a:noFill/>
            <a:miter lim="800000"/>
            <a:headEnd/>
            <a:tailEnd/>
          </a:ln>
        </p:spPr>
        <p:txBody>
          <a:bodyPr/>
          <a:lstStyle/>
          <a:p>
            <a:r>
              <a:rPr lang="ru-RU" sz="1600" dirty="0" smtClean="0">
                <a:solidFill>
                  <a:schemeClr val="bg1"/>
                </a:solidFill>
                <a:latin typeface="Times New Roman" pitchFamily="18" charset="0"/>
                <a:cs typeface="Times New Roman" pitchFamily="18" charset="0"/>
              </a:rPr>
              <a:t>Финансирование</a:t>
            </a:r>
            <a:endParaRPr lang="ru-RU" sz="1600" dirty="0">
              <a:solidFill>
                <a:schemeClr val="bg1"/>
              </a:solidFill>
              <a:latin typeface="Times New Roman" pitchFamily="18" charset="0"/>
              <a:cs typeface="Times New Roman" pitchFamily="18" charset="0"/>
            </a:endParaRPr>
          </a:p>
        </p:txBody>
      </p:sp>
      <p:sp>
        <p:nvSpPr>
          <p:cNvPr id="13" name="Прямоугольник 12"/>
          <p:cNvSpPr/>
          <p:nvPr/>
        </p:nvSpPr>
        <p:spPr>
          <a:xfrm>
            <a:off x="631825" y="1478784"/>
            <a:ext cx="7888288" cy="2211375"/>
          </a:xfrm>
          <a:prstGeom prst="rect">
            <a:avLst/>
          </a:prstGeom>
        </p:spPr>
        <p:txBody>
          <a:bodyPr wrap="square">
            <a:spAutoFit/>
          </a:bodyPr>
          <a:lstStyle/>
          <a:p>
            <a:pPr algn="just">
              <a:lnSpc>
                <a:spcPct val="115000"/>
              </a:lnSpc>
              <a:spcAft>
                <a:spcPts val="1000"/>
              </a:spcAft>
            </a:pPr>
            <a:r>
              <a:rPr lang="ru-RU" sz="1400" dirty="0" smtClean="0">
                <a:latin typeface="Times New Roman" panose="02020603050405020304" pitchFamily="18" charset="0"/>
                <a:ea typeface="Calibri"/>
                <a:cs typeface="Times New Roman" panose="02020603050405020304" pitchFamily="18" charset="0"/>
              </a:rPr>
              <a:t>Стоимость </a:t>
            </a:r>
            <a:r>
              <a:rPr lang="ru-RU" sz="1400" dirty="0">
                <a:latin typeface="Times New Roman" panose="02020603050405020304" pitchFamily="18" charset="0"/>
                <a:ea typeface="Calibri"/>
                <a:cs typeface="Times New Roman" panose="02020603050405020304" pitchFamily="18" charset="0"/>
              </a:rPr>
              <a:t>работ </a:t>
            </a:r>
            <a:r>
              <a:rPr lang="ru-RU" sz="1400" dirty="0" smtClean="0">
                <a:latin typeface="Times New Roman" panose="02020603050405020304" pitchFamily="18" charset="0"/>
                <a:ea typeface="Calibri"/>
                <a:cs typeface="Times New Roman" panose="02020603050405020304" pitchFamily="18" charset="0"/>
              </a:rPr>
              <a:t>по о</a:t>
            </a:r>
            <a:r>
              <a:rPr lang="ru-RU" sz="1400" dirty="0" smtClean="0">
                <a:effectLst/>
                <a:latin typeface="Times New Roman" panose="02020603050405020304" pitchFamily="18" charset="0"/>
                <a:ea typeface="Calibri"/>
                <a:cs typeface="Times New Roman" panose="02020603050405020304" pitchFamily="18" charset="0"/>
              </a:rPr>
              <a:t>бследованию территории, проектированию и узакониванию границ ЗСО подземного водозабора составила 5 </a:t>
            </a:r>
            <a:r>
              <a:rPr lang="ru-RU" sz="1400" dirty="0" err="1" smtClean="0">
                <a:effectLst/>
                <a:latin typeface="Times New Roman" panose="02020603050405020304" pitchFamily="18" charset="0"/>
                <a:ea typeface="Calibri"/>
                <a:cs typeface="Times New Roman" panose="02020603050405020304" pitchFamily="18" charset="0"/>
              </a:rPr>
              <a:t>млн.руб</a:t>
            </a:r>
            <a:r>
              <a:rPr lang="ru-RU" sz="1400" dirty="0" smtClean="0">
                <a:effectLst/>
                <a:latin typeface="Times New Roman" panose="02020603050405020304" pitchFamily="18" charset="0"/>
                <a:ea typeface="Calibri"/>
                <a:cs typeface="Times New Roman" panose="02020603050405020304" pitchFamily="18" charset="0"/>
              </a:rPr>
              <a:t>. (расходы ООО «Томскводоканал»)</a:t>
            </a:r>
          </a:p>
          <a:p>
            <a:pPr algn="just">
              <a:lnSpc>
                <a:spcPct val="115000"/>
              </a:lnSpc>
              <a:spcAft>
                <a:spcPts val="1000"/>
              </a:spcAft>
            </a:pPr>
            <a:r>
              <a:rPr lang="ru-RU" sz="1400" dirty="0" smtClean="0">
                <a:latin typeface="Times New Roman" panose="02020603050405020304" pitchFamily="18" charset="0"/>
                <a:ea typeface="Calibri"/>
                <a:cs typeface="Times New Roman" panose="02020603050405020304" pitchFamily="18" charset="0"/>
              </a:rPr>
              <a:t>В пределах первого пояса ЗСО необходимо выполнить ряд мероприятий по обустройству, затраты согласно схеме </a:t>
            </a:r>
            <a:r>
              <a:rPr lang="ru-RU" sz="1400" dirty="0" err="1" smtClean="0">
                <a:latin typeface="Times New Roman" panose="02020603050405020304" pitchFamily="18" charset="0"/>
                <a:ea typeface="Calibri"/>
                <a:cs typeface="Times New Roman" panose="02020603050405020304" pitchFamily="18" charset="0"/>
              </a:rPr>
              <a:t>ВиВ</a:t>
            </a:r>
            <a:r>
              <a:rPr lang="ru-RU" sz="1400" dirty="0" smtClean="0">
                <a:latin typeface="Times New Roman" panose="02020603050405020304" pitchFamily="18" charset="0"/>
                <a:ea typeface="Calibri"/>
                <a:cs typeface="Times New Roman" panose="02020603050405020304" pitchFamily="18" charset="0"/>
              </a:rPr>
              <a:t> составят 215 </a:t>
            </a:r>
            <a:r>
              <a:rPr lang="ru-RU" sz="1400" dirty="0" err="1" smtClean="0">
                <a:latin typeface="Times New Roman" panose="02020603050405020304" pitchFamily="18" charset="0"/>
                <a:ea typeface="Calibri"/>
                <a:cs typeface="Times New Roman" panose="02020603050405020304" pitchFamily="18" charset="0"/>
              </a:rPr>
              <a:t>млн.руб</a:t>
            </a:r>
            <a:r>
              <a:rPr lang="ru-RU" sz="1400" dirty="0" smtClean="0">
                <a:latin typeface="Times New Roman" panose="02020603050405020304" pitchFamily="18" charset="0"/>
                <a:ea typeface="Calibri"/>
                <a:cs typeface="Times New Roman" panose="02020603050405020304" pitchFamily="18" charset="0"/>
              </a:rPr>
              <a:t>. (расходы ООО «Томскводоканал»?)</a:t>
            </a:r>
          </a:p>
          <a:p>
            <a:pPr algn="just">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В пределах второго и третьего поясов санитарные мероприятия должны  выполнять владельцы объектов, объем финансирования и источники не определены.</a:t>
            </a:r>
            <a:endParaRPr lang="ru-RU" sz="14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endParaRPr lang="ru-RU" sz="1400" dirty="0" smtClean="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03817716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Группа 6"/>
          <p:cNvGrpSpPr>
            <a:grpSpLocks/>
          </p:cNvGrpSpPr>
          <p:nvPr/>
        </p:nvGrpSpPr>
        <p:grpSpPr bwMode="auto">
          <a:xfrm>
            <a:off x="1736725" y="4916488"/>
            <a:ext cx="384175" cy="96837"/>
            <a:chOff x="770747" y="4925461"/>
            <a:chExt cx="384588" cy="96691"/>
          </a:xfrm>
        </p:grpSpPr>
        <p:pic>
          <p:nvPicPr>
            <p:cNvPr id="38918" name="Picture 2" descr="C:\Users\andy_hp\Desktop\Презентация\sign-30343_640.png"/>
            <p:cNvPicPr>
              <a:picLocks noChangeAspect="1" noChangeArrowheads="1"/>
            </p:cNvPicPr>
            <p:nvPr/>
          </p:nvPicPr>
          <p:blipFill>
            <a:blip r:embed="rId3"/>
            <a:srcRect/>
            <a:stretch>
              <a:fillRect/>
            </a:stretch>
          </p:blipFill>
          <p:spPr bwMode="auto">
            <a:xfrm>
              <a:off x="770747" y="4925461"/>
              <a:ext cx="94629" cy="94629"/>
            </a:xfrm>
            <a:prstGeom prst="rect">
              <a:avLst/>
            </a:prstGeom>
            <a:noFill/>
            <a:ln w="9525">
              <a:noFill/>
              <a:miter lim="800000"/>
              <a:headEnd/>
              <a:tailEnd/>
            </a:ln>
          </p:spPr>
        </p:pic>
        <p:sp>
          <p:nvSpPr>
            <p:cNvPr id="9" name="Заголовок 2"/>
            <p:cNvSpPr txBox="1">
              <a:spLocks/>
            </p:cNvSpPr>
            <p:nvPr/>
          </p:nvSpPr>
          <p:spPr>
            <a:xfrm>
              <a:off x="875675" y="4935202"/>
              <a:ext cx="279660" cy="8695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en-US" sz="600" b="1" dirty="0" smtClean="0">
                  <a:solidFill>
                    <a:srgbClr val="005EB8"/>
                  </a:solidFill>
                  <a:latin typeface="PF Square Sans Pro" pitchFamily="2" charset="0"/>
                </a:rPr>
                <a:t>201</a:t>
              </a:r>
              <a:r>
                <a:rPr lang="ru-RU" sz="600" b="1" dirty="0" smtClean="0">
                  <a:solidFill>
                    <a:srgbClr val="005EB8"/>
                  </a:solidFill>
                  <a:latin typeface="PF Square Sans Pro" pitchFamily="2" charset="0"/>
                </a:rPr>
                <a:t>4</a:t>
              </a:r>
              <a:endParaRPr lang="ru-RU" sz="600" b="1" dirty="0">
                <a:solidFill>
                  <a:srgbClr val="005EB8"/>
                </a:solidFill>
                <a:latin typeface="PF Square Sans Pro" pitchFamily="2" charset="0"/>
              </a:endParaRPr>
            </a:p>
          </p:txBody>
        </p:sp>
      </p:grpSp>
      <p:pic>
        <p:nvPicPr>
          <p:cNvPr id="38914" name="Рисунок 13"/>
          <p:cNvPicPr>
            <a:picLocks noChangeAspect="1"/>
          </p:cNvPicPr>
          <p:nvPr/>
        </p:nvPicPr>
        <p:blipFill>
          <a:blip r:embed="rId4"/>
          <a:srcRect/>
          <a:stretch>
            <a:fillRect/>
          </a:stretch>
        </p:blipFill>
        <p:spPr bwMode="auto">
          <a:xfrm>
            <a:off x="115888" y="4135438"/>
            <a:ext cx="1576387" cy="936625"/>
          </a:xfrm>
          <a:prstGeom prst="rect">
            <a:avLst/>
          </a:prstGeom>
          <a:noFill/>
          <a:ln w="9525">
            <a:noFill/>
            <a:miter lim="800000"/>
            <a:headEnd/>
            <a:tailEnd/>
          </a:ln>
        </p:spPr>
      </p:pic>
      <p:grpSp>
        <p:nvGrpSpPr>
          <p:cNvPr id="38915" name="Группа 2"/>
          <p:cNvGrpSpPr>
            <a:grpSpLocks/>
          </p:cNvGrpSpPr>
          <p:nvPr/>
        </p:nvGrpSpPr>
        <p:grpSpPr bwMode="auto">
          <a:xfrm>
            <a:off x="2132013" y="1641475"/>
            <a:ext cx="4879975" cy="1200150"/>
            <a:chOff x="2276745" y="1221600"/>
            <a:chExt cx="4879862" cy="1200329"/>
          </a:xfrm>
        </p:grpSpPr>
        <p:sp>
          <p:nvSpPr>
            <p:cNvPr id="38916" name="TextBox 1"/>
            <p:cNvSpPr txBox="1">
              <a:spLocks noChangeArrowheads="1"/>
            </p:cNvSpPr>
            <p:nvPr/>
          </p:nvSpPr>
          <p:spPr bwMode="auto">
            <a:xfrm>
              <a:off x="2276745" y="1221600"/>
              <a:ext cx="4879862" cy="1200329"/>
            </a:xfrm>
            <a:prstGeom prst="rect">
              <a:avLst/>
            </a:prstGeom>
            <a:noFill/>
            <a:ln w="9525">
              <a:noFill/>
              <a:miter lim="800000"/>
              <a:headEnd/>
              <a:tailEnd/>
            </a:ln>
          </p:spPr>
          <p:txBody>
            <a:bodyPr wrap="none" anchor="ctr">
              <a:spAutoFit/>
            </a:bodyPr>
            <a:lstStyle/>
            <a:p>
              <a:r>
                <a:rPr lang="en-US" sz="3600" dirty="0">
                  <a:solidFill>
                    <a:srgbClr val="005EB8"/>
                  </a:solidFill>
                  <a:latin typeface="PF Square Sans Pro"/>
                </a:rPr>
                <a:t>www.vodokanal.tomsk.ru</a:t>
              </a:r>
            </a:p>
            <a:p>
              <a:r>
                <a:rPr lang="en-US" sz="3600" dirty="0">
                  <a:solidFill>
                    <a:srgbClr val="005EB8"/>
                  </a:solidFill>
                  <a:latin typeface="PF Square Sans Pro"/>
                </a:rPr>
                <a:t>90-50-90</a:t>
              </a:r>
              <a:endParaRPr lang="ru-RU" sz="3600" dirty="0">
                <a:solidFill>
                  <a:srgbClr val="005EB8"/>
                </a:solidFill>
                <a:latin typeface="PF Square Sans Pro"/>
              </a:endParaRPr>
            </a:p>
          </p:txBody>
        </p:sp>
        <p:sp>
          <p:nvSpPr>
            <p:cNvPr id="38917" name="TextBox 9"/>
            <p:cNvSpPr txBox="1">
              <a:spLocks noChangeArrowheads="1"/>
            </p:cNvSpPr>
            <p:nvPr/>
          </p:nvSpPr>
          <p:spPr bwMode="auto">
            <a:xfrm>
              <a:off x="4211960" y="1896675"/>
              <a:ext cx="2018501" cy="487890"/>
            </a:xfrm>
            <a:prstGeom prst="rect">
              <a:avLst/>
            </a:prstGeom>
            <a:noFill/>
            <a:ln w="9525">
              <a:noFill/>
              <a:miter lim="800000"/>
              <a:headEnd/>
              <a:tailEnd/>
            </a:ln>
          </p:spPr>
          <p:txBody>
            <a:bodyPr wrap="none" anchor="ctr">
              <a:spAutoFit/>
            </a:bodyPr>
            <a:lstStyle/>
            <a:p>
              <a:pPr>
                <a:lnSpc>
                  <a:spcPts val="1500"/>
                </a:lnSpc>
              </a:pPr>
              <a:r>
                <a:rPr lang="ru-RU" sz="2000">
                  <a:solidFill>
                    <a:srgbClr val="005EB8"/>
                  </a:solidFill>
                  <a:latin typeface="PF Square Sans Pro"/>
                </a:rPr>
                <a:t>единый</a:t>
              </a:r>
            </a:p>
            <a:p>
              <a:pPr>
                <a:lnSpc>
                  <a:spcPts val="1500"/>
                </a:lnSpc>
              </a:pPr>
              <a:r>
                <a:rPr lang="ru-RU" sz="2000">
                  <a:solidFill>
                    <a:srgbClr val="005EB8"/>
                  </a:solidFill>
                  <a:latin typeface="PF Square Sans Pro"/>
                </a:rPr>
                <a:t>многоканальный</a:t>
              </a:r>
            </a:p>
          </p:txBody>
        </p:sp>
      </p:gr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21802</TotalTime>
  <Words>1505</Words>
  <Application>Microsoft Office PowerPoint</Application>
  <PresentationFormat>Экран (16:9)</PresentationFormat>
  <Paragraphs>94</Paragraphs>
  <Slides>8</Slides>
  <Notes>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Wingdings</vt:lpstr>
      <vt:lpstr>Wingdings 2</vt:lpstr>
      <vt:lpstr>Times New Roman</vt:lpstr>
      <vt:lpstr>Constantia</vt:lpstr>
      <vt:lpstr>PF Square Sans Pro</vt:lpstr>
      <vt:lpstr>Calibri</vt:lpstr>
      <vt:lpstr>Default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ООО Томскводоканал</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Медер Наталия А.</cp:lastModifiedBy>
  <cp:revision>624</cp:revision>
  <cp:lastPrinted>2015-04-22T11:43:13Z</cp:lastPrinted>
  <dcterms:created xsi:type="dcterms:W3CDTF">2012-09-18T02:17:16Z</dcterms:created>
  <dcterms:modified xsi:type="dcterms:W3CDTF">2015-04-22T11:45:57Z</dcterms:modified>
</cp:coreProperties>
</file>