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1062" r:id="rId2"/>
    <p:sldId id="953" r:id="rId3"/>
    <p:sldId id="959" r:id="rId4"/>
    <p:sldId id="961" r:id="rId5"/>
    <p:sldId id="1110" r:id="rId6"/>
    <p:sldId id="967" r:id="rId7"/>
    <p:sldId id="969" r:id="rId8"/>
    <p:sldId id="1107" r:id="rId9"/>
    <p:sldId id="1018" r:id="rId10"/>
    <p:sldId id="1059" r:id="rId11"/>
    <p:sldId id="1028" r:id="rId12"/>
    <p:sldId id="1029" r:id="rId13"/>
    <p:sldId id="1030" r:id="rId14"/>
    <p:sldId id="1033" r:id="rId15"/>
    <p:sldId id="1040" r:id="rId16"/>
    <p:sldId id="1096" r:id="rId17"/>
    <p:sldId id="1098" r:id="rId18"/>
    <p:sldId id="1099" r:id="rId19"/>
    <p:sldId id="1100" r:id="rId20"/>
    <p:sldId id="1101" r:id="rId21"/>
    <p:sldId id="1102" r:id="rId22"/>
    <p:sldId id="1103" r:id="rId23"/>
    <p:sldId id="1104" r:id="rId24"/>
    <p:sldId id="1105" r:id="rId25"/>
    <p:sldId id="1106" r:id="rId26"/>
    <p:sldId id="1111" r:id="rId27"/>
    <p:sldId id="1112" r:id="rId28"/>
    <p:sldId id="1113" r:id="rId29"/>
    <p:sldId id="800" r:id="rId30"/>
    <p:sldId id="1061" r:id="rId31"/>
  </p:sldIdLst>
  <p:sldSz cx="9144000" cy="6858000" type="screen4x3"/>
  <p:notesSz cx="6797675" cy="987425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A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4" autoAdjust="0"/>
    <p:restoredTop sz="88787" autoAdjust="0"/>
  </p:normalViewPr>
  <p:slideViewPr>
    <p:cSldViewPr snapToGrid="0" snapToObjects="1">
      <p:cViewPr>
        <p:scale>
          <a:sx n="80" d="100"/>
          <a:sy n="80" d="100"/>
        </p:scale>
        <p:origin x="-1674" y="-264"/>
      </p:cViewPr>
      <p:guideLst>
        <p:guide orient="horz" pos="2339"/>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2" d="100"/>
          <a:sy n="62" d="100"/>
        </p:scale>
        <p:origin x="-3330"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A55B6056-7EE3-40E4-A065-CDD63EF1EA8C}" type="datetimeFigureOut">
              <a:rPr lang="ru-RU" smtClean="0"/>
              <a:t>16.10.2014</a:t>
            </a:fld>
            <a:endParaRPr lang="ru-RU"/>
          </a:p>
        </p:txBody>
      </p:sp>
      <p:sp>
        <p:nvSpPr>
          <p:cNvPr id="4" name="Нижний колонтитул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31C9B88E-EFE5-43E8-B6AE-14FA048EF2BB}" type="slidenum">
              <a:rPr lang="ru-RU" smtClean="0"/>
              <a:t>‹#›</a:t>
            </a:fld>
            <a:endParaRPr lang="ru-RU"/>
          </a:p>
        </p:txBody>
      </p:sp>
    </p:spTree>
    <p:extLst>
      <p:ext uri="{BB962C8B-B14F-4D97-AF65-F5344CB8AC3E}">
        <p14:creationId xmlns:p14="http://schemas.microsoft.com/office/powerpoint/2010/main" val="31031872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3712"/>
          </a:xfrm>
          <a:prstGeom prst="rect">
            <a:avLst/>
          </a:prstGeom>
        </p:spPr>
        <p:txBody>
          <a:bodyPr vert="horz" lIns="91145" tIns="45572" rIns="91145" bIns="45572" rtlCol="0"/>
          <a:lstStyle>
            <a:lvl1pPr algn="l">
              <a:defRPr sz="1200"/>
            </a:lvl1pPr>
          </a:lstStyle>
          <a:p>
            <a:endParaRPr lang="ru-RU" dirty="0"/>
          </a:p>
        </p:txBody>
      </p:sp>
      <p:sp>
        <p:nvSpPr>
          <p:cNvPr id="3" name="Дата 2"/>
          <p:cNvSpPr>
            <a:spLocks noGrp="1"/>
          </p:cNvSpPr>
          <p:nvPr>
            <p:ph type="dt" idx="1"/>
          </p:nvPr>
        </p:nvSpPr>
        <p:spPr>
          <a:xfrm>
            <a:off x="3850443" y="1"/>
            <a:ext cx="2945659" cy="493712"/>
          </a:xfrm>
          <a:prstGeom prst="rect">
            <a:avLst/>
          </a:prstGeom>
        </p:spPr>
        <p:txBody>
          <a:bodyPr vert="horz" lIns="91145" tIns="45572" rIns="91145" bIns="45572" rtlCol="0"/>
          <a:lstStyle>
            <a:lvl1pPr algn="r">
              <a:defRPr sz="1200"/>
            </a:lvl1pPr>
          </a:lstStyle>
          <a:p>
            <a:fld id="{3C2C27D2-D647-3640-AEFB-78D9876FEE76}" type="datetimeFigureOut">
              <a:rPr lang="ru-RU" smtClean="0"/>
              <a:pPr/>
              <a:t>16.10.2014</a:t>
            </a:fld>
            <a:endParaRPr lang="ru-RU" dirty="0"/>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145" tIns="45572" rIns="91145" bIns="45572" rtlCol="0" anchor="ctr"/>
          <a:lstStyle/>
          <a:p>
            <a:endParaRPr lang="ru-RU" dirty="0"/>
          </a:p>
        </p:txBody>
      </p:sp>
      <p:sp>
        <p:nvSpPr>
          <p:cNvPr id="5" name="Заметки 4"/>
          <p:cNvSpPr>
            <a:spLocks noGrp="1"/>
          </p:cNvSpPr>
          <p:nvPr>
            <p:ph type="body" sz="quarter" idx="3"/>
          </p:nvPr>
        </p:nvSpPr>
        <p:spPr>
          <a:xfrm>
            <a:off x="679768" y="4690270"/>
            <a:ext cx="5438140" cy="4443412"/>
          </a:xfrm>
          <a:prstGeom prst="rect">
            <a:avLst/>
          </a:prstGeom>
        </p:spPr>
        <p:txBody>
          <a:bodyPr vert="horz" lIns="91145" tIns="45572" rIns="91145" bIns="45572"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9378825"/>
            <a:ext cx="2945659" cy="493712"/>
          </a:xfrm>
          <a:prstGeom prst="rect">
            <a:avLst/>
          </a:prstGeom>
        </p:spPr>
        <p:txBody>
          <a:bodyPr vert="horz" lIns="91145" tIns="45572" rIns="91145" bIns="45572"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378825"/>
            <a:ext cx="2945659" cy="493712"/>
          </a:xfrm>
          <a:prstGeom prst="rect">
            <a:avLst/>
          </a:prstGeom>
        </p:spPr>
        <p:txBody>
          <a:bodyPr vert="horz" lIns="91145" tIns="45572" rIns="91145" bIns="45572" rtlCol="0" anchor="b"/>
          <a:lstStyle>
            <a:lvl1pPr algn="r">
              <a:defRPr sz="1200"/>
            </a:lvl1pPr>
          </a:lstStyle>
          <a:p>
            <a:fld id="{D865BA5E-E0DD-6B41-A55F-5D1975C9BF7C}" type="slidenum">
              <a:rPr lang="ru-RU" smtClean="0"/>
              <a:pPr/>
              <a:t>‹#›</a:t>
            </a:fld>
            <a:endParaRPr lang="ru-RU" dirty="0"/>
          </a:p>
        </p:txBody>
      </p:sp>
    </p:spTree>
    <p:extLst>
      <p:ext uri="{BB962C8B-B14F-4D97-AF65-F5344CB8AC3E}">
        <p14:creationId xmlns:p14="http://schemas.microsoft.com/office/powerpoint/2010/main" val="400567792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7318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623888" lvl="0" indent="-514350" eaLnBrk="0" fontAlgn="base" hangingPunct="0">
              <a:spcBef>
                <a:spcPts val="400"/>
              </a:spcBef>
              <a:spcAft>
                <a:spcPct val="0"/>
              </a:spcAft>
              <a:buClr>
                <a:schemeClr val="accent1"/>
              </a:buClr>
              <a:buSzPct val="90000"/>
              <a:buBlip>
                <a:blip r:embed="rId3"/>
              </a:buBlip>
              <a:defRPr/>
            </a:pPr>
            <a:r>
              <a:rPr lang="ru-RU" sz="1200" dirty="0" smtClean="0">
                <a:latin typeface="Arial" charset="0"/>
              </a:rPr>
              <a:t>В основном бумажный информационный обмен по запросу, н</a:t>
            </a:r>
            <a:r>
              <a:rPr kumimoji="0" lang="ru-RU" sz="1200" b="0" i="0" u="none" strike="noStrike" kern="1200" cap="none" spc="0" normalizeH="0" baseline="0" noProof="0" dirty="0" err="1" smtClean="0">
                <a:ln>
                  <a:noFill/>
                </a:ln>
                <a:solidFill>
                  <a:schemeClr val="tx1"/>
                </a:solidFill>
                <a:effectLst/>
                <a:uLnTx/>
                <a:uFillTx/>
                <a:latin typeface="Arial" charset="0"/>
              </a:rPr>
              <a:t>епрозрачность</a:t>
            </a:r>
            <a:r>
              <a:rPr kumimoji="0" lang="ru-RU" sz="1200" b="0" i="0" u="none" strike="noStrike" kern="1200" cap="none" spc="0" normalizeH="0" baseline="0" noProof="0" dirty="0" smtClean="0">
                <a:ln>
                  <a:noFill/>
                </a:ln>
                <a:solidFill>
                  <a:schemeClr val="tx1"/>
                </a:solidFill>
                <a:effectLst/>
                <a:uLnTx/>
                <a:uFillTx/>
                <a:latin typeface="Arial" charset="0"/>
              </a:rPr>
              <a:t> деятельности, возможность манипуляций с информацией;</a:t>
            </a:r>
          </a:p>
          <a:p>
            <a:pPr marL="623888" marR="0" lvl="0" indent="-514350" algn="l" defTabSz="914400" rtl="0" eaLnBrk="0" fontAlgn="base" latinLnBrk="0" hangingPunct="0">
              <a:lnSpc>
                <a:spcPct val="10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Отсутствие эталонной, юридически значимой информации о количестве</a:t>
            </a:r>
            <a:r>
              <a:rPr kumimoji="0" lang="ru-RU" sz="1200" b="0" i="0" u="none" strike="noStrike" kern="1200" cap="none" spc="0" normalizeH="0" noProof="0" dirty="0" smtClean="0">
                <a:ln>
                  <a:noFill/>
                </a:ln>
                <a:solidFill>
                  <a:schemeClr val="tx1"/>
                </a:solidFill>
                <a:effectLst/>
                <a:uLnTx/>
                <a:uFillTx/>
                <a:latin typeface="Arial" charset="0"/>
              </a:rPr>
              <a:t> управляющих организаций, жилищных объединений и </a:t>
            </a:r>
            <a:r>
              <a:rPr lang="ru-RU" sz="1200" dirty="0" smtClean="0">
                <a:latin typeface="Arial" charset="0"/>
              </a:rPr>
              <a:t>о домах находящихся в их обслуживании</a:t>
            </a:r>
            <a:r>
              <a:rPr kumimoji="0" lang="ru-RU" sz="1200" b="0" i="0" u="none" strike="noStrike" kern="1200" cap="none" spc="0" normalizeH="0" baseline="0" noProof="0" dirty="0" smtClean="0">
                <a:ln>
                  <a:noFill/>
                </a:ln>
                <a:solidFill>
                  <a:schemeClr val="tx1"/>
                </a:solidFill>
                <a:effectLst/>
                <a:uLnTx/>
                <a:uFillTx/>
                <a:latin typeface="Arial" charset="0"/>
              </a:rPr>
              <a:t>;</a:t>
            </a:r>
          </a:p>
          <a:p>
            <a:pPr marL="623888" marR="0" lvl="0" indent="-514350" algn="l" defTabSz="914400" rtl="0" eaLnBrk="0" fontAlgn="base" latinLnBrk="0" hangingPunct="0">
              <a:lnSpc>
                <a:spcPct val="10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Отсутствие </a:t>
            </a:r>
            <a:r>
              <a:rPr lang="ru-RU" sz="1200" dirty="0" smtClean="0">
                <a:latin typeface="Arial" charset="0"/>
              </a:rPr>
              <a:t>электронного взаимодействия </a:t>
            </a:r>
            <a:r>
              <a:rPr kumimoji="0" lang="ru-RU" sz="1200" b="0" i="0" u="none" strike="noStrike" kern="1200" cap="none" spc="0" normalizeH="0" baseline="0" noProof="0" dirty="0" smtClean="0">
                <a:ln>
                  <a:noFill/>
                </a:ln>
                <a:solidFill>
                  <a:schemeClr val="tx1"/>
                </a:solidFill>
                <a:effectLst/>
                <a:uLnTx/>
                <a:uFillTx/>
                <a:latin typeface="Arial" charset="0"/>
              </a:rPr>
              <a:t>ОИВ с гражданами и бизнесом;</a:t>
            </a:r>
          </a:p>
          <a:p>
            <a:pPr marL="623888" marR="0" lvl="0" indent="-514350" algn="l" defTabSz="914400" rtl="0" eaLnBrk="0" fontAlgn="base" latinLnBrk="0" hangingPunct="0">
              <a:lnSpc>
                <a:spcPct val="10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Разрозненный учет объектов городского хозяйства и проводимых работ;</a:t>
            </a:r>
          </a:p>
          <a:p>
            <a:pPr marL="623888" marR="0" lvl="0" indent="-514350" algn="l" defTabSz="914400" rtl="0" eaLnBrk="0" fontAlgn="base" latinLnBrk="0" hangingPunct="0">
              <a:lnSpc>
                <a:spcPct val="10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Многократные расхождения в представляемых отчетах, отсутствие инструмента их верификации</a:t>
            </a:r>
            <a:r>
              <a:rPr kumimoji="0" lang="ru-RU" sz="1100" b="0" i="0" u="none" strike="noStrike" kern="1200" cap="none" spc="0" normalizeH="0" baseline="0" noProof="0" dirty="0" smtClean="0">
                <a:ln>
                  <a:noFill/>
                </a:ln>
                <a:solidFill>
                  <a:schemeClr val="tx1"/>
                </a:solidFill>
                <a:effectLst/>
                <a:uLnTx/>
                <a:uFillTx/>
                <a:latin typeface="Arial" charset="0"/>
                <a:ea typeface="+mn-ea"/>
                <a:cs typeface="+mn-cs"/>
              </a:rPr>
              <a:t>.</a:t>
            </a:r>
          </a:p>
        </p:txBody>
      </p:sp>
    </p:spTree>
    <p:extLst>
      <p:ext uri="{BB962C8B-B14F-4D97-AF65-F5344CB8AC3E}">
        <p14:creationId xmlns:p14="http://schemas.microsoft.com/office/powerpoint/2010/main" val="84538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 typeface="Arial" pitchFamily="34" charset="0"/>
              <a:buNone/>
            </a:pPr>
            <a:r>
              <a:rPr lang="ru-RU" b="1" dirty="0" smtClean="0"/>
              <a:t>Объект автоматизации</a:t>
            </a:r>
          </a:p>
          <a:p>
            <a:pPr marL="171450" indent="-171450">
              <a:buFont typeface="Arial" panose="020B0604020202020204" pitchFamily="34" charset="0"/>
              <a:buChar char="•"/>
            </a:pPr>
            <a:r>
              <a:rPr lang="ru-RU" dirty="0" smtClean="0"/>
              <a:t>Процесс размещения информации о деятельности организаций, осуществляющих деятельность в сфере управления многоквартирными домами на официальном сайте, определенном субъектом Российской федерации;</a:t>
            </a:r>
          </a:p>
          <a:p>
            <a:pPr marL="171450" indent="-171450">
              <a:buFont typeface="Arial" panose="020B0604020202020204" pitchFamily="34" charset="0"/>
              <a:buChar char="•"/>
            </a:pPr>
            <a:r>
              <a:rPr lang="ru-RU" dirty="0" smtClean="0"/>
              <a:t>Процесс учета и публикации уведомлений о начале деятельности по управлению многоквартирными домами и начале деятельности по содержанию и ремонту общего имущества многоквартирного дома;</a:t>
            </a:r>
          </a:p>
          <a:p>
            <a:pPr marL="171450" indent="-171450">
              <a:buFont typeface="Arial" panose="020B0604020202020204" pitchFamily="34" charset="0"/>
              <a:buChar char="•"/>
            </a:pPr>
            <a:r>
              <a:rPr lang="ru-RU" dirty="0" smtClean="0"/>
              <a:t>Деятельность МЖИ по контролю информации, о деятельности управляющих организаций, объединений собственников жилья в рамках выполнения функций по региональному жилищному надзору. </a:t>
            </a:r>
          </a:p>
          <a:p>
            <a:pPr>
              <a:buFont typeface="Arial" pitchFamily="34" charset="0"/>
              <a:buNone/>
            </a:pPr>
            <a:r>
              <a:rPr lang="ru-RU" b="1" dirty="0" smtClean="0"/>
              <a:t>Нормативная база</a:t>
            </a:r>
          </a:p>
          <a:p>
            <a:pPr marL="285750" indent="-285750">
              <a:buFont typeface="Arial" panose="020B0604020202020204" pitchFamily="34" charset="0"/>
              <a:buChar char="•"/>
            </a:pPr>
            <a:r>
              <a:rPr lang="ru-RU" dirty="0" smtClean="0"/>
              <a:t>Постановление Правительства РФ от 23 сентября 2010 г. № 731-ПП «Об утверждении стандарта раскрытия информации организациями, осуществляющими деятельность в сфере управления многоквартирными домами»; </a:t>
            </a:r>
          </a:p>
          <a:p>
            <a:pPr marL="285750" indent="-285750">
              <a:buFont typeface="Arial" panose="020B0604020202020204" pitchFamily="34" charset="0"/>
              <a:buChar char="•"/>
            </a:pPr>
            <a:r>
              <a:rPr lang="ru-RU" dirty="0" smtClean="0"/>
              <a:t> Постановление Правительства Москвы от 24 апреля 2007 г. № 299-ПП «О мерах по приведению системы управления многоквартирными домами в городе Москве в соответствие с Жилищным кодексом Российской Федерации»;</a:t>
            </a:r>
          </a:p>
          <a:p>
            <a:pPr marL="285750" indent="-285750">
              <a:buFont typeface="Arial" panose="020B0604020202020204" pitchFamily="34" charset="0"/>
              <a:buChar char="•"/>
            </a:pPr>
            <a:r>
              <a:rPr lang="ru-RU" dirty="0" smtClean="0"/>
              <a:t>Постановление Правительства Москвы от 09.08.2011 № 349-ПП «Об утверждении государственной программы города Москвы «Информационный город (2012-2016 годы)». </a:t>
            </a:r>
          </a:p>
          <a:p>
            <a:pPr>
              <a:buFont typeface="Arial" pitchFamily="34" charset="0"/>
              <a:buNone/>
            </a:pPr>
            <a:r>
              <a:rPr lang="ru-RU" b="1" dirty="0" smtClean="0"/>
              <a:t>Требования к архитектуре</a:t>
            </a:r>
          </a:p>
          <a:p>
            <a:r>
              <a:rPr lang="ru-RU" dirty="0" smtClean="0"/>
              <a:t>Архитектура системы должна быть разработана в соответствии с трехуровневой клиент-серверной архитектурой и состоять из следующих уровней: </a:t>
            </a:r>
            <a:endParaRPr lang="en-US" dirty="0" smtClean="0"/>
          </a:p>
          <a:p>
            <a:r>
              <a:rPr lang="ru-RU" dirty="0" smtClean="0"/>
              <a:t>уровень хранения данных; </a:t>
            </a:r>
            <a:endParaRPr lang="en-US" dirty="0" smtClean="0"/>
          </a:p>
          <a:p>
            <a:r>
              <a:rPr lang="ru-RU" dirty="0" smtClean="0"/>
              <a:t>уровень приложений; </a:t>
            </a:r>
            <a:endParaRPr lang="en-US" dirty="0" smtClean="0"/>
          </a:p>
          <a:p>
            <a:r>
              <a:rPr lang="ru-RU" dirty="0" smtClean="0"/>
              <a:t>презентационный уровень, обеспечивающий взаимодействие с клиентскими приложениями. </a:t>
            </a:r>
            <a:endParaRPr lang="en-US" dirty="0" smtClean="0"/>
          </a:p>
          <a:p>
            <a:r>
              <a:rPr lang="ru-RU" dirty="0" smtClean="0"/>
              <a:t>Уровень презентаций должен быть разработан в соответствии с принципами архитектуры «тонкого клиента»:  в роли клиентского приложения должен выступать стандартный </a:t>
            </a:r>
            <a:r>
              <a:rPr lang="ru-RU" dirty="0" err="1" smtClean="0"/>
              <a:t>web</a:t>
            </a:r>
            <a:r>
              <a:rPr lang="ru-RU" dirty="0" smtClean="0"/>
              <a:t>-браузер;  обработка информации должна производиться централизовано на сервере приложений;  хранение информации должно производиться централизовано в СУБД. Должна быть обеспечена возможность работы без установки на рабочих местах пользователей дополнительного программного обеспечения, за исключением возможного применения средств криптографической защиты информации для пользователей. ППО Системы должно поддерживать масштабирование по производительности и объему обрабатываемой информации путем линейного увеличения комплекса технических средств.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rPr>
              <a:t>IBM WebSphere Portal</a:t>
            </a:r>
            <a:r>
              <a:rPr kumimoji="0" lang="ru-RU" sz="1200" b="0" i="0" u="none" strike="noStrike" kern="0" cap="none" spc="0" normalizeH="0" baseline="0" noProof="0" dirty="0" smtClean="0">
                <a:ln>
                  <a:noFill/>
                </a:ln>
                <a:solidFill>
                  <a:prstClr val="black"/>
                </a:solidFill>
                <a:effectLst/>
                <a:uLnTx/>
                <a:uFillTx/>
                <a:latin typeface="+mn-lt"/>
              </a:rPr>
              <a:t> - </a:t>
            </a:r>
            <a:r>
              <a:rPr lang="ru-RU" sz="1200" dirty="0" smtClean="0">
                <a:solidFill>
                  <a:prstClr val="black"/>
                </a:solidFill>
                <a:latin typeface="+mn-lt"/>
              </a:rPr>
              <a:t>Отображение личных кабинетов пользователей</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rPr>
              <a:t>IBM BPM</a:t>
            </a:r>
            <a:r>
              <a:rPr kumimoji="0" lang="ru-RU" sz="1200" b="0" i="0" u="none" strike="noStrike" kern="0" cap="none" spc="0" normalizeH="0" baseline="0" noProof="0" dirty="0" smtClean="0">
                <a:ln>
                  <a:noFill/>
                </a:ln>
                <a:solidFill>
                  <a:prstClr val="black"/>
                </a:solidFill>
                <a:effectLst/>
                <a:uLnTx/>
                <a:uFillTx/>
                <a:latin typeface="+mn-lt"/>
              </a:rPr>
              <a:t> </a:t>
            </a:r>
            <a:r>
              <a:rPr kumimoji="0" lang="en-US" sz="1200" b="0" i="0" u="none" strike="noStrike" kern="0" cap="none" spc="0" normalizeH="0" baseline="0" noProof="0" dirty="0" smtClean="0">
                <a:ln>
                  <a:noFill/>
                </a:ln>
                <a:solidFill>
                  <a:prstClr val="black"/>
                </a:solidFill>
                <a:effectLst/>
                <a:uLnTx/>
                <a:uFillTx/>
                <a:latin typeface="+mn-lt"/>
              </a:rPr>
              <a:t>process Server</a:t>
            </a:r>
            <a:r>
              <a:rPr kumimoji="0" lang="ru-RU" sz="1200" b="0" i="0" u="none" strike="noStrike" kern="0" cap="none" spc="0" normalizeH="0" baseline="0" noProof="0" dirty="0" smtClean="0">
                <a:ln>
                  <a:noFill/>
                </a:ln>
                <a:solidFill>
                  <a:prstClr val="black"/>
                </a:solidFill>
                <a:effectLst/>
                <a:uLnTx/>
                <a:uFillTx/>
                <a:latin typeface="+mn-lt"/>
              </a:rPr>
              <a:t> - </a:t>
            </a:r>
            <a:r>
              <a:rPr lang="ru-RU" sz="1200" dirty="0" smtClean="0">
                <a:solidFill>
                  <a:prstClr val="black"/>
                </a:solidFill>
                <a:latin typeface="+mn-lt"/>
              </a:rPr>
              <a:t>Исполнение бизнес процессов</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rPr>
              <a:t>IBM LDAP</a:t>
            </a:r>
            <a:endParaRPr kumimoji="0" lang="ru-RU" sz="1200" b="0" i="0" u="none" strike="noStrike" kern="0" cap="none" spc="0" normalizeH="0" baseline="0" noProof="0" dirty="0" smtClean="0">
              <a:ln>
                <a:noFill/>
              </a:ln>
              <a:solidFill>
                <a:prstClr val="black"/>
              </a:solidFill>
              <a:effectLst/>
              <a:uLnTx/>
              <a:uFillTx/>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rPr>
              <a:t>IBM Maximo</a:t>
            </a:r>
            <a:r>
              <a:rPr kumimoji="0" lang="ru-RU" sz="1200" b="0" i="0" u="none" strike="noStrike" kern="0" cap="none" spc="0" normalizeH="0" baseline="0" noProof="0" dirty="0" smtClean="0">
                <a:ln>
                  <a:noFill/>
                </a:ln>
                <a:solidFill>
                  <a:prstClr val="black"/>
                </a:solidFill>
                <a:effectLst/>
                <a:uLnTx/>
                <a:uFillTx/>
                <a:latin typeface="+mn-lt"/>
              </a:rPr>
              <a:t> - Система хранения реестров</a:t>
            </a:r>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r>
              <a:rPr lang="ru-RU" dirty="0" smtClean="0"/>
              <a:t>Электронный паспорт дома - все характеристики по данным БТИ, МЖИ, УО</a:t>
            </a:r>
          </a:p>
          <a:p>
            <a:pPr>
              <a:buFont typeface="Arial" pitchFamily="34" charset="0"/>
              <a:buChar char="•"/>
            </a:pPr>
            <a:r>
              <a:rPr lang="ru-RU" dirty="0" smtClean="0"/>
              <a:t>Реестр УО </a:t>
            </a:r>
          </a:p>
          <a:p>
            <a:pPr>
              <a:buFont typeface="Arial" pitchFamily="34" charset="0"/>
              <a:buChar char="•"/>
            </a:pPr>
            <a:r>
              <a:rPr lang="ru-RU" dirty="0" smtClean="0"/>
              <a:t>Реестр домов в управлении</a:t>
            </a:r>
          </a:p>
          <a:p>
            <a:pPr>
              <a:buFont typeface="Arial" pitchFamily="34" charset="0"/>
              <a:buChar char="•"/>
            </a:pPr>
            <a:r>
              <a:rPr lang="ru-RU" dirty="0" smtClean="0"/>
              <a:t>Данные по раскрытию информации УО по 731 ПП РФ</a:t>
            </a:r>
          </a:p>
          <a:p>
            <a:pPr>
              <a:buFont typeface="Arial" pitchFamily="34" charset="0"/>
              <a:buChar char="•"/>
            </a:pPr>
            <a:r>
              <a:rPr lang="ru-RU" dirty="0" smtClean="0"/>
              <a:t>Данные ЕИРЦ по расчетам за услуги ЖКХ</a:t>
            </a:r>
          </a:p>
          <a:p>
            <a:pPr>
              <a:buFont typeface="Arial" pitchFamily="34" charset="0"/>
              <a:buChar char="•"/>
            </a:pPr>
            <a:r>
              <a:rPr lang="ru-RU" dirty="0" smtClean="0"/>
              <a:t>Данные по контролю процессов эксплуатации и обслуживанию МКД</a:t>
            </a:r>
          </a:p>
          <a:p>
            <a:pPr>
              <a:buFont typeface="Arial" pitchFamily="34" charset="0"/>
              <a:buChar char="•"/>
            </a:pPr>
            <a:r>
              <a:rPr lang="ru-RU" dirty="0" smtClean="0"/>
              <a:t>Отчеты и сводки для МЖИ, </a:t>
            </a:r>
            <a:r>
              <a:rPr lang="ru-RU" dirty="0" err="1" smtClean="0"/>
              <a:t>ДЖКХиБ</a:t>
            </a:r>
            <a:r>
              <a:rPr lang="ru-RU" dirty="0" smtClean="0"/>
              <a:t>, Префектур, Управ </a:t>
            </a:r>
          </a:p>
          <a:p>
            <a:endParaRPr lang="ru-RU" dirty="0" smtClean="0"/>
          </a:p>
          <a:p>
            <a:r>
              <a:rPr lang="ru-RU" dirty="0" smtClean="0">
                <a:solidFill>
                  <a:schemeClr val="tx1">
                    <a:lumMod val="75000"/>
                    <a:lumOff val="25000"/>
                  </a:schemeClr>
                </a:solidFill>
              </a:rPr>
              <a:t>Ведомственные и отраслевые системы:</a:t>
            </a:r>
          </a:p>
          <a:p>
            <a:pPr marL="285750" indent="-285750">
              <a:buFont typeface="Arial" pitchFamily="34" charset="0"/>
              <a:buChar char="•"/>
            </a:pPr>
            <a:r>
              <a:rPr lang="ru-RU" dirty="0" err="1" smtClean="0"/>
              <a:t>ДЖКХиБ</a:t>
            </a:r>
            <a:endParaRPr lang="ru-RU" dirty="0" smtClean="0"/>
          </a:p>
          <a:p>
            <a:pPr marL="285750" indent="-285750">
              <a:buFont typeface="Arial" pitchFamily="34" charset="0"/>
              <a:buChar char="•"/>
            </a:pPr>
            <a:r>
              <a:rPr lang="ru-RU" dirty="0" smtClean="0"/>
              <a:t>МЖИ</a:t>
            </a:r>
          </a:p>
          <a:p>
            <a:pPr marL="285750" indent="-285750">
              <a:buFont typeface="Arial" pitchFamily="34" charset="0"/>
              <a:buChar char="•"/>
            </a:pPr>
            <a:r>
              <a:rPr lang="ru-RU" dirty="0" smtClean="0"/>
              <a:t>ГКУ ИС</a:t>
            </a:r>
          </a:p>
          <a:p>
            <a:pPr marL="285750" indent="-285750">
              <a:buFont typeface="Arial" pitchFamily="34" charset="0"/>
              <a:buChar char="•"/>
            </a:pPr>
            <a:r>
              <a:rPr lang="ru-RU" dirty="0" smtClean="0"/>
              <a:t>ДКР</a:t>
            </a:r>
          </a:p>
          <a:p>
            <a:pPr marL="285750" indent="-285750">
              <a:buFont typeface="Arial" pitchFamily="34" charset="0"/>
              <a:buChar char="•"/>
            </a:pPr>
            <a:r>
              <a:rPr lang="ru-RU" dirty="0" smtClean="0"/>
              <a:t>ДГИ</a:t>
            </a:r>
          </a:p>
          <a:p>
            <a:pPr marL="285750" indent="-285750">
              <a:buFont typeface="Arial" pitchFamily="34" charset="0"/>
              <a:buChar char="•"/>
            </a:pPr>
            <a:r>
              <a:rPr lang="ru-RU" dirty="0" smtClean="0"/>
              <a:t>Префектуры</a:t>
            </a:r>
          </a:p>
          <a:p>
            <a:pPr marL="0" marR="0" indent="0" algn="l" defTabSz="457200" rtl="0" eaLnBrk="1" fontAlgn="auto" latinLnBrk="0" hangingPunct="1">
              <a:lnSpc>
                <a:spcPct val="100000"/>
              </a:lnSpc>
              <a:spcBef>
                <a:spcPts val="0"/>
              </a:spcBef>
              <a:spcAft>
                <a:spcPts val="0"/>
              </a:spcAft>
              <a:buClrTx/>
              <a:buSzTx/>
              <a:buFontTx/>
              <a:buNone/>
              <a:tabLst/>
              <a:defRPr/>
            </a:pPr>
            <a:r>
              <a:rPr lang="ru-RU" dirty="0" smtClean="0"/>
              <a:t>Предоставление сервисов через коммуникационную среду портала «Дома Москвы» (</a:t>
            </a:r>
            <a:r>
              <a:rPr lang="en-US" dirty="0" smtClean="0"/>
              <a:t>dom.mos.ru)</a:t>
            </a:r>
            <a:endParaRPr lang="ru-RU" dirty="0" smtClean="0"/>
          </a:p>
          <a:p>
            <a:pPr>
              <a:buFont typeface="Arial" pitchFamily="34" charset="0"/>
              <a:buChar char="•"/>
            </a:pPr>
            <a:r>
              <a:rPr lang="ru-RU" sz="1200" dirty="0" smtClean="0">
                <a:solidFill>
                  <a:schemeClr val="tx1"/>
                </a:solidFill>
              </a:rPr>
              <a:t>Автоматизированные сервисы взаимодействия организаций, управляющих жилыми домами и власти.</a:t>
            </a:r>
          </a:p>
          <a:p>
            <a:pPr>
              <a:buFont typeface="Arial" pitchFamily="34" charset="0"/>
              <a:buChar char="•"/>
            </a:pPr>
            <a:r>
              <a:rPr lang="ru-RU" sz="1200" dirty="0" smtClean="0">
                <a:solidFill>
                  <a:schemeClr val="tx1"/>
                </a:solidFill>
              </a:rPr>
              <a:t>Единая точка доступа к информации об управлении и содержании домов.</a:t>
            </a:r>
            <a:endParaRPr lang="ru-RU" sz="1200" dirty="0" smtClean="0">
              <a:solidFill>
                <a:srgbClr val="C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Результаты</a:t>
            </a:r>
          </a:p>
          <a:p>
            <a:pPr marL="285750" lvl="0" indent="-285750">
              <a:buFont typeface="Arial" pitchFamily="34" charset="0"/>
              <a:buChar char="•"/>
            </a:pPr>
            <a:r>
              <a:rPr lang="ru-RU" sz="1200" dirty="0" smtClean="0">
                <a:solidFill>
                  <a:schemeClr val="tx1"/>
                </a:solidFill>
              </a:rPr>
              <a:t>Участники процесса имеют единую точку доступа к актуальной и консолидированной информации о жилом фонде </a:t>
            </a:r>
          </a:p>
          <a:p>
            <a:pPr marL="285750" lvl="0" indent="-285750">
              <a:buFont typeface="Arial" pitchFamily="34" charset="0"/>
              <a:buChar char="•"/>
            </a:pPr>
            <a:r>
              <a:rPr lang="ru-RU" sz="1200" dirty="0" smtClean="0">
                <a:solidFill>
                  <a:schemeClr val="tx1"/>
                </a:solidFill>
              </a:rPr>
              <a:t>Данные проверяются и подтверждаются непосредственно участниками электронного взаимодействия на Портале. Эффект – значительное снижение затрат на поддержание актуальности данных </a:t>
            </a:r>
          </a:p>
          <a:p>
            <a:pPr marL="285750" lvl="0" indent="-285750">
              <a:buFont typeface="Arial" pitchFamily="34" charset="0"/>
              <a:buChar char="•"/>
            </a:pPr>
            <a:r>
              <a:rPr lang="ru-RU" sz="1200" dirty="0" smtClean="0">
                <a:solidFill>
                  <a:schemeClr val="tx1"/>
                </a:solidFill>
              </a:rPr>
              <a:t>Набор характеристик электронного паспорта дома значительно расширен. Добавлена информация о собственниках помещений, потреблении и оплате коммунальных ресурсов и т.д.</a:t>
            </a:r>
          </a:p>
          <a:p>
            <a:pPr marL="285750" lvl="0" indent="-285750">
              <a:buFont typeface="Arial" pitchFamily="34" charset="0"/>
              <a:buChar char="•"/>
            </a:pPr>
            <a:r>
              <a:rPr lang="ru-RU" sz="1200" dirty="0" smtClean="0">
                <a:solidFill>
                  <a:schemeClr val="tx1"/>
                </a:solidFill>
              </a:rPr>
              <a:t>Реализована возможность сравнительного анализа и контроля цен на услуги ЖКХ</a:t>
            </a:r>
          </a:p>
          <a:p>
            <a:pPr marL="285750" lvl="0" indent="-285750">
              <a:buFont typeface="Arial" pitchFamily="34" charset="0"/>
              <a:buChar char="•"/>
            </a:pPr>
            <a:r>
              <a:rPr lang="ru-RU" sz="1200" dirty="0" smtClean="0">
                <a:solidFill>
                  <a:schemeClr val="tx1"/>
                </a:solidFill>
              </a:rPr>
              <a:t>Автоматизированы процессы </a:t>
            </a:r>
            <a:r>
              <a:rPr lang="ru-RU" sz="1200" dirty="0" err="1" smtClean="0">
                <a:solidFill>
                  <a:schemeClr val="tx1"/>
                </a:solidFill>
              </a:rPr>
              <a:t>межорганизационного</a:t>
            </a:r>
            <a:r>
              <a:rPr lang="ru-RU" sz="1200" dirty="0" smtClean="0">
                <a:solidFill>
                  <a:schemeClr val="tx1"/>
                </a:solidFill>
              </a:rPr>
              <a:t> взаимодействия, реализация которых без использования имеющихся коммуникационных механизмов Портала была бы сильно </a:t>
            </a:r>
            <a:r>
              <a:rPr lang="ru-RU" sz="1200" dirty="0" err="1" smtClean="0">
                <a:solidFill>
                  <a:schemeClr val="tx1"/>
                </a:solidFill>
              </a:rPr>
              <a:t>затратна</a:t>
            </a:r>
            <a:r>
              <a:rPr lang="ru-RU" sz="1200" dirty="0" smtClean="0">
                <a:solidFill>
                  <a:schemeClr val="tx1"/>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endParaRPr>
          </a:p>
          <a:p>
            <a:pPr marL="623888" indent="-514350" eaLnBrk="0" fontAlgn="base" hangingPunct="0">
              <a:lnSpc>
                <a:spcPct val="150000"/>
              </a:lnSpc>
              <a:spcBef>
                <a:spcPts val="400"/>
              </a:spcBef>
              <a:spcAft>
                <a:spcPct val="0"/>
              </a:spcAft>
              <a:buClr>
                <a:schemeClr val="accent1"/>
              </a:buClr>
              <a:buSzPct val="90000"/>
              <a:buBlip>
                <a:blip r:embed="rId3"/>
              </a:buBlip>
              <a:defRPr/>
            </a:pPr>
            <a:r>
              <a:rPr lang="ru-RU" sz="1200" dirty="0" smtClean="0">
                <a:latin typeface="Arial" charset="0"/>
              </a:rPr>
              <a:t>Создана коммуникационная площадка для всех участников рынка ЖКХ. </a:t>
            </a:r>
          </a:p>
          <a:p>
            <a:pPr marL="623888" marR="0" lvl="0" indent="-514350" algn="l" defTabSz="914400" rtl="0" eaLnBrk="0" fontAlgn="base" latinLnBrk="0" hangingPunct="0">
              <a:lnSpc>
                <a:spcPct val="15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Создан Реестр Домовладений</a:t>
            </a:r>
            <a:r>
              <a:rPr lang="en-US" sz="1200" dirty="0" smtClean="0">
                <a:latin typeface="Arial" charset="0"/>
              </a:rPr>
              <a:t>.</a:t>
            </a:r>
            <a:endParaRPr lang="ru-RU" sz="1200" dirty="0" smtClean="0">
              <a:latin typeface="Arial" charset="0"/>
            </a:endParaRPr>
          </a:p>
          <a:p>
            <a:pPr marL="623888" marR="0" lvl="0" indent="-514350" algn="l" defTabSz="914400" rtl="0" eaLnBrk="0" fontAlgn="base" latinLnBrk="0" hangingPunct="0">
              <a:lnSpc>
                <a:spcPct val="15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Создан</a:t>
            </a:r>
            <a:r>
              <a:rPr kumimoji="0" lang="ru-RU" sz="1200" b="0" i="0" u="none" strike="noStrike" kern="1200" cap="none" spc="0" normalizeH="0" noProof="0" dirty="0" smtClean="0">
                <a:ln>
                  <a:noFill/>
                </a:ln>
                <a:solidFill>
                  <a:schemeClr val="tx1"/>
                </a:solidFill>
                <a:effectLst/>
                <a:uLnTx/>
                <a:uFillTx/>
                <a:latin typeface="Arial" charset="0"/>
              </a:rPr>
              <a:t> Электронный паспорт дома</a:t>
            </a:r>
            <a:r>
              <a:rPr lang="ru-RU" sz="1200" dirty="0" smtClean="0">
                <a:latin typeface="Arial" charset="0"/>
              </a:rPr>
              <a:t>.</a:t>
            </a:r>
          </a:p>
          <a:p>
            <a:pPr marL="623888" indent="-514350" eaLnBrk="0" fontAlgn="base" hangingPunct="0">
              <a:lnSpc>
                <a:spcPct val="150000"/>
              </a:lnSpc>
              <a:spcBef>
                <a:spcPts val="400"/>
              </a:spcBef>
              <a:spcAft>
                <a:spcPct val="0"/>
              </a:spcAft>
              <a:buClr>
                <a:schemeClr val="accent1"/>
              </a:buClr>
              <a:buSzPct val="90000"/>
              <a:buBlip>
                <a:blip r:embed="rId3"/>
              </a:buBlip>
              <a:defRPr/>
            </a:pPr>
            <a:r>
              <a:rPr lang="ru-RU" sz="1200" dirty="0" smtClean="0">
                <a:latin typeface="Arial" charset="0"/>
              </a:rPr>
              <a:t>Создан механизм обновления данных по технологии </a:t>
            </a:r>
            <a:r>
              <a:rPr lang="en-US" sz="1200" dirty="0" smtClean="0">
                <a:latin typeface="Arial" charset="0"/>
              </a:rPr>
              <a:t>web 2.0.</a:t>
            </a:r>
            <a:endParaRPr kumimoji="0" lang="ru-RU" sz="1200" b="0" i="0" u="none" strike="noStrike" kern="1200" cap="none" spc="0" normalizeH="0" baseline="0" noProof="0" dirty="0" smtClean="0">
              <a:ln>
                <a:noFill/>
              </a:ln>
              <a:solidFill>
                <a:schemeClr val="tx1"/>
              </a:solidFill>
              <a:effectLst/>
              <a:uLnTx/>
              <a:uFillTx/>
              <a:latin typeface="Arial" charset="0"/>
            </a:endParaRPr>
          </a:p>
          <a:p>
            <a:pPr marL="623888" marR="0" lvl="0" indent="-514350" algn="l" defTabSz="914400" rtl="0" eaLnBrk="0" fontAlgn="base" latinLnBrk="0" hangingPunct="0">
              <a:lnSpc>
                <a:spcPct val="150000"/>
              </a:lnSpc>
              <a:spcBef>
                <a:spcPts val="400"/>
              </a:spcBef>
              <a:spcAft>
                <a:spcPct val="0"/>
              </a:spcAft>
              <a:buClr>
                <a:schemeClr val="accent1"/>
              </a:buClr>
              <a:buSzPct val="90000"/>
              <a:buBlip>
                <a:blip r:embed="rId3"/>
              </a:buBlip>
              <a:tabLst/>
              <a:defRPr/>
            </a:pPr>
            <a:r>
              <a:rPr kumimoji="0" lang="ru-RU" sz="1200" b="0" i="0" u="none" strike="noStrike" kern="1200" cap="none" spc="0" normalizeH="0" baseline="0" noProof="0" dirty="0" smtClean="0">
                <a:ln>
                  <a:noFill/>
                </a:ln>
                <a:solidFill>
                  <a:schemeClr val="tx1"/>
                </a:solidFill>
                <a:effectLst/>
                <a:uLnTx/>
                <a:uFillTx/>
                <a:latin typeface="Arial" charset="0"/>
              </a:rPr>
              <a:t>Запущены процессы контроля выполнения работ в ЖКХ.</a:t>
            </a:r>
          </a:p>
          <a:p>
            <a:pPr marL="623888" indent="-514350" eaLnBrk="0" fontAlgn="base" hangingPunct="0">
              <a:lnSpc>
                <a:spcPct val="150000"/>
              </a:lnSpc>
              <a:spcBef>
                <a:spcPts val="400"/>
              </a:spcBef>
              <a:spcAft>
                <a:spcPct val="0"/>
              </a:spcAft>
              <a:buClr>
                <a:schemeClr val="accent1"/>
              </a:buClr>
              <a:buSzPct val="90000"/>
              <a:buBlip>
                <a:blip r:embed="rId3"/>
              </a:buBlip>
              <a:defRPr/>
            </a:pPr>
            <a:r>
              <a:rPr lang="ru-RU" sz="1200" dirty="0" smtClean="0">
                <a:latin typeface="Arial" charset="0"/>
              </a:rPr>
              <a:t>Созданы механизмы интеграции со внешними системами: </a:t>
            </a:r>
            <a:r>
              <a:rPr lang="ru-RU" sz="1200" dirty="0" smtClean="0">
                <a:latin typeface="Arial" pitchFamily="34" charset="0"/>
                <a:cs typeface="Arial" pitchFamily="34" charset="0"/>
              </a:rPr>
              <a:t>Единая </a:t>
            </a:r>
            <a:r>
              <a:rPr lang="ru-RU" sz="1200" dirty="0" err="1" smtClean="0">
                <a:latin typeface="Arial" pitchFamily="34" charset="0"/>
                <a:cs typeface="Arial" pitchFamily="34" charset="0"/>
              </a:rPr>
              <a:t>модерационная</a:t>
            </a:r>
            <a:r>
              <a:rPr lang="en-US" sz="1200" dirty="0" smtClean="0">
                <a:latin typeface="Arial" pitchFamily="34" charset="0"/>
                <a:cs typeface="Arial" pitchFamily="34" charset="0"/>
              </a:rPr>
              <a:t> </a:t>
            </a:r>
            <a:r>
              <a:rPr lang="ru-RU" sz="1200" dirty="0" smtClean="0">
                <a:latin typeface="Arial" pitchFamily="34" charset="0"/>
                <a:cs typeface="Arial" pitchFamily="34" charset="0"/>
              </a:rPr>
              <a:t>служба, ЕГИП, </a:t>
            </a:r>
            <a:r>
              <a:rPr lang="ru-RU" sz="1200" dirty="0" err="1" smtClean="0">
                <a:latin typeface="Arial" pitchFamily="34" charset="0"/>
                <a:cs typeface="Arial" pitchFamily="34" charset="0"/>
              </a:rPr>
              <a:t>Росреестр</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МосгорБТИ</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Мосжилинспекция</a:t>
            </a:r>
            <a:r>
              <a:rPr lang="ru-RU" sz="1200" dirty="0" smtClean="0">
                <a:latin typeface="Arial" pitchFamily="34" charset="0"/>
                <a:cs typeface="Arial" pitchFamily="34" charset="0"/>
              </a:rPr>
              <a:t>, и т.д.</a:t>
            </a:r>
          </a:p>
          <a:p>
            <a:endParaRPr lang="ru-RU" dirty="0" smtClean="0"/>
          </a:p>
          <a:p>
            <a:endParaRPr lang="ru-RU" dirty="0"/>
          </a:p>
        </p:txBody>
      </p:sp>
    </p:spTree>
    <p:extLst>
      <p:ext uri="{BB962C8B-B14F-4D97-AF65-F5344CB8AC3E}">
        <p14:creationId xmlns:p14="http://schemas.microsoft.com/office/powerpoint/2010/main" val="358488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1" dirty="0" smtClean="0">
                <a:solidFill>
                  <a:schemeClr val="tx2"/>
                </a:solidFill>
                <a:latin typeface="Arial" pitchFamily="34" charset="0"/>
                <a:cs typeface="Arial" pitchFamily="34" charset="0"/>
              </a:rPr>
              <a:t>Список домов, находящихся под управлением и редактируемый ГУИС</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1" dirty="0" smtClean="0">
                <a:solidFill>
                  <a:schemeClr val="tx2"/>
                </a:solidFill>
                <a:latin typeface="Arial" pitchFamily="34" charset="0"/>
                <a:cs typeface="Arial" pitchFamily="34" charset="0"/>
              </a:rPr>
              <a:t>Система сообщений позволяет связаться с ОИВ района и техподдержкой</a:t>
            </a:r>
          </a:p>
          <a:p>
            <a:r>
              <a:rPr lang="ru-RU" sz="1600" b="1" dirty="0" smtClean="0">
                <a:solidFill>
                  <a:schemeClr val="tx2"/>
                </a:solidFill>
                <a:latin typeface="Arial" pitchFamily="34" charset="0"/>
                <a:cs typeface="Arial" pitchFamily="34" charset="0"/>
              </a:rPr>
              <a:t>Уборка кровли</a:t>
            </a:r>
            <a:endParaRPr lang="en-US" sz="1600" b="1" dirty="0" smtClean="0">
              <a:solidFill>
                <a:schemeClr val="tx2"/>
              </a:solidFill>
              <a:latin typeface="Arial" pitchFamily="34" charset="0"/>
              <a:cs typeface="Arial" pitchFamily="34" charset="0"/>
            </a:endParaRPr>
          </a:p>
          <a:p>
            <a:r>
              <a:rPr lang="ru-RU" sz="1200" dirty="0" smtClean="0">
                <a:solidFill>
                  <a:schemeClr val="tx2"/>
                </a:solidFill>
                <a:latin typeface="Arial" pitchFamily="34" charset="0"/>
                <a:cs typeface="Arial" pitchFamily="34" charset="0"/>
              </a:rPr>
              <a:t>По регламенту форма на уборку со список домов со скатными кровлями появляется после выставления времени уборки с центрального кабинета МЖИ. </a:t>
            </a:r>
          </a:p>
          <a:p>
            <a:r>
              <a:rPr lang="ru-RU" sz="1200" dirty="0" smtClean="0">
                <a:solidFill>
                  <a:schemeClr val="tx2"/>
                </a:solidFill>
                <a:latin typeface="Arial" pitchFamily="34" charset="0"/>
                <a:cs typeface="Arial" pitchFamily="34" charset="0"/>
              </a:rPr>
              <a:t>Дома сразу делятся  на однодневную и трехдневную уборку. После окончания срока формы исчезают.</a:t>
            </a:r>
          </a:p>
          <a:p>
            <a:r>
              <a:rPr lang="ru-RU" sz="1600" b="1" dirty="0" smtClean="0">
                <a:solidFill>
                  <a:schemeClr val="tx2"/>
                </a:solidFill>
                <a:latin typeface="Arial" pitchFamily="34" charset="0"/>
                <a:cs typeface="Arial" pitchFamily="34" charset="0"/>
              </a:rPr>
              <a:t>Раскрытие по 731</a:t>
            </a:r>
          </a:p>
          <a:p>
            <a:r>
              <a:rPr lang="ru-RU" sz="1200" dirty="0" smtClean="0">
                <a:solidFill>
                  <a:schemeClr val="tx2"/>
                </a:solidFill>
                <a:latin typeface="Arial" pitchFamily="34" charset="0"/>
                <a:cs typeface="Arial" pitchFamily="34" charset="0"/>
              </a:rPr>
              <a:t>Статья 8 – общая информация об УК, диспетчерские и пр.</a:t>
            </a:r>
          </a:p>
          <a:p>
            <a:r>
              <a:rPr lang="ru-RU" sz="1200" dirty="0" smtClean="0">
                <a:solidFill>
                  <a:schemeClr val="tx2"/>
                </a:solidFill>
                <a:latin typeface="Arial" pitchFamily="34" charset="0"/>
                <a:cs typeface="Arial" pitchFamily="34" charset="0"/>
              </a:rPr>
              <a:t>Статья 8Д – внесение информации о договорах управления</a:t>
            </a:r>
          </a:p>
          <a:p>
            <a:r>
              <a:rPr lang="ru-RU" sz="1200" dirty="0" smtClean="0">
                <a:solidFill>
                  <a:schemeClr val="tx2"/>
                </a:solidFill>
                <a:latin typeface="Arial" pitchFamily="34" charset="0"/>
                <a:cs typeface="Arial" pitchFamily="34" charset="0"/>
              </a:rPr>
              <a:t>Статьи  9-14 – прикрепление документов, сертификатов балансов, смет, тарифов.</a:t>
            </a:r>
            <a:endParaRPr lang="ru-RU" sz="1200" b="1" dirty="0" smtClean="0">
              <a:solidFill>
                <a:schemeClr val="tx2"/>
              </a:solidFill>
              <a:latin typeface="Arial" pitchFamily="34" charset="0"/>
              <a:cs typeface="Arial" pitchFamily="34" charset="0"/>
            </a:endParaRPr>
          </a:p>
          <a:p>
            <a:endParaRPr lang="ru-RU" dirty="0"/>
          </a:p>
        </p:txBody>
      </p:sp>
    </p:spTree>
    <p:extLst>
      <p:ext uri="{BB962C8B-B14F-4D97-AF65-F5344CB8AC3E}">
        <p14:creationId xmlns:p14="http://schemas.microsoft.com/office/powerpoint/2010/main" val="58784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587842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288759" y="5648162"/>
            <a:ext cx="8461104" cy="718993"/>
          </a:xfrm>
        </p:spPr>
        <p:txBody>
          <a:bodyPr>
            <a:normAutofit/>
          </a:bodyPr>
          <a:lstStyle>
            <a:lvl1pPr marL="0" indent="0" algn="ctr">
              <a:buNone/>
              <a:defRPr sz="2000" baseline="0">
                <a:solidFill>
                  <a:srgbClr val="000000"/>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заголовка </a:t>
            </a:r>
            <a:r>
              <a:rPr lang="en-US" dirty="0" smtClean="0"/>
              <a:t>Calibri</a:t>
            </a:r>
            <a:r>
              <a:rPr lang="ru-RU" dirty="0" smtClean="0"/>
              <a:t> </a:t>
            </a:r>
            <a:r>
              <a:rPr lang="en-US" dirty="0" smtClean="0"/>
              <a:t>20</a:t>
            </a:r>
            <a:r>
              <a:rPr lang="ru-RU" dirty="0" err="1" smtClean="0"/>
              <a:t>пт</a:t>
            </a:r>
            <a:endParaRPr lang="ru-RU" dirty="0"/>
          </a:p>
        </p:txBody>
      </p:sp>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749" y="653310"/>
            <a:ext cx="278923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01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Слайд без иллюстрации">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2"/>
          <a:stretch>
            <a:fillRect/>
          </a:stretch>
        </p:blipFill>
        <p:spPr>
          <a:xfrm>
            <a:off x="328863" y="380628"/>
            <a:ext cx="8572500" cy="368300"/>
          </a:xfrm>
          <a:prstGeom prst="rect">
            <a:avLst/>
          </a:prstGeom>
        </p:spPr>
      </p:pic>
      <p:sp>
        <p:nvSpPr>
          <p:cNvPr id="2" name="Название 1"/>
          <p:cNvSpPr>
            <a:spLocks noGrp="1"/>
          </p:cNvSpPr>
          <p:nvPr>
            <p:ph type="title" hasCustomPrompt="1"/>
          </p:nvPr>
        </p:nvSpPr>
        <p:spPr>
          <a:xfrm>
            <a:off x="547381" y="197487"/>
            <a:ext cx="7200957" cy="703052"/>
          </a:xfrm>
        </p:spPr>
        <p:txBody>
          <a:bodyPr>
            <a:normAutofit/>
          </a:bodyPr>
          <a:lstStyle>
            <a:lvl1pPr algn="l">
              <a:defRPr sz="1900" b="0" baseline="0">
                <a:solidFill>
                  <a:schemeClr val="bg1"/>
                </a:solidFill>
                <a:latin typeface="+mj-lt"/>
                <a:cs typeface="Arial" pitchFamily="34" charset="0"/>
              </a:defRPr>
            </a:lvl1pPr>
          </a:lstStyle>
          <a:p>
            <a:r>
              <a:rPr lang="en-US" dirty="0" err="1" smtClean="0"/>
              <a:t>Образец</a:t>
            </a:r>
            <a:r>
              <a:rPr lang="en-US" dirty="0" smtClean="0"/>
              <a:t> </a:t>
            </a:r>
            <a:r>
              <a:rPr lang="en-US" dirty="0" err="1" smtClean="0"/>
              <a:t>заголовка</a:t>
            </a:r>
            <a:r>
              <a:rPr lang="ru-RU" dirty="0" smtClean="0"/>
              <a:t> слайда</a:t>
            </a:r>
            <a:r>
              <a:rPr lang="en-US" dirty="0" smtClean="0"/>
              <a:t> Calibri 17</a:t>
            </a:r>
            <a:r>
              <a:rPr lang="ru-RU" dirty="0" err="1" smtClean="0"/>
              <a:t>пт</a:t>
            </a:r>
            <a:endParaRPr lang="ru-RU" dirty="0"/>
          </a:p>
        </p:txBody>
      </p:sp>
      <p:sp>
        <p:nvSpPr>
          <p:cNvPr id="3" name="Содержимое 2"/>
          <p:cNvSpPr>
            <a:spLocks noGrp="1"/>
          </p:cNvSpPr>
          <p:nvPr>
            <p:ph idx="1" hasCustomPrompt="1"/>
          </p:nvPr>
        </p:nvSpPr>
        <p:spPr>
          <a:xfrm>
            <a:off x="328863" y="1122948"/>
            <a:ext cx="8483971" cy="5233402"/>
          </a:xfrm>
        </p:spPr>
        <p:txBody>
          <a:bodyPr>
            <a:normAutofit/>
          </a:bodyPr>
          <a:lstStyle>
            <a:lvl1pPr marL="0" indent="0">
              <a:buClr>
                <a:srgbClr val="800000"/>
              </a:buClr>
              <a:buSzPct val="120000"/>
              <a:buFont typeface="Arial" pitchFamily="34" charset="0"/>
              <a:buNone/>
              <a:defRPr sz="1600" b="0" i="0" baseline="0">
                <a:latin typeface="+mj-lt"/>
                <a:cs typeface="Arial" pitchFamily="34" charset="0"/>
              </a:defRPr>
            </a:lvl1pPr>
          </a:lstStyle>
          <a:p>
            <a:pPr lvl="0"/>
            <a:r>
              <a:rPr lang="ru-RU" dirty="0" smtClean="0"/>
              <a:t>Образец простого текста. </a:t>
            </a:r>
            <a:r>
              <a:rPr lang="en-US" dirty="0" smtClean="0"/>
              <a:t>Calibri 16</a:t>
            </a:r>
            <a:r>
              <a:rPr lang="ru-RU" dirty="0" smtClean="0"/>
              <a:t>пт.</a:t>
            </a:r>
            <a:endParaRPr lang="en-US" dirty="0" smtClean="0"/>
          </a:p>
        </p:txBody>
      </p:sp>
      <p:sp>
        <p:nvSpPr>
          <p:cNvPr id="6" name="Номер слайда 5"/>
          <p:cNvSpPr>
            <a:spLocks noGrp="1"/>
          </p:cNvSpPr>
          <p:nvPr>
            <p:ph type="sldNum" sz="quarter" idx="12"/>
          </p:nvPr>
        </p:nvSpPr>
        <p:spPr>
          <a:xfrm>
            <a:off x="6680179" y="6356350"/>
            <a:ext cx="2133600" cy="365125"/>
          </a:xfrm>
        </p:spPr>
        <p:txBody>
          <a:bodyPr/>
          <a:lstStyle>
            <a:lvl1pPr algn="r">
              <a:defRPr b="0">
                <a:solidFill>
                  <a:schemeClr val="tx1"/>
                </a:solidFill>
                <a:latin typeface="+mj-lt"/>
                <a:cs typeface="Arial" pitchFamily="34" charset="0"/>
              </a:defRPr>
            </a:lvl1pPr>
          </a:lstStyle>
          <a:p>
            <a:fld id="{36654DC3-442E-3A4B-BDB5-90C6476B7DD0}" type="slidenum">
              <a:rPr lang="ru-RU" smtClean="0"/>
              <a:pPr/>
              <a:t>‹#›</a:t>
            </a:fld>
            <a:endParaRPr lang="ru-RU" dirty="0"/>
          </a:p>
        </p:txBody>
      </p:sp>
      <p:pic>
        <p:nvPicPr>
          <p:cNvPr id="12" name="Picture 49" descr="logo_r-sty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166" y="5966676"/>
            <a:ext cx="1346372" cy="380620"/>
          </a:xfrm>
          <a:prstGeom prst="rect">
            <a:avLst/>
          </a:prstGeom>
        </p:spPr>
      </p:pic>
    </p:spTree>
    <p:extLst>
      <p:ext uri="{BB962C8B-B14F-4D97-AF65-F5344CB8AC3E}">
        <p14:creationId xmlns:p14="http://schemas.microsoft.com/office/powerpoint/2010/main" val="1455140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36654DC3-442E-3A4B-BDB5-90C6476B7DD0}" type="slidenum">
              <a:rPr lang="ru-RU" smtClean="0"/>
              <a:pPr/>
              <a:t>‹#›</a:t>
            </a:fld>
            <a:endParaRPr lang="ru-RU" dirty="0"/>
          </a:p>
        </p:txBody>
      </p:sp>
    </p:spTree>
    <p:extLst>
      <p:ext uri="{BB962C8B-B14F-4D97-AF65-F5344CB8AC3E}">
        <p14:creationId xmlns:p14="http://schemas.microsoft.com/office/powerpoint/2010/main" val="176483426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31.emf"/><Relationship Id="rId5" Type="http://schemas.openxmlformats.org/officeDocument/2006/relationships/image" Target="../media/image12.png"/><Relationship Id="rId10" Type="http://schemas.openxmlformats.org/officeDocument/2006/relationships/image" Target="../media/image30.emf"/><Relationship Id="rId4" Type="http://schemas.openxmlformats.org/officeDocument/2006/relationships/image" Target="../media/image11.jpeg"/><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sales@e-moskva.ru" TargetMode="External"/><Relationship Id="rId3" Type="http://schemas.openxmlformats.org/officeDocument/2006/relationships/hyperlink" Target="http://www.r-style.com/" TargetMode="External"/><Relationship Id="rId7" Type="http://schemas.openxmlformats.org/officeDocument/2006/relationships/hyperlink" Target="http://www.e-moskva.r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project@r-style.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569275" y="2068201"/>
            <a:ext cx="8116255" cy="197411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000" kern="1200" baseline="0">
                <a:solidFill>
                  <a:srgbClr val="000000"/>
                </a:solidFill>
                <a:latin typeface="+mj-lt"/>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j-lt"/>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mj-lt"/>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mj-lt"/>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mj-lt"/>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ru-RU" sz="3600" dirty="0" smtClean="0">
                <a:cs typeface="Arial" charset="0"/>
              </a:rPr>
              <a:t>Информационно-аналитическая система управления ЖКХ. Правовые аспекты.</a:t>
            </a:r>
          </a:p>
          <a:p>
            <a:pPr algn="l"/>
            <a:r>
              <a:rPr lang="ru-RU" sz="2400" dirty="0">
                <a:solidFill>
                  <a:schemeClr val="tx1"/>
                </a:solidFill>
                <a:latin typeface="Arial" pitchFamily="34" charset="0"/>
              </a:rPr>
              <a:t>на примере портала «Дома Москвы»</a:t>
            </a:r>
            <a:endParaRPr lang="ru-RU" sz="2400" dirty="0">
              <a:cs typeface="Arial" charset="0"/>
            </a:endParaRPr>
          </a:p>
        </p:txBody>
      </p:sp>
      <p:pic>
        <p:nvPicPr>
          <p:cNvPr id="1028" name="Picture 4" descr="http://www.e-moskva.ru/Style%20Library/Images/left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3904206"/>
            <a:ext cx="19431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556" y="569109"/>
            <a:ext cx="2590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дзаголовок 2"/>
          <p:cNvSpPr>
            <a:spLocks noGrp="1"/>
          </p:cNvSpPr>
          <p:nvPr>
            <p:ph type="subTitle" idx="1"/>
          </p:nvPr>
        </p:nvSpPr>
        <p:spPr>
          <a:xfrm>
            <a:off x="515868" y="5595131"/>
            <a:ext cx="8169662" cy="720021"/>
          </a:xfrm>
        </p:spPr>
        <p:txBody>
          <a:bodyPr>
            <a:noAutofit/>
          </a:bodyPr>
          <a:lstStyle/>
          <a:p>
            <a:pPr algn="l"/>
            <a:r>
              <a:rPr lang="ru-RU" sz="1800" dirty="0"/>
              <a:t>Капитонов </a:t>
            </a:r>
            <a:r>
              <a:rPr lang="ru-RU" sz="1800" dirty="0" smtClean="0"/>
              <a:t>Эдуард Викторович</a:t>
            </a:r>
            <a:endParaRPr lang="en-US" sz="1800" dirty="0" smtClean="0"/>
          </a:p>
          <a:p>
            <a:pPr algn="l"/>
            <a:r>
              <a:rPr lang="ru-RU" sz="1400" dirty="0" smtClean="0"/>
              <a:t>Директор дирекции по работе с ключевыми клиентами</a:t>
            </a:r>
            <a:endParaRPr lang="ru-RU" sz="1400" dirty="0"/>
          </a:p>
        </p:txBody>
      </p:sp>
    </p:spTree>
    <p:extLst>
      <p:ext uri="{BB962C8B-B14F-4D97-AF65-F5344CB8AC3E}">
        <p14:creationId xmlns:p14="http://schemas.microsoft.com/office/powerpoint/2010/main" val="2051733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Портал – единая коммуникационная площадка (</a:t>
            </a:r>
            <a:r>
              <a:rPr lang="en-US" b="1" dirty="0" smtClean="0"/>
              <a:t>dom.mos.ru</a:t>
            </a:r>
            <a:r>
              <a:rPr lang="ru-RU" b="1" dirty="0" smtClean="0"/>
              <a:t>)</a:t>
            </a:r>
            <a:endParaRPr lang="ru-RU" b="1" dirty="0"/>
          </a:p>
        </p:txBody>
      </p:sp>
      <p:sp>
        <p:nvSpPr>
          <p:cNvPr id="4" name="Прямоугольник 3"/>
          <p:cNvSpPr/>
          <p:nvPr/>
        </p:nvSpPr>
        <p:spPr>
          <a:xfrm>
            <a:off x="382772" y="5475767"/>
            <a:ext cx="2083981"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54" name="Группа 53"/>
          <p:cNvGrpSpPr/>
          <p:nvPr/>
        </p:nvGrpSpPr>
        <p:grpSpPr>
          <a:xfrm>
            <a:off x="7800229" y="1026250"/>
            <a:ext cx="1359933" cy="1037765"/>
            <a:chOff x="574488" y="3946525"/>
            <a:chExt cx="1946649" cy="1514464"/>
          </a:xfrm>
        </p:grpSpPr>
        <p:pic>
          <p:nvPicPr>
            <p:cNvPr id="55"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46525"/>
              <a:ext cx="1295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574488" y="4922004"/>
              <a:ext cx="1946649" cy="53898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900" b="1" dirty="0"/>
                <a:t>Управляющие </a:t>
              </a:r>
              <a:r>
                <a:rPr lang="ru-RU" sz="900" b="1" dirty="0" smtClean="0"/>
                <a:t>организации</a:t>
              </a:r>
              <a:endParaRPr lang="ru-RU" sz="900" b="1" dirty="0"/>
            </a:p>
          </p:txBody>
        </p:sp>
      </p:grpSp>
      <p:grpSp>
        <p:nvGrpSpPr>
          <p:cNvPr id="57" name="Группа 56"/>
          <p:cNvGrpSpPr/>
          <p:nvPr/>
        </p:nvGrpSpPr>
        <p:grpSpPr>
          <a:xfrm>
            <a:off x="-8206" y="5548390"/>
            <a:ext cx="1359933" cy="876358"/>
            <a:chOff x="2158813" y="5268913"/>
            <a:chExt cx="1946649" cy="1278915"/>
          </a:xfrm>
        </p:grpSpPr>
        <p:pic>
          <p:nvPicPr>
            <p:cNvPr id="58"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268913"/>
              <a:ext cx="12954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2158813" y="6210963"/>
              <a:ext cx="1946649" cy="3368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900" b="1" dirty="0" smtClean="0"/>
                <a:t>Жители</a:t>
              </a:r>
              <a:endParaRPr lang="ru-RU" sz="900" b="1" dirty="0"/>
            </a:p>
          </p:txBody>
        </p:sp>
      </p:grpSp>
      <p:grpSp>
        <p:nvGrpSpPr>
          <p:cNvPr id="60" name="Группа 59"/>
          <p:cNvGrpSpPr/>
          <p:nvPr/>
        </p:nvGrpSpPr>
        <p:grpSpPr>
          <a:xfrm>
            <a:off x="7800229" y="5514445"/>
            <a:ext cx="1359933" cy="1022058"/>
            <a:chOff x="6145796" y="4931390"/>
            <a:chExt cx="1946649" cy="1491543"/>
          </a:xfrm>
        </p:grpSpPr>
        <p:pic>
          <p:nvPicPr>
            <p:cNvPr id="61" name="Picture 38" descr="C:\Users\Eduard.Kapitonov\Pictures\Водоканал СПб\1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115" y="4931390"/>
              <a:ext cx="1252011" cy="98773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6145796" y="5883948"/>
              <a:ext cx="1946649" cy="53898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900" dirty="0">
                  <a:solidFill>
                    <a:schemeClr val="tx1"/>
                  </a:solidFill>
                </a:rPr>
                <a:t>Эксплуатирующие </a:t>
              </a:r>
            </a:p>
            <a:p>
              <a:r>
                <a:rPr lang="ru-RU" sz="900" dirty="0">
                  <a:solidFill>
                    <a:schemeClr val="tx1"/>
                  </a:solidFill>
                </a:rPr>
                <a:t>организации</a:t>
              </a:r>
            </a:p>
          </p:txBody>
        </p:sp>
      </p:grpSp>
      <p:grpSp>
        <p:nvGrpSpPr>
          <p:cNvPr id="63" name="Группа 62"/>
          <p:cNvGrpSpPr/>
          <p:nvPr/>
        </p:nvGrpSpPr>
        <p:grpSpPr>
          <a:xfrm>
            <a:off x="-8206" y="1014571"/>
            <a:ext cx="1359933" cy="1105165"/>
            <a:chOff x="3598675" y="980728"/>
            <a:chExt cx="1946649" cy="1612824"/>
          </a:xfrm>
        </p:grpSpPr>
        <p:sp>
          <p:nvSpPr>
            <p:cNvPr id="64" name="TextBox 63"/>
            <p:cNvSpPr txBox="1"/>
            <p:nvPr/>
          </p:nvSpPr>
          <p:spPr>
            <a:xfrm>
              <a:off x="3598675" y="1852448"/>
              <a:ext cx="1946649" cy="74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900" dirty="0" smtClean="0">
                  <a:solidFill>
                    <a:schemeClr val="tx1"/>
                  </a:solidFill>
                </a:rPr>
                <a:t>ОИВ и </a:t>
              </a:r>
              <a:r>
                <a:rPr lang="ru-RU" sz="900" dirty="0">
                  <a:solidFill>
                    <a:schemeClr val="tx1"/>
                  </a:solidFill>
                </a:rPr>
                <a:t>подведомственные учреждения</a:t>
              </a:r>
            </a:p>
          </p:txBody>
        </p:sp>
        <p:pic>
          <p:nvPicPr>
            <p:cNvPr id="6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4753" y="980728"/>
              <a:ext cx="1268935" cy="8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6" name="Группа 65"/>
          <p:cNvGrpSpPr/>
          <p:nvPr/>
        </p:nvGrpSpPr>
        <p:grpSpPr>
          <a:xfrm>
            <a:off x="-8206" y="3210274"/>
            <a:ext cx="1359933" cy="1058759"/>
            <a:chOff x="1187624" y="5130847"/>
            <a:chExt cx="1946649" cy="1545101"/>
          </a:xfrm>
        </p:grpSpPr>
        <p:sp>
          <p:nvSpPr>
            <p:cNvPr id="67" name="TextBox 66"/>
            <p:cNvSpPr txBox="1"/>
            <p:nvPr/>
          </p:nvSpPr>
          <p:spPr>
            <a:xfrm>
              <a:off x="1187624" y="6136963"/>
              <a:ext cx="1946649" cy="53898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900" dirty="0" smtClean="0">
                  <a:solidFill>
                    <a:schemeClr val="tx1"/>
                  </a:solidFill>
                </a:rPr>
                <a:t>Объединения</a:t>
              </a:r>
            </a:p>
            <a:p>
              <a:r>
                <a:rPr lang="ru-RU" sz="900" dirty="0" smtClean="0">
                  <a:solidFill>
                    <a:schemeClr val="tx1"/>
                  </a:solidFill>
                </a:rPr>
                <a:t>жителей</a:t>
              </a:r>
              <a:endParaRPr lang="ru-RU" sz="900" dirty="0">
                <a:solidFill>
                  <a:schemeClr val="tx1"/>
                </a:solidFill>
              </a:endParaRPr>
            </a:p>
          </p:txBody>
        </p:sp>
        <p:pic>
          <p:nvPicPr>
            <p:cNvPr id="68" name="Picture 2" descr="http://photo2.kavkaz-uzel.ru/system/attachments/0001/3604/pahomov_view.jpg"/>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0" y="5130847"/>
              <a:ext cx="1301989" cy="100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Группа 68"/>
          <p:cNvGrpSpPr/>
          <p:nvPr/>
        </p:nvGrpSpPr>
        <p:grpSpPr>
          <a:xfrm>
            <a:off x="7800229" y="3217822"/>
            <a:ext cx="1359933" cy="1043771"/>
            <a:chOff x="6775310" y="3154816"/>
            <a:chExt cx="1946649" cy="1523230"/>
          </a:xfrm>
        </p:grpSpPr>
        <p:sp>
          <p:nvSpPr>
            <p:cNvPr id="70" name="TextBox 69"/>
            <p:cNvSpPr txBox="1"/>
            <p:nvPr/>
          </p:nvSpPr>
          <p:spPr>
            <a:xfrm>
              <a:off x="6775310" y="4139061"/>
              <a:ext cx="1946649" cy="53898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400" b="1">
                  <a:solidFill>
                    <a:schemeClr val="bg1">
                      <a:lumMod val="50000"/>
                    </a:schemeClr>
                  </a:solidFill>
                </a:defRPr>
              </a:lvl1pPr>
            </a:lstStyle>
            <a:p>
              <a:r>
                <a:rPr lang="ru-RU" sz="900" dirty="0" err="1" smtClean="0">
                  <a:solidFill>
                    <a:schemeClr val="tx1"/>
                  </a:solidFill>
                </a:rPr>
                <a:t>Ресурсоснабжающие</a:t>
              </a:r>
              <a:r>
                <a:rPr lang="ru-RU" sz="900" dirty="0" smtClean="0">
                  <a:solidFill>
                    <a:schemeClr val="tx1"/>
                  </a:solidFill>
                </a:rPr>
                <a:t> организации </a:t>
              </a:r>
              <a:endParaRPr lang="ru-RU" sz="900" dirty="0">
                <a:solidFill>
                  <a:schemeClr val="tx1"/>
                </a:solidFill>
              </a:endParaRPr>
            </a:p>
          </p:txBody>
        </p:sp>
        <p:pic>
          <p:nvPicPr>
            <p:cNvPr id="71" name="Picture 4" descr="http://pravdaurfo.ru/sites/default/files/home/user1530/2_0.jp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918" y="3154816"/>
              <a:ext cx="1254655" cy="9751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p:txBody>
          <a:bodyPr/>
          <a:lstStyle/>
          <a:p>
            <a:fld id="{36654DC3-442E-3A4B-BDB5-90C6476B7DD0}" type="slidenum">
              <a:rPr lang="ru-RU" smtClean="0"/>
              <a:pPr/>
              <a:t>10</a:t>
            </a:fld>
            <a:endParaRPr lang="ru-RU"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1728" y="979733"/>
            <a:ext cx="6448502" cy="557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99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Личный </a:t>
            </a:r>
            <a:r>
              <a:rPr lang="ru-RU" b="1" dirty="0"/>
              <a:t>кабинет </a:t>
            </a:r>
            <a:r>
              <a:rPr lang="ru-RU" b="1" dirty="0" smtClean="0"/>
              <a:t>Управы (</a:t>
            </a:r>
            <a:r>
              <a:rPr lang="en-US" b="1" dirty="0" smtClean="0"/>
              <a:t>dom.mos.ru</a:t>
            </a:r>
            <a:r>
              <a:rPr lang="ru-RU" b="1" dirty="0" smtClean="0"/>
              <a:t>)</a:t>
            </a:r>
            <a:endParaRPr lang="ru-RU" b="1" dirty="0"/>
          </a:p>
        </p:txBody>
      </p:sp>
      <p:sp>
        <p:nvSpPr>
          <p:cNvPr id="12" name="Объект 2"/>
          <p:cNvSpPr>
            <a:spLocks noGrp="1"/>
          </p:cNvSpPr>
          <p:nvPr>
            <p:ph idx="1"/>
          </p:nvPr>
        </p:nvSpPr>
        <p:spPr>
          <a:xfrm>
            <a:off x="3194462" y="890718"/>
            <a:ext cx="5514108" cy="5967282"/>
          </a:xfrm>
          <a:ln>
            <a:noFill/>
          </a:ln>
        </p:spPr>
        <p:txBody>
          <a:bodyPr>
            <a:noAutofit/>
          </a:bodyPr>
          <a:lstStyle/>
          <a:p>
            <a:pPr marL="0" indent="0">
              <a:buNone/>
            </a:pPr>
            <a:endParaRPr lang="ru-RU" sz="1800" dirty="0"/>
          </a:p>
        </p:txBody>
      </p:sp>
      <p:sp>
        <p:nvSpPr>
          <p:cNvPr id="16" name="Прямоугольник 15"/>
          <p:cNvSpPr/>
          <p:nvPr/>
        </p:nvSpPr>
        <p:spPr>
          <a:xfrm>
            <a:off x="107504" y="2132856"/>
            <a:ext cx="3024336" cy="3619452"/>
          </a:xfrm>
          <a:prstGeom prst="rect">
            <a:avLst/>
          </a:prstGeom>
        </p:spPr>
        <p:txBody>
          <a:bodyPr wrap="square">
            <a:spAutoFit/>
          </a:bodyPr>
          <a:lstStyle/>
          <a:p>
            <a:pPr eaLnBrk="0" hangingPunct="0">
              <a:spcBef>
                <a:spcPct val="20000"/>
              </a:spcBef>
              <a:buClr>
                <a:srgbClr val="C00000"/>
              </a:buClr>
              <a:defRPr/>
            </a:pPr>
            <a:r>
              <a:rPr lang="ru-RU" b="1" dirty="0" smtClean="0">
                <a:solidFill>
                  <a:srgbClr val="AC0000"/>
                </a:solidFill>
                <a:latin typeface="+mn-lt"/>
                <a:ea typeface="Arial Unicode MS" pitchFamily="34" charset="-128"/>
                <a:cs typeface="Arial Unicode MS" pitchFamily="34" charset="-128"/>
              </a:rPr>
              <a:t>Сервисы: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Жалобы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Сообщения</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Уборка кровли</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Раскрытие по 731</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Активность ГУ ИС</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Активность УО</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Удаленные УО</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Не прикрепленные дома</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Настройки</a:t>
            </a:r>
          </a:p>
          <a:p>
            <a:pPr marL="285750" indent="-285750" eaLnBrk="0" hangingPunct="0">
              <a:spcBef>
                <a:spcPct val="20000"/>
              </a:spcBef>
              <a:buClr>
                <a:srgbClr val="C00000"/>
              </a:buClr>
              <a:buFont typeface="Arial" panose="020B0604020202020204" pitchFamily="34" charset="0"/>
              <a:buChar char="•"/>
              <a:defRPr/>
            </a:pPr>
            <a:endParaRPr lang="ru-RU" sz="1600" b="1" dirty="0" smtClean="0">
              <a:ea typeface="Arial Unicode MS" pitchFamily="34" charset="-128"/>
              <a:cs typeface="Arial Unicode MS" pitchFamily="34" charset="-128"/>
            </a:endParaRPr>
          </a:p>
          <a:p>
            <a:pPr marL="285750" indent="-285750" eaLnBrk="0" hangingPunct="0">
              <a:spcBef>
                <a:spcPct val="20000"/>
              </a:spcBef>
              <a:buClr>
                <a:srgbClr val="C00000"/>
              </a:buClr>
              <a:buFont typeface="Arial" panose="020B0604020202020204" pitchFamily="34" charset="0"/>
              <a:buChar char="•"/>
              <a:defRPr/>
            </a:pPr>
            <a:endParaRPr lang="ru-RU" sz="1600" b="1" dirty="0">
              <a:solidFill>
                <a:srgbClr val="AC0000"/>
              </a:solidFill>
              <a:latin typeface="+mn-lt"/>
              <a:ea typeface="Arial Unicode MS" pitchFamily="34" charset="-128"/>
              <a:cs typeface="Arial Unicode MS" pitchFamily="34" charset="-128"/>
            </a:endParaRPr>
          </a:p>
        </p:txBody>
      </p:sp>
      <p:pic>
        <p:nvPicPr>
          <p:cNvPr id="10" name="Picture 6"/>
          <p:cNvPicPr>
            <a:picLocks noChangeAspect="1" noChangeArrowheads="1"/>
          </p:cNvPicPr>
          <p:nvPr/>
        </p:nvPicPr>
        <p:blipFill>
          <a:blip r:embed="rId3" cstate="print"/>
          <a:srcRect/>
          <a:stretch>
            <a:fillRect/>
          </a:stretch>
        </p:blipFill>
        <p:spPr bwMode="auto">
          <a:xfrm>
            <a:off x="308232" y="890346"/>
            <a:ext cx="807384" cy="1152128"/>
          </a:xfrm>
          <a:prstGeom prst="rect">
            <a:avLst/>
          </a:prstGeom>
          <a:noFill/>
          <a:ln w="9525">
            <a:noFill/>
            <a:miter lim="800000"/>
            <a:headEnd/>
            <a:tailEnd/>
          </a:ln>
        </p:spPr>
      </p:pic>
      <p:sp>
        <p:nvSpPr>
          <p:cNvPr id="11" name="TextBox 10"/>
          <p:cNvSpPr txBox="1"/>
          <p:nvPr/>
        </p:nvSpPr>
        <p:spPr>
          <a:xfrm>
            <a:off x="1331640" y="962354"/>
            <a:ext cx="1569660" cy="738664"/>
          </a:xfrm>
          <a:prstGeom prst="rect">
            <a:avLst/>
          </a:prstGeom>
          <a:noFill/>
        </p:spPr>
        <p:txBody>
          <a:bodyPr wrap="none" rtlCol="0">
            <a:spAutoFit/>
          </a:bodyPr>
          <a:lstStyle/>
          <a:p>
            <a:pPr marL="0" lvl="1"/>
            <a:r>
              <a:rPr lang="ru-RU" sz="1400" dirty="0" smtClean="0">
                <a:solidFill>
                  <a:schemeClr val="tx1">
                    <a:lumMod val="65000"/>
                    <a:lumOff val="35000"/>
                  </a:schemeClr>
                </a:solidFill>
                <a:cs typeface="Arial" pitchFamily="34" charset="0"/>
              </a:rPr>
              <a:t>Департамент</a:t>
            </a:r>
          </a:p>
          <a:p>
            <a:pPr marL="0" lvl="1"/>
            <a:r>
              <a:rPr lang="ru-RU" sz="1400" dirty="0" smtClean="0">
                <a:solidFill>
                  <a:schemeClr val="tx1">
                    <a:lumMod val="65000"/>
                    <a:lumOff val="35000"/>
                  </a:schemeClr>
                </a:solidFill>
                <a:cs typeface="Arial" pitchFamily="34" charset="0"/>
              </a:rPr>
              <a:t>информационных</a:t>
            </a:r>
          </a:p>
          <a:p>
            <a:pPr marL="0" lvl="1"/>
            <a:r>
              <a:rPr lang="ru-RU" sz="1400" dirty="0" smtClean="0">
                <a:solidFill>
                  <a:schemeClr val="tx1">
                    <a:lumMod val="65000"/>
                    <a:lumOff val="35000"/>
                  </a:schemeClr>
                </a:solidFill>
                <a:cs typeface="Arial" pitchFamily="34" charset="0"/>
              </a:rPr>
              <a:t>технологий</a:t>
            </a:r>
          </a:p>
        </p:txBody>
      </p:sp>
      <p:pic>
        <p:nvPicPr>
          <p:cNvPr id="13" name="Picture 2"/>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l="-1490" t="-1365" r="-1734" b="1888"/>
          <a:stretch/>
        </p:blipFill>
        <p:spPr bwMode="auto">
          <a:xfrm>
            <a:off x="3194462" y="914504"/>
            <a:ext cx="5649838" cy="3521705"/>
          </a:xfrm>
          <a:prstGeom prst="rect">
            <a:avLst/>
          </a:prstGeom>
          <a:solidFill>
            <a:schemeClr val="bg1"/>
          </a:solidFill>
          <a:ln w="15875"/>
          <a:effectLst/>
          <a:extLs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2424247" y="5231101"/>
            <a:ext cx="1690491" cy="7017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defRPr/>
            </a:pPr>
            <a:r>
              <a:rPr lang="ru-RU" b="1" dirty="0">
                <a:solidFill>
                  <a:srgbClr val="AC0000"/>
                </a:solidFill>
                <a:ea typeface="Arial Unicode MS" pitchFamily="34" charset="-128"/>
                <a:cs typeface="Arial Unicode MS" pitchFamily="34" charset="-128"/>
              </a:rPr>
              <a:t>Информация </a:t>
            </a:r>
            <a:endParaRPr lang="en-US" b="1" dirty="0">
              <a:solidFill>
                <a:srgbClr val="AC0000"/>
              </a:solidFill>
              <a:ea typeface="Arial Unicode MS" pitchFamily="34" charset="-128"/>
              <a:cs typeface="Arial Unicode MS" pitchFamily="34" charset="-128"/>
            </a:endParaRPr>
          </a:p>
          <a:p>
            <a:pPr eaLnBrk="0" hangingPunct="0">
              <a:spcBef>
                <a:spcPct val="20000"/>
              </a:spcBef>
              <a:buClr>
                <a:srgbClr val="C00000"/>
              </a:buClr>
              <a:defRPr/>
            </a:pPr>
            <a:r>
              <a:rPr lang="ru-RU" b="1" dirty="0">
                <a:solidFill>
                  <a:srgbClr val="AC0000"/>
                </a:solidFill>
                <a:ea typeface="Arial Unicode MS" pitchFamily="34" charset="-128"/>
                <a:cs typeface="Arial Unicode MS" pitchFamily="34" charset="-128"/>
              </a:rPr>
              <a:t>по </a:t>
            </a:r>
            <a:r>
              <a:rPr lang="ru-RU" b="1" dirty="0" smtClean="0">
                <a:solidFill>
                  <a:srgbClr val="AC0000"/>
                </a:solidFill>
                <a:ea typeface="Arial Unicode MS" pitchFamily="34" charset="-128"/>
                <a:cs typeface="Arial Unicode MS" pitchFamily="34" charset="-128"/>
              </a:rPr>
              <a:t>районам</a:t>
            </a:r>
            <a:endParaRPr lang="ru-RU" b="1" dirty="0">
              <a:solidFill>
                <a:srgbClr val="AC0000"/>
              </a:solidFill>
              <a:ea typeface="Arial Unicode MS" pitchFamily="34" charset="-128"/>
              <a:cs typeface="Arial Unicode MS" pitchFamily="34" charset="-128"/>
            </a:endParaRPr>
          </a:p>
        </p:txBody>
      </p:sp>
      <p:sp>
        <p:nvSpPr>
          <p:cNvPr id="17" name="Скругленный прямоугольник 16"/>
          <p:cNvSpPr/>
          <p:nvPr/>
        </p:nvSpPr>
        <p:spPr>
          <a:xfrm>
            <a:off x="4433777" y="1878530"/>
            <a:ext cx="966359" cy="2584450"/>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18" name="Соединительная линия уступом 17"/>
          <p:cNvCxnSpPr>
            <a:stCxn id="14" idx="3"/>
            <a:endCxn id="17" idx="2"/>
          </p:cNvCxnSpPr>
          <p:nvPr/>
        </p:nvCxnSpPr>
        <p:spPr>
          <a:xfrm flipV="1">
            <a:off x="4114738" y="4462980"/>
            <a:ext cx="802219" cy="1118987"/>
          </a:xfrm>
          <a:prstGeom prst="bentConnector2">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27" name="Скругленный прямоугольник 26"/>
          <p:cNvSpPr/>
          <p:nvPr/>
        </p:nvSpPr>
        <p:spPr>
          <a:xfrm>
            <a:off x="3231432" y="1878530"/>
            <a:ext cx="1162653" cy="2584450"/>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28" name="Соединительная линия уступом 27"/>
          <p:cNvCxnSpPr>
            <a:endCxn id="27" idx="1"/>
          </p:cNvCxnSpPr>
          <p:nvPr/>
        </p:nvCxnSpPr>
        <p:spPr>
          <a:xfrm>
            <a:off x="1212304" y="2341857"/>
            <a:ext cx="2019128" cy="828898"/>
          </a:xfrm>
          <a:prstGeom prst="bentConnector3">
            <a:avLst>
              <a:gd name="adj1" fmla="val 50000"/>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8" name="Прямоугольник 37"/>
          <p:cNvSpPr/>
          <p:nvPr/>
        </p:nvSpPr>
        <p:spPr>
          <a:xfrm>
            <a:off x="5208105" y="5231101"/>
            <a:ext cx="3912042" cy="83099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pPr>
            <a:r>
              <a:rPr lang="ru-RU" sz="1600" dirty="0">
                <a:ea typeface="Arial Unicode MS" pitchFamily="34" charset="-128"/>
                <a:cs typeface="Arial Unicode MS" pitchFamily="34" charset="-128"/>
              </a:rPr>
              <a:t>Раскрытие по </a:t>
            </a:r>
            <a:r>
              <a:rPr lang="ru-RU" sz="1600" dirty="0" smtClean="0">
                <a:ea typeface="Arial Unicode MS" pitchFamily="34" charset="-128"/>
                <a:cs typeface="Arial Unicode MS" pitchFamily="34" charset="-128"/>
              </a:rPr>
              <a:t>731 Управы </a:t>
            </a:r>
            <a:r>
              <a:rPr lang="ru-RU" sz="1600" dirty="0">
                <a:ea typeface="Arial Unicode MS" pitchFamily="34" charset="-128"/>
                <a:cs typeface="Arial Unicode MS" pitchFamily="34" charset="-128"/>
              </a:rPr>
              <a:t>видят </a:t>
            </a:r>
            <a:r>
              <a:rPr lang="ru-RU" sz="1600" dirty="0" smtClean="0">
                <a:ea typeface="Arial Unicode MS" pitchFamily="34" charset="-128"/>
                <a:cs typeface="Arial Unicode MS" pitchFamily="34" charset="-128"/>
              </a:rPr>
              <a:t>информацию по округу с возможностью детализации</a:t>
            </a:r>
            <a:endParaRPr lang="ru-RU" sz="1600" dirty="0">
              <a:ea typeface="Arial Unicode MS" pitchFamily="34" charset="-128"/>
              <a:cs typeface="Arial Unicode MS" pitchFamily="34" charset="-128"/>
            </a:endParaRPr>
          </a:p>
        </p:txBody>
      </p:sp>
      <p:sp>
        <p:nvSpPr>
          <p:cNvPr id="39" name="Скругленный прямоугольник 38"/>
          <p:cNvSpPr/>
          <p:nvPr/>
        </p:nvSpPr>
        <p:spPr>
          <a:xfrm>
            <a:off x="5476875" y="1878530"/>
            <a:ext cx="3367425" cy="2584450"/>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40" name="Соединительная линия уступом 39"/>
          <p:cNvCxnSpPr>
            <a:stCxn id="38" idx="0"/>
            <a:endCxn id="39" idx="2"/>
          </p:cNvCxnSpPr>
          <p:nvPr/>
        </p:nvCxnSpPr>
        <p:spPr>
          <a:xfrm rot="16200000" flipV="1">
            <a:off x="6778297" y="4845272"/>
            <a:ext cx="768121" cy="3538"/>
          </a:xfrm>
          <a:prstGeom prst="bentConnector3">
            <a:avLst>
              <a:gd name="adj1" fmla="val 50000"/>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 name="Номер слайда 2"/>
          <p:cNvSpPr>
            <a:spLocks noGrp="1"/>
          </p:cNvSpPr>
          <p:nvPr>
            <p:ph type="sldNum" sz="quarter" idx="12"/>
          </p:nvPr>
        </p:nvSpPr>
        <p:spPr/>
        <p:txBody>
          <a:bodyPr/>
          <a:lstStyle/>
          <a:p>
            <a:fld id="{36654DC3-442E-3A4B-BDB5-90C6476B7DD0}" type="slidenum">
              <a:rPr lang="ru-RU" smtClean="0"/>
              <a:pPr/>
              <a:t>11</a:t>
            </a:fld>
            <a:endParaRPr lang="ru-RU" dirty="0"/>
          </a:p>
        </p:txBody>
      </p:sp>
    </p:spTree>
    <p:extLst>
      <p:ext uri="{BB962C8B-B14F-4D97-AF65-F5344CB8AC3E}">
        <p14:creationId xmlns:p14="http://schemas.microsoft.com/office/powerpoint/2010/main" val="99304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7" grpId="0" animBg="1"/>
      <p:bldP spid="27" grpId="0" animBg="1"/>
      <p:bldP spid="38" grpId="0"/>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846" t="-2563" r="-1191" b="1974"/>
          <a:stretch/>
        </p:blipFill>
        <p:spPr bwMode="auto">
          <a:xfrm>
            <a:off x="3194462" y="917056"/>
            <a:ext cx="5636717" cy="2511944"/>
          </a:xfrm>
          <a:prstGeom prst="rect">
            <a:avLst/>
          </a:prstGeom>
          <a:solidFill>
            <a:schemeClr val="bg1"/>
          </a:solidFill>
          <a:ln w="15875"/>
          <a:effectLst/>
          <a:extLst>
            <a:ext uri="{91240B29-F687-4F45-9708-019B960494DF}">
              <a14:hiddenLine xmlns:a14="http://schemas.microsoft.com/office/drawing/2010/main" w="9525">
                <a:solidFill>
                  <a:schemeClr val="tx1"/>
                </a:solidFill>
                <a:miter lim="800000"/>
                <a:headEnd/>
                <a:tailEnd/>
              </a14:hiddenLine>
            </a:ext>
          </a:extLst>
        </p:spPr>
      </p:pic>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Личный </a:t>
            </a:r>
            <a:r>
              <a:rPr lang="ru-RU" b="1" dirty="0"/>
              <a:t>кабинет ГУИС  </a:t>
            </a:r>
            <a:r>
              <a:rPr lang="ru-RU" b="1" dirty="0" smtClean="0"/>
              <a:t>(</a:t>
            </a:r>
            <a:r>
              <a:rPr lang="en-US" b="1" dirty="0" smtClean="0"/>
              <a:t>dom.mos.ru</a:t>
            </a:r>
            <a:r>
              <a:rPr lang="ru-RU" b="1" dirty="0" smtClean="0"/>
              <a:t>)</a:t>
            </a:r>
            <a:endParaRPr lang="ru-RU" b="1" dirty="0"/>
          </a:p>
        </p:txBody>
      </p:sp>
      <p:sp>
        <p:nvSpPr>
          <p:cNvPr id="16" name="Прямоугольник 15"/>
          <p:cNvSpPr/>
          <p:nvPr/>
        </p:nvSpPr>
        <p:spPr>
          <a:xfrm>
            <a:off x="107504" y="2132856"/>
            <a:ext cx="3024336" cy="3028521"/>
          </a:xfrm>
          <a:prstGeom prst="rect">
            <a:avLst/>
          </a:prstGeom>
        </p:spPr>
        <p:txBody>
          <a:bodyPr wrap="square">
            <a:spAutoFit/>
          </a:bodyPr>
          <a:lstStyle/>
          <a:p>
            <a:pPr eaLnBrk="0" hangingPunct="0">
              <a:spcBef>
                <a:spcPct val="20000"/>
              </a:spcBef>
              <a:buClr>
                <a:srgbClr val="C00000"/>
              </a:buClr>
              <a:defRPr/>
            </a:pPr>
            <a:r>
              <a:rPr lang="ru-RU" b="1" dirty="0" smtClean="0">
                <a:solidFill>
                  <a:srgbClr val="AC0000"/>
                </a:solidFill>
                <a:latin typeface="+mn-lt"/>
                <a:ea typeface="Arial Unicode MS" pitchFamily="34" charset="-128"/>
                <a:cs typeface="Arial Unicode MS" pitchFamily="34" charset="-128"/>
              </a:rPr>
              <a:t>Сервисы: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Управление домами</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Список УК</a:t>
            </a:r>
            <a:endParaRPr lang="ru-RU" sz="1600" b="1" dirty="0" smtClean="0">
              <a:latin typeface="+mn-lt"/>
              <a:ea typeface="Arial Unicode MS" pitchFamily="34" charset="-128"/>
              <a:cs typeface="Arial Unicode MS" pitchFamily="34" charset="-128"/>
            </a:endParaRP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Список ОСЖ</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Завести организацию</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Сообщения</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Настройки</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Руководство пользователя</a:t>
            </a:r>
          </a:p>
          <a:p>
            <a:pPr marL="285750" indent="-285750" eaLnBrk="0" hangingPunct="0">
              <a:spcBef>
                <a:spcPct val="20000"/>
              </a:spcBef>
              <a:buClr>
                <a:srgbClr val="C00000"/>
              </a:buClr>
              <a:buFont typeface="Arial" panose="020B0604020202020204" pitchFamily="34" charset="0"/>
              <a:buChar char="•"/>
              <a:defRPr/>
            </a:pPr>
            <a:endParaRPr lang="ru-RU" sz="1600" b="1" dirty="0" smtClean="0">
              <a:ea typeface="Arial Unicode MS" pitchFamily="34" charset="-128"/>
              <a:cs typeface="Arial Unicode MS" pitchFamily="34" charset="-128"/>
            </a:endParaRPr>
          </a:p>
          <a:p>
            <a:pPr marL="285750" indent="-285750" eaLnBrk="0" hangingPunct="0">
              <a:spcBef>
                <a:spcPct val="20000"/>
              </a:spcBef>
              <a:buClr>
                <a:srgbClr val="C00000"/>
              </a:buClr>
              <a:buFont typeface="Arial" panose="020B0604020202020204" pitchFamily="34" charset="0"/>
              <a:buChar char="•"/>
              <a:defRPr/>
            </a:pPr>
            <a:endParaRPr lang="ru-RU" sz="1600" b="1" dirty="0">
              <a:solidFill>
                <a:srgbClr val="AC0000"/>
              </a:solidFill>
              <a:latin typeface="+mn-lt"/>
              <a:ea typeface="Arial Unicode MS" pitchFamily="34" charset="-128"/>
              <a:cs typeface="Arial Unicode MS" pitchFamily="34" charset="-128"/>
            </a:endParaRPr>
          </a:p>
        </p:txBody>
      </p:sp>
      <p:pic>
        <p:nvPicPr>
          <p:cNvPr id="10" name="Picture 6"/>
          <p:cNvPicPr>
            <a:picLocks noChangeAspect="1" noChangeArrowheads="1"/>
          </p:cNvPicPr>
          <p:nvPr/>
        </p:nvPicPr>
        <p:blipFill>
          <a:blip r:embed="rId4" cstate="print"/>
          <a:srcRect/>
          <a:stretch>
            <a:fillRect/>
          </a:stretch>
        </p:blipFill>
        <p:spPr bwMode="auto">
          <a:xfrm>
            <a:off x="308232" y="890346"/>
            <a:ext cx="807384" cy="1152128"/>
          </a:xfrm>
          <a:prstGeom prst="rect">
            <a:avLst/>
          </a:prstGeom>
          <a:noFill/>
          <a:ln w="9525">
            <a:noFill/>
            <a:miter lim="800000"/>
            <a:headEnd/>
            <a:tailEnd/>
          </a:ln>
        </p:spPr>
      </p:pic>
      <p:sp>
        <p:nvSpPr>
          <p:cNvPr id="11" name="TextBox 10"/>
          <p:cNvSpPr txBox="1"/>
          <p:nvPr/>
        </p:nvSpPr>
        <p:spPr>
          <a:xfrm>
            <a:off x="1331640" y="962354"/>
            <a:ext cx="1569660" cy="738664"/>
          </a:xfrm>
          <a:prstGeom prst="rect">
            <a:avLst/>
          </a:prstGeom>
          <a:noFill/>
        </p:spPr>
        <p:txBody>
          <a:bodyPr wrap="none" rtlCol="0">
            <a:spAutoFit/>
          </a:bodyPr>
          <a:lstStyle/>
          <a:p>
            <a:pPr marL="0" lvl="1"/>
            <a:r>
              <a:rPr lang="ru-RU" sz="1400" dirty="0" smtClean="0">
                <a:solidFill>
                  <a:schemeClr val="tx1">
                    <a:lumMod val="65000"/>
                    <a:lumOff val="35000"/>
                  </a:schemeClr>
                </a:solidFill>
                <a:cs typeface="Arial" pitchFamily="34" charset="0"/>
              </a:rPr>
              <a:t>Департамент</a:t>
            </a:r>
          </a:p>
          <a:p>
            <a:pPr marL="0" lvl="1"/>
            <a:r>
              <a:rPr lang="ru-RU" sz="1400" dirty="0" smtClean="0">
                <a:solidFill>
                  <a:schemeClr val="tx1">
                    <a:lumMod val="65000"/>
                    <a:lumOff val="35000"/>
                  </a:schemeClr>
                </a:solidFill>
                <a:cs typeface="Arial" pitchFamily="34" charset="0"/>
              </a:rPr>
              <a:t>информационных</a:t>
            </a:r>
          </a:p>
          <a:p>
            <a:pPr marL="0" lvl="1"/>
            <a:r>
              <a:rPr lang="ru-RU" sz="1400" dirty="0" smtClean="0">
                <a:solidFill>
                  <a:schemeClr val="tx1">
                    <a:lumMod val="65000"/>
                    <a:lumOff val="35000"/>
                  </a:schemeClr>
                </a:solidFill>
                <a:cs typeface="Arial" pitchFamily="34" charset="0"/>
              </a:rPr>
              <a:t>технологий</a:t>
            </a:r>
          </a:p>
        </p:txBody>
      </p:sp>
      <p:sp>
        <p:nvSpPr>
          <p:cNvPr id="14" name="Прямоугольник 13"/>
          <p:cNvSpPr/>
          <p:nvPr/>
        </p:nvSpPr>
        <p:spPr>
          <a:xfrm>
            <a:off x="2424246" y="4874851"/>
            <a:ext cx="3588574" cy="132343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defRPr/>
            </a:pPr>
            <a:r>
              <a:rPr lang="ru-RU" sz="1600" dirty="0">
                <a:ea typeface="Arial Unicode MS" pitchFamily="34" charset="-128"/>
                <a:cs typeface="Arial Unicode MS" pitchFamily="34" charset="-128"/>
              </a:rPr>
              <a:t>Сотрудник ГУ ИС видит список организаций, управляющих домами.</a:t>
            </a:r>
            <a:r>
              <a:rPr lang="en-US" sz="1600" dirty="0">
                <a:ea typeface="Arial Unicode MS" pitchFamily="34" charset="-128"/>
                <a:cs typeface="Arial Unicode MS" pitchFamily="34" charset="-128"/>
              </a:rPr>
              <a:t> </a:t>
            </a:r>
            <a:r>
              <a:rPr lang="ru-RU" sz="1600" dirty="0">
                <a:ea typeface="Arial Unicode MS" pitchFamily="34" charset="-128"/>
                <a:cs typeface="Arial Unicode MS" pitchFamily="34" charset="-128"/>
              </a:rPr>
              <a:t>Напротив каждой организации есть  список домов, возможность редактировать и удалить организацию</a:t>
            </a:r>
          </a:p>
        </p:txBody>
      </p:sp>
      <p:sp>
        <p:nvSpPr>
          <p:cNvPr id="17" name="Скругленный прямоугольник 16"/>
          <p:cNvSpPr/>
          <p:nvPr/>
        </p:nvSpPr>
        <p:spPr>
          <a:xfrm>
            <a:off x="4433777" y="1878530"/>
            <a:ext cx="1523037" cy="1590286"/>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18" name="Соединительная линия уступом 17"/>
          <p:cNvCxnSpPr>
            <a:stCxn id="14" idx="0"/>
            <a:endCxn id="17" idx="2"/>
          </p:cNvCxnSpPr>
          <p:nvPr/>
        </p:nvCxnSpPr>
        <p:spPr>
          <a:xfrm rot="5400000" flipH="1" flipV="1">
            <a:off x="4003897" y="3683453"/>
            <a:ext cx="1406035" cy="976763"/>
          </a:xfrm>
          <a:prstGeom prst="bentConnector3">
            <a:avLst>
              <a:gd name="adj1" fmla="val 50000"/>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27" name="Скругленный прямоугольник 26"/>
          <p:cNvSpPr/>
          <p:nvPr/>
        </p:nvSpPr>
        <p:spPr>
          <a:xfrm>
            <a:off x="3207680" y="1878530"/>
            <a:ext cx="1162653" cy="1590286"/>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28" name="Соединительная линия уступом 27"/>
          <p:cNvCxnSpPr>
            <a:endCxn id="27" idx="1"/>
          </p:cNvCxnSpPr>
          <p:nvPr/>
        </p:nvCxnSpPr>
        <p:spPr>
          <a:xfrm>
            <a:off x="1188552" y="2341857"/>
            <a:ext cx="2019128" cy="331816"/>
          </a:xfrm>
          <a:prstGeom prst="bentConnector3">
            <a:avLst>
              <a:gd name="adj1" fmla="val 82078"/>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8" name="Прямоугольник 37"/>
          <p:cNvSpPr/>
          <p:nvPr/>
        </p:nvSpPr>
        <p:spPr>
          <a:xfrm>
            <a:off x="6178163" y="4874851"/>
            <a:ext cx="2957866" cy="107721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pPr>
            <a:r>
              <a:rPr lang="ru-RU" sz="1600" dirty="0">
                <a:ea typeface="Arial Unicode MS" pitchFamily="34" charset="-128"/>
                <a:cs typeface="Arial Unicode MS" pitchFamily="34" charset="-128"/>
              </a:rPr>
              <a:t>В списке домов, можно увидеть адреса, корректировать площадь дома, открепить дом или прикрепить новый</a:t>
            </a:r>
          </a:p>
        </p:txBody>
      </p:sp>
      <p:sp>
        <p:nvSpPr>
          <p:cNvPr id="39" name="Скругленный прямоугольник 38"/>
          <p:cNvSpPr/>
          <p:nvPr/>
        </p:nvSpPr>
        <p:spPr>
          <a:xfrm>
            <a:off x="6028603" y="1878530"/>
            <a:ext cx="2815697" cy="1590286"/>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40" name="Соединительная линия уступом 39"/>
          <p:cNvCxnSpPr>
            <a:endCxn id="39" idx="2"/>
          </p:cNvCxnSpPr>
          <p:nvPr/>
        </p:nvCxnSpPr>
        <p:spPr>
          <a:xfrm rot="16200000" flipV="1">
            <a:off x="6733436" y="4171832"/>
            <a:ext cx="1412386" cy="6353"/>
          </a:xfrm>
          <a:prstGeom prst="bentConnector3">
            <a:avLst>
              <a:gd name="adj1" fmla="val 50000"/>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 name="Номер слайда 2"/>
          <p:cNvSpPr>
            <a:spLocks noGrp="1"/>
          </p:cNvSpPr>
          <p:nvPr>
            <p:ph type="sldNum" sz="quarter" idx="12"/>
          </p:nvPr>
        </p:nvSpPr>
        <p:spPr/>
        <p:txBody>
          <a:bodyPr/>
          <a:lstStyle/>
          <a:p>
            <a:fld id="{36654DC3-442E-3A4B-BDB5-90C6476B7DD0}" type="slidenum">
              <a:rPr lang="ru-RU" smtClean="0"/>
              <a:pPr/>
              <a:t>12</a:t>
            </a:fld>
            <a:endParaRPr lang="ru-RU" dirty="0"/>
          </a:p>
        </p:txBody>
      </p:sp>
    </p:spTree>
    <p:extLst>
      <p:ext uri="{BB962C8B-B14F-4D97-AF65-F5344CB8AC3E}">
        <p14:creationId xmlns:p14="http://schemas.microsoft.com/office/powerpoint/2010/main" val="243365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7" grpId="0" animBg="1"/>
      <p:bldP spid="27" grpId="0" animBg="1"/>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2317" t="-1226" r="-2556" b="-727"/>
          <a:stretch/>
        </p:blipFill>
        <p:spPr bwMode="auto">
          <a:xfrm>
            <a:off x="3016603" y="898982"/>
            <a:ext cx="5907755" cy="4916404"/>
          </a:xfrm>
          <a:prstGeom prst="rect">
            <a:avLst/>
          </a:prstGeom>
          <a:solidFill>
            <a:schemeClr val="bg1"/>
          </a:solidFill>
          <a:ln w="15875"/>
          <a:effectLst/>
          <a:extLst>
            <a:ext uri="{91240B29-F687-4F45-9708-019B960494DF}">
              <a14:hiddenLine xmlns:a14="http://schemas.microsoft.com/office/drawing/2010/main" w="9525">
                <a:solidFill>
                  <a:schemeClr val="tx1"/>
                </a:solidFill>
                <a:miter lim="800000"/>
                <a:headEnd/>
                <a:tailEnd/>
              </a14:hiddenLine>
            </a:ext>
          </a:extLst>
        </p:spPr>
      </p:pic>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Личный </a:t>
            </a:r>
            <a:r>
              <a:rPr lang="ru-RU" b="1" dirty="0"/>
              <a:t>кабинет Управляющей </a:t>
            </a:r>
            <a:r>
              <a:rPr lang="ru-RU" b="1" dirty="0" smtClean="0"/>
              <a:t>Компании (</a:t>
            </a:r>
            <a:r>
              <a:rPr lang="en-US" b="1" dirty="0" smtClean="0"/>
              <a:t>dom.mos.ru</a:t>
            </a:r>
            <a:r>
              <a:rPr lang="ru-RU" b="1" dirty="0" smtClean="0"/>
              <a:t>)</a:t>
            </a:r>
            <a:endParaRPr lang="ru-RU" b="1" dirty="0"/>
          </a:p>
        </p:txBody>
      </p:sp>
      <p:sp>
        <p:nvSpPr>
          <p:cNvPr id="16" name="Прямоугольник 15"/>
          <p:cNvSpPr/>
          <p:nvPr/>
        </p:nvSpPr>
        <p:spPr>
          <a:xfrm>
            <a:off x="107504" y="2132856"/>
            <a:ext cx="3024336" cy="4278094"/>
          </a:xfrm>
          <a:prstGeom prst="rect">
            <a:avLst/>
          </a:prstGeom>
        </p:spPr>
        <p:txBody>
          <a:bodyPr wrap="square">
            <a:spAutoFit/>
          </a:bodyPr>
          <a:lstStyle/>
          <a:p>
            <a:pPr eaLnBrk="0" hangingPunct="0">
              <a:spcBef>
                <a:spcPct val="20000"/>
              </a:spcBef>
              <a:buClr>
                <a:srgbClr val="C00000"/>
              </a:buClr>
              <a:defRPr/>
            </a:pPr>
            <a:r>
              <a:rPr lang="ru-RU" b="1" dirty="0" smtClean="0">
                <a:solidFill>
                  <a:srgbClr val="AC0000"/>
                </a:solidFill>
                <a:latin typeface="+mn-lt"/>
                <a:ea typeface="Arial Unicode MS" pitchFamily="34" charset="-128"/>
                <a:cs typeface="Arial Unicode MS" pitchFamily="34" charset="-128"/>
              </a:rPr>
              <a:t>Сервисы:</a:t>
            </a:r>
          </a:p>
          <a:p>
            <a:pPr marL="285750" indent="-285750" eaLnBrk="0" hangingPunct="0">
              <a:spcBef>
                <a:spcPct val="20000"/>
              </a:spcBef>
              <a:buClr>
                <a:srgbClr val="C00000"/>
              </a:buClr>
              <a:buFont typeface="Arial" panose="020B0604020202020204" pitchFamily="34" charset="0"/>
              <a:buChar char="•"/>
              <a:defRPr/>
            </a:pPr>
            <a:r>
              <a:rPr lang="ru-RU" sz="1400" b="1" dirty="0" smtClean="0">
                <a:ea typeface="Arial Unicode MS" pitchFamily="34" charset="-128"/>
                <a:cs typeface="Arial Unicode MS" pitchFamily="34" charset="-128"/>
              </a:rPr>
              <a:t>Список домов</a:t>
            </a:r>
          </a:p>
          <a:p>
            <a:pPr marL="285750" indent="-285750" eaLnBrk="0" hangingPunct="0">
              <a:spcBef>
                <a:spcPct val="20000"/>
              </a:spcBef>
              <a:buClr>
                <a:srgbClr val="C00000"/>
              </a:buClr>
              <a:buFont typeface="Arial" panose="020B0604020202020204" pitchFamily="34" charset="0"/>
              <a:buChar char="•"/>
              <a:defRPr/>
            </a:pPr>
            <a:r>
              <a:rPr lang="ru-RU" sz="1400" b="1" dirty="0">
                <a:ea typeface="Arial Unicode MS" pitchFamily="34" charset="-128"/>
                <a:cs typeface="Arial Unicode MS" pitchFamily="34" charset="-128"/>
              </a:rPr>
              <a:t>Сообщения</a:t>
            </a:r>
          </a:p>
          <a:p>
            <a:pPr marL="285750" indent="-285750" eaLnBrk="0" hangingPunct="0">
              <a:spcBef>
                <a:spcPct val="20000"/>
              </a:spcBef>
              <a:buClr>
                <a:srgbClr val="C00000"/>
              </a:buClr>
              <a:buFont typeface="Arial" panose="020B0604020202020204" pitchFamily="34" charset="0"/>
              <a:buChar char="•"/>
              <a:defRPr/>
            </a:pPr>
            <a:r>
              <a:rPr lang="ru-RU" sz="1400" b="1" dirty="0" smtClean="0">
                <a:ea typeface="Arial Unicode MS" pitchFamily="34" charset="-128"/>
                <a:cs typeface="Arial Unicode MS" pitchFamily="34" charset="-128"/>
              </a:rPr>
              <a:t>Уборка кровли</a:t>
            </a:r>
          </a:p>
          <a:p>
            <a:pPr marL="742950" lvl="1" indent="-285750" eaLnBrk="0" hangingPunct="0">
              <a:spcBef>
                <a:spcPct val="20000"/>
              </a:spcBef>
              <a:buClr>
                <a:srgbClr val="C00000"/>
              </a:buClr>
              <a:buFont typeface="Arial" panose="020B0604020202020204" pitchFamily="34" charset="0"/>
              <a:buChar char="•"/>
              <a:defRPr/>
            </a:pPr>
            <a:r>
              <a:rPr lang="ru-RU" sz="1400" dirty="0" smtClean="0">
                <a:ea typeface="Arial Unicode MS" pitchFamily="34" charset="-128"/>
                <a:cs typeface="Arial Unicode MS" pitchFamily="34" charset="-128"/>
              </a:rPr>
              <a:t>План-график очистки кровли</a:t>
            </a:r>
          </a:p>
          <a:p>
            <a:pPr marL="742950" lvl="1" indent="-285750" eaLnBrk="0" hangingPunct="0">
              <a:spcBef>
                <a:spcPct val="20000"/>
              </a:spcBef>
              <a:buClr>
                <a:srgbClr val="C00000"/>
              </a:buClr>
              <a:buFont typeface="Arial" panose="020B0604020202020204" pitchFamily="34" charset="0"/>
              <a:buChar char="•"/>
              <a:defRPr/>
            </a:pPr>
            <a:r>
              <a:rPr lang="ru-RU" sz="1400" dirty="0" smtClean="0">
                <a:ea typeface="Arial Unicode MS" pitchFamily="34" charset="-128"/>
                <a:cs typeface="Arial Unicode MS" pitchFamily="34" charset="-128"/>
              </a:rPr>
              <a:t>История уборки крыш</a:t>
            </a:r>
          </a:p>
          <a:p>
            <a:pPr marL="742950" lvl="1" indent="-285750" eaLnBrk="0" hangingPunct="0">
              <a:spcBef>
                <a:spcPct val="20000"/>
              </a:spcBef>
              <a:buClr>
                <a:srgbClr val="C00000"/>
              </a:buClr>
              <a:buFont typeface="Arial" panose="020B0604020202020204" pitchFamily="34" charset="0"/>
              <a:buChar char="•"/>
              <a:defRPr/>
            </a:pPr>
            <a:r>
              <a:rPr lang="ru-RU" sz="1400" dirty="0" smtClean="0">
                <a:ea typeface="Arial Unicode MS" pitchFamily="34" charset="-128"/>
                <a:cs typeface="Arial Unicode MS" pitchFamily="34" charset="-128"/>
              </a:rPr>
              <a:t>Сводный отчет</a:t>
            </a:r>
          </a:p>
          <a:p>
            <a:pPr marL="285750" indent="-285750" eaLnBrk="0" hangingPunct="0">
              <a:spcBef>
                <a:spcPct val="20000"/>
              </a:spcBef>
              <a:buClr>
                <a:srgbClr val="C00000"/>
              </a:buClr>
              <a:buFont typeface="Arial" panose="020B0604020202020204" pitchFamily="34" charset="0"/>
              <a:buChar char="•"/>
              <a:defRPr/>
            </a:pPr>
            <a:r>
              <a:rPr lang="ru-RU" sz="1400" b="1" dirty="0" smtClean="0">
                <a:ea typeface="Arial Unicode MS" pitchFamily="34" charset="-128"/>
                <a:cs typeface="Arial Unicode MS" pitchFamily="34" charset="-128"/>
              </a:rPr>
              <a:t>Раскрытие по 731</a:t>
            </a:r>
          </a:p>
          <a:p>
            <a:pPr marL="742950" lvl="1" indent="-285750" eaLnBrk="0" hangingPunct="0">
              <a:spcBef>
                <a:spcPct val="20000"/>
              </a:spcBef>
              <a:buClr>
                <a:srgbClr val="C00000"/>
              </a:buClr>
              <a:buFont typeface="Arial" panose="020B0604020202020204" pitchFamily="34" charset="0"/>
              <a:buChar char="•"/>
              <a:defRPr/>
            </a:pPr>
            <a:r>
              <a:rPr lang="ru-RU" sz="1400" dirty="0" smtClean="0">
                <a:ea typeface="Arial Unicode MS" pitchFamily="34" charset="-128"/>
                <a:cs typeface="Arial Unicode MS" pitchFamily="34" charset="-128"/>
              </a:rPr>
              <a:t>Статья 8</a:t>
            </a:r>
          </a:p>
          <a:p>
            <a:pPr marL="742950" lvl="1" indent="-285750" eaLnBrk="0" hangingPunct="0">
              <a:spcBef>
                <a:spcPct val="20000"/>
              </a:spcBef>
              <a:buClr>
                <a:srgbClr val="C00000"/>
              </a:buClr>
              <a:buFont typeface="Arial" panose="020B0604020202020204" pitchFamily="34" charset="0"/>
              <a:buChar char="•"/>
              <a:defRPr/>
            </a:pPr>
            <a:r>
              <a:rPr lang="ru-RU" sz="1400" dirty="0" smtClean="0">
                <a:ea typeface="Arial Unicode MS" pitchFamily="34" charset="-128"/>
                <a:cs typeface="Arial Unicode MS" pitchFamily="34" charset="-128"/>
              </a:rPr>
              <a:t>Статья 8 пункт Д</a:t>
            </a:r>
          </a:p>
          <a:p>
            <a:pPr marL="742950" lvl="1" indent="-285750" eaLnBrk="0" hangingPunct="0">
              <a:spcBef>
                <a:spcPct val="20000"/>
              </a:spcBef>
              <a:buClr>
                <a:srgbClr val="C00000"/>
              </a:buClr>
              <a:buFont typeface="Arial" panose="020B0604020202020204" pitchFamily="34" charset="0"/>
              <a:buChar char="•"/>
              <a:defRPr/>
            </a:pPr>
            <a:r>
              <a:rPr lang="ru-RU" sz="1400" dirty="0" smtClean="0">
                <a:ea typeface="Arial Unicode MS" pitchFamily="34" charset="-128"/>
                <a:cs typeface="Arial Unicode MS" pitchFamily="34" charset="-128"/>
              </a:rPr>
              <a:t>Статья 9, 10, 11, 12, 13, 14</a:t>
            </a:r>
            <a:endParaRPr lang="ru-RU" sz="1400" dirty="0">
              <a:ea typeface="Arial Unicode MS" pitchFamily="34" charset="-128"/>
              <a:cs typeface="Arial Unicode MS" pitchFamily="34" charset="-128"/>
            </a:endParaRPr>
          </a:p>
          <a:p>
            <a:pPr marL="285750" indent="-285750" eaLnBrk="0" hangingPunct="0">
              <a:spcBef>
                <a:spcPct val="20000"/>
              </a:spcBef>
              <a:buClr>
                <a:srgbClr val="C00000"/>
              </a:buClr>
              <a:buFont typeface="Arial" panose="020B0604020202020204" pitchFamily="34" charset="0"/>
              <a:buChar char="•"/>
              <a:defRPr/>
            </a:pPr>
            <a:r>
              <a:rPr lang="ru-RU" sz="1400" b="1" dirty="0" smtClean="0">
                <a:ea typeface="Arial Unicode MS" pitchFamily="34" charset="-128"/>
                <a:cs typeface="Arial Unicode MS" pitchFamily="34" charset="-128"/>
              </a:rPr>
              <a:t>Настройки</a:t>
            </a:r>
          </a:p>
          <a:p>
            <a:pPr marL="285750" indent="-285750" eaLnBrk="0" hangingPunct="0">
              <a:spcBef>
                <a:spcPct val="20000"/>
              </a:spcBef>
              <a:buClr>
                <a:srgbClr val="C00000"/>
              </a:buClr>
              <a:buFont typeface="Arial" panose="020B0604020202020204" pitchFamily="34" charset="0"/>
              <a:buChar char="•"/>
              <a:defRPr/>
            </a:pPr>
            <a:r>
              <a:rPr lang="ru-RU" sz="1400" b="1" dirty="0" smtClean="0">
                <a:ea typeface="Arial Unicode MS" pitchFamily="34" charset="-128"/>
                <a:cs typeface="Arial Unicode MS" pitchFamily="34" charset="-128"/>
              </a:rPr>
              <a:t>Руководство пользователя</a:t>
            </a:r>
          </a:p>
          <a:p>
            <a:pPr marL="285750" indent="-285750" eaLnBrk="0" hangingPunct="0">
              <a:spcBef>
                <a:spcPct val="20000"/>
              </a:spcBef>
              <a:buClr>
                <a:srgbClr val="C00000"/>
              </a:buClr>
              <a:buFont typeface="Arial" panose="020B0604020202020204" pitchFamily="34" charset="0"/>
              <a:buChar char="•"/>
              <a:defRPr/>
            </a:pPr>
            <a:endParaRPr lang="ru-RU" sz="1600" b="1" dirty="0" smtClean="0">
              <a:ea typeface="Arial Unicode MS" pitchFamily="34" charset="-128"/>
              <a:cs typeface="Arial Unicode MS" pitchFamily="34" charset="-128"/>
            </a:endParaRPr>
          </a:p>
          <a:p>
            <a:pPr marL="285750" indent="-285750" eaLnBrk="0" hangingPunct="0">
              <a:spcBef>
                <a:spcPct val="20000"/>
              </a:spcBef>
              <a:buClr>
                <a:srgbClr val="C00000"/>
              </a:buClr>
              <a:buFont typeface="Arial" panose="020B0604020202020204" pitchFamily="34" charset="0"/>
              <a:buChar char="•"/>
              <a:defRPr/>
            </a:pPr>
            <a:endParaRPr lang="ru-RU" sz="1600" b="1" dirty="0">
              <a:solidFill>
                <a:srgbClr val="AC0000"/>
              </a:solidFill>
              <a:latin typeface="+mn-lt"/>
              <a:ea typeface="Arial Unicode MS" pitchFamily="34" charset="-128"/>
              <a:cs typeface="Arial Unicode MS" pitchFamily="34" charset="-128"/>
            </a:endParaRPr>
          </a:p>
        </p:txBody>
      </p:sp>
      <p:pic>
        <p:nvPicPr>
          <p:cNvPr id="10" name="Picture 6"/>
          <p:cNvPicPr>
            <a:picLocks noChangeAspect="1" noChangeArrowheads="1"/>
          </p:cNvPicPr>
          <p:nvPr/>
        </p:nvPicPr>
        <p:blipFill>
          <a:blip r:embed="rId4" cstate="print"/>
          <a:srcRect/>
          <a:stretch>
            <a:fillRect/>
          </a:stretch>
        </p:blipFill>
        <p:spPr bwMode="auto">
          <a:xfrm>
            <a:off x="308232" y="890346"/>
            <a:ext cx="807384" cy="1152128"/>
          </a:xfrm>
          <a:prstGeom prst="rect">
            <a:avLst/>
          </a:prstGeom>
          <a:noFill/>
          <a:ln w="9525">
            <a:noFill/>
            <a:miter lim="800000"/>
            <a:headEnd/>
            <a:tailEnd/>
          </a:ln>
        </p:spPr>
      </p:pic>
      <p:sp>
        <p:nvSpPr>
          <p:cNvPr id="11" name="TextBox 10"/>
          <p:cNvSpPr txBox="1"/>
          <p:nvPr/>
        </p:nvSpPr>
        <p:spPr>
          <a:xfrm>
            <a:off x="1331640" y="962354"/>
            <a:ext cx="1569660" cy="738664"/>
          </a:xfrm>
          <a:prstGeom prst="rect">
            <a:avLst/>
          </a:prstGeom>
          <a:noFill/>
        </p:spPr>
        <p:txBody>
          <a:bodyPr wrap="none" rtlCol="0">
            <a:spAutoFit/>
          </a:bodyPr>
          <a:lstStyle/>
          <a:p>
            <a:pPr marL="0" lvl="1"/>
            <a:r>
              <a:rPr lang="ru-RU" sz="1400" dirty="0" smtClean="0">
                <a:solidFill>
                  <a:schemeClr val="tx1">
                    <a:lumMod val="65000"/>
                    <a:lumOff val="35000"/>
                  </a:schemeClr>
                </a:solidFill>
                <a:cs typeface="Arial" pitchFamily="34" charset="0"/>
              </a:rPr>
              <a:t>Департамент</a:t>
            </a:r>
          </a:p>
          <a:p>
            <a:pPr marL="0" lvl="1"/>
            <a:r>
              <a:rPr lang="ru-RU" sz="1400" dirty="0" smtClean="0">
                <a:solidFill>
                  <a:schemeClr val="tx1">
                    <a:lumMod val="65000"/>
                    <a:lumOff val="35000"/>
                  </a:schemeClr>
                </a:solidFill>
                <a:cs typeface="Arial" pitchFamily="34" charset="0"/>
              </a:rPr>
              <a:t>информационных</a:t>
            </a:r>
          </a:p>
          <a:p>
            <a:pPr marL="0" lvl="1"/>
            <a:r>
              <a:rPr lang="ru-RU" sz="1400" dirty="0" smtClean="0">
                <a:solidFill>
                  <a:schemeClr val="tx1">
                    <a:lumMod val="65000"/>
                    <a:lumOff val="35000"/>
                  </a:schemeClr>
                </a:solidFill>
                <a:cs typeface="Arial" pitchFamily="34" charset="0"/>
              </a:rPr>
              <a:t>технологий</a:t>
            </a:r>
          </a:p>
        </p:txBody>
      </p:sp>
      <p:sp>
        <p:nvSpPr>
          <p:cNvPr id="14" name="Прямоугольник 13"/>
          <p:cNvSpPr/>
          <p:nvPr/>
        </p:nvSpPr>
        <p:spPr>
          <a:xfrm>
            <a:off x="3062226" y="5768023"/>
            <a:ext cx="5603335" cy="100335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pPr>
            <a:r>
              <a:rPr lang="ru-RU" sz="1600" b="1" dirty="0">
                <a:solidFill>
                  <a:srgbClr val="AC0000"/>
                </a:solidFill>
                <a:ea typeface="Arial Unicode MS" pitchFamily="34" charset="-128"/>
                <a:cs typeface="Arial Unicode MS" pitchFamily="34" charset="-128"/>
              </a:rPr>
              <a:t>Раскрытие по 731</a:t>
            </a:r>
          </a:p>
          <a:p>
            <a:pPr eaLnBrk="0" hangingPunct="0">
              <a:spcBef>
                <a:spcPct val="20000"/>
              </a:spcBef>
              <a:buClr>
                <a:srgbClr val="C00000"/>
              </a:buClr>
            </a:pPr>
            <a:r>
              <a:rPr lang="ru-RU" sz="1200" dirty="0">
                <a:solidFill>
                  <a:srgbClr val="AC0000"/>
                </a:solidFill>
                <a:ea typeface="Arial Unicode MS" pitchFamily="34" charset="-128"/>
                <a:cs typeface="Arial Unicode MS" pitchFamily="34" charset="-128"/>
              </a:rPr>
              <a:t>Статья 8 – общая информация об УК, диспетчерские и пр.</a:t>
            </a:r>
          </a:p>
          <a:p>
            <a:pPr eaLnBrk="0" hangingPunct="0">
              <a:spcBef>
                <a:spcPct val="20000"/>
              </a:spcBef>
              <a:buClr>
                <a:srgbClr val="C00000"/>
              </a:buClr>
            </a:pPr>
            <a:r>
              <a:rPr lang="ru-RU" sz="1200" dirty="0">
                <a:solidFill>
                  <a:srgbClr val="AC0000"/>
                </a:solidFill>
                <a:ea typeface="Arial Unicode MS" pitchFamily="34" charset="-128"/>
                <a:cs typeface="Arial Unicode MS" pitchFamily="34" charset="-128"/>
              </a:rPr>
              <a:t>Статья 8Д – внесение информации о договорах управления</a:t>
            </a:r>
          </a:p>
          <a:p>
            <a:pPr eaLnBrk="0" hangingPunct="0">
              <a:spcBef>
                <a:spcPct val="20000"/>
              </a:spcBef>
              <a:buClr>
                <a:srgbClr val="C00000"/>
              </a:buClr>
            </a:pPr>
            <a:r>
              <a:rPr lang="ru-RU" sz="1200" dirty="0">
                <a:solidFill>
                  <a:srgbClr val="AC0000"/>
                </a:solidFill>
                <a:ea typeface="Arial Unicode MS" pitchFamily="34" charset="-128"/>
                <a:cs typeface="Arial Unicode MS" pitchFamily="34" charset="-128"/>
              </a:rPr>
              <a:t>Статьи  9-14 – прикрепление документов, сертификатов балансов, смет, тарифов</a:t>
            </a:r>
          </a:p>
        </p:txBody>
      </p:sp>
      <p:sp>
        <p:nvSpPr>
          <p:cNvPr id="27" name="Скругленный прямоугольник 26"/>
          <p:cNvSpPr/>
          <p:nvPr/>
        </p:nvSpPr>
        <p:spPr>
          <a:xfrm>
            <a:off x="3016603" y="1262417"/>
            <a:ext cx="1824071" cy="2206399"/>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28" name="Соединительная линия уступом 27"/>
          <p:cNvCxnSpPr>
            <a:endCxn id="27" idx="1"/>
          </p:cNvCxnSpPr>
          <p:nvPr/>
        </p:nvCxnSpPr>
        <p:spPr>
          <a:xfrm>
            <a:off x="1331640" y="2365616"/>
            <a:ext cx="1684963" cy="1"/>
          </a:xfrm>
          <a:prstGeom prst="bentConnector3">
            <a:avLst>
              <a:gd name="adj1" fmla="val 50000"/>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 name="Номер слайда 2"/>
          <p:cNvSpPr>
            <a:spLocks noGrp="1"/>
          </p:cNvSpPr>
          <p:nvPr>
            <p:ph type="sldNum" sz="quarter" idx="12"/>
          </p:nvPr>
        </p:nvSpPr>
        <p:spPr/>
        <p:txBody>
          <a:bodyPr/>
          <a:lstStyle/>
          <a:p>
            <a:fld id="{36654DC3-442E-3A4B-BDB5-90C6476B7DD0}" type="slidenum">
              <a:rPr lang="ru-RU" smtClean="0"/>
              <a:pPr/>
              <a:t>13</a:t>
            </a:fld>
            <a:endParaRPr lang="ru-RU" dirty="0"/>
          </a:p>
        </p:txBody>
      </p:sp>
    </p:spTree>
    <p:extLst>
      <p:ext uri="{BB962C8B-B14F-4D97-AF65-F5344CB8AC3E}">
        <p14:creationId xmlns:p14="http://schemas.microsoft.com/office/powerpoint/2010/main" val="413817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65609" y="966718"/>
            <a:ext cx="5514975" cy="277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Личный </a:t>
            </a:r>
            <a:r>
              <a:rPr lang="ru-RU" b="1" dirty="0"/>
              <a:t>кабинет </a:t>
            </a:r>
            <a:r>
              <a:rPr lang="ru-RU" b="1" dirty="0" smtClean="0"/>
              <a:t>Префектуры (</a:t>
            </a:r>
            <a:r>
              <a:rPr lang="en-US" b="1" dirty="0" smtClean="0"/>
              <a:t>dom.mos.ru</a:t>
            </a:r>
            <a:r>
              <a:rPr lang="ru-RU" b="1" dirty="0" smtClean="0"/>
              <a:t>)</a:t>
            </a:r>
            <a:endParaRPr lang="ru-RU" b="1" dirty="0"/>
          </a:p>
        </p:txBody>
      </p:sp>
      <p:sp>
        <p:nvSpPr>
          <p:cNvPr id="16" name="Прямоугольник 15"/>
          <p:cNvSpPr/>
          <p:nvPr/>
        </p:nvSpPr>
        <p:spPr>
          <a:xfrm>
            <a:off x="107504" y="2132856"/>
            <a:ext cx="3024336" cy="3619452"/>
          </a:xfrm>
          <a:prstGeom prst="rect">
            <a:avLst/>
          </a:prstGeom>
        </p:spPr>
        <p:txBody>
          <a:bodyPr wrap="square">
            <a:spAutoFit/>
          </a:bodyPr>
          <a:lstStyle/>
          <a:p>
            <a:pPr eaLnBrk="0" hangingPunct="0">
              <a:spcBef>
                <a:spcPct val="20000"/>
              </a:spcBef>
              <a:buClr>
                <a:srgbClr val="C00000"/>
              </a:buClr>
              <a:defRPr/>
            </a:pPr>
            <a:r>
              <a:rPr lang="ru-RU" b="1" dirty="0" smtClean="0">
                <a:solidFill>
                  <a:srgbClr val="AC0000"/>
                </a:solidFill>
                <a:latin typeface="+mn-lt"/>
                <a:ea typeface="Arial Unicode MS" pitchFamily="34" charset="-128"/>
                <a:cs typeface="Arial Unicode MS" pitchFamily="34" charset="-128"/>
              </a:rPr>
              <a:t>Сервисы: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Жалобы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Сообщения</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Уборка кровли</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Раскрытие по 731</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Активность ГУ ИС</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Активность УО</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Удаленные УО</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Не прикрепленные дома</a:t>
            </a:r>
          </a:p>
          <a:p>
            <a:pPr marL="285750" indent="-285750" eaLnBrk="0" hangingPunct="0">
              <a:spcBef>
                <a:spcPct val="20000"/>
              </a:spcBef>
              <a:buClr>
                <a:srgbClr val="C00000"/>
              </a:buClr>
              <a:buFont typeface="Arial" panose="020B0604020202020204" pitchFamily="34" charset="0"/>
              <a:buChar char="•"/>
              <a:defRPr/>
            </a:pPr>
            <a:r>
              <a:rPr lang="ru-RU" sz="1600" b="1" dirty="0" smtClean="0">
                <a:ea typeface="Arial Unicode MS" pitchFamily="34" charset="-128"/>
                <a:cs typeface="Arial Unicode MS" pitchFamily="34" charset="-128"/>
              </a:rPr>
              <a:t>Настройки</a:t>
            </a:r>
          </a:p>
          <a:p>
            <a:pPr marL="285750" indent="-285750" eaLnBrk="0" hangingPunct="0">
              <a:spcBef>
                <a:spcPct val="20000"/>
              </a:spcBef>
              <a:buClr>
                <a:srgbClr val="C00000"/>
              </a:buClr>
              <a:buFont typeface="Arial" panose="020B0604020202020204" pitchFamily="34" charset="0"/>
              <a:buChar char="•"/>
              <a:defRPr/>
            </a:pPr>
            <a:endParaRPr lang="ru-RU" sz="1600" b="1" dirty="0" smtClean="0">
              <a:ea typeface="Arial Unicode MS" pitchFamily="34" charset="-128"/>
              <a:cs typeface="Arial Unicode MS" pitchFamily="34" charset="-128"/>
            </a:endParaRPr>
          </a:p>
          <a:p>
            <a:pPr marL="285750" indent="-285750" eaLnBrk="0" hangingPunct="0">
              <a:spcBef>
                <a:spcPct val="20000"/>
              </a:spcBef>
              <a:buClr>
                <a:srgbClr val="C00000"/>
              </a:buClr>
              <a:buFont typeface="Arial" panose="020B0604020202020204" pitchFamily="34" charset="0"/>
              <a:buChar char="•"/>
              <a:defRPr/>
            </a:pPr>
            <a:endParaRPr lang="ru-RU" sz="1600" b="1" dirty="0">
              <a:solidFill>
                <a:srgbClr val="AC0000"/>
              </a:solidFill>
              <a:latin typeface="+mn-lt"/>
              <a:ea typeface="Arial Unicode MS" pitchFamily="34" charset="-128"/>
              <a:cs typeface="Arial Unicode MS" pitchFamily="34" charset="-128"/>
            </a:endParaRPr>
          </a:p>
        </p:txBody>
      </p:sp>
      <p:pic>
        <p:nvPicPr>
          <p:cNvPr id="10" name="Picture 6"/>
          <p:cNvPicPr>
            <a:picLocks noChangeAspect="1" noChangeArrowheads="1"/>
          </p:cNvPicPr>
          <p:nvPr/>
        </p:nvPicPr>
        <p:blipFill>
          <a:blip r:embed="rId4" cstate="print"/>
          <a:srcRect/>
          <a:stretch>
            <a:fillRect/>
          </a:stretch>
        </p:blipFill>
        <p:spPr bwMode="auto">
          <a:xfrm>
            <a:off x="308232" y="890346"/>
            <a:ext cx="807384" cy="1152128"/>
          </a:xfrm>
          <a:prstGeom prst="rect">
            <a:avLst/>
          </a:prstGeom>
          <a:noFill/>
          <a:ln w="9525">
            <a:noFill/>
            <a:miter lim="800000"/>
            <a:headEnd/>
            <a:tailEnd/>
          </a:ln>
        </p:spPr>
      </p:pic>
      <p:sp>
        <p:nvSpPr>
          <p:cNvPr id="11" name="TextBox 10"/>
          <p:cNvSpPr txBox="1"/>
          <p:nvPr/>
        </p:nvSpPr>
        <p:spPr>
          <a:xfrm>
            <a:off x="1331640" y="962354"/>
            <a:ext cx="1569660" cy="738664"/>
          </a:xfrm>
          <a:prstGeom prst="rect">
            <a:avLst/>
          </a:prstGeom>
          <a:noFill/>
        </p:spPr>
        <p:txBody>
          <a:bodyPr wrap="none" rtlCol="0">
            <a:spAutoFit/>
          </a:bodyPr>
          <a:lstStyle/>
          <a:p>
            <a:pPr marL="0" lvl="1"/>
            <a:r>
              <a:rPr lang="ru-RU" sz="1400" dirty="0" smtClean="0">
                <a:solidFill>
                  <a:schemeClr val="tx1">
                    <a:lumMod val="65000"/>
                    <a:lumOff val="35000"/>
                  </a:schemeClr>
                </a:solidFill>
                <a:cs typeface="Arial" pitchFamily="34" charset="0"/>
              </a:rPr>
              <a:t>Департамент</a:t>
            </a:r>
          </a:p>
          <a:p>
            <a:pPr marL="0" lvl="1"/>
            <a:r>
              <a:rPr lang="ru-RU" sz="1400" dirty="0" smtClean="0">
                <a:solidFill>
                  <a:schemeClr val="tx1">
                    <a:lumMod val="65000"/>
                    <a:lumOff val="35000"/>
                  </a:schemeClr>
                </a:solidFill>
                <a:cs typeface="Arial" pitchFamily="34" charset="0"/>
              </a:rPr>
              <a:t>информационных</a:t>
            </a:r>
          </a:p>
          <a:p>
            <a:pPr marL="0" lvl="1"/>
            <a:r>
              <a:rPr lang="ru-RU" sz="1400" dirty="0" smtClean="0">
                <a:solidFill>
                  <a:schemeClr val="tx1">
                    <a:lumMod val="65000"/>
                    <a:lumOff val="35000"/>
                  </a:schemeClr>
                </a:solidFill>
                <a:cs typeface="Arial" pitchFamily="34" charset="0"/>
              </a:rPr>
              <a:t>технологий</a:t>
            </a:r>
          </a:p>
        </p:txBody>
      </p:sp>
      <p:sp>
        <p:nvSpPr>
          <p:cNvPr id="14" name="Прямоугольник 13"/>
          <p:cNvSpPr/>
          <p:nvPr/>
        </p:nvSpPr>
        <p:spPr>
          <a:xfrm>
            <a:off x="2424247" y="5231101"/>
            <a:ext cx="1690491" cy="7017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defRPr/>
            </a:pPr>
            <a:r>
              <a:rPr lang="ru-RU" b="1" dirty="0">
                <a:solidFill>
                  <a:srgbClr val="AC0000"/>
                </a:solidFill>
                <a:ea typeface="Arial Unicode MS" pitchFamily="34" charset="-128"/>
                <a:cs typeface="Arial Unicode MS" pitchFamily="34" charset="-128"/>
              </a:rPr>
              <a:t>Информация </a:t>
            </a:r>
            <a:endParaRPr lang="en-US" b="1" dirty="0">
              <a:solidFill>
                <a:srgbClr val="AC0000"/>
              </a:solidFill>
              <a:ea typeface="Arial Unicode MS" pitchFamily="34" charset="-128"/>
              <a:cs typeface="Arial Unicode MS" pitchFamily="34" charset="-128"/>
            </a:endParaRPr>
          </a:p>
          <a:p>
            <a:pPr eaLnBrk="0" hangingPunct="0">
              <a:spcBef>
                <a:spcPct val="20000"/>
              </a:spcBef>
              <a:buClr>
                <a:srgbClr val="C00000"/>
              </a:buClr>
              <a:defRPr/>
            </a:pPr>
            <a:r>
              <a:rPr lang="ru-RU" b="1" dirty="0">
                <a:solidFill>
                  <a:srgbClr val="AC0000"/>
                </a:solidFill>
                <a:ea typeface="Arial Unicode MS" pitchFamily="34" charset="-128"/>
                <a:cs typeface="Arial Unicode MS" pitchFamily="34" charset="-128"/>
              </a:rPr>
              <a:t>по </a:t>
            </a:r>
            <a:r>
              <a:rPr lang="ru-RU" b="1" dirty="0" smtClean="0">
                <a:solidFill>
                  <a:srgbClr val="AC0000"/>
                </a:solidFill>
                <a:ea typeface="Arial Unicode MS" pitchFamily="34" charset="-128"/>
                <a:cs typeface="Arial Unicode MS" pitchFamily="34" charset="-128"/>
              </a:rPr>
              <a:t>округам</a:t>
            </a:r>
            <a:endParaRPr lang="ru-RU" b="1" dirty="0">
              <a:solidFill>
                <a:srgbClr val="AC0000"/>
              </a:solidFill>
              <a:ea typeface="Arial Unicode MS" pitchFamily="34" charset="-128"/>
              <a:cs typeface="Arial Unicode MS" pitchFamily="34" charset="-128"/>
            </a:endParaRPr>
          </a:p>
        </p:txBody>
      </p:sp>
      <p:sp>
        <p:nvSpPr>
          <p:cNvPr id="17" name="Скругленный прямоугольник 16"/>
          <p:cNvSpPr/>
          <p:nvPr/>
        </p:nvSpPr>
        <p:spPr>
          <a:xfrm>
            <a:off x="4433777" y="1878530"/>
            <a:ext cx="966359" cy="1938096"/>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18" name="Соединительная линия уступом 17"/>
          <p:cNvCxnSpPr>
            <a:stCxn id="14" idx="3"/>
            <a:endCxn id="17" idx="2"/>
          </p:cNvCxnSpPr>
          <p:nvPr/>
        </p:nvCxnSpPr>
        <p:spPr>
          <a:xfrm flipV="1">
            <a:off x="4114738" y="3816626"/>
            <a:ext cx="802219" cy="1765341"/>
          </a:xfrm>
          <a:prstGeom prst="bentConnector2">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27" name="Скругленный прямоугольник 26"/>
          <p:cNvSpPr/>
          <p:nvPr/>
        </p:nvSpPr>
        <p:spPr>
          <a:xfrm>
            <a:off x="3231432" y="1878530"/>
            <a:ext cx="1162653" cy="1938096"/>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28" name="Соединительная линия уступом 27"/>
          <p:cNvCxnSpPr>
            <a:endCxn id="27" idx="1"/>
          </p:cNvCxnSpPr>
          <p:nvPr/>
        </p:nvCxnSpPr>
        <p:spPr>
          <a:xfrm>
            <a:off x="1212304" y="2341857"/>
            <a:ext cx="2019128" cy="505721"/>
          </a:xfrm>
          <a:prstGeom prst="bentConnector3">
            <a:avLst>
              <a:gd name="adj1" fmla="val 80716"/>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8" name="Прямоугольник 37"/>
          <p:cNvSpPr/>
          <p:nvPr/>
        </p:nvSpPr>
        <p:spPr>
          <a:xfrm>
            <a:off x="4914900" y="5231101"/>
            <a:ext cx="4501532" cy="83099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eaLnBrk="0" hangingPunct="0">
              <a:spcBef>
                <a:spcPct val="20000"/>
              </a:spcBef>
              <a:buClr>
                <a:srgbClr val="C00000"/>
              </a:buClr>
            </a:pPr>
            <a:r>
              <a:rPr lang="ru-RU" sz="1600" dirty="0"/>
              <a:t>Отчет об исполнении стандарта раскрытия информации УО для префектур АО города Москвы</a:t>
            </a:r>
            <a:endParaRPr lang="ru-RU" sz="1600" b="1" dirty="0">
              <a:solidFill>
                <a:srgbClr val="AC0000"/>
              </a:solidFill>
              <a:ea typeface="Arial Unicode MS" pitchFamily="34" charset="-128"/>
              <a:cs typeface="Arial Unicode MS" pitchFamily="34" charset="-128"/>
            </a:endParaRPr>
          </a:p>
        </p:txBody>
      </p:sp>
      <p:sp>
        <p:nvSpPr>
          <p:cNvPr id="39" name="Скругленный прямоугольник 38"/>
          <p:cNvSpPr/>
          <p:nvPr/>
        </p:nvSpPr>
        <p:spPr>
          <a:xfrm>
            <a:off x="5476875" y="1878530"/>
            <a:ext cx="3367425" cy="1938096"/>
          </a:xfrm>
          <a:prstGeom prst="roundRect">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40" name="Соединительная линия уступом 39"/>
          <p:cNvCxnSpPr>
            <a:stCxn id="38" idx="0"/>
            <a:endCxn id="39" idx="2"/>
          </p:cNvCxnSpPr>
          <p:nvPr/>
        </p:nvCxnSpPr>
        <p:spPr>
          <a:xfrm rot="16200000" flipV="1">
            <a:off x="6455890" y="4521325"/>
            <a:ext cx="1414475" cy="5078"/>
          </a:xfrm>
          <a:prstGeom prst="bentConnector3">
            <a:avLst>
              <a:gd name="adj1" fmla="val 50000"/>
            </a:avLst>
          </a:prstGeom>
          <a:ln>
            <a:solidFill>
              <a:schemeClr val="bg1">
                <a:lumMod val="8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 name="Номер слайда 2"/>
          <p:cNvSpPr>
            <a:spLocks noGrp="1"/>
          </p:cNvSpPr>
          <p:nvPr>
            <p:ph type="sldNum" sz="quarter" idx="12"/>
          </p:nvPr>
        </p:nvSpPr>
        <p:spPr/>
        <p:txBody>
          <a:bodyPr/>
          <a:lstStyle/>
          <a:p>
            <a:fld id="{36654DC3-442E-3A4B-BDB5-90C6476B7DD0}" type="slidenum">
              <a:rPr lang="ru-RU" smtClean="0"/>
              <a:pPr/>
              <a:t>14</a:t>
            </a:fld>
            <a:endParaRPr lang="ru-RU" dirty="0"/>
          </a:p>
        </p:txBody>
      </p:sp>
    </p:spTree>
    <p:extLst>
      <p:ext uri="{BB962C8B-B14F-4D97-AF65-F5344CB8AC3E}">
        <p14:creationId xmlns:p14="http://schemas.microsoft.com/office/powerpoint/2010/main" val="3841554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7" grpId="0" animBg="1"/>
      <p:bldP spid="27" grpId="0" animBg="1"/>
      <p:bldP spid="38"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Состав решения</a:t>
            </a:r>
            <a:endParaRPr lang="ru-RU" b="1" dirty="0"/>
          </a:p>
        </p:txBody>
      </p:sp>
      <p:sp>
        <p:nvSpPr>
          <p:cNvPr id="5" name="Прямоугольник 4"/>
          <p:cNvSpPr/>
          <p:nvPr/>
        </p:nvSpPr>
        <p:spPr>
          <a:xfrm>
            <a:off x="316097" y="5266217"/>
            <a:ext cx="2083981"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618754" y="1016301"/>
            <a:ext cx="1541409" cy="1148669"/>
            <a:chOff x="574488" y="3946525"/>
            <a:chExt cx="1946649" cy="1496880"/>
          </a:xfrm>
        </p:grpSpPr>
        <p:pic>
          <p:nvPicPr>
            <p:cNvPr id="11"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46525"/>
              <a:ext cx="1295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4488" y="4922004"/>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a:t>Управляющие </a:t>
              </a:r>
              <a:r>
                <a:rPr lang="ru-RU" sz="1000" b="1" dirty="0" smtClean="0"/>
                <a:t>организации</a:t>
              </a:r>
              <a:endParaRPr lang="ru-RU" sz="1000" b="1" dirty="0"/>
            </a:p>
          </p:txBody>
        </p:sp>
      </p:grpSp>
      <p:grpSp>
        <p:nvGrpSpPr>
          <p:cNvPr id="13" name="Группа 12"/>
          <p:cNvGrpSpPr/>
          <p:nvPr/>
        </p:nvGrpSpPr>
        <p:grpSpPr>
          <a:xfrm>
            <a:off x="-38612" y="5442665"/>
            <a:ext cx="1541409" cy="969126"/>
            <a:chOff x="2158813" y="5268913"/>
            <a:chExt cx="1946649" cy="1262910"/>
          </a:xfrm>
        </p:grpSpPr>
        <p:pic>
          <p:nvPicPr>
            <p:cNvPr id="1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5268913"/>
              <a:ext cx="12954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158813" y="6210962"/>
              <a:ext cx="1946649" cy="32086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smtClean="0"/>
                <a:t>Жители</a:t>
              </a:r>
              <a:endParaRPr lang="ru-RU" sz="1000" b="1" dirty="0"/>
            </a:p>
          </p:txBody>
        </p:sp>
      </p:grpSp>
      <p:grpSp>
        <p:nvGrpSpPr>
          <p:cNvPr id="16" name="Группа 15"/>
          <p:cNvGrpSpPr/>
          <p:nvPr/>
        </p:nvGrpSpPr>
        <p:grpSpPr>
          <a:xfrm>
            <a:off x="7618754" y="5400605"/>
            <a:ext cx="1541409" cy="1131080"/>
            <a:chOff x="6145796" y="4931390"/>
            <a:chExt cx="1946649" cy="1473960"/>
          </a:xfrm>
        </p:grpSpPr>
        <p:pic>
          <p:nvPicPr>
            <p:cNvPr id="17" name="Picture 38" descr="C:\Users\Eduard.Kapitonov\Pictures\Водоканал СПб\11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3115" y="4931390"/>
              <a:ext cx="1252011" cy="987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45796" y="5883949"/>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a:solidFill>
                    <a:schemeClr val="tx1"/>
                  </a:solidFill>
                </a:rPr>
                <a:t>Эксплуатирующие </a:t>
              </a:r>
            </a:p>
            <a:p>
              <a:r>
                <a:rPr lang="ru-RU" sz="1000" dirty="0">
                  <a:solidFill>
                    <a:schemeClr val="tx1"/>
                  </a:solidFill>
                </a:rPr>
                <a:t>организации</a:t>
              </a:r>
            </a:p>
          </p:txBody>
        </p:sp>
      </p:grpSp>
      <p:grpSp>
        <p:nvGrpSpPr>
          <p:cNvPr id="24" name="Группа 23"/>
          <p:cNvGrpSpPr/>
          <p:nvPr/>
        </p:nvGrpSpPr>
        <p:grpSpPr>
          <a:xfrm>
            <a:off x="-38612" y="1000900"/>
            <a:ext cx="1541409" cy="1222935"/>
            <a:chOff x="3598675" y="980728"/>
            <a:chExt cx="1946649" cy="1593660"/>
          </a:xfrm>
        </p:grpSpPr>
        <p:sp>
          <p:nvSpPr>
            <p:cNvPr id="25" name="TextBox 24"/>
            <p:cNvSpPr txBox="1"/>
            <p:nvPr/>
          </p:nvSpPr>
          <p:spPr>
            <a:xfrm>
              <a:off x="3598675" y="1852449"/>
              <a:ext cx="1946649" cy="72193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ОИВ и </a:t>
              </a:r>
              <a:r>
                <a:rPr lang="ru-RU" sz="1000" dirty="0">
                  <a:solidFill>
                    <a:schemeClr val="tx1"/>
                  </a:solidFill>
                </a:rPr>
                <a:t>подведомственные учреждения</a:t>
              </a: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753" y="980728"/>
              <a:ext cx="1268935" cy="8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Группа 26"/>
          <p:cNvGrpSpPr/>
          <p:nvPr/>
        </p:nvGrpSpPr>
        <p:grpSpPr>
          <a:xfrm>
            <a:off x="-38612" y="3199147"/>
            <a:ext cx="1541409" cy="1172179"/>
            <a:chOff x="1187624" y="5130847"/>
            <a:chExt cx="1946649" cy="1527517"/>
          </a:xfrm>
        </p:grpSpPr>
        <p:sp>
          <p:nvSpPr>
            <p:cNvPr id="28" name="TextBox 27"/>
            <p:cNvSpPr txBox="1"/>
            <p:nvPr/>
          </p:nvSpPr>
          <p:spPr>
            <a:xfrm>
              <a:off x="1187624" y="6136963"/>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Объединения</a:t>
              </a:r>
            </a:p>
            <a:p>
              <a:r>
                <a:rPr lang="ru-RU" sz="1000" dirty="0" smtClean="0">
                  <a:solidFill>
                    <a:schemeClr val="tx1"/>
                  </a:solidFill>
                </a:rPr>
                <a:t>жителей</a:t>
              </a:r>
              <a:endParaRPr lang="ru-RU" sz="1000" dirty="0">
                <a:solidFill>
                  <a:schemeClr val="tx1"/>
                </a:solidFill>
              </a:endParaRPr>
            </a:p>
          </p:txBody>
        </p:sp>
        <p:pic>
          <p:nvPicPr>
            <p:cNvPr id="29" name="Picture 2" descr="http://photo2.kavkaz-uzel.ru/system/attachments/0001/3604/pahomov_view.jpg"/>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0" y="5130847"/>
              <a:ext cx="1301989" cy="100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7618754" y="3207538"/>
            <a:ext cx="1541409" cy="1155396"/>
            <a:chOff x="6775310" y="3154816"/>
            <a:chExt cx="1946649" cy="1505647"/>
          </a:xfrm>
        </p:grpSpPr>
        <p:sp>
          <p:nvSpPr>
            <p:cNvPr id="31" name="TextBox 30"/>
            <p:cNvSpPr txBox="1"/>
            <p:nvPr/>
          </p:nvSpPr>
          <p:spPr>
            <a:xfrm>
              <a:off x="6775310" y="4139062"/>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400" b="1">
                  <a:solidFill>
                    <a:schemeClr val="bg1">
                      <a:lumMod val="50000"/>
                    </a:schemeClr>
                  </a:solidFill>
                </a:defRPr>
              </a:lvl1pPr>
            </a:lstStyle>
            <a:p>
              <a:r>
                <a:rPr lang="ru-RU" sz="1000" dirty="0" err="1" smtClean="0">
                  <a:solidFill>
                    <a:schemeClr val="tx1"/>
                  </a:solidFill>
                </a:rPr>
                <a:t>Ресурсоснабжающие</a:t>
              </a:r>
              <a:r>
                <a:rPr lang="ru-RU" sz="1000" dirty="0" smtClean="0">
                  <a:solidFill>
                    <a:schemeClr val="tx1"/>
                  </a:solidFill>
                </a:rPr>
                <a:t> организации </a:t>
              </a:r>
              <a:endParaRPr lang="ru-RU" sz="1000" dirty="0">
                <a:solidFill>
                  <a:schemeClr val="tx1"/>
                </a:solidFill>
              </a:endParaRPr>
            </a:p>
          </p:txBody>
        </p:sp>
        <p:pic>
          <p:nvPicPr>
            <p:cNvPr id="32" name="Picture 4" descr="http://pravdaurfo.ru/sites/default/files/home/user1530/2_0.jpg"/>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6918" y="3154816"/>
              <a:ext cx="1254655" cy="975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Группа 33"/>
          <p:cNvGrpSpPr/>
          <p:nvPr/>
        </p:nvGrpSpPr>
        <p:grpSpPr>
          <a:xfrm>
            <a:off x="5626100" y="3075974"/>
            <a:ext cx="977899" cy="1481590"/>
            <a:chOff x="1553259" y="3180887"/>
            <a:chExt cx="1315787" cy="1481590"/>
          </a:xfrm>
        </p:grpSpPr>
        <p:grpSp>
          <p:nvGrpSpPr>
            <p:cNvPr id="3101" name="Группа 3100"/>
            <p:cNvGrpSpPr/>
            <p:nvPr/>
          </p:nvGrpSpPr>
          <p:grpSpPr>
            <a:xfrm>
              <a:off x="1770438" y="3180887"/>
              <a:ext cx="1024657" cy="1013741"/>
              <a:chOff x="1770439" y="3141417"/>
              <a:chExt cx="1087342" cy="1139399"/>
            </a:xfrm>
          </p:grpSpPr>
          <p:pic>
            <p:nvPicPr>
              <p:cNvPr id="134"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965" t="3305" r="3652" b="4486"/>
              <a:stretch/>
            </p:blipFill>
            <p:spPr bwMode="auto">
              <a:xfrm>
                <a:off x="1953836" y="3141417"/>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965" t="3305" r="3652" b="4486"/>
              <a:stretch/>
            </p:blipFill>
            <p:spPr bwMode="auto">
              <a:xfrm>
                <a:off x="1867316" y="3224233"/>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965" t="3305" r="3652" b="4486"/>
              <a:stretch/>
            </p:blipFill>
            <p:spPr bwMode="auto">
              <a:xfrm>
                <a:off x="1770439" y="3324947"/>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2" name="Прямоугольник 141"/>
            <p:cNvSpPr/>
            <p:nvPr/>
          </p:nvSpPr>
          <p:spPr>
            <a:xfrm>
              <a:off x="1553259" y="4200812"/>
              <a:ext cx="1315787"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200" dirty="0" smtClean="0"/>
                <a:t>Реестры: УО,</a:t>
              </a:r>
            </a:p>
            <a:p>
              <a:pPr algn="ctr"/>
              <a:r>
                <a:rPr lang="ru-RU" sz="1200" dirty="0" smtClean="0"/>
                <a:t>ОСЖ, ЭО</a:t>
              </a:r>
              <a:endParaRPr lang="ru-RU" sz="1200" dirty="0"/>
            </a:p>
          </p:txBody>
        </p:sp>
      </p:grpSp>
      <p:pic>
        <p:nvPicPr>
          <p:cNvPr id="109" name="Изображение 64"/>
          <p:cNvPicPr>
            <a:picLocks noGrp="1" noChangeAspect="1"/>
          </p:cNvPicPr>
          <p:nvPr>
            <p:ph idx="1"/>
          </p:nvPr>
        </p:nvPicPr>
        <p:blipFill>
          <a:blip r:embed="rId9"/>
          <a:stretch>
            <a:fillRect/>
          </a:stretch>
        </p:blipFill>
        <p:spPr>
          <a:xfrm>
            <a:off x="2834564" y="3062410"/>
            <a:ext cx="621714" cy="739660"/>
          </a:xfrm>
          <a:prstGeom prst="rect">
            <a:avLst/>
          </a:prstGeom>
        </p:spPr>
      </p:pic>
      <p:pic>
        <p:nvPicPr>
          <p:cNvPr id="11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965" t="3305" r="3652" b="4486"/>
          <a:stretch/>
        </p:blipFill>
        <p:spPr bwMode="auto">
          <a:xfrm>
            <a:off x="2833200" y="3831046"/>
            <a:ext cx="612445" cy="54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Прямоугольник 110"/>
          <p:cNvSpPr/>
          <p:nvPr/>
        </p:nvSpPr>
        <p:spPr>
          <a:xfrm>
            <a:off x="2534026" y="4375565"/>
            <a:ext cx="1172693" cy="507831"/>
          </a:xfrm>
          <a:prstGeom prst="rect">
            <a:avLst/>
          </a:prstGeom>
        </p:spPr>
        <p:txBody>
          <a:bodyPr wrap="none">
            <a:spAutoFit/>
          </a:bodyPr>
          <a:lstStyle/>
          <a:p>
            <a:pPr marL="0" lvl="1" algn="ctr">
              <a:spcBef>
                <a:spcPct val="25000"/>
              </a:spcBef>
              <a:buClr>
                <a:schemeClr val="accent2">
                  <a:lumMod val="75000"/>
                </a:schemeClr>
              </a:buClr>
            </a:pPr>
            <a:r>
              <a:rPr lang="ru-RU" sz="1200" dirty="0" smtClean="0"/>
              <a:t>Реестр</a:t>
            </a:r>
          </a:p>
          <a:p>
            <a:pPr marL="0" lvl="1" algn="ctr">
              <a:spcBef>
                <a:spcPct val="25000"/>
              </a:spcBef>
              <a:buClr>
                <a:schemeClr val="accent2">
                  <a:lumMod val="75000"/>
                </a:schemeClr>
              </a:buClr>
            </a:pPr>
            <a:r>
              <a:rPr lang="ru-RU" sz="1200" dirty="0" smtClean="0"/>
              <a:t>домовладений</a:t>
            </a:r>
            <a:endParaRPr lang="en-US" sz="1200" dirty="0"/>
          </a:p>
        </p:txBody>
      </p:sp>
      <p:grpSp>
        <p:nvGrpSpPr>
          <p:cNvPr id="39" name="Группа 38"/>
          <p:cNvGrpSpPr/>
          <p:nvPr/>
        </p:nvGrpSpPr>
        <p:grpSpPr>
          <a:xfrm>
            <a:off x="3576928" y="2348922"/>
            <a:ext cx="2040369" cy="1019941"/>
            <a:chOff x="3570544" y="2159003"/>
            <a:chExt cx="2040369" cy="1019941"/>
          </a:xfrm>
        </p:grpSpPr>
        <p:grpSp>
          <p:nvGrpSpPr>
            <p:cNvPr id="36" name="Группа 35"/>
            <p:cNvGrpSpPr/>
            <p:nvPr/>
          </p:nvGrpSpPr>
          <p:grpSpPr>
            <a:xfrm>
              <a:off x="3570544" y="2159003"/>
              <a:ext cx="2040369" cy="887488"/>
              <a:chOff x="2570447" y="1833268"/>
              <a:chExt cx="1797456" cy="711692"/>
            </a:xfrm>
          </p:grpSpPr>
          <p:sp>
            <p:nvSpPr>
              <p:cNvPr id="83" name="AutoShape 7"/>
              <p:cNvSpPr>
                <a:spLocks noChangeArrowheads="1"/>
              </p:cNvSpPr>
              <p:nvPr/>
            </p:nvSpPr>
            <p:spPr bwMode="gray">
              <a:xfrm>
                <a:off x="3727215" y="1992944"/>
                <a:ext cx="633861" cy="306149"/>
              </a:xfrm>
              <a:prstGeom prst="homePlate">
                <a:avLst>
                  <a:gd name="adj" fmla="val 15902"/>
                </a:avLst>
              </a:prstGeom>
              <a:solidFill>
                <a:srgbClr val="CC0000"/>
              </a:solidFill>
              <a:ln>
                <a:solidFill>
                  <a:schemeClr val="bg1"/>
                </a:solidFill>
              </a:ln>
              <a:effectLst/>
            </p:spPr>
            <p:txBody>
              <a:bodyPr lIns="144000" tIns="0" rIns="144000" bIns="0" anchor="ctr"/>
              <a:lstStyle/>
              <a:p>
                <a:pPr marL="85725" algn="ctr" fontAlgn="base">
                  <a:spcBef>
                    <a:spcPct val="0"/>
                  </a:spcBef>
                  <a:spcAft>
                    <a:spcPct val="0"/>
                  </a:spcAft>
                </a:pPr>
                <a:r>
                  <a:rPr lang="ru-RU" sz="1200" b="1" dirty="0" smtClean="0">
                    <a:solidFill>
                      <a:schemeClr val="bg1"/>
                    </a:solidFill>
                    <a:latin typeface="Arial" pitchFamily="34" charset="0"/>
                  </a:rPr>
                  <a:t>(...)</a:t>
                </a:r>
                <a:endParaRPr lang="ru-RU" sz="1200" b="1" dirty="0">
                  <a:solidFill>
                    <a:schemeClr val="bg1"/>
                  </a:solidFill>
                  <a:latin typeface="Arial" pitchFamily="34" charset="0"/>
                </a:endParaRPr>
              </a:p>
            </p:txBody>
          </p:sp>
          <p:sp>
            <p:nvSpPr>
              <p:cNvPr id="85" name="AutoShape 7"/>
              <p:cNvSpPr>
                <a:spLocks noChangeArrowheads="1"/>
              </p:cNvSpPr>
              <p:nvPr/>
            </p:nvSpPr>
            <p:spPr bwMode="gray">
              <a:xfrm>
                <a:off x="3163802" y="1990944"/>
                <a:ext cx="633861" cy="306149"/>
              </a:xfrm>
              <a:prstGeom prst="homePlate">
                <a:avLst>
                  <a:gd name="adj" fmla="val 15902"/>
                </a:avLst>
              </a:prstGeom>
              <a:solidFill>
                <a:srgbClr val="CC0000"/>
              </a:solidFill>
              <a:ln>
                <a:solidFill>
                  <a:schemeClr val="bg1"/>
                </a:solidFill>
              </a:ln>
              <a:effectLst/>
            </p:spPr>
            <p:txBody>
              <a:bodyPr lIns="144000" tIns="0" rIns="144000" bIns="0" anchor="ctr"/>
              <a:lstStyle/>
              <a:p>
                <a:pPr marL="85725" algn="ctr" fontAlgn="base">
                  <a:spcBef>
                    <a:spcPct val="0"/>
                  </a:spcBef>
                  <a:spcAft>
                    <a:spcPct val="0"/>
                  </a:spcAft>
                </a:pPr>
                <a:r>
                  <a:rPr lang="ru-RU" sz="1200" b="1" dirty="0" smtClean="0">
                    <a:solidFill>
                      <a:schemeClr val="bg1"/>
                    </a:solidFill>
                    <a:latin typeface="Arial" pitchFamily="34" charset="0"/>
                  </a:rPr>
                  <a:t>(2)</a:t>
                </a:r>
                <a:endParaRPr lang="ru-RU" sz="1200" b="1" dirty="0">
                  <a:solidFill>
                    <a:schemeClr val="bg1"/>
                  </a:solidFill>
                  <a:latin typeface="Arial" pitchFamily="34" charset="0"/>
                </a:endParaRPr>
              </a:p>
            </p:txBody>
          </p:sp>
          <p:sp>
            <p:nvSpPr>
              <p:cNvPr id="86" name="AutoShape 7"/>
              <p:cNvSpPr>
                <a:spLocks noChangeArrowheads="1"/>
              </p:cNvSpPr>
              <p:nvPr/>
            </p:nvSpPr>
            <p:spPr bwMode="gray">
              <a:xfrm>
                <a:off x="2582409" y="1991706"/>
                <a:ext cx="633861" cy="306149"/>
              </a:xfrm>
              <a:prstGeom prst="homePlate">
                <a:avLst>
                  <a:gd name="adj" fmla="val 15902"/>
                </a:avLst>
              </a:prstGeom>
              <a:solidFill>
                <a:srgbClr val="CC0000"/>
              </a:solidFill>
              <a:ln>
                <a:solidFill>
                  <a:schemeClr val="bg1"/>
                </a:solidFill>
              </a:ln>
              <a:effectLst/>
            </p:spPr>
            <p:txBody>
              <a:bodyPr lIns="144000" tIns="0" rIns="144000" bIns="0" anchor="ctr"/>
              <a:lstStyle/>
              <a:p>
                <a:pPr marL="85725" algn="ctr" fontAlgn="base">
                  <a:spcBef>
                    <a:spcPct val="0"/>
                  </a:spcBef>
                  <a:spcAft>
                    <a:spcPct val="0"/>
                  </a:spcAft>
                </a:pPr>
                <a:r>
                  <a:rPr lang="ru-RU" sz="1200" b="1" dirty="0" smtClean="0">
                    <a:solidFill>
                      <a:schemeClr val="bg1"/>
                    </a:solidFill>
                    <a:latin typeface="Arial" pitchFamily="34" charset="0"/>
                  </a:rPr>
                  <a:t>(1)</a:t>
                </a:r>
                <a:endParaRPr lang="ru-RU" sz="1200" b="1" dirty="0">
                  <a:solidFill>
                    <a:schemeClr val="bg1"/>
                  </a:solidFill>
                  <a:latin typeface="Arial" pitchFamily="34" charset="0"/>
                </a:endParaRPr>
              </a:p>
            </p:txBody>
          </p:sp>
          <p:grpSp>
            <p:nvGrpSpPr>
              <p:cNvPr id="35" name="Группа 34"/>
              <p:cNvGrpSpPr/>
              <p:nvPr/>
            </p:nvGrpSpPr>
            <p:grpSpPr>
              <a:xfrm>
                <a:off x="2570447" y="1833268"/>
                <a:ext cx="1797456" cy="711692"/>
                <a:chOff x="2664873" y="3699987"/>
                <a:chExt cx="1648137" cy="711692"/>
              </a:xfrm>
            </p:grpSpPr>
            <p:cxnSp>
              <p:nvCxnSpPr>
                <p:cNvPr id="88" name="Прямая со стрелкой 87"/>
                <p:cNvCxnSpPr/>
                <p:nvPr/>
              </p:nvCxnSpPr>
              <p:spPr>
                <a:xfrm>
                  <a:off x="2699792" y="3727255"/>
                  <a:ext cx="436440"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90" name="Прямая со стрелкой 89"/>
                <p:cNvCxnSpPr/>
                <p:nvPr/>
              </p:nvCxnSpPr>
              <p:spPr>
                <a:xfrm>
                  <a:off x="3136232" y="3727255"/>
                  <a:ext cx="427656"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91" name="Прямая со стрелкой 90"/>
                <p:cNvCxnSpPr/>
                <p:nvPr/>
              </p:nvCxnSpPr>
              <p:spPr>
                <a:xfrm flipH="1">
                  <a:off x="3127848" y="3727255"/>
                  <a:ext cx="8384" cy="56768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92" name="Прямая со стрелкой 91"/>
                <p:cNvCxnSpPr/>
                <p:nvPr/>
              </p:nvCxnSpPr>
              <p:spPr>
                <a:xfrm>
                  <a:off x="3140566" y="4303319"/>
                  <a:ext cx="427656"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94" name="Прямая со стрелкой 93"/>
                <p:cNvCxnSpPr/>
                <p:nvPr/>
              </p:nvCxnSpPr>
              <p:spPr>
                <a:xfrm>
                  <a:off x="3567468" y="3727255"/>
                  <a:ext cx="722230" cy="576064"/>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96" name="Прямая со стрелкой 95"/>
                <p:cNvCxnSpPr/>
                <p:nvPr/>
              </p:nvCxnSpPr>
              <p:spPr>
                <a:xfrm>
                  <a:off x="3575052" y="4303319"/>
                  <a:ext cx="714869"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2664873" y="4103902"/>
                  <a:ext cx="524488" cy="307777"/>
                </a:xfrm>
                <a:prstGeom prst="rect">
                  <a:avLst/>
                </a:prstGeom>
                <a:noFill/>
              </p:spPr>
              <p:txBody>
                <a:bodyPr wrap="square" rtlCol="0">
                  <a:spAutoFit/>
                </a:bodyPr>
                <a:lstStyle/>
                <a:p>
                  <a:pPr algn="ctr"/>
                  <a:r>
                    <a:rPr lang="ru-RU" sz="1400" b="1" dirty="0" err="1" smtClean="0">
                      <a:latin typeface="+mn-lt"/>
                    </a:rPr>
                    <a:t>к.т</a:t>
                  </a:r>
                  <a:r>
                    <a:rPr lang="ru-RU" sz="1400" b="1" dirty="0" smtClean="0">
                      <a:latin typeface="+mn-lt"/>
                    </a:rPr>
                    <a:t>.</a:t>
                  </a:r>
                  <a:endParaRPr lang="ru-RU" sz="1400" b="1" dirty="0">
                    <a:latin typeface="+mn-lt"/>
                  </a:endParaRPr>
                </a:p>
              </p:txBody>
            </p:sp>
            <p:sp>
              <p:nvSpPr>
                <p:cNvPr id="100" name="Блок-схема: узел 99"/>
                <p:cNvSpPr/>
                <p:nvPr/>
              </p:nvSpPr>
              <p:spPr>
                <a:xfrm>
                  <a:off x="4266833" y="4279768"/>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01" name="Блок-схема: узел 100"/>
                <p:cNvSpPr/>
                <p:nvPr/>
              </p:nvSpPr>
              <p:spPr>
                <a:xfrm>
                  <a:off x="2676703" y="3699987"/>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03" name="Блок-схема: узел 102"/>
                <p:cNvSpPr/>
                <p:nvPr/>
              </p:nvSpPr>
              <p:spPr>
                <a:xfrm>
                  <a:off x="3115604" y="3699987"/>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04" name="Блок-схема: узел 103"/>
                <p:cNvSpPr/>
                <p:nvPr/>
              </p:nvSpPr>
              <p:spPr>
                <a:xfrm>
                  <a:off x="3111944" y="4279768"/>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06" name="Блок-схема: узел 105"/>
                <p:cNvSpPr/>
                <p:nvPr/>
              </p:nvSpPr>
              <p:spPr>
                <a:xfrm>
                  <a:off x="3547984" y="3699987"/>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07" name="Блок-схема: узел 106"/>
                <p:cNvSpPr/>
                <p:nvPr/>
              </p:nvSpPr>
              <p:spPr>
                <a:xfrm>
                  <a:off x="3551963" y="4279768"/>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grpSp>
        </p:grpSp>
        <p:sp>
          <p:nvSpPr>
            <p:cNvPr id="112" name="Прямоугольник 111"/>
            <p:cNvSpPr/>
            <p:nvPr/>
          </p:nvSpPr>
          <p:spPr>
            <a:xfrm>
              <a:off x="3983823" y="2901945"/>
              <a:ext cx="1214051" cy="276999"/>
            </a:xfrm>
            <a:prstGeom prst="rect">
              <a:avLst/>
            </a:prstGeom>
          </p:spPr>
          <p:txBody>
            <a:bodyPr wrap="none">
              <a:spAutoFit/>
            </a:bodyPr>
            <a:lstStyle/>
            <a:p>
              <a:pPr marL="0" lvl="1" algn="ctr">
                <a:spcBef>
                  <a:spcPct val="25000"/>
                </a:spcBef>
                <a:buClr>
                  <a:schemeClr val="accent2">
                    <a:lumMod val="75000"/>
                  </a:schemeClr>
                </a:buClr>
              </a:pPr>
              <a:r>
                <a:rPr lang="ru-RU" sz="1200" dirty="0" smtClean="0"/>
                <a:t>Процессы и К.Т.</a:t>
              </a:r>
              <a:endParaRPr lang="en-US" sz="1200" dirty="0"/>
            </a:p>
          </p:txBody>
        </p:sp>
      </p:grpSp>
      <p:sp>
        <p:nvSpPr>
          <p:cNvPr id="117" name="Скругленный прямоугольник 116"/>
          <p:cNvSpPr/>
          <p:nvPr/>
        </p:nvSpPr>
        <p:spPr>
          <a:xfrm>
            <a:off x="3732743" y="3468732"/>
            <a:ext cx="1732822" cy="618773"/>
          </a:xfrm>
          <a:prstGeom prst="roundRect">
            <a:avLst/>
          </a:prstGeom>
          <a:solidFill>
            <a:srgbClr val="CC0000"/>
          </a:solidFill>
          <a:ln w="28575" cap="flat" cmpd="sng" algn="ctr">
            <a:solidFill>
              <a:schemeClr val="bg1"/>
            </a:solidFill>
            <a:prstDash val="solid"/>
            <a:round/>
            <a:headEnd type="none" w="med" len="med"/>
            <a:tailEnd type="triangle" w="med" len="lg"/>
          </a:ln>
          <a:effectLst/>
        </p:spPr>
        <p:txBody>
          <a:bodyPr rtlCol="0" anchor="ctr"/>
          <a:lstStyle/>
          <a:p>
            <a:pPr marL="0" lvl="1" algn="ctr"/>
            <a:r>
              <a:rPr lang="en-US" b="1" dirty="0" smtClean="0">
                <a:solidFill>
                  <a:schemeClr val="bg1"/>
                </a:solidFill>
              </a:rPr>
              <a:t>dom.mos.ru</a:t>
            </a:r>
            <a:endParaRPr lang="ru-RU" b="1" dirty="0">
              <a:solidFill>
                <a:schemeClr val="bg1"/>
              </a:solidFill>
            </a:endParaRPr>
          </a:p>
        </p:txBody>
      </p:sp>
      <p:grpSp>
        <p:nvGrpSpPr>
          <p:cNvPr id="40" name="Группа 39"/>
          <p:cNvGrpSpPr/>
          <p:nvPr/>
        </p:nvGrpSpPr>
        <p:grpSpPr>
          <a:xfrm>
            <a:off x="3716576" y="4177714"/>
            <a:ext cx="1748989" cy="741800"/>
            <a:chOff x="3716576" y="4177714"/>
            <a:chExt cx="1748989" cy="741800"/>
          </a:xfrm>
        </p:grpSpPr>
        <p:grpSp>
          <p:nvGrpSpPr>
            <p:cNvPr id="38" name="Группа 37"/>
            <p:cNvGrpSpPr/>
            <p:nvPr/>
          </p:nvGrpSpPr>
          <p:grpSpPr>
            <a:xfrm>
              <a:off x="3716576" y="4431102"/>
              <a:ext cx="1748989" cy="488412"/>
              <a:chOff x="4188261" y="4783946"/>
              <a:chExt cx="1493303" cy="352666"/>
            </a:xfrm>
          </p:grpSpPr>
          <p:pic>
            <p:nvPicPr>
              <p:cNvPr id="114" name="Изображение 69"/>
              <p:cNvPicPr>
                <a:picLocks noChangeAspect="1"/>
              </p:cNvPicPr>
              <p:nvPr/>
            </p:nvPicPr>
            <p:blipFill>
              <a:blip r:embed="rId10"/>
              <a:stretch>
                <a:fillRect/>
              </a:stretch>
            </p:blipFill>
            <p:spPr>
              <a:xfrm>
                <a:off x="5088444" y="4783946"/>
                <a:ext cx="593120" cy="352666"/>
              </a:xfrm>
              <a:prstGeom prst="rect">
                <a:avLst/>
              </a:prstGeom>
            </p:spPr>
          </p:pic>
          <p:pic>
            <p:nvPicPr>
              <p:cNvPr id="116" name="Изображение 85"/>
              <p:cNvPicPr>
                <a:picLocks noChangeAspect="1"/>
              </p:cNvPicPr>
              <p:nvPr/>
            </p:nvPicPr>
            <p:blipFill>
              <a:blip r:embed="rId11"/>
              <a:stretch>
                <a:fillRect/>
              </a:stretch>
            </p:blipFill>
            <p:spPr>
              <a:xfrm>
                <a:off x="4188261" y="4783946"/>
                <a:ext cx="815539" cy="352666"/>
              </a:xfrm>
              <a:prstGeom prst="rect">
                <a:avLst/>
              </a:prstGeom>
            </p:spPr>
          </p:pic>
        </p:grpSp>
        <p:sp>
          <p:nvSpPr>
            <p:cNvPr id="118" name="Прямоугольник 117"/>
            <p:cNvSpPr/>
            <p:nvPr/>
          </p:nvSpPr>
          <p:spPr>
            <a:xfrm>
              <a:off x="3813457" y="4177714"/>
              <a:ext cx="1542153" cy="276999"/>
            </a:xfrm>
            <a:prstGeom prst="rect">
              <a:avLst/>
            </a:prstGeom>
          </p:spPr>
          <p:txBody>
            <a:bodyPr wrap="none">
              <a:spAutoFit/>
            </a:bodyPr>
            <a:lstStyle/>
            <a:p>
              <a:pPr marL="0" lvl="1" algn="ctr">
                <a:spcBef>
                  <a:spcPct val="25000"/>
                </a:spcBef>
                <a:buClr>
                  <a:schemeClr val="accent2">
                    <a:lumMod val="75000"/>
                  </a:schemeClr>
                </a:buClr>
              </a:pPr>
              <a:r>
                <a:rPr lang="ru-RU" sz="1200" dirty="0" smtClean="0"/>
                <a:t>Обращения граждан</a:t>
              </a:r>
              <a:endParaRPr lang="en-US" sz="1200" dirty="0"/>
            </a:p>
          </p:txBody>
        </p:sp>
      </p:grpSp>
      <p:sp>
        <p:nvSpPr>
          <p:cNvPr id="119" name="Прямоугольник 118"/>
          <p:cNvSpPr/>
          <p:nvPr/>
        </p:nvSpPr>
        <p:spPr>
          <a:xfrm>
            <a:off x="3713057" y="5701979"/>
            <a:ext cx="1385790" cy="668937"/>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smtClean="0">
                <a:solidFill>
                  <a:srgbClr val="FFFFFF"/>
                </a:solidFill>
              </a:rPr>
              <a:t>Раскрытие</a:t>
            </a:r>
          </a:p>
          <a:p>
            <a:pPr algn="ctr"/>
            <a:r>
              <a:rPr lang="ru-RU" sz="1600" dirty="0" smtClean="0">
                <a:solidFill>
                  <a:srgbClr val="FFFFFF"/>
                </a:solidFill>
              </a:rPr>
              <a:t>по 731 </a:t>
            </a:r>
            <a:r>
              <a:rPr lang="ru-RU" sz="1600" dirty="0">
                <a:solidFill>
                  <a:srgbClr val="FFFFFF"/>
                </a:solidFill>
              </a:rPr>
              <a:t>ПП</a:t>
            </a:r>
          </a:p>
        </p:txBody>
      </p:sp>
      <p:sp>
        <p:nvSpPr>
          <p:cNvPr id="123" name="Прямоугольник 122"/>
          <p:cNvSpPr/>
          <p:nvPr/>
        </p:nvSpPr>
        <p:spPr>
          <a:xfrm>
            <a:off x="3352800" y="1224100"/>
            <a:ext cx="1950998" cy="668937"/>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smtClean="0">
                <a:solidFill>
                  <a:srgbClr val="FFFFFF"/>
                </a:solidFill>
              </a:rPr>
              <a:t>Уборка </a:t>
            </a:r>
            <a:r>
              <a:rPr lang="ru-RU" sz="1600" dirty="0">
                <a:solidFill>
                  <a:srgbClr val="FFFFFF"/>
                </a:solidFill>
              </a:rPr>
              <a:t>кровель от снега и наледи</a:t>
            </a:r>
          </a:p>
        </p:txBody>
      </p:sp>
      <p:sp>
        <p:nvSpPr>
          <p:cNvPr id="124" name="Прямоугольник 123"/>
          <p:cNvSpPr/>
          <p:nvPr/>
        </p:nvSpPr>
        <p:spPr>
          <a:xfrm>
            <a:off x="5465565" y="1222125"/>
            <a:ext cx="2263663" cy="668937"/>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a:solidFill>
                  <a:srgbClr val="FFFFFF"/>
                </a:solidFill>
              </a:rPr>
              <a:t>Подготовка к сезонной эксплуатации</a:t>
            </a:r>
          </a:p>
        </p:txBody>
      </p:sp>
      <p:sp>
        <p:nvSpPr>
          <p:cNvPr id="125" name="Прямоугольник 124"/>
          <p:cNvSpPr/>
          <p:nvPr/>
        </p:nvSpPr>
        <p:spPr>
          <a:xfrm>
            <a:off x="1363051" y="1231951"/>
            <a:ext cx="1836749" cy="668937"/>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a:solidFill>
                  <a:srgbClr val="FFFFFF"/>
                </a:solidFill>
              </a:rPr>
              <a:t>Начисления за услуги ЖКХ</a:t>
            </a:r>
          </a:p>
        </p:txBody>
      </p:sp>
      <p:sp>
        <p:nvSpPr>
          <p:cNvPr id="126" name="Прямоугольник 125"/>
          <p:cNvSpPr/>
          <p:nvPr/>
        </p:nvSpPr>
        <p:spPr>
          <a:xfrm>
            <a:off x="1363051" y="5701980"/>
            <a:ext cx="1836749" cy="668937"/>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a:solidFill>
                  <a:srgbClr val="FFFFFF"/>
                </a:solidFill>
              </a:rPr>
              <a:t>Содержание и текущий </a:t>
            </a:r>
            <a:r>
              <a:rPr lang="ru-RU" sz="1600" dirty="0" smtClean="0">
                <a:solidFill>
                  <a:srgbClr val="FFFFFF"/>
                </a:solidFill>
              </a:rPr>
              <a:t>ремонт</a:t>
            </a:r>
            <a:endParaRPr lang="ru-RU" sz="1600" dirty="0">
              <a:solidFill>
                <a:srgbClr val="FFFFFF"/>
              </a:solidFill>
            </a:endParaRPr>
          </a:p>
        </p:txBody>
      </p:sp>
      <p:sp>
        <p:nvSpPr>
          <p:cNvPr id="127" name="Прямоугольник 126"/>
          <p:cNvSpPr/>
          <p:nvPr/>
        </p:nvSpPr>
        <p:spPr>
          <a:xfrm>
            <a:off x="5617297" y="5711505"/>
            <a:ext cx="2116403" cy="668937"/>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a:solidFill>
                  <a:srgbClr val="FFFFFF"/>
                </a:solidFill>
              </a:rPr>
              <a:t>Обработка обращений граждан</a:t>
            </a:r>
          </a:p>
        </p:txBody>
      </p:sp>
      <p:sp>
        <p:nvSpPr>
          <p:cNvPr id="3" name="Номер слайда 2"/>
          <p:cNvSpPr>
            <a:spLocks noGrp="1"/>
          </p:cNvSpPr>
          <p:nvPr>
            <p:ph type="sldNum" sz="quarter" idx="12"/>
          </p:nvPr>
        </p:nvSpPr>
        <p:spPr/>
        <p:txBody>
          <a:bodyPr/>
          <a:lstStyle/>
          <a:p>
            <a:fld id="{36654DC3-442E-3A4B-BDB5-90C6476B7DD0}" type="slidenum">
              <a:rPr lang="ru-RU" smtClean="0"/>
              <a:pPr/>
              <a:t>15</a:t>
            </a:fld>
            <a:endParaRPr lang="ru-RU" dirty="0"/>
          </a:p>
        </p:txBody>
      </p:sp>
    </p:spTree>
    <p:extLst>
      <p:ext uri="{BB962C8B-B14F-4D97-AF65-F5344CB8AC3E}">
        <p14:creationId xmlns:p14="http://schemas.microsoft.com/office/powerpoint/2010/main" val="239072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10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000"/>
                                        <p:tgtEl>
                                          <p:spTgt spid="109"/>
                                        </p:tgtEl>
                                      </p:cBhvr>
                                    </p:animEffect>
                                  </p:childTnLst>
                                </p:cTn>
                              </p:par>
                              <p:par>
                                <p:cTn id="33" presetID="10"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1000"/>
                                        <p:tgtEl>
                                          <p:spTgt spid="1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1000"/>
                                        <p:tgtEl>
                                          <p:spTgt spid="1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5"/>
                                        </p:tgtEl>
                                        <p:attrNameLst>
                                          <p:attrName>style.visibility</p:attrName>
                                        </p:attrNameLst>
                                      </p:cBhvr>
                                      <p:to>
                                        <p:strVal val="visible"/>
                                      </p:to>
                                    </p:set>
                                    <p:animEffect transition="in" filter="fade">
                                      <p:cBhvr>
                                        <p:cTn id="58" dur="1000"/>
                                        <p:tgtEl>
                                          <p:spTgt spid="1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fade">
                                      <p:cBhvr>
                                        <p:cTn id="63" dur="1000"/>
                                        <p:tgtEl>
                                          <p:spTgt spid="1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fade">
                                      <p:cBhvr>
                                        <p:cTn id="68" dur="1000"/>
                                        <p:tgtEl>
                                          <p:spTgt spid="1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fade">
                                      <p:cBhvr>
                                        <p:cTn id="73" dur="1000"/>
                                        <p:tgtEl>
                                          <p:spTgt spid="1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1000"/>
                                        <p:tgtEl>
                                          <p:spTgt spid="1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7"/>
                                        </p:tgtEl>
                                        <p:attrNameLst>
                                          <p:attrName>style.visibility</p:attrName>
                                        </p:attrNameLst>
                                      </p:cBhvr>
                                      <p:to>
                                        <p:strVal val="visible"/>
                                      </p:to>
                                    </p:set>
                                    <p:animEffect transition="in" filter="fade">
                                      <p:cBhvr>
                                        <p:cTn id="8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7" grpId="0" animBg="1"/>
      <p:bldP spid="119" grpId="0" animBg="1"/>
      <p:bldP spid="123" grpId="0" animBg="1"/>
      <p:bldP spid="124" grpId="0" animBg="1"/>
      <p:bldP spid="125" grpId="0" animBg="1"/>
      <p:bldP spid="126" grpId="0" animBg="1"/>
      <p:bldP spid="1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Эффект от внедрения </a:t>
            </a:r>
            <a:endParaRPr lang="ru-RU" b="1" dirty="0"/>
          </a:p>
        </p:txBody>
      </p:sp>
      <p:sp>
        <p:nvSpPr>
          <p:cNvPr id="12" name="Объект 2"/>
          <p:cNvSpPr>
            <a:spLocks noGrp="1"/>
          </p:cNvSpPr>
          <p:nvPr>
            <p:ph idx="1"/>
          </p:nvPr>
        </p:nvSpPr>
        <p:spPr>
          <a:xfrm>
            <a:off x="3194462" y="1018314"/>
            <a:ext cx="5514108" cy="5967282"/>
          </a:xfrm>
          <a:ln>
            <a:noFill/>
          </a:ln>
        </p:spPr>
        <p:txBody>
          <a:bodyPr>
            <a:noAutofit/>
          </a:bodyPr>
          <a:lstStyle/>
          <a:p>
            <a:r>
              <a:rPr lang="ru-RU" sz="2400" b="1" dirty="0" smtClean="0">
                <a:solidFill>
                  <a:srgbClr val="AC0000"/>
                </a:solidFill>
                <a:ea typeface="Arial Unicode MS" pitchFamily="34" charset="-128"/>
                <a:cs typeface="Arial Unicode MS" pitchFamily="34" charset="-128"/>
              </a:rPr>
              <a:t>Финансовые </a:t>
            </a:r>
            <a:r>
              <a:rPr lang="ru-RU" sz="2400" b="1" dirty="0">
                <a:solidFill>
                  <a:srgbClr val="AC0000"/>
                </a:solidFill>
                <a:ea typeface="Arial Unicode MS" pitchFamily="34" charset="-128"/>
                <a:cs typeface="Arial Unicode MS" pitchFamily="34" charset="-128"/>
              </a:rPr>
              <a:t>результаты:</a:t>
            </a:r>
            <a:endParaRPr lang="en-US" sz="2400" b="1" dirty="0">
              <a:solidFill>
                <a:srgbClr val="AC0000"/>
              </a:solidFill>
              <a:ea typeface="Arial Unicode MS" pitchFamily="34" charset="-128"/>
              <a:cs typeface="Arial Unicode MS" pitchFamily="34" charset="-128"/>
            </a:endParaRPr>
          </a:p>
          <a:p>
            <a:r>
              <a:rPr lang="ru-RU" sz="2000" b="1" i="1" dirty="0"/>
              <a:t>Система «окупилась» 1 год и продолжает приносить </a:t>
            </a:r>
            <a:r>
              <a:rPr lang="ru-RU" sz="2000" b="1" i="1" dirty="0" smtClean="0"/>
              <a:t>доход</a:t>
            </a:r>
            <a:r>
              <a:rPr lang="ru-RU" sz="2000" b="1" dirty="0" smtClean="0"/>
              <a:t> </a:t>
            </a:r>
          </a:p>
          <a:p>
            <a:r>
              <a:rPr lang="ru-RU" sz="2000" b="1" dirty="0" smtClean="0"/>
              <a:t>Источники поступлений:</a:t>
            </a:r>
            <a:endParaRPr lang="ru-RU" sz="2000" b="1" dirty="0"/>
          </a:p>
          <a:p>
            <a:pPr lvl="1">
              <a:buClr>
                <a:srgbClr val="C00000"/>
              </a:buClr>
              <a:buFont typeface="Wingdings" panose="05000000000000000000" pitchFamily="2" charset="2"/>
              <a:buChar char="ü"/>
              <a:defRPr/>
            </a:pPr>
            <a:r>
              <a:rPr lang="ru-RU" sz="2000" b="1" dirty="0"/>
              <a:t>Штрафы за несвоевременное раскрытие информации</a:t>
            </a:r>
          </a:p>
          <a:p>
            <a:pPr lvl="1">
              <a:buClr>
                <a:srgbClr val="C00000"/>
              </a:buClr>
              <a:buFont typeface="Wingdings" panose="05000000000000000000" pitchFamily="2" charset="2"/>
              <a:buChar char="ü"/>
              <a:defRPr/>
            </a:pPr>
            <a:r>
              <a:rPr lang="ru-RU" sz="2000" b="1" dirty="0"/>
              <a:t>Недопущение дублирования расходов</a:t>
            </a:r>
          </a:p>
          <a:p>
            <a:pPr>
              <a:buClr>
                <a:srgbClr val="C00000"/>
              </a:buClr>
              <a:defRPr/>
            </a:pPr>
            <a:endParaRPr lang="ru-RU" sz="1800" b="1" dirty="0">
              <a:solidFill>
                <a:srgbClr val="AC0000"/>
              </a:solidFill>
              <a:ea typeface="Arial Unicode MS" pitchFamily="34" charset="-128"/>
              <a:cs typeface="Arial Unicode MS" pitchFamily="34" charset="-128"/>
            </a:endParaRPr>
          </a:p>
          <a:p>
            <a:pPr>
              <a:defRPr/>
            </a:pPr>
            <a:r>
              <a:rPr lang="ru-RU" sz="2400" b="1" dirty="0">
                <a:solidFill>
                  <a:srgbClr val="AC0000"/>
                </a:solidFill>
                <a:ea typeface="Arial Unicode MS" pitchFamily="34" charset="-128"/>
                <a:cs typeface="Arial Unicode MS" pitchFamily="34" charset="-128"/>
              </a:rPr>
              <a:t>Качественные результаты: </a:t>
            </a:r>
            <a:endParaRPr lang="en-US" sz="2400" b="1" dirty="0">
              <a:solidFill>
                <a:srgbClr val="AC0000"/>
              </a:solidFill>
              <a:ea typeface="Arial Unicode MS" pitchFamily="34" charset="-128"/>
              <a:cs typeface="Arial Unicode MS" pitchFamily="34" charset="-128"/>
            </a:endParaRPr>
          </a:p>
          <a:p>
            <a:pPr lvl="1">
              <a:buClr>
                <a:srgbClr val="C00000"/>
              </a:buClr>
              <a:buFont typeface="Wingdings" panose="05000000000000000000" pitchFamily="2" charset="2"/>
              <a:buChar char="ü"/>
              <a:defRPr/>
            </a:pPr>
            <a:r>
              <a:rPr lang="ru-RU" sz="2000" b="1" dirty="0"/>
              <a:t>Создана база, которая содержит уникальную информацию по состоянию МКД</a:t>
            </a:r>
          </a:p>
          <a:p>
            <a:pPr lvl="1">
              <a:buClr>
                <a:srgbClr val="C00000"/>
              </a:buClr>
              <a:buFont typeface="Wingdings" panose="05000000000000000000" pitchFamily="2" charset="2"/>
              <a:buChar char="ü"/>
              <a:defRPr/>
            </a:pPr>
            <a:r>
              <a:rPr lang="ru-RU" sz="2000" b="1" dirty="0"/>
              <a:t>В Москве не осталось УК, которые работают ниже </a:t>
            </a:r>
            <a:r>
              <a:rPr lang="ru-RU" sz="2000" b="1" dirty="0" smtClean="0"/>
              <a:t>необходимого </a:t>
            </a:r>
            <a:r>
              <a:rPr lang="ru-RU" sz="2000" b="1" dirty="0"/>
              <a:t>уровня качества</a:t>
            </a:r>
          </a:p>
          <a:p>
            <a:pPr lvl="1">
              <a:buFont typeface="Wingdings" panose="05000000000000000000" pitchFamily="2" charset="2"/>
              <a:buChar char="ü"/>
            </a:pPr>
            <a:endParaRPr lang="ru-RU" sz="1700" b="1" dirty="0"/>
          </a:p>
          <a:p>
            <a:pPr>
              <a:spcBef>
                <a:spcPts val="600"/>
              </a:spcBef>
              <a:buClr>
                <a:srgbClr val="C00000"/>
              </a:buClr>
              <a:defRPr/>
            </a:pPr>
            <a:endParaRPr lang="en-US" sz="1800" b="1"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56804"/>
            <a:ext cx="25669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107504" y="2132856"/>
            <a:ext cx="3024336" cy="2930033"/>
          </a:xfrm>
          <a:prstGeom prst="rect">
            <a:avLst/>
          </a:prstGeom>
        </p:spPr>
        <p:txBody>
          <a:bodyPr wrap="square">
            <a:spAutoFit/>
          </a:bodyPr>
          <a:lstStyle/>
          <a:p>
            <a:pPr eaLnBrk="0" hangingPunct="0">
              <a:spcBef>
                <a:spcPct val="20000"/>
              </a:spcBef>
              <a:buClr>
                <a:srgbClr val="C00000"/>
              </a:buClr>
              <a:defRPr/>
            </a:pPr>
            <a:r>
              <a:rPr lang="ru-RU" b="1" dirty="0" smtClean="0">
                <a:solidFill>
                  <a:srgbClr val="AC0000"/>
                </a:solidFill>
                <a:latin typeface="+mn-lt"/>
                <a:ea typeface="Arial Unicode MS" pitchFamily="34" charset="-128"/>
                <a:cs typeface="Arial Unicode MS" pitchFamily="34" charset="-128"/>
              </a:rPr>
              <a:t>Сервисы: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Управление </a:t>
            </a:r>
            <a:r>
              <a:rPr lang="ru-RU" sz="1600" b="1" dirty="0">
                <a:latin typeface="+mn-lt"/>
                <a:ea typeface="Arial Unicode MS" pitchFamily="34" charset="-128"/>
                <a:cs typeface="Arial Unicode MS" pitchFamily="34" charset="-128"/>
              </a:rPr>
              <a:t>жилищным </a:t>
            </a:r>
            <a:r>
              <a:rPr lang="ru-RU" sz="1600" b="1" dirty="0" smtClean="0">
                <a:latin typeface="+mn-lt"/>
                <a:ea typeface="Arial Unicode MS" pitchFamily="34" charset="-128"/>
                <a:cs typeface="Arial Unicode MS" pitchFamily="34" charset="-128"/>
              </a:rPr>
              <a:t>фондом</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Электронный паспорт дома</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Жилищная инспекция</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Личный кабинет</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Работа с обращениями граждан</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Мониторинг ЖКХ</a:t>
            </a:r>
          </a:p>
          <a:p>
            <a:pPr marL="285750" indent="-285750" eaLnBrk="0" hangingPunct="0">
              <a:spcBef>
                <a:spcPct val="20000"/>
              </a:spcBef>
              <a:buClr>
                <a:srgbClr val="C00000"/>
              </a:buClr>
              <a:buFont typeface="Arial" panose="020B0604020202020204" pitchFamily="34" charset="0"/>
              <a:buChar char="•"/>
              <a:defRPr/>
            </a:pPr>
            <a:endParaRPr lang="ru-RU" sz="1600" b="1" dirty="0">
              <a:solidFill>
                <a:srgbClr val="AC0000"/>
              </a:solidFill>
              <a:latin typeface="+mn-lt"/>
              <a:ea typeface="Arial Unicode MS" pitchFamily="34" charset="-128"/>
              <a:cs typeface="Arial Unicode MS" pitchFamily="34" charset="-128"/>
            </a:endParaRPr>
          </a:p>
        </p:txBody>
      </p:sp>
      <p:sp>
        <p:nvSpPr>
          <p:cNvPr id="3" name="Номер слайда 2"/>
          <p:cNvSpPr>
            <a:spLocks noGrp="1"/>
          </p:cNvSpPr>
          <p:nvPr>
            <p:ph type="sldNum" sz="quarter" idx="12"/>
          </p:nvPr>
        </p:nvSpPr>
        <p:spPr/>
        <p:txBody>
          <a:bodyPr/>
          <a:lstStyle/>
          <a:p>
            <a:fld id="{36654DC3-442E-3A4B-BDB5-90C6476B7DD0}" type="slidenum">
              <a:rPr lang="ru-RU" smtClean="0"/>
              <a:pPr/>
              <a:t>16</a:t>
            </a:fld>
            <a:endParaRPr lang="ru-R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81" y="5187867"/>
            <a:ext cx="18478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89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a:t>
            </a:r>
            <a:r>
              <a:rPr lang="ru-RU" b="1" smtClean="0"/>
              <a:t>развития информационно</a:t>
            </a:r>
            <a:r>
              <a:rPr lang="ru-RU" b="1"/>
              <a:t>й</a:t>
            </a:r>
            <a:r>
              <a:rPr lang="ru-RU" b="1" smtClean="0"/>
              <a:t> </a:t>
            </a:r>
            <a:r>
              <a:rPr lang="ru-RU" b="1" dirty="0" smtClean="0"/>
              <a:t>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17</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ГОТОВНОСТЬ ИС К ТРЕБОВАНИЯМ ЗАКОНОДАТЕЛЬСТВА</a:t>
            </a:r>
            <a:endParaRPr lang="ru-RU" sz="1200" b="1" dirty="0">
              <a:solidFill>
                <a:schemeClr val="bg1"/>
              </a:solidFill>
            </a:endParaRPr>
          </a:p>
        </p:txBody>
      </p:sp>
      <p:sp>
        <p:nvSpPr>
          <p:cNvPr id="51" name="Скругленный прямоугольник 50"/>
          <p:cNvSpPr/>
          <p:nvPr/>
        </p:nvSpPr>
        <p:spPr>
          <a:xfrm>
            <a:off x="6316902" y="3622320"/>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Bef>
                <a:spcPts val="0"/>
              </a:spcBef>
              <a:spcAft>
                <a:spcPts val="1000"/>
              </a:spcAft>
              <a:buClr>
                <a:srgbClr val="5488C8"/>
              </a:buClr>
              <a:buSzPct val="110000"/>
            </a:pPr>
            <a:r>
              <a:rPr lang="ru-RU" sz="1000" b="1" dirty="0">
                <a:solidFill>
                  <a:srgbClr val="CC0000"/>
                </a:solidFill>
                <a:ea typeface="Times New Roman"/>
                <a:cs typeface="Times New Roman" panose="02020603050405020304" pitchFamily="18" charset="0"/>
              </a:rPr>
              <a:t>Организации, осуществляющие поставки коммунальных ресурсов</a:t>
            </a:r>
            <a:endParaRPr lang="en-US" sz="1000" b="1" dirty="0">
              <a:solidFill>
                <a:srgbClr val="CC0000"/>
              </a:solidFill>
              <a:ea typeface="Times New Roman"/>
              <a:cs typeface="Times New Roman" panose="02020603050405020304" pitchFamily="18" charset="0"/>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Организации, управляющие многоквартирными домами</a:t>
            </a:r>
            <a:endParaRPr lang="en-US" sz="1000" b="1" dirty="0">
              <a:solidFill>
                <a:srgbClr val="CC0000"/>
              </a:solidFill>
              <a:ea typeface="Times New Roman"/>
              <a:cs typeface="Times New Roman" panose="02020603050405020304" pitchFamily="18" charset="0"/>
            </a:endParaRPr>
          </a:p>
        </p:txBody>
      </p:sp>
      <p:sp>
        <p:nvSpPr>
          <p:cNvPr id="56" name="Скругленный прямоугольник 55"/>
          <p:cNvSpPr/>
          <p:nvPr/>
        </p:nvSpPr>
        <p:spPr>
          <a:xfrm>
            <a:off x="6316902" y="434276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Организации, осуществляющие государственный жилищный надзор</a:t>
            </a:r>
            <a:endParaRPr lang="en-US" sz="1000" b="1" dirty="0">
              <a:solidFill>
                <a:srgbClr val="CC0000"/>
              </a:solidFill>
              <a:ea typeface="Times New Roman"/>
              <a:cs typeface="Times New Roman" panose="02020603050405020304" pitchFamily="18" charset="0"/>
            </a:endParaRPr>
          </a:p>
        </p:txBody>
      </p:sp>
      <p:sp>
        <p:nvSpPr>
          <p:cNvPr id="58" name="Скругленный прямоугольник 57"/>
          <p:cNvSpPr/>
          <p:nvPr/>
        </p:nvSpPr>
        <p:spPr>
          <a:xfrm>
            <a:off x="6316902" y="470272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Организации, предоставляющие коммунальные услуги</a:t>
            </a:r>
            <a:endParaRPr lang="en-US" sz="1000" b="1" dirty="0">
              <a:solidFill>
                <a:srgbClr val="CC0000"/>
              </a:solidFill>
              <a:ea typeface="Times New Roman"/>
              <a:cs typeface="Times New Roman" panose="02020603050405020304" pitchFamily="18" charset="0"/>
            </a:endParaRPr>
          </a:p>
        </p:txBody>
      </p:sp>
      <p:sp>
        <p:nvSpPr>
          <p:cNvPr id="60" name="Скругленный прямоугольник 59"/>
          <p:cNvSpPr/>
          <p:nvPr/>
        </p:nvSpPr>
        <p:spPr>
          <a:xfrm>
            <a:off x="6316902" y="506268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Организации, </a:t>
            </a:r>
            <a:r>
              <a:rPr lang="ru-RU" sz="1000" b="1" dirty="0" err="1"/>
              <a:t>вып</a:t>
            </a:r>
            <a:r>
              <a:rPr lang="en-US" sz="1000" b="1" dirty="0"/>
              <a:t>.</a:t>
            </a:r>
            <a:r>
              <a:rPr lang="ru-RU" sz="1000" b="1" dirty="0"/>
              <a:t> раб</a:t>
            </a:r>
            <a:r>
              <a:rPr lang="en-US" sz="1000" b="1" dirty="0"/>
              <a:t>.</a:t>
            </a:r>
            <a:r>
              <a:rPr lang="ru-RU" sz="1000" b="1" dirty="0"/>
              <a:t> по содержанию и ремонту общего имущества МКД</a:t>
            </a:r>
            <a:endParaRPr lang="en-US" sz="1000" b="1" dirty="0"/>
          </a:p>
        </p:txBody>
      </p:sp>
      <p:sp>
        <p:nvSpPr>
          <p:cNvPr id="62" name="Скругленный прямоугольник 61"/>
          <p:cNvSpPr/>
          <p:nvPr/>
        </p:nvSpPr>
        <p:spPr>
          <a:xfrm>
            <a:off x="6316902" y="542264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Организации, </a:t>
            </a:r>
            <a:r>
              <a:rPr lang="ru-RU" sz="1000" b="1" dirty="0" err="1">
                <a:solidFill>
                  <a:schemeClr val="bg1"/>
                </a:solidFill>
              </a:rPr>
              <a:t>осущ</a:t>
            </a:r>
            <a:r>
              <a:rPr lang="en-US" sz="1000" b="1" dirty="0">
                <a:solidFill>
                  <a:schemeClr val="bg1"/>
                </a:solidFill>
              </a:rPr>
              <a:t>.</a:t>
            </a:r>
            <a:r>
              <a:rPr lang="ru-RU" sz="1000" b="1" dirty="0">
                <a:solidFill>
                  <a:schemeClr val="bg1"/>
                </a:solidFill>
              </a:rPr>
              <a:t> деятельность по организации капитального ремонта</a:t>
            </a:r>
            <a:endParaRPr lang="en-US" sz="1000" b="1" dirty="0">
              <a:solidFill>
                <a:schemeClr val="bg1"/>
              </a:solidFill>
            </a:endParaRP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52" idx="3"/>
            <a:endCxn id="51" idx="1"/>
          </p:cNvCxnSpPr>
          <p:nvPr/>
        </p:nvCxnSpPr>
        <p:spPr>
          <a:xfrm flipV="1">
            <a:off x="6109985" y="3771373"/>
            <a:ext cx="206917" cy="523"/>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52" idx="3"/>
            <a:endCxn id="54" idx="1"/>
          </p:cNvCxnSpPr>
          <p:nvPr/>
        </p:nvCxnSpPr>
        <p:spPr>
          <a:xfrm>
            <a:off x="6109985" y="3771896"/>
            <a:ext cx="206917" cy="359960"/>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52" idx="3"/>
            <a:endCxn id="56" idx="1"/>
          </p:cNvCxnSpPr>
          <p:nvPr/>
        </p:nvCxnSpPr>
        <p:spPr>
          <a:xfrm>
            <a:off x="6109985" y="3771896"/>
            <a:ext cx="206917" cy="719920"/>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52" idx="3"/>
            <a:endCxn id="58" idx="1"/>
          </p:cNvCxnSpPr>
          <p:nvPr/>
        </p:nvCxnSpPr>
        <p:spPr>
          <a:xfrm>
            <a:off x="6109985" y="3771896"/>
            <a:ext cx="206917" cy="1079880"/>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52" idx="3"/>
            <a:endCxn id="60" idx="1"/>
          </p:cNvCxnSpPr>
          <p:nvPr/>
        </p:nvCxnSpPr>
        <p:spPr>
          <a:xfrm>
            <a:off x="6109985" y="3771896"/>
            <a:ext cx="206917" cy="1439840"/>
          </a:xfrm>
          <a:prstGeom prst="bentConnector3">
            <a:avLst/>
          </a:prstGeom>
          <a:noFill/>
          <a:ln w="28575" cap="flat" cmpd="sng" algn="ctr">
            <a:solidFill>
              <a:srgbClr val="C00000"/>
            </a:solidFill>
            <a:prstDash val="solid"/>
            <a:round/>
            <a:headEnd type="none" w="med" len="med"/>
            <a:tailEnd type="none" w="med" len="lg"/>
          </a:ln>
          <a:effectLst/>
        </p:spPr>
      </p:cxnSp>
      <p:cxnSp>
        <p:nvCxnSpPr>
          <p:cNvPr id="92" name="Соединительная линия уступом 91"/>
          <p:cNvCxnSpPr>
            <a:stCxn id="52" idx="3"/>
            <a:endCxn id="62" idx="1"/>
          </p:cNvCxnSpPr>
          <p:nvPr/>
        </p:nvCxnSpPr>
        <p:spPr>
          <a:xfrm>
            <a:off x="6109985" y="3771896"/>
            <a:ext cx="206917" cy="1799800"/>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Tree>
    <p:extLst>
      <p:ext uri="{BB962C8B-B14F-4D97-AF65-F5344CB8AC3E}">
        <p14:creationId xmlns:p14="http://schemas.microsoft.com/office/powerpoint/2010/main" val="5543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10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childTnLst>
                                </p:cTn>
                              </p:par>
                              <p:par>
                                <p:cTn id="32" presetID="22" presetClass="entr" presetSubtype="8"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wipe(left)">
                                      <p:cBhvr>
                                        <p:cTn id="34" dur="500"/>
                                        <p:tgtEl>
                                          <p:spTgt spid="1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2000"/>
                                        <p:tgtEl>
                                          <p:spTgt spid="10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childTnLst>
                                </p:cTn>
                              </p:par>
                              <p:par>
                                <p:cTn id="43" presetID="22" presetClass="entr" presetSubtype="8" fill="hold" nodeType="with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left)">
                                      <p:cBhvr>
                                        <p:cTn id="54" dur="500"/>
                                        <p:tgtEl>
                                          <p:spTgt spid="7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500"/>
                                        <p:tgtEl>
                                          <p:spTgt spid="8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left)">
                                      <p:cBhvr>
                                        <p:cTn id="70" dur="500"/>
                                        <p:tgtEl>
                                          <p:spTgt spid="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1000"/>
                                        <p:tgtEl>
                                          <p:spTgt spid="5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left)">
                                      <p:cBhvr>
                                        <p:cTn id="78" dur="5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wipe(left)">
                                      <p:cBhvr>
                                        <p:cTn id="86" dur="500"/>
                                        <p:tgtEl>
                                          <p:spTgt spid="8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500"/>
                                        <p:tgtEl>
                                          <p:spTgt spid="9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50" grpId="0" animBg="1"/>
      <p:bldP spid="51" grpId="0" animBg="1"/>
      <p:bldP spid="52" grpId="0" animBg="1"/>
      <p:bldP spid="53" grpId="0" animBg="1"/>
      <p:bldP spid="54" grpId="0" animBg="1"/>
      <p:bldP spid="56" grpId="0" animBg="1"/>
      <p:bldP spid="58" grpId="0" animBg="1"/>
      <p:bldP spid="60" grpId="0" animBg="1"/>
      <p:bldP spid="62" grpId="0" animBg="1"/>
      <p:bldP spid="109" grpId="0" animBg="1"/>
      <p:bldP spid="1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18</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подготовке к сезонной эксплуатации</a:t>
            </a:r>
            <a:endParaRPr lang="en-US" sz="1000" b="1" dirty="0">
              <a:solidFill>
                <a:srgbClr val="CC0000"/>
              </a:solidFill>
              <a:ea typeface="Times New Roman"/>
              <a:cs typeface="Times New Roman" panose="02020603050405020304" pitchFamily="18" charset="0"/>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Информация об административных правонарушениях в области ЖКХ</a:t>
            </a:r>
            <a:endParaRPr lang="en-US" sz="1000" b="1" dirty="0"/>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Мероприятия по осуществлению </a:t>
            </a:r>
            <a:r>
              <a:rPr lang="ru-RU" sz="1000" b="1" dirty="0" err="1"/>
              <a:t>жилназдора</a:t>
            </a:r>
            <a:r>
              <a:rPr lang="ru-RU" sz="1000" b="1" dirty="0"/>
              <a:t>, акты проверок</a:t>
            </a:r>
            <a:endParaRPr lang="en-US" sz="1000" b="1" dirty="0"/>
          </a:p>
        </p:txBody>
      </p:sp>
      <p:sp>
        <p:nvSpPr>
          <p:cNvPr id="58" name="Скругленный прямоугольник 57"/>
          <p:cNvSpPr/>
          <p:nvPr/>
        </p:nvSpPr>
        <p:spPr>
          <a:xfrm>
            <a:off x="6316902" y="470272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План проверок</a:t>
            </a:r>
            <a:endParaRPr lang="en-US" sz="1000" b="1" dirty="0">
              <a:solidFill>
                <a:schemeClr val="bg1"/>
              </a:solidFill>
            </a:endParaRPr>
          </a:p>
        </p:txBody>
      </p:sp>
      <p:sp>
        <p:nvSpPr>
          <p:cNvPr id="60" name="Скругленный прямоугольник 59"/>
          <p:cNvSpPr/>
          <p:nvPr/>
        </p:nvSpPr>
        <p:spPr>
          <a:xfrm>
            <a:off x="6316902" y="506268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 рассмотрении обращений по вопросам ЖКХ</a:t>
            </a:r>
            <a:endParaRPr lang="en-US" sz="1000" b="1" dirty="0">
              <a:solidFill>
                <a:schemeClr val="bg1"/>
              </a:solidFill>
            </a:endParaRP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55" idx="3"/>
            <a:endCxn id="51" idx="1"/>
          </p:cNvCxnSpPr>
          <p:nvPr/>
        </p:nvCxnSpPr>
        <p:spPr>
          <a:xfrm flipV="1">
            <a:off x="6109985" y="3771373"/>
            <a:ext cx="206917" cy="358654"/>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55" idx="3"/>
            <a:endCxn id="54" idx="1"/>
          </p:cNvCxnSpPr>
          <p:nvPr/>
        </p:nvCxnSpPr>
        <p:spPr>
          <a:xfrm>
            <a:off x="6109985" y="4130027"/>
            <a:ext cx="206917" cy="1829"/>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55" idx="3"/>
            <a:endCxn id="56" idx="1"/>
          </p:cNvCxnSpPr>
          <p:nvPr/>
        </p:nvCxnSpPr>
        <p:spPr>
          <a:xfrm>
            <a:off x="6109985" y="4130027"/>
            <a:ext cx="206917" cy="361789"/>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55" idx="3"/>
            <a:endCxn id="58" idx="1"/>
          </p:cNvCxnSpPr>
          <p:nvPr/>
        </p:nvCxnSpPr>
        <p:spPr>
          <a:xfrm>
            <a:off x="6109985" y="4130027"/>
            <a:ext cx="206917" cy="721749"/>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55" idx="3"/>
            <a:endCxn id="60" idx="1"/>
          </p:cNvCxnSpPr>
          <p:nvPr/>
        </p:nvCxnSpPr>
        <p:spPr>
          <a:xfrm>
            <a:off x="6109985" y="4130027"/>
            <a:ext cx="206917" cy="1081709"/>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70" name="Прямоугольник 69"/>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71" name="Прямоугольник 70"/>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74" name="Прямоугольник 73"/>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69330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left)">
                                      <p:cBhvr>
                                        <p:cTn id="27" dur="500"/>
                                        <p:tgtEl>
                                          <p:spTgt spid="8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10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0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10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left)">
                                      <p:cBhvr>
                                        <p:cTn id="59" dur="5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left)">
                                      <p:cBhvr>
                                        <p:cTn id="67" dur="500"/>
                                        <p:tgtEl>
                                          <p:spTgt spid="8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5" grpId="0" animBg="1"/>
      <p:bldP spid="56" grpId="0" animBg="1"/>
      <p:bldP spid="58" grpId="0" animBg="1"/>
      <p:bldP spid="60" grpId="0" animBg="1"/>
      <p:bldP spid="115" grpId="0"/>
      <p:bldP spid="70" grpId="0"/>
      <p:bldP spid="71"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19</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ценах и тарифах на коммунальные ресурсы</a:t>
            </a:r>
            <a:endParaRPr lang="en-US" sz="1000" b="1" dirty="0">
              <a:solidFill>
                <a:srgbClr val="CC0000"/>
              </a:solidFill>
              <a:ea typeface="Times New Roman"/>
              <a:cs typeface="Times New Roman" panose="02020603050405020304" pitchFamily="18" charset="0"/>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ценах и тарифах на коммунальные </a:t>
            </a:r>
            <a:r>
              <a:rPr lang="ru-RU" sz="1000" b="1" dirty="0" smtClean="0">
                <a:solidFill>
                  <a:srgbClr val="CC0000"/>
                </a:solidFill>
                <a:ea typeface="Times New Roman"/>
                <a:cs typeface="Times New Roman" panose="02020603050405020304" pitchFamily="18" charset="0"/>
              </a:rPr>
              <a:t>услуги</a:t>
            </a:r>
            <a:endParaRPr lang="en-US" sz="1000" b="1" dirty="0">
              <a:solidFill>
                <a:srgbClr val="CC0000"/>
              </a:solidFill>
              <a:ea typeface="Times New Roman"/>
              <a:cs typeface="Times New Roman" panose="02020603050405020304" pitchFamily="18" charset="0"/>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расчетах поставщиков услуг с УО</a:t>
            </a:r>
            <a:endParaRPr lang="en-US" sz="1000" b="1" dirty="0">
              <a:solidFill>
                <a:srgbClr val="CC0000"/>
              </a:solidFill>
              <a:ea typeface="Times New Roman"/>
              <a:cs typeface="Times New Roman" panose="02020603050405020304" pitchFamily="18" charset="0"/>
            </a:endParaRPr>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a:t>
            </a:r>
            <a:r>
              <a:rPr lang="ru-RU" sz="1000" b="1" dirty="0" smtClean="0">
                <a:solidFill>
                  <a:schemeClr val="bg1"/>
                </a:solidFill>
              </a:rPr>
              <a:t>О </a:t>
            </a:r>
            <a:r>
              <a:rPr lang="ru-RU" sz="1000" b="1" dirty="0">
                <a:solidFill>
                  <a:schemeClr val="bg1"/>
                </a:solidFill>
              </a:rPr>
              <a:t>КОММУНАЛЬНЫХ РЕСУРСАХ </a:t>
            </a:r>
            <a:r>
              <a:rPr lang="ru-RU" sz="1000" b="1" dirty="0" smtClean="0">
                <a:solidFill>
                  <a:schemeClr val="bg1"/>
                </a:solidFill>
              </a:rPr>
              <a:t> И УСЛУГАХ</a:t>
            </a:r>
            <a:endParaRPr lang="ru-RU" sz="1000" b="1" dirty="0">
              <a:solidFill>
                <a:schemeClr val="bg1"/>
              </a:solidFill>
            </a:endParaRPr>
          </a:p>
        </p:txBody>
      </p:sp>
      <p:sp>
        <p:nvSpPr>
          <p:cNvPr id="58" name="Скругленный прямоугольник 57"/>
          <p:cNvSpPr/>
          <p:nvPr/>
        </p:nvSpPr>
        <p:spPr>
          <a:xfrm>
            <a:off x="6316902" y="470272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расчетах потребителей с поставщиками услуг</a:t>
            </a:r>
            <a:endParaRPr lang="en-US" sz="1000" b="1" dirty="0">
              <a:solidFill>
                <a:srgbClr val="CC0000"/>
              </a:solidFill>
              <a:ea typeface="Times New Roman"/>
              <a:cs typeface="Times New Roman" panose="02020603050405020304" pitchFamily="18" charset="0"/>
            </a:endParaRPr>
          </a:p>
        </p:txBody>
      </p:sp>
      <p:sp>
        <p:nvSpPr>
          <p:cNvPr id="60" name="Скругленный прямоугольник 59"/>
          <p:cNvSpPr/>
          <p:nvPr/>
        </p:nvSpPr>
        <p:spPr>
          <a:xfrm>
            <a:off x="6316902" y="506268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pPr>
              <a:spcBef>
                <a:spcPts val="0"/>
              </a:spcBef>
              <a:spcAft>
                <a:spcPts val="1000"/>
              </a:spcAft>
              <a:buClr>
                <a:srgbClr val="5488C8"/>
              </a:buClr>
              <a:buSzPct val="110000"/>
            </a:pPr>
            <a:r>
              <a:rPr lang="ru-RU" sz="1000" b="1" dirty="0">
                <a:solidFill>
                  <a:schemeClr val="tx1">
                    <a:lumMod val="75000"/>
                    <a:lumOff val="25000"/>
                  </a:schemeClr>
                </a:solidFill>
                <a:ea typeface="Times New Roman"/>
                <a:cs typeface="Times New Roman" panose="02020603050405020304" pitchFamily="18" charset="0"/>
              </a:rPr>
              <a:t>Информация о перечне, объеме, качестве и </a:t>
            </a:r>
            <a:r>
              <a:rPr lang="ru-RU" sz="1000" b="1" dirty="0" smtClean="0">
                <a:solidFill>
                  <a:schemeClr val="tx1">
                    <a:lumMod val="75000"/>
                    <a:lumOff val="25000"/>
                  </a:schemeClr>
                </a:solidFill>
                <a:ea typeface="Times New Roman"/>
                <a:cs typeface="Times New Roman" panose="02020603050405020304" pitchFamily="18" charset="0"/>
              </a:rPr>
              <a:t>стоим</a:t>
            </a:r>
            <a:r>
              <a:rPr lang="en-US" sz="1000" b="1" dirty="0">
                <a:solidFill>
                  <a:schemeClr val="tx1">
                    <a:lumMod val="75000"/>
                    <a:lumOff val="25000"/>
                  </a:schemeClr>
                </a:solidFill>
                <a:ea typeface="Times New Roman"/>
                <a:cs typeface="Times New Roman" panose="02020603050405020304" pitchFamily="18" charset="0"/>
              </a:rPr>
              <a:t>.</a:t>
            </a:r>
            <a:r>
              <a:rPr lang="ru-RU" sz="1000" b="1" dirty="0" smtClean="0">
                <a:solidFill>
                  <a:schemeClr val="tx1">
                    <a:lumMod val="75000"/>
                    <a:lumOff val="25000"/>
                  </a:schemeClr>
                </a:solidFill>
                <a:ea typeface="Times New Roman"/>
                <a:cs typeface="Times New Roman" panose="02020603050405020304" pitchFamily="18" charset="0"/>
              </a:rPr>
              <a:t> комм</a:t>
            </a:r>
            <a:r>
              <a:rPr lang="en-US" sz="1000" b="1" dirty="0">
                <a:solidFill>
                  <a:schemeClr val="tx1">
                    <a:lumMod val="75000"/>
                    <a:lumOff val="25000"/>
                  </a:schemeClr>
                </a:solidFill>
                <a:ea typeface="Times New Roman"/>
                <a:cs typeface="Times New Roman" panose="02020603050405020304" pitchFamily="18" charset="0"/>
              </a:rPr>
              <a:t>.</a:t>
            </a:r>
            <a:r>
              <a:rPr lang="ru-RU" sz="1000" b="1" dirty="0" smtClean="0">
                <a:solidFill>
                  <a:schemeClr val="tx1">
                    <a:lumMod val="75000"/>
                    <a:lumOff val="25000"/>
                  </a:schemeClr>
                </a:solidFill>
                <a:ea typeface="Times New Roman"/>
                <a:cs typeface="Times New Roman" panose="02020603050405020304" pitchFamily="18" charset="0"/>
              </a:rPr>
              <a:t> ресурсов</a:t>
            </a:r>
            <a:r>
              <a:rPr lang="en-US" sz="1000" b="1" dirty="0" smtClean="0">
                <a:solidFill>
                  <a:schemeClr val="tx1">
                    <a:lumMod val="75000"/>
                    <a:lumOff val="25000"/>
                  </a:schemeClr>
                </a:solidFill>
                <a:ea typeface="Times New Roman"/>
                <a:cs typeface="Times New Roman" panose="02020603050405020304" pitchFamily="18" charset="0"/>
              </a:rPr>
              <a:t> </a:t>
            </a:r>
            <a:r>
              <a:rPr lang="ru-RU" sz="1000" b="1" dirty="0" smtClean="0">
                <a:solidFill>
                  <a:schemeClr val="tx1">
                    <a:lumMod val="75000"/>
                    <a:lumOff val="25000"/>
                  </a:schemeClr>
                </a:solidFill>
                <a:ea typeface="Times New Roman"/>
                <a:cs typeface="Times New Roman" panose="02020603050405020304" pitchFamily="18" charset="0"/>
              </a:rPr>
              <a:t>в </a:t>
            </a:r>
            <a:r>
              <a:rPr lang="ru-RU" sz="1000" b="1" dirty="0" err="1" smtClean="0">
                <a:solidFill>
                  <a:schemeClr val="tx1">
                    <a:lumMod val="75000"/>
                    <a:lumOff val="25000"/>
                  </a:schemeClr>
                </a:solidFill>
                <a:ea typeface="Times New Roman"/>
                <a:cs typeface="Times New Roman" panose="02020603050405020304" pitchFamily="18" charset="0"/>
              </a:rPr>
              <a:t>т.ч</a:t>
            </a:r>
            <a:r>
              <a:rPr lang="ru-RU" sz="1000" b="1" dirty="0" smtClean="0">
                <a:solidFill>
                  <a:schemeClr val="tx1">
                    <a:lumMod val="75000"/>
                    <a:lumOff val="25000"/>
                  </a:schemeClr>
                </a:solidFill>
                <a:ea typeface="Times New Roman"/>
                <a:cs typeface="Times New Roman" panose="02020603050405020304" pitchFamily="18" charset="0"/>
              </a:rPr>
              <a:t>. договоры</a:t>
            </a:r>
            <a:endParaRPr lang="en-US" sz="1000" b="1" dirty="0">
              <a:solidFill>
                <a:schemeClr val="tx1">
                  <a:lumMod val="75000"/>
                  <a:lumOff val="25000"/>
                </a:schemeClr>
              </a:solidFill>
              <a:ea typeface="Times New Roman"/>
              <a:cs typeface="Times New Roman" panose="02020603050405020304" pitchFamily="18" charset="0"/>
            </a:endParaRPr>
          </a:p>
        </p:txBody>
      </p:sp>
      <p:sp>
        <p:nvSpPr>
          <p:cNvPr id="62" name="Скругленный прямоугольник 61"/>
          <p:cNvSpPr/>
          <p:nvPr/>
        </p:nvSpPr>
        <p:spPr>
          <a:xfrm>
            <a:off x="6316902" y="542264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chemeClr val="tx1">
                    <a:lumMod val="75000"/>
                    <a:lumOff val="25000"/>
                  </a:schemeClr>
                </a:solidFill>
                <a:ea typeface="Times New Roman"/>
                <a:cs typeface="Times New Roman" panose="02020603050405020304" pitchFamily="18" charset="0"/>
              </a:rPr>
              <a:t>Информация о приборах учета коммунальных ресурсов </a:t>
            </a:r>
            <a:endParaRPr lang="en-US" sz="1000" b="1" dirty="0">
              <a:solidFill>
                <a:schemeClr val="tx1">
                  <a:lumMod val="75000"/>
                  <a:lumOff val="25000"/>
                </a:schemeClr>
              </a:solidFill>
              <a:ea typeface="Times New Roman"/>
              <a:cs typeface="Times New Roman" panose="02020603050405020304" pitchFamily="18" charset="0"/>
            </a:endParaRPr>
          </a:p>
        </p:txBody>
      </p:sp>
      <p:sp>
        <p:nvSpPr>
          <p:cNvPr id="64" name="Скругленный прямоугольник 63"/>
          <p:cNvSpPr/>
          <p:nvPr/>
        </p:nvSpPr>
        <p:spPr>
          <a:xfrm>
            <a:off x="6316902" y="578260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chemeClr val="tx1">
                    <a:lumMod val="75000"/>
                    <a:lumOff val="25000"/>
                  </a:schemeClr>
                </a:solidFill>
                <a:ea typeface="Times New Roman"/>
                <a:cs typeface="Times New Roman" panose="02020603050405020304" pitchFamily="18" charset="0"/>
              </a:rPr>
              <a:t>Информация о качестве коммунальных услуг </a:t>
            </a:r>
            <a:endParaRPr lang="en-US" sz="1000" b="1" dirty="0">
              <a:solidFill>
                <a:schemeClr val="tx1">
                  <a:lumMod val="75000"/>
                  <a:lumOff val="25000"/>
                </a:schemeClr>
              </a:solidFill>
              <a:ea typeface="Times New Roman"/>
              <a:cs typeface="Times New Roman" panose="02020603050405020304" pitchFamily="18" charset="0"/>
            </a:endParaRPr>
          </a:p>
        </p:txBody>
      </p:sp>
      <p:sp>
        <p:nvSpPr>
          <p:cNvPr id="66" name="Скругленный прямоугольник 65"/>
          <p:cNvSpPr/>
          <p:nvPr/>
        </p:nvSpPr>
        <p:spPr>
          <a:xfrm>
            <a:off x="6316902" y="614256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произв. и </a:t>
            </a:r>
            <a:r>
              <a:rPr lang="ru-RU" sz="1000" b="1" dirty="0" err="1">
                <a:solidFill>
                  <a:schemeClr val="bg1"/>
                </a:solidFill>
              </a:rPr>
              <a:t>инвест</a:t>
            </a:r>
            <a:r>
              <a:rPr lang="ru-RU" sz="1000" b="1" dirty="0">
                <a:solidFill>
                  <a:schemeClr val="bg1"/>
                </a:solidFill>
              </a:rPr>
              <a:t>. программах постав. ресурсов, и рез. их выполнения</a:t>
            </a:r>
            <a:endParaRPr lang="en-US" sz="1000" b="1" dirty="0">
              <a:solidFill>
                <a:schemeClr val="bg1"/>
              </a:solidFill>
            </a:endParaRP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57" idx="3"/>
            <a:endCxn id="51" idx="1"/>
          </p:cNvCxnSpPr>
          <p:nvPr/>
        </p:nvCxnSpPr>
        <p:spPr>
          <a:xfrm flipV="1">
            <a:off x="6109985" y="3771373"/>
            <a:ext cx="206917" cy="716785"/>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57" idx="3"/>
            <a:endCxn id="54" idx="1"/>
          </p:cNvCxnSpPr>
          <p:nvPr/>
        </p:nvCxnSpPr>
        <p:spPr>
          <a:xfrm flipV="1">
            <a:off x="6109985" y="4131856"/>
            <a:ext cx="206917" cy="356302"/>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57" idx="3"/>
            <a:endCxn id="56" idx="1"/>
          </p:cNvCxnSpPr>
          <p:nvPr/>
        </p:nvCxnSpPr>
        <p:spPr>
          <a:xfrm>
            <a:off x="6109985" y="4488158"/>
            <a:ext cx="206917" cy="3658"/>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57" idx="3"/>
            <a:endCxn id="58" idx="1"/>
          </p:cNvCxnSpPr>
          <p:nvPr/>
        </p:nvCxnSpPr>
        <p:spPr>
          <a:xfrm>
            <a:off x="6109985" y="4488158"/>
            <a:ext cx="206917" cy="363618"/>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57" idx="3"/>
            <a:endCxn id="60" idx="1"/>
          </p:cNvCxnSpPr>
          <p:nvPr/>
        </p:nvCxnSpPr>
        <p:spPr>
          <a:xfrm>
            <a:off x="6109985" y="4488158"/>
            <a:ext cx="206917" cy="723578"/>
          </a:xfrm>
          <a:prstGeom prst="bentConnector3">
            <a:avLst/>
          </a:prstGeom>
          <a:noFill/>
          <a:ln w="28575" cap="flat" cmpd="sng" algn="ctr">
            <a:solidFill>
              <a:srgbClr val="C00000"/>
            </a:solidFill>
            <a:prstDash val="solid"/>
            <a:round/>
            <a:headEnd type="none" w="med" len="med"/>
            <a:tailEnd type="none" w="med" len="lg"/>
          </a:ln>
          <a:effectLst/>
        </p:spPr>
      </p:cxnSp>
      <p:cxnSp>
        <p:nvCxnSpPr>
          <p:cNvPr id="92" name="Соединительная линия уступом 91"/>
          <p:cNvCxnSpPr>
            <a:stCxn id="57" idx="3"/>
            <a:endCxn id="62" idx="1"/>
          </p:cNvCxnSpPr>
          <p:nvPr/>
        </p:nvCxnSpPr>
        <p:spPr>
          <a:xfrm>
            <a:off x="6109985" y="4488158"/>
            <a:ext cx="206917" cy="1083538"/>
          </a:xfrm>
          <a:prstGeom prst="bentConnector3">
            <a:avLst/>
          </a:prstGeom>
          <a:noFill/>
          <a:ln w="28575" cap="flat" cmpd="sng" algn="ctr">
            <a:solidFill>
              <a:srgbClr val="C00000"/>
            </a:solidFill>
            <a:prstDash val="solid"/>
            <a:round/>
            <a:headEnd type="none" w="med" len="med"/>
            <a:tailEnd type="none" w="med" len="lg"/>
          </a:ln>
          <a:effectLst/>
        </p:spPr>
      </p:cxnSp>
      <p:cxnSp>
        <p:nvCxnSpPr>
          <p:cNvPr id="95" name="Соединительная линия уступом 94"/>
          <p:cNvCxnSpPr>
            <a:stCxn id="57" idx="3"/>
            <a:endCxn id="64" idx="1"/>
          </p:cNvCxnSpPr>
          <p:nvPr/>
        </p:nvCxnSpPr>
        <p:spPr>
          <a:xfrm>
            <a:off x="6109985" y="4488158"/>
            <a:ext cx="206917" cy="1443498"/>
          </a:xfrm>
          <a:prstGeom prst="bentConnector3">
            <a:avLst/>
          </a:prstGeom>
          <a:noFill/>
          <a:ln w="28575" cap="flat" cmpd="sng" algn="ctr">
            <a:solidFill>
              <a:srgbClr val="C00000"/>
            </a:solidFill>
            <a:prstDash val="solid"/>
            <a:round/>
            <a:headEnd type="none" w="med" len="med"/>
            <a:tailEnd type="none" w="med" len="lg"/>
          </a:ln>
          <a:effectLst/>
        </p:spPr>
      </p:cxnSp>
      <p:cxnSp>
        <p:nvCxnSpPr>
          <p:cNvPr id="98" name="Соединительная линия уступом 97"/>
          <p:cNvCxnSpPr>
            <a:stCxn id="57" idx="3"/>
            <a:endCxn id="66" idx="1"/>
          </p:cNvCxnSpPr>
          <p:nvPr/>
        </p:nvCxnSpPr>
        <p:spPr>
          <a:xfrm>
            <a:off x="6109985" y="4488158"/>
            <a:ext cx="206917" cy="1803458"/>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78" name="Прямоугольник 77"/>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79" name="Прямоугольник 78"/>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81" name="Прямоугольник 80"/>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5463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22" presetClass="entr" presetSubtype="8"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500"/>
                                        <p:tgtEl>
                                          <p:spTgt spid="9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57" grpId="0" animBg="1"/>
      <p:bldP spid="58" grpId="0" animBg="1"/>
      <p:bldP spid="60" grpId="0" animBg="1"/>
      <p:bldP spid="62" grpId="0" animBg="1"/>
      <p:bldP spid="64"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Название 1"/>
          <p:cNvSpPr>
            <a:spLocks noGrp="1"/>
          </p:cNvSpPr>
          <p:nvPr>
            <p:ph type="title"/>
          </p:nvPr>
        </p:nvSpPr>
        <p:spPr>
          <a:xfrm>
            <a:off x="547381" y="197487"/>
            <a:ext cx="7469568" cy="703052"/>
          </a:xfrm>
        </p:spPr>
        <p:txBody>
          <a:bodyPr>
            <a:normAutofit/>
          </a:bodyPr>
          <a:lstStyle/>
          <a:p>
            <a:r>
              <a:rPr lang="ru-RU" b="1" dirty="0" smtClean="0"/>
              <a:t>Краткая информация о проекте</a:t>
            </a:r>
            <a:endParaRPr lang="ru-RU" b="1" dirty="0"/>
          </a:p>
        </p:txBody>
      </p:sp>
      <p:sp>
        <p:nvSpPr>
          <p:cNvPr id="12" name="Объект 2"/>
          <p:cNvSpPr>
            <a:spLocks noGrp="1"/>
          </p:cNvSpPr>
          <p:nvPr>
            <p:ph idx="1"/>
          </p:nvPr>
        </p:nvSpPr>
        <p:spPr>
          <a:xfrm>
            <a:off x="3194462" y="890718"/>
            <a:ext cx="5514108" cy="5967282"/>
          </a:xfrm>
          <a:ln>
            <a:noFill/>
          </a:ln>
        </p:spPr>
        <p:txBody>
          <a:bodyPr>
            <a:noAutofit/>
          </a:bodyPr>
          <a:lstStyle/>
          <a:p>
            <a:pPr marL="0" indent="0">
              <a:buNone/>
            </a:pPr>
            <a:r>
              <a:rPr lang="ru-RU" sz="1800" b="1" dirty="0" smtClean="0">
                <a:solidFill>
                  <a:srgbClr val="AC0000"/>
                </a:solidFill>
                <a:ea typeface="Arial Unicode MS" pitchFamily="34" charset="-128"/>
                <a:cs typeface="Arial Unicode MS" pitchFamily="34" charset="-128"/>
              </a:rPr>
              <a:t>Заказчик:</a:t>
            </a:r>
            <a:endParaRPr lang="ru-RU" sz="1800" b="1" dirty="0">
              <a:solidFill>
                <a:srgbClr val="AC0000"/>
              </a:solidFill>
              <a:ea typeface="Arial Unicode MS" pitchFamily="34" charset="-128"/>
              <a:cs typeface="Arial Unicode MS" pitchFamily="34" charset="-128"/>
            </a:endParaRPr>
          </a:p>
          <a:p>
            <a:pPr marL="0" indent="0">
              <a:buNone/>
            </a:pPr>
            <a:r>
              <a:rPr lang="ru-RU" sz="1800" b="1" dirty="0" smtClean="0"/>
              <a:t>Департамент информационных технологий города Москвы </a:t>
            </a:r>
          </a:p>
          <a:p>
            <a:pPr marL="0" indent="0">
              <a:buClr>
                <a:srgbClr val="C00000"/>
              </a:buClr>
              <a:buNone/>
              <a:defRPr/>
            </a:pPr>
            <a:r>
              <a:rPr lang="ru-RU" sz="1800" b="1" dirty="0">
                <a:solidFill>
                  <a:srgbClr val="AC0000"/>
                </a:solidFill>
                <a:ea typeface="Arial Unicode MS" pitchFamily="34" charset="-128"/>
                <a:cs typeface="Arial Unicode MS" pitchFamily="34" charset="-128"/>
              </a:rPr>
              <a:t>Проект: </a:t>
            </a:r>
          </a:p>
          <a:p>
            <a:pPr marL="0" indent="0" eaLnBrk="1" fontAlgn="auto" hangingPunct="1">
              <a:spcBef>
                <a:spcPts val="600"/>
              </a:spcBef>
              <a:spcAft>
                <a:spcPts val="0"/>
              </a:spcAft>
              <a:buClr>
                <a:srgbClr val="C00000"/>
              </a:buClr>
              <a:buNone/>
              <a:defRPr/>
            </a:pPr>
            <a:r>
              <a:rPr lang="ru-RU" sz="1800" b="1" dirty="0" smtClean="0"/>
              <a:t>Портал </a:t>
            </a:r>
            <a:r>
              <a:rPr lang="ru-RU" sz="1800" b="1" dirty="0"/>
              <a:t>«Дома Москвы»</a:t>
            </a:r>
          </a:p>
          <a:p>
            <a:pPr marL="0" indent="0" eaLnBrk="1" fontAlgn="auto" hangingPunct="1">
              <a:spcBef>
                <a:spcPts val="600"/>
              </a:spcBef>
              <a:spcAft>
                <a:spcPts val="0"/>
              </a:spcAft>
              <a:buClr>
                <a:srgbClr val="C00000"/>
              </a:buClr>
              <a:buNone/>
              <a:defRPr/>
            </a:pPr>
            <a:r>
              <a:rPr lang="en-US" sz="1800" b="1" dirty="0"/>
              <a:t>dom.mos.ru</a:t>
            </a:r>
            <a:endParaRPr lang="ru-RU" sz="1800" b="1" dirty="0"/>
          </a:p>
          <a:p>
            <a:pPr marL="0" indent="0">
              <a:buNone/>
            </a:pPr>
            <a:r>
              <a:rPr lang="ru-RU" sz="1800" b="1" dirty="0" smtClean="0">
                <a:solidFill>
                  <a:srgbClr val="AC0000"/>
                </a:solidFill>
                <a:ea typeface="Arial Unicode MS" pitchFamily="34" charset="-128"/>
                <a:cs typeface="Arial Unicode MS" pitchFamily="34" charset="-128"/>
              </a:rPr>
              <a:t>Результат: </a:t>
            </a:r>
          </a:p>
          <a:p>
            <a:pPr eaLnBrk="1" fontAlgn="auto" hangingPunct="1">
              <a:spcBef>
                <a:spcPts val="600"/>
              </a:spcBef>
              <a:spcAft>
                <a:spcPts val="0"/>
              </a:spcAft>
              <a:buClr>
                <a:srgbClr val="C00000"/>
              </a:buClr>
              <a:defRPr/>
            </a:pPr>
            <a:r>
              <a:rPr lang="ru-RU" sz="1800" dirty="0"/>
              <a:t>Реализовано </a:t>
            </a:r>
            <a:r>
              <a:rPr lang="en-US" sz="1800" dirty="0" smtClean="0"/>
              <a:t>6</a:t>
            </a:r>
            <a:r>
              <a:rPr lang="ru-RU" sz="1800" dirty="0" smtClean="0"/>
              <a:t> </a:t>
            </a:r>
            <a:r>
              <a:rPr lang="ru-RU" sz="1800" dirty="0"/>
              <a:t>ключевых </a:t>
            </a:r>
            <a:r>
              <a:rPr lang="ru-RU" sz="1800" dirty="0" smtClean="0"/>
              <a:t>сервисов</a:t>
            </a:r>
            <a:endParaRPr lang="ru-RU" sz="1800" dirty="0"/>
          </a:p>
          <a:p>
            <a:pPr eaLnBrk="1" fontAlgn="auto" hangingPunct="1">
              <a:spcBef>
                <a:spcPts val="600"/>
              </a:spcBef>
              <a:spcAft>
                <a:spcPts val="0"/>
              </a:spcAft>
              <a:buClr>
                <a:srgbClr val="C00000"/>
              </a:buClr>
              <a:defRPr/>
            </a:pPr>
            <a:r>
              <a:rPr lang="ru-RU" sz="1800" dirty="0"/>
              <a:t>Произведена интеграция с информационными ресурсами города (МЖИ, БТИ, портал </a:t>
            </a:r>
            <a:r>
              <a:rPr lang="en-US" sz="1800" dirty="0" smtClean="0"/>
              <a:t>gorod.mos.ru</a:t>
            </a:r>
            <a:r>
              <a:rPr lang="ru-RU" sz="1800" dirty="0" smtClean="0"/>
              <a:t>)</a:t>
            </a:r>
            <a:endParaRPr lang="ru-RU" sz="1800" dirty="0"/>
          </a:p>
          <a:p>
            <a:pPr eaLnBrk="1" fontAlgn="auto" hangingPunct="1">
              <a:spcBef>
                <a:spcPts val="600"/>
              </a:spcBef>
              <a:spcAft>
                <a:spcPts val="0"/>
              </a:spcAft>
              <a:buClr>
                <a:srgbClr val="C00000"/>
              </a:buClr>
              <a:defRPr/>
            </a:pPr>
            <a:r>
              <a:rPr lang="ru-RU" sz="1800" dirty="0"/>
              <a:t>Сформированы справочники основных показателей финансово-хозяйственной деятельности управляющей </a:t>
            </a:r>
            <a:r>
              <a:rPr lang="ru-RU" sz="1800" dirty="0" smtClean="0"/>
              <a:t>организации</a:t>
            </a:r>
            <a:endParaRPr lang="en-US" sz="1800" dirty="0"/>
          </a:p>
          <a:p>
            <a:pPr eaLnBrk="1" fontAlgn="auto" hangingPunct="1">
              <a:spcBef>
                <a:spcPts val="600"/>
              </a:spcBef>
              <a:spcAft>
                <a:spcPts val="0"/>
              </a:spcAft>
              <a:buClr>
                <a:srgbClr val="C00000"/>
              </a:buClr>
              <a:defRPr/>
            </a:pPr>
            <a:r>
              <a:rPr lang="ru-RU" sz="1800" dirty="0"/>
              <a:t>Автоматизирован процесс раскрытия информации по 731 постановлению</a:t>
            </a:r>
            <a:r>
              <a:rPr lang="en-US" sz="1800" dirty="0"/>
              <a:t> </a:t>
            </a:r>
            <a:r>
              <a:rPr lang="ru-RU" sz="1800" dirty="0" smtClean="0"/>
              <a:t>правительства РФ</a:t>
            </a:r>
            <a:endParaRPr lang="ru-RU" sz="1800" dirty="0"/>
          </a:p>
          <a:p>
            <a:pPr marL="0" indent="0">
              <a:buNone/>
            </a:pPr>
            <a:endParaRPr lang="ru-RU" sz="1800"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56804"/>
            <a:ext cx="25669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107504" y="2132856"/>
            <a:ext cx="3024336" cy="2930033"/>
          </a:xfrm>
          <a:prstGeom prst="rect">
            <a:avLst/>
          </a:prstGeom>
        </p:spPr>
        <p:txBody>
          <a:bodyPr wrap="square">
            <a:spAutoFit/>
          </a:bodyPr>
          <a:lstStyle/>
          <a:p>
            <a:pPr eaLnBrk="0" hangingPunct="0">
              <a:spcBef>
                <a:spcPct val="20000"/>
              </a:spcBef>
              <a:buClr>
                <a:srgbClr val="C00000"/>
              </a:buClr>
              <a:defRPr/>
            </a:pPr>
            <a:r>
              <a:rPr lang="ru-RU" b="1" dirty="0" smtClean="0">
                <a:solidFill>
                  <a:srgbClr val="AC0000"/>
                </a:solidFill>
                <a:latin typeface="+mn-lt"/>
                <a:ea typeface="Arial Unicode MS" pitchFamily="34" charset="-128"/>
                <a:cs typeface="Arial Unicode MS" pitchFamily="34" charset="-128"/>
              </a:rPr>
              <a:t>Сервисы:</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Управление </a:t>
            </a:r>
            <a:r>
              <a:rPr lang="ru-RU" sz="1600" b="1" dirty="0">
                <a:latin typeface="+mn-lt"/>
                <a:ea typeface="Arial Unicode MS" pitchFamily="34" charset="-128"/>
                <a:cs typeface="Arial Unicode MS" pitchFamily="34" charset="-128"/>
              </a:rPr>
              <a:t>жилищным </a:t>
            </a:r>
            <a:r>
              <a:rPr lang="ru-RU" sz="1600" b="1" dirty="0" smtClean="0">
                <a:latin typeface="+mn-lt"/>
                <a:ea typeface="Arial Unicode MS" pitchFamily="34" charset="-128"/>
                <a:cs typeface="Arial Unicode MS" pitchFamily="34" charset="-128"/>
              </a:rPr>
              <a:t>фондом</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Электронный паспорт дома</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Жилищная инспекция</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Личный кабинет</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Работа с обращениями граждан</a:t>
            </a:r>
          </a:p>
          <a:p>
            <a:pPr marL="285750" indent="-285750" eaLnBrk="0" hangingPunct="0">
              <a:spcBef>
                <a:spcPct val="20000"/>
              </a:spcBef>
              <a:buClr>
                <a:srgbClr val="C00000"/>
              </a:buClr>
              <a:buFont typeface="Arial" panose="020B0604020202020204" pitchFamily="34" charset="0"/>
              <a:buChar char="•"/>
              <a:defRPr/>
            </a:pPr>
            <a:r>
              <a:rPr lang="ru-RU" sz="1600" b="1" dirty="0" smtClean="0">
                <a:latin typeface="+mn-lt"/>
                <a:ea typeface="Arial Unicode MS" pitchFamily="34" charset="-128"/>
                <a:cs typeface="Arial Unicode MS" pitchFamily="34" charset="-128"/>
              </a:rPr>
              <a:t>Мониторинг ЖКХ</a:t>
            </a:r>
          </a:p>
          <a:p>
            <a:pPr marL="285750" indent="-285750" eaLnBrk="0" hangingPunct="0">
              <a:spcBef>
                <a:spcPct val="20000"/>
              </a:spcBef>
              <a:buClr>
                <a:srgbClr val="C00000"/>
              </a:buClr>
              <a:buFont typeface="Arial" panose="020B0604020202020204" pitchFamily="34" charset="0"/>
              <a:buChar char="•"/>
              <a:defRPr/>
            </a:pPr>
            <a:endParaRPr lang="ru-RU" sz="1600" b="1" dirty="0">
              <a:solidFill>
                <a:srgbClr val="AC0000"/>
              </a:solidFill>
              <a:latin typeface="+mn-lt"/>
              <a:ea typeface="Arial Unicode MS" pitchFamily="34" charset="-128"/>
              <a:cs typeface="Arial Unicode MS" pitchFamily="34" charset="-128"/>
            </a:endParaRPr>
          </a:p>
        </p:txBody>
      </p:sp>
      <p:sp>
        <p:nvSpPr>
          <p:cNvPr id="3" name="Номер слайда 2"/>
          <p:cNvSpPr>
            <a:spLocks noGrp="1"/>
          </p:cNvSpPr>
          <p:nvPr>
            <p:ph type="sldNum" sz="quarter" idx="12"/>
          </p:nvPr>
        </p:nvSpPr>
        <p:spPr/>
        <p:txBody>
          <a:bodyPr/>
          <a:lstStyle/>
          <a:p>
            <a:fld id="{36654DC3-442E-3A4B-BDB5-90C6476B7DD0}" type="slidenum">
              <a:rPr lang="ru-RU" smtClean="0"/>
              <a:pPr/>
              <a:t>2</a:t>
            </a:fld>
            <a:endParaRPr lang="ru-RU" dirty="0"/>
          </a:p>
        </p:txBody>
      </p:sp>
    </p:spTree>
    <p:extLst>
      <p:ext uri="{BB962C8B-B14F-4D97-AF65-F5344CB8AC3E}">
        <p14:creationId xmlns:p14="http://schemas.microsoft.com/office/powerpoint/2010/main" val="175393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20</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об организации, управляющей МКД</a:t>
            </a:r>
            <a:endParaRPr lang="en-US" sz="1000" b="1" dirty="0">
              <a:solidFill>
                <a:srgbClr val="CC0000"/>
              </a:solidFill>
              <a:ea typeface="Times New Roman"/>
              <a:cs typeface="Times New Roman" panose="02020603050405020304" pitchFamily="18" charset="0"/>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расчетах потребителей с УО</a:t>
            </a:r>
            <a:endParaRPr lang="en-US" sz="1000" b="1" dirty="0">
              <a:solidFill>
                <a:srgbClr val="CC0000"/>
              </a:solidFill>
              <a:ea typeface="Times New Roman"/>
              <a:cs typeface="Times New Roman" panose="02020603050405020304" pitchFamily="18" charset="0"/>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 о сроках внесения платы за жил. помещение и сроках пред. платеж. док-в</a:t>
            </a:r>
            <a:endParaRPr lang="en-US" sz="1000" b="1" dirty="0">
              <a:solidFill>
                <a:srgbClr val="CC0000"/>
              </a:solidFill>
              <a:ea typeface="Times New Roman"/>
              <a:cs typeface="Times New Roman" panose="02020603050405020304" pitchFamily="18" charset="0"/>
            </a:endParaRPr>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ИНФОРМАЦИЯ </a:t>
            </a:r>
            <a:r>
              <a:rPr lang="ru-RU" sz="1000" b="1" dirty="0">
                <a:solidFill>
                  <a:schemeClr val="bg1"/>
                </a:solidFill>
              </a:rPr>
              <a:t>О КОММУНАЛЬНЫХ РЕСУРСАХ И </a:t>
            </a:r>
            <a:r>
              <a:rPr lang="ru-RU" sz="1000" b="1" dirty="0" smtClean="0">
                <a:solidFill>
                  <a:schemeClr val="bg1"/>
                </a:solidFill>
              </a:rPr>
              <a:t>УСЛУГАХ</a:t>
            </a:r>
            <a:endParaRPr lang="ru-RU" sz="1000" b="1" dirty="0">
              <a:solidFill>
                <a:schemeClr val="bg1"/>
              </a:solidFill>
            </a:endParaRPr>
          </a:p>
        </p:txBody>
      </p:sp>
      <p:sp>
        <p:nvSpPr>
          <p:cNvPr id="58" name="Скругленный прямоугольник 57"/>
          <p:cNvSpPr/>
          <p:nvPr/>
        </p:nvSpPr>
        <p:spPr>
          <a:xfrm>
            <a:off x="6316902" y="470272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Организации, предоставляющие коммунальные услуги</a:t>
            </a:r>
            <a:endParaRPr lang="en-US" sz="1000" b="1" dirty="0">
              <a:solidFill>
                <a:srgbClr val="CC0000"/>
              </a:solidFill>
              <a:ea typeface="Times New Roman"/>
              <a:cs typeface="Times New Roman" panose="02020603050405020304" pitchFamily="18" charset="0"/>
            </a:endParaRPr>
          </a:p>
        </p:txBody>
      </p:sp>
      <p:sp>
        <p:nvSpPr>
          <p:cNvPr id="59" name="Прямоугольник 58"/>
          <p:cNvSpPr/>
          <p:nvPr/>
        </p:nvSpPr>
        <p:spPr>
          <a:xfrm>
            <a:off x="3091222" y="469723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ОБ УПРАВЛЕНИИ МКД</a:t>
            </a:r>
          </a:p>
        </p:txBody>
      </p:sp>
      <p:sp>
        <p:nvSpPr>
          <p:cNvPr id="60" name="Скругленный прямоугольник 59"/>
          <p:cNvSpPr/>
          <p:nvPr/>
        </p:nvSpPr>
        <p:spPr>
          <a:xfrm>
            <a:off x="6316902" y="506268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Организации, </a:t>
            </a:r>
            <a:r>
              <a:rPr lang="ru-RU" sz="1000" b="1" dirty="0" err="1"/>
              <a:t>вып</a:t>
            </a:r>
            <a:r>
              <a:rPr lang="en-US" sz="1000" b="1" dirty="0"/>
              <a:t>.</a:t>
            </a:r>
            <a:r>
              <a:rPr lang="ru-RU" sz="1000" b="1" dirty="0"/>
              <a:t> раб</a:t>
            </a:r>
            <a:r>
              <a:rPr lang="en-US" sz="1000" b="1" dirty="0"/>
              <a:t>.</a:t>
            </a:r>
            <a:r>
              <a:rPr lang="ru-RU" sz="1000" b="1" dirty="0"/>
              <a:t> по содержанию и ремонту общего имущества МКД</a:t>
            </a:r>
            <a:endParaRPr lang="en-US" sz="1000" b="1" dirty="0"/>
          </a:p>
        </p:txBody>
      </p:sp>
      <p:sp>
        <p:nvSpPr>
          <p:cNvPr id="62" name="Скругленный прямоугольник 61"/>
          <p:cNvSpPr/>
          <p:nvPr/>
        </p:nvSpPr>
        <p:spPr>
          <a:xfrm>
            <a:off x="6316902" y="542264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Инф. о </a:t>
            </a:r>
            <a:r>
              <a:rPr lang="ru-RU" sz="1000" b="1" dirty="0" err="1"/>
              <a:t>пров</a:t>
            </a:r>
            <a:r>
              <a:rPr lang="ru-RU" sz="1000" b="1" dirty="0"/>
              <a:t>. общих собр. собственников, решения собраний, итоги голосования</a:t>
            </a:r>
            <a:endParaRPr lang="en-US" sz="1000" b="1" dirty="0"/>
          </a:p>
        </p:txBody>
      </p:sp>
      <p:sp>
        <p:nvSpPr>
          <p:cNvPr id="64" name="Скругленный прямоугольник 63"/>
          <p:cNvSpPr/>
          <p:nvPr/>
        </p:nvSpPr>
        <p:spPr>
          <a:xfrm>
            <a:off x="6316902" y="578260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Информация о способе управления МКД, включая соответствующие документы</a:t>
            </a:r>
            <a:endParaRPr lang="en-US" sz="1000" b="1" dirty="0"/>
          </a:p>
        </p:txBody>
      </p:sp>
      <p:sp>
        <p:nvSpPr>
          <p:cNvPr id="66" name="Скругленный прямоугольник 65"/>
          <p:cNvSpPr/>
          <p:nvPr/>
        </p:nvSpPr>
        <p:spPr>
          <a:xfrm>
            <a:off x="6316902" y="614256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Инф. об </a:t>
            </a:r>
            <a:r>
              <a:rPr lang="ru-RU" sz="1000" b="1" dirty="0" err="1"/>
              <a:t>обяз</a:t>
            </a:r>
            <a:r>
              <a:rPr lang="ru-RU" sz="1000" b="1" dirty="0"/>
              <a:t>. условиях дог-</a:t>
            </a:r>
            <a:r>
              <a:rPr lang="ru-RU" sz="1000" b="1" dirty="0" err="1"/>
              <a:t>ра</a:t>
            </a:r>
            <a:r>
              <a:rPr lang="ru-RU" sz="1000" b="1" dirty="0"/>
              <a:t> управления МКД, отчет о выполнении договора</a:t>
            </a:r>
            <a:endParaRPr lang="en-US" sz="1000" b="1" dirty="0"/>
          </a:p>
        </p:txBody>
      </p:sp>
      <p:sp>
        <p:nvSpPr>
          <p:cNvPr id="68" name="Скругленный прямоугольник 67"/>
          <p:cNvSpPr/>
          <p:nvPr/>
        </p:nvSpPr>
        <p:spPr>
          <a:xfrm>
            <a:off x="6316902" y="650252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Инф. о договорах предоставления в пользование общего имущества МКД</a:t>
            </a:r>
            <a:endParaRPr lang="en-US" sz="1000" b="1" dirty="0"/>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59" idx="3"/>
            <a:endCxn id="51" idx="1"/>
          </p:cNvCxnSpPr>
          <p:nvPr/>
        </p:nvCxnSpPr>
        <p:spPr>
          <a:xfrm flipV="1">
            <a:off x="6109985" y="3771373"/>
            <a:ext cx="206917" cy="1074916"/>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59" idx="3"/>
            <a:endCxn id="54" idx="1"/>
          </p:cNvCxnSpPr>
          <p:nvPr/>
        </p:nvCxnSpPr>
        <p:spPr>
          <a:xfrm flipV="1">
            <a:off x="6109985" y="4131856"/>
            <a:ext cx="206917" cy="714433"/>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59" idx="3"/>
            <a:endCxn id="56" idx="1"/>
          </p:cNvCxnSpPr>
          <p:nvPr/>
        </p:nvCxnSpPr>
        <p:spPr>
          <a:xfrm flipV="1">
            <a:off x="6109985" y="4491816"/>
            <a:ext cx="206917" cy="354473"/>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59" idx="3"/>
            <a:endCxn id="58" idx="1"/>
          </p:cNvCxnSpPr>
          <p:nvPr/>
        </p:nvCxnSpPr>
        <p:spPr>
          <a:xfrm>
            <a:off x="6109985" y="4846289"/>
            <a:ext cx="206917" cy="5487"/>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59" idx="3"/>
            <a:endCxn id="60" idx="1"/>
          </p:cNvCxnSpPr>
          <p:nvPr/>
        </p:nvCxnSpPr>
        <p:spPr>
          <a:xfrm>
            <a:off x="6109985" y="4846289"/>
            <a:ext cx="206917" cy="365447"/>
          </a:xfrm>
          <a:prstGeom prst="bentConnector3">
            <a:avLst/>
          </a:prstGeom>
          <a:noFill/>
          <a:ln w="28575" cap="flat" cmpd="sng" algn="ctr">
            <a:solidFill>
              <a:srgbClr val="C00000"/>
            </a:solidFill>
            <a:prstDash val="solid"/>
            <a:round/>
            <a:headEnd type="none" w="med" len="med"/>
            <a:tailEnd type="none" w="med" len="lg"/>
          </a:ln>
          <a:effectLst/>
        </p:spPr>
      </p:cxnSp>
      <p:cxnSp>
        <p:nvCxnSpPr>
          <p:cNvPr id="92" name="Соединительная линия уступом 91"/>
          <p:cNvCxnSpPr>
            <a:stCxn id="59" idx="3"/>
            <a:endCxn id="62" idx="1"/>
          </p:cNvCxnSpPr>
          <p:nvPr/>
        </p:nvCxnSpPr>
        <p:spPr>
          <a:xfrm>
            <a:off x="6109985" y="4846289"/>
            <a:ext cx="206917" cy="725407"/>
          </a:xfrm>
          <a:prstGeom prst="bentConnector3">
            <a:avLst/>
          </a:prstGeom>
          <a:noFill/>
          <a:ln w="28575" cap="flat" cmpd="sng" algn="ctr">
            <a:solidFill>
              <a:srgbClr val="C00000"/>
            </a:solidFill>
            <a:prstDash val="solid"/>
            <a:round/>
            <a:headEnd type="none" w="med" len="med"/>
            <a:tailEnd type="none" w="med" len="lg"/>
          </a:ln>
          <a:effectLst/>
        </p:spPr>
      </p:cxnSp>
      <p:cxnSp>
        <p:nvCxnSpPr>
          <p:cNvPr id="95" name="Соединительная линия уступом 94"/>
          <p:cNvCxnSpPr>
            <a:stCxn id="59" idx="3"/>
            <a:endCxn id="64" idx="1"/>
          </p:cNvCxnSpPr>
          <p:nvPr/>
        </p:nvCxnSpPr>
        <p:spPr>
          <a:xfrm>
            <a:off x="6109985" y="4846289"/>
            <a:ext cx="206917" cy="1085367"/>
          </a:xfrm>
          <a:prstGeom prst="bentConnector3">
            <a:avLst/>
          </a:prstGeom>
          <a:noFill/>
          <a:ln w="28575" cap="flat" cmpd="sng" algn="ctr">
            <a:solidFill>
              <a:srgbClr val="C00000"/>
            </a:solidFill>
            <a:prstDash val="solid"/>
            <a:round/>
            <a:headEnd type="none" w="med" len="med"/>
            <a:tailEnd type="none" w="med" len="lg"/>
          </a:ln>
          <a:effectLst/>
        </p:spPr>
      </p:cxnSp>
      <p:cxnSp>
        <p:nvCxnSpPr>
          <p:cNvPr id="98" name="Соединительная линия уступом 97"/>
          <p:cNvCxnSpPr>
            <a:stCxn id="59" idx="3"/>
            <a:endCxn id="66" idx="1"/>
          </p:cNvCxnSpPr>
          <p:nvPr/>
        </p:nvCxnSpPr>
        <p:spPr>
          <a:xfrm>
            <a:off x="6109985" y="4846289"/>
            <a:ext cx="206917" cy="1445327"/>
          </a:xfrm>
          <a:prstGeom prst="bentConnector3">
            <a:avLst/>
          </a:prstGeom>
          <a:noFill/>
          <a:ln w="28575" cap="flat" cmpd="sng" algn="ctr">
            <a:solidFill>
              <a:srgbClr val="C00000"/>
            </a:solidFill>
            <a:prstDash val="solid"/>
            <a:round/>
            <a:headEnd type="none" w="med" len="med"/>
            <a:tailEnd type="none" w="med" len="lg"/>
          </a:ln>
          <a:effectLst/>
        </p:spPr>
      </p:cxnSp>
      <p:cxnSp>
        <p:nvCxnSpPr>
          <p:cNvPr id="101" name="Соединительная линия уступом 100"/>
          <p:cNvCxnSpPr>
            <a:stCxn id="59" idx="3"/>
            <a:endCxn id="68" idx="1"/>
          </p:cNvCxnSpPr>
          <p:nvPr/>
        </p:nvCxnSpPr>
        <p:spPr>
          <a:xfrm>
            <a:off x="6109985" y="4846289"/>
            <a:ext cx="206917" cy="1805287"/>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1" name="Соединительная линия уступом 90"/>
          <p:cNvCxnSpPr>
            <a:stCxn id="59" idx="1"/>
            <a:endCxn id="53" idx="3"/>
          </p:cNvCxnSpPr>
          <p:nvPr/>
        </p:nvCxnSpPr>
        <p:spPr>
          <a:xfrm rot="10800000">
            <a:off x="2834490" y="3772961"/>
            <a:ext cx="256733" cy="1073329"/>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81" name="Прямоугольник 80"/>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82" name="Прямоугольник 81"/>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84" name="Прямоугольник 83"/>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42644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10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500"/>
                                        <p:tgtEl>
                                          <p:spTgt spid="9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500"/>
                                        <p:tgtEl>
                                          <p:spTgt spid="1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58" grpId="0" animBg="1"/>
      <p:bldP spid="59" grpId="0" animBg="1"/>
      <p:bldP spid="60" grpId="0" animBg="1"/>
      <p:bldP spid="62" grpId="0" animBg="1"/>
      <p:bldP spid="64" grpId="0" animBg="1"/>
      <p:bldP spid="66"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21</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перечне услуг по управлению МКД</a:t>
            </a:r>
            <a:endParaRPr lang="en-US" sz="1000" b="1" dirty="0">
              <a:solidFill>
                <a:srgbClr val="CC0000"/>
              </a:solidFill>
              <a:ea typeface="Times New Roman"/>
              <a:cs typeface="Times New Roman" panose="02020603050405020304" pitchFamily="18" charset="0"/>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 о работах по содержанию и ремонту общего им-</a:t>
            </a:r>
            <a:r>
              <a:rPr lang="ru-RU" sz="1000" b="1" dirty="0" err="1">
                <a:solidFill>
                  <a:srgbClr val="CC0000"/>
                </a:solidFill>
                <a:ea typeface="Times New Roman"/>
                <a:cs typeface="Times New Roman" panose="02020603050405020304" pitchFamily="18" charset="0"/>
              </a:rPr>
              <a:t>ва</a:t>
            </a:r>
            <a:r>
              <a:rPr lang="ru-RU" sz="1000" b="1" dirty="0">
                <a:solidFill>
                  <a:srgbClr val="CC0000"/>
                </a:solidFill>
                <a:ea typeface="Times New Roman"/>
                <a:cs typeface="Times New Roman" panose="02020603050405020304" pitchFamily="18" charset="0"/>
              </a:rPr>
              <a:t>, включая договоры</a:t>
            </a:r>
            <a:endParaRPr lang="en-US" sz="1000" b="1" dirty="0">
              <a:solidFill>
                <a:srgbClr val="CC0000"/>
              </a:solidFill>
              <a:ea typeface="Times New Roman"/>
              <a:cs typeface="Times New Roman" panose="02020603050405020304" pitchFamily="18" charset="0"/>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Информация о тарифах на работы и услуги по содержанию МКД</a:t>
            </a:r>
            <a:endParaRPr lang="en-US" sz="1000" b="1" dirty="0">
              <a:solidFill>
                <a:srgbClr val="CC0000"/>
              </a:solidFill>
              <a:ea typeface="Times New Roman"/>
              <a:cs typeface="Times New Roman" panose="02020603050405020304" pitchFamily="18" charset="0"/>
            </a:endParaRPr>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КОММУНАЛЬНЫХ РЕСУРСАХ И УСЛУГАХ</a:t>
            </a:r>
          </a:p>
        </p:txBody>
      </p:sp>
      <p:sp>
        <p:nvSpPr>
          <p:cNvPr id="58" name="Скругленный прямоугольник 57"/>
          <p:cNvSpPr/>
          <p:nvPr/>
        </p:nvSpPr>
        <p:spPr>
          <a:xfrm>
            <a:off x="6316902" y="470272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 о расчетах потребителей с орг., </a:t>
            </a:r>
            <a:r>
              <a:rPr lang="ru-RU" sz="1000" b="1" dirty="0" err="1">
                <a:solidFill>
                  <a:srgbClr val="CC0000"/>
                </a:solidFill>
                <a:ea typeface="Times New Roman"/>
                <a:cs typeface="Times New Roman" panose="02020603050405020304" pitchFamily="18" charset="0"/>
              </a:rPr>
              <a:t>вып</a:t>
            </a:r>
            <a:r>
              <a:rPr lang="ru-RU" sz="1000" b="1" dirty="0">
                <a:solidFill>
                  <a:srgbClr val="CC0000"/>
                </a:solidFill>
                <a:ea typeface="Times New Roman"/>
                <a:cs typeface="Times New Roman" panose="02020603050405020304" pitchFamily="18" charset="0"/>
              </a:rPr>
              <a:t>. раб. по </a:t>
            </a:r>
            <a:r>
              <a:rPr lang="ru-RU" sz="1000" b="1" dirty="0" err="1">
                <a:solidFill>
                  <a:srgbClr val="CC0000"/>
                </a:solidFill>
                <a:ea typeface="Times New Roman"/>
                <a:cs typeface="Times New Roman" panose="02020603050405020304" pitchFamily="18" charset="0"/>
              </a:rPr>
              <a:t>содерж</a:t>
            </a:r>
            <a:r>
              <a:rPr lang="ru-RU" sz="1000" b="1" dirty="0">
                <a:solidFill>
                  <a:srgbClr val="CC0000"/>
                </a:solidFill>
                <a:ea typeface="Times New Roman"/>
                <a:cs typeface="Times New Roman" panose="02020603050405020304" pitchFamily="18" charset="0"/>
              </a:rPr>
              <a:t>. и рем. общ. им-</a:t>
            </a:r>
            <a:r>
              <a:rPr lang="ru-RU" sz="1000" b="1" dirty="0" err="1">
                <a:solidFill>
                  <a:srgbClr val="CC0000"/>
                </a:solidFill>
                <a:ea typeface="Times New Roman"/>
                <a:cs typeface="Times New Roman" panose="02020603050405020304" pitchFamily="18" charset="0"/>
              </a:rPr>
              <a:t>ва</a:t>
            </a:r>
            <a:endParaRPr lang="en-US" sz="1000" b="1" dirty="0">
              <a:solidFill>
                <a:srgbClr val="CC0000"/>
              </a:solidFill>
              <a:ea typeface="Times New Roman"/>
              <a:cs typeface="Times New Roman" panose="02020603050405020304" pitchFamily="18" charset="0"/>
            </a:endParaRPr>
          </a:p>
        </p:txBody>
      </p:sp>
      <p:sp>
        <p:nvSpPr>
          <p:cNvPr id="59" name="Прямоугольник 58"/>
          <p:cNvSpPr/>
          <p:nvPr/>
        </p:nvSpPr>
        <p:spPr>
          <a:xfrm>
            <a:off x="3091222" y="469723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ИНФОРМАЦИЯ </a:t>
            </a:r>
            <a:r>
              <a:rPr lang="ru-RU" sz="1000" b="1" dirty="0">
                <a:solidFill>
                  <a:schemeClr val="bg1"/>
                </a:solidFill>
              </a:rPr>
              <a:t>ОБ УПРАВЛЕНИИ </a:t>
            </a:r>
            <a:r>
              <a:rPr lang="ru-RU" sz="1000" b="1" dirty="0" smtClean="0">
                <a:solidFill>
                  <a:schemeClr val="bg1"/>
                </a:solidFill>
              </a:rPr>
              <a:t>МКД</a:t>
            </a:r>
            <a:endParaRPr lang="ru-RU" sz="1000" b="1" dirty="0">
              <a:solidFill>
                <a:schemeClr val="bg1"/>
              </a:solidFill>
            </a:endParaRPr>
          </a:p>
        </p:txBody>
      </p:sp>
      <p:sp>
        <p:nvSpPr>
          <p:cNvPr id="60" name="Скругленный прямоугольник 59"/>
          <p:cNvSpPr/>
          <p:nvPr/>
        </p:nvSpPr>
        <p:spPr>
          <a:xfrm>
            <a:off x="6316902" y="506268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Инф. о </a:t>
            </a:r>
            <a:r>
              <a:rPr lang="ru-RU" sz="1000" b="1" dirty="0" err="1"/>
              <a:t>расч</a:t>
            </a:r>
            <a:r>
              <a:rPr lang="ru-RU" sz="1000" b="1" dirty="0"/>
              <a:t>. УО и лиц, </a:t>
            </a:r>
            <a:r>
              <a:rPr lang="ru-RU" sz="1000" b="1" dirty="0" err="1"/>
              <a:t>осущ</a:t>
            </a:r>
            <a:r>
              <a:rPr lang="ru-RU" sz="1000" b="1" dirty="0"/>
              <a:t>. ремонт общ. им-</a:t>
            </a:r>
            <a:r>
              <a:rPr lang="ru-RU" sz="1000" b="1" dirty="0" err="1"/>
              <a:t>ва</a:t>
            </a:r>
            <a:r>
              <a:rPr lang="ru-RU" sz="1000" b="1" dirty="0"/>
              <a:t> МКД в </a:t>
            </a:r>
            <a:r>
              <a:rPr lang="ru-RU" sz="1000" b="1" dirty="0" err="1"/>
              <a:t>т.ч</a:t>
            </a:r>
            <a:r>
              <a:rPr lang="ru-RU" sz="1000" b="1" dirty="0"/>
              <a:t>. догов. и акты </a:t>
            </a:r>
            <a:r>
              <a:rPr lang="ru-RU" sz="1000" b="1" dirty="0" err="1"/>
              <a:t>вып</a:t>
            </a:r>
            <a:r>
              <a:rPr lang="ru-RU" sz="1000" b="1" dirty="0"/>
              <a:t>. работ</a:t>
            </a:r>
            <a:endParaRPr lang="en-US" sz="1000" b="1" dirty="0"/>
          </a:p>
        </p:txBody>
      </p:sp>
      <p:sp>
        <p:nvSpPr>
          <p:cNvPr id="61" name="Прямоугольник 60"/>
          <p:cNvSpPr/>
          <p:nvPr/>
        </p:nvSpPr>
        <p:spPr>
          <a:xfrm>
            <a:off x="3091222" y="505536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ИНФОРМАЦИЯ О РАБОТАХ В МКД</a:t>
            </a:r>
            <a:endParaRPr lang="ru-RU" sz="1000" b="1" dirty="0">
              <a:solidFill>
                <a:schemeClr val="bg1"/>
              </a:solidFill>
            </a:endParaRP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61" idx="3"/>
            <a:endCxn id="51" idx="1"/>
          </p:cNvCxnSpPr>
          <p:nvPr/>
        </p:nvCxnSpPr>
        <p:spPr>
          <a:xfrm flipV="1">
            <a:off x="6109985" y="3771373"/>
            <a:ext cx="206917" cy="1433047"/>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61" idx="3"/>
            <a:endCxn id="54" idx="1"/>
          </p:cNvCxnSpPr>
          <p:nvPr/>
        </p:nvCxnSpPr>
        <p:spPr>
          <a:xfrm flipV="1">
            <a:off x="6109985" y="4131856"/>
            <a:ext cx="206917" cy="1072564"/>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61" idx="3"/>
            <a:endCxn id="56" idx="1"/>
          </p:cNvCxnSpPr>
          <p:nvPr/>
        </p:nvCxnSpPr>
        <p:spPr>
          <a:xfrm flipV="1">
            <a:off x="6109985" y="4491816"/>
            <a:ext cx="206917" cy="712604"/>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61" idx="3"/>
            <a:endCxn id="58" idx="1"/>
          </p:cNvCxnSpPr>
          <p:nvPr/>
        </p:nvCxnSpPr>
        <p:spPr>
          <a:xfrm flipV="1">
            <a:off x="6109985" y="4851776"/>
            <a:ext cx="206917" cy="352644"/>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61" idx="3"/>
            <a:endCxn id="60" idx="1"/>
          </p:cNvCxnSpPr>
          <p:nvPr/>
        </p:nvCxnSpPr>
        <p:spPr>
          <a:xfrm>
            <a:off x="6109985" y="5204420"/>
            <a:ext cx="206917" cy="7316"/>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1" name="Соединительная линия уступом 90"/>
          <p:cNvCxnSpPr>
            <a:stCxn id="59" idx="1"/>
            <a:endCxn id="53" idx="3"/>
          </p:cNvCxnSpPr>
          <p:nvPr/>
        </p:nvCxnSpPr>
        <p:spPr>
          <a:xfrm rot="10800000">
            <a:off x="2834490" y="3772961"/>
            <a:ext cx="256733" cy="1073329"/>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0" name="Соединительная линия уступом 89"/>
          <p:cNvCxnSpPr>
            <a:stCxn id="61" idx="1"/>
            <a:endCxn id="53" idx="3"/>
          </p:cNvCxnSpPr>
          <p:nvPr/>
        </p:nvCxnSpPr>
        <p:spPr>
          <a:xfrm rot="10800000">
            <a:off x="2834490" y="3772960"/>
            <a:ext cx="256733" cy="1431460"/>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75" name="Прямоугольник 74"/>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76" name="Прямоугольник 75"/>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77" name="Прямоугольник 76"/>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19509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10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58" grpId="0" animBg="1"/>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22</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Инф. о гос. учете жилфонда, включая </a:t>
            </a:r>
            <a:r>
              <a:rPr lang="ru-RU" sz="1000" b="1" dirty="0" smtClean="0">
                <a:solidFill>
                  <a:srgbClr val="CC0000"/>
                </a:solidFill>
                <a:ea typeface="Times New Roman"/>
                <a:cs typeface="Times New Roman" panose="02020603050405020304" pitchFamily="18" charset="0"/>
              </a:rPr>
              <a:t>технические характеристики </a:t>
            </a:r>
            <a:r>
              <a:rPr lang="ru-RU" sz="1000" b="1" dirty="0">
                <a:solidFill>
                  <a:srgbClr val="CC0000"/>
                </a:solidFill>
                <a:ea typeface="Times New Roman"/>
                <a:cs typeface="Times New Roman" panose="02020603050405020304" pitchFamily="18" charset="0"/>
              </a:rPr>
              <a:t>и состояние</a:t>
            </a:r>
            <a:endParaRPr lang="en-US" sz="1000" b="1" dirty="0">
              <a:solidFill>
                <a:srgbClr val="CC0000"/>
              </a:solidFill>
              <a:ea typeface="Times New Roman"/>
              <a:cs typeface="Times New Roman" panose="02020603050405020304" pitchFamily="18" charset="0"/>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spcAft>
                <a:spcPts val="1000"/>
              </a:spcAft>
              <a:buClr>
                <a:srgbClr val="5488C8"/>
              </a:buClr>
              <a:buSzPct val="110000"/>
            </a:pPr>
            <a:r>
              <a:rPr lang="ru-RU" sz="1000" b="1" dirty="0">
                <a:solidFill>
                  <a:srgbClr val="CC0000"/>
                </a:solidFill>
                <a:ea typeface="Times New Roman"/>
                <a:cs typeface="Times New Roman" panose="02020603050405020304" pitchFamily="18" charset="0"/>
              </a:rPr>
              <a:t>Количество зарегистрированных граждан</a:t>
            </a:r>
            <a:endParaRPr lang="en-US" sz="1000" b="1" dirty="0">
              <a:solidFill>
                <a:srgbClr val="CC0000"/>
              </a:solidFill>
              <a:ea typeface="Times New Roman"/>
              <a:cs typeface="Times New Roman" panose="02020603050405020304" pitchFamily="18" charset="0"/>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t>Док-ты, подтверждающие соответствие домов </a:t>
            </a:r>
            <a:r>
              <a:rPr lang="ru-RU" sz="1000" b="1" dirty="0" smtClean="0"/>
              <a:t>треб. </a:t>
            </a:r>
            <a:r>
              <a:rPr lang="ru-RU" sz="1000" b="1" dirty="0"/>
              <a:t>энергоэффективности</a:t>
            </a:r>
            <a:endParaRPr lang="en-US" sz="1000" b="1" dirty="0"/>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КОММУНАЛЬНЫХ РЕСУРСАХ И </a:t>
            </a:r>
            <a:r>
              <a:rPr lang="ru-RU" sz="1000" b="1" dirty="0" smtClean="0">
                <a:solidFill>
                  <a:schemeClr val="bg1"/>
                </a:solidFill>
              </a:rPr>
              <a:t>УСЛУГАХ</a:t>
            </a:r>
            <a:endParaRPr lang="ru-RU" sz="1000" b="1" dirty="0">
              <a:solidFill>
                <a:schemeClr val="bg1"/>
              </a:solidFill>
            </a:endParaRPr>
          </a:p>
        </p:txBody>
      </p:sp>
      <p:sp>
        <p:nvSpPr>
          <p:cNvPr id="59" name="Прямоугольник 58"/>
          <p:cNvSpPr/>
          <p:nvPr/>
        </p:nvSpPr>
        <p:spPr>
          <a:xfrm>
            <a:off x="3091222" y="469723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ОБ УПРАВЛЕНИИ </a:t>
            </a:r>
            <a:r>
              <a:rPr lang="ru-RU" sz="1000" b="1" dirty="0" smtClean="0">
                <a:solidFill>
                  <a:schemeClr val="bg1"/>
                </a:solidFill>
              </a:rPr>
              <a:t>МКД</a:t>
            </a:r>
            <a:endParaRPr lang="ru-RU" sz="1000" b="1" dirty="0">
              <a:solidFill>
                <a:schemeClr val="bg1"/>
              </a:solidFill>
            </a:endParaRPr>
          </a:p>
        </p:txBody>
      </p:sp>
      <p:sp>
        <p:nvSpPr>
          <p:cNvPr id="61" name="Прямоугольник 60"/>
          <p:cNvSpPr/>
          <p:nvPr/>
        </p:nvSpPr>
        <p:spPr>
          <a:xfrm>
            <a:off x="3091222" y="505536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РАБОТАХ В МКД</a:t>
            </a:r>
          </a:p>
        </p:txBody>
      </p:sp>
      <p:sp>
        <p:nvSpPr>
          <p:cNvPr id="63" name="Прямоугольник 62"/>
          <p:cNvSpPr/>
          <p:nvPr/>
        </p:nvSpPr>
        <p:spPr>
          <a:xfrm>
            <a:off x="3091222" y="5413498"/>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ПАСПОРТ ДОМА</a:t>
            </a: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63" idx="3"/>
            <a:endCxn id="51" idx="1"/>
          </p:cNvCxnSpPr>
          <p:nvPr/>
        </p:nvCxnSpPr>
        <p:spPr>
          <a:xfrm flipV="1">
            <a:off x="6109985" y="3771373"/>
            <a:ext cx="206917" cy="1791178"/>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63" idx="3"/>
            <a:endCxn id="54" idx="1"/>
          </p:cNvCxnSpPr>
          <p:nvPr/>
        </p:nvCxnSpPr>
        <p:spPr>
          <a:xfrm flipV="1">
            <a:off x="6109985" y="4131856"/>
            <a:ext cx="206917" cy="1430695"/>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63" idx="3"/>
            <a:endCxn id="56" idx="1"/>
          </p:cNvCxnSpPr>
          <p:nvPr/>
        </p:nvCxnSpPr>
        <p:spPr>
          <a:xfrm flipV="1">
            <a:off x="6109985" y="4491816"/>
            <a:ext cx="206917" cy="1070735"/>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1" name="Соединительная линия уступом 90"/>
          <p:cNvCxnSpPr>
            <a:stCxn id="59" idx="1"/>
            <a:endCxn id="53" idx="3"/>
          </p:cNvCxnSpPr>
          <p:nvPr/>
        </p:nvCxnSpPr>
        <p:spPr>
          <a:xfrm rot="10800000">
            <a:off x="2834490" y="3772961"/>
            <a:ext cx="256733" cy="1073329"/>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0" name="Соединительная линия уступом 89"/>
          <p:cNvCxnSpPr>
            <a:stCxn id="61" idx="1"/>
            <a:endCxn id="53" idx="3"/>
          </p:cNvCxnSpPr>
          <p:nvPr/>
        </p:nvCxnSpPr>
        <p:spPr>
          <a:xfrm rot="10800000">
            <a:off x="2834490" y="3772960"/>
            <a:ext cx="256733" cy="1431460"/>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4" name="Соединительная линия уступом 93"/>
          <p:cNvCxnSpPr>
            <a:stCxn id="63" idx="1"/>
            <a:endCxn id="53" idx="3"/>
          </p:cNvCxnSpPr>
          <p:nvPr/>
        </p:nvCxnSpPr>
        <p:spPr>
          <a:xfrm rot="10800000">
            <a:off x="2834490" y="3772961"/>
            <a:ext cx="256733" cy="1789591"/>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74" name="Прямоугольник 73"/>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75" name="Прямоугольник 74"/>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76" name="Прямоугольник 75"/>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39405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10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23</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НПА в сфере ЖКХ</a:t>
            </a:r>
            <a:endParaRPr lang="en-US" sz="1000" b="1" dirty="0">
              <a:solidFill>
                <a:schemeClr val="bg1"/>
              </a:solidFill>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мерах соц. </a:t>
            </a:r>
            <a:r>
              <a:rPr lang="ru-RU" sz="1000" b="1" dirty="0" smtClean="0">
                <a:solidFill>
                  <a:schemeClr val="bg1"/>
                </a:solidFill>
              </a:rPr>
              <a:t>под. </a:t>
            </a:r>
            <a:r>
              <a:rPr lang="ru-RU" sz="1000" b="1" dirty="0">
                <a:solidFill>
                  <a:schemeClr val="bg1"/>
                </a:solidFill>
              </a:rPr>
              <a:t>в сфере ЖКХ, вкл. субсидии на оплату жилого помещения</a:t>
            </a:r>
            <a:endParaRPr lang="en-US" sz="1000" b="1" dirty="0">
              <a:solidFill>
                <a:schemeClr val="bg1"/>
              </a:solidFill>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федеральных и муниципальных программах по энергосбережению</a:t>
            </a:r>
            <a:endParaRPr lang="en-US" sz="1000" b="1" dirty="0">
              <a:solidFill>
                <a:schemeClr val="bg1"/>
              </a:solidFill>
            </a:endParaRPr>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КОММУНАЛЬНЫХ РЕСУРСАХ И </a:t>
            </a:r>
            <a:r>
              <a:rPr lang="ru-RU" sz="1000" b="1" dirty="0" smtClean="0">
                <a:solidFill>
                  <a:schemeClr val="bg1"/>
                </a:solidFill>
              </a:rPr>
              <a:t>УСЛУГАХ</a:t>
            </a:r>
            <a:endParaRPr lang="ru-RU" sz="1000" b="1" dirty="0">
              <a:solidFill>
                <a:schemeClr val="bg1"/>
              </a:solidFill>
            </a:endParaRPr>
          </a:p>
        </p:txBody>
      </p:sp>
      <p:sp>
        <p:nvSpPr>
          <p:cNvPr id="58" name="Скругленный прямоугольник 57"/>
          <p:cNvSpPr/>
          <p:nvPr/>
        </p:nvSpPr>
        <p:spPr>
          <a:xfrm>
            <a:off x="6316902" y="470272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фин. под</a:t>
            </a:r>
            <a:r>
              <a:rPr lang="ru-RU" sz="1000" b="1" dirty="0" smtClean="0">
                <a:solidFill>
                  <a:schemeClr val="bg1"/>
                </a:solidFill>
              </a:rPr>
              <a:t>.., на </a:t>
            </a:r>
            <a:r>
              <a:rPr lang="ru-RU" sz="1000" b="1" dirty="0" err="1" smtClean="0">
                <a:solidFill>
                  <a:schemeClr val="bg1"/>
                </a:solidFill>
              </a:rPr>
              <a:t>капрем</a:t>
            </a:r>
            <a:r>
              <a:rPr lang="ru-RU" sz="1000" b="1" dirty="0" smtClean="0">
                <a:solidFill>
                  <a:schemeClr val="bg1"/>
                </a:solidFill>
              </a:rPr>
              <a:t>., пересел., модерн. комм. </a:t>
            </a:r>
            <a:r>
              <a:rPr lang="ru-RU" sz="1000" b="1" dirty="0" err="1" smtClean="0">
                <a:solidFill>
                  <a:schemeClr val="bg1"/>
                </a:solidFill>
              </a:rPr>
              <a:t>инфр</a:t>
            </a:r>
            <a:r>
              <a:rPr lang="ru-RU" sz="1000" b="1" dirty="0" smtClean="0">
                <a:solidFill>
                  <a:schemeClr val="bg1"/>
                </a:solidFill>
              </a:rPr>
              <a:t>., вкл</a:t>
            </a:r>
            <a:r>
              <a:rPr lang="ru-RU" sz="1000" b="1" dirty="0">
                <a:solidFill>
                  <a:schemeClr val="bg1"/>
                </a:solidFill>
              </a:rPr>
              <a:t>. </a:t>
            </a:r>
            <a:r>
              <a:rPr lang="ru-RU" sz="1000" b="1" dirty="0" err="1">
                <a:solidFill>
                  <a:schemeClr val="bg1"/>
                </a:solidFill>
              </a:rPr>
              <a:t>вып</a:t>
            </a:r>
            <a:r>
              <a:rPr lang="ru-RU" sz="1000" b="1" dirty="0">
                <a:solidFill>
                  <a:schemeClr val="bg1"/>
                </a:solidFill>
              </a:rPr>
              <a:t>. </a:t>
            </a:r>
            <a:r>
              <a:rPr lang="ru-RU" sz="1000" b="1" dirty="0" smtClean="0">
                <a:solidFill>
                  <a:schemeClr val="bg1"/>
                </a:solidFill>
              </a:rPr>
              <a:t>условий</a:t>
            </a:r>
            <a:endParaRPr lang="en-US" sz="1000" b="1" dirty="0">
              <a:solidFill>
                <a:schemeClr val="bg1"/>
              </a:solidFill>
            </a:endParaRPr>
          </a:p>
        </p:txBody>
      </p:sp>
      <p:sp>
        <p:nvSpPr>
          <p:cNvPr id="59" name="Прямоугольник 58"/>
          <p:cNvSpPr/>
          <p:nvPr/>
        </p:nvSpPr>
        <p:spPr>
          <a:xfrm>
            <a:off x="3091222" y="469723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ОБ УПРАВЛЕНИИ </a:t>
            </a:r>
            <a:r>
              <a:rPr lang="ru-RU" sz="1000" b="1" dirty="0" smtClean="0">
                <a:solidFill>
                  <a:schemeClr val="bg1"/>
                </a:solidFill>
              </a:rPr>
              <a:t>МКД</a:t>
            </a:r>
            <a:endParaRPr lang="ru-RU" sz="1000" b="1" dirty="0">
              <a:solidFill>
                <a:schemeClr val="bg1"/>
              </a:solidFill>
            </a:endParaRPr>
          </a:p>
        </p:txBody>
      </p:sp>
      <p:sp>
        <p:nvSpPr>
          <p:cNvPr id="60" name="Скругленный прямоугольник 59"/>
          <p:cNvSpPr/>
          <p:nvPr/>
        </p:nvSpPr>
        <p:spPr>
          <a:xfrm>
            <a:off x="6316902" y="506268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a:t>
            </a:r>
            <a:r>
              <a:rPr lang="ru-RU" sz="1000" b="1" dirty="0" err="1">
                <a:solidFill>
                  <a:schemeClr val="bg1"/>
                </a:solidFill>
              </a:rPr>
              <a:t>федер</a:t>
            </a:r>
            <a:r>
              <a:rPr lang="ru-RU" sz="1000" b="1" dirty="0">
                <a:solidFill>
                  <a:schemeClr val="bg1"/>
                </a:solidFill>
              </a:rPr>
              <a:t>. и </a:t>
            </a:r>
            <a:r>
              <a:rPr lang="ru-RU" sz="1000" b="1" dirty="0" err="1">
                <a:solidFill>
                  <a:schemeClr val="bg1"/>
                </a:solidFill>
              </a:rPr>
              <a:t>муниц</a:t>
            </a:r>
            <a:r>
              <a:rPr lang="ru-RU" sz="1000" b="1" dirty="0">
                <a:solidFill>
                  <a:schemeClr val="bg1"/>
                </a:solidFill>
              </a:rPr>
              <a:t>. программах по кап. ремонту и результаты их выполнения</a:t>
            </a:r>
            <a:endParaRPr lang="en-US" sz="1000" b="1" dirty="0">
              <a:solidFill>
                <a:schemeClr val="bg1"/>
              </a:solidFill>
            </a:endParaRPr>
          </a:p>
        </p:txBody>
      </p:sp>
      <p:sp>
        <p:nvSpPr>
          <p:cNvPr id="61" name="Прямоугольник 60"/>
          <p:cNvSpPr/>
          <p:nvPr/>
        </p:nvSpPr>
        <p:spPr>
          <a:xfrm>
            <a:off x="3091222" y="505536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РАБОТАХ В МКД</a:t>
            </a:r>
          </a:p>
        </p:txBody>
      </p:sp>
      <p:sp>
        <p:nvSpPr>
          <p:cNvPr id="62" name="Скругленный прямоугольник 61"/>
          <p:cNvSpPr/>
          <p:nvPr/>
        </p:nvSpPr>
        <p:spPr>
          <a:xfrm>
            <a:off x="6316902" y="542264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об установлении минимального взноса на кап. ремонт</a:t>
            </a:r>
            <a:endParaRPr lang="en-US" sz="1000" b="1" dirty="0">
              <a:solidFill>
                <a:schemeClr val="bg1"/>
              </a:solidFill>
            </a:endParaRPr>
          </a:p>
        </p:txBody>
      </p:sp>
      <p:sp>
        <p:nvSpPr>
          <p:cNvPr id="63" name="Прямоугольник 62"/>
          <p:cNvSpPr/>
          <p:nvPr/>
        </p:nvSpPr>
        <p:spPr>
          <a:xfrm>
            <a:off x="3091222" y="5413498"/>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ПАСПОРТ ДОМА</a:t>
            </a:r>
          </a:p>
        </p:txBody>
      </p:sp>
      <p:sp>
        <p:nvSpPr>
          <p:cNvPr id="64" name="Скругленный прямоугольник 63"/>
          <p:cNvSpPr/>
          <p:nvPr/>
        </p:nvSpPr>
        <p:spPr>
          <a:xfrm>
            <a:off x="6316902" y="578260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 нормативах потребления коммунальных услуг</a:t>
            </a:r>
            <a:endParaRPr lang="en-US" sz="1000" b="1" dirty="0">
              <a:solidFill>
                <a:schemeClr val="bg1"/>
              </a:solidFill>
            </a:endParaRPr>
          </a:p>
        </p:txBody>
      </p:sp>
      <p:sp>
        <p:nvSpPr>
          <p:cNvPr id="65" name="Прямоугольник 64"/>
          <p:cNvSpPr/>
          <p:nvPr/>
        </p:nvSpPr>
        <p:spPr>
          <a:xfrm>
            <a:off x="3091222" y="5771629"/>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НПА, ПРОГРАММЫ В СФЕРЕ </a:t>
            </a:r>
            <a:r>
              <a:rPr lang="ru-RU" sz="1000" b="1" dirty="0" smtClean="0">
                <a:solidFill>
                  <a:schemeClr val="bg1"/>
                </a:solidFill>
              </a:rPr>
              <a:t>ЖКХ</a:t>
            </a:r>
            <a:endParaRPr lang="ru-RU" sz="1000" b="1" dirty="0">
              <a:solidFill>
                <a:schemeClr val="bg1"/>
              </a:solidFill>
            </a:endParaRPr>
          </a:p>
        </p:txBody>
      </p:sp>
      <p:sp>
        <p:nvSpPr>
          <p:cNvPr id="66" name="Скругленный прямоугольник 65"/>
          <p:cNvSpPr/>
          <p:nvPr/>
        </p:nvSpPr>
        <p:spPr>
          <a:xfrm>
            <a:off x="6316902" y="614256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об индексах изменения платы за комм. услуги</a:t>
            </a:r>
            <a:endParaRPr lang="en-US" sz="1000" b="1" dirty="0">
              <a:solidFill>
                <a:schemeClr val="bg1"/>
              </a:solidFill>
            </a:endParaRP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65" idx="3"/>
            <a:endCxn id="51" idx="1"/>
          </p:cNvCxnSpPr>
          <p:nvPr/>
        </p:nvCxnSpPr>
        <p:spPr>
          <a:xfrm flipV="1">
            <a:off x="6109985" y="3771373"/>
            <a:ext cx="206917" cy="2149309"/>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65" idx="3"/>
            <a:endCxn id="54" idx="1"/>
          </p:cNvCxnSpPr>
          <p:nvPr/>
        </p:nvCxnSpPr>
        <p:spPr>
          <a:xfrm flipV="1">
            <a:off x="6109985" y="4131856"/>
            <a:ext cx="206917" cy="1788826"/>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65" idx="3"/>
            <a:endCxn id="56" idx="1"/>
          </p:cNvCxnSpPr>
          <p:nvPr/>
        </p:nvCxnSpPr>
        <p:spPr>
          <a:xfrm flipV="1">
            <a:off x="6109985" y="4491816"/>
            <a:ext cx="206917" cy="1428866"/>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65" idx="3"/>
            <a:endCxn id="58" idx="1"/>
          </p:cNvCxnSpPr>
          <p:nvPr/>
        </p:nvCxnSpPr>
        <p:spPr>
          <a:xfrm flipV="1">
            <a:off x="6109985" y="4851776"/>
            <a:ext cx="206917" cy="1068906"/>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65" idx="3"/>
            <a:endCxn id="60" idx="1"/>
          </p:cNvCxnSpPr>
          <p:nvPr/>
        </p:nvCxnSpPr>
        <p:spPr>
          <a:xfrm flipV="1">
            <a:off x="6109985" y="5211736"/>
            <a:ext cx="206917" cy="708946"/>
          </a:xfrm>
          <a:prstGeom prst="bentConnector3">
            <a:avLst/>
          </a:prstGeom>
          <a:noFill/>
          <a:ln w="28575" cap="flat" cmpd="sng" algn="ctr">
            <a:solidFill>
              <a:srgbClr val="C00000"/>
            </a:solidFill>
            <a:prstDash val="solid"/>
            <a:round/>
            <a:headEnd type="none" w="med" len="med"/>
            <a:tailEnd type="none" w="med" len="lg"/>
          </a:ln>
          <a:effectLst/>
        </p:spPr>
      </p:cxnSp>
      <p:cxnSp>
        <p:nvCxnSpPr>
          <p:cNvPr id="92" name="Соединительная линия уступом 91"/>
          <p:cNvCxnSpPr>
            <a:stCxn id="65" idx="3"/>
            <a:endCxn id="62" idx="1"/>
          </p:cNvCxnSpPr>
          <p:nvPr/>
        </p:nvCxnSpPr>
        <p:spPr>
          <a:xfrm flipV="1">
            <a:off x="6109985" y="5571696"/>
            <a:ext cx="206917" cy="348986"/>
          </a:xfrm>
          <a:prstGeom prst="bentConnector3">
            <a:avLst/>
          </a:prstGeom>
          <a:noFill/>
          <a:ln w="28575" cap="flat" cmpd="sng" algn="ctr">
            <a:solidFill>
              <a:srgbClr val="C00000"/>
            </a:solidFill>
            <a:prstDash val="solid"/>
            <a:round/>
            <a:headEnd type="none" w="med" len="med"/>
            <a:tailEnd type="none" w="med" len="lg"/>
          </a:ln>
          <a:effectLst/>
        </p:spPr>
      </p:cxnSp>
      <p:cxnSp>
        <p:nvCxnSpPr>
          <p:cNvPr id="95" name="Соединительная линия уступом 94"/>
          <p:cNvCxnSpPr>
            <a:stCxn id="65" idx="3"/>
            <a:endCxn id="64" idx="1"/>
          </p:cNvCxnSpPr>
          <p:nvPr/>
        </p:nvCxnSpPr>
        <p:spPr>
          <a:xfrm>
            <a:off x="6109985" y="5920682"/>
            <a:ext cx="206917" cy="10974"/>
          </a:xfrm>
          <a:prstGeom prst="bentConnector3">
            <a:avLst/>
          </a:prstGeom>
          <a:noFill/>
          <a:ln w="28575" cap="flat" cmpd="sng" algn="ctr">
            <a:solidFill>
              <a:srgbClr val="C00000"/>
            </a:solidFill>
            <a:prstDash val="solid"/>
            <a:round/>
            <a:headEnd type="none" w="med" len="med"/>
            <a:tailEnd type="none" w="med" len="lg"/>
          </a:ln>
          <a:effectLst/>
        </p:spPr>
      </p:cxnSp>
      <p:cxnSp>
        <p:nvCxnSpPr>
          <p:cNvPr id="98" name="Соединительная линия уступом 97"/>
          <p:cNvCxnSpPr>
            <a:stCxn id="65" idx="3"/>
            <a:endCxn id="66" idx="1"/>
          </p:cNvCxnSpPr>
          <p:nvPr/>
        </p:nvCxnSpPr>
        <p:spPr>
          <a:xfrm>
            <a:off x="6109985" y="5920682"/>
            <a:ext cx="206917" cy="370934"/>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1" name="Соединительная линия уступом 90"/>
          <p:cNvCxnSpPr>
            <a:stCxn id="59" idx="1"/>
            <a:endCxn id="53" idx="3"/>
          </p:cNvCxnSpPr>
          <p:nvPr/>
        </p:nvCxnSpPr>
        <p:spPr>
          <a:xfrm rot="10800000">
            <a:off x="2834490" y="3772961"/>
            <a:ext cx="256733" cy="1073329"/>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0" name="Соединительная линия уступом 89"/>
          <p:cNvCxnSpPr>
            <a:stCxn id="61" idx="1"/>
            <a:endCxn id="53" idx="3"/>
          </p:cNvCxnSpPr>
          <p:nvPr/>
        </p:nvCxnSpPr>
        <p:spPr>
          <a:xfrm rot="10800000">
            <a:off x="2834490" y="3772960"/>
            <a:ext cx="256733" cy="1431460"/>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4" name="Соединительная линия уступом 93"/>
          <p:cNvCxnSpPr>
            <a:stCxn id="63" idx="1"/>
            <a:endCxn id="53" idx="3"/>
          </p:cNvCxnSpPr>
          <p:nvPr/>
        </p:nvCxnSpPr>
        <p:spPr>
          <a:xfrm rot="10800000">
            <a:off x="2834490" y="3772961"/>
            <a:ext cx="256733" cy="1789591"/>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3" name="Соединительная линия уступом 92"/>
          <p:cNvCxnSpPr>
            <a:stCxn id="65" idx="1"/>
            <a:endCxn id="53" idx="3"/>
          </p:cNvCxnSpPr>
          <p:nvPr/>
        </p:nvCxnSpPr>
        <p:spPr>
          <a:xfrm rot="10800000">
            <a:off x="2834490" y="3772960"/>
            <a:ext cx="256733" cy="2147722"/>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85" name="Прямоугольник 84"/>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96" name="Прямоугольник 95"/>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97" name="Прямоугольник 96"/>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22349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10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500"/>
                                        <p:tgtEl>
                                          <p:spTgt spid="9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58" grpId="0" animBg="1"/>
      <p:bldP spid="60" grpId="0" animBg="1"/>
      <p:bldP spid="62" grpId="0" animBg="1"/>
      <p:bldP spid="64" grpId="0" animBg="1"/>
      <p:bldP spid="65" grpId="0" animBg="1"/>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24</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об объектах </a:t>
            </a:r>
            <a:r>
              <a:rPr lang="ru-RU" sz="1000" b="1" dirty="0" err="1" smtClean="0">
                <a:solidFill>
                  <a:schemeClr val="bg1"/>
                </a:solidFill>
              </a:rPr>
              <a:t>инфр</a:t>
            </a:r>
            <a:r>
              <a:rPr lang="ru-RU" sz="1000" b="1" dirty="0" smtClean="0">
                <a:solidFill>
                  <a:schemeClr val="bg1"/>
                </a:solidFill>
              </a:rPr>
              <a:t>., </a:t>
            </a:r>
            <a:r>
              <a:rPr lang="ru-RU" sz="1000" b="1" dirty="0">
                <a:solidFill>
                  <a:schemeClr val="bg1"/>
                </a:solidFill>
              </a:rPr>
              <a:t>используемых для поставок коммунальных ресурсов</a:t>
            </a:r>
            <a:endParaRPr lang="en-US" sz="1000" b="1" dirty="0">
              <a:solidFill>
                <a:schemeClr val="bg1"/>
              </a:solidFill>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Док-ты, </a:t>
            </a:r>
            <a:r>
              <a:rPr lang="ru-RU" sz="1000" b="1" dirty="0" err="1">
                <a:solidFill>
                  <a:schemeClr val="bg1"/>
                </a:solidFill>
              </a:rPr>
              <a:t>подтв</a:t>
            </a:r>
            <a:r>
              <a:rPr lang="ru-RU" sz="1000" b="1" dirty="0">
                <a:solidFill>
                  <a:schemeClr val="bg1"/>
                </a:solidFill>
              </a:rPr>
              <a:t>. соотв. объектов </a:t>
            </a:r>
            <a:r>
              <a:rPr lang="ru-RU" sz="1000" b="1" dirty="0" err="1">
                <a:solidFill>
                  <a:schemeClr val="bg1"/>
                </a:solidFill>
              </a:rPr>
              <a:t>инфр</a:t>
            </a:r>
            <a:r>
              <a:rPr lang="ru-RU" sz="1000" b="1" dirty="0">
                <a:solidFill>
                  <a:schemeClr val="bg1"/>
                </a:solidFill>
              </a:rPr>
              <a:t>. требованиям энергоэффективности</a:t>
            </a:r>
            <a:endParaRPr lang="en-US" sz="1000" b="1" dirty="0">
              <a:solidFill>
                <a:schemeClr val="bg1"/>
              </a:solidFill>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 проведении ремонта сетей </a:t>
            </a:r>
            <a:r>
              <a:rPr lang="ru-RU" sz="1000" b="1" dirty="0" err="1" smtClean="0">
                <a:solidFill>
                  <a:schemeClr val="bg1"/>
                </a:solidFill>
              </a:rPr>
              <a:t>инж</a:t>
            </a:r>
            <a:r>
              <a:rPr lang="ru-RU" sz="1000" b="1" dirty="0" smtClean="0">
                <a:solidFill>
                  <a:schemeClr val="bg1"/>
                </a:solidFill>
              </a:rPr>
              <a:t>.-</a:t>
            </a:r>
            <a:r>
              <a:rPr lang="ru-RU" sz="1000" b="1" dirty="0" err="1" smtClean="0">
                <a:solidFill>
                  <a:schemeClr val="bg1"/>
                </a:solidFill>
              </a:rPr>
              <a:t>техн</a:t>
            </a:r>
            <a:r>
              <a:rPr lang="ru-RU" sz="1000" b="1" dirty="0" smtClean="0">
                <a:solidFill>
                  <a:schemeClr val="bg1"/>
                </a:solidFill>
              </a:rPr>
              <a:t>. </a:t>
            </a:r>
            <a:r>
              <a:rPr lang="ru-RU" sz="1000" b="1" dirty="0">
                <a:solidFill>
                  <a:schemeClr val="bg1"/>
                </a:solidFill>
              </a:rPr>
              <a:t>обеспечения</a:t>
            </a:r>
            <a:endParaRPr lang="en-US" sz="1000" b="1" dirty="0">
              <a:solidFill>
                <a:schemeClr val="bg1"/>
              </a:solidFill>
            </a:endParaRPr>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КОММУНАЛЬНЫХ РЕСУРСАХ И </a:t>
            </a:r>
            <a:r>
              <a:rPr lang="ru-RU" sz="1000" b="1" dirty="0" smtClean="0">
                <a:solidFill>
                  <a:schemeClr val="bg1"/>
                </a:solidFill>
              </a:rPr>
              <a:t>УСЛУГАХ</a:t>
            </a:r>
            <a:endParaRPr lang="ru-RU" sz="1000" b="1" dirty="0">
              <a:solidFill>
                <a:schemeClr val="bg1"/>
              </a:solidFill>
            </a:endParaRPr>
          </a:p>
        </p:txBody>
      </p:sp>
      <p:sp>
        <p:nvSpPr>
          <p:cNvPr id="59" name="Прямоугольник 58"/>
          <p:cNvSpPr/>
          <p:nvPr/>
        </p:nvSpPr>
        <p:spPr>
          <a:xfrm>
            <a:off x="3091222" y="469723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ОБ УПРАВЛЕНИИ </a:t>
            </a:r>
            <a:r>
              <a:rPr lang="ru-RU" sz="1000" b="1" dirty="0" smtClean="0">
                <a:solidFill>
                  <a:schemeClr val="bg1"/>
                </a:solidFill>
              </a:rPr>
              <a:t>МКД</a:t>
            </a:r>
            <a:endParaRPr lang="ru-RU" sz="1000" b="1" dirty="0">
              <a:solidFill>
                <a:schemeClr val="bg1"/>
              </a:solidFill>
            </a:endParaRPr>
          </a:p>
        </p:txBody>
      </p:sp>
      <p:sp>
        <p:nvSpPr>
          <p:cNvPr id="61" name="Прямоугольник 60"/>
          <p:cNvSpPr/>
          <p:nvPr/>
        </p:nvSpPr>
        <p:spPr>
          <a:xfrm>
            <a:off x="3091222" y="505536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РАБОТАХ В МКД</a:t>
            </a:r>
          </a:p>
        </p:txBody>
      </p:sp>
      <p:sp>
        <p:nvSpPr>
          <p:cNvPr id="63" name="Прямоугольник 62"/>
          <p:cNvSpPr/>
          <p:nvPr/>
        </p:nvSpPr>
        <p:spPr>
          <a:xfrm>
            <a:off x="3091222" y="5413498"/>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ПАСПОРТ ДОМА</a:t>
            </a:r>
          </a:p>
        </p:txBody>
      </p:sp>
      <p:sp>
        <p:nvSpPr>
          <p:cNvPr id="65" name="Прямоугольник 64"/>
          <p:cNvSpPr/>
          <p:nvPr/>
        </p:nvSpPr>
        <p:spPr>
          <a:xfrm>
            <a:off x="3091222" y="5771629"/>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НПА, ПРОГРАММЫ В СФЕРЕ </a:t>
            </a:r>
            <a:r>
              <a:rPr lang="ru-RU" sz="1000" b="1" dirty="0" smtClean="0">
                <a:solidFill>
                  <a:schemeClr val="bg1"/>
                </a:solidFill>
              </a:rPr>
              <a:t>ЖКХ</a:t>
            </a:r>
            <a:endParaRPr lang="ru-RU" sz="1000" b="1" dirty="0">
              <a:solidFill>
                <a:schemeClr val="bg1"/>
              </a:solidFill>
            </a:endParaRPr>
          </a:p>
        </p:txBody>
      </p:sp>
      <p:sp>
        <p:nvSpPr>
          <p:cNvPr id="67" name="Прямоугольник 66"/>
          <p:cNvSpPr/>
          <p:nvPr/>
        </p:nvSpPr>
        <p:spPr>
          <a:xfrm>
            <a:off x="3091222" y="6129760"/>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ОБЪЕКТЫ КОММУНАЛЬНОЙ И ИНЖЕНЕРНОЙ ИНФРАСТРУКТУРЫ</a:t>
            </a: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67" idx="3"/>
            <a:endCxn id="51" idx="1"/>
          </p:cNvCxnSpPr>
          <p:nvPr/>
        </p:nvCxnSpPr>
        <p:spPr>
          <a:xfrm flipV="1">
            <a:off x="6109985" y="3771373"/>
            <a:ext cx="206917" cy="2507440"/>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67" idx="3"/>
            <a:endCxn id="54" idx="1"/>
          </p:cNvCxnSpPr>
          <p:nvPr/>
        </p:nvCxnSpPr>
        <p:spPr>
          <a:xfrm flipV="1">
            <a:off x="6109985" y="4131856"/>
            <a:ext cx="206917" cy="2146957"/>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67" idx="3"/>
            <a:endCxn id="56" idx="1"/>
          </p:cNvCxnSpPr>
          <p:nvPr/>
        </p:nvCxnSpPr>
        <p:spPr>
          <a:xfrm flipV="1">
            <a:off x="6109985" y="4491816"/>
            <a:ext cx="206917" cy="1786997"/>
          </a:xfrm>
          <a:prstGeom prst="bentConnector3">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125789"/>
            <a:ext cx="2564226" cy="2660209"/>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53" idx="2"/>
          </p:cNvCxnSpPr>
          <p:nvPr/>
        </p:nvCxnSpPr>
        <p:spPr>
          <a:xfrm rot="16200000" flipV="1">
            <a:off x="1451106" y="4023283"/>
            <a:ext cx="203777"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185862"/>
            <a:ext cx="2561931" cy="461665"/>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a:t>
            </a:r>
            <a:r>
              <a:rPr lang="ru-RU" sz="1200" b="1" dirty="0" smtClean="0"/>
              <a:t>участникам ГИС ЖКХ </a:t>
            </a:r>
            <a:endParaRPr lang="ru-RU" sz="1200" dirty="0"/>
          </a:p>
        </p:txBody>
      </p:sp>
      <p:sp>
        <p:nvSpPr>
          <p:cNvPr id="115" name="Прямоугольник 114"/>
          <p:cNvSpPr/>
          <p:nvPr/>
        </p:nvSpPr>
        <p:spPr>
          <a:xfrm>
            <a:off x="255180" y="4561157"/>
            <a:ext cx="2580543" cy="646331"/>
          </a:xfrm>
          <a:prstGeom prst="rect">
            <a:avLst/>
          </a:prstGeom>
        </p:spPr>
        <p:txBody>
          <a:bodyPr wrap="square">
            <a:spAutoFit/>
          </a:bodyPr>
          <a:lstStyle/>
          <a:p>
            <a:pPr marL="171450" indent="-171450">
              <a:buFont typeface="Arial" panose="020B0604020202020204" pitchFamily="34" charset="0"/>
              <a:buChar char="•"/>
            </a:pPr>
            <a:r>
              <a:rPr lang="ru-RU" sz="1200" b="1" dirty="0"/>
              <a:t>Определяет требования к составу информации собираемой в </a:t>
            </a:r>
            <a:r>
              <a:rPr lang="ru-RU" sz="1200" b="1" dirty="0" smtClean="0"/>
              <a:t>ГИС ЖКХ</a:t>
            </a:r>
            <a:endParaRPr lang="ru-RU" sz="1200" b="1"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1" name="Соединительная линия уступом 90"/>
          <p:cNvCxnSpPr>
            <a:stCxn id="59" idx="1"/>
            <a:endCxn id="53" idx="3"/>
          </p:cNvCxnSpPr>
          <p:nvPr/>
        </p:nvCxnSpPr>
        <p:spPr>
          <a:xfrm rot="10800000">
            <a:off x="2834490" y="3772961"/>
            <a:ext cx="256733" cy="1073329"/>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0" name="Соединительная линия уступом 89"/>
          <p:cNvCxnSpPr>
            <a:stCxn id="61" idx="1"/>
            <a:endCxn id="53" idx="3"/>
          </p:cNvCxnSpPr>
          <p:nvPr/>
        </p:nvCxnSpPr>
        <p:spPr>
          <a:xfrm rot="10800000">
            <a:off x="2834490" y="3772960"/>
            <a:ext cx="256733" cy="1431460"/>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4" name="Соединительная линия уступом 93"/>
          <p:cNvCxnSpPr>
            <a:stCxn id="63" idx="1"/>
            <a:endCxn id="53" idx="3"/>
          </p:cNvCxnSpPr>
          <p:nvPr/>
        </p:nvCxnSpPr>
        <p:spPr>
          <a:xfrm rot="10800000">
            <a:off x="2834490" y="3772961"/>
            <a:ext cx="256733" cy="1789591"/>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3" name="Соединительная линия уступом 92"/>
          <p:cNvCxnSpPr>
            <a:stCxn id="65" idx="1"/>
            <a:endCxn id="53" idx="3"/>
          </p:cNvCxnSpPr>
          <p:nvPr/>
        </p:nvCxnSpPr>
        <p:spPr>
          <a:xfrm rot="10800000">
            <a:off x="2834490" y="3772960"/>
            <a:ext cx="256733" cy="2147722"/>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6" name="Соединительная линия уступом 95"/>
          <p:cNvCxnSpPr>
            <a:stCxn id="67" idx="1"/>
            <a:endCxn id="53" idx="3"/>
          </p:cNvCxnSpPr>
          <p:nvPr/>
        </p:nvCxnSpPr>
        <p:spPr>
          <a:xfrm rot="10800000">
            <a:off x="2834490" y="3772961"/>
            <a:ext cx="256733" cy="2505853"/>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2" name="Прямоугольник 101"/>
          <p:cNvSpPr/>
          <p:nvPr/>
        </p:nvSpPr>
        <p:spPr>
          <a:xfrm>
            <a:off x="283948" y="6241041"/>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Не допускает двойное финансирование </a:t>
            </a:r>
            <a:endParaRPr lang="ru-RU" sz="1200" b="1" dirty="0"/>
          </a:p>
        </p:txBody>
      </p:sp>
      <p:sp>
        <p:nvSpPr>
          <p:cNvPr id="103" name="Прямоугольник 102"/>
          <p:cNvSpPr/>
          <p:nvPr/>
        </p:nvSpPr>
        <p:spPr>
          <a:xfrm>
            <a:off x="275322" y="5496413"/>
            <a:ext cx="2580543" cy="830997"/>
          </a:xfrm>
          <a:prstGeom prst="rect">
            <a:avLst/>
          </a:prstGeom>
        </p:spPr>
        <p:txBody>
          <a:bodyPr wrap="square">
            <a:spAutoFit/>
          </a:bodyPr>
          <a:lstStyle/>
          <a:p>
            <a:pPr marL="171450" indent="-171450">
              <a:buFont typeface="Arial" panose="020B0604020202020204" pitchFamily="34" charset="0"/>
              <a:buChar char="•"/>
            </a:pPr>
            <a:r>
              <a:rPr lang="ru-RU" sz="1200" b="1" dirty="0" smtClean="0"/>
              <a:t>Не имеющим, в нужном объеме ИС, предлагается вносить данные непосредственно в ГИС ЖКХ</a:t>
            </a:r>
            <a:endParaRPr lang="ru-RU" sz="1200" b="1" dirty="0"/>
          </a:p>
        </p:txBody>
      </p:sp>
      <p:sp>
        <p:nvSpPr>
          <p:cNvPr id="107" name="Прямоугольник 106"/>
          <p:cNvSpPr/>
          <p:nvPr/>
        </p:nvSpPr>
        <p:spPr>
          <a:xfrm>
            <a:off x="275580" y="5117345"/>
            <a:ext cx="2580543" cy="461665"/>
          </a:xfrm>
          <a:prstGeom prst="rect">
            <a:avLst/>
          </a:prstGeom>
        </p:spPr>
        <p:txBody>
          <a:bodyPr wrap="square">
            <a:spAutoFit/>
          </a:bodyPr>
          <a:lstStyle/>
          <a:p>
            <a:pPr marL="171450" indent="-171450">
              <a:buFont typeface="Arial" panose="020B0604020202020204" pitchFamily="34" charset="0"/>
              <a:buChar char="•"/>
            </a:pPr>
            <a:r>
              <a:rPr lang="ru-RU" sz="1200" b="1" dirty="0" smtClean="0"/>
              <a:t>Допускает возможность загрузки из региональных ИС </a:t>
            </a:r>
            <a:endParaRPr lang="ru-RU" sz="1200" b="1" dirty="0"/>
          </a:p>
        </p:txBody>
      </p:sp>
    </p:spTree>
    <p:extLst>
      <p:ext uri="{BB962C8B-B14F-4D97-AF65-F5344CB8AC3E}">
        <p14:creationId xmlns:p14="http://schemas.microsoft.com/office/powerpoint/2010/main" val="9569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left)">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аправления развития информационной системы  ЖКХ</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25</a:t>
            </a:fld>
            <a:endParaRPr lang="ru-RU" dirty="0"/>
          </a:p>
        </p:txBody>
      </p:sp>
      <p:sp>
        <p:nvSpPr>
          <p:cNvPr id="7" name="Прямоугольник 6"/>
          <p:cNvSpPr/>
          <p:nvPr/>
        </p:nvSpPr>
        <p:spPr>
          <a:xfrm>
            <a:off x="255181" y="789146"/>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ОСНОВНЫЕ ДРАЙВЕРЫ РАЗВИТИЯ РЫНКА ЖКХ</a:t>
            </a:r>
            <a:endParaRPr lang="ru-RU" sz="1200" b="1" dirty="0">
              <a:solidFill>
                <a:schemeClr val="bg1"/>
              </a:solidFill>
            </a:endParaRPr>
          </a:p>
        </p:txBody>
      </p:sp>
      <p:grpSp>
        <p:nvGrpSpPr>
          <p:cNvPr id="11" name="Группа 10"/>
          <p:cNvGrpSpPr/>
          <p:nvPr/>
        </p:nvGrpSpPr>
        <p:grpSpPr>
          <a:xfrm>
            <a:off x="273793" y="1182422"/>
            <a:ext cx="8602403" cy="655061"/>
            <a:chOff x="273793" y="1371704"/>
            <a:chExt cx="8602403" cy="724619"/>
          </a:xfrm>
        </p:grpSpPr>
        <p:sp>
          <p:nvSpPr>
            <p:cNvPr id="6" name="Прямоугольник 5"/>
            <p:cNvSpPr/>
            <p:nvPr/>
          </p:nvSpPr>
          <p:spPr>
            <a:xfrm>
              <a:off x="27379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209-ФЗ от 21.07.2014</a:t>
              </a:r>
            </a:p>
            <a:p>
              <a:pPr algn="ctr"/>
              <a:r>
                <a:rPr lang="ru-RU" sz="1100" b="1" dirty="0" smtClean="0">
                  <a:solidFill>
                    <a:schemeClr val="bg1"/>
                  </a:solidFill>
                </a:rPr>
                <a:t>ЗАКОН О ГИС ЖКХ</a:t>
              </a:r>
            </a:p>
            <a:p>
              <a:pPr algn="ctr"/>
              <a:r>
                <a:rPr lang="ru-RU" sz="1100" b="1" dirty="0" smtClean="0">
                  <a:solidFill>
                    <a:schemeClr val="bg1"/>
                  </a:solidFill>
                </a:rPr>
                <a:t>с 01.04.15 и до 01.01.17</a:t>
              </a:r>
              <a:endParaRPr lang="ru-RU" sz="1100" b="1" dirty="0">
                <a:solidFill>
                  <a:schemeClr val="bg1"/>
                </a:solidFill>
              </a:endParaRPr>
            </a:p>
          </p:txBody>
        </p:sp>
        <p:sp>
          <p:nvSpPr>
            <p:cNvPr id="8" name="Прямоугольник 7"/>
            <p:cNvSpPr/>
            <p:nvPr/>
          </p:nvSpPr>
          <p:spPr>
            <a:xfrm>
              <a:off x="2452328"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263-ФЗ </a:t>
              </a:r>
              <a:r>
                <a:rPr lang="ru-RU" sz="1100" b="1" dirty="0">
                  <a:solidFill>
                    <a:schemeClr val="bg1"/>
                  </a:solidFill>
                </a:rPr>
                <a:t>от </a:t>
              </a:r>
              <a:r>
                <a:rPr lang="ru-RU" sz="1100" b="1" dirty="0" smtClean="0">
                  <a:solidFill>
                    <a:schemeClr val="bg1"/>
                  </a:solidFill>
                </a:rPr>
                <a:t>21.07.2014</a:t>
              </a:r>
            </a:p>
            <a:p>
              <a:pPr algn="ctr"/>
              <a:r>
                <a:rPr lang="ru-RU" sz="1100" b="1" dirty="0" smtClean="0">
                  <a:solidFill>
                    <a:schemeClr val="bg1"/>
                  </a:solidFill>
                </a:rPr>
                <a:t>ЗАМЕНА 731 ПП РФ</a:t>
              </a:r>
            </a:p>
            <a:p>
              <a:pPr algn="ctr"/>
              <a:r>
                <a:rPr lang="ru-RU" sz="1100" b="1" dirty="0" smtClean="0">
                  <a:solidFill>
                    <a:schemeClr val="bg1"/>
                  </a:solidFill>
                </a:rPr>
                <a:t>с 01.05.15 </a:t>
              </a:r>
              <a:endParaRPr lang="ru-RU" sz="1100" b="1" dirty="0">
                <a:solidFill>
                  <a:schemeClr val="bg1"/>
                </a:solidFill>
              </a:endParaRPr>
            </a:p>
          </p:txBody>
        </p:sp>
        <p:sp>
          <p:nvSpPr>
            <p:cNvPr id="9" name="Прямоугольник 8"/>
            <p:cNvSpPr/>
            <p:nvPr/>
          </p:nvSpPr>
          <p:spPr>
            <a:xfrm>
              <a:off x="6809399"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271 ФЗ от 25.12.2012</a:t>
              </a:r>
            </a:p>
            <a:p>
              <a:pPr algn="ctr"/>
              <a:r>
                <a:rPr lang="ru-RU" sz="1100" b="1" dirty="0" smtClean="0">
                  <a:solidFill>
                    <a:schemeClr val="bg1"/>
                  </a:solidFill>
                </a:rPr>
                <a:t>КАПИТАЛЬНЫЙ РЕМОНТ</a:t>
              </a:r>
            </a:p>
            <a:p>
              <a:pPr algn="ctr"/>
              <a:r>
                <a:rPr lang="ru-RU" sz="1100" b="1" dirty="0" smtClean="0">
                  <a:solidFill>
                    <a:schemeClr val="bg1"/>
                  </a:solidFill>
                </a:rPr>
                <a:t>с 01.09.14</a:t>
              </a:r>
              <a:endParaRPr lang="ru-RU" sz="1100" b="1" dirty="0">
                <a:solidFill>
                  <a:schemeClr val="bg1"/>
                </a:solidFill>
              </a:endParaRPr>
            </a:p>
          </p:txBody>
        </p:sp>
        <p:sp>
          <p:nvSpPr>
            <p:cNvPr id="10" name="Прямоугольник 9"/>
            <p:cNvSpPr/>
            <p:nvPr/>
          </p:nvSpPr>
          <p:spPr>
            <a:xfrm>
              <a:off x="4630863" y="1371704"/>
              <a:ext cx="2066797" cy="724619"/>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r>
                <a:rPr lang="ru-RU" sz="1100" b="1" dirty="0" smtClean="0">
                  <a:solidFill>
                    <a:schemeClr val="bg1"/>
                  </a:solidFill>
                </a:rPr>
                <a:t>255-ФЗ от 21.07.2014</a:t>
              </a:r>
            </a:p>
            <a:p>
              <a:pPr algn="ctr"/>
              <a:r>
                <a:rPr lang="ru-RU" sz="1100" b="1" dirty="0" smtClean="0">
                  <a:solidFill>
                    <a:schemeClr val="bg1"/>
                  </a:solidFill>
                </a:rPr>
                <a:t>ЛИЦЕНЗИРОВАНИЕ УО, ЖО</a:t>
              </a:r>
            </a:p>
            <a:p>
              <a:pPr algn="ctr"/>
              <a:r>
                <a:rPr lang="ru-RU" sz="1100" b="1" dirty="0" smtClean="0">
                  <a:solidFill>
                    <a:schemeClr val="bg1"/>
                  </a:solidFill>
                </a:rPr>
                <a:t>с 01.05.15</a:t>
              </a:r>
              <a:endParaRPr lang="ru-RU" sz="1100" b="1" dirty="0">
                <a:solidFill>
                  <a:schemeClr val="bg1"/>
                </a:solidFill>
              </a:endParaRPr>
            </a:p>
          </p:txBody>
        </p:sp>
      </p:grpSp>
      <p:sp>
        <p:nvSpPr>
          <p:cNvPr id="12" name="Прямоугольник 11"/>
          <p:cNvSpPr/>
          <p:nvPr/>
        </p:nvSpPr>
        <p:spPr>
          <a:xfrm>
            <a:off x="264277" y="1920120"/>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smtClean="0">
                <a:solidFill>
                  <a:schemeClr val="bg1"/>
                </a:solidFill>
              </a:rPr>
              <a:t>ПОЛЬЗОВАТЕЛИ СИСТЕМЫ НЕОБХОДИМЫЕ ДЛЯ НАПОЛНЕНИЯ ГИС ЖКХ</a:t>
            </a:r>
            <a:endParaRPr lang="ru-RU" sz="1200" b="1" dirty="0">
              <a:solidFill>
                <a:schemeClr val="bg1"/>
              </a:solidFill>
            </a:endParaRPr>
          </a:p>
        </p:txBody>
      </p:sp>
      <p:grpSp>
        <p:nvGrpSpPr>
          <p:cNvPr id="5" name="Группа 4"/>
          <p:cNvGrpSpPr/>
          <p:nvPr/>
        </p:nvGrpSpPr>
        <p:grpSpPr>
          <a:xfrm>
            <a:off x="327408" y="2306472"/>
            <a:ext cx="8526347" cy="961258"/>
            <a:chOff x="327408" y="2306472"/>
            <a:chExt cx="8526347" cy="961258"/>
          </a:xfrm>
        </p:grpSpPr>
        <p:grpSp>
          <p:nvGrpSpPr>
            <p:cNvPr id="18" name="Группа 17"/>
            <p:cNvGrpSpPr/>
            <p:nvPr/>
          </p:nvGrpSpPr>
          <p:grpSpPr>
            <a:xfrm>
              <a:off x="327408" y="2306472"/>
              <a:ext cx="1358081" cy="957091"/>
              <a:chOff x="627664" y="2538480"/>
              <a:chExt cx="1358081" cy="957091"/>
            </a:xfrm>
          </p:grpSpPr>
          <p:grpSp>
            <p:nvGrpSpPr>
              <p:cNvPr id="15" name="Группа 14"/>
              <p:cNvGrpSpPr/>
              <p:nvPr/>
            </p:nvGrpSpPr>
            <p:grpSpPr>
              <a:xfrm>
                <a:off x="938476" y="2538480"/>
                <a:ext cx="771099" cy="730156"/>
                <a:chOff x="938476" y="2538480"/>
                <a:chExt cx="771099" cy="730156"/>
              </a:xfrm>
            </p:grpSpPr>
            <p:sp>
              <p:nvSpPr>
                <p:cNvPr id="13" name="Блок-схема: узел 12"/>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14" name="Прямоугольник 13"/>
                <p:cNvSpPr/>
                <p:nvPr/>
              </p:nvSpPr>
              <p:spPr>
                <a:xfrm>
                  <a:off x="938476" y="2715855"/>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(98%)</a:t>
                  </a:r>
                </a:p>
                <a:p>
                  <a:pPr algn="ctr"/>
                  <a:r>
                    <a:rPr lang="ru-RU" sz="900" b="1" dirty="0">
                      <a:solidFill>
                        <a:schemeClr val="bg1"/>
                      </a:solidFill>
                      <a:latin typeface="Arial" pitchFamily="34" charset="0"/>
                      <a:cs typeface="Arial" pitchFamily="34" charset="0"/>
                    </a:rPr>
                    <a:t>439/450</a:t>
                  </a:r>
                  <a:endParaRPr lang="ru-RU" sz="900" b="1" dirty="0">
                    <a:solidFill>
                      <a:schemeClr val="bg1"/>
                    </a:solidFill>
                  </a:endParaRPr>
                </a:p>
              </p:txBody>
            </p:sp>
          </p:grpSp>
          <p:sp>
            <p:nvSpPr>
              <p:cNvPr id="16" name="Прямоугольник 15"/>
              <p:cNvSpPr/>
              <p:nvPr/>
            </p:nvSpPr>
            <p:spPr>
              <a:xfrm>
                <a:off x="627664" y="324935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УК</a:t>
                </a:r>
                <a:endParaRPr lang="ru-RU" sz="1000" b="1" dirty="0">
                  <a:solidFill>
                    <a:srgbClr val="AC0000"/>
                  </a:solidFill>
                </a:endParaRPr>
              </a:p>
            </p:txBody>
          </p:sp>
        </p:grpSp>
        <p:grpSp>
          <p:nvGrpSpPr>
            <p:cNvPr id="19" name="Группа 18"/>
            <p:cNvGrpSpPr/>
            <p:nvPr/>
          </p:nvGrpSpPr>
          <p:grpSpPr>
            <a:xfrm>
              <a:off x="7495674" y="2306472"/>
              <a:ext cx="1358081" cy="951463"/>
              <a:chOff x="655754" y="2538480"/>
              <a:chExt cx="1358081" cy="951463"/>
            </a:xfrm>
          </p:grpSpPr>
          <p:grpSp>
            <p:nvGrpSpPr>
              <p:cNvPr id="20" name="Группа 19"/>
              <p:cNvGrpSpPr/>
              <p:nvPr/>
            </p:nvGrpSpPr>
            <p:grpSpPr>
              <a:xfrm>
                <a:off x="947102" y="2538480"/>
                <a:ext cx="771099" cy="730156"/>
                <a:chOff x="947102" y="2538480"/>
                <a:chExt cx="771099" cy="730156"/>
              </a:xfrm>
            </p:grpSpPr>
            <p:sp>
              <p:nvSpPr>
                <p:cNvPr id="22" name="Блок-схема: узел 2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3" name="Прямоугольник 22"/>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(50%)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5/10</a:t>
                  </a:r>
                  <a:endParaRPr lang="ru-RU" sz="900" b="1" dirty="0">
                    <a:solidFill>
                      <a:schemeClr val="bg1"/>
                    </a:solidFill>
                  </a:endParaRPr>
                </a:p>
              </p:txBody>
            </p:sp>
          </p:grpSp>
          <p:sp>
            <p:nvSpPr>
              <p:cNvPr id="21" name="Прямоугольник 20"/>
              <p:cNvSpPr/>
              <p:nvPr/>
            </p:nvSpPr>
            <p:spPr>
              <a:xfrm>
                <a:off x="655754" y="3243722"/>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ДЖКХиБ</a:t>
                </a:r>
                <a:endParaRPr lang="ru-RU" sz="1000" b="1" dirty="0">
                  <a:solidFill>
                    <a:srgbClr val="AC0000"/>
                  </a:solidFill>
                </a:endParaRPr>
              </a:p>
            </p:txBody>
          </p:sp>
        </p:grpSp>
        <p:grpSp>
          <p:nvGrpSpPr>
            <p:cNvPr id="24" name="Группа 23"/>
            <p:cNvGrpSpPr/>
            <p:nvPr/>
          </p:nvGrpSpPr>
          <p:grpSpPr>
            <a:xfrm>
              <a:off x="1524261" y="2306472"/>
              <a:ext cx="1358081" cy="961258"/>
              <a:chOff x="634488" y="2538480"/>
              <a:chExt cx="1358081" cy="961258"/>
            </a:xfrm>
          </p:grpSpPr>
          <p:grpSp>
            <p:nvGrpSpPr>
              <p:cNvPr id="25" name="Группа 24"/>
              <p:cNvGrpSpPr/>
              <p:nvPr/>
            </p:nvGrpSpPr>
            <p:grpSpPr>
              <a:xfrm>
                <a:off x="938476" y="2538480"/>
                <a:ext cx="771099" cy="730156"/>
                <a:chOff x="938476" y="2538480"/>
                <a:chExt cx="771099" cy="730156"/>
              </a:xfrm>
            </p:grpSpPr>
            <p:sp>
              <p:nvSpPr>
                <p:cNvPr id="27" name="Блок-схема: узел 2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28" name="Прямоугольник 27"/>
                <p:cNvSpPr/>
                <p:nvPr/>
              </p:nvSpPr>
              <p:spPr>
                <a:xfrm>
                  <a:off x="938476" y="2724481"/>
                  <a:ext cx="771099" cy="369332"/>
                </a:xfrm>
                <a:prstGeom prst="rect">
                  <a:avLst/>
                </a:prstGeom>
              </p:spPr>
              <p:txBody>
                <a:bodyPr wrap="square">
                  <a:spAutoFit/>
                </a:bodyPr>
                <a:lstStyle/>
                <a:p>
                  <a:pPr algn="ctr"/>
                  <a:r>
                    <a:rPr lang="ru-RU" sz="900" b="1" dirty="0">
                      <a:solidFill>
                        <a:schemeClr val="bg1"/>
                      </a:solidFill>
                      <a:latin typeface="Arial" pitchFamily="34" charset="0"/>
                      <a:cs typeface="Arial" pitchFamily="34" charset="0"/>
                    </a:rPr>
                    <a:t>(96%)</a:t>
                  </a:r>
                </a:p>
                <a:p>
                  <a:pPr algn="ctr"/>
                  <a:r>
                    <a:rPr lang="ru-RU" sz="900" b="1" dirty="0" smtClean="0">
                      <a:solidFill>
                        <a:schemeClr val="bg1"/>
                      </a:solidFill>
                      <a:latin typeface="Arial" pitchFamily="34" charset="0"/>
                      <a:cs typeface="Arial" pitchFamily="34" charset="0"/>
                    </a:rPr>
                    <a:t>2351/2500</a:t>
                  </a:r>
                  <a:endParaRPr lang="ru-RU" sz="900" b="1" dirty="0">
                    <a:solidFill>
                      <a:schemeClr val="bg1"/>
                    </a:solidFill>
                    <a:latin typeface="Arial" pitchFamily="34" charset="0"/>
                    <a:cs typeface="Arial" pitchFamily="34" charset="0"/>
                  </a:endParaRPr>
                </a:p>
              </p:txBody>
            </p:sp>
          </p:grpSp>
          <p:sp>
            <p:nvSpPr>
              <p:cNvPr id="26" name="Прямоугольник 25"/>
              <p:cNvSpPr/>
              <p:nvPr/>
            </p:nvSpPr>
            <p:spPr>
              <a:xfrm>
                <a:off x="634488" y="325351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ОСЖ</a:t>
                </a:r>
                <a:endParaRPr lang="ru-RU" sz="1000" b="1" dirty="0">
                  <a:solidFill>
                    <a:srgbClr val="AC0000"/>
                  </a:solidFill>
                </a:endParaRPr>
              </a:p>
            </p:txBody>
          </p:sp>
        </p:grpSp>
        <p:grpSp>
          <p:nvGrpSpPr>
            <p:cNvPr id="29" name="Группа 28"/>
            <p:cNvGrpSpPr/>
            <p:nvPr/>
          </p:nvGrpSpPr>
          <p:grpSpPr>
            <a:xfrm>
              <a:off x="2714290" y="2306472"/>
              <a:ext cx="1358081" cy="950918"/>
              <a:chOff x="634488" y="2538480"/>
              <a:chExt cx="1358081" cy="950918"/>
            </a:xfrm>
          </p:grpSpPr>
          <p:grpSp>
            <p:nvGrpSpPr>
              <p:cNvPr id="30" name="Группа 29"/>
              <p:cNvGrpSpPr/>
              <p:nvPr/>
            </p:nvGrpSpPr>
            <p:grpSpPr>
              <a:xfrm>
                <a:off x="938476" y="2538480"/>
                <a:ext cx="771099" cy="730156"/>
                <a:chOff x="938476" y="2538480"/>
                <a:chExt cx="771099" cy="730156"/>
              </a:xfrm>
            </p:grpSpPr>
            <p:sp>
              <p:nvSpPr>
                <p:cNvPr id="32" name="Блок-схема: узел 3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3" name="Прямоугольник 32"/>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10/10</a:t>
                  </a:r>
                  <a:endParaRPr lang="ru-RU" sz="900" b="1" dirty="0">
                    <a:solidFill>
                      <a:schemeClr val="bg1"/>
                    </a:solidFill>
                  </a:endParaRPr>
                </a:p>
              </p:txBody>
            </p:sp>
          </p:grpSp>
          <p:sp>
            <p:nvSpPr>
              <p:cNvPr id="31" name="Прямоугольник 3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a:solidFill>
                      <a:srgbClr val="AC0000"/>
                    </a:solidFill>
                  </a:rPr>
                  <a:t>Префектуры</a:t>
                </a:r>
              </a:p>
            </p:txBody>
          </p:sp>
        </p:grpSp>
        <p:grpSp>
          <p:nvGrpSpPr>
            <p:cNvPr id="34" name="Группа 33"/>
            <p:cNvGrpSpPr/>
            <p:nvPr/>
          </p:nvGrpSpPr>
          <p:grpSpPr>
            <a:xfrm>
              <a:off x="3904319" y="2306472"/>
              <a:ext cx="1358081" cy="950918"/>
              <a:chOff x="634488" y="2538480"/>
              <a:chExt cx="1358081" cy="950918"/>
            </a:xfrm>
          </p:grpSpPr>
          <p:grpSp>
            <p:nvGrpSpPr>
              <p:cNvPr id="35" name="Группа 34"/>
              <p:cNvGrpSpPr/>
              <p:nvPr/>
            </p:nvGrpSpPr>
            <p:grpSpPr>
              <a:xfrm>
                <a:off x="947102" y="2538480"/>
                <a:ext cx="771099" cy="730156"/>
                <a:chOff x="947102" y="2538480"/>
                <a:chExt cx="771099" cy="730156"/>
              </a:xfrm>
            </p:grpSpPr>
            <p:sp>
              <p:nvSpPr>
                <p:cNvPr id="37" name="Блок-схема: узел 3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38" name="Прямоугольник 37"/>
                <p:cNvSpPr/>
                <p:nvPr/>
              </p:nvSpPr>
              <p:spPr>
                <a:xfrm>
                  <a:off x="947102"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36" name="Прямоугольник 35"/>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Управы</a:t>
                </a:r>
                <a:endParaRPr lang="ru-RU" sz="1000" b="1" dirty="0">
                  <a:solidFill>
                    <a:srgbClr val="AC0000"/>
                  </a:solidFill>
                </a:endParaRPr>
              </a:p>
            </p:txBody>
          </p:sp>
        </p:grpSp>
        <p:grpSp>
          <p:nvGrpSpPr>
            <p:cNvPr id="39" name="Группа 38"/>
            <p:cNvGrpSpPr/>
            <p:nvPr/>
          </p:nvGrpSpPr>
          <p:grpSpPr>
            <a:xfrm>
              <a:off x="5094348" y="2306472"/>
              <a:ext cx="1358081" cy="950918"/>
              <a:chOff x="634488" y="2538480"/>
              <a:chExt cx="1358081" cy="950918"/>
            </a:xfrm>
          </p:grpSpPr>
          <p:grpSp>
            <p:nvGrpSpPr>
              <p:cNvPr id="40" name="Группа 39"/>
              <p:cNvGrpSpPr/>
              <p:nvPr/>
            </p:nvGrpSpPr>
            <p:grpSpPr>
              <a:xfrm>
                <a:off x="947102" y="2538480"/>
                <a:ext cx="771099" cy="730156"/>
                <a:chOff x="947102" y="2538480"/>
                <a:chExt cx="771099" cy="730156"/>
              </a:xfrm>
            </p:grpSpPr>
            <p:sp>
              <p:nvSpPr>
                <p:cNvPr id="42" name="Блок-схема: узел 41"/>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3" name="Прямоугольник 42"/>
                <p:cNvSpPr/>
                <p:nvPr/>
              </p:nvSpPr>
              <p:spPr>
                <a:xfrm>
                  <a:off x="947102" y="2733107"/>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(100%)</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125/125</a:t>
                  </a:r>
                  <a:endParaRPr lang="ru-RU" sz="900" b="1" dirty="0">
                    <a:solidFill>
                      <a:schemeClr val="bg1"/>
                    </a:solidFill>
                  </a:endParaRPr>
                </a:p>
              </p:txBody>
            </p:sp>
          </p:grpSp>
          <p:sp>
            <p:nvSpPr>
              <p:cNvPr id="41" name="Прямоугольник 40"/>
              <p:cNvSpPr/>
              <p:nvPr/>
            </p:nvSpPr>
            <p:spPr>
              <a:xfrm>
                <a:off x="634488" y="3243177"/>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МЖИ</a:t>
                </a:r>
                <a:endParaRPr lang="ru-RU" sz="1000" b="1" dirty="0">
                  <a:solidFill>
                    <a:srgbClr val="AC0000"/>
                  </a:solidFill>
                </a:endParaRPr>
              </a:p>
            </p:txBody>
          </p:sp>
        </p:grpSp>
        <p:grpSp>
          <p:nvGrpSpPr>
            <p:cNvPr id="44" name="Группа 43"/>
            <p:cNvGrpSpPr/>
            <p:nvPr/>
          </p:nvGrpSpPr>
          <p:grpSpPr>
            <a:xfrm>
              <a:off x="6291201" y="2306472"/>
              <a:ext cx="1358081" cy="959661"/>
              <a:chOff x="641312" y="2538480"/>
              <a:chExt cx="1358081" cy="959661"/>
            </a:xfrm>
          </p:grpSpPr>
          <p:grpSp>
            <p:nvGrpSpPr>
              <p:cNvPr id="45" name="Группа 44"/>
              <p:cNvGrpSpPr/>
              <p:nvPr/>
            </p:nvGrpSpPr>
            <p:grpSpPr>
              <a:xfrm>
                <a:off x="938476" y="2538480"/>
                <a:ext cx="771099" cy="730156"/>
                <a:chOff x="938476" y="2538480"/>
                <a:chExt cx="771099" cy="730156"/>
              </a:xfrm>
            </p:grpSpPr>
            <p:sp>
              <p:nvSpPr>
                <p:cNvPr id="47" name="Блок-схема: узел 46"/>
                <p:cNvSpPr>
                  <a:spLocks noChangeAspect="1"/>
                </p:cNvSpPr>
                <p:nvPr/>
              </p:nvSpPr>
              <p:spPr>
                <a:xfrm>
                  <a:off x="962167" y="2538480"/>
                  <a:ext cx="730156" cy="730156"/>
                </a:xfrm>
                <a:prstGeom prst="flowChartConnector">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pPr algn="ctr"/>
                  <a:endParaRPr lang="ru-RU" sz="700" b="1" dirty="0">
                    <a:solidFill>
                      <a:schemeClr val="bg1"/>
                    </a:solidFill>
                    <a:latin typeface="Arial" pitchFamily="34" charset="0"/>
                    <a:cs typeface="Arial" pitchFamily="34" charset="0"/>
                  </a:endParaRPr>
                </a:p>
              </p:txBody>
            </p:sp>
            <p:sp>
              <p:nvSpPr>
                <p:cNvPr id="48" name="Прямоугольник 47"/>
                <p:cNvSpPr/>
                <p:nvPr/>
              </p:nvSpPr>
              <p:spPr>
                <a:xfrm>
                  <a:off x="938476" y="2724481"/>
                  <a:ext cx="771099" cy="369332"/>
                </a:xfrm>
                <a:prstGeom prst="rect">
                  <a:avLst/>
                </a:prstGeom>
              </p:spPr>
              <p:txBody>
                <a:bodyPr wrap="square">
                  <a:spAutoFit/>
                </a:bodyPr>
                <a:lstStyle/>
                <a:p>
                  <a:pPr algn="ctr"/>
                  <a:r>
                    <a:rPr lang="ru-RU" sz="900" b="1" dirty="0" smtClean="0">
                      <a:solidFill>
                        <a:schemeClr val="bg1"/>
                      </a:solidFill>
                      <a:latin typeface="Arial" pitchFamily="34" charset="0"/>
                      <a:cs typeface="Arial" pitchFamily="34" charset="0"/>
                    </a:rPr>
                    <a:t>(</a:t>
                  </a:r>
                  <a:r>
                    <a:rPr lang="ru-RU" sz="900" b="1" dirty="0">
                      <a:solidFill>
                        <a:schemeClr val="bg1"/>
                      </a:solidFill>
                      <a:latin typeface="Arial" pitchFamily="34" charset="0"/>
                      <a:cs typeface="Arial" pitchFamily="34" charset="0"/>
                    </a:rPr>
                    <a:t>0</a:t>
                  </a:r>
                  <a:r>
                    <a:rPr lang="ru-RU" sz="900" b="1" dirty="0" smtClean="0">
                      <a:solidFill>
                        <a:schemeClr val="bg1"/>
                      </a:solidFill>
                      <a:latin typeface="Arial" pitchFamily="34" charset="0"/>
                      <a:cs typeface="Arial" pitchFamily="34" charset="0"/>
                    </a:rPr>
                    <a:t>%)</a:t>
                  </a:r>
                  <a:endParaRPr lang="ru-RU" sz="900" b="1" dirty="0">
                    <a:solidFill>
                      <a:schemeClr val="bg1"/>
                    </a:solidFill>
                    <a:latin typeface="Arial" pitchFamily="34" charset="0"/>
                    <a:cs typeface="Arial" pitchFamily="34" charset="0"/>
                  </a:endParaRPr>
                </a:p>
                <a:p>
                  <a:pPr algn="ctr"/>
                  <a:r>
                    <a:rPr lang="ru-RU" sz="900" b="1" dirty="0" smtClean="0">
                      <a:solidFill>
                        <a:schemeClr val="bg1"/>
                      </a:solidFill>
                      <a:latin typeface="Arial" pitchFamily="34" charset="0"/>
                      <a:cs typeface="Arial" pitchFamily="34" charset="0"/>
                    </a:rPr>
                    <a:t>0/10</a:t>
                  </a:r>
                  <a:endParaRPr lang="ru-RU" sz="900" b="1" dirty="0">
                    <a:solidFill>
                      <a:schemeClr val="bg1"/>
                    </a:solidFill>
                  </a:endParaRPr>
                </a:p>
              </p:txBody>
            </p:sp>
          </p:grpSp>
          <p:sp>
            <p:nvSpPr>
              <p:cNvPr id="46" name="Прямоугольник 45"/>
              <p:cNvSpPr/>
              <p:nvPr/>
            </p:nvSpPr>
            <p:spPr>
              <a:xfrm>
                <a:off x="641312" y="3251920"/>
                <a:ext cx="1358081"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1000" b="1" dirty="0" smtClean="0">
                    <a:solidFill>
                      <a:srgbClr val="AC0000"/>
                    </a:solidFill>
                  </a:rPr>
                  <a:t>ДКР</a:t>
                </a:r>
                <a:endParaRPr lang="ru-RU" sz="1000" b="1" dirty="0">
                  <a:solidFill>
                    <a:srgbClr val="AC0000"/>
                  </a:solidFill>
                </a:endParaRPr>
              </a:p>
            </p:txBody>
          </p:sp>
        </p:grpSp>
      </p:grpSp>
      <p:sp>
        <p:nvSpPr>
          <p:cNvPr id="49" name="Прямоугольник 48"/>
          <p:cNvSpPr/>
          <p:nvPr/>
        </p:nvSpPr>
        <p:spPr>
          <a:xfrm>
            <a:off x="544629" y="5827000"/>
            <a:ext cx="1684221" cy="5574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67815" y="3269547"/>
            <a:ext cx="8633638" cy="298800"/>
          </a:xfrm>
          <a:prstGeom prst="rect">
            <a:avLst/>
          </a:prstGeom>
          <a:solidFill>
            <a:schemeClr val="bg1">
              <a:lumMod val="50000"/>
            </a:schemeClr>
          </a:solidFill>
          <a:ln w="28575" cap="flat" cmpd="sng" algn="ctr">
            <a:noFill/>
            <a:prstDash val="solid"/>
            <a:round/>
            <a:headEnd type="none" w="med" len="med"/>
            <a:tailEnd type="triangle" w="med" len="lg"/>
          </a:ln>
          <a:effectLst/>
        </p:spPr>
        <p:txBody>
          <a:bodyPr rtlCol="0" anchor="ctr"/>
          <a:lstStyle/>
          <a:p>
            <a:pPr algn="ctr"/>
            <a:r>
              <a:rPr lang="ru-RU" sz="1200" b="1" dirty="0">
                <a:solidFill>
                  <a:schemeClr val="bg1"/>
                </a:solidFill>
              </a:rPr>
              <a:t>ГОТОВНОСТЬ ИС К ТРЕБОВАНИЯМ ЗАКОНОДАТЕЛЬСТВА</a:t>
            </a:r>
          </a:p>
        </p:txBody>
      </p:sp>
      <p:sp>
        <p:nvSpPr>
          <p:cNvPr id="51" name="Скругленный прямоугольник 50"/>
          <p:cNvSpPr/>
          <p:nvPr/>
        </p:nvSpPr>
        <p:spPr>
          <a:xfrm>
            <a:off x="6316902" y="3622320"/>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размере взноса на кап. ремонт, </a:t>
            </a:r>
            <a:r>
              <a:rPr lang="ru-RU" sz="1000" b="1" dirty="0" smtClean="0">
                <a:solidFill>
                  <a:schemeClr val="bg1"/>
                </a:solidFill>
              </a:rPr>
              <a:t>установлен. </a:t>
            </a:r>
            <a:r>
              <a:rPr lang="ru-RU" sz="1000" b="1" dirty="0">
                <a:solidFill>
                  <a:schemeClr val="bg1"/>
                </a:solidFill>
              </a:rPr>
              <a:t>решением общего собрания</a:t>
            </a:r>
            <a:endParaRPr lang="en-US" sz="1000" b="1" dirty="0">
              <a:solidFill>
                <a:schemeClr val="bg1"/>
              </a:solidFill>
            </a:endParaRPr>
          </a:p>
        </p:txBody>
      </p:sp>
      <p:sp>
        <p:nvSpPr>
          <p:cNvPr id="52" name="Прямоугольник 51"/>
          <p:cNvSpPr/>
          <p:nvPr/>
        </p:nvSpPr>
        <p:spPr>
          <a:xfrm>
            <a:off x="3091222" y="362284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РЕЕСТРЫ ОРГАНИЗАЦИЙ</a:t>
            </a:r>
            <a:endParaRPr lang="ru-RU" sz="1000" b="1" dirty="0">
              <a:solidFill>
                <a:schemeClr val="bg1"/>
              </a:solidFill>
            </a:endParaRPr>
          </a:p>
        </p:txBody>
      </p:sp>
      <p:sp>
        <p:nvSpPr>
          <p:cNvPr id="53" name="Скругленный прямоугольник 52"/>
          <p:cNvSpPr/>
          <p:nvPr/>
        </p:nvSpPr>
        <p:spPr>
          <a:xfrm>
            <a:off x="270263" y="3623907"/>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ГИС ЖКХ</a:t>
            </a:r>
            <a:endParaRPr lang="ru-RU" sz="1000" b="1" dirty="0">
              <a:solidFill>
                <a:srgbClr val="CC0000"/>
              </a:solidFill>
            </a:endParaRPr>
          </a:p>
        </p:txBody>
      </p:sp>
      <p:sp>
        <p:nvSpPr>
          <p:cNvPr id="54" name="Скругленный прямоугольник 53"/>
          <p:cNvSpPr/>
          <p:nvPr/>
        </p:nvSpPr>
        <p:spPr>
          <a:xfrm>
            <a:off x="6316902" y="398280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 движении средств на счете фонда капитального ремонта</a:t>
            </a:r>
            <a:endParaRPr lang="en-US" sz="1000" b="1" dirty="0">
              <a:solidFill>
                <a:schemeClr val="bg1"/>
              </a:solidFill>
            </a:endParaRPr>
          </a:p>
        </p:txBody>
      </p:sp>
      <p:sp>
        <p:nvSpPr>
          <p:cNvPr id="55" name="Прямоугольник 54"/>
          <p:cNvSpPr/>
          <p:nvPr/>
        </p:nvSpPr>
        <p:spPr>
          <a:xfrm>
            <a:off x="3091222" y="39809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ИНСПЕКТИРОВАНИЕ И КОНТРОЛЬ ПРОЦЕССОВ ЖКХ</a:t>
            </a:r>
            <a:endParaRPr lang="ru-RU" sz="1000" b="1" dirty="0">
              <a:solidFill>
                <a:schemeClr val="bg1"/>
              </a:solidFill>
            </a:endParaRPr>
          </a:p>
        </p:txBody>
      </p:sp>
      <p:sp>
        <p:nvSpPr>
          <p:cNvPr id="56" name="Скругленный прямоугольник 55"/>
          <p:cNvSpPr/>
          <p:nvPr/>
        </p:nvSpPr>
        <p:spPr>
          <a:xfrm>
            <a:off x="6316902" y="434276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проведении </a:t>
            </a:r>
            <a:r>
              <a:rPr lang="ru-RU" sz="1000" b="1" dirty="0" smtClean="0">
                <a:solidFill>
                  <a:schemeClr val="bg1"/>
                </a:solidFill>
              </a:rPr>
              <a:t>капремонта</a:t>
            </a:r>
            <a:r>
              <a:rPr lang="ru-RU" sz="1000" b="1" dirty="0">
                <a:solidFill>
                  <a:schemeClr val="bg1"/>
                </a:solidFill>
              </a:rPr>
              <a:t>, включая договоры на его проведение</a:t>
            </a:r>
            <a:endParaRPr lang="en-US" sz="1000" b="1" dirty="0">
              <a:solidFill>
                <a:schemeClr val="bg1"/>
              </a:solidFill>
            </a:endParaRPr>
          </a:p>
        </p:txBody>
      </p:sp>
      <p:sp>
        <p:nvSpPr>
          <p:cNvPr id="57" name="Прямоугольник 56"/>
          <p:cNvSpPr/>
          <p:nvPr/>
        </p:nvSpPr>
        <p:spPr>
          <a:xfrm>
            <a:off x="3091222" y="433910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КОММУНАЛЬНЫХ РЕСУРСАХ И </a:t>
            </a:r>
            <a:r>
              <a:rPr lang="ru-RU" sz="1000" b="1" dirty="0" smtClean="0">
                <a:solidFill>
                  <a:schemeClr val="bg1"/>
                </a:solidFill>
              </a:rPr>
              <a:t>УСЛУГАХ</a:t>
            </a:r>
            <a:endParaRPr lang="ru-RU" sz="1000" b="1" dirty="0">
              <a:solidFill>
                <a:schemeClr val="bg1"/>
              </a:solidFill>
            </a:endParaRPr>
          </a:p>
        </p:txBody>
      </p:sp>
      <p:sp>
        <p:nvSpPr>
          <p:cNvPr id="58" name="Скругленный прямоугольник 57"/>
          <p:cNvSpPr/>
          <p:nvPr/>
        </p:nvSpPr>
        <p:spPr>
          <a:xfrm>
            <a:off x="6316902" y="470272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 о расчетах УО и лиц, </a:t>
            </a:r>
            <a:r>
              <a:rPr lang="ru-RU" sz="1000" b="1" dirty="0" err="1">
                <a:solidFill>
                  <a:schemeClr val="bg1"/>
                </a:solidFill>
              </a:rPr>
              <a:t>осуществл</a:t>
            </a:r>
            <a:r>
              <a:rPr lang="ru-RU" sz="1000" b="1" dirty="0">
                <a:solidFill>
                  <a:schemeClr val="bg1"/>
                </a:solidFill>
              </a:rPr>
              <a:t>. капремонт общего им-</a:t>
            </a:r>
            <a:r>
              <a:rPr lang="ru-RU" sz="1000" b="1" dirty="0" err="1">
                <a:solidFill>
                  <a:schemeClr val="bg1"/>
                </a:solidFill>
              </a:rPr>
              <a:t>ва</a:t>
            </a:r>
            <a:r>
              <a:rPr lang="ru-RU" sz="1000" b="1" dirty="0">
                <a:solidFill>
                  <a:schemeClr val="bg1"/>
                </a:solidFill>
              </a:rPr>
              <a:t> МКД с дог. и акт.</a:t>
            </a:r>
            <a:endParaRPr lang="en-US" sz="1000" b="1" dirty="0">
              <a:solidFill>
                <a:schemeClr val="bg1"/>
              </a:solidFill>
            </a:endParaRPr>
          </a:p>
        </p:txBody>
      </p:sp>
      <p:sp>
        <p:nvSpPr>
          <p:cNvPr id="59" name="Прямоугольник 58"/>
          <p:cNvSpPr/>
          <p:nvPr/>
        </p:nvSpPr>
        <p:spPr>
          <a:xfrm>
            <a:off x="3091222" y="469723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ОБ УПРАВЛЕНИИ </a:t>
            </a:r>
            <a:r>
              <a:rPr lang="ru-RU" sz="1000" b="1" dirty="0" smtClean="0">
                <a:solidFill>
                  <a:schemeClr val="bg1"/>
                </a:solidFill>
              </a:rPr>
              <a:t>МКД</a:t>
            </a:r>
            <a:endParaRPr lang="ru-RU" sz="1000" b="1" dirty="0">
              <a:solidFill>
                <a:schemeClr val="bg1"/>
              </a:solidFill>
            </a:endParaRPr>
          </a:p>
        </p:txBody>
      </p:sp>
      <p:sp>
        <p:nvSpPr>
          <p:cNvPr id="60" name="Скругленный прямоугольник 59"/>
          <p:cNvSpPr/>
          <p:nvPr/>
        </p:nvSpPr>
        <p:spPr>
          <a:xfrm>
            <a:off x="6316902" y="5062683"/>
            <a:ext cx="2564226" cy="298105"/>
          </a:xfrm>
          <a:prstGeom prst="roundRect">
            <a:avLst>
              <a:gd name="adj" fmla="val 9793"/>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r>
              <a:rPr lang="ru-RU" sz="1000" b="1" dirty="0">
                <a:solidFill>
                  <a:schemeClr val="bg1"/>
                </a:solidFill>
              </a:rPr>
              <a:t>Информация о способе формирования фонда капитального ремонта</a:t>
            </a:r>
            <a:endParaRPr lang="en-US" sz="1000" b="1" dirty="0">
              <a:solidFill>
                <a:schemeClr val="bg1"/>
              </a:solidFill>
            </a:endParaRPr>
          </a:p>
        </p:txBody>
      </p:sp>
      <p:sp>
        <p:nvSpPr>
          <p:cNvPr id="61" name="Прямоугольник 60"/>
          <p:cNvSpPr/>
          <p:nvPr/>
        </p:nvSpPr>
        <p:spPr>
          <a:xfrm>
            <a:off x="3091222" y="505536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ИНФОРМАЦИЯ О РАБОТАХ В МКД</a:t>
            </a:r>
          </a:p>
        </p:txBody>
      </p:sp>
      <p:sp>
        <p:nvSpPr>
          <p:cNvPr id="63" name="Прямоугольник 62"/>
          <p:cNvSpPr/>
          <p:nvPr/>
        </p:nvSpPr>
        <p:spPr>
          <a:xfrm>
            <a:off x="3091222" y="5413498"/>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ПАСПОРТ ДОМА</a:t>
            </a:r>
          </a:p>
        </p:txBody>
      </p:sp>
      <p:sp>
        <p:nvSpPr>
          <p:cNvPr id="65" name="Прямоугольник 64"/>
          <p:cNvSpPr/>
          <p:nvPr/>
        </p:nvSpPr>
        <p:spPr>
          <a:xfrm>
            <a:off x="3091222" y="5771629"/>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НПА, ПРОГРАММЫ В СФЕРЕ </a:t>
            </a:r>
            <a:r>
              <a:rPr lang="ru-RU" sz="1000" b="1" dirty="0" smtClean="0">
                <a:solidFill>
                  <a:schemeClr val="bg1"/>
                </a:solidFill>
              </a:rPr>
              <a:t>ЖКХ</a:t>
            </a:r>
            <a:endParaRPr lang="ru-RU" sz="1000" b="1" dirty="0">
              <a:solidFill>
                <a:schemeClr val="bg1"/>
              </a:solidFill>
            </a:endParaRPr>
          </a:p>
        </p:txBody>
      </p:sp>
      <p:sp>
        <p:nvSpPr>
          <p:cNvPr id="67" name="Прямоугольник 66"/>
          <p:cNvSpPr/>
          <p:nvPr/>
        </p:nvSpPr>
        <p:spPr>
          <a:xfrm>
            <a:off x="3091222" y="6129760"/>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a:solidFill>
                  <a:schemeClr val="bg1"/>
                </a:solidFill>
              </a:rPr>
              <a:t>ОБЪЕКТЫ КОММУНАЛЬНОЙ И ИНЖЕНЕРНОЙ ИНФРАСТРУКТУРЫ</a:t>
            </a:r>
          </a:p>
        </p:txBody>
      </p:sp>
      <p:sp>
        <p:nvSpPr>
          <p:cNvPr id="69" name="Прямоугольник 68"/>
          <p:cNvSpPr/>
          <p:nvPr/>
        </p:nvSpPr>
        <p:spPr>
          <a:xfrm>
            <a:off x="3091222" y="648789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ИНФОРМАЦИЯ О КАПИТАЛЬНОМ РЕМОНТЕ МКД</a:t>
            </a:r>
            <a:endParaRPr lang="ru-RU" sz="1000" b="1" dirty="0">
              <a:solidFill>
                <a:schemeClr val="bg1"/>
              </a:solidFill>
            </a:endParaRPr>
          </a:p>
        </p:txBody>
      </p:sp>
      <p:cxnSp>
        <p:nvCxnSpPr>
          <p:cNvPr id="72" name="Прямая соединительная линия 71"/>
          <p:cNvCxnSpPr/>
          <p:nvPr/>
        </p:nvCxnSpPr>
        <p:spPr>
          <a:xfrm>
            <a:off x="2212687" y="1509952"/>
            <a:ext cx="461092" cy="0"/>
          </a:xfrm>
          <a:prstGeom prst="line">
            <a:avLst/>
          </a:prstGeom>
          <a:noFill/>
          <a:ln w="57150" cap="flat" cmpd="sng" algn="ctr">
            <a:solidFill>
              <a:schemeClr val="bg1">
                <a:lumMod val="50000"/>
              </a:schemeClr>
            </a:solidFill>
            <a:prstDash val="solid"/>
            <a:round/>
            <a:headEnd type="none" w="med" len="med"/>
            <a:tailEnd type="triangle" w="med" len="lg"/>
          </a:ln>
          <a:effectLst/>
        </p:spPr>
      </p:cxnSp>
      <p:cxnSp>
        <p:nvCxnSpPr>
          <p:cNvPr id="73" name="Соединительная линия уступом 72"/>
          <p:cNvCxnSpPr>
            <a:stCxn id="69" idx="3"/>
            <a:endCxn id="51" idx="1"/>
          </p:cNvCxnSpPr>
          <p:nvPr/>
        </p:nvCxnSpPr>
        <p:spPr>
          <a:xfrm flipV="1">
            <a:off x="6109985" y="3771373"/>
            <a:ext cx="206917" cy="2865573"/>
          </a:xfrm>
          <a:prstGeom prst="bentConnector3">
            <a:avLst/>
          </a:prstGeom>
          <a:noFill/>
          <a:ln w="28575" cap="flat" cmpd="sng" algn="ctr">
            <a:solidFill>
              <a:srgbClr val="C00000"/>
            </a:solidFill>
            <a:prstDash val="solid"/>
            <a:round/>
            <a:headEnd type="none" w="med" len="med"/>
            <a:tailEnd type="none" w="med" len="lg"/>
          </a:ln>
          <a:effectLst/>
        </p:spPr>
      </p:cxnSp>
      <p:cxnSp>
        <p:nvCxnSpPr>
          <p:cNvPr id="80" name="Соединительная линия уступом 79"/>
          <p:cNvCxnSpPr>
            <a:stCxn id="69" idx="3"/>
            <a:endCxn id="54" idx="1"/>
          </p:cNvCxnSpPr>
          <p:nvPr/>
        </p:nvCxnSpPr>
        <p:spPr>
          <a:xfrm flipV="1">
            <a:off x="6109985" y="4131856"/>
            <a:ext cx="206917" cy="2505090"/>
          </a:xfrm>
          <a:prstGeom prst="bentConnector3">
            <a:avLst/>
          </a:prstGeom>
          <a:noFill/>
          <a:ln w="28575" cap="flat" cmpd="sng" algn="ctr">
            <a:solidFill>
              <a:srgbClr val="C00000"/>
            </a:solidFill>
            <a:prstDash val="solid"/>
            <a:round/>
            <a:headEnd type="none" w="med" len="med"/>
            <a:tailEnd type="none" w="med" len="lg"/>
          </a:ln>
          <a:effectLst/>
        </p:spPr>
      </p:cxnSp>
      <p:cxnSp>
        <p:nvCxnSpPr>
          <p:cNvPr id="83" name="Соединительная линия уступом 82"/>
          <p:cNvCxnSpPr>
            <a:stCxn id="69" idx="3"/>
            <a:endCxn id="56" idx="1"/>
          </p:cNvCxnSpPr>
          <p:nvPr/>
        </p:nvCxnSpPr>
        <p:spPr>
          <a:xfrm flipV="1">
            <a:off x="6109985" y="4491816"/>
            <a:ext cx="206917" cy="2145130"/>
          </a:xfrm>
          <a:prstGeom prst="bentConnector3">
            <a:avLst/>
          </a:prstGeom>
          <a:noFill/>
          <a:ln w="28575" cap="flat" cmpd="sng" algn="ctr">
            <a:solidFill>
              <a:srgbClr val="C00000"/>
            </a:solidFill>
            <a:prstDash val="solid"/>
            <a:round/>
            <a:headEnd type="none" w="med" len="med"/>
            <a:tailEnd type="none" w="med" len="lg"/>
          </a:ln>
          <a:effectLst/>
        </p:spPr>
      </p:cxnSp>
      <p:cxnSp>
        <p:nvCxnSpPr>
          <p:cNvPr id="86" name="Соединительная линия уступом 85"/>
          <p:cNvCxnSpPr>
            <a:stCxn id="69" idx="3"/>
            <a:endCxn id="58" idx="1"/>
          </p:cNvCxnSpPr>
          <p:nvPr/>
        </p:nvCxnSpPr>
        <p:spPr>
          <a:xfrm flipV="1">
            <a:off x="6109985" y="4851776"/>
            <a:ext cx="206917" cy="1785170"/>
          </a:xfrm>
          <a:prstGeom prst="bentConnector3">
            <a:avLst/>
          </a:prstGeom>
          <a:noFill/>
          <a:ln w="28575" cap="flat" cmpd="sng" algn="ctr">
            <a:solidFill>
              <a:srgbClr val="C00000"/>
            </a:solidFill>
            <a:prstDash val="solid"/>
            <a:round/>
            <a:headEnd type="none" w="med" len="med"/>
            <a:tailEnd type="none" w="med" len="lg"/>
          </a:ln>
          <a:effectLst/>
        </p:spPr>
      </p:cxnSp>
      <p:cxnSp>
        <p:nvCxnSpPr>
          <p:cNvPr id="89" name="Соединительная линия уступом 88"/>
          <p:cNvCxnSpPr>
            <a:stCxn id="69" idx="3"/>
            <a:endCxn id="60" idx="1"/>
          </p:cNvCxnSpPr>
          <p:nvPr/>
        </p:nvCxnSpPr>
        <p:spPr>
          <a:xfrm flipV="1">
            <a:off x="6109985" y="5211736"/>
            <a:ext cx="206917" cy="1425210"/>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104" name="Соединительная линия уступом 103"/>
          <p:cNvCxnSpPr>
            <a:stCxn id="52" idx="1"/>
            <a:endCxn id="53" idx="3"/>
          </p:cNvCxnSpPr>
          <p:nvPr/>
        </p:nvCxnSpPr>
        <p:spPr>
          <a:xfrm rot="10800000" flipV="1">
            <a:off x="2834490" y="3771896"/>
            <a:ext cx="256733" cy="1064"/>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109" name="Скругленный прямоугольник 108"/>
          <p:cNvSpPr/>
          <p:nvPr/>
        </p:nvSpPr>
        <p:spPr>
          <a:xfrm>
            <a:off x="271498" y="4369996"/>
            <a:ext cx="2564226" cy="2408051"/>
          </a:xfrm>
          <a:prstGeom prst="roundRect">
            <a:avLst>
              <a:gd name="adj" fmla="val 9793"/>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en-US" sz="1050" b="1" dirty="0"/>
          </a:p>
        </p:txBody>
      </p:sp>
      <p:cxnSp>
        <p:nvCxnSpPr>
          <p:cNvPr id="110" name="Соединительная линия уступом 109"/>
          <p:cNvCxnSpPr>
            <a:stCxn id="109" idx="0"/>
            <a:endCxn id="97" idx="2"/>
          </p:cNvCxnSpPr>
          <p:nvPr/>
        </p:nvCxnSpPr>
        <p:spPr>
          <a:xfrm rot="16200000" flipV="1">
            <a:off x="1507626" y="4324010"/>
            <a:ext cx="90736" cy="1235"/>
          </a:xfrm>
          <a:prstGeom prst="bentConnector3">
            <a:avLst>
              <a:gd name="adj1" fmla="val 50000"/>
            </a:avLst>
          </a:prstGeom>
          <a:noFill/>
          <a:ln w="28575" cap="flat" cmpd="sng" algn="ctr">
            <a:solidFill>
              <a:schemeClr val="bg1">
                <a:lumMod val="50000"/>
              </a:schemeClr>
            </a:solidFill>
            <a:prstDash val="solid"/>
            <a:round/>
            <a:headEnd type="none" w="med" len="med"/>
            <a:tailEnd type="none" w="med" len="lg"/>
          </a:ln>
          <a:effectLst/>
        </p:spPr>
      </p:cxnSp>
      <p:sp>
        <p:nvSpPr>
          <p:cNvPr id="114" name="Прямоугольник 113"/>
          <p:cNvSpPr/>
          <p:nvPr/>
        </p:nvSpPr>
        <p:spPr>
          <a:xfrm>
            <a:off x="273793" y="4361838"/>
            <a:ext cx="2561931" cy="430887"/>
          </a:xfrm>
          <a:prstGeom prst="rect">
            <a:avLst/>
          </a:prstGeom>
        </p:spPr>
        <p:txBody>
          <a:bodyPr wrap="square">
            <a:spAutoFit/>
          </a:bodyPr>
          <a:lstStyle/>
          <a:p>
            <a:pPr marL="171450" indent="-171450">
              <a:buFont typeface="Arial" panose="020B0604020202020204" pitchFamily="34" charset="0"/>
              <a:buChar char="•"/>
            </a:pPr>
            <a:r>
              <a:rPr lang="ru-RU" sz="1100" b="1" dirty="0" smtClean="0"/>
              <a:t>С 01.05.14 строка «на капитальный ремонт»</a:t>
            </a:r>
          </a:p>
        </p:txBody>
      </p:sp>
      <p:sp>
        <p:nvSpPr>
          <p:cNvPr id="115" name="Прямоугольник 114"/>
          <p:cNvSpPr/>
          <p:nvPr/>
        </p:nvSpPr>
        <p:spPr>
          <a:xfrm>
            <a:off x="255180" y="4747626"/>
            <a:ext cx="2580543" cy="938719"/>
          </a:xfrm>
          <a:prstGeom prst="rect">
            <a:avLst/>
          </a:prstGeom>
        </p:spPr>
        <p:txBody>
          <a:bodyPr wrap="square">
            <a:spAutoFit/>
          </a:bodyPr>
          <a:lstStyle/>
          <a:p>
            <a:pPr marL="171450" indent="-171450">
              <a:buFont typeface="Arial" panose="020B0604020202020204" pitchFamily="34" charset="0"/>
              <a:buChar char="•"/>
            </a:pPr>
            <a:r>
              <a:rPr lang="ru-RU" sz="1100" b="1" dirty="0"/>
              <a:t>Инициация и проведение общих собраний жильцов для принятия решения о формировании и способах формирования фонда капитального ремонта</a:t>
            </a:r>
            <a:endParaRPr lang="ru-RU" sz="1100" dirty="0"/>
          </a:p>
        </p:txBody>
      </p:sp>
      <p:cxnSp>
        <p:nvCxnSpPr>
          <p:cNvPr id="87" name="Соединительная линия уступом 86"/>
          <p:cNvCxnSpPr>
            <a:stCxn id="55" idx="1"/>
            <a:endCxn id="53" idx="3"/>
          </p:cNvCxnSpPr>
          <p:nvPr/>
        </p:nvCxnSpPr>
        <p:spPr>
          <a:xfrm rot="10800000">
            <a:off x="2834490" y="3772961"/>
            <a:ext cx="256733" cy="357067"/>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88" name="Соединительная линия уступом 87"/>
          <p:cNvCxnSpPr>
            <a:stCxn id="57" idx="1"/>
            <a:endCxn id="53" idx="3"/>
          </p:cNvCxnSpPr>
          <p:nvPr/>
        </p:nvCxnSpPr>
        <p:spPr>
          <a:xfrm rot="10800000">
            <a:off x="2834490" y="3772960"/>
            <a:ext cx="256733" cy="71519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1" name="Соединительная линия уступом 90"/>
          <p:cNvCxnSpPr>
            <a:stCxn id="59" idx="1"/>
            <a:endCxn id="53" idx="3"/>
          </p:cNvCxnSpPr>
          <p:nvPr/>
        </p:nvCxnSpPr>
        <p:spPr>
          <a:xfrm rot="10800000">
            <a:off x="2834490" y="3772961"/>
            <a:ext cx="256733" cy="1073329"/>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0" name="Соединительная линия уступом 89"/>
          <p:cNvCxnSpPr>
            <a:stCxn id="61" idx="1"/>
            <a:endCxn id="53" idx="3"/>
          </p:cNvCxnSpPr>
          <p:nvPr/>
        </p:nvCxnSpPr>
        <p:spPr>
          <a:xfrm rot="10800000">
            <a:off x="2834490" y="3772960"/>
            <a:ext cx="256733" cy="1431460"/>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4" name="Соединительная линия уступом 93"/>
          <p:cNvCxnSpPr>
            <a:stCxn id="63" idx="1"/>
            <a:endCxn id="53" idx="3"/>
          </p:cNvCxnSpPr>
          <p:nvPr/>
        </p:nvCxnSpPr>
        <p:spPr>
          <a:xfrm rot="10800000">
            <a:off x="2834490" y="3772961"/>
            <a:ext cx="256733" cy="1789591"/>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3" name="Соединительная линия уступом 92"/>
          <p:cNvCxnSpPr>
            <a:stCxn id="65" idx="1"/>
            <a:endCxn id="53" idx="3"/>
          </p:cNvCxnSpPr>
          <p:nvPr/>
        </p:nvCxnSpPr>
        <p:spPr>
          <a:xfrm rot="10800000">
            <a:off x="2834490" y="3772960"/>
            <a:ext cx="256733" cy="2147722"/>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cxnSp>
        <p:nvCxnSpPr>
          <p:cNvPr id="96" name="Соединительная линия уступом 95"/>
          <p:cNvCxnSpPr>
            <a:stCxn id="67" idx="1"/>
            <a:endCxn id="53" idx="3"/>
          </p:cNvCxnSpPr>
          <p:nvPr/>
        </p:nvCxnSpPr>
        <p:spPr>
          <a:xfrm rot="10800000">
            <a:off x="2834490" y="3772961"/>
            <a:ext cx="256733" cy="2505853"/>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
        <p:nvSpPr>
          <p:cNvPr id="97" name="Скругленный прямоугольник 96"/>
          <p:cNvSpPr/>
          <p:nvPr/>
        </p:nvSpPr>
        <p:spPr>
          <a:xfrm>
            <a:off x="270263" y="3981155"/>
            <a:ext cx="2564226" cy="2981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ctr"/>
          <a:lstStyle/>
          <a:p>
            <a:pPr algn="ctr"/>
            <a:r>
              <a:rPr lang="ru-RU" sz="1000" b="1" dirty="0" smtClean="0">
                <a:solidFill>
                  <a:srgbClr val="CC0000"/>
                </a:solidFill>
              </a:rPr>
              <a:t>ЗАКОН О КАПИТАЛЬНОМ РЕМОНТЕ</a:t>
            </a:r>
            <a:endParaRPr lang="ru-RU" sz="1000" b="1" dirty="0">
              <a:solidFill>
                <a:srgbClr val="CC0000"/>
              </a:solidFill>
            </a:endParaRPr>
          </a:p>
        </p:txBody>
      </p:sp>
      <p:sp>
        <p:nvSpPr>
          <p:cNvPr id="100" name="Прямоугольник 99"/>
          <p:cNvSpPr/>
          <p:nvPr/>
        </p:nvSpPr>
        <p:spPr>
          <a:xfrm>
            <a:off x="256511" y="5641246"/>
            <a:ext cx="2580543" cy="430887"/>
          </a:xfrm>
          <a:prstGeom prst="rect">
            <a:avLst/>
          </a:prstGeom>
        </p:spPr>
        <p:txBody>
          <a:bodyPr wrap="square">
            <a:spAutoFit/>
          </a:bodyPr>
          <a:lstStyle/>
          <a:p>
            <a:pPr marL="171450" indent="-171450">
              <a:buFont typeface="Arial" panose="020B0604020202020204" pitchFamily="34" charset="0"/>
              <a:buChar char="•"/>
            </a:pPr>
            <a:r>
              <a:rPr lang="ru-RU" sz="1100" b="1" dirty="0" smtClean="0"/>
              <a:t>Необходимость процесса контроля технического состояния МКД</a:t>
            </a:r>
            <a:endParaRPr lang="ru-RU" sz="1100" dirty="0"/>
          </a:p>
        </p:txBody>
      </p:sp>
      <p:sp>
        <p:nvSpPr>
          <p:cNvPr id="102" name="Прямоугольник 101"/>
          <p:cNvSpPr/>
          <p:nvPr/>
        </p:nvSpPr>
        <p:spPr>
          <a:xfrm>
            <a:off x="257842" y="6027035"/>
            <a:ext cx="2580543" cy="769441"/>
          </a:xfrm>
          <a:prstGeom prst="rect">
            <a:avLst/>
          </a:prstGeom>
        </p:spPr>
        <p:txBody>
          <a:bodyPr wrap="square">
            <a:spAutoFit/>
          </a:bodyPr>
          <a:lstStyle/>
          <a:p>
            <a:pPr marL="171450" indent="-171450">
              <a:buFont typeface="Arial" panose="020B0604020202020204" pitchFamily="34" charset="0"/>
              <a:buChar char="•"/>
            </a:pPr>
            <a:r>
              <a:rPr lang="ru-RU" sz="1100" b="1" dirty="0" smtClean="0"/>
              <a:t>Необходимость процесса оценки стоимости по </a:t>
            </a:r>
            <a:r>
              <a:rPr lang="ru-RU" sz="1100" b="1" dirty="0" err="1" smtClean="0"/>
              <a:t>капремоту</a:t>
            </a:r>
            <a:r>
              <a:rPr lang="ru-RU" sz="1100" b="1" dirty="0" smtClean="0"/>
              <a:t> для планирования и расчета объемов отчислений в фонд</a:t>
            </a:r>
            <a:endParaRPr lang="ru-RU" sz="1100" dirty="0"/>
          </a:p>
        </p:txBody>
      </p:sp>
      <p:cxnSp>
        <p:nvCxnSpPr>
          <p:cNvPr id="103" name="Соединительная линия уступом 102"/>
          <p:cNvCxnSpPr>
            <a:stCxn id="69" idx="1"/>
            <a:endCxn id="97" idx="3"/>
          </p:cNvCxnSpPr>
          <p:nvPr/>
        </p:nvCxnSpPr>
        <p:spPr>
          <a:xfrm rot="10800000">
            <a:off x="2834490" y="4130208"/>
            <a:ext cx="256733" cy="2506738"/>
          </a:xfrm>
          <a:prstGeom prst="bentConnector3">
            <a:avLst>
              <a:gd name="adj1" fmla="val 50000"/>
            </a:avLst>
          </a:prstGeom>
          <a:noFill/>
          <a:ln w="28575" cap="flat" cmpd="sng" algn="ctr">
            <a:solidFill>
              <a:srgbClr val="C00000"/>
            </a:solidFill>
            <a:prstDash val="solid"/>
            <a:round/>
            <a:headEnd type="none" w="med" len="med"/>
            <a:tailEnd type="none" w="med" len="lg"/>
          </a:ln>
          <a:effectLst/>
        </p:spPr>
      </p:cxnSp>
    </p:spTree>
    <p:extLst>
      <p:ext uri="{BB962C8B-B14F-4D97-AF65-F5344CB8AC3E}">
        <p14:creationId xmlns:p14="http://schemas.microsoft.com/office/powerpoint/2010/main" val="23245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par>
                                <p:cTn id="8" presetID="22" presetClass="entr" presetSubtype="1"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wipe(up)">
                                      <p:cBhvr>
                                        <p:cTn id="10" dur="500"/>
                                        <p:tgtEl>
                                          <p:spTgt spid="1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10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1000"/>
                                        <p:tgtEl>
                                          <p:spTgt spid="1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1000"/>
                                        <p:tgtEl>
                                          <p:spTgt spid="10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1000"/>
                                        <p:tgtEl>
                                          <p:spTgt spid="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left)">
                                      <p:cBhvr>
                                        <p:cTn id="38" dur="500"/>
                                        <p:tgtEl>
                                          <p:spTgt spid="10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wipe(left)">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0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left)">
                                      <p:cBhvr>
                                        <p:cTn id="70" dur="500"/>
                                        <p:tgtEl>
                                          <p:spTgt spid="8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left)">
                                      <p:cBhvr>
                                        <p:cTn id="78" dur="500"/>
                                        <p:tgtEl>
                                          <p:spTgt spid="8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6" grpId="0" animBg="1"/>
      <p:bldP spid="58" grpId="0" animBg="1"/>
      <p:bldP spid="60" grpId="0" animBg="1"/>
      <p:bldP spid="69" grpId="0" animBg="1"/>
      <p:bldP spid="109" grpId="0" animBg="1"/>
      <p:bldP spid="114" grpId="0"/>
      <p:bldP spid="115" grpId="0"/>
      <p:bldP spid="97" grpId="0" animBg="1"/>
      <p:bldP spid="100" grpId="0"/>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Прямоугольник 166"/>
          <p:cNvSpPr/>
          <p:nvPr/>
        </p:nvSpPr>
        <p:spPr>
          <a:xfrm>
            <a:off x="547381" y="5733719"/>
            <a:ext cx="1804398" cy="9855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p:txBody>
          <a:bodyPr/>
          <a:lstStyle/>
          <a:p>
            <a:r>
              <a:rPr lang="ru-RU" b="1" dirty="0" smtClean="0"/>
              <a:t>Автоматизация в условиях жестких ограничений</a:t>
            </a:r>
            <a:endParaRPr lang="ru-RU" b="1" dirty="0"/>
          </a:p>
        </p:txBody>
      </p:sp>
      <p:sp>
        <p:nvSpPr>
          <p:cNvPr id="4" name="Номер слайда 3"/>
          <p:cNvSpPr>
            <a:spLocks noGrp="1"/>
          </p:cNvSpPr>
          <p:nvPr>
            <p:ph type="sldNum" sz="quarter" idx="12"/>
          </p:nvPr>
        </p:nvSpPr>
        <p:spPr>
          <a:xfrm>
            <a:off x="6680179" y="6103798"/>
            <a:ext cx="2133600" cy="300422"/>
          </a:xfrm>
        </p:spPr>
        <p:txBody>
          <a:bodyPr/>
          <a:lstStyle/>
          <a:p>
            <a:fld id="{36654DC3-442E-3A4B-BDB5-90C6476B7DD0}" type="slidenum">
              <a:rPr lang="ru-RU" smtClean="0"/>
              <a:pPr/>
              <a:t>26</a:t>
            </a:fld>
            <a:endParaRPr lang="ru-RU" dirty="0"/>
          </a:p>
        </p:txBody>
      </p:sp>
      <p:sp>
        <p:nvSpPr>
          <p:cNvPr id="52" name="Прямоугольник 51"/>
          <p:cNvSpPr/>
          <p:nvPr/>
        </p:nvSpPr>
        <p:spPr>
          <a:xfrm>
            <a:off x="1692784" y="320011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ФОРМИРОВАНИЕ ЕДИНОЙ АДРЕСНОЙ БАЗЫ МКД</a:t>
            </a:r>
            <a:endParaRPr lang="ru-RU" sz="1000" b="1" dirty="0">
              <a:solidFill>
                <a:schemeClr val="bg1"/>
              </a:solidFill>
            </a:endParaRPr>
          </a:p>
        </p:txBody>
      </p:sp>
      <p:sp>
        <p:nvSpPr>
          <p:cNvPr id="55" name="Прямоугольник 54"/>
          <p:cNvSpPr/>
          <p:nvPr/>
        </p:nvSpPr>
        <p:spPr>
          <a:xfrm>
            <a:off x="1692784" y="356166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ФОРМИРОВАНИЕ ПЕРЕЧНЯ УК В ПРИВЯЗКЕ К МКД НА ОСНОВАНИИ ДОГОВОРОВ УПРАВЛЕНИЯ</a:t>
            </a:r>
            <a:endParaRPr lang="ru-RU" sz="1000" b="1" dirty="0">
              <a:solidFill>
                <a:schemeClr val="bg1"/>
              </a:solidFill>
            </a:endParaRPr>
          </a:p>
        </p:txBody>
      </p:sp>
      <p:sp>
        <p:nvSpPr>
          <p:cNvPr id="57" name="Прямоугольник 56"/>
          <p:cNvSpPr/>
          <p:nvPr/>
        </p:nvSpPr>
        <p:spPr>
          <a:xfrm>
            <a:off x="1692784" y="392321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РАСКРЫТИЕ ИНФОРМАЦИИ УО, ЖО ПО 731 ПП РФ (В РЕДАКЦИИ ЗАКОНА О ГИС ЖКХ).</a:t>
            </a:r>
            <a:endParaRPr lang="ru-RU" sz="1000" b="1" dirty="0">
              <a:solidFill>
                <a:schemeClr val="bg1"/>
              </a:solidFill>
            </a:endParaRPr>
          </a:p>
        </p:txBody>
      </p:sp>
      <p:sp>
        <p:nvSpPr>
          <p:cNvPr id="59" name="Прямоугольник 58"/>
          <p:cNvSpPr/>
          <p:nvPr/>
        </p:nvSpPr>
        <p:spPr>
          <a:xfrm>
            <a:off x="1692784" y="4286374"/>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БЛОК ЛИЦЕНЗИРОВАНИЯ УК</a:t>
            </a:r>
            <a:endParaRPr lang="ru-RU" sz="1000" b="1" dirty="0">
              <a:solidFill>
                <a:schemeClr val="bg1"/>
              </a:solidFill>
            </a:endParaRPr>
          </a:p>
        </p:txBody>
      </p:sp>
      <p:sp>
        <p:nvSpPr>
          <p:cNvPr id="61" name="Прямоугольник 60"/>
          <p:cNvSpPr/>
          <p:nvPr/>
        </p:nvSpPr>
        <p:spPr>
          <a:xfrm>
            <a:off x="1692784" y="4644633"/>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МОНИТОРИНГ ТЕХСОСТОЯНИЯ</a:t>
            </a:r>
            <a:endParaRPr lang="ru-RU" sz="1000" b="1" dirty="0">
              <a:solidFill>
                <a:schemeClr val="bg1"/>
              </a:solidFill>
            </a:endParaRPr>
          </a:p>
        </p:txBody>
      </p:sp>
      <p:sp>
        <p:nvSpPr>
          <p:cNvPr id="98" name="Прямоугольник 97"/>
          <p:cNvSpPr/>
          <p:nvPr/>
        </p:nvSpPr>
        <p:spPr>
          <a:xfrm>
            <a:off x="1692784" y="5009867"/>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БЛОК КАПРЕМОНТА</a:t>
            </a:r>
            <a:endParaRPr lang="ru-RU" sz="1000" b="1" dirty="0">
              <a:solidFill>
                <a:schemeClr val="bg1"/>
              </a:solidFill>
            </a:endParaRPr>
          </a:p>
        </p:txBody>
      </p:sp>
      <p:sp>
        <p:nvSpPr>
          <p:cNvPr id="99" name="Прямоугольник 98"/>
          <p:cNvSpPr/>
          <p:nvPr/>
        </p:nvSpPr>
        <p:spPr>
          <a:xfrm>
            <a:off x="1692784" y="5371416"/>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ПРОГРАММЫ ЭНЕРГОСБЕРЕЖЕНИЯ И ЭНЕРГОЭФФЕКТИВНОСТИ</a:t>
            </a:r>
            <a:endParaRPr lang="ru-RU" sz="1000" b="1" dirty="0">
              <a:solidFill>
                <a:schemeClr val="bg1"/>
              </a:solidFill>
            </a:endParaRPr>
          </a:p>
        </p:txBody>
      </p:sp>
      <p:sp>
        <p:nvSpPr>
          <p:cNvPr id="101" name="Прямоугольник 100"/>
          <p:cNvSpPr/>
          <p:nvPr/>
        </p:nvSpPr>
        <p:spPr>
          <a:xfrm>
            <a:off x="1692784" y="5732965"/>
            <a:ext cx="3018763" cy="298105"/>
          </a:xfrm>
          <a:prstGeom prst="rect">
            <a:avLst/>
          </a:prstGeom>
          <a:solidFill>
            <a:srgbClr val="AC0000"/>
          </a:solidFill>
          <a:ln w="28575" cap="flat" cmpd="sng" algn="ctr">
            <a:solidFill>
              <a:srgbClr val="AC0000"/>
            </a:solidFill>
            <a:prstDash val="solid"/>
            <a:round/>
            <a:headEnd type="none" w="med" len="med"/>
            <a:tailEnd type="triangle" w="med" len="lg"/>
          </a:ln>
          <a:effectLst/>
        </p:spPr>
        <p:txBody>
          <a:bodyPr rtlCol="0" anchor="ctr"/>
          <a:lstStyle/>
          <a:p>
            <a:r>
              <a:rPr lang="ru-RU" sz="1000" b="1" dirty="0" smtClean="0">
                <a:solidFill>
                  <a:schemeClr val="bg1"/>
                </a:solidFill>
              </a:rPr>
              <a:t>БЛОК ОТКРЫТОГО ПРАВИТЕЛЬСТВА</a:t>
            </a:r>
            <a:endParaRPr lang="ru-RU" sz="1000" b="1" dirty="0">
              <a:solidFill>
                <a:schemeClr val="bg1"/>
              </a:solidFill>
            </a:endParaRPr>
          </a:p>
        </p:txBody>
      </p:sp>
      <p:sp>
        <p:nvSpPr>
          <p:cNvPr id="17" name="Прямоугольник 16"/>
          <p:cNvSpPr/>
          <p:nvPr/>
        </p:nvSpPr>
        <p:spPr>
          <a:xfrm>
            <a:off x="225846" y="3200117"/>
            <a:ext cx="1368578" cy="1021203"/>
          </a:xfrm>
          <a:prstGeom prst="rect">
            <a:avLst/>
          </a:prstGeom>
          <a:noFill/>
          <a:ln w="28575" cap="flat" cmpd="sng" algn="ctr">
            <a:solidFill>
              <a:srgbClr val="C00000"/>
            </a:solidFill>
            <a:prstDash val="solid"/>
            <a:bevel/>
            <a:headEnd type="none" w="med" len="med"/>
            <a:tailEnd type="triangle" w="med" len="lg"/>
          </a:ln>
          <a:effectLst/>
        </p:spPr>
        <p:txBody>
          <a:bodyPr rtlCol="0" anchor="ctr"/>
          <a:lstStyle/>
          <a:p>
            <a:r>
              <a:rPr lang="ru-RU" sz="1400" b="1" dirty="0">
                <a:solidFill>
                  <a:srgbClr val="CC0000"/>
                </a:solidFill>
              </a:rPr>
              <a:t>ЭТАП </a:t>
            </a:r>
            <a:r>
              <a:rPr lang="en-US" sz="1400" b="1" dirty="0">
                <a:solidFill>
                  <a:srgbClr val="CC0000"/>
                </a:solidFill>
              </a:rPr>
              <a:t>I.</a:t>
            </a:r>
            <a:r>
              <a:rPr lang="en-US" sz="1200" b="1" dirty="0">
                <a:solidFill>
                  <a:srgbClr val="CC0000"/>
                </a:solidFill>
              </a:rPr>
              <a:t> </a:t>
            </a:r>
            <a:r>
              <a:rPr lang="ru-RU" sz="1200" b="1" dirty="0">
                <a:solidFill>
                  <a:srgbClr val="CC0000"/>
                </a:solidFill>
              </a:rPr>
              <a:t>ФОРМИРОВАНИЕ РЕЕСТРА МКД, УК И </a:t>
            </a:r>
            <a:r>
              <a:rPr lang="ru-RU" sz="1200" b="1" dirty="0" smtClean="0">
                <a:solidFill>
                  <a:srgbClr val="CC0000"/>
                </a:solidFill>
              </a:rPr>
              <a:t>ЖО</a:t>
            </a:r>
            <a:endParaRPr lang="ru-RU" sz="1200" b="1" dirty="0">
              <a:solidFill>
                <a:srgbClr val="CC0000"/>
              </a:solidFill>
            </a:endParaRPr>
          </a:p>
        </p:txBody>
      </p:sp>
      <p:sp>
        <p:nvSpPr>
          <p:cNvPr id="106" name="Прямоугольник 105"/>
          <p:cNvSpPr/>
          <p:nvPr/>
        </p:nvSpPr>
        <p:spPr>
          <a:xfrm>
            <a:off x="221855" y="4286375"/>
            <a:ext cx="1368578" cy="656364"/>
          </a:xfrm>
          <a:prstGeom prst="rect">
            <a:avLst/>
          </a:prstGeom>
          <a:noFill/>
          <a:ln w="28575" cap="flat" cmpd="sng" algn="ctr">
            <a:solidFill>
              <a:srgbClr val="C00000"/>
            </a:solidFill>
            <a:prstDash val="solid"/>
            <a:bevel/>
            <a:headEnd type="none" w="med" len="med"/>
            <a:tailEnd type="triangle" w="med" len="lg"/>
          </a:ln>
          <a:effectLst/>
        </p:spPr>
        <p:txBody>
          <a:bodyPr rtlCol="0" anchor="ctr"/>
          <a:lstStyle/>
          <a:p>
            <a:r>
              <a:rPr lang="ru-RU" sz="1400" b="1" dirty="0">
                <a:solidFill>
                  <a:srgbClr val="CC0000"/>
                </a:solidFill>
              </a:rPr>
              <a:t>ЭТАП </a:t>
            </a:r>
            <a:r>
              <a:rPr lang="en-US" sz="1400" b="1" dirty="0">
                <a:solidFill>
                  <a:srgbClr val="CC0000"/>
                </a:solidFill>
              </a:rPr>
              <a:t>II. </a:t>
            </a:r>
            <a:r>
              <a:rPr lang="ru-RU" sz="1200" b="1" dirty="0">
                <a:solidFill>
                  <a:srgbClr val="CC0000"/>
                </a:solidFill>
              </a:rPr>
              <a:t>ЗАПУСК ПРОЦЕССОВ КОНТРОЛЯ </a:t>
            </a:r>
            <a:r>
              <a:rPr lang="ru-RU" sz="1200" b="1" dirty="0" smtClean="0">
                <a:solidFill>
                  <a:srgbClr val="CC0000"/>
                </a:solidFill>
              </a:rPr>
              <a:t>ГЖИ</a:t>
            </a:r>
            <a:endParaRPr lang="ru-RU" sz="1200" b="1" dirty="0">
              <a:solidFill>
                <a:srgbClr val="CC0000"/>
              </a:solidFill>
            </a:endParaRPr>
          </a:p>
        </p:txBody>
      </p:sp>
      <p:sp>
        <p:nvSpPr>
          <p:cNvPr id="107" name="Прямоугольник 106"/>
          <p:cNvSpPr/>
          <p:nvPr/>
        </p:nvSpPr>
        <p:spPr>
          <a:xfrm>
            <a:off x="219496" y="5009866"/>
            <a:ext cx="1368578" cy="1021203"/>
          </a:xfrm>
          <a:prstGeom prst="rect">
            <a:avLst/>
          </a:prstGeom>
          <a:noFill/>
          <a:ln w="28575" cap="flat" cmpd="sng" algn="ctr">
            <a:solidFill>
              <a:srgbClr val="C00000"/>
            </a:solidFill>
            <a:prstDash val="solid"/>
            <a:bevel/>
            <a:headEnd type="none" w="med" len="med"/>
            <a:tailEnd type="triangle" w="med" len="lg"/>
          </a:ln>
          <a:effectLst/>
        </p:spPr>
        <p:txBody>
          <a:bodyPr rtlCol="0" anchor="ctr"/>
          <a:lstStyle/>
          <a:p>
            <a:r>
              <a:rPr lang="ru-RU" sz="1600" b="1" dirty="0">
                <a:solidFill>
                  <a:srgbClr val="CC0000"/>
                </a:solidFill>
              </a:rPr>
              <a:t>ЭТАП </a:t>
            </a:r>
            <a:r>
              <a:rPr lang="en-US" sz="1600" b="1" dirty="0">
                <a:solidFill>
                  <a:srgbClr val="CC0000"/>
                </a:solidFill>
              </a:rPr>
              <a:t>III.</a:t>
            </a:r>
            <a:r>
              <a:rPr lang="en-US" sz="1400" b="1" dirty="0">
                <a:solidFill>
                  <a:srgbClr val="CC0000"/>
                </a:solidFill>
              </a:rPr>
              <a:t> </a:t>
            </a:r>
            <a:r>
              <a:rPr lang="ru-RU" sz="1200" b="1" dirty="0">
                <a:solidFill>
                  <a:srgbClr val="CC0000"/>
                </a:solidFill>
              </a:rPr>
              <a:t>ЗАПУСК РЕГИОНАЛЬНЫХ ПРОГРАММ</a:t>
            </a:r>
          </a:p>
        </p:txBody>
      </p:sp>
      <p:sp>
        <p:nvSpPr>
          <p:cNvPr id="108" name="Прямоугольник 107"/>
          <p:cNvSpPr/>
          <p:nvPr/>
        </p:nvSpPr>
        <p:spPr>
          <a:xfrm>
            <a:off x="4811766" y="3200117"/>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11" name="Прямоугольник 110"/>
          <p:cNvSpPr/>
          <p:nvPr/>
        </p:nvSpPr>
        <p:spPr>
          <a:xfrm>
            <a:off x="5654471" y="3200117"/>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18" name="Прямоугольник 117"/>
          <p:cNvSpPr/>
          <p:nvPr/>
        </p:nvSpPr>
        <p:spPr>
          <a:xfrm>
            <a:off x="5652953" y="3560759"/>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19" name="Прямоугольник 118"/>
          <p:cNvSpPr/>
          <p:nvPr/>
        </p:nvSpPr>
        <p:spPr>
          <a:xfrm>
            <a:off x="6495658" y="3560759"/>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24" name="Прямоугольник 123"/>
          <p:cNvSpPr/>
          <p:nvPr/>
        </p:nvSpPr>
        <p:spPr>
          <a:xfrm>
            <a:off x="6500185" y="3922919"/>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29" name="Прямоугольник 128"/>
          <p:cNvSpPr/>
          <p:nvPr/>
        </p:nvSpPr>
        <p:spPr>
          <a:xfrm>
            <a:off x="6500185" y="428960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30" name="Прямоугольник 129"/>
          <p:cNvSpPr/>
          <p:nvPr/>
        </p:nvSpPr>
        <p:spPr>
          <a:xfrm>
            <a:off x="7342890" y="428960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35" name="Прямоугольник 134"/>
          <p:cNvSpPr/>
          <p:nvPr/>
        </p:nvSpPr>
        <p:spPr>
          <a:xfrm>
            <a:off x="7342890" y="465176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36" name="Прямоугольник 135"/>
          <p:cNvSpPr/>
          <p:nvPr/>
        </p:nvSpPr>
        <p:spPr>
          <a:xfrm>
            <a:off x="8185595" y="465176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40" name="Прямоугольник 139"/>
          <p:cNvSpPr/>
          <p:nvPr/>
        </p:nvSpPr>
        <p:spPr>
          <a:xfrm>
            <a:off x="7342890" y="501392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41" name="Прямоугольник 140"/>
          <p:cNvSpPr/>
          <p:nvPr/>
        </p:nvSpPr>
        <p:spPr>
          <a:xfrm>
            <a:off x="8185595" y="501392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45" name="Прямоугольник 144"/>
          <p:cNvSpPr/>
          <p:nvPr/>
        </p:nvSpPr>
        <p:spPr>
          <a:xfrm>
            <a:off x="7342890" y="537608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46" name="Прямоугольник 145"/>
          <p:cNvSpPr/>
          <p:nvPr/>
        </p:nvSpPr>
        <p:spPr>
          <a:xfrm>
            <a:off x="8185595" y="5376086"/>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49" name="Прямоугольник 148"/>
          <p:cNvSpPr/>
          <p:nvPr/>
        </p:nvSpPr>
        <p:spPr>
          <a:xfrm>
            <a:off x="6504712" y="5733719"/>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sp>
        <p:nvSpPr>
          <p:cNvPr id="150" name="Прямоугольник 149"/>
          <p:cNvSpPr/>
          <p:nvPr/>
        </p:nvSpPr>
        <p:spPr>
          <a:xfrm>
            <a:off x="7347417" y="5733719"/>
            <a:ext cx="727672" cy="298105"/>
          </a:xfrm>
          <a:prstGeom prst="rect">
            <a:avLst/>
          </a:prstGeom>
          <a:solidFill>
            <a:schemeClr val="bg1">
              <a:lumMod val="50000"/>
            </a:schemeClr>
          </a:solidFill>
          <a:ln w="28575" cap="flat" cmpd="sng" algn="ctr">
            <a:solidFill>
              <a:schemeClr val="bg1">
                <a:lumMod val="50000"/>
              </a:schemeClr>
            </a:solidFill>
            <a:prstDash val="solid"/>
            <a:round/>
            <a:headEnd type="none" w="med" len="med"/>
            <a:tailEnd type="triangle" w="med" len="lg"/>
          </a:ln>
          <a:effectLst/>
        </p:spPr>
        <p:txBody>
          <a:bodyPr rtlCol="0" anchor="ctr"/>
          <a:lstStyle/>
          <a:p>
            <a:endParaRPr lang="ru-RU" sz="1000" b="1" dirty="0">
              <a:solidFill>
                <a:schemeClr val="bg1"/>
              </a:solidFill>
            </a:endParaRPr>
          </a:p>
        </p:txBody>
      </p:sp>
      <p:cxnSp>
        <p:nvCxnSpPr>
          <p:cNvPr id="152" name="Прямая соединительная линия 151"/>
          <p:cNvCxnSpPr/>
          <p:nvPr/>
        </p:nvCxnSpPr>
        <p:spPr bwMode="auto">
          <a:xfrm>
            <a:off x="4756833" y="2805141"/>
            <a:ext cx="0" cy="331635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3" name="Прямая соединительная линия 152"/>
          <p:cNvCxnSpPr/>
          <p:nvPr/>
        </p:nvCxnSpPr>
        <p:spPr bwMode="auto">
          <a:xfrm>
            <a:off x="173031" y="3120239"/>
            <a:ext cx="8722449" cy="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4" name="Прямая соединительная линия 153"/>
          <p:cNvCxnSpPr/>
          <p:nvPr/>
        </p:nvCxnSpPr>
        <p:spPr bwMode="auto">
          <a:xfrm>
            <a:off x="204667" y="6112395"/>
            <a:ext cx="8722449" cy="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5" name="Прямая соединительная линия 154"/>
          <p:cNvCxnSpPr/>
          <p:nvPr/>
        </p:nvCxnSpPr>
        <p:spPr bwMode="auto">
          <a:xfrm>
            <a:off x="5590907" y="3120239"/>
            <a:ext cx="0" cy="299898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6" name="Прямая соединительная линия 155"/>
          <p:cNvCxnSpPr/>
          <p:nvPr/>
        </p:nvCxnSpPr>
        <p:spPr bwMode="auto">
          <a:xfrm>
            <a:off x="6432531" y="3129335"/>
            <a:ext cx="0" cy="299898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7" name="Прямая соединительная линия 156"/>
          <p:cNvCxnSpPr/>
          <p:nvPr/>
        </p:nvCxnSpPr>
        <p:spPr bwMode="auto">
          <a:xfrm>
            <a:off x="7271883" y="3122511"/>
            <a:ext cx="0" cy="299898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8" name="Прямая соединительная линия 157"/>
          <p:cNvCxnSpPr/>
          <p:nvPr/>
        </p:nvCxnSpPr>
        <p:spPr bwMode="auto">
          <a:xfrm>
            <a:off x="8118059" y="3122511"/>
            <a:ext cx="0" cy="2998980"/>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cxnSp>
        <p:nvCxnSpPr>
          <p:cNvPr id="159" name="Прямая соединительная линия 158"/>
          <p:cNvCxnSpPr/>
          <p:nvPr/>
        </p:nvCxnSpPr>
        <p:spPr bwMode="auto">
          <a:xfrm>
            <a:off x="1640537" y="2805141"/>
            <a:ext cx="0" cy="3318622"/>
          </a:xfrm>
          <a:prstGeom prst="line">
            <a:avLst/>
          </a:prstGeom>
          <a:noFill/>
          <a:ln w="9525" cap="flat" cmpd="sng" algn="ctr">
            <a:solidFill>
              <a:schemeClr val="tx1">
                <a:lumMod val="85000"/>
                <a:lumOff val="15000"/>
              </a:schemeClr>
            </a:solidFill>
            <a:prstDash val="dash"/>
            <a:round/>
            <a:headEnd type="none" w="med" len="med"/>
            <a:tailEnd type="none" w="med" len="med"/>
          </a:ln>
          <a:effectLst/>
        </p:spPr>
      </p:cxnSp>
      <p:sp>
        <p:nvSpPr>
          <p:cNvPr id="160" name="TextBox 159"/>
          <p:cNvSpPr txBox="1"/>
          <p:nvPr/>
        </p:nvSpPr>
        <p:spPr>
          <a:xfrm>
            <a:off x="541184" y="2775233"/>
            <a:ext cx="731290" cy="338554"/>
          </a:xfrm>
          <a:prstGeom prst="rect">
            <a:avLst/>
          </a:prstGeom>
          <a:noFill/>
        </p:spPr>
        <p:txBody>
          <a:bodyPr wrap="none" rtlCol="0">
            <a:spAutoFit/>
          </a:bodyPr>
          <a:lstStyle/>
          <a:p>
            <a:r>
              <a:rPr lang="ru-RU" sz="1600" b="1" dirty="0" smtClean="0"/>
              <a:t>Этапы</a:t>
            </a:r>
            <a:endParaRPr lang="ru-RU" sz="1600" b="1" dirty="0"/>
          </a:p>
        </p:txBody>
      </p:sp>
      <p:sp>
        <p:nvSpPr>
          <p:cNvPr id="161" name="TextBox 160"/>
          <p:cNvSpPr txBox="1"/>
          <p:nvPr/>
        </p:nvSpPr>
        <p:spPr>
          <a:xfrm>
            <a:off x="5188382" y="2772904"/>
            <a:ext cx="3290966" cy="338554"/>
          </a:xfrm>
          <a:prstGeom prst="rect">
            <a:avLst/>
          </a:prstGeom>
          <a:noFill/>
        </p:spPr>
        <p:txBody>
          <a:bodyPr wrap="none" rtlCol="0">
            <a:spAutoFit/>
          </a:bodyPr>
          <a:lstStyle>
            <a:defPPr>
              <a:defRPr lang="ru-RU"/>
            </a:defPPr>
            <a:lvl1pPr>
              <a:defRPr sz="1600" b="1"/>
            </a:lvl1pPr>
          </a:lstStyle>
          <a:p>
            <a:r>
              <a:rPr lang="ru-RU" dirty="0"/>
              <a:t>Реализация проекта </a:t>
            </a:r>
            <a:r>
              <a:rPr lang="ru-RU" dirty="0" smtClean="0"/>
              <a:t>за 5 </a:t>
            </a:r>
            <a:r>
              <a:rPr lang="ru-RU" dirty="0"/>
              <a:t>месяцев</a:t>
            </a:r>
          </a:p>
        </p:txBody>
      </p:sp>
      <p:sp>
        <p:nvSpPr>
          <p:cNvPr id="162" name="TextBox 161"/>
          <p:cNvSpPr txBox="1"/>
          <p:nvPr/>
        </p:nvSpPr>
        <p:spPr>
          <a:xfrm>
            <a:off x="2242686" y="2782000"/>
            <a:ext cx="1766830" cy="338554"/>
          </a:xfrm>
          <a:prstGeom prst="rect">
            <a:avLst/>
          </a:prstGeom>
          <a:noFill/>
        </p:spPr>
        <p:txBody>
          <a:bodyPr wrap="none" rtlCol="0">
            <a:spAutoFit/>
          </a:bodyPr>
          <a:lstStyle>
            <a:defPPr>
              <a:defRPr lang="ru-RU"/>
            </a:defPPr>
            <a:lvl1pPr>
              <a:defRPr sz="1600" b="1"/>
            </a:lvl1pPr>
          </a:lstStyle>
          <a:p>
            <a:r>
              <a:rPr lang="ru-RU" dirty="0" smtClean="0"/>
              <a:t>Основные задачи</a:t>
            </a:r>
            <a:endParaRPr lang="ru-RU" dirty="0"/>
          </a:p>
        </p:txBody>
      </p:sp>
      <p:sp>
        <p:nvSpPr>
          <p:cNvPr id="175" name="Прямоугольник 174"/>
          <p:cNvSpPr/>
          <p:nvPr/>
        </p:nvSpPr>
        <p:spPr>
          <a:xfrm>
            <a:off x="263160" y="1314952"/>
            <a:ext cx="4181249" cy="338554"/>
          </a:xfrm>
          <a:prstGeom prst="rect">
            <a:avLst/>
          </a:prstGeom>
        </p:spPr>
        <p:txBody>
          <a:bodyPr wrap="square">
            <a:spAutoFit/>
          </a:bodyPr>
          <a:lstStyle/>
          <a:p>
            <a:pPr marL="171450" indent="-171450">
              <a:buFont typeface="Arial" panose="020B0604020202020204" pitchFamily="34" charset="0"/>
              <a:buChar char="•"/>
            </a:pPr>
            <a:r>
              <a:rPr lang="ru-RU" sz="1600" b="1" dirty="0" smtClean="0"/>
              <a:t>Использование накопленного опыта</a:t>
            </a:r>
            <a:endParaRPr lang="ru-RU" sz="1600" dirty="0"/>
          </a:p>
        </p:txBody>
      </p:sp>
      <p:sp>
        <p:nvSpPr>
          <p:cNvPr id="176" name="Прямоугольник 175"/>
          <p:cNvSpPr/>
          <p:nvPr/>
        </p:nvSpPr>
        <p:spPr>
          <a:xfrm>
            <a:off x="266698" y="1584315"/>
            <a:ext cx="4181249" cy="338554"/>
          </a:xfrm>
          <a:prstGeom prst="rect">
            <a:avLst/>
          </a:prstGeom>
        </p:spPr>
        <p:txBody>
          <a:bodyPr wrap="square">
            <a:spAutoFit/>
          </a:bodyPr>
          <a:lstStyle/>
          <a:p>
            <a:pPr marL="171450" indent="-171450">
              <a:buFont typeface="Arial" panose="020B0604020202020204" pitchFamily="34" charset="0"/>
              <a:buChar char="•"/>
            </a:pPr>
            <a:r>
              <a:rPr lang="ru-RU" sz="1600" b="1" dirty="0"/>
              <a:t>Унификация и стандартизация</a:t>
            </a:r>
          </a:p>
        </p:txBody>
      </p:sp>
      <p:sp>
        <p:nvSpPr>
          <p:cNvPr id="177" name="Прямоугольник 176"/>
          <p:cNvSpPr/>
          <p:nvPr/>
        </p:nvSpPr>
        <p:spPr>
          <a:xfrm>
            <a:off x="270236" y="1843045"/>
            <a:ext cx="4181249" cy="338554"/>
          </a:xfrm>
          <a:prstGeom prst="rect">
            <a:avLst/>
          </a:prstGeom>
        </p:spPr>
        <p:txBody>
          <a:bodyPr wrap="square">
            <a:spAutoFit/>
          </a:bodyPr>
          <a:lstStyle/>
          <a:p>
            <a:pPr marL="171450" indent="-171450">
              <a:buFont typeface="Arial" panose="020B0604020202020204" pitchFamily="34" charset="0"/>
              <a:buChar char="•"/>
            </a:pPr>
            <a:r>
              <a:rPr lang="ru-RU" sz="1600" b="1" dirty="0" smtClean="0"/>
              <a:t>Экономия на масштабах внедрения</a:t>
            </a:r>
            <a:endParaRPr lang="ru-RU" sz="1600" b="1" dirty="0"/>
          </a:p>
        </p:txBody>
      </p:sp>
      <p:sp>
        <p:nvSpPr>
          <p:cNvPr id="178" name="TextBox 177"/>
          <p:cNvSpPr txBox="1"/>
          <p:nvPr/>
        </p:nvSpPr>
        <p:spPr>
          <a:xfrm>
            <a:off x="257631" y="981794"/>
            <a:ext cx="3054554" cy="369332"/>
          </a:xfrm>
          <a:prstGeom prst="rect">
            <a:avLst/>
          </a:prstGeom>
          <a:noFill/>
        </p:spPr>
        <p:txBody>
          <a:bodyPr wrap="none" rtlCol="0">
            <a:spAutoFit/>
          </a:bodyPr>
          <a:lstStyle/>
          <a:p>
            <a:r>
              <a:rPr lang="ru-RU" b="1" dirty="0" smtClean="0">
                <a:solidFill>
                  <a:srgbClr val="C00000"/>
                </a:solidFill>
              </a:rPr>
              <a:t>Пути сокращения издержек:</a:t>
            </a:r>
            <a:endParaRPr lang="ru-RU" b="1" dirty="0">
              <a:solidFill>
                <a:srgbClr val="C00000"/>
              </a:solidFill>
            </a:endParaRPr>
          </a:p>
        </p:txBody>
      </p:sp>
      <p:sp>
        <p:nvSpPr>
          <p:cNvPr id="180" name="Прямоугольник 179"/>
          <p:cNvSpPr/>
          <p:nvPr/>
        </p:nvSpPr>
        <p:spPr>
          <a:xfrm>
            <a:off x="4594329" y="1318490"/>
            <a:ext cx="4181249" cy="338554"/>
          </a:xfrm>
          <a:prstGeom prst="rect">
            <a:avLst/>
          </a:prstGeom>
        </p:spPr>
        <p:txBody>
          <a:bodyPr wrap="square">
            <a:spAutoFit/>
          </a:bodyPr>
          <a:lstStyle/>
          <a:p>
            <a:pPr marL="171450" indent="-171450">
              <a:buFont typeface="Arial" panose="020B0604020202020204" pitchFamily="34" charset="0"/>
              <a:buChar char="•"/>
            </a:pPr>
            <a:r>
              <a:rPr lang="ru-RU" sz="1600" b="1" dirty="0" smtClean="0"/>
              <a:t>Софт как услуга</a:t>
            </a:r>
            <a:endParaRPr lang="ru-RU" sz="1600" dirty="0"/>
          </a:p>
        </p:txBody>
      </p:sp>
      <p:sp>
        <p:nvSpPr>
          <p:cNvPr id="181" name="Прямоугольник 180"/>
          <p:cNvSpPr/>
          <p:nvPr/>
        </p:nvSpPr>
        <p:spPr>
          <a:xfrm>
            <a:off x="4597867" y="1587853"/>
            <a:ext cx="4181249" cy="338554"/>
          </a:xfrm>
          <a:prstGeom prst="rect">
            <a:avLst/>
          </a:prstGeom>
        </p:spPr>
        <p:txBody>
          <a:bodyPr wrap="square">
            <a:spAutoFit/>
          </a:bodyPr>
          <a:lstStyle/>
          <a:p>
            <a:pPr marL="171450" indent="-171450">
              <a:buFont typeface="Arial" panose="020B0604020202020204" pitchFamily="34" charset="0"/>
              <a:buChar char="•"/>
            </a:pPr>
            <a:r>
              <a:rPr lang="ru-RU" sz="1600" b="1" dirty="0" smtClean="0"/>
              <a:t>Аренда вычислительных мощностей</a:t>
            </a:r>
            <a:endParaRPr lang="ru-RU" sz="1600" b="1" dirty="0"/>
          </a:p>
        </p:txBody>
      </p:sp>
      <p:sp>
        <p:nvSpPr>
          <p:cNvPr id="183" name="TextBox 182"/>
          <p:cNvSpPr txBox="1"/>
          <p:nvPr/>
        </p:nvSpPr>
        <p:spPr>
          <a:xfrm>
            <a:off x="4588800" y="985332"/>
            <a:ext cx="2379177" cy="369332"/>
          </a:xfrm>
          <a:prstGeom prst="rect">
            <a:avLst/>
          </a:prstGeom>
          <a:noFill/>
        </p:spPr>
        <p:txBody>
          <a:bodyPr wrap="none" rtlCol="0">
            <a:spAutoFit/>
          </a:bodyPr>
          <a:lstStyle/>
          <a:p>
            <a:r>
              <a:rPr lang="ru-RU" b="1" dirty="0" smtClean="0">
                <a:solidFill>
                  <a:srgbClr val="C00000"/>
                </a:solidFill>
              </a:rPr>
              <a:t>Способы реализации:</a:t>
            </a:r>
            <a:endParaRPr lang="ru-RU" b="1" dirty="0">
              <a:solidFill>
                <a:srgbClr val="C00000"/>
              </a:solidFill>
            </a:endParaRPr>
          </a:p>
        </p:txBody>
      </p:sp>
      <p:sp>
        <p:nvSpPr>
          <p:cNvPr id="184" name="Прямоугольник 183"/>
          <p:cNvSpPr/>
          <p:nvPr/>
        </p:nvSpPr>
        <p:spPr>
          <a:xfrm>
            <a:off x="4604943" y="1882020"/>
            <a:ext cx="4181249" cy="338554"/>
          </a:xfrm>
          <a:prstGeom prst="rect">
            <a:avLst/>
          </a:prstGeom>
        </p:spPr>
        <p:txBody>
          <a:bodyPr wrap="square">
            <a:spAutoFit/>
          </a:bodyPr>
          <a:lstStyle/>
          <a:p>
            <a:pPr marL="171450" indent="-171450">
              <a:buFont typeface="Arial" panose="020B0604020202020204" pitchFamily="34" charset="0"/>
              <a:buChar char="•"/>
            </a:pPr>
            <a:r>
              <a:rPr lang="ru-RU" sz="1600" b="1" dirty="0" smtClean="0"/>
              <a:t>Приобретение готовых решений</a:t>
            </a:r>
            <a:endParaRPr lang="ru-RU" sz="1600" b="1" dirty="0"/>
          </a:p>
        </p:txBody>
      </p:sp>
      <p:sp>
        <p:nvSpPr>
          <p:cNvPr id="185" name="TextBox 184"/>
          <p:cNvSpPr txBox="1"/>
          <p:nvPr/>
        </p:nvSpPr>
        <p:spPr>
          <a:xfrm>
            <a:off x="261169" y="2282558"/>
            <a:ext cx="8347350" cy="369332"/>
          </a:xfrm>
          <a:prstGeom prst="rect">
            <a:avLst/>
          </a:prstGeom>
          <a:noFill/>
        </p:spPr>
        <p:txBody>
          <a:bodyPr wrap="none" rtlCol="0">
            <a:spAutoFit/>
          </a:bodyPr>
          <a:lstStyle/>
          <a:p>
            <a:r>
              <a:rPr lang="ru-RU" b="1" dirty="0" smtClean="0">
                <a:solidFill>
                  <a:srgbClr val="C00000"/>
                </a:solidFill>
              </a:rPr>
              <a:t>Создание регионального сегмента ГИС ЖКХ на основе решения «Дома Москвы»:</a:t>
            </a:r>
            <a:endParaRPr lang="ru-RU" b="1" dirty="0">
              <a:solidFill>
                <a:srgbClr val="C00000"/>
              </a:solidFill>
            </a:endParaRPr>
          </a:p>
        </p:txBody>
      </p:sp>
    </p:spTree>
    <p:extLst>
      <p:ext uri="{BB962C8B-B14F-4D97-AF65-F5344CB8AC3E}">
        <p14:creationId xmlns:p14="http://schemas.microsoft.com/office/powerpoint/2010/main" val="16148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0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10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1000"/>
                                        <p:tgtEl>
                                          <p:spTgt spid="1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10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1000"/>
                                        <p:tgtEl>
                                          <p:spTgt spid="1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
                                        </p:tgtEl>
                                        <p:attrNameLst>
                                          <p:attrName>style.visibility</p:attrName>
                                        </p:attrNameLst>
                                      </p:cBhvr>
                                      <p:to>
                                        <p:strVal val="visible"/>
                                      </p:to>
                                    </p:set>
                                    <p:animEffect transition="in" filter="fade">
                                      <p:cBhvr>
                                        <p:cTn id="42" dur="1000"/>
                                        <p:tgtEl>
                                          <p:spTgt spid="1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5"/>
                                        </p:tgtEl>
                                        <p:attrNameLst>
                                          <p:attrName>style.visibility</p:attrName>
                                        </p:attrNameLst>
                                      </p:cBhvr>
                                      <p:to>
                                        <p:strVal val="visible"/>
                                      </p:to>
                                    </p:set>
                                    <p:animEffect transition="in" filter="fade">
                                      <p:cBhvr>
                                        <p:cTn id="47" dur="1000"/>
                                        <p:tgtEl>
                                          <p:spTgt spid="185"/>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wipe(left)">
                                      <p:cBhvr>
                                        <p:cTn id="51" dur="1000"/>
                                        <p:tgtEl>
                                          <p:spTgt spid="153"/>
                                        </p:tgtEl>
                                      </p:cBhvr>
                                    </p:animEffect>
                                  </p:childTnLst>
                                </p:cTn>
                              </p:par>
                              <p:par>
                                <p:cTn id="52" presetID="22" presetClass="entr" presetSubtype="8" fill="hold" nodeType="with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left)">
                                      <p:cBhvr>
                                        <p:cTn id="54" dur="1000"/>
                                        <p:tgtEl>
                                          <p:spTgt spid="154"/>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59"/>
                                        </p:tgtEl>
                                        <p:attrNameLst>
                                          <p:attrName>style.visibility</p:attrName>
                                        </p:attrNameLst>
                                      </p:cBhvr>
                                      <p:to>
                                        <p:strVal val="visible"/>
                                      </p:to>
                                    </p:set>
                                    <p:animEffect transition="in" filter="wipe(up)">
                                      <p:cBhvr>
                                        <p:cTn id="58" dur="1000"/>
                                        <p:tgtEl>
                                          <p:spTgt spid="159"/>
                                        </p:tgtEl>
                                      </p:cBhvr>
                                    </p:animEffect>
                                  </p:childTnLst>
                                </p:cTn>
                              </p:par>
                              <p:par>
                                <p:cTn id="59" presetID="22" presetClass="entr" presetSubtype="1" fill="hold" nodeType="withEffect">
                                  <p:stCondLst>
                                    <p:cond delay="0"/>
                                  </p:stCondLst>
                                  <p:childTnLst>
                                    <p:set>
                                      <p:cBhvr>
                                        <p:cTn id="60" dur="1" fill="hold">
                                          <p:stCondLst>
                                            <p:cond delay="0"/>
                                          </p:stCondLst>
                                        </p:cTn>
                                        <p:tgtEl>
                                          <p:spTgt spid="152"/>
                                        </p:tgtEl>
                                        <p:attrNameLst>
                                          <p:attrName>style.visibility</p:attrName>
                                        </p:attrNameLst>
                                      </p:cBhvr>
                                      <p:to>
                                        <p:strVal val="visible"/>
                                      </p:to>
                                    </p:set>
                                    <p:animEffect transition="in" filter="wipe(up)">
                                      <p:cBhvr>
                                        <p:cTn id="61" dur="1000"/>
                                        <p:tgtEl>
                                          <p:spTgt spid="152"/>
                                        </p:tgtEl>
                                      </p:cBhvr>
                                    </p:animEffect>
                                  </p:childTnLst>
                                </p:cTn>
                              </p:par>
                              <p:par>
                                <p:cTn id="62" presetID="22" presetClass="entr" presetSubtype="1" fill="hold"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up)">
                                      <p:cBhvr>
                                        <p:cTn id="64" dur="1000"/>
                                        <p:tgtEl>
                                          <p:spTgt spid="155"/>
                                        </p:tgtEl>
                                      </p:cBhvr>
                                    </p:animEffect>
                                  </p:childTnLst>
                                </p:cTn>
                              </p:par>
                              <p:par>
                                <p:cTn id="65" presetID="22" presetClass="entr" presetSubtype="1" fill="hold"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up)">
                                      <p:cBhvr>
                                        <p:cTn id="67" dur="1000"/>
                                        <p:tgtEl>
                                          <p:spTgt spid="156"/>
                                        </p:tgtEl>
                                      </p:cBhvr>
                                    </p:animEffect>
                                  </p:childTnLst>
                                </p:cTn>
                              </p:par>
                              <p:par>
                                <p:cTn id="68" presetID="22" presetClass="entr" presetSubtype="1" fill="hold"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wipe(up)">
                                      <p:cBhvr>
                                        <p:cTn id="70" dur="1000"/>
                                        <p:tgtEl>
                                          <p:spTgt spid="157"/>
                                        </p:tgtEl>
                                      </p:cBhvr>
                                    </p:animEffect>
                                  </p:childTnLst>
                                </p:cTn>
                              </p:par>
                              <p:par>
                                <p:cTn id="71" presetID="22" presetClass="entr" presetSubtype="1" fill="hold"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wipe(up)">
                                      <p:cBhvr>
                                        <p:cTn id="73" dur="1000"/>
                                        <p:tgtEl>
                                          <p:spTgt spid="158"/>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fade">
                                      <p:cBhvr>
                                        <p:cTn id="77" dur="1000"/>
                                        <p:tgtEl>
                                          <p:spTgt spid="1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2"/>
                                        </p:tgtEl>
                                        <p:attrNameLst>
                                          <p:attrName>style.visibility</p:attrName>
                                        </p:attrNameLst>
                                      </p:cBhvr>
                                      <p:to>
                                        <p:strVal val="visible"/>
                                      </p:to>
                                    </p:set>
                                    <p:animEffect transition="in" filter="fade">
                                      <p:cBhvr>
                                        <p:cTn id="80" dur="1000"/>
                                        <p:tgtEl>
                                          <p:spTgt spid="16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childTnLst>
                                </p:cTn>
                              </p:par>
                            </p:childTnLst>
                          </p:cTn>
                        </p:par>
                        <p:par>
                          <p:cTn id="91" fill="hold">
                            <p:stCondLst>
                              <p:cond delay="1000"/>
                            </p:stCondLst>
                            <p:childTnLst>
                              <p:par>
                                <p:cTn id="92" presetID="2" presetClass="entr" presetSubtype="8" fill="hold" grpId="0" nodeType="afterEffect">
                                  <p:stCondLst>
                                    <p:cond delay="0"/>
                                  </p:stCondLst>
                                  <p:childTnLst>
                                    <p:set>
                                      <p:cBhvr>
                                        <p:cTn id="93" dur="1" fill="hold">
                                          <p:stCondLst>
                                            <p:cond delay="0"/>
                                          </p:stCondLst>
                                        </p:cTn>
                                        <p:tgtEl>
                                          <p:spTgt spid="108"/>
                                        </p:tgtEl>
                                        <p:attrNameLst>
                                          <p:attrName>style.visibility</p:attrName>
                                        </p:attrNameLst>
                                      </p:cBhvr>
                                      <p:to>
                                        <p:strVal val="visible"/>
                                      </p:to>
                                    </p:set>
                                    <p:anim calcmode="lin" valueType="num">
                                      <p:cBhvr additive="base">
                                        <p:cTn id="94" dur="500" fill="hold"/>
                                        <p:tgtEl>
                                          <p:spTgt spid="108"/>
                                        </p:tgtEl>
                                        <p:attrNameLst>
                                          <p:attrName>ppt_x</p:attrName>
                                        </p:attrNameLst>
                                      </p:cBhvr>
                                      <p:tavLst>
                                        <p:tav tm="0">
                                          <p:val>
                                            <p:strVal val="0-#ppt_w/2"/>
                                          </p:val>
                                        </p:tav>
                                        <p:tav tm="100000">
                                          <p:val>
                                            <p:strVal val="#ppt_x"/>
                                          </p:val>
                                        </p:tav>
                                      </p:tavLst>
                                    </p:anim>
                                    <p:anim calcmode="lin" valueType="num">
                                      <p:cBhvr additive="base">
                                        <p:cTn id="95" dur="500" fill="hold"/>
                                        <p:tgtEl>
                                          <p:spTgt spid="108"/>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111"/>
                                        </p:tgtEl>
                                        <p:attrNameLst>
                                          <p:attrName>style.visibility</p:attrName>
                                        </p:attrNameLst>
                                      </p:cBhvr>
                                      <p:to>
                                        <p:strVal val="visible"/>
                                      </p:to>
                                    </p:set>
                                    <p:anim calcmode="lin" valueType="num">
                                      <p:cBhvr additive="base">
                                        <p:cTn id="98" dur="500" fill="hold"/>
                                        <p:tgtEl>
                                          <p:spTgt spid="111"/>
                                        </p:tgtEl>
                                        <p:attrNameLst>
                                          <p:attrName>ppt_x</p:attrName>
                                        </p:attrNameLst>
                                      </p:cBhvr>
                                      <p:tavLst>
                                        <p:tav tm="0">
                                          <p:val>
                                            <p:strVal val="0-#ppt_w/2"/>
                                          </p:val>
                                        </p:tav>
                                        <p:tav tm="100000">
                                          <p:val>
                                            <p:strVal val="#ppt_x"/>
                                          </p:val>
                                        </p:tav>
                                      </p:tavLst>
                                    </p:anim>
                                    <p:anim calcmode="lin" valueType="num">
                                      <p:cBhvr additive="base">
                                        <p:cTn id="99"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1000"/>
                                        <p:tgtEl>
                                          <p:spTgt spid="55"/>
                                        </p:tgtEl>
                                      </p:cBhvr>
                                    </p:animEffect>
                                  </p:childTnLst>
                                </p:cTn>
                              </p:par>
                            </p:childTnLst>
                          </p:cTn>
                        </p:par>
                        <p:par>
                          <p:cTn id="105" fill="hold">
                            <p:stCondLst>
                              <p:cond delay="1000"/>
                            </p:stCondLst>
                            <p:childTnLst>
                              <p:par>
                                <p:cTn id="106" presetID="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 calcmode="lin" valueType="num">
                                      <p:cBhvr additive="base">
                                        <p:cTn id="108" dur="500" fill="hold"/>
                                        <p:tgtEl>
                                          <p:spTgt spid="118"/>
                                        </p:tgtEl>
                                        <p:attrNameLst>
                                          <p:attrName>ppt_x</p:attrName>
                                        </p:attrNameLst>
                                      </p:cBhvr>
                                      <p:tavLst>
                                        <p:tav tm="0">
                                          <p:val>
                                            <p:strVal val="0-#ppt_w/2"/>
                                          </p:val>
                                        </p:tav>
                                        <p:tav tm="100000">
                                          <p:val>
                                            <p:strVal val="#ppt_x"/>
                                          </p:val>
                                        </p:tav>
                                      </p:tavLst>
                                    </p:anim>
                                    <p:anim calcmode="lin" valueType="num">
                                      <p:cBhvr additive="base">
                                        <p:cTn id="109" dur="500" fill="hold"/>
                                        <p:tgtEl>
                                          <p:spTgt spid="118"/>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0"/>
                                  </p:stCondLst>
                                  <p:childTnLst>
                                    <p:set>
                                      <p:cBhvr>
                                        <p:cTn id="111" dur="1" fill="hold">
                                          <p:stCondLst>
                                            <p:cond delay="0"/>
                                          </p:stCondLst>
                                        </p:cTn>
                                        <p:tgtEl>
                                          <p:spTgt spid="119"/>
                                        </p:tgtEl>
                                        <p:attrNameLst>
                                          <p:attrName>style.visibility</p:attrName>
                                        </p:attrNameLst>
                                      </p:cBhvr>
                                      <p:to>
                                        <p:strVal val="visible"/>
                                      </p:to>
                                    </p:set>
                                    <p:anim calcmode="lin" valueType="num">
                                      <p:cBhvr additive="base">
                                        <p:cTn id="112" dur="500" fill="hold"/>
                                        <p:tgtEl>
                                          <p:spTgt spid="119"/>
                                        </p:tgtEl>
                                        <p:attrNameLst>
                                          <p:attrName>ppt_x</p:attrName>
                                        </p:attrNameLst>
                                      </p:cBhvr>
                                      <p:tavLst>
                                        <p:tav tm="0">
                                          <p:val>
                                            <p:strVal val="0-#ppt_w/2"/>
                                          </p:val>
                                        </p:tav>
                                        <p:tav tm="100000">
                                          <p:val>
                                            <p:strVal val="#ppt_x"/>
                                          </p:val>
                                        </p:tav>
                                      </p:tavLst>
                                    </p:anim>
                                    <p:anim calcmode="lin" valueType="num">
                                      <p:cBhvr additive="base">
                                        <p:cTn id="113"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childTnLst>
                                </p:cTn>
                              </p:par>
                            </p:childTnLst>
                          </p:cTn>
                        </p:par>
                        <p:par>
                          <p:cTn id="119" fill="hold">
                            <p:stCondLst>
                              <p:cond delay="1000"/>
                            </p:stCondLst>
                            <p:childTnLst>
                              <p:par>
                                <p:cTn id="120" presetID="2" presetClass="entr" presetSubtype="8"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 calcmode="lin" valueType="num">
                                      <p:cBhvr additive="base">
                                        <p:cTn id="122" dur="500" fill="hold"/>
                                        <p:tgtEl>
                                          <p:spTgt spid="124"/>
                                        </p:tgtEl>
                                        <p:attrNameLst>
                                          <p:attrName>ppt_x</p:attrName>
                                        </p:attrNameLst>
                                      </p:cBhvr>
                                      <p:tavLst>
                                        <p:tav tm="0">
                                          <p:val>
                                            <p:strVal val="0-#ppt_w/2"/>
                                          </p:val>
                                        </p:tav>
                                        <p:tav tm="100000">
                                          <p:val>
                                            <p:strVal val="#ppt_x"/>
                                          </p:val>
                                        </p:tav>
                                      </p:tavLst>
                                    </p:anim>
                                    <p:anim calcmode="lin" valueType="num">
                                      <p:cBhvr additive="base">
                                        <p:cTn id="123"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06"/>
                                        </p:tgtEl>
                                        <p:attrNameLst>
                                          <p:attrName>style.visibility</p:attrName>
                                        </p:attrNameLst>
                                      </p:cBhvr>
                                      <p:to>
                                        <p:strVal val="visible"/>
                                      </p:to>
                                    </p:set>
                                    <p:animEffect transition="in" filter="fade">
                                      <p:cBhvr>
                                        <p:cTn id="128" dur="1000"/>
                                        <p:tgtEl>
                                          <p:spTgt spid="10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1000"/>
                                        <p:tgtEl>
                                          <p:spTgt spid="59"/>
                                        </p:tgtEl>
                                      </p:cBhvr>
                                    </p:animEffect>
                                  </p:childTnLst>
                                </p:cTn>
                              </p:par>
                            </p:childTnLst>
                          </p:cTn>
                        </p:par>
                        <p:par>
                          <p:cTn id="134" fill="hold">
                            <p:stCondLst>
                              <p:cond delay="1000"/>
                            </p:stCondLst>
                            <p:childTnLst>
                              <p:par>
                                <p:cTn id="135" presetID="2" presetClass="entr" presetSubtype="8" fill="hold" grpId="0" nodeType="afterEffect">
                                  <p:stCondLst>
                                    <p:cond delay="0"/>
                                  </p:stCondLst>
                                  <p:childTnLst>
                                    <p:set>
                                      <p:cBhvr>
                                        <p:cTn id="136" dur="1" fill="hold">
                                          <p:stCondLst>
                                            <p:cond delay="0"/>
                                          </p:stCondLst>
                                        </p:cTn>
                                        <p:tgtEl>
                                          <p:spTgt spid="129"/>
                                        </p:tgtEl>
                                        <p:attrNameLst>
                                          <p:attrName>style.visibility</p:attrName>
                                        </p:attrNameLst>
                                      </p:cBhvr>
                                      <p:to>
                                        <p:strVal val="visible"/>
                                      </p:to>
                                    </p:set>
                                    <p:anim calcmode="lin" valueType="num">
                                      <p:cBhvr additive="base">
                                        <p:cTn id="137" dur="500" fill="hold"/>
                                        <p:tgtEl>
                                          <p:spTgt spid="129"/>
                                        </p:tgtEl>
                                        <p:attrNameLst>
                                          <p:attrName>ppt_x</p:attrName>
                                        </p:attrNameLst>
                                      </p:cBhvr>
                                      <p:tavLst>
                                        <p:tav tm="0">
                                          <p:val>
                                            <p:strVal val="0-#ppt_w/2"/>
                                          </p:val>
                                        </p:tav>
                                        <p:tav tm="100000">
                                          <p:val>
                                            <p:strVal val="#ppt_x"/>
                                          </p:val>
                                        </p:tav>
                                      </p:tavLst>
                                    </p:anim>
                                    <p:anim calcmode="lin" valueType="num">
                                      <p:cBhvr additive="base">
                                        <p:cTn id="138" dur="500" fill="hold"/>
                                        <p:tgtEl>
                                          <p:spTgt spid="129"/>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500" fill="hold"/>
                                        <p:tgtEl>
                                          <p:spTgt spid="130"/>
                                        </p:tgtEl>
                                        <p:attrNameLst>
                                          <p:attrName>ppt_x</p:attrName>
                                        </p:attrNameLst>
                                      </p:cBhvr>
                                      <p:tavLst>
                                        <p:tav tm="0">
                                          <p:val>
                                            <p:strVal val="0-#ppt_w/2"/>
                                          </p:val>
                                        </p:tav>
                                        <p:tav tm="100000">
                                          <p:val>
                                            <p:strVal val="#ppt_x"/>
                                          </p:val>
                                        </p:tav>
                                      </p:tavLst>
                                    </p:anim>
                                    <p:anim calcmode="lin" valueType="num">
                                      <p:cBhvr additive="base">
                                        <p:cTn id="142"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fade">
                                      <p:cBhvr>
                                        <p:cTn id="147" dur="1000"/>
                                        <p:tgtEl>
                                          <p:spTgt spid="61"/>
                                        </p:tgtEl>
                                      </p:cBhvr>
                                    </p:animEffect>
                                  </p:childTnLst>
                                </p:cTn>
                              </p:par>
                            </p:childTnLst>
                          </p:cTn>
                        </p:par>
                        <p:par>
                          <p:cTn id="148" fill="hold">
                            <p:stCondLst>
                              <p:cond delay="1000"/>
                            </p:stCondLst>
                            <p:childTnLst>
                              <p:par>
                                <p:cTn id="149" presetID="2" presetClass="entr" presetSubtype="8" fill="hold" grpId="0" nodeType="afterEffect">
                                  <p:stCondLst>
                                    <p:cond delay="0"/>
                                  </p:stCondLst>
                                  <p:childTnLst>
                                    <p:set>
                                      <p:cBhvr>
                                        <p:cTn id="150" dur="1" fill="hold">
                                          <p:stCondLst>
                                            <p:cond delay="0"/>
                                          </p:stCondLst>
                                        </p:cTn>
                                        <p:tgtEl>
                                          <p:spTgt spid="135"/>
                                        </p:tgtEl>
                                        <p:attrNameLst>
                                          <p:attrName>style.visibility</p:attrName>
                                        </p:attrNameLst>
                                      </p:cBhvr>
                                      <p:to>
                                        <p:strVal val="visible"/>
                                      </p:to>
                                    </p:set>
                                    <p:anim calcmode="lin" valueType="num">
                                      <p:cBhvr additive="base">
                                        <p:cTn id="151" dur="500" fill="hold"/>
                                        <p:tgtEl>
                                          <p:spTgt spid="135"/>
                                        </p:tgtEl>
                                        <p:attrNameLst>
                                          <p:attrName>ppt_x</p:attrName>
                                        </p:attrNameLst>
                                      </p:cBhvr>
                                      <p:tavLst>
                                        <p:tav tm="0">
                                          <p:val>
                                            <p:strVal val="0-#ppt_w/2"/>
                                          </p:val>
                                        </p:tav>
                                        <p:tav tm="100000">
                                          <p:val>
                                            <p:strVal val="#ppt_x"/>
                                          </p:val>
                                        </p:tav>
                                      </p:tavLst>
                                    </p:anim>
                                    <p:anim calcmode="lin" valueType="num">
                                      <p:cBhvr additive="base">
                                        <p:cTn id="152" dur="500" fill="hold"/>
                                        <p:tgtEl>
                                          <p:spTgt spid="135"/>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36"/>
                                        </p:tgtEl>
                                        <p:attrNameLst>
                                          <p:attrName>style.visibility</p:attrName>
                                        </p:attrNameLst>
                                      </p:cBhvr>
                                      <p:to>
                                        <p:strVal val="visible"/>
                                      </p:to>
                                    </p:set>
                                    <p:anim calcmode="lin" valueType="num">
                                      <p:cBhvr additive="base">
                                        <p:cTn id="155" dur="500" fill="hold"/>
                                        <p:tgtEl>
                                          <p:spTgt spid="136"/>
                                        </p:tgtEl>
                                        <p:attrNameLst>
                                          <p:attrName>ppt_x</p:attrName>
                                        </p:attrNameLst>
                                      </p:cBhvr>
                                      <p:tavLst>
                                        <p:tav tm="0">
                                          <p:val>
                                            <p:strVal val="0-#ppt_w/2"/>
                                          </p:val>
                                        </p:tav>
                                        <p:tav tm="100000">
                                          <p:val>
                                            <p:strVal val="#ppt_x"/>
                                          </p:val>
                                        </p:tav>
                                      </p:tavLst>
                                    </p:anim>
                                    <p:anim calcmode="lin" valueType="num">
                                      <p:cBhvr additive="base">
                                        <p:cTn id="15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07"/>
                                        </p:tgtEl>
                                        <p:attrNameLst>
                                          <p:attrName>style.visibility</p:attrName>
                                        </p:attrNameLst>
                                      </p:cBhvr>
                                      <p:to>
                                        <p:strVal val="visible"/>
                                      </p:to>
                                    </p:set>
                                    <p:animEffect transition="in" filter="fade">
                                      <p:cBhvr>
                                        <p:cTn id="161" dur="1000"/>
                                        <p:tgtEl>
                                          <p:spTgt spid="107"/>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98"/>
                                        </p:tgtEl>
                                        <p:attrNameLst>
                                          <p:attrName>style.visibility</p:attrName>
                                        </p:attrNameLst>
                                      </p:cBhvr>
                                      <p:to>
                                        <p:strVal val="visible"/>
                                      </p:to>
                                    </p:set>
                                    <p:animEffect transition="in" filter="fade">
                                      <p:cBhvr>
                                        <p:cTn id="166" dur="1000"/>
                                        <p:tgtEl>
                                          <p:spTgt spid="98"/>
                                        </p:tgtEl>
                                      </p:cBhvr>
                                    </p:animEffect>
                                  </p:childTnLst>
                                </p:cTn>
                              </p:par>
                            </p:childTnLst>
                          </p:cTn>
                        </p:par>
                        <p:par>
                          <p:cTn id="167" fill="hold">
                            <p:stCondLst>
                              <p:cond delay="1000"/>
                            </p:stCondLst>
                            <p:childTnLst>
                              <p:par>
                                <p:cTn id="168" presetID="2" presetClass="entr" presetSubtype="8" fill="hold" grpId="0" nodeType="afterEffect">
                                  <p:stCondLst>
                                    <p:cond delay="0"/>
                                  </p:stCondLst>
                                  <p:childTnLst>
                                    <p:set>
                                      <p:cBhvr>
                                        <p:cTn id="169" dur="1" fill="hold">
                                          <p:stCondLst>
                                            <p:cond delay="0"/>
                                          </p:stCondLst>
                                        </p:cTn>
                                        <p:tgtEl>
                                          <p:spTgt spid="140"/>
                                        </p:tgtEl>
                                        <p:attrNameLst>
                                          <p:attrName>style.visibility</p:attrName>
                                        </p:attrNameLst>
                                      </p:cBhvr>
                                      <p:to>
                                        <p:strVal val="visible"/>
                                      </p:to>
                                    </p:set>
                                    <p:anim calcmode="lin" valueType="num">
                                      <p:cBhvr additive="base">
                                        <p:cTn id="170" dur="500" fill="hold"/>
                                        <p:tgtEl>
                                          <p:spTgt spid="140"/>
                                        </p:tgtEl>
                                        <p:attrNameLst>
                                          <p:attrName>ppt_x</p:attrName>
                                        </p:attrNameLst>
                                      </p:cBhvr>
                                      <p:tavLst>
                                        <p:tav tm="0">
                                          <p:val>
                                            <p:strVal val="0-#ppt_w/2"/>
                                          </p:val>
                                        </p:tav>
                                        <p:tav tm="100000">
                                          <p:val>
                                            <p:strVal val="#ppt_x"/>
                                          </p:val>
                                        </p:tav>
                                      </p:tavLst>
                                    </p:anim>
                                    <p:anim calcmode="lin" valueType="num">
                                      <p:cBhvr additive="base">
                                        <p:cTn id="171" dur="500" fill="hold"/>
                                        <p:tgtEl>
                                          <p:spTgt spid="140"/>
                                        </p:tgtEl>
                                        <p:attrNameLst>
                                          <p:attrName>ppt_y</p:attrName>
                                        </p:attrNameLst>
                                      </p:cBhvr>
                                      <p:tavLst>
                                        <p:tav tm="0">
                                          <p:val>
                                            <p:strVal val="#ppt_y"/>
                                          </p:val>
                                        </p:tav>
                                        <p:tav tm="100000">
                                          <p:val>
                                            <p:strVal val="#ppt_y"/>
                                          </p:val>
                                        </p:tav>
                                      </p:tavLst>
                                    </p:anim>
                                  </p:childTnLst>
                                </p:cTn>
                              </p:par>
                              <p:par>
                                <p:cTn id="172" presetID="2" presetClass="entr" presetSubtype="8" fill="hold" grpId="0" nodeType="withEffect">
                                  <p:stCondLst>
                                    <p:cond delay="0"/>
                                  </p:stCondLst>
                                  <p:childTnLst>
                                    <p:set>
                                      <p:cBhvr>
                                        <p:cTn id="173" dur="1" fill="hold">
                                          <p:stCondLst>
                                            <p:cond delay="0"/>
                                          </p:stCondLst>
                                        </p:cTn>
                                        <p:tgtEl>
                                          <p:spTgt spid="141"/>
                                        </p:tgtEl>
                                        <p:attrNameLst>
                                          <p:attrName>style.visibility</p:attrName>
                                        </p:attrNameLst>
                                      </p:cBhvr>
                                      <p:to>
                                        <p:strVal val="visible"/>
                                      </p:to>
                                    </p:set>
                                    <p:anim calcmode="lin" valueType="num">
                                      <p:cBhvr additive="base">
                                        <p:cTn id="174" dur="500" fill="hold"/>
                                        <p:tgtEl>
                                          <p:spTgt spid="141"/>
                                        </p:tgtEl>
                                        <p:attrNameLst>
                                          <p:attrName>ppt_x</p:attrName>
                                        </p:attrNameLst>
                                      </p:cBhvr>
                                      <p:tavLst>
                                        <p:tav tm="0">
                                          <p:val>
                                            <p:strVal val="0-#ppt_w/2"/>
                                          </p:val>
                                        </p:tav>
                                        <p:tav tm="100000">
                                          <p:val>
                                            <p:strVal val="#ppt_x"/>
                                          </p:val>
                                        </p:tav>
                                      </p:tavLst>
                                    </p:anim>
                                    <p:anim calcmode="lin" valueType="num">
                                      <p:cBhvr additive="base">
                                        <p:cTn id="175"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99"/>
                                        </p:tgtEl>
                                        <p:attrNameLst>
                                          <p:attrName>style.visibility</p:attrName>
                                        </p:attrNameLst>
                                      </p:cBhvr>
                                      <p:to>
                                        <p:strVal val="visible"/>
                                      </p:to>
                                    </p:set>
                                    <p:animEffect transition="in" filter="fade">
                                      <p:cBhvr>
                                        <p:cTn id="180" dur="1000"/>
                                        <p:tgtEl>
                                          <p:spTgt spid="99"/>
                                        </p:tgtEl>
                                      </p:cBhvr>
                                    </p:animEffect>
                                  </p:childTnLst>
                                </p:cTn>
                              </p:par>
                            </p:childTnLst>
                          </p:cTn>
                        </p:par>
                        <p:par>
                          <p:cTn id="181" fill="hold">
                            <p:stCondLst>
                              <p:cond delay="1000"/>
                            </p:stCondLst>
                            <p:childTnLst>
                              <p:par>
                                <p:cTn id="182" presetID="2" presetClass="entr" presetSubtype="8" fill="hold" grpId="0" nodeType="afterEffect">
                                  <p:stCondLst>
                                    <p:cond delay="0"/>
                                  </p:stCondLst>
                                  <p:childTnLst>
                                    <p:set>
                                      <p:cBhvr>
                                        <p:cTn id="183" dur="1" fill="hold">
                                          <p:stCondLst>
                                            <p:cond delay="0"/>
                                          </p:stCondLst>
                                        </p:cTn>
                                        <p:tgtEl>
                                          <p:spTgt spid="145"/>
                                        </p:tgtEl>
                                        <p:attrNameLst>
                                          <p:attrName>style.visibility</p:attrName>
                                        </p:attrNameLst>
                                      </p:cBhvr>
                                      <p:to>
                                        <p:strVal val="visible"/>
                                      </p:to>
                                    </p:set>
                                    <p:anim calcmode="lin" valueType="num">
                                      <p:cBhvr additive="base">
                                        <p:cTn id="184" dur="500" fill="hold"/>
                                        <p:tgtEl>
                                          <p:spTgt spid="145"/>
                                        </p:tgtEl>
                                        <p:attrNameLst>
                                          <p:attrName>ppt_x</p:attrName>
                                        </p:attrNameLst>
                                      </p:cBhvr>
                                      <p:tavLst>
                                        <p:tav tm="0">
                                          <p:val>
                                            <p:strVal val="0-#ppt_w/2"/>
                                          </p:val>
                                        </p:tav>
                                        <p:tav tm="100000">
                                          <p:val>
                                            <p:strVal val="#ppt_x"/>
                                          </p:val>
                                        </p:tav>
                                      </p:tavLst>
                                    </p:anim>
                                    <p:anim calcmode="lin" valueType="num">
                                      <p:cBhvr additive="base">
                                        <p:cTn id="185" dur="500" fill="hold"/>
                                        <p:tgtEl>
                                          <p:spTgt spid="145"/>
                                        </p:tgtEl>
                                        <p:attrNameLst>
                                          <p:attrName>ppt_y</p:attrName>
                                        </p:attrNameLst>
                                      </p:cBhvr>
                                      <p:tavLst>
                                        <p:tav tm="0">
                                          <p:val>
                                            <p:strVal val="#ppt_y"/>
                                          </p:val>
                                        </p:tav>
                                        <p:tav tm="100000">
                                          <p:val>
                                            <p:strVal val="#ppt_y"/>
                                          </p:val>
                                        </p:tav>
                                      </p:tavLst>
                                    </p:anim>
                                  </p:childTnLst>
                                </p:cTn>
                              </p:par>
                              <p:par>
                                <p:cTn id="186" presetID="2" presetClass="entr" presetSubtype="8" fill="hold" grpId="0" nodeType="withEffect">
                                  <p:stCondLst>
                                    <p:cond delay="0"/>
                                  </p:stCondLst>
                                  <p:childTnLst>
                                    <p:set>
                                      <p:cBhvr>
                                        <p:cTn id="187" dur="1" fill="hold">
                                          <p:stCondLst>
                                            <p:cond delay="0"/>
                                          </p:stCondLst>
                                        </p:cTn>
                                        <p:tgtEl>
                                          <p:spTgt spid="146"/>
                                        </p:tgtEl>
                                        <p:attrNameLst>
                                          <p:attrName>style.visibility</p:attrName>
                                        </p:attrNameLst>
                                      </p:cBhvr>
                                      <p:to>
                                        <p:strVal val="visible"/>
                                      </p:to>
                                    </p:set>
                                    <p:anim calcmode="lin" valueType="num">
                                      <p:cBhvr additive="base">
                                        <p:cTn id="188" dur="500" fill="hold"/>
                                        <p:tgtEl>
                                          <p:spTgt spid="146"/>
                                        </p:tgtEl>
                                        <p:attrNameLst>
                                          <p:attrName>ppt_x</p:attrName>
                                        </p:attrNameLst>
                                      </p:cBhvr>
                                      <p:tavLst>
                                        <p:tav tm="0">
                                          <p:val>
                                            <p:strVal val="0-#ppt_w/2"/>
                                          </p:val>
                                        </p:tav>
                                        <p:tav tm="100000">
                                          <p:val>
                                            <p:strVal val="#ppt_x"/>
                                          </p:val>
                                        </p:tav>
                                      </p:tavLst>
                                    </p:anim>
                                    <p:anim calcmode="lin" valueType="num">
                                      <p:cBhvr additive="base">
                                        <p:cTn id="189"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01"/>
                                        </p:tgtEl>
                                        <p:attrNameLst>
                                          <p:attrName>style.visibility</p:attrName>
                                        </p:attrNameLst>
                                      </p:cBhvr>
                                      <p:to>
                                        <p:strVal val="visible"/>
                                      </p:to>
                                    </p:set>
                                    <p:animEffect transition="in" filter="fade">
                                      <p:cBhvr>
                                        <p:cTn id="194" dur="1000"/>
                                        <p:tgtEl>
                                          <p:spTgt spid="101"/>
                                        </p:tgtEl>
                                      </p:cBhvr>
                                    </p:animEffect>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149"/>
                                        </p:tgtEl>
                                        <p:attrNameLst>
                                          <p:attrName>style.visibility</p:attrName>
                                        </p:attrNameLst>
                                      </p:cBhvr>
                                      <p:to>
                                        <p:strVal val="visible"/>
                                      </p:to>
                                    </p:set>
                                    <p:anim calcmode="lin" valueType="num">
                                      <p:cBhvr additive="base">
                                        <p:cTn id="198" dur="500" fill="hold"/>
                                        <p:tgtEl>
                                          <p:spTgt spid="149"/>
                                        </p:tgtEl>
                                        <p:attrNameLst>
                                          <p:attrName>ppt_x</p:attrName>
                                        </p:attrNameLst>
                                      </p:cBhvr>
                                      <p:tavLst>
                                        <p:tav tm="0">
                                          <p:val>
                                            <p:strVal val="0-#ppt_w/2"/>
                                          </p:val>
                                        </p:tav>
                                        <p:tav tm="100000">
                                          <p:val>
                                            <p:strVal val="#ppt_x"/>
                                          </p:val>
                                        </p:tav>
                                      </p:tavLst>
                                    </p:anim>
                                    <p:anim calcmode="lin" valueType="num">
                                      <p:cBhvr additive="base">
                                        <p:cTn id="199" dur="500" fill="hold"/>
                                        <p:tgtEl>
                                          <p:spTgt spid="149"/>
                                        </p:tgtEl>
                                        <p:attrNameLst>
                                          <p:attrName>ppt_y</p:attrName>
                                        </p:attrNameLst>
                                      </p:cBhvr>
                                      <p:tavLst>
                                        <p:tav tm="0">
                                          <p:val>
                                            <p:strVal val="#ppt_y"/>
                                          </p:val>
                                        </p:tav>
                                        <p:tav tm="100000">
                                          <p:val>
                                            <p:strVal val="#ppt_y"/>
                                          </p:val>
                                        </p:tav>
                                      </p:tavLst>
                                    </p:anim>
                                  </p:childTnLst>
                                </p:cTn>
                              </p:par>
                              <p:par>
                                <p:cTn id="200" presetID="2" presetClass="entr" presetSubtype="8" fill="hold" grpId="0" nodeType="withEffect">
                                  <p:stCondLst>
                                    <p:cond delay="0"/>
                                  </p:stCondLst>
                                  <p:childTnLst>
                                    <p:set>
                                      <p:cBhvr>
                                        <p:cTn id="201" dur="1" fill="hold">
                                          <p:stCondLst>
                                            <p:cond delay="0"/>
                                          </p:stCondLst>
                                        </p:cTn>
                                        <p:tgtEl>
                                          <p:spTgt spid="150"/>
                                        </p:tgtEl>
                                        <p:attrNameLst>
                                          <p:attrName>style.visibility</p:attrName>
                                        </p:attrNameLst>
                                      </p:cBhvr>
                                      <p:to>
                                        <p:strVal val="visible"/>
                                      </p:to>
                                    </p:set>
                                    <p:anim calcmode="lin" valueType="num">
                                      <p:cBhvr additive="base">
                                        <p:cTn id="202" dur="500" fill="hold"/>
                                        <p:tgtEl>
                                          <p:spTgt spid="150"/>
                                        </p:tgtEl>
                                        <p:attrNameLst>
                                          <p:attrName>ppt_x</p:attrName>
                                        </p:attrNameLst>
                                      </p:cBhvr>
                                      <p:tavLst>
                                        <p:tav tm="0">
                                          <p:val>
                                            <p:strVal val="0-#ppt_w/2"/>
                                          </p:val>
                                        </p:tav>
                                        <p:tav tm="100000">
                                          <p:val>
                                            <p:strVal val="#ppt_x"/>
                                          </p:val>
                                        </p:tav>
                                      </p:tavLst>
                                    </p:anim>
                                    <p:anim calcmode="lin" valueType="num">
                                      <p:cBhvr additive="base">
                                        <p:cTn id="203" dur="500" fill="hold"/>
                                        <p:tgtEl>
                                          <p:spTgt spid="150"/>
                                        </p:tgtEl>
                                        <p:attrNameLst>
                                          <p:attrName>ppt_y</p:attrName>
                                        </p:attrNameLst>
                                      </p:cBhvr>
                                      <p:tavLst>
                                        <p:tav tm="0">
                                          <p:val>
                                            <p:strVal val="#ppt_y"/>
                                          </p:val>
                                        </p:tav>
                                        <p:tav tm="100000">
                                          <p:val>
                                            <p:strVal val="#ppt_y"/>
                                          </p:val>
                                        </p:tav>
                                      </p:tavLst>
                                    </p:anim>
                                  </p:childTnLst>
                                </p:cTn>
                              </p:par>
                            </p:childTnLst>
                          </p:cTn>
                        </p:par>
                        <p:par>
                          <p:cTn id="204" fill="hold">
                            <p:stCondLst>
                              <p:cond delay="1500"/>
                            </p:stCondLst>
                            <p:childTnLst>
                              <p:par>
                                <p:cTn id="205" presetID="10" presetClass="entr" presetSubtype="0" fill="hold" grpId="0" nodeType="afterEffect">
                                  <p:stCondLst>
                                    <p:cond delay="0"/>
                                  </p:stCondLst>
                                  <p:childTnLst>
                                    <p:set>
                                      <p:cBhvr>
                                        <p:cTn id="206" dur="1" fill="hold">
                                          <p:stCondLst>
                                            <p:cond delay="0"/>
                                          </p:stCondLst>
                                        </p:cTn>
                                        <p:tgtEl>
                                          <p:spTgt spid="161"/>
                                        </p:tgtEl>
                                        <p:attrNameLst>
                                          <p:attrName>style.visibility</p:attrName>
                                        </p:attrNameLst>
                                      </p:cBhvr>
                                      <p:to>
                                        <p:strVal val="visible"/>
                                      </p:to>
                                    </p:set>
                                    <p:animEffect transition="in" filter="fade">
                                      <p:cBhvr>
                                        <p:cTn id="20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7" grpId="0" animBg="1"/>
      <p:bldP spid="59" grpId="0" animBg="1"/>
      <p:bldP spid="61" grpId="0" animBg="1"/>
      <p:bldP spid="98" grpId="0" animBg="1"/>
      <p:bldP spid="99" grpId="0" animBg="1"/>
      <p:bldP spid="101" grpId="0" animBg="1"/>
      <p:bldP spid="17" grpId="0" animBg="1"/>
      <p:bldP spid="106" grpId="0" animBg="1"/>
      <p:bldP spid="107" grpId="0" animBg="1"/>
      <p:bldP spid="108" grpId="0" animBg="1"/>
      <p:bldP spid="111" grpId="0" animBg="1"/>
      <p:bldP spid="118" grpId="0" animBg="1"/>
      <p:bldP spid="119" grpId="0" animBg="1"/>
      <p:bldP spid="124" grpId="0" animBg="1"/>
      <p:bldP spid="129" grpId="0" animBg="1"/>
      <p:bldP spid="130" grpId="0" animBg="1"/>
      <p:bldP spid="135" grpId="0" animBg="1"/>
      <p:bldP spid="136" grpId="0" animBg="1"/>
      <p:bldP spid="140" grpId="0" animBg="1"/>
      <p:bldP spid="141" grpId="0" animBg="1"/>
      <p:bldP spid="145" grpId="0" animBg="1"/>
      <p:bldP spid="146" grpId="0" animBg="1"/>
      <p:bldP spid="149" grpId="0" animBg="1"/>
      <p:bldP spid="150" grpId="0" animBg="1"/>
      <p:bldP spid="160" grpId="0"/>
      <p:bldP spid="161" grpId="0"/>
      <p:bldP spid="162" grpId="0"/>
      <p:bldP spid="175" grpId="0"/>
      <p:bldP spid="176" grpId="0"/>
      <p:bldP spid="177" grpId="0"/>
      <p:bldP spid="178" grpId="0"/>
      <p:bldP spid="180" grpId="0"/>
      <p:bldP spid="181" grpId="0"/>
      <p:bldP spid="183" grpId="0"/>
      <p:bldP spid="184" grpId="0"/>
      <p:bldP spid="1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Актуальность</a:t>
            </a:r>
            <a:endParaRPr lang="ru-RU" b="1" dirty="0"/>
          </a:p>
        </p:txBody>
      </p:sp>
      <p:sp>
        <p:nvSpPr>
          <p:cNvPr id="4" name="Номер слайда 3"/>
          <p:cNvSpPr>
            <a:spLocks noGrp="1"/>
          </p:cNvSpPr>
          <p:nvPr>
            <p:ph type="sldNum" sz="quarter" idx="12"/>
          </p:nvPr>
        </p:nvSpPr>
        <p:spPr/>
        <p:txBody>
          <a:bodyPr/>
          <a:lstStyle/>
          <a:p>
            <a:fld id="{36654DC3-442E-3A4B-BDB5-90C6476B7DD0}" type="slidenum">
              <a:rPr lang="ru-RU" smtClean="0"/>
              <a:pPr/>
              <a:t>27</a:t>
            </a:fld>
            <a:endParaRPr lang="ru-RU" dirty="0"/>
          </a:p>
        </p:txBody>
      </p:sp>
      <p:sp>
        <p:nvSpPr>
          <p:cNvPr id="5" name="Прямоугольник 4"/>
          <p:cNvSpPr/>
          <p:nvPr/>
        </p:nvSpPr>
        <p:spPr>
          <a:xfrm>
            <a:off x="143508" y="764704"/>
            <a:ext cx="3960440" cy="2031325"/>
          </a:xfrm>
          <a:prstGeom prst="rect">
            <a:avLst/>
          </a:prstGeom>
        </p:spPr>
        <p:txBody>
          <a:bodyPr wrap="square">
            <a:spAutoFit/>
          </a:bodyPr>
          <a:lstStyle/>
          <a:p>
            <a:r>
              <a:rPr lang="ru-RU" dirty="0"/>
              <a:t>В соответствии с </a:t>
            </a:r>
            <a:r>
              <a:rPr lang="ru-RU" b="1" dirty="0" smtClean="0"/>
              <a:t>209 </a:t>
            </a:r>
            <a:r>
              <a:rPr lang="ru-RU" b="1" dirty="0"/>
              <a:t>ФЗ от </a:t>
            </a:r>
            <a:r>
              <a:rPr lang="ru-RU" b="1" dirty="0" smtClean="0"/>
              <a:t>21.07.2014 </a:t>
            </a:r>
            <a:r>
              <a:rPr lang="ru-RU" b="1" dirty="0"/>
              <a:t>"О ГИС ЖКХ"</a:t>
            </a:r>
            <a:r>
              <a:rPr lang="ru-RU" dirty="0"/>
              <a:t> регионы РФ </a:t>
            </a:r>
            <a:r>
              <a:rPr lang="ru-RU" dirty="0" smtClean="0"/>
              <a:t>имеют право:</a:t>
            </a:r>
          </a:p>
          <a:p>
            <a:pPr marL="285750" indent="-285750">
              <a:buFont typeface="Arial" panose="020B0604020202020204" pitchFamily="34" charset="0"/>
              <a:buChar char="•"/>
            </a:pPr>
            <a:r>
              <a:rPr lang="ru-RU" dirty="0" smtClean="0"/>
              <a:t>реализовать </a:t>
            </a:r>
            <a:r>
              <a:rPr lang="ru-RU" dirty="0"/>
              <a:t>собственный региональный сегмент ГИС </a:t>
            </a:r>
            <a:r>
              <a:rPr lang="ru-RU" dirty="0" smtClean="0"/>
              <a:t>ЖКХ</a:t>
            </a:r>
          </a:p>
          <a:p>
            <a:pPr marL="285750" indent="-285750">
              <a:buFont typeface="Arial" panose="020B0604020202020204" pitchFamily="34" charset="0"/>
              <a:buChar char="•"/>
            </a:pPr>
            <a:r>
              <a:rPr lang="ru-RU" dirty="0" smtClean="0"/>
              <a:t>использовать </a:t>
            </a:r>
            <a:r>
              <a:rPr lang="ru-RU" dirty="0"/>
              <a:t>ГИС ЖКХ (федеральный сегмент</a:t>
            </a:r>
            <a:r>
              <a:rPr lang="ru-RU" dirty="0" smtClean="0"/>
              <a:t>) </a:t>
            </a:r>
            <a:endParaRPr lang="ru-RU" dirty="0"/>
          </a:p>
        </p:txBody>
      </p:sp>
      <p:sp>
        <p:nvSpPr>
          <p:cNvPr id="6" name="Прямоугольник 5"/>
          <p:cNvSpPr/>
          <p:nvPr/>
        </p:nvSpPr>
        <p:spPr>
          <a:xfrm>
            <a:off x="4211960" y="765550"/>
            <a:ext cx="4572000" cy="2031325"/>
          </a:xfrm>
          <a:prstGeom prst="rect">
            <a:avLst/>
          </a:prstGeom>
        </p:spPr>
        <p:txBody>
          <a:bodyPr>
            <a:spAutoFit/>
          </a:bodyPr>
          <a:lstStyle/>
          <a:p>
            <a:r>
              <a:rPr lang="ru-RU" b="1" dirty="0"/>
              <a:t>Решение </a:t>
            </a:r>
            <a:r>
              <a:rPr lang="en-US" b="1" dirty="0" smtClean="0"/>
              <a:t>R</a:t>
            </a:r>
            <a:r>
              <a:rPr lang="ru-RU" b="1" dirty="0" smtClean="0"/>
              <a:t>-</a:t>
            </a:r>
            <a:r>
              <a:rPr lang="en-US" b="1" dirty="0" smtClean="0"/>
              <a:t>Style </a:t>
            </a:r>
            <a:r>
              <a:rPr lang="ru-RU" b="1" dirty="0" smtClean="0"/>
              <a:t>ЖКХ</a:t>
            </a:r>
            <a:r>
              <a:rPr lang="ru-RU" dirty="0" smtClean="0"/>
              <a:t>:</a:t>
            </a:r>
          </a:p>
          <a:p>
            <a:pPr marL="285750" indent="-285750">
              <a:buFont typeface="Arial" panose="020B0604020202020204" pitchFamily="34" charset="0"/>
              <a:buChar char="•"/>
            </a:pPr>
            <a:r>
              <a:rPr lang="ru-RU" dirty="0" smtClean="0"/>
              <a:t>осуществляет контроль ЖКХ города</a:t>
            </a:r>
          </a:p>
          <a:p>
            <a:pPr marL="285750" indent="-285750">
              <a:buFont typeface="Arial" panose="020B0604020202020204" pitchFamily="34" charset="0"/>
              <a:buChar char="•"/>
            </a:pPr>
            <a:r>
              <a:rPr lang="ru-RU" dirty="0" smtClean="0"/>
              <a:t>позволяет предоставлять </a:t>
            </a:r>
            <a:r>
              <a:rPr lang="ru-RU" b="1" i="1" dirty="0"/>
              <a:t>выверенную</a:t>
            </a:r>
            <a:r>
              <a:rPr lang="ru-RU" dirty="0"/>
              <a:t> информацию на федеральный </a:t>
            </a:r>
            <a:r>
              <a:rPr lang="ru-RU" dirty="0" smtClean="0"/>
              <a:t>уровень</a:t>
            </a:r>
          </a:p>
          <a:p>
            <a:pPr marL="285750" indent="-285750">
              <a:buFont typeface="Arial" panose="020B0604020202020204" pitchFamily="34" charset="0"/>
              <a:buChar char="•"/>
            </a:pPr>
            <a:r>
              <a:rPr lang="ru-RU" dirty="0" smtClean="0"/>
              <a:t>окупается </a:t>
            </a:r>
            <a:r>
              <a:rPr lang="ru-RU" dirty="0"/>
              <a:t>в течение одного </a:t>
            </a:r>
            <a:r>
              <a:rPr lang="ru-RU" dirty="0" smtClean="0"/>
              <a:t>года</a:t>
            </a:r>
          </a:p>
          <a:p>
            <a:pPr marL="285750" indent="-285750">
              <a:buFont typeface="Arial" panose="020B0604020202020204" pitchFamily="34" charset="0"/>
              <a:buChar char="•"/>
            </a:pPr>
            <a:r>
              <a:rPr lang="ru-RU" dirty="0" smtClean="0"/>
              <a:t>приносит </a:t>
            </a:r>
            <a:r>
              <a:rPr lang="ru-RU" dirty="0"/>
              <a:t>дополнительный доход в бюджет </a:t>
            </a:r>
            <a:r>
              <a:rPr lang="ru-RU" dirty="0" smtClean="0"/>
              <a:t>города</a:t>
            </a:r>
            <a:endParaRPr lang="ru-RU" dirty="0"/>
          </a:p>
        </p:txBody>
      </p:sp>
      <p:pic>
        <p:nvPicPr>
          <p:cNvPr id="7" name="Picture 2" descr="C:\Users\Eduard.Kapitonov\Pictures\ЖКХ\Дом.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1252" y="4151170"/>
            <a:ext cx="1476283" cy="1430557"/>
          </a:xfrm>
          <a:prstGeom prst="rect">
            <a:avLst/>
          </a:prstGeom>
          <a:noFill/>
          <a:extLst>
            <a:ext uri="{909E8E84-426E-40DD-AFC4-6F175D3DCCD1}">
              <a14:hiddenFill xmlns:a14="http://schemas.microsoft.com/office/drawing/2010/main">
                <a:solidFill>
                  <a:srgbClr val="FFFFFF"/>
                </a:solidFill>
              </a14:hiddenFill>
            </a:ext>
          </a:extLst>
        </p:spPr>
      </p:pic>
      <p:sp>
        <p:nvSpPr>
          <p:cNvPr id="8" name="Овал 7"/>
          <p:cNvSpPr>
            <a:spLocks noChangeAspect="1"/>
          </p:cNvSpPr>
          <p:nvPr/>
        </p:nvSpPr>
        <p:spPr>
          <a:xfrm>
            <a:off x="1906472" y="4190032"/>
            <a:ext cx="1404893" cy="1376519"/>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t>Объект</a:t>
            </a:r>
          </a:p>
          <a:p>
            <a:pPr algn="ctr"/>
            <a:r>
              <a:rPr lang="ru-RU" b="1" dirty="0" smtClean="0"/>
              <a:t>учета</a:t>
            </a:r>
            <a:endParaRPr lang="ru-RU" b="1" dirty="0"/>
          </a:p>
        </p:txBody>
      </p:sp>
      <p:cxnSp>
        <p:nvCxnSpPr>
          <p:cNvPr id="9" name="Прямая соединительная линия 8"/>
          <p:cNvCxnSpPr>
            <a:stCxn id="22" idx="2"/>
          </p:cNvCxnSpPr>
          <p:nvPr/>
        </p:nvCxnSpPr>
        <p:spPr>
          <a:xfrm flipH="1">
            <a:off x="2582109" y="3923130"/>
            <a:ext cx="1" cy="172620"/>
          </a:xfrm>
          <a:prstGeom prst="line">
            <a:avLst/>
          </a:prstGeom>
          <a:noFill/>
          <a:ln w="28575" cap="flat" cmpd="sng" algn="ctr">
            <a:solidFill>
              <a:schemeClr val="bg1">
                <a:lumMod val="75000"/>
              </a:schemeClr>
            </a:solidFill>
            <a:prstDash val="solid"/>
            <a:round/>
            <a:headEnd type="none" w="med" len="med"/>
            <a:tailEnd type="none"/>
          </a:ln>
          <a:effectLst/>
        </p:spPr>
      </p:cxnSp>
      <p:cxnSp>
        <p:nvCxnSpPr>
          <p:cNvPr id="10" name="Прямая соединительная линия 9"/>
          <p:cNvCxnSpPr>
            <a:stCxn id="15" idx="2"/>
          </p:cNvCxnSpPr>
          <p:nvPr/>
        </p:nvCxnSpPr>
        <p:spPr>
          <a:xfrm>
            <a:off x="898002" y="3927649"/>
            <a:ext cx="921273" cy="482426"/>
          </a:xfrm>
          <a:prstGeom prst="line">
            <a:avLst/>
          </a:prstGeom>
          <a:noFill/>
          <a:ln w="28575" cap="flat" cmpd="sng" algn="ctr">
            <a:solidFill>
              <a:schemeClr val="bg1">
                <a:lumMod val="75000"/>
              </a:schemeClr>
            </a:solidFill>
            <a:prstDash val="solid"/>
            <a:round/>
            <a:headEnd type="none" w="med" len="med"/>
            <a:tailEnd type="none"/>
          </a:ln>
          <a:effectLst/>
        </p:spPr>
      </p:cxnSp>
      <p:cxnSp>
        <p:nvCxnSpPr>
          <p:cNvPr id="11" name="Прямая соединительная линия 10"/>
          <p:cNvCxnSpPr>
            <a:stCxn id="29" idx="2"/>
          </p:cNvCxnSpPr>
          <p:nvPr/>
        </p:nvCxnSpPr>
        <p:spPr>
          <a:xfrm flipH="1">
            <a:off x="3304122" y="3917766"/>
            <a:ext cx="920267" cy="537058"/>
          </a:xfrm>
          <a:prstGeom prst="line">
            <a:avLst/>
          </a:prstGeom>
          <a:noFill/>
          <a:ln w="28575" cap="flat" cmpd="sng" algn="ctr">
            <a:solidFill>
              <a:schemeClr val="bg1">
                <a:lumMod val="75000"/>
              </a:schemeClr>
            </a:solidFill>
            <a:prstDash val="solid"/>
            <a:round/>
            <a:headEnd type="none" w="med" len="med"/>
            <a:tailEnd type="none"/>
          </a:ln>
          <a:effectLst/>
        </p:spPr>
      </p:cxnSp>
      <p:sp>
        <p:nvSpPr>
          <p:cNvPr id="12" name="Цилиндр 11"/>
          <p:cNvSpPr/>
          <p:nvPr/>
        </p:nvSpPr>
        <p:spPr>
          <a:xfrm>
            <a:off x="1150887" y="3236213"/>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13" name="Группа 12"/>
          <p:cNvGrpSpPr/>
          <p:nvPr/>
        </p:nvGrpSpPr>
        <p:grpSpPr>
          <a:xfrm>
            <a:off x="455577" y="2853332"/>
            <a:ext cx="884849" cy="1074317"/>
            <a:chOff x="2405809" y="1152414"/>
            <a:chExt cx="884849" cy="1074317"/>
          </a:xfrm>
        </p:grpSpPr>
        <p:grpSp>
          <p:nvGrpSpPr>
            <p:cNvPr id="14" name="Группа 13"/>
            <p:cNvGrpSpPr/>
            <p:nvPr/>
          </p:nvGrpSpPr>
          <p:grpSpPr>
            <a:xfrm>
              <a:off x="2563960" y="1152414"/>
              <a:ext cx="563858" cy="828096"/>
              <a:chOff x="3112493" y="1152414"/>
              <a:chExt cx="563858" cy="828096"/>
            </a:xfrm>
          </p:grpSpPr>
          <p:pic>
            <p:nvPicPr>
              <p:cNvPr id="16" name="Изображение 79"/>
              <p:cNvPicPr>
                <a:picLocks noChangeAspect="1"/>
              </p:cNvPicPr>
              <p:nvPr/>
            </p:nvPicPr>
            <p:blipFill>
              <a:blip r:embed="rId3"/>
              <a:stretch>
                <a:fillRect/>
              </a:stretch>
            </p:blipFill>
            <p:spPr>
              <a:xfrm>
                <a:off x="3112493" y="1548619"/>
                <a:ext cx="563858" cy="431891"/>
              </a:xfrm>
              <a:prstGeom prst="rect">
                <a:avLst/>
              </a:prstGeom>
            </p:spPr>
          </p:pic>
          <p:pic>
            <p:nvPicPr>
              <p:cNvPr id="17" name="Изображение 57"/>
              <p:cNvPicPr>
                <a:picLocks noChangeAspect="1"/>
              </p:cNvPicPr>
              <p:nvPr/>
            </p:nvPicPr>
            <p:blipFill>
              <a:blip r:embed="rId4"/>
              <a:stretch>
                <a:fillRect/>
              </a:stretch>
            </p:blipFill>
            <p:spPr>
              <a:xfrm>
                <a:off x="3176789" y="1152414"/>
                <a:ext cx="421169" cy="382881"/>
              </a:xfrm>
              <a:prstGeom prst="rect">
                <a:avLst/>
              </a:prstGeom>
            </p:spPr>
          </p:pic>
        </p:grpSp>
        <p:sp>
          <p:nvSpPr>
            <p:cNvPr id="15" name="TextBox 14"/>
            <p:cNvSpPr txBox="1"/>
            <p:nvPr/>
          </p:nvSpPr>
          <p:spPr>
            <a:xfrm>
              <a:off x="2405809" y="1980510"/>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БТИ</a:t>
              </a:r>
              <a:endParaRPr lang="ru-RU" sz="1000" dirty="0">
                <a:solidFill>
                  <a:srgbClr val="AC0000"/>
                </a:solidFill>
              </a:endParaRPr>
            </a:p>
          </p:txBody>
        </p:sp>
      </p:grpSp>
      <p:pic>
        <p:nvPicPr>
          <p:cNvPr id="18" name="Picture 2" descr="E17192FF-76DB-4BCE-81E7-F6C9054AE0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22" t="15891" r="18162" b="21666"/>
          <a:stretch/>
        </p:blipFill>
        <p:spPr bwMode="auto">
          <a:xfrm>
            <a:off x="359532" y="3282420"/>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Цилиндр 18"/>
          <p:cNvSpPr/>
          <p:nvPr/>
        </p:nvSpPr>
        <p:spPr>
          <a:xfrm>
            <a:off x="2834995" y="3231694"/>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20" name="Группа 19"/>
          <p:cNvGrpSpPr/>
          <p:nvPr/>
        </p:nvGrpSpPr>
        <p:grpSpPr>
          <a:xfrm>
            <a:off x="2139685" y="2848813"/>
            <a:ext cx="884849" cy="1074317"/>
            <a:chOff x="4089917" y="1147895"/>
            <a:chExt cx="884849" cy="1074317"/>
          </a:xfrm>
        </p:grpSpPr>
        <p:grpSp>
          <p:nvGrpSpPr>
            <p:cNvPr id="21" name="Группа 20"/>
            <p:cNvGrpSpPr/>
            <p:nvPr/>
          </p:nvGrpSpPr>
          <p:grpSpPr>
            <a:xfrm>
              <a:off x="4248068" y="1147895"/>
              <a:ext cx="563858" cy="828096"/>
              <a:chOff x="3112493" y="1152414"/>
              <a:chExt cx="563858" cy="828096"/>
            </a:xfrm>
          </p:grpSpPr>
          <p:pic>
            <p:nvPicPr>
              <p:cNvPr id="23" name="Изображение 79"/>
              <p:cNvPicPr>
                <a:picLocks noChangeAspect="1"/>
              </p:cNvPicPr>
              <p:nvPr/>
            </p:nvPicPr>
            <p:blipFill>
              <a:blip r:embed="rId3"/>
              <a:stretch>
                <a:fillRect/>
              </a:stretch>
            </p:blipFill>
            <p:spPr>
              <a:xfrm>
                <a:off x="3112493" y="1548619"/>
                <a:ext cx="563858" cy="431891"/>
              </a:xfrm>
              <a:prstGeom prst="rect">
                <a:avLst/>
              </a:prstGeom>
            </p:spPr>
          </p:pic>
          <p:pic>
            <p:nvPicPr>
              <p:cNvPr id="24" name="Изображение 57"/>
              <p:cNvPicPr>
                <a:picLocks noChangeAspect="1"/>
              </p:cNvPicPr>
              <p:nvPr/>
            </p:nvPicPr>
            <p:blipFill>
              <a:blip r:embed="rId4"/>
              <a:stretch>
                <a:fillRect/>
              </a:stretch>
            </p:blipFill>
            <p:spPr>
              <a:xfrm>
                <a:off x="3176789" y="1152414"/>
                <a:ext cx="421169" cy="382881"/>
              </a:xfrm>
              <a:prstGeom prst="rect">
                <a:avLst/>
              </a:prstGeom>
            </p:spPr>
          </p:pic>
        </p:grpSp>
        <p:sp>
          <p:nvSpPr>
            <p:cNvPr id="22" name="TextBox 21"/>
            <p:cNvSpPr txBox="1"/>
            <p:nvPr/>
          </p:nvSpPr>
          <p:spPr>
            <a:xfrm>
              <a:off x="4089917" y="1975991"/>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ГЖИ</a:t>
              </a:r>
              <a:endParaRPr lang="ru-RU" sz="1000" dirty="0">
                <a:solidFill>
                  <a:srgbClr val="AC0000"/>
                </a:solidFill>
              </a:endParaRPr>
            </a:p>
          </p:txBody>
        </p:sp>
      </p:grpSp>
      <p:pic>
        <p:nvPicPr>
          <p:cNvPr id="25" name="Picture 2" descr="E17192FF-76DB-4BCE-81E7-F6C9054AE0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22" t="15891" r="18162" b="21666"/>
          <a:stretch/>
        </p:blipFill>
        <p:spPr bwMode="auto">
          <a:xfrm>
            <a:off x="2040616" y="3275660"/>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Цилиндр 25"/>
          <p:cNvSpPr/>
          <p:nvPr/>
        </p:nvSpPr>
        <p:spPr>
          <a:xfrm>
            <a:off x="4477274" y="3226330"/>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27" name="Группа 26"/>
          <p:cNvGrpSpPr/>
          <p:nvPr/>
        </p:nvGrpSpPr>
        <p:grpSpPr>
          <a:xfrm>
            <a:off x="3781964" y="2843449"/>
            <a:ext cx="884849" cy="1074317"/>
            <a:chOff x="5732196" y="1142531"/>
            <a:chExt cx="884849" cy="1074317"/>
          </a:xfrm>
        </p:grpSpPr>
        <p:grpSp>
          <p:nvGrpSpPr>
            <p:cNvPr id="28" name="Группа 27"/>
            <p:cNvGrpSpPr/>
            <p:nvPr/>
          </p:nvGrpSpPr>
          <p:grpSpPr>
            <a:xfrm>
              <a:off x="5890347" y="1142531"/>
              <a:ext cx="563858" cy="828096"/>
              <a:chOff x="3112493" y="1152414"/>
              <a:chExt cx="563858" cy="828096"/>
            </a:xfrm>
          </p:grpSpPr>
          <p:pic>
            <p:nvPicPr>
              <p:cNvPr id="30" name="Изображение 79"/>
              <p:cNvPicPr>
                <a:picLocks noChangeAspect="1"/>
              </p:cNvPicPr>
              <p:nvPr/>
            </p:nvPicPr>
            <p:blipFill>
              <a:blip r:embed="rId3"/>
              <a:stretch>
                <a:fillRect/>
              </a:stretch>
            </p:blipFill>
            <p:spPr>
              <a:xfrm>
                <a:off x="3112493" y="1548619"/>
                <a:ext cx="563858" cy="431891"/>
              </a:xfrm>
              <a:prstGeom prst="rect">
                <a:avLst/>
              </a:prstGeom>
            </p:spPr>
          </p:pic>
          <p:pic>
            <p:nvPicPr>
              <p:cNvPr id="31" name="Изображение 57"/>
              <p:cNvPicPr>
                <a:picLocks noChangeAspect="1"/>
              </p:cNvPicPr>
              <p:nvPr/>
            </p:nvPicPr>
            <p:blipFill>
              <a:blip r:embed="rId4"/>
              <a:stretch>
                <a:fillRect/>
              </a:stretch>
            </p:blipFill>
            <p:spPr>
              <a:xfrm>
                <a:off x="3176789" y="1152414"/>
                <a:ext cx="421169" cy="382881"/>
              </a:xfrm>
              <a:prstGeom prst="rect">
                <a:avLst/>
              </a:prstGeom>
            </p:spPr>
          </p:pic>
        </p:grpSp>
        <p:sp>
          <p:nvSpPr>
            <p:cNvPr id="29" name="TextBox 28"/>
            <p:cNvSpPr txBox="1"/>
            <p:nvPr/>
          </p:nvSpPr>
          <p:spPr>
            <a:xfrm>
              <a:off x="5732196" y="1970627"/>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УК</a:t>
              </a:r>
              <a:endParaRPr lang="ru-RU" sz="1000" dirty="0">
                <a:solidFill>
                  <a:srgbClr val="AC0000"/>
                </a:solidFill>
              </a:endParaRPr>
            </a:p>
          </p:txBody>
        </p:sp>
      </p:grpSp>
      <p:pic>
        <p:nvPicPr>
          <p:cNvPr id="32" name="Picture 2" descr="E17192FF-76DB-4BCE-81E7-F6C9054AE0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22" t="15891" r="18162" b="21666"/>
          <a:stretch/>
        </p:blipFill>
        <p:spPr bwMode="auto">
          <a:xfrm>
            <a:off x="3685758" y="3261302"/>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Группа 32"/>
          <p:cNvGrpSpPr/>
          <p:nvPr/>
        </p:nvGrpSpPr>
        <p:grpSpPr>
          <a:xfrm>
            <a:off x="1133598" y="4454824"/>
            <a:ext cx="1024657" cy="1013741"/>
            <a:chOff x="1770439" y="3141417"/>
            <a:chExt cx="1087342" cy="1139399"/>
          </a:xfrm>
        </p:grpSpPr>
        <p:pic>
          <p:nvPicPr>
            <p:cNvPr id="3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965" t="3305" r="3652" b="4486"/>
            <a:stretch/>
          </p:blipFill>
          <p:spPr bwMode="auto">
            <a:xfrm>
              <a:off x="1953836" y="3141417"/>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965" t="3305" r="3652" b="4486"/>
            <a:stretch/>
          </p:blipFill>
          <p:spPr bwMode="auto">
            <a:xfrm>
              <a:off x="1867316" y="3224233"/>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965" t="3305" r="3652" b="4486"/>
            <a:stretch/>
          </p:blipFill>
          <p:spPr bwMode="auto">
            <a:xfrm>
              <a:off x="1770439" y="3324947"/>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Прямоугольник 36"/>
          <p:cNvSpPr/>
          <p:nvPr/>
        </p:nvSpPr>
        <p:spPr>
          <a:xfrm>
            <a:off x="1581765" y="5519759"/>
            <a:ext cx="2036329"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200" b="1" dirty="0" smtClean="0">
                <a:solidFill>
                  <a:schemeClr val="bg1">
                    <a:lumMod val="50000"/>
                  </a:schemeClr>
                </a:solidFill>
              </a:rPr>
              <a:t>Актуальная информация о состоянии </a:t>
            </a:r>
            <a:r>
              <a:rPr lang="ru-RU" sz="1200" b="1" dirty="0" smtClean="0">
                <a:solidFill>
                  <a:schemeClr val="bg1">
                    <a:lumMod val="50000"/>
                  </a:schemeClr>
                </a:solidFill>
              </a:rPr>
              <a:t>ЖКХ </a:t>
            </a:r>
            <a:r>
              <a:rPr lang="ru-RU" sz="1200" b="1" dirty="0" smtClean="0">
                <a:solidFill>
                  <a:schemeClr val="bg1">
                    <a:lumMod val="50000"/>
                  </a:schemeClr>
                </a:solidFill>
              </a:rPr>
              <a:t>города</a:t>
            </a:r>
            <a:endParaRPr lang="ru-RU" sz="1200" b="1" dirty="0">
              <a:solidFill>
                <a:schemeClr val="bg1">
                  <a:lumMod val="50000"/>
                </a:schemeClr>
              </a:solidFill>
            </a:endParaRPr>
          </a:p>
        </p:txBody>
      </p:sp>
      <p:sp>
        <p:nvSpPr>
          <p:cNvPr id="38" name="Цилиндр 37"/>
          <p:cNvSpPr/>
          <p:nvPr/>
        </p:nvSpPr>
        <p:spPr>
          <a:xfrm>
            <a:off x="7392831" y="3343756"/>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39" name="Группа 38"/>
          <p:cNvGrpSpPr/>
          <p:nvPr/>
        </p:nvGrpSpPr>
        <p:grpSpPr>
          <a:xfrm>
            <a:off x="6750853" y="2853332"/>
            <a:ext cx="884849" cy="1074317"/>
            <a:chOff x="5732196" y="1142531"/>
            <a:chExt cx="884849" cy="1074317"/>
          </a:xfrm>
        </p:grpSpPr>
        <p:grpSp>
          <p:nvGrpSpPr>
            <p:cNvPr id="40" name="Группа 39"/>
            <p:cNvGrpSpPr/>
            <p:nvPr/>
          </p:nvGrpSpPr>
          <p:grpSpPr>
            <a:xfrm>
              <a:off x="5890347" y="1142531"/>
              <a:ext cx="563858" cy="828096"/>
              <a:chOff x="3112493" y="1152414"/>
              <a:chExt cx="563858" cy="828096"/>
            </a:xfrm>
          </p:grpSpPr>
          <p:pic>
            <p:nvPicPr>
              <p:cNvPr id="42" name="Изображение 79"/>
              <p:cNvPicPr>
                <a:picLocks noChangeAspect="1"/>
              </p:cNvPicPr>
              <p:nvPr/>
            </p:nvPicPr>
            <p:blipFill>
              <a:blip r:embed="rId3"/>
              <a:stretch>
                <a:fillRect/>
              </a:stretch>
            </p:blipFill>
            <p:spPr>
              <a:xfrm>
                <a:off x="3112493" y="1548619"/>
                <a:ext cx="563858" cy="431891"/>
              </a:xfrm>
              <a:prstGeom prst="rect">
                <a:avLst/>
              </a:prstGeom>
            </p:spPr>
          </p:pic>
          <p:pic>
            <p:nvPicPr>
              <p:cNvPr id="43" name="Изображение 57"/>
              <p:cNvPicPr>
                <a:picLocks noChangeAspect="1"/>
              </p:cNvPicPr>
              <p:nvPr/>
            </p:nvPicPr>
            <p:blipFill>
              <a:blip r:embed="rId4"/>
              <a:stretch>
                <a:fillRect/>
              </a:stretch>
            </p:blipFill>
            <p:spPr>
              <a:xfrm>
                <a:off x="3176789" y="1152414"/>
                <a:ext cx="421169" cy="382881"/>
              </a:xfrm>
              <a:prstGeom prst="rect">
                <a:avLst/>
              </a:prstGeom>
            </p:spPr>
          </p:pic>
        </p:grpSp>
        <p:sp>
          <p:nvSpPr>
            <p:cNvPr id="41" name="TextBox 40"/>
            <p:cNvSpPr txBox="1"/>
            <p:nvPr/>
          </p:nvSpPr>
          <p:spPr>
            <a:xfrm>
              <a:off x="5732196" y="1970627"/>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ГИС ЖКХ</a:t>
              </a:r>
              <a:endParaRPr lang="ru-RU" sz="1000" dirty="0">
                <a:solidFill>
                  <a:srgbClr val="AC0000"/>
                </a:solidFill>
              </a:endParaRPr>
            </a:p>
          </p:txBody>
        </p:sp>
      </p:grpSp>
      <p:pic>
        <p:nvPicPr>
          <p:cNvPr id="44" name="Picture 2" descr="E17192FF-76DB-4BCE-81E7-F6C9054AE0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22" t="15891" r="18162" b="21666"/>
          <a:stretch/>
        </p:blipFill>
        <p:spPr bwMode="auto">
          <a:xfrm>
            <a:off x="6601315" y="3378728"/>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Цилиндр 44"/>
          <p:cNvSpPr/>
          <p:nvPr/>
        </p:nvSpPr>
        <p:spPr>
          <a:xfrm>
            <a:off x="7360931" y="4709289"/>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46" name="Группа 45"/>
          <p:cNvGrpSpPr/>
          <p:nvPr/>
        </p:nvGrpSpPr>
        <p:grpSpPr>
          <a:xfrm>
            <a:off x="6569415" y="4326408"/>
            <a:ext cx="1164437" cy="1228206"/>
            <a:chOff x="5635990" y="1142531"/>
            <a:chExt cx="1164437" cy="1228206"/>
          </a:xfrm>
        </p:grpSpPr>
        <p:grpSp>
          <p:nvGrpSpPr>
            <p:cNvPr id="47" name="Группа 46"/>
            <p:cNvGrpSpPr/>
            <p:nvPr/>
          </p:nvGrpSpPr>
          <p:grpSpPr>
            <a:xfrm>
              <a:off x="5890347" y="1142531"/>
              <a:ext cx="563858" cy="828096"/>
              <a:chOff x="3112493" y="1152414"/>
              <a:chExt cx="563858" cy="828096"/>
            </a:xfrm>
          </p:grpSpPr>
          <p:pic>
            <p:nvPicPr>
              <p:cNvPr id="49" name="Изображение 79"/>
              <p:cNvPicPr>
                <a:picLocks noChangeAspect="1"/>
              </p:cNvPicPr>
              <p:nvPr/>
            </p:nvPicPr>
            <p:blipFill>
              <a:blip r:embed="rId3"/>
              <a:stretch>
                <a:fillRect/>
              </a:stretch>
            </p:blipFill>
            <p:spPr>
              <a:xfrm>
                <a:off x="3112493" y="1548619"/>
                <a:ext cx="563858" cy="431891"/>
              </a:xfrm>
              <a:prstGeom prst="rect">
                <a:avLst/>
              </a:prstGeom>
            </p:spPr>
          </p:pic>
          <p:pic>
            <p:nvPicPr>
              <p:cNvPr id="50" name="Изображение 57"/>
              <p:cNvPicPr>
                <a:picLocks noChangeAspect="1"/>
              </p:cNvPicPr>
              <p:nvPr/>
            </p:nvPicPr>
            <p:blipFill>
              <a:blip r:embed="rId4"/>
              <a:stretch>
                <a:fillRect/>
              </a:stretch>
            </p:blipFill>
            <p:spPr>
              <a:xfrm>
                <a:off x="3176789" y="1152414"/>
                <a:ext cx="421169" cy="382881"/>
              </a:xfrm>
              <a:prstGeom prst="rect">
                <a:avLst/>
              </a:prstGeom>
            </p:spPr>
          </p:pic>
        </p:grpSp>
        <p:sp>
          <p:nvSpPr>
            <p:cNvPr id="48" name="TextBox 47"/>
            <p:cNvSpPr txBox="1"/>
            <p:nvPr/>
          </p:nvSpPr>
          <p:spPr>
            <a:xfrm>
              <a:off x="5635990" y="1970627"/>
              <a:ext cx="1164437" cy="4001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Региональный сегмент ГИС ЖКХ</a:t>
              </a:r>
              <a:endParaRPr lang="ru-RU" sz="1000" dirty="0">
                <a:solidFill>
                  <a:srgbClr val="AC0000"/>
                </a:solidFill>
              </a:endParaRPr>
            </a:p>
          </p:txBody>
        </p:sp>
      </p:grpSp>
      <p:pic>
        <p:nvPicPr>
          <p:cNvPr id="51" name="Picture 2" descr="E17192FF-76DB-4BCE-81E7-F6C9054AE0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22" t="15891" r="18162" b="21666"/>
          <a:stretch/>
        </p:blipFill>
        <p:spPr bwMode="auto">
          <a:xfrm>
            <a:off x="6569415" y="4744261"/>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Прямая со стрелкой 51"/>
          <p:cNvCxnSpPr/>
          <p:nvPr/>
        </p:nvCxnSpPr>
        <p:spPr>
          <a:xfrm>
            <a:off x="3392564" y="4813730"/>
            <a:ext cx="2996260" cy="0"/>
          </a:xfrm>
          <a:prstGeom prst="straightConnector1">
            <a:avLst/>
          </a:prstGeom>
          <a:noFill/>
          <a:ln w="28575" cap="flat" cmpd="sng" algn="ctr">
            <a:solidFill>
              <a:srgbClr val="CC0000"/>
            </a:solidFill>
            <a:prstDash val="solid"/>
            <a:round/>
            <a:headEnd type="none" w="med" len="med"/>
            <a:tailEnd type="triangle" w="med" len="lg"/>
          </a:ln>
          <a:effectLst/>
        </p:spPr>
      </p:cxnSp>
      <p:sp>
        <p:nvSpPr>
          <p:cNvPr id="53" name="Прямоугольник 52"/>
          <p:cNvSpPr/>
          <p:nvPr/>
        </p:nvSpPr>
        <p:spPr>
          <a:xfrm>
            <a:off x="3898230" y="4871662"/>
            <a:ext cx="2036329" cy="27699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200" b="1" dirty="0" smtClean="0">
                <a:solidFill>
                  <a:schemeClr val="bg1">
                    <a:lumMod val="50000"/>
                  </a:schemeClr>
                </a:solidFill>
              </a:rPr>
              <a:t>Выверенная информация</a:t>
            </a:r>
            <a:endParaRPr lang="ru-RU" sz="1200" b="1" dirty="0">
              <a:solidFill>
                <a:schemeClr val="bg1">
                  <a:lumMod val="50000"/>
                </a:schemeClr>
              </a:solidFill>
            </a:endParaRPr>
          </a:p>
        </p:txBody>
      </p:sp>
      <p:cxnSp>
        <p:nvCxnSpPr>
          <p:cNvPr id="54" name="Прямая со стрелкой 53"/>
          <p:cNvCxnSpPr/>
          <p:nvPr/>
        </p:nvCxnSpPr>
        <p:spPr>
          <a:xfrm flipV="1">
            <a:off x="7211255" y="3927649"/>
            <a:ext cx="0" cy="772767"/>
          </a:xfrm>
          <a:prstGeom prst="straightConnector1">
            <a:avLst/>
          </a:prstGeom>
          <a:noFill/>
          <a:ln w="28575" cap="flat" cmpd="sng" algn="ctr">
            <a:solidFill>
              <a:srgbClr val="CC0000"/>
            </a:solidFill>
            <a:prstDash val="solid"/>
            <a:round/>
            <a:headEnd type="none" w="med" len="med"/>
            <a:tailEnd type="triangle" w="med" len="lg"/>
          </a:ln>
          <a:effectLst/>
        </p:spPr>
      </p:cxnSp>
      <p:sp>
        <p:nvSpPr>
          <p:cNvPr id="55" name="Прямоугольник 54"/>
          <p:cNvSpPr/>
          <p:nvPr/>
        </p:nvSpPr>
        <p:spPr>
          <a:xfrm>
            <a:off x="7325068" y="3990866"/>
            <a:ext cx="1458892" cy="6463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200" b="1" dirty="0" smtClean="0">
                <a:solidFill>
                  <a:schemeClr val="bg1">
                    <a:lumMod val="50000"/>
                  </a:schemeClr>
                </a:solidFill>
              </a:rPr>
              <a:t>Данные в соответствие с </a:t>
            </a:r>
          </a:p>
          <a:p>
            <a:pPr algn="ctr"/>
            <a:r>
              <a:rPr lang="ru-RU" sz="1200" b="1" dirty="0" smtClean="0">
                <a:solidFill>
                  <a:schemeClr val="bg1">
                    <a:lumMod val="50000"/>
                  </a:schemeClr>
                </a:solidFill>
              </a:rPr>
              <a:t>ПП РФ и ГИС ЖКХ</a:t>
            </a:r>
            <a:endParaRPr lang="ru-RU" sz="1200" b="1" dirty="0">
              <a:solidFill>
                <a:schemeClr val="bg1">
                  <a:lumMod val="50000"/>
                </a:schemeClr>
              </a:solidFill>
            </a:endParaRPr>
          </a:p>
        </p:txBody>
      </p:sp>
    </p:spTree>
    <p:extLst>
      <p:ext uri="{BB962C8B-B14F-4D97-AF65-F5344CB8AC3E}">
        <p14:creationId xmlns:p14="http://schemas.microsoft.com/office/powerpoint/2010/main" val="4027169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Наши предложения</a:t>
            </a:r>
            <a:endParaRPr lang="ru-RU" b="1" dirty="0"/>
          </a:p>
        </p:txBody>
      </p:sp>
      <p:sp>
        <p:nvSpPr>
          <p:cNvPr id="4" name="Номер слайда 3"/>
          <p:cNvSpPr>
            <a:spLocks noGrp="1"/>
          </p:cNvSpPr>
          <p:nvPr>
            <p:ph type="sldNum" sz="quarter" idx="12"/>
          </p:nvPr>
        </p:nvSpPr>
        <p:spPr/>
        <p:txBody>
          <a:bodyPr/>
          <a:lstStyle/>
          <a:p>
            <a:fld id="{36654DC3-442E-3A4B-BDB5-90C6476B7DD0}" type="slidenum">
              <a:rPr lang="ru-RU" smtClean="0"/>
              <a:pPr/>
              <a:t>28</a:t>
            </a:fld>
            <a:endParaRPr lang="ru-RU" dirty="0"/>
          </a:p>
        </p:txBody>
      </p:sp>
      <p:sp>
        <p:nvSpPr>
          <p:cNvPr id="5" name="Прямоугольник 4"/>
          <p:cNvSpPr/>
          <p:nvPr/>
        </p:nvSpPr>
        <p:spPr>
          <a:xfrm>
            <a:off x="260471" y="924199"/>
            <a:ext cx="8460940" cy="4893647"/>
          </a:xfrm>
          <a:prstGeom prst="rect">
            <a:avLst/>
          </a:prstGeom>
        </p:spPr>
        <p:txBody>
          <a:bodyPr wrap="square">
            <a:spAutoFit/>
          </a:bodyPr>
          <a:lstStyle/>
          <a:p>
            <a:pPr marL="285750" indent="-285750">
              <a:buFont typeface="Arial" panose="020B0604020202020204" pitchFamily="34" charset="0"/>
              <a:buChar char="•"/>
            </a:pPr>
            <a:r>
              <a:rPr lang="ru-RU" dirty="0" smtClean="0"/>
              <a:t>Готовый набор нормативно-правовых актов для работы в региональном сегменте ГИС ЖКХ</a:t>
            </a:r>
          </a:p>
          <a:p>
            <a:pPr marL="285750" indent="-285750">
              <a:buFont typeface="Arial" panose="020B0604020202020204" pitchFamily="34" charset="0"/>
              <a:buChar char="•"/>
            </a:pPr>
            <a:endParaRPr lang="ru-RU" sz="800" dirty="0"/>
          </a:p>
          <a:p>
            <a:pPr marL="285750" indent="-285750">
              <a:buFont typeface="Arial" panose="020B0604020202020204" pitchFamily="34" charset="0"/>
              <a:buChar char="•"/>
            </a:pPr>
            <a:r>
              <a:rPr lang="ru-RU" dirty="0" smtClean="0"/>
              <a:t>Доступ в готовую систему и возможность тестирования системы в течение 6 месяцев. Система соответствует:</a:t>
            </a:r>
          </a:p>
          <a:p>
            <a:pPr marL="742950" lvl="1" indent="-285750">
              <a:buFont typeface="Arial" panose="020B0604020202020204" pitchFamily="34" charset="0"/>
              <a:buChar char="•"/>
            </a:pPr>
            <a:r>
              <a:rPr lang="ru-RU" dirty="0" smtClean="0"/>
              <a:t>ПП РФ 731</a:t>
            </a:r>
          </a:p>
          <a:p>
            <a:pPr marL="742950" lvl="1" indent="-285750">
              <a:buFont typeface="Arial" panose="020B0604020202020204" pitchFamily="34" charset="0"/>
              <a:buChar char="•"/>
            </a:pPr>
            <a:r>
              <a:rPr lang="ru-RU" dirty="0" smtClean="0"/>
              <a:t>ПП РФ 1468</a:t>
            </a:r>
          </a:p>
          <a:p>
            <a:pPr marL="742950" lvl="1" indent="-285750">
              <a:buFont typeface="Arial" panose="020B0604020202020204" pitchFamily="34" charset="0"/>
              <a:buChar char="•"/>
            </a:pPr>
            <a:r>
              <a:rPr lang="ru-RU" dirty="0" smtClean="0"/>
              <a:t>ФЗ 209 и ФЗ 263</a:t>
            </a:r>
          </a:p>
          <a:p>
            <a:pPr marL="742950" lvl="1" indent="-285750">
              <a:buFont typeface="Arial" panose="020B0604020202020204" pitchFamily="34" charset="0"/>
              <a:buChar char="•"/>
            </a:pPr>
            <a:endParaRPr lang="ru-RU" sz="800" dirty="0"/>
          </a:p>
          <a:p>
            <a:pPr marL="285750" indent="-285750">
              <a:buFont typeface="Arial" panose="020B0604020202020204" pitchFamily="34" charset="0"/>
              <a:buChar char="•"/>
            </a:pPr>
            <a:r>
              <a:rPr lang="ru-RU" dirty="0" smtClean="0"/>
              <a:t>Возможность работы в системе:</a:t>
            </a:r>
          </a:p>
          <a:p>
            <a:pPr marL="742950" lvl="1" indent="-285750">
              <a:buFont typeface="Arial" panose="020B0604020202020204" pitchFamily="34" charset="0"/>
              <a:buChar char="•"/>
            </a:pPr>
            <a:r>
              <a:rPr lang="ru-RU" dirty="0"/>
              <a:t>ОИВ </a:t>
            </a:r>
            <a:r>
              <a:rPr lang="ru-RU" dirty="0" smtClean="0"/>
              <a:t>и </a:t>
            </a:r>
            <a:r>
              <a:rPr lang="ru-RU" dirty="0"/>
              <a:t>подведомственные </a:t>
            </a:r>
            <a:r>
              <a:rPr lang="ru-RU" dirty="0" smtClean="0"/>
              <a:t>учреждения</a:t>
            </a:r>
            <a:endParaRPr lang="ru-RU" dirty="0"/>
          </a:p>
          <a:p>
            <a:pPr marL="742950" lvl="1" indent="-285750">
              <a:buFont typeface="Arial" panose="020B0604020202020204" pitchFamily="34" charset="0"/>
              <a:buChar char="•"/>
            </a:pPr>
            <a:r>
              <a:rPr lang="ru-RU" dirty="0"/>
              <a:t>Управляющие </a:t>
            </a:r>
            <a:r>
              <a:rPr lang="ru-RU" dirty="0" smtClean="0"/>
              <a:t>компании</a:t>
            </a:r>
            <a:endParaRPr lang="ru-RU" dirty="0"/>
          </a:p>
          <a:p>
            <a:pPr marL="742950" lvl="1" indent="-285750">
              <a:buFont typeface="Arial" panose="020B0604020202020204" pitchFamily="34" charset="0"/>
              <a:buChar char="•"/>
            </a:pPr>
            <a:r>
              <a:rPr lang="ru-RU" dirty="0"/>
              <a:t>Эксплуатирующие </a:t>
            </a:r>
            <a:r>
              <a:rPr lang="ru-RU" dirty="0" smtClean="0"/>
              <a:t>компании</a:t>
            </a:r>
            <a:endParaRPr lang="ru-RU" dirty="0"/>
          </a:p>
          <a:p>
            <a:pPr marL="742950" lvl="1" indent="-285750">
              <a:buFont typeface="Arial" panose="020B0604020202020204" pitchFamily="34" charset="0"/>
              <a:buChar char="•"/>
            </a:pPr>
            <a:r>
              <a:rPr lang="ru-RU" dirty="0"/>
              <a:t>Поставщики ресурсов и </a:t>
            </a:r>
            <a:r>
              <a:rPr lang="ru-RU" dirty="0" smtClean="0"/>
              <a:t>услуг</a:t>
            </a:r>
            <a:endParaRPr lang="ru-RU" dirty="0"/>
          </a:p>
          <a:p>
            <a:pPr marL="742950" lvl="1" indent="-285750">
              <a:buFont typeface="Arial" panose="020B0604020202020204" pitchFamily="34" charset="0"/>
              <a:buChar char="•"/>
            </a:pPr>
            <a:r>
              <a:rPr lang="ru-RU" dirty="0" smtClean="0"/>
              <a:t>Жители и объединения жителей</a:t>
            </a:r>
          </a:p>
          <a:p>
            <a:pPr marL="285750" indent="-285750">
              <a:buFont typeface="Arial" panose="020B0604020202020204" pitchFamily="34" charset="0"/>
              <a:buChar char="•"/>
            </a:pPr>
            <a:endParaRPr lang="ru-RU" sz="800" dirty="0"/>
          </a:p>
          <a:p>
            <a:pPr marL="285750" indent="-285750">
              <a:buFont typeface="Arial" panose="020B0604020202020204" pitchFamily="34" charset="0"/>
              <a:buChar char="•"/>
            </a:pPr>
            <a:r>
              <a:rPr lang="ru-RU" dirty="0" smtClean="0"/>
              <a:t>Единая коммуникационная площадка </a:t>
            </a:r>
            <a:r>
              <a:rPr lang="ru-RU" dirty="0"/>
              <a:t>для </a:t>
            </a:r>
            <a:r>
              <a:rPr lang="ru-RU" dirty="0" smtClean="0"/>
              <a:t>взаимодействия в рамках  процессов: </a:t>
            </a:r>
            <a:r>
              <a:rPr lang="ru-RU" b="1" i="1" dirty="0" smtClean="0"/>
              <a:t>лицензирования УК</a:t>
            </a:r>
            <a:r>
              <a:rPr lang="ru-RU" b="1" i="1" dirty="0"/>
              <a:t>, поддержки программ капитального </a:t>
            </a:r>
            <a:r>
              <a:rPr lang="ru-RU" b="1" i="1" dirty="0" smtClean="0"/>
              <a:t>ремонта</a:t>
            </a:r>
            <a:r>
              <a:rPr lang="ru-RU" b="1" i="1" dirty="0" smtClean="0"/>
              <a:t> </a:t>
            </a:r>
            <a:r>
              <a:rPr lang="ru-RU" b="1" i="1" dirty="0"/>
              <a:t>и </a:t>
            </a:r>
            <a:r>
              <a:rPr lang="ru-RU" b="1" i="1" dirty="0" smtClean="0"/>
              <a:t>энергоэффективности</a:t>
            </a:r>
            <a:endParaRPr lang="ru-RU" i="1"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717" y="2037159"/>
            <a:ext cx="3276364" cy="2877281"/>
          </a:xfrm>
          <a:prstGeom prst="rect">
            <a:avLst/>
          </a:prstGeom>
        </p:spPr>
      </p:pic>
    </p:spTree>
    <p:extLst>
      <p:ext uri="{BB962C8B-B14F-4D97-AF65-F5344CB8AC3E}">
        <p14:creationId xmlns:p14="http://schemas.microsoft.com/office/powerpoint/2010/main" val="318391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Скругленный прямоугольник 28"/>
          <p:cNvSpPr/>
          <p:nvPr/>
        </p:nvSpPr>
        <p:spPr>
          <a:xfrm>
            <a:off x="827434" y="4333560"/>
            <a:ext cx="2637732" cy="12816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lumMod val="75000"/>
                </a:schemeClr>
              </a:buClr>
              <a:defRPr/>
            </a:pPr>
            <a:r>
              <a:rPr lang="ru-RU" dirty="0" smtClean="0">
                <a:solidFill>
                  <a:srgbClr val="AC0000"/>
                </a:solidFill>
                <a:cs typeface="Arial" pitchFamily="34" charset="0"/>
              </a:rPr>
              <a:t>Наше качество: </a:t>
            </a:r>
          </a:p>
          <a:p>
            <a:pPr algn="ctr">
              <a:buClr>
                <a:schemeClr val="accent1">
                  <a:lumMod val="75000"/>
                </a:schemeClr>
              </a:buClr>
              <a:defRPr/>
            </a:pPr>
            <a:r>
              <a:rPr lang="ru-RU" sz="2000" b="1" dirty="0" smtClean="0">
                <a:solidFill>
                  <a:srgbClr val="AC0000"/>
                </a:solidFill>
                <a:cs typeface="Arial" pitchFamily="34" charset="0"/>
              </a:rPr>
              <a:t>ГОСТ </a:t>
            </a:r>
            <a:r>
              <a:rPr lang="ru-RU" sz="2000" b="1" dirty="0">
                <a:solidFill>
                  <a:srgbClr val="AC0000"/>
                </a:solidFill>
                <a:cs typeface="Arial" pitchFamily="34" charset="0"/>
              </a:rPr>
              <a:t>Р </a:t>
            </a:r>
            <a:r>
              <a:rPr lang="ru-RU" sz="2000" b="1" dirty="0" smtClean="0">
                <a:solidFill>
                  <a:srgbClr val="AC0000"/>
                </a:solidFill>
                <a:cs typeface="Arial" pitchFamily="34" charset="0"/>
              </a:rPr>
              <a:t>ИСО</a:t>
            </a:r>
          </a:p>
          <a:p>
            <a:pPr algn="ctr">
              <a:buClr>
                <a:schemeClr val="accent1">
                  <a:lumMod val="75000"/>
                </a:schemeClr>
              </a:buClr>
              <a:defRPr/>
            </a:pPr>
            <a:r>
              <a:rPr lang="ru-RU" sz="2000" b="1" dirty="0" smtClean="0">
                <a:solidFill>
                  <a:srgbClr val="AC0000"/>
                </a:solidFill>
                <a:cs typeface="Arial" pitchFamily="34" charset="0"/>
              </a:rPr>
              <a:t>9001–2001 </a:t>
            </a:r>
          </a:p>
          <a:p>
            <a:pPr algn="ctr">
              <a:buClr>
                <a:schemeClr val="accent1">
                  <a:lumMod val="75000"/>
                </a:schemeClr>
              </a:buClr>
              <a:defRPr/>
            </a:pPr>
            <a:r>
              <a:rPr lang="ru-RU" sz="1600" dirty="0" smtClean="0">
                <a:solidFill>
                  <a:srgbClr val="000000"/>
                </a:solidFill>
                <a:cs typeface="Arial" pitchFamily="34" charset="0"/>
              </a:rPr>
              <a:t>(</a:t>
            </a:r>
            <a:r>
              <a:rPr lang="en-US" sz="1600" dirty="0">
                <a:solidFill>
                  <a:srgbClr val="000000"/>
                </a:solidFill>
                <a:cs typeface="Arial" pitchFamily="34" charset="0"/>
              </a:rPr>
              <a:t>ISO 9001-2000)</a:t>
            </a:r>
            <a:endParaRPr lang="ru-RU" sz="1600" dirty="0">
              <a:solidFill>
                <a:srgbClr val="000000"/>
              </a:solidFill>
              <a:cs typeface="Arial" pitchFamily="34" charset="0"/>
            </a:endParaRPr>
          </a:p>
        </p:txBody>
      </p:sp>
      <p:sp>
        <p:nvSpPr>
          <p:cNvPr id="30" name="Скругленный прямоугольник 29"/>
          <p:cNvSpPr/>
          <p:nvPr/>
        </p:nvSpPr>
        <p:spPr>
          <a:xfrm>
            <a:off x="322512" y="2753789"/>
            <a:ext cx="2130856" cy="125419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lumMod val="75000"/>
                </a:schemeClr>
              </a:buClr>
              <a:defRPr/>
            </a:pPr>
            <a:r>
              <a:rPr lang="ru-RU" dirty="0" smtClean="0">
                <a:solidFill>
                  <a:srgbClr val="AC0000"/>
                </a:solidFill>
                <a:cs typeface="Arial" pitchFamily="34" charset="0"/>
              </a:rPr>
              <a:t>Нам доверяют:</a:t>
            </a:r>
          </a:p>
          <a:p>
            <a:pPr algn="ctr">
              <a:buClr>
                <a:schemeClr val="accent1">
                  <a:lumMod val="75000"/>
                </a:schemeClr>
              </a:buClr>
              <a:defRPr/>
            </a:pPr>
            <a:r>
              <a:rPr lang="ru-RU" sz="2000" b="1" dirty="0" smtClean="0">
                <a:solidFill>
                  <a:srgbClr val="AC0000"/>
                </a:solidFill>
                <a:cs typeface="Arial" pitchFamily="34" charset="0"/>
              </a:rPr>
              <a:t>более </a:t>
            </a:r>
            <a:r>
              <a:rPr lang="ru-RU" sz="2000" b="1" dirty="0">
                <a:solidFill>
                  <a:srgbClr val="AC0000"/>
                </a:solidFill>
                <a:cs typeface="Arial" pitchFamily="34" charset="0"/>
              </a:rPr>
              <a:t>80 </a:t>
            </a:r>
            <a:endParaRPr lang="ru-RU" sz="2000" b="1" dirty="0" smtClean="0">
              <a:solidFill>
                <a:srgbClr val="AC0000"/>
              </a:solidFill>
              <a:cs typeface="Arial" pitchFamily="34" charset="0"/>
            </a:endParaRPr>
          </a:p>
          <a:p>
            <a:pPr algn="ctr">
              <a:buClr>
                <a:schemeClr val="accent1">
                  <a:lumMod val="75000"/>
                </a:schemeClr>
              </a:buClr>
              <a:defRPr/>
            </a:pPr>
            <a:r>
              <a:rPr lang="ru-RU" sz="2000" b="1" dirty="0" smtClean="0">
                <a:solidFill>
                  <a:srgbClr val="AC0000"/>
                </a:solidFill>
                <a:cs typeface="Arial" pitchFamily="34" charset="0"/>
              </a:rPr>
              <a:t>компаний-партнеров </a:t>
            </a:r>
            <a:endParaRPr lang="ru-RU" sz="2000" b="1" dirty="0">
              <a:solidFill>
                <a:srgbClr val="AC0000"/>
              </a:solidFill>
              <a:cs typeface="Arial" pitchFamily="34" charset="0"/>
            </a:endParaRPr>
          </a:p>
        </p:txBody>
      </p:sp>
      <p:sp>
        <p:nvSpPr>
          <p:cNvPr id="31" name="Скругленный прямоугольник 30"/>
          <p:cNvSpPr/>
          <p:nvPr/>
        </p:nvSpPr>
        <p:spPr>
          <a:xfrm>
            <a:off x="3722955" y="4107501"/>
            <a:ext cx="4067944" cy="149130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lumMod val="75000"/>
                </a:schemeClr>
              </a:buClr>
              <a:defRPr/>
            </a:pPr>
            <a:r>
              <a:rPr lang="ru-RU" dirty="0" smtClean="0">
                <a:solidFill>
                  <a:srgbClr val="AC0000"/>
                </a:solidFill>
                <a:cs typeface="Arial" pitchFamily="34" charset="0"/>
              </a:rPr>
              <a:t>Мы обладаем:</a:t>
            </a:r>
          </a:p>
          <a:p>
            <a:pPr algn="ctr">
              <a:buClr>
                <a:schemeClr val="accent1">
                  <a:lumMod val="75000"/>
                </a:schemeClr>
              </a:buClr>
              <a:defRPr/>
            </a:pPr>
            <a:r>
              <a:rPr lang="ru-RU" sz="2800" b="1" dirty="0" smtClean="0">
                <a:solidFill>
                  <a:srgbClr val="AC0000"/>
                </a:solidFill>
                <a:cs typeface="Arial" pitchFamily="34" charset="0"/>
              </a:rPr>
              <a:t>100% </a:t>
            </a:r>
          </a:p>
          <a:p>
            <a:pPr algn="ctr">
              <a:buClr>
                <a:schemeClr val="accent1">
                  <a:lumMod val="75000"/>
                </a:schemeClr>
              </a:buClr>
              <a:defRPr/>
            </a:pPr>
            <a:r>
              <a:rPr lang="ru-RU" sz="1600" dirty="0" smtClean="0">
                <a:solidFill>
                  <a:schemeClr val="tx1"/>
                </a:solidFill>
                <a:cs typeface="Arial" pitchFamily="34" charset="0"/>
              </a:rPr>
              <a:t>все необходимые лицензии, </a:t>
            </a:r>
          </a:p>
          <a:p>
            <a:pPr algn="ctr">
              <a:buClr>
                <a:schemeClr val="accent1">
                  <a:lumMod val="75000"/>
                </a:schemeClr>
              </a:buClr>
              <a:defRPr/>
            </a:pPr>
            <a:r>
              <a:rPr lang="ru-RU" sz="1600" dirty="0" smtClean="0">
                <a:solidFill>
                  <a:schemeClr val="tx1"/>
                </a:solidFill>
                <a:cs typeface="Arial" pitchFamily="34" charset="0"/>
              </a:rPr>
              <a:t>включая работу со </a:t>
            </a:r>
            <a:r>
              <a:rPr lang="ru-RU" sz="1600" dirty="0">
                <a:solidFill>
                  <a:schemeClr val="tx1"/>
                </a:solidFill>
                <a:cs typeface="Arial" pitchFamily="34" charset="0"/>
              </a:rPr>
              <a:t>сведениями, содержащими государственную тайну </a:t>
            </a:r>
          </a:p>
        </p:txBody>
      </p:sp>
      <p:sp>
        <p:nvSpPr>
          <p:cNvPr id="32" name="Скругленный прямоугольник 31"/>
          <p:cNvSpPr/>
          <p:nvPr/>
        </p:nvSpPr>
        <p:spPr>
          <a:xfrm>
            <a:off x="322512" y="943002"/>
            <a:ext cx="2742288" cy="158653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buClr>
                <a:schemeClr val="accent1">
                  <a:lumMod val="75000"/>
                </a:schemeClr>
              </a:buClr>
              <a:defRPr/>
            </a:pPr>
            <a:r>
              <a:rPr lang="ru-RU" dirty="0" smtClean="0">
                <a:solidFill>
                  <a:srgbClr val="AC0000"/>
                </a:solidFill>
                <a:cs typeface="Arial" pitchFamily="34" charset="0"/>
              </a:rPr>
              <a:t>Нами реализовано: </a:t>
            </a:r>
            <a:r>
              <a:rPr lang="ru-RU" b="1" dirty="0" smtClean="0">
                <a:solidFill>
                  <a:srgbClr val="AC0000"/>
                </a:solidFill>
                <a:cs typeface="Arial" pitchFamily="34" charset="0"/>
              </a:rPr>
              <a:t>более </a:t>
            </a:r>
            <a:r>
              <a:rPr lang="ru-RU" b="1" dirty="0">
                <a:solidFill>
                  <a:srgbClr val="AC0000"/>
                </a:solidFill>
                <a:cs typeface="Arial" pitchFamily="34" charset="0"/>
              </a:rPr>
              <a:t>5000 </a:t>
            </a:r>
          </a:p>
          <a:p>
            <a:pPr algn="ctr">
              <a:buClr>
                <a:schemeClr val="accent1">
                  <a:lumMod val="75000"/>
                </a:schemeClr>
              </a:buClr>
              <a:defRPr/>
            </a:pPr>
            <a:r>
              <a:rPr lang="ru-RU" b="1" dirty="0" smtClean="0">
                <a:solidFill>
                  <a:srgbClr val="AC0000"/>
                </a:solidFill>
                <a:cs typeface="Arial" pitchFamily="34" charset="0"/>
              </a:rPr>
              <a:t>проектов </a:t>
            </a:r>
          </a:p>
          <a:p>
            <a:pPr algn="ctr">
              <a:buClr>
                <a:schemeClr val="accent1">
                  <a:lumMod val="75000"/>
                </a:schemeClr>
              </a:buClr>
              <a:defRPr/>
            </a:pPr>
            <a:r>
              <a:rPr lang="ru-RU" sz="1600" dirty="0" smtClean="0">
                <a:solidFill>
                  <a:schemeClr val="tx1"/>
                </a:solidFill>
                <a:cs typeface="Arial" pitchFamily="34" charset="0"/>
              </a:rPr>
              <a:t>(</a:t>
            </a:r>
            <a:r>
              <a:rPr lang="ru-RU" sz="1600" dirty="0">
                <a:solidFill>
                  <a:schemeClr val="tx1"/>
                </a:solidFill>
                <a:cs typeface="Arial" pitchFamily="34" charset="0"/>
              </a:rPr>
              <a:t>1991 </a:t>
            </a:r>
            <a:r>
              <a:rPr lang="ru-RU" sz="1600" dirty="0" smtClean="0">
                <a:solidFill>
                  <a:schemeClr val="tx1"/>
                </a:solidFill>
                <a:cs typeface="Arial" pitchFamily="34" charset="0"/>
              </a:rPr>
              <a:t>– 2013 </a:t>
            </a:r>
            <a:r>
              <a:rPr lang="ru-RU" sz="1600" dirty="0">
                <a:solidFill>
                  <a:schemeClr val="tx1"/>
                </a:solidFill>
                <a:cs typeface="Arial" pitchFamily="34" charset="0"/>
              </a:rPr>
              <a:t>гг.)</a:t>
            </a:r>
          </a:p>
        </p:txBody>
      </p:sp>
      <p:sp>
        <p:nvSpPr>
          <p:cNvPr id="33" name="Скругленный прямоугольник 32"/>
          <p:cNvSpPr/>
          <p:nvPr/>
        </p:nvSpPr>
        <p:spPr>
          <a:xfrm>
            <a:off x="6246790" y="1281000"/>
            <a:ext cx="1744612" cy="111150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lumMod val="75000"/>
                </a:schemeClr>
              </a:buClr>
              <a:defRPr/>
            </a:pPr>
            <a:r>
              <a:rPr lang="ru-RU" dirty="0" smtClean="0">
                <a:solidFill>
                  <a:srgbClr val="AC0000"/>
                </a:solidFill>
                <a:cs typeface="Arial" pitchFamily="34" charset="0"/>
              </a:rPr>
              <a:t>Наш ресурс:</a:t>
            </a:r>
          </a:p>
          <a:p>
            <a:pPr algn="ctr">
              <a:buClr>
                <a:schemeClr val="accent1">
                  <a:lumMod val="75000"/>
                </a:schemeClr>
              </a:buClr>
              <a:defRPr/>
            </a:pPr>
            <a:r>
              <a:rPr lang="ru-RU" sz="2000" b="1" dirty="0" smtClean="0">
                <a:solidFill>
                  <a:srgbClr val="AC0000"/>
                </a:solidFill>
                <a:cs typeface="Arial" pitchFamily="34" charset="0"/>
              </a:rPr>
              <a:t>более </a:t>
            </a:r>
            <a:r>
              <a:rPr lang="en-US" sz="2000" b="1" dirty="0" smtClean="0">
                <a:solidFill>
                  <a:srgbClr val="AC0000"/>
                </a:solidFill>
                <a:cs typeface="Arial" pitchFamily="34" charset="0"/>
              </a:rPr>
              <a:t>2 0</a:t>
            </a:r>
            <a:r>
              <a:rPr lang="ru-RU" sz="2000" b="1" dirty="0" smtClean="0">
                <a:solidFill>
                  <a:srgbClr val="AC0000"/>
                </a:solidFill>
                <a:cs typeface="Arial" pitchFamily="34" charset="0"/>
              </a:rPr>
              <a:t>00</a:t>
            </a:r>
          </a:p>
          <a:p>
            <a:pPr algn="ctr">
              <a:buClr>
                <a:schemeClr val="accent1">
                  <a:lumMod val="75000"/>
                </a:schemeClr>
              </a:buClr>
              <a:defRPr/>
            </a:pPr>
            <a:r>
              <a:rPr lang="ru-RU" sz="2000" b="1" dirty="0" smtClean="0">
                <a:solidFill>
                  <a:srgbClr val="AC0000"/>
                </a:solidFill>
                <a:cs typeface="Arial" pitchFamily="34" charset="0"/>
              </a:rPr>
              <a:t>сотрудников</a:t>
            </a:r>
            <a:endParaRPr lang="ru-RU" sz="2000" b="1" dirty="0">
              <a:solidFill>
                <a:srgbClr val="AC0000"/>
              </a:solidFill>
              <a:cs typeface="Arial" pitchFamily="34" charset="0"/>
            </a:endParaRPr>
          </a:p>
        </p:txBody>
      </p:sp>
      <p:sp>
        <p:nvSpPr>
          <p:cNvPr id="38" name="TextBox 37"/>
          <p:cNvSpPr txBox="1"/>
          <p:nvPr/>
        </p:nvSpPr>
        <p:spPr>
          <a:xfrm>
            <a:off x="3064800" y="1903556"/>
            <a:ext cx="2997200" cy="1477328"/>
          </a:xfrm>
          <a:prstGeom prst="rect">
            <a:avLst/>
          </a:prstGeom>
          <a:noFill/>
        </p:spPr>
        <p:txBody>
          <a:bodyPr wrap="square" rtlCol="0">
            <a:spAutoFit/>
          </a:bodyPr>
          <a:lstStyle/>
          <a:p>
            <a:pPr algn="ctr"/>
            <a:r>
              <a:rPr lang="ru-RU" sz="2400" dirty="0" smtClean="0">
                <a:solidFill>
                  <a:srgbClr val="AC0000"/>
                </a:solidFill>
                <a:cs typeface="Arial" pitchFamily="34" charset="0"/>
              </a:rPr>
              <a:t>Мы занимаем</a:t>
            </a:r>
          </a:p>
          <a:p>
            <a:pPr algn="ctr"/>
            <a:r>
              <a:rPr lang="ru-RU" sz="2400" b="1" dirty="0" smtClean="0">
                <a:solidFill>
                  <a:srgbClr val="AC0000"/>
                </a:solidFill>
                <a:cs typeface="Arial" pitchFamily="34" charset="0"/>
              </a:rPr>
              <a:t>позицию в рамках ТОП-10</a:t>
            </a:r>
            <a:r>
              <a:rPr lang="en-US" sz="2400" b="1" dirty="0" smtClean="0">
                <a:solidFill>
                  <a:srgbClr val="AC0000"/>
                </a:solidFill>
                <a:cs typeface="Arial" pitchFamily="34" charset="0"/>
              </a:rPr>
              <a:t/>
            </a:r>
            <a:br>
              <a:rPr lang="en-US" sz="2400" b="1" dirty="0" smtClean="0">
                <a:solidFill>
                  <a:srgbClr val="AC0000"/>
                </a:solidFill>
                <a:cs typeface="Arial" pitchFamily="34" charset="0"/>
              </a:rPr>
            </a:br>
            <a:r>
              <a:rPr lang="ru-RU" dirty="0" smtClean="0">
                <a:cs typeface="Arial" pitchFamily="34" charset="0"/>
              </a:rPr>
              <a:t>отраслевых рейтингов </a:t>
            </a:r>
            <a:endParaRPr lang="ru-RU" dirty="0">
              <a:cs typeface="Arial" pitchFamily="34" charset="0"/>
            </a:endParaRPr>
          </a:p>
        </p:txBody>
      </p:sp>
      <p:sp>
        <p:nvSpPr>
          <p:cNvPr id="39" name="Скругленный прямоугольник 38"/>
          <p:cNvSpPr/>
          <p:nvPr/>
        </p:nvSpPr>
        <p:spPr>
          <a:xfrm>
            <a:off x="6057093" y="2669150"/>
            <a:ext cx="3131840" cy="147200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lumMod val="75000"/>
                </a:schemeClr>
              </a:buClr>
              <a:defRPr/>
            </a:pPr>
            <a:r>
              <a:rPr lang="ru-RU" dirty="0" smtClean="0">
                <a:solidFill>
                  <a:srgbClr val="AC0000"/>
                </a:solidFill>
                <a:cs typeface="Arial" pitchFamily="34" charset="0"/>
              </a:rPr>
              <a:t>Наши возможности:</a:t>
            </a:r>
          </a:p>
          <a:p>
            <a:pPr algn="ctr">
              <a:buClr>
                <a:schemeClr val="accent1">
                  <a:lumMod val="75000"/>
                </a:schemeClr>
              </a:buClr>
              <a:defRPr/>
            </a:pPr>
            <a:r>
              <a:rPr lang="ru-RU" b="1" dirty="0" smtClean="0">
                <a:solidFill>
                  <a:srgbClr val="AC0000"/>
                </a:solidFill>
                <a:cs typeface="Arial" pitchFamily="34" charset="0"/>
              </a:rPr>
              <a:t>сеть филиалов </a:t>
            </a:r>
            <a:endParaRPr lang="en-US" b="1" dirty="0" smtClean="0">
              <a:solidFill>
                <a:srgbClr val="AC0000"/>
              </a:solidFill>
              <a:cs typeface="Arial" pitchFamily="34" charset="0"/>
            </a:endParaRPr>
          </a:p>
          <a:p>
            <a:pPr algn="ctr">
              <a:buClr>
                <a:schemeClr val="accent1">
                  <a:lumMod val="75000"/>
                </a:schemeClr>
              </a:buClr>
              <a:defRPr/>
            </a:pPr>
            <a:r>
              <a:rPr lang="ru-RU" b="1" dirty="0" smtClean="0">
                <a:solidFill>
                  <a:srgbClr val="AC0000"/>
                </a:solidFill>
                <a:cs typeface="Arial" pitchFamily="34" charset="0"/>
              </a:rPr>
              <a:t>и </a:t>
            </a:r>
            <a:r>
              <a:rPr lang="en-US" b="1" dirty="0" smtClean="0">
                <a:solidFill>
                  <a:srgbClr val="AC0000"/>
                </a:solidFill>
                <a:cs typeface="Arial" pitchFamily="34" charset="0"/>
              </a:rPr>
              <a:t>R&amp;D</a:t>
            </a:r>
            <a:r>
              <a:rPr lang="ru-RU" b="1" dirty="0" smtClean="0">
                <a:solidFill>
                  <a:srgbClr val="AC0000"/>
                </a:solidFill>
                <a:cs typeface="Arial" pitchFamily="34" charset="0"/>
              </a:rPr>
              <a:t>-центров </a:t>
            </a:r>
          </a:p>
          <a:p>
            <a:pPr algn="ctr">
              <a:buClr>
                <a:schemeClr val="accent1">
                  <a:lumMod val="75000"/>
                </a:schemeClr>
              </a:buClr>
              <a:defRPr/>
            </a:pPr>
            <a:r>
              <a:rPr lang="ru-RU" sz="1600" dirty="0" smtClean="0">
                <a:solidFill>
                  <a:srgbClr val="000000"/>
                </a:solidFill>
                <a:cs typeface="Arial" pitchFamily="34" charset="0"/>
              </a:rPr>
              <a:t>в России </a:t>
            </a:r>
          </a:p>
          <a:p>
            <a:pPr algn="ctr">
              <a:buClr>
                <a:schemeClr val="accent1">
                  <a:lumMod val="75000"/>
                </a:schemeClr>
              </a:buClr>
              <a:defRPr/>
            </a:pPr>
            <a:r>
              <a:rPr lang="ru-RU" sz="1600" dirty="0" smtClean="0">
                <a:solidFill>
                  <a:srgbClr val="000000"/>
                </a:solidFill>
                <a:cs typeface="Arial" pitchFamily="34" charset="0"/>
              </a:rPr>
              <a:t>и странах СНГ</a:t>
            </a:r>
            <a:endParaRPr lang="ru-RU" sz="1600" dirty="0">
              <a:solidFill>
                <a:srgbClr val="000000"/>
              </a:solidFill>
              <a:cs typeface="Arial" pitchFamily="34" charset="0"/>
            </a:endParaRPr>
          </a:p>
        </p:txBody>
      </p:sp>
      <p:cxnSp>
        <p:nvCxnSpPr>
          <p:cNvPr id="45" name="Прямая соединительная линия 44"/>
          <p:cNvCxnSpPr/>
          <p:nvPr/>
        </p:nvCxnSpPr>
        <p:spPr>
          <a:xfrm>
            <a:off x="601912" y="4107501"/>
            <a:ext cx="1544388" cy="0"/>
          </a:xfrm>
          <a:prstGeom prst="line">
            <a:avLst/>
          </a:prstGeom>
          <a:ln w="12700" cmpd="sng">
            <a:solidFill>
              <a:srgbClr val="AC0000"/>
            </a:solidFill>
          </a:ln>
          <a:effectLst/>
        </p:spPr>
        <p:style>
          <a:lnRef idx="2">
            <a:schemeClr val="accent1"/>
          </a:lnRef>
          <a:fillRef idx="0">
            <a:schemeClr val="accent1"/>
          </a:fillRef>
          <a:effectRef idx="1">
            <a:schemeClr val="accent1"/>
          </a:effectRef>
          <a:fontRef idx="minor">
            <a:schemeClr val="tx1"/>
          </a:fontRef>
        </p:style>
      </p:cxnSp>
      <p:cxnSp>
        <p:nvCxnSpPr>
          <p:cNvPr id="46" name="Прямая соединительная линия 45"/>
          <p:cNvCxnSpPr/>
          <p:nvPr/>
        </p:nvCxnSpPr>
        <p:spPr>
          <a:xfrm>
            <a:off x="827434" y="2392508"/>
            <a:ext cx="1697498" cy="0"/>
          </a:xfrm>
          <a:prstGeom prst="line">
            <a:avLst/>
          </a:prstGeom>
          <a:ln w="12700" cmpd="sng">
            <a:solidFill>
              <a:srgbClr val="AC0000"/>
            </a:solidFill>
          </a:ln>
          <a:effectLst/>
        </p:spPr>
        <p:style>
          <a:lnRef idx="2">
            <a:schemeClr val="accent1"/>
          </a:lnRef>
          <a:fillRef idx="0">
            <a:schemeClr val="accent1"/>
          </a:fillRef>
          <a:effectRef idx="1">
            <a:schemeClr val="accent1"/>
          </a:effectRef>
          <a:fontRef idx="minor">
            <a:schemeClr val="tx1"/>
          </a:fontRef>
        </p:style>
      </p:cxnSp>
      <p:cxnSp>
        <p:nvCxnSpPr>
          <p:cNvPr id="47" name="Прямая соединительная линия 46"/>
          <p:cNvCxnSpPr/>
          <p:nvPr/>
        </p:nvCxnSpPr>
        <p:spPr>
          <a:xfrm>
            <a:off x="6351974" y="2376171"/>
            <a:ext cx="1696788" cy="0"/>
          </a:xfrm>
          <a:prstGeom prst="line">
            <a:avLst/>
          </a:prstGeom>
          <a:ln w="12700" cmpd="sng">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48" name="Прямая соединительная линия 47"/>
          <p:cNvCxnSpPr/>
          <p:nvPr/>
        </p:nvCxnSpPr>
        <p:spPr>
          <a:xfrm>
            <a:off x="6754739" y="4166519"/>
            <a:ext cx="1696788" cy="0"/>
          </a:xfrm>
          <a:prstGeom prst="line">
            <a:avLst/>
          </a:prstGeom>
          <a:ln w="12700" cmpd="sng">
            <a:solidFill>
              <a:srgbClr val="AC0000"/>
            </a:solidFill>
          </a:ln>
          <a:effectLst/>
        </p:spPr>
        <p:style>
          <a:lnRef idx="2">
            <a:schemeClr val="accent1"/>
          </a:lnRef>
          <a:fillRef idx="0">
            <a:schemeClr val="accent1"/>
          </a:fillRef>
          <a:effectRef idx="1">
            <a:schemeClr val="accent1"/>
          </a:effectRef>
          <a:fontRef idx="minor">
            <a:schemeClr val="tx1"/>
          </a:fontRef>
        </p:style>
      </p:cxnSp>
      <p:cxnSp>
        <p:nvCxnSpPr>
          <p:cNvPr id="49" name="Прямая соединительная линия 48"/>
          <p:cNvCxnSpPr/>
          <p:nvPr/>
        </p:nvCxnSpPr>
        <p:spPr>
          <a:xfrm>
            <a:off x="3249858" y="3579962"/>
            <a:ext cx="2653156" cy="0"/>
          </a:xfrm>
          <a:prstGeom prst="line">
            <a:avLst/>
          </a:prstGeom>
          <a:ln w="203200" cmpd="sng">
            <a:solidFill>
              <a:srgbClr val="AC0000"/>
            </a:solidFill>
          </a:ln>
          <a:effectLst/>
        </p:spPr>
        <p:style>
          <a:lnRef idx="2">
            <a:schemeClr val="accent1"/>
          </a:lnRef>
          <a:fillRef idx="0">
            <a:schemeClr val="accent1"/>
          </a:fillRef>
          <a:effectRef idx="1">
            <a:schemeClr val="accent1"/>
          </a:effectRef>
          <a:fontRef idx="minor">
            <a:schemeClr val="tx1"/>
          </a:fontRef>
        </p:style>
      </p:cxnSp>
      <p:cxnSp>
        <p:nvCxnSpPr>
          <p:cNvPr id="50" name="Прямая соединительная линия 49"/>
          <p:cNvCxnSpPr/>
          <p:nvPr/>
        </p:nvCxnSpPr>
        <p:spPr>
          <a:xfrm>
            <a:off x="1137678" y="5728245"/>
            <a:ext cx="2052388" cy="0"/>
          </a:xfrm>
          <a:prstGeom prst="line">
            <a:avLst/>
          </a:prstGeom>
          <a:ln w="12700" cmpd="sng">
            <a:solidFill>
              <a:srgbClr val="AC0000"/>
            </a:solidFill>
          </a:ln>
          <a:effectLst/>
        </p:spPr>
        <p:style>
          <a:lnRef idx="2">
            <a:schemeClr val="accent1"/>
          </a:lnRef>
          <a:fillRef idx="0">
            <a:schemeClr val="accent1"/>
          </a:fillRef>
          <a:effectRef idx="1">
            <a:schemeClr val="accent1"/>
          </a:effectRef>
          <a:fontRef idx="minor">
            <a:schemeClr val="tx1"/>
          </a:fontRef>
        </p:style>
      </p:cxnSp>
      <p:cxnSp>
        <p:nvCxnSpPr>
          <p:cNvPr id="51" name="Прямая соединительная линия 50"/>
          <p:cNvCxnSpPr/>
          <p:nvPr/>
        </p:nvCxnSpPr>
        <p:spPr>
          <a:xfrm>
            <a:off x="3942799" y="5761705"/>
            <a:ext cx="3537247" cy="0"/>
          </a:xfrm>
          <a:prstGeom prst="line">
            <a:avLst/>
          </a:prstGeom>
          <a:ln w="12700" cmpd="sng">
            <a:solidFill>
              <a:srgbClr val="AC0000"/>
            </a:solidFill>
          </a:ln>
          <a:effectLst/>
        </p:spPr>
        <p:style>
          <a:lnRef idx="2">
            <a:schemeClr val="accent1"/>
          </a:lnRef>
          <a:fillRef idx="0">
            <a:schemeClr val="accent1"/>
          </a:fillRef>
          <a:effectRef idx="1">
            <a:schemeClr val="accent1"/>
          </a:effectRef>
          <a:fontRef idx="minor">
            <a:schemeClr val="tx1"/>
          </a:fontRef>
        </p:style>
      </p:cxnSp>
      <p:sp>
        <p:nvSpPr>
          <p:cNvPr id="17" name="Название 2"/>
          <p:cNvSpPr txBox="1">
            <a:spLocks/>
          </p:cNvSpPr>
          <p:nvPr/>
        </p:nvSpPr>
        <p:spPr>
          <a:xfrm>
            <a:off x="573062" y="197487"/>
            <a:ext cx="7200957" cy="703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900" b="0" kern="1200" baseline="0">
                <a:solidFill>
                  <a:schemeClr val="bg1"/>
                </a:solidFill>
                <a:latin typeface="+mj-lt"/>
                <a:ea typeface="+mj-ea"/>
                <a:cs typeface="Arial" pitchFamily="34" charset="0"/>
              </a:defRPr>
            </a:lvl1pPr>
          </a:lstStyle>
          <a:p>
            <a:r>
              <a:rPr lang="ru-RU" b="1" dirty="0" smtClean="0"/>
              <a:t>Мы работаем для </a:t>
            </a:r>
            <a:r>
              <a:rPr lang="ru-RU" b="1" smtClean="0"/>
              <a:t>вас 23 </a:t>
            </a:r>
            <a:r>
              <a:rPr lang="ru-RU" b="1" dirty="0" smtClean="0"/>
              <a:t>года</a:t>
            </a:r>
            <a:endParaRPr lang="ru-RU" b="1" dirty="0"/>
          </a:p>
        </p:txBody>
      </p:sp>
      <p:sp>
        <p:nvSpPr>
          <p:cNvPr id="2" name="Номер слайда 1"/>
          <p:cNvSpPr>
            <a:spLocks noGrp="1"/>
          </p:cNvSpPr>
          <p:nvPr>
            <p:ph type="sldNum" sz="quarter" idx="12"/>
          </p:nvPr>
        </p:nvSpPr>
        <p:spPr/>
        <p:txBody>
          <a:bodyPr/>
          <a:lstStyle/>
          <a:p>
            <a:fld id="{36654DC3-442E-3A4B-BDB5-90C6476B7DD0}" type="slidenum">
              <a:rPr lang="ru-RU" smtClean="0"/>
              <a:pPr/>
              <a:t>29</a:t>
            </a:fld>
            <a:endParaRPr lang="ru-RU" dirty="0"/>
          </a:p>
        </p:txBody>
      </p:sp>
    </p:spTree>
    <p:extLst>
      <p:ext uri="{BB962C8B-B14F-4D97-AF65-F5344CB8AC3E}">
        <p14:creationId xmlns:p14="http://schemas.microsoft.com/office/powerpoint/2010/main" val="265716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47381" y="5581353"/>
            <a:ext cx="2083981"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b="1" dirty="0" smtClean="0"/>
              <a:t>Предпосылки создания решения</a:t>
            </a:r>
            <a:endParaRPr lang="ru-RU" b="1" dirty="0"/>
          </a:p>
        </p:txBody>
      </p:sp>
      <p:sp>
        <p:nvSpPr>
          <p:cNvPr id="5" name="Овал 4"/>
          <p:cNvSpPr>
            <a:spLocks noChangeAspect="1"/>
          </p:cNvSpPr>
          <p:nvPr/>
        </p:nvSpPr>
        <p:spPr>
          <a:xfrm>
            <a:off x="1376735" y="5262925"/>
            <a:ext cx="624749" cy="624749"/>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solidFill>
                  <a:schemeClr val="bg1"/>
                </a:solidFill>
              </a:rPr>
              <a:t>!</a:t>
            </a:r>
            <a:endParaRPr lang="ru-RU" sz="2400" b="1" dirty="0">
              <a:solidFill>
                <a:schemeClr val="bg1"/>
              </a:solidFill>
            </a:endParaRPr>
          </a:p>
        </p:txBody>
      </p:sp>
      <p:sp>
        <p:nvSpPr>
          <p:cNvPr id="7" name="Овал 6"/>
          <p:cNvSpPr>
            <a:spLocks noChangeAspect="1"/>
          </p:cNvSpPr>
          <p:nvPr/>
        </p:nvSpPr>
        <p:spPr>
          <a:xfrm>
            <a:off x="357681" y="4241032"/>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5</a:t>
            </a:r>
            <a:endParaRPr lang="ru-RU" b="1" dirty="0">
              <a:solidFill>
                <a:srgbClr val="AC0000"/>
              </a:solidFill>
            </a:endParaRPr>
          </a:p>
        </p:txBody>
      </p:sp>
      <p:sp>
        <p:nvSpPr>
          <p:cNvPr id="9" name="Овал 8"/>
          <p:cNvSpPr>
            <a:spLocks noChangeAspect="1"/>
          </p:cNvSpPr>
          <p:nvPr/>
        </p:nvSpPr>
        <p:spPr>
          <a:xfrm>
            <a:off x="1376733" y="3223794"/>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1</a:t>
            </a:r>
            <a:endParaRPr lang="ru-RU" b="1" dirty="0">
              <a:solidFill>
                <a:srgbClr val="AC0000"/>
              </a:solidFill>
            </a:endParaRPr>
          </a:p>
        </p:txBody>
      </p:sp>
      <p:sp>
        <p:nvSpPr>
          <p:cNvPr id="11" name="Овал 10"/>
          <p:cNvSpPr>
            <a:spLocks noChangeAspect="1"/>
          </p:cNvSpPr>
          <p:nvPr/>
        </p:nvSpPr>
        <p:spPr>
          <a:xfrm>
            <a:off x="357679" y="2196676"/>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9</a:t>
            </a:r>
            <a:endParaRPr lang="ru-RU" b="1" dirty="0">
              <a:solidFill>
                <a:srgbClr val="AC0000"/>
              </a:solidFill>
            </a:endParaRPr>
          </a:p>
        </p:txBody>
      </p:sp>
      <p:sp>
        <p:nvSpPr>
          <p:cNvPr id="13" name="Овал 12"/>
          <p:cNvSpPr>
            <a:spLocks noChangeAspect="1"/>
          </p:cNvSpPr>
          <p:nvPr/>
        </p:nvSpPr>
        <p:spPr>
          <a:xfrm>
            <a:off x="357680" y="3220276"/>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8</a:t>
            </a:r>
            <a:endParaRPr lang="ru-RU" b="1" dirty="0">
              <a:solidFill>
                <a:srgbClr val="AC0000"/>
              </a:solidFill>
            </a:endParaRPr>
          </a:p>
        </p:txBody>
      </p:sp>
      <p:sp>
        <p:nvSpPr>
          <p:cNvPr id="14" name="Овал 13"/>
          <p:cNvSpPr>
            <a:spLocks noChangeAspect="1"/>
          </p:cNvSpPr>
          <p:nvPr/>
        </p:nvSpPr>
        <p:spPr>
          <a:xfrm>
            <a:off x="1376732" y="2209537"/>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10</a:t>
            </a:r>
            <a:endParaRPr lang="ru-RU" b="1" dirty="0">
              <a:solidFill>
                <a:srgbClr val="AC0000"/>
              </a:solidFill>
            </a:endParaRPr>
          </a:p>
        </p:txBody>
      </p:sp>
      <p:sp>
        <p:nvSpPr>
          <p:cNvPr id="15" name="Овал 14"/>
          <p:cNvSpPr>
            <a:spLocks noChangeAspect="1"/>
          </p:cNvSpPr>
          <p:nvPr/>
        </p:nvSpPr>
        <p:spPr>
          <a:xfrm>
            <a:off x="1376731" y="1185937"/>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7</a:t>
            </a:r>
            <a:endParaRPr lang="ru-RU" b="1" dirty="0">
              <a:solidFill>
                <a:srgbClr val="AC0000"/>
              </a:solidFill>
            </a:endParaRPr>
          </a:p>
        </p:txBody>
      </p:sp>
      <p:sp>
        <p:nvSpPr>
          <p:cNvPr id="19" name="Овал 18"/>
          <p:cNvSpPr>
            <a:spLocks noChangeAspect="1"/>
          </p:cNvSpPr>
          <p:nvPr/>
        </p:nvSpPr>
        <p:spPr>
          <a:xfrm>
            <a:off x="2395782" y="4243304"/>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AC0000"/>
                </a:solidFill>
              </a:rPr>
              <a:t>2</a:t>
            </a:r>
          </a:p>
        </p:txBody>
      </p:sp>
      <p:sp>
        <p:nvSpPr>
          <p:cNvPr id="20" name="Овал 19"/>
          <p:cNvSpPr>
            <a:spLocks noChangeAspect="1"/>
          </p:cNvSpPr>
          <p:nvPr/>
        </p:nvSpPr>
        <p:spPr>
          <a:xfrm>
            <a:off x="2395781" y="3226066"/>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3</a:t>
            </a:r>
            <a:endParaRPr lang="ru-RU" b="1" dirty="0">
              <a:solidFill>
                <a:srgbClr val="AC0000"/>
              </a:solidFill>
            </a:endParaRPr>
          </a:p>
        </p:txBody>
      </p:sp>
      <p:sp>
        <p:nvSpPr>
          <p:cNvPr id="21" name="Овал 20"/>
          <p:cNvSpPr>
            <a:spLocks noChangeAspect="1"/>
          </p:cNvSpPr>
          <p:nvPr/>
        </p:nvSpPr>
        <p:spPr>
          <a:xfrm>
            <a:off x="2395780" y="2211809"/>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4</a:t>
            </a:r>
            <a:endParaRPr lang="ru-RU" b="1" dirty="0">
              <a:solidFill>
                <a:srgbClr val="AC0000"/>
              </a:solidFill>
            </a:endParaRPr>
          </a:p>
        </p:txBody>
      </p:sp>
      <p:sp>
        <p:nvSpPr>
          <p:cNvPr id="22" name="Овал 21"/>
          <p:cNvSpPr>
            <a:spLocks noChangeAspect="1"/>
          </p:cNvSpPr>
          <p:nvPr/>
        </p:nvSpPr>
        <p:spPr>
          <a:xfrm>
            <a:off x="2395779" y="1188209"/>
            <a:ext cx="624749" cy="62474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AC0000"/>
                </a:solidFill>
              </a:rPr>
              <a:t>6</a:t>
            </a:r>
            <a:endParaRPr lang="ru-RU" b="1" dirty="0">
              <a:solidFill>
                <a:srgbClr val="AC0000"/>
              </a:solidFill>
            </a:endParaRPr>
          </a:p>
        </p:txBody>
      </p:sp>
      <p:cxnSp>
        <p:nvCxnSpPr>
          <p:cNvPr id="24" name="Прямая со стрелкой 23"/>
          <p:cNvCxnSpPr>
            <a:stCxn id="20" idx="0"/>
            <a:endCxn id="21" idx="4"/>
          </p:cNvCxnSpPr>
          <p:nvPr/>
        </p:nvCxnSpPr>
        <p:spPr>
          <a:xfrm flipH="1" flipV="1">
            <a:off x="2708155" y="2836558"/>
            <a:ext cx="1" cy="389508"/>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5" name="Прямоугольник 24"/>
          <p:cNvSpPr/>
          <p:nvPr/>
        </p:nvSpPr>
        <p:spPr>
          <a:xfrm>
            <a:off x="3409949" y="963463"/>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(1) Затрудненный информационный обмен, непрозрачность деятельности</a:t>
            </a:r>
          </a:p>
        </p:txBody>
      </p:sp>
      <p:cxnSp>
        <p:nvCxnSpPr>
          <p:cNvPr id="31" name="Прямая со стрелкой 30"/>
          <p:cNvCxnSpPr>
            <a:stCxn id="7" idx="0"/>
            <a:endCxn id="9" idx="3"/>
          </p:cNvCxnSpPr>
          <p:nvPr/>
        </p:nvCxnSpPr>
        <p:spPr>
          <a:xfrm flipV="1">
            <a:off x="670056" y="3757051"/>
            <a:ext cx="798169" cy="483981"/>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4" name="Прямая со стрелкой 33"/>
          <p:cNvCxnSpPr>
            <a:stCxn id="7" idx="0"/>
            <a:endCxn id="20" idx="3"/>
          </p:cNvCxnSpPr>
          <p:nvPr/>
        </p:nvCxnSpPr>
        <p:spPr>
          <a:xfrm flipV="1">
            <a:off x="670056" y="3759323"/>
            <a:ext cx="1817217" cy="481709"/>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0" name="Прямая со стрелкой 39"/>
          <p:cNvCxnSpPr>
            <a:stCxn id="21" idx="0"/>
            <a:endCxn id="22" idx="4"/>
          </p:cNvCxnSpPr>
          <p:nvPr/>
        </p:nvCxnSpPr>
        <p:spPr>
          <a:xfrm flipH="1" flipV="1">
            <a:off x="2708154" y="1812958"/>
            <a:ext cx="1" cy="398851"/>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3" name="Прямая со стрелкой 42"/>
          <p:cNvCxnSpPr>
            <a:stCxn id="19" idx="0"/>
            <a:endCxn id="13" idx="4"/>
          </p:cNvCxnSpPr>
          <p:nvPr/>
        </p:nvCxnSpPr>
        <p:spPr>
          <a:xfrm flipH="1" flipV="1">
            <a:off x="670055" y="3845025"/>
            <a:ext cx="2038102" cy="398279"/>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6" name="Прямая со стрелкой 45"/>
          <p:cNvCxnSpPr>
            <a:stCxn id="7" idx="0"/>
            <a:endCxn id="13" idx="4"/>
          </p:cNvCxnSpPr>
          <p:nvPr/>
        </p:nvCxnSpPr>
        <p:spPr>
          <a:xfrm flipH="1" flipV="1">
            <a:off x="670055" y="3845025"/>
            <a:ext cx="1" cy="396007"/>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9" name="Прямая со стрелкой 48"/>
          <p:cNvCxnSpPr>
            <a:stCxn id="9" idx="0"/>
            <a:endCxn id="11" idx="4"/>
          </p:cNvCxnSpPr>
          <p:nvPr/>
        </p:nvCxnSpPr>
        <p:spPr>
          <a:xfrm flipH="1" flipV="1">
            <a:off x="670054" y="2821425"/>
            <a:ext cx="1019054" cy="402369"/>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2" name="Прямая со стрелкой 51"/>
          <p:cNvCxnSpPr>
            <a:stCxn id="13" idx="0"/>
            <a:endCxn id="11" idx="4"/>
          </p:cNvCxnSpPr>
          <p:nvPr/>
        </p:nvCxnSpPr>
        <p:spPr>
          <a:xfrm flipH="1" flipV="1">
            <a:off x="670054" y="2821425"/>
            <a:ext cx="1" cy="398851"/>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5" name="Прямая со стрелкой 54"/>
          <p:cNvCxnSpPr>
            <a:stCxn id="9" idx="0"/>
            <a:endCxn id="14" idx="4"/>
          </p:cNvCxnSpPr>
          <p:nvPr/>
        </p:nvCxnSpPr>
        <p:spPr>
          <a:xfrm flipH="1" flipV="1">
            <a:off x="1689107" y="2834286"/>
            <a:ext cx="1" cy="389508"/>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8" name="Прямая со стрелкой 57"/>
          <p:cNvCxnSpPr>
            <a:stCxn id="14" idx="0"/>
            <a:endCxn id="15" idx="4"/>
          </p:cNvCxnSpPr>
          <p:nvPr/>
        </p:nvCxnSpPr>
        <p:spPr>
          <a:xfrm flipH="1" flipV="1">
            <a:off x="1689106" y="1810686"/>
            <a:ext cx="1" cy="398851"/>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1" name="Прямая со стрелкой 60"/>
          <p:cNvCxnSpPr>
            <a:stCxn id="20" idx="0"/>
            <a:endCxn id="14" idx="4"/>
          </p:cNvCxnSpPr>
          <p:nvPr/>
        </p:nvCxnSpPr>
        <p:spPr>
          <a:xfrm flipH="1" flipV="1">
            <a:off x="1689107" y="2834286"/>
            <a:ext cx="1019049" cy="391780"/>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4" name="Прямая со стрелкой 63"/>
          <p:cNvCxnSpPr>
            <a:stCxn id="19" idx="0"/>
            <a:endCxn id="20" idx="4"/>
          </p:cNvCxnSpPr>
          <p:nvPr/>
        </p:nvCxnSpPr>
        <p:spPr>
          <a:xfrm flipH="1" flipV="1">
            <a:off x="2708156" y="3850815"/>
            <a:ext cx="1" cy="392489"/>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7" name="Прямая со стрелкой 66"/>
          <p:cNvCxnSpPr>
            <a:stCxn id="19" idx="4"/>
            <a:endCxn id="5" idx="6"/>
          </p:cNvCxnSpPr>
          <p:nvPr/>
        </p:nvCxnSpPr>
        <p:spPr>
          <a:xfrm flipH="1">
            <a:off x="2001484" y="4868053"/>
            <a:ext cx="706673" cy="707247"/>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0" name="Прямая со стрелкой 69"/>
          <p:cNvCxnSpPr>
            <a:stCxn id="7" idx="4"/>
            <a:endCxn id="5" idx="2"/>
          </p:cNvCxnSpPr>
          <p:nvPr/>
        </p:nvCxnSpPr>
        <p:spPr>
          <a:xfrm>
            <a:off x="670056" y="4865781"/>
            <a:ext cx="706679" cy="709519"/>
          </a:xfrm>
          <a:prstGeom prst="straightConnector1">
            <a:avLst/>
          </a:prstGeom>
          <a:ln>
            <a:solidFill>
              <a:schemeClr val="bg1">
                <a:lumMod val="8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79" name="Прямоугольник 78"/>
          <p:cNvSpPr/>
          <p:nvPr/>
        </p:nvSpPr>
        <p:spPr>
          <a:xfrm>
            <a:off x="3409950" y="1505298"/>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smtClean="0">
                <a:solidFill>
                  <a:srgbClr val="C00000"/>
                </a:solidFill>
              </a:rPr>
              <a:t>(2) </a:t>
            </a:r>
            <a:r>
              <a:rPr lang="ru-RU" sz="1500" b="1" dirty="0">
                <a:solidFill>
                  <a:srgbClr val="C00000"/>
                </a:solidFill>
              </a:rPr>
              <a:t>Принадлежность ключевых информационных систем коммерческим организациям, неподконтрольных городу</a:t>
            </a:r>
          </a:p>
        </p:txBody>
      </p:sp>
      <p:sp>
        <p:nvSpPr>
          <p:cNvPr id="80" name="Прямоугольник 79"/>
          <p:cNvSpPr/>
          <p:nvPr/>
        </p:nvSpPr>
        <p:spPr>
          <a:xfrm>
            <a:off x="3409950" y="2047133"/>
            <a:ext cx="5724525" cy="3231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(3) Возможность манипуляций с информацией</a:t>
            </a:r>
          </a:p>
        </p:txBody>
      </p:sp>
      <p:sp>
        <p:nvSpPr>
          <p:cNvPr id="81" name="Прямоугольник 80"/>
          <p:cNvSpPr/>
          <p:nvPr/>
        </p:nvSpPr>
        <p:spPr>
          <a:xfrm>
            <a:off x="3409950" y="2342747"/>
            <a:ext cx="5724525" cy="3231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(4) Отсутствие эталонной, юридически значимой информации</a:t>
            </a:r>
          </a:p>
        </p:txBody>
      </p:sp>
      <p:sp>
        <p:nvSpPr>
          <p:cNvPr id="82" name="Прямоугольник 81"/>
          <p:cNvSpPr/>
          <p:nvPr/>
        </p:nvSpPr>
        <p:spPr>
          <a:xfrm>
            <a:off x="3409950" y="2638361"/>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(5) Многократное дублирование данных и расходов на эксплуатацию</a:t>
            </a:r>
          </a:p>
        </p:txBody>
      </p:sp>
      <p:sp>
        <p:nvSpPr>
          <p:cNvPr id="83" name="Прямоугольник 82"/>
          <p:cNvSpPr/>
          <p:nvPr/>
        </p:nvSpPr>
        <p:spPr>
          <a:xfrm>
            <a:off x="3409950" y="3180196"/>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(6) Отсутствие обратной связи ОИВ с гражданами и бизнесом в электронном формате</a:t>
            </a:r>
          </a:p>
        </p:txBody>
      </p:sp>
      <p:sp>
        <p:nvSpPr>
          <p:cNvPr id="84" name="Прямоугольник 83"/>
          <p:cNvSpPr/>
          <p:nvPr/>
        </p:nvSpPr>
        <p:spPr>
          <a:xfrm>
            <a:off x="3409950" y="3722031"/>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(7) Затрудненный учет объектов городского хозяйства и проводимых работ</a:t>
            </a:r>
          </a:p>
        </p:txBody>
      </p:sp>
      <p:sp>
        <p:nvSpPr>
          <p:cNvPr id="85" name="Прямоугольник 84"/>
          <p:cNvSpPr/>
          <p:nvPr/>
        </p:nvSpPr>
        <p:spPr>
          <a:xfrm>
            <a:off x="3409950" y="4263866"/>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(8) Разрозненный учет объектов городского хозяйства и проводимых работ</a:t>
            </a:r>
          </a:p>
        </p:txBody>
      </p:sp>
      <p:sp>
        <p:nvSpPr>
          <p:cNvPr id="86" name="Прямоугольник 85"/>
          <p:cNvSpPr/>
          <p:nvPr/>
        </p:nvSpPr>
        <p:spPr>
          <a:xfrm>
            <a:off x="3409950" y="4805701"/>
            <a:ext cx="5724525" cy="553998"/>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(9) Отсутствие межотраслевых балансов и показателей эффективности</a:t>
            </a:r>
          </a:p>
        </p:txBody>
      </p:sp>
      <p:sp>
        <p:nvSpPr>
          <p:cNvPr id="87" name="Прямоугольник 86"/>
          <p:cNvSpPr/>
          <p:nvPr/>
        </p:nvSpPr>
        <p:spPr>
          <a:xfrm>
            <a:off x="3409950" y="5347536"/>
            <a:ext cx="5724525" cy="78483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a:solidFill>
                  <a:srgbClr val="C00000"/>
                </a:solidFill>
              </a:rPr>
              <a:t>(10) Многократные расхождения в представляемых отчетах, отсутствие инструмента их верификации, единого архива отраслевых отчетов</a:t>
            </a:r>
          </a:p>
        </p:txBody>
      </p:sp>
      <p:sp>
        <p:nvSpPr>
          <p:cNvPr id="88" name="Прямоугольник 87"/>
          <p:cNvSpPr/>
          <p:nvPr/>
        </p:nvSpPr>
        <p:spPr>
          <a:xfrm>
            <a:off x="3409950" y="6135591"/>
            <a:ext cx="5724525" cy="3231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500" b="1" dirty="0" smtClean="0">
                <a:solidFill>
                  <a:srgbClr val="C00000"/>
                </a:solidFill>
              </a:rPr>
              <a:t>(!) </a:t>
            </a:r>
            <a:r>
              <a:rPr lang="ru-RU" sz="1500" b="1" u="sng" dirty="0" smtClean="0">
                <a:solidFill>
                  <a:srgbClr val="C00000"/>
                </a:solidFill>
              </a:rPr>
              <a:t>ОТСУТСТВИЕ ЕДИНОГО ОБЪЕКТА УЧЕТА</a:t>
            </a:r>
            <a:endParaRPr lang="ru-RU" sz="1500" b="1" u="sng" dirty="0">
              <a:solidFill>
                <a:srgbClr val="C00000"/>
              </a:solidFill>
            </a:endParaRPr>
          </a:p>
        </p:txBody>
      </p:sp>
      <p:sp>
        <p:nvSpPr>
          <p:cNvPr id="3" name="Номер слайда 2"/>
          <p:cNvSpPr>
            <a:spLocks noGrp="1"/>
          </p:cNvSpPr>
          <p:nvPr>
            <p:ph type="sldNum" sz="quarter" idx="12"/>
          </p:nvPr>
        </p:nvSpPr>
        <p:spPr/>
        <p:txBody>
          <a:bodyPr/>
          <a:lstStyle/>
          <a:p>
            <a:fld id="{36654DC3-442E-3A4B-BDB5-90C6476B7DD0}" type="slidenum">
              <a:rPr lang="ru-RU" smtClean="0"/>
              <a:pPr/>
              <a:t>3</a:t>
            </a:fld>
            <a:endParaRPr lang="ru-RU" dirty="0"/>
          </a:p>
        </p:txBody>
      </p:sp>
    </p:spTree>
    <p:extLst>
      <p:ext uri="{BB962C8B-B14F-4D97-AF65-F5344CB8AC3E}">
        <p14:creationId xmlns:p14="http://schemas.microsoft.com/office/powerpoint/2010/main" val="143693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000"/>
                                        <p:tgtEl>
                                          <p:spTgt spid="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10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10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10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1000"/>
                                        <p:tgtEl>
                                          <p:spTgt spid="31"/>
                                        </p:tgtEl>
                                      </p:cBhvr>
                                    </p:animEffect>
                                  </p:childTnLst>
                                </p:cTn>
                              </p:par>
                              <p:par>
                                <p:cTn id="55" presetID="22" presetClass="entr" presetSubtype="4"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par>
                          <p:cTn id="66" fill="hold">
                            <p:stCondLst>
                              <p:cond delay="1000"/>
                            </p:stCondLst>
                            <p:childTnLst>
                              <p:par>
                                <p:cTn id="67" presetID="22" presetClass="entr" presetSubtype="4"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10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1000"/>
                                        <p:tgtEl>
                                          <p:spTgt spid="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1000"/>
                                        <p:tgtEl>
                                          <p:spTgt spid="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childTnLst>
                                </p:cTn>
                              </p:par>
                            </p:childTnLst>
                          </p:cTn>
                        </p:par>
                        <p:par>
                          <p:cTn id="86" fill="hold">
                            <p:stCondLst>
                              <p:cond delay="1000"/>
                            </p:stCondLst>
                            <p:childTnLst>
                              <p:par>
                                <p:cTn id="87" presetID="22" presetClass="entr" presetSubtype="4"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down)">
                                      <p:cBhvr>
                                        <p:cTn id="89" dur="1000"/>
                                        <p:tgtEl>
                                          <p:spTgt spid="43"/>
                                        </p:tgtEl>
                                      </p:cBhvr>
                                    </p:animEffect>
                                  </p:childTnLst>
                                </p:cTn>
                              </p:par>
                              <p:par>
                                <p:cTn id="90" presetID="22" presetClass="entr" presetSubtype="4" fill="hold"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1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1000"/>
                                        <p:tgtEl>
                                          <p:spTgt spid="8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fade">
                                      <p:cBhvr>
                                        <p:cTn id="100" dur="1000"/>
                                        <p:tgtEl>
                                          <p:spTgt spid="11"/>
                                        </p:tgtEl>
                                      </p:cBhvr>
                                    </p:animEffect>
                                  </p:childTnLst>
                                </p:cTn>
                              </p:par>
                            </p:childTnLst>
                          </p:cTn>
                        </p:par>
                        <p:par>
                          <p:cTn id="101" fill="hold">
                            <p:stCondLst>
                              <p:cond delay="1000"/>
                            </p:stCondLst>
                            <p:childTnLst>
                              <p:par>
                                <p:cTn id="102" presetID="22" presetClass="entr" presetSubtype="4"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down)">
                                      <p:cBhvr>
                                        <p:cTn id="104" dur="1000"/>
                                        <p:tgtEl>
                                          <p:spTgt spid="49"/>
                                        </p:tgtEl>
                                      </p:cBhvr>
                                    </p:animEffect>
                                  </p:childTnLst>
                                </p:cTn>
                              </p:par>
                              <p:par>
                                <p:cTn id="105" presetID="22" presetClass="entr" presetSubtype="4"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wipe(down)">
                                      <p:cBhvr>
                                        <p:cTn id="107" dur="10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fade">
                                      <p:cBhvr>
                                        <p:cTn id="112" dur="1000"/>
                                        <p:tgtEl>
                                          <p:spTgt spid="8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1000"/>
                                        <p:tgtEl>
                                          <p:spTgt spid="14"/>
                                        </p:tgtEl>
                                      </p:cBhvr>
                                    </p:animEffect>
                                  </p:childTnLst>
                                </p:cTn>
                              </p:par>
                            </p:childTnLst>
                          </p:cTn>
                        </p:par>
                        <p:par>
                          <p:cTn id="116" fill="hold">
                            <p:stCondLst>
                              <p:cond delay="1000"/>
                            </p:stCondLst>
                            <p:childTnLst>
                              <p:par>
                                <p:cTn id="117" presetID="22" presetClass="entr" presetSubtype="4"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wipe(down)">
                                      <p:cBhvr>
                                        <p:cTn id="119" dur="1000"/>
                                        <p:tgtEl>
                                          <p:spTgt spid="55"/>
                                        </p:tgtEl>
                                      </p:cBhvr>
                                    </p:animEffect>
                                  </p:childTnLst>
                                </p:cTn>
                              </p:par>
                              <p:par>
                                <p:cTn id="120" presetID="22" presetClass="entr" presetSubtype="4" fill="hold"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1000"/>
                                        <p:tgtEl>
                                          <p:spTgt spid="61"/>
                                        </p:tgtEl>
                                      </p:cBhvr>
                                    </p:animEffect>
                                  </p:childTnLst>
                                </p:cTn>
                              </p:par>
                              <p:par>
                                <p:cTn id="123" presetID="22" presetClass="entr" presetSubtype="4"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wipe(down)">
                                      <p:cBhvr>
                                        <p:cTn id="125" dur="10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wipe(up)">
                                      <p:cBhvr>
                                        <p:cTn id="130" dur="1000"/>
                                        <p:tgtEl>
                                          <p:spTgt spid="67"/>
                                        </p:tgtEl>
                                      </p:cBhvr>
                                    </p:animEffect>
                                  </p:childTnLst>
                                </p:cTn>
                              </p:par>
                              <p:par>
                                <p:cTn id="131" presetID="22" presetClass="entr" presetSubtype="1" fill="hold" nodeType="with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wipe(up)">
                                      <p:cBhvr>
                                        <p:cTn id="133" dur="1000"/>
                                        <p:tgtEl>
                                          <p:spTgt spid="7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1000"/>
                                        <p:tgtEl>
                                          <p:spTgt spid="5"/>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Effect transition="in" filter="fade">
                                      <p:cBhvr>
                                        <p:cTn id="14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5" grpId="0" animBg="1"/>
      <p:bldP spid="19" grpId="0" animBg="1"/>
      <p:bldP spid="20" grpId="0" animBg="1"/>
      <p:bldP spid="21" grpId="0" animBg="1"/>
      <p:bldP spid="22" grpId="0" animBg="1"/>
      <p:bldP spid="25"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4" name="AutoShape 54"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6" name="AutoShape 56" descr="data:image/jpeg;base64,/9j/4AAQSkZJRgABAQAAAQABAAD/2wCEAAkGBhQSERUUERQUFBQVFhcYGBUWFRccGxcXGCAcFhUYHRgXICYeGBojHBYYIy8gIycpLi4sGx8xOjAqNSYrLCkBCQoKDgwOGQ8PGjUjHSQ1LTIvNS0pNCwpKSkuLiwrNTUpLikpNTU1NTUsLi41LCwqMDQpLCwpLSwpNTUsLCkpKf/AABEIAHgArAMBIgACEQEDEQH/xAAcAAEAAgMBAQEAAAAAAAAAAAAABQYBBAcDAgj/xAA+EAABAwIDBQQHBQYHAAAAAAABAAIDBBEFEiEGBxMxQSJRYYEUMkJxkaGxUmJykrIVIzNjgtE0Q1NUwtLw/8QAGwEBAAIDAQEAAAAAAAAAAAAAAAEFAgMEBwb/xAAtEQACAQMCBAUCBwAAAAAAAAAAAQIDETEEIRITQYEiUWFxodHwBRQjMpGxwf/aAAwDAQACEQMRAD8A7iiIgCIiAIiIAiIgCIiAIiIAiIgCIiAIiIAiIgCIiAIiIAiIgCLQxHHIKcXnljj/ABOAPw5qNZtbxP8ADU8833svDZ+aS2niAtkac5K6W3wYuSRYUUIx1c/mKeAe90jh+lvzXs3CpT/EqZCe5gYwfCxPzUOCWWL+hKXQFaTcIYOZkP4pHkHyJsveOijbqGMB7w0LF2JPdERQSEREAREQBERAEREAREQBYJXhW1zIo3SSODWNFyT0XM63aCqxaY09JeKD2nHQ5e95HK/RoXRR08qt3iKy+hrnUUNupacb3hQQu4cQdUTHQRxa69xd/a61ocOxGs1qJfQ4j/lQ/wAQjxefV/8AaKX2b2QgomWjbd9u1I71j/1HgFOhZSq04bUl3eeywv7IUZS/c+xB4VsbS05zMiDn/wCpJ23n+p3LyU2Aqri28qlp5nwyCUuYbHK0EX587rzo96dFI4NzPZc2u9lh8QTZcU9TGUvFK79yzj+F6rg440nbOOhb0UNXbVwRVEVMc7ppgHMa1pN2k5SSRoAOZJ6KPG8elySyHihkWTtGMgSNkcY2Pj+00uBF1mcJaUVWn3j0rWOe3iyNbK+L93GXZnRs4j3NtzYG83L1dt9TCbhESg8Az5izshgYJSL355Df5XQFkRVifeNRsj4rnuDA4NzZdMxj41veGkA9xNl70229PJUx0zRJxJGtcLssBmZxQHHocljbxQFgRYul0BlfLZAb2INjY68j3KG2w2lZQUkk7+bRZjftvPqt+PyBVH3J47LKatlRm4jntqbu6iUWJH3ewLe8IDqaIiAIiIAiIgOSby8edNUejRk5IyAQPblP9rgDxXQdlNnm0lO2MDtEAvd9p55+Q5BcpYLYp+8/3Zvf8enzsu3hW2u/SpU6UcZ92clDxSlJ5MrF1laGN1fCp5pOWWN58wDb52VQ3ZXO2EXOSiupx7AWCqxkOIBa6Z7yDqC1tz19wTeZCwYgWRNa3sMDg0AXcfAdbELU2Jpqt07pKIN4jG6l1rAO069VcsE3czvqfSa97XOzB+Rupc4crm1gNOQVRCMqkLJZd7no2pr0tHqubOorQhwqN/E3nHsaGNYtSU2LU0UsdS6pYKaNsjXxhgDxw7Wd2spzEu9wXlR0lFJWSYSG1cxBYHTGSPKxkALmRjqGML+VtXKH3m1Ahx+CZ2rWNgeR4RkuI95spHdtAY6LEMUl/iSiXK7rYXc4j3vI/Krg84b4ndmcXxPCqO9JH6VMYxOHCCxycYNZIS+1rtDbacrlS2y+H4fib6menknD5I3RSROygxtla1hy6XtZlgbkDVQm4jCjJFWym2Z4bEHEXsSHOfp19Zungpai2H/YlDXzCoMrn0+QO4eTKRcNPrOucz1JBE7TYhg7M1MG1ErY5ZZXNp2t4cb5G8JxvbLZo5W5E9bqxYBJQT8XE6Z0hlijcwh9hkAY1rG5bcgGGx8XeUFuUwLi0NabhpnJhDy3NlAaQ7S4vq8G1+i3hsQMIw2rAm4xnMTb5MlgLi1szr6OK2UocdSMfNowm7RbNbYjH6uethZJPI5mrnAnQgDr52XjtHtXVGsmZDO9reIWNaDoCOx9VGbMY76HMZQwSHIWgZrWvbXke5fWzsJnr4b6l0wefI5z9F9LKhGNSVRxVkvLuVim3FRvvc199GMvdWxU8lzDAyNxbe3ELv4jvMDKPNTeye2EVVjsbqWJ0cbqQwkOt7FnNNh0bYNC2N6+IYTLII6l8oqYhbNA0FzQdcry7snvte48FtbvYMKo6WWuhmc/IMsksos9nI8MMA0JuOV76ar5YtTp91lcR2/3vCeKL9myyxOD3cTQNOW3Z79CVbtj959LJwaV0r5JxEM0rm9l72tzSdrv0PS2igk6Ai56d+WHfamt38PT6qSfvSoxPDB+94k4iLBk0/fepc3056oC4IiIDle8nZ10c3pMd8j7ZiPYkHI+42GveFd9kdom1dOHXHEaA2Rvc7v9xUvVUjZGOY9oc1wsWnkQudYjstUYfL6RREvjHNvMhv2XD22+PNWkKkdTSVKbtJYfR+hySi6U3OOHk6WqrvMq8mHS97y1nxIP0C2tm9soaoAXDJesZP6T7Q+am5oGvFnNDh3EA/VVlejON4S2ZY6SvGnVhVtdJp/xuc+3NUloZ5PtSNaP6Bf/AJrocsgaC5xsACSe4DUr5gp2sFmNDR3AAD5L6nhD2lrhdrgQQeoOhC1UocuCibtdqvzeonWta/0sfnfehi8OI18JoXCbNG2O4Dhd5d2R2gD1XTdtMGNLgElPA0u4cLGGw1IuOI6w8yVZMN2No6d4kgpoY3jk4MFx7ieXkpnKtpxn5zw3ayCHApaWN7xVyzXs0OGhLdQ4fdbbne5Vkr8KqYNmHCUPMkkge8OLi5sbnAi99RyHxXW4sEga7O2GIP55hG0G/vAutxzbixQH52j2rhZgLaSB7xVPnzPa0OBAzXuHDncAAWKs9bSy0+DUcE5dxZHvkcHEkgakNN9bjO34LqsGBU7HZ2QQtf8AabGwH4gXVU2+2bqaqWMwsa5jGHUuA7ROvPwAXZonFVouTskaK9+W0iB2chbHhdZM5oJd2GkgG2gbpflq4rW3cQj0syO9WKJ7z9L/AFVln2VqBhbKZjRxTJmeMwta5J169F87J7FzRRVTZrMdNEY2kEGwcCCdO4kKyqaiHKqvi3b29tkc0acuOCtg45hDp5payaKKKXO2Rr3yvY1sXGdYPvI4DN0F+9btZQvpcGLJCzNU1gNmSMeDHCzXtRuIvmcpKHdbi0cctKyOIxTOjL3522PCvkseYGtyLdym9rN1FV6FRU9Lll4PEMnaDe3KQXOF/Zvp5KhO8pFXg7TPh1M1gDpIoDIRzc6d97k9bMIVi3f0DJdoZTGxoijfUOa0DQN1YzTu1Vfw/D62bE+HC9rqyAWa67bDgNDLC+nZtYeIXTd1mwNRRCoqKgATyMLWMDr6etdx5Al1kBUNlqJlVtHJZjDCySZ2TI3LlYMjRltbmR0UdjWLSDHJqiniEvoz3ObHyaGQNyknLyDbE+SvW6vYKro6meeqY1rnxkMs8OuXuzuvblqB8VVqfdti7JJ3siiDqhsjHkytNmynM+x6E8kJOl7tdvnYnHKXxCN8Tmg5SS12YXBF9RyOiuapu7DYl2G0zmylpmlfmfl5AAWa2/Wwvr4q5KAFghZRAV7G9iaeoOaxik6SR6G/eRyP1UfF+0KTQgVkQ7jaQDz5/NXFLLpjqZpcMvEvX/HlGp0le62foQNDtnTyHK9xhfyySjKb91zofIqbZIDqLEd4XlV4fHKLSMa8feaD9VEjZKNhvTvlgP8ALecv5HXaofJli8flE+NZ3+CeRQrKasZ6s0Uo/mMLT+Zht8l7NxCcevT38Y5Gu+TrLDleTT7/AFsTx+a++xKIo9uLD2o5We+Mn9F17MxJh9rL+IFv6rLFwkuhPEjaWLL4ZO06BwPuIXosDIxZLLKIBZYssogIui2XpYZTNFTxMldmvI1gDjmN3XPiVJ2WUQGLLNkRALIiIAiIgCIiAIiIAiIgCIiAIiIAiIgCIiAIiIAiIgCIiAIiIAiIgCIiAIiIAiIgCIiAIiIAiIgCIiAIiIAiIgP/2Q=="/>
          <p:cNvSpPr>
            <a:spLocks noChangeAspect="1" noChangeArrowheads="1"/>
          </p:cNvSpPr>
          <p:nvPr/>
        </p:nvSpPr>
        <p:spPr bwMode="auto">
          <a:xfrm>
            <a:off x="63500" y="-560388"/>
            <a:ext cx="1638300" cy="11430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38" name="AutoShape 58"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6140" name="AutoShape 60" descr="data:image/jpeg;base64,/9j/4AAQSkZJRgABAQAAAQABAAD/2wCEAAkGBhQSERQSExQSFBUWFxcYFRcYFxwYFhgVGRcWHBohGRkaHiYeGRojHBYVIS8gIycpLCwwFx4yNTAqNSYuLSoBCQoKDgwNGg8PGjUkHyQ1KikwKiwwLCw1NC0sLCo0KSwyNSksLDQtLCo2Li0pLCksLykvLyw1LSwsLCwsLDQsLP/AABEIAF0A1QMBIgACEQEDEQH/xAAcAAACAgMBAQAAAAAAAAAAAAAABgUHAQMIBAL/xAA/EAACAQMBBQUGAwUHBQEAAAABAgMABBESBQYHITETIkFRYRQycYGRoVJisSNygrLBM0JDU5Ki4QgWY7PwFf/EABoBAQADAQEBAAAAAAAAAAAAAAACBAUDAQb/xAAuEQACAgADBgQGAwEAAAAAAAAAAQIDBBEhEhMiMUFRBTJhoSMkcZHB8RSx4Qb/2gAMAwEAAhEDEQA/ALxooooAorGa0Xu0I4V1yuqL5sQB/wAn0pzPG8uZvozSXc8R1duys4ZLl/MAqnx88fID1r7i2RtG553FwLZD/hwjvY8tXh9TXbdNebT6nHfJ6Q1Gi92nFCMyyRxj8zBfpnrUQN9YHOIFnuD/AOKNiuf3zhR8zWdn7i2sR1GPtX8XlJkYn+Ll9qnVjAGBgAdMdKjwLlr7EviP09yFW/vJPdto4h4GaXn80jB/mrctjdN79wiekUQH3kLfpUvRUdrsiWx3ZHLsf8Us7/F8D6IBWxNlRj+7n95mf7MTXtorzNnuyjTFaovuqo+AA/St1FFeEgooooAooooAooooAooooAooooAooooAooooAr4mmCqWYhQBkknAA9SelaNobQSCNpZG0ooyT/8AdT6VUO3d5LjacywxBghOEiHj+Zz05defIfr3podnou5XuvVS7vsM23uJ2W7GyTtHJwHIJGfyJ1Y+p5fGtey+H81ywn2hK7E8xHq548iRyUei/WmHdLcyOzUMcPMR3pMfZPJfuaZBU5Wxhw1ffqQhTKfFb9uh5rDZkUChIkVFHgox9fM+pr04oNJO+3EFrGZIkiWTKBySxGMswA5A/hNUp2KC2pM08LhLMTYqqVm+w70VVZ4u3GnX7Iun8Wp9P104qb3U4mpdyrA8Zids6SG1KSBnGcAg4B+lc44iuTyTL1vg+Mqg7JQ0XPJpjzRSG3EKV9rSbMhjiJRoyZGYgCLs9UxIHVwWVVUeZJ5Cs7K4iSzXUKm3VbW49oFvJrzIfZ9WpnTThUbHLn5dc13Mke6KqvYXGR7prKJIY+1uLh0kXLfs4FwQ3nqKk4zy7pqT2Rv/AHU17FEYYFtpZLtUcO3a6LbUGYj3QC2kZz4mgLBoqstmcXHljv5DFDi2tzPGUkZwTllRHOkKSSoOpCVweRNfR4u6ra7uY1iZLc2iKxLqryzae1ByAQEyfDnpoCy6KrNeLrNZyXYhRUN6bWFnZ1QJpB7SYhSVHPoB6eFOO5u2pLuyguZFVGlUtpXOkAs2nGefNQD86Am6KxWaAKXN+N9Ytm24mkwSzqiJnBYk8z8FXLE+gHiKYJJAASSAAMknkAB1ya5h392/Ntu/l9nUvDbxyGMD/KjGXc+rEDHxQdaA6fRwQCOYPMfCvqlnhrtn2rZdpLnJ7IIx/PHlG+pXPzpmoAooooAooooAooooCoOJm8ZmnNup/ZwnB/NJ4k/Dp9aaOGe7Yig9oYftJhkeax+A+fU/KqomlMjsx6uxJPqxyfua6JtoQiqijAUBQPIAYH2rTxXwqo1xMrC/FtlZI2Cs0UVmGqYNUPxIu+02jP8Ak0oP4VGfuTV8MeVc37SvRJcyStzVpWY+qlz/AEqhjXwpH1n/AC9ed87Oy/v9Fx3FuINilGGQtqcg/iKcv9xFVpw4tde0YPy6nPwCEfqRUvvZxHF5B7NBE6hiNRJBJUEEABfUCpvhdufJAWuZlKFl0xoRhgCckkeGcAAfGoPK22KjyRZr2sD4ffLEaTsbyX1/bF+PfDZibWCCK9F17dJ3v2ekyShIGU+Ji7qkDrWzbW0tlbJu5LbReSSyRMqhHDiBLgnUkIY4Qk4boT3hz8KQZoMb0AdANpIfpOrf0qY3Gtv/ANfeKW7bvRRO03PphCFgH2Q4/LWkfFFl/wDaOzdl6b6R2g0MrAu494QGIDCrljpLnC8ySTzpRst/thxlIw94VSK4hDMmVKXL65WOO9qJ8QPlStxy2w9xtb2UElIVjjRQeWtwGY4/F3gv8Ap44pcNy1ha29haK8kb4LIEVtIQhizEjOpsHxoBg2Jw+sZbNxDPcTQ3McCmQyhj2cDAoFOjugY0lceGMA1D76X2xrczW91NI7S3K3M0UZ1trUABG0rpWPAHdJ1c+tZ3YiuNkbu3DThopkE7IrEHQzkLH0JHvEHHqaS+AmwI7q6ubidFm7NV0mQax2kjE6jnOWwp5nzNAOG7t9sfaISzhnnB7WacQv3O0kfU2fd0voySqg8tIODit/EGQ2cVnaW7yIsUZAwxDFVCouojGfGk2PhpertwXEdq0dsL0SKwKBVhEoOQA2QNI6Yqc4nXeu/Zf8uNE+ZBY/zireDjtWop42ezVoTHCueWWeZnkkdUjAAZiRlm9T+X70r7e3hme5mZZpQpkfSA7ABQxA5A4FT/AA/2/b2tvcGSQLI57q4OSFTl0GOZNIoyx9WP3P8AzWhXBO6cmtNDOsm1TCKeurGziBtya23egUOxe6bS7kkt2b63IyfNdK/DNJPC3f602dDdrcRSNJKuFZQDqXSw0HJGkZOc8/tV570bjx32zxZudBVU7N8Z0SIMA48R1BHkTVGngJtLtTGBAVz/AGvajTj4e/8ALTWNN5ybNqCyikWB/wBOe0S9lcRHpHNlfQSKCR8iv3q26V+H25CbLtBCra3Y65XxjU5GOQ8FAGAPifGonirxHfZSQGKOORpWfk5OAqheY0nzYVEmP1FK/DveiW/sUupkjjMjOFCE40qxXxOc5DfSmfNAZorGaM0BmigUUBz5vBsw29zLCRjS50+qnmv2Iq7929qC4topQc6lGr0ccm+4NLvEPdA3KCeIZmjHMfjTrj94eHnzHlSlw/3u9kkMMpxC56n/AA36ZPp0B8sA1p2fMUqS5oyq/lrnF8mXHRXyjZGQcjwrNZhqkdvHe9laTyeKxuR8dJx98VSvD2xEu0IFIBVdTEEZBCqevzIq1uIMEsljJHCjSM5VcKMnGoEn7Up8Lt2J4bmSWeF4wI8KWGMksM4+QNUbouV0Vloj6nwy6ujw2+W0tqWiWevL/WWTBs+NOaxop8woH6Ct5WsilbiJvi2zbUTpF2zNIqBOY6hiTlQemPvV4+Xbb5nPPEmdodtXjJybtWIPiNadR697kfhVy8Bt2fZ9nduw7902v1ES5WMfzN/GKp47MutubUZxA0fbOpkIVtEUYCgksQOgHzPKupLa0WONYkGlEUIo8lAwPsKHhzPs1fbt5geoa9L/ABSJi/00x1bm/wBxfj2XcrbtbvMTGshYOFA1M4wQQefdz86rGz3Q2psfaQuI7OS6CM+lkBdXRww5lMlGwfEDn5iveu4G0ttbR9rvYDaQkpqDd0iNMDSinvFiAeZAGWJ9KAceN+2s7EQ40+0vDlSckDHaEcuuCq1H8BkFtsq7vHHLtHY+GUhjB6/FnFTXGfcue+s4ltV1tA+rswQCyadPdJ5ZHLl488eRrzZN/teLZj7KTZs/f7Re1MbghJD3hgjT4sNWeh9M0BZO4HFtdq3DQJbPFpjMhcuGHIqAMADrq+1IO8t32t3O/gZGx8AcD9BTZwr3Ak2Vb3F1c6VmeM9wEHs40BbBI5FieZxkDA50gklj+Zv1P/JrSwC1lIy/EJaRiMtzuYY9nremUd4KRHp/G2Bzz5HPyqM3atO1u7dMZBlTPwByfsDTzxKPY2NrbgY5qPlGmP1aoDhhaa79W/y0dvmRpH85+lWYWydMpv1yK0qoq6MF6ZkXx23+nW59ggkaJERWlKEqzu41AEjnpC6eXjq50hbw2lxsq6jVLtzL2ccpZGYaWcE6Tz72MD45r072KdobemjDf2t0IVbrhQyxKfkqit0m69gt/wCxm5vZJBOIOUEelmD6eRM2cZ8cViG6NPG7fOcpZ2odo9duk84U6dTv0BI/ujDHHr8KrfeKwuYBBFcOSDEs0a6tWhJhnx91jpGRTFxZn9o23LEp5K0VunppVFI/1s1a+IYFxtt4E91ZIbZQPDQscZA/iDUBD7x293aNBDPIwxDHJEiucIj5YDAxpbJYn1J5mrJ4qbHuG2bZX8lyylLa3jaPvanmdQXYsDjPU9PClDiQ3tW3ZIlzjtYrdfTQqRn/AHaqsD/qNvQlrZ2w8ZGf5RppH/sP0oBS4Tbkz7Rf2k3LpHBNHqUliXxhiAc4HID61H7Ev5L7b6ftJNEt4z41nHZiRnxjPQKMYqyOFQ9k3cnuTy1C5lB/dUov3Q1TG6m7b3jXBWTsvZ7eS4LHPPQVGnI6E6jz9DQHYOqiuOdl733tuGEFzcIGxkK7Y5Zx4+pooDsekvfDh6lzmaHEc3Ujoknxx7rfm+tOtYIqddkq3nE52VxsWUipN397p9nP7NdI5jHQH30Hmh6MvpnHkRVobM2rFcRiSJ1dT4jwPkR1B9DXztTYkNymiZFceGeo/dPUH4UjXXD24tXMthMc/gYgMR5Z91x6MBViTru1fDL2K0VZTouKPuWNWaQrHiM8LCO/geFvxhTpP8PX/STTjs/a8U66opEkH5TnHxHUfOuE6pQ5liFsZ8meysYozWa5nUwBWaKKAMUUUUAVjFZooCK3os5JbSaKIAu6aRk4HeIB5/Amq22bwzuxNGZFj0B1L4cHuhhnl48qt6iu9d864uMepXtw8bJKUugi8Qt1rm8kiMKoVRWzlgO8xH9B96+uHm6E1o8rzBQWVVXDauQJJ/pTxRTfz3e76D+PDebzqUBvDwW2jDfNc2LI4MpljbWqSISxbmH5HBOMgnPkKluHXBW4hu0vb9k1I3aJGra2aXwZ2xjkeeATk4+d00VwLBz5vVwWv5dozzKYuxkmeXti4GhWYscr72Vz4A5xVe7tbAlv70W8T/tHMjLIxIyUVnyzcyM6evma7BuIA6Mje6wKnnjkRg8xzHKlrd7hlYWM3b20JSQKVyZHbk2M8mYjPLrQFZcPOC93HfJdXuhViftANYd5JBzXJGQBnmSTk46c8iZ4xcPL7aVzC1ukZjji096QKdZYluR9AtW7RQCBtDc64Xd9dnQBO37GONhqAXUWVpe95c3qrrHgxtmNZI0MUaTKFlxMAGUHOGwM4z4V0hRQFYcPODCWcUhvOynlkK8lGUQLq6FgCSdRycDoKKs+igCiiigCsVmigNNxaJIpV1V1PUMAw+hpZveHFuW1wmS2fwaJiBn4Hp8sU2UVOM5R5MhKuMuaFBbPalv7ksN2o8JB2cn+rofma3x75unK5tLmHzZV7VPqnP7GmiipOxPzL8Ed215X+SIst67WXkk8RP4S2lh8VbBFSoevNebKhlGJIon/AHkVv1FR/wD2jbrkxq8R84pHj+ytj7VHgPeNE3RUQmxpF9y6n+DhH+5XP3oka4Qf2sbfGIj9HFebPqe7XdEvRS9NvI0Zwyq3qCV/XVXptNv62A0Yz+bP9K92HlmNuOeRMUVgVmoEwooooAooooAooooAooooAooooAooooD/2Q=="/>
          <p:cNvSpPr>
            <a:spLocks noChangeAspect="1" noChangeArrowheads="1"/>
          </p:cNvSpPr>
          <p:nvPr/>
        </p:nvSpPr>
        <p:spPr bwMode="auto">
          <a:xfrm>
            <a:off x="63500" y="-431800"/>
            <a:ext cx="2028825" cy="885825"/>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5" name="Содержимое 2"/>
          <p:cNvSpPr txBox="1">
            <a:spLocks/>
          </p:cNvSpPr>
          <p:nvPr/>
        </p:nvSpPr>
        <p:spPr bwMode="auto">
          <a:xfrm>
            <a:off x="435541" y="4087000"/>
            <a:ext cx="4895950" cy="15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None/>
              <a:defRPr sz="23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None/>
              <a:defRPr sz="19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None/>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defRPr/>
            </a:pPr>
            <a:r>
              <a:rPr lang="en-US" sz="1800" dirty="0" smtClean="0">
                <a:latin typeface="+mn-lt"/>
                <a:ea typeface="MS PGothic" pitchFamily="34" charset="-128"/>
                <a:cs typeface="Arial" charset="0"/>
              </a:rPr>
              <a:t>12</a:t>
            </a:r>
            <a:r>
              <a:rPr lang="ru-RU" sz="1800" dirty="0" smtClean="0">
                <a:latin typeface="+mn-lt"/>
                <a:ea typeface="MS PGothic" pitchFamily="34" charset="-128"/>
                <a:cs typeface="Arial" charset="0"/>
              </a:rPr>
              <a:t>3022</a:t>
            </a:r>
            <a:r>
              <a:rPr lang="en-US" sz="1800" dirty="0" smtClean="0">
                <a:latin typeface="+mn-lt"/>
                <a:ea typeface="MS PGothic" pitchFamily="34" charset="-128"/>
                <a:cs typeface="Arial" charset="0"/>
              </a:rPr>
              <a:t> </a:t>
            </a:r>
            <a:r>
              <a:rPr lang="ru-RU" sz="1800" dirty="0" smtClean="0">
                <a:latin typeface="+mn-lt"/>
                <a:ea typeface="MS PGothic" pitchFamily="34" charset="-128"/>
                <a:cs typeface="Arial" charset="0"/>
              </a:rPr>
              <a:t>г. Москва,</a:t>
            </a:r>
            <a:r>
              <a:rPr lang="en-US" sz="1800" dirty="0" smtClean="0">
                <a:latin typeface="+mn-lt"/>
                <a:ea typeface="MS PGothic" pitchFamily="34" charset="-128"/>
                <a:cs typeface="Arial" charset="0"/>
              </a:rPr>
              <a:t> </a:t>
            </a:r>
            <a:r>
              <a:rPr lang="ru-RU" sz="1800" dirty="0" smtClean="0">
                <a:latin typeface="+mn-lt"/>
                <a:ea typeface="MS PGothic" pitchFamily="34" charset="-128"/>
                <a:cs typeface="Arial" charset="0"/>
              </a:rPr>
              <a:t>ул. </a:t>
            </a:r>
            <a:r>
              <a:rPr lang="ru-RU" sz="1800" dirty="0" err="1" smtClean="0">
                <a:latin typeface="+mn-lt"/>
                <a:ea typeface="MS PGothic" pitchFamily="34" charset="-128"/>
                <a:cs typeface="Arial" charset="0"/>
              </a:rPr>
              <a:t>Рочдельская</a:t>
            </a:r>
            <a:r>
              <a:rPr lang="ru-RU" sz="1800" dirty="0" smtClean="0">
                <a:latin typeface="+mn-lt"/>
                <a:ea typeface="MS PGothic" pitchFamily="34" charset="-128"/>
                <a:cs typeface="Arial" charset="0"/>
              </a:rPr>
              <a:t> д. 15 к. 16а</a:t>
            </a:r>
          </a:p>
          <a:p>
            <a:pPr marL="0" indent="0" eaLnBrk="1" hangingPunct="1">
              <a:defRPr/>
            </a:pPr>
            <a:r>
              <a:rPr lang="ru-RU" sz="1800" dirty="0" smtClean="0">
                <a:solidFill>
                  <a:srgbClr val="000000"/>
                </a:solidFill>
                <a:latin typeface="+mn-lt"/>
                <a:ea typeface="MS PGothic" pitchFamily="34" charset="-128"/>
                <a:cs typeface="Arial" charset="0"/>
              </a:rPr>
              <a:t>Т.</a:t>
            </a:r>
            <a:r>
              <a:rPr lang="en-US" sz="1800" dirty="0" smtClean="0">
                <a:solidFill>
                  <a:srgbClr val="000000"/>
                </a:solidFill>
                <a:latin typeface="+mn-lt"/>
                <a:ea typeface="MS PGothic" pitchFamily="34" charset="-128"/>
                <a:cs typeface="Arial" charset="0"/>
              </a:rPr>
              <a:t> </a:t>
            </a:r>
            <a:r>
              <a:rPr lang="ru-RU" sz="1800" dirty="0" smtClean="0">
                <a:solidFill>
                  <a:srgbClr val="000000"/>
                </a:solidFill>
                <a:latin typeface="+mn-lt"/>
                <a:ea typeface="MS PGothic" pitchFamily="34" charset="-128"/>
                <a:cs typeface="Arial" charset="0"/>
              </a:rPr>
              <a:t>+7 (495) 640-6010</a:t>
            </a:r>
            <a:endParaRPr lang="ru-RU" sz="1800" dirty="0">
              <a:solidFill>
                <a:srgbClr val="000000"/>
              </a:solidFill>
              <a:latin typeface="+mn-lt"/>
              <a:ea typeface="MS PGothic" pitchFamily="34" charset="-128"/>
              <a:cs typeface="Arial" charset="0"/>
            </a:endParaRPr>
          </a:p>
          <a:p>
            <a:pPr marL="0" indent="0" eaLnBrk="1" hangingPunct="1">
              <a:defRPr/>
            </a:pPr>
            <a:r>
              <a:rPr lang="en-US" sz="1800" dirty="0" smtClean="0">
                <a:solidFill>
                  <a:srgbClr val="000000"/>
                </a:solidFill>
                <a:latin typeface="+mn-lt"/>
                <a:ea typeface="MS PGothic" pitchFamily="34" charset="-128"/>
                <a:cs typeface="Arial" charset="0"/>
                <a:hlinkClick r:id="rId3"/>
              </a:rPr>
              <a:t>www.R-Style.com</a:t>
            </a:r>
            <a:endParaRPr lang="ru-RU" sz="1800" dirty="0" smtClean="0">
              <a:solidFill>
                <a:srgbClr val="000000"/>
              </a:solidFill>
              <a:latin typeface="+mn-lt"/>
              <a:ea typeface="MS PGothic" pitchFamily="34" charset="-128"/>
              <a:cs typeface="Arial" charset="0"/>
            </a:endParaRPr>
          </a:p>
          <a:p>
            <a:pPr marL="0" indent="0" eaLnBrk="1" hangingPunct="1">
              <a:defRPr/>
            </a:pPr>
            <a:r>
              <a:rPr lang="en-US" sz="1800" dirty="0" smtClean="0">
                <a:solidFill>
                  <a:srgbClr val="000000"/>
                </a:solidFill>
                <a:latin typeface="+mn-lt"/>
                <a:ea typeface="MS PGothic" pitchFamily="34" charset="-128"/>
                <a:cs typeface="Arial" charset="0"/>
                <a:hlinkClick r:id="rId4"/>
              </a:rPr>
              <a:t>project@r-style.com</a:t>
            </a:r>
            <a:endParaRPr lang="ru-RU" sz="1800" dirty="0" smtClean="0">
              <a:solidFill>
                <a:srgbClr val="000000"/>
              </a:solidFill>
              <a:latin typeface="+mn-lt"/>
              <a:ea typeface="MS PGothic" pitchFamily="34" charset="-128"/>
              <a:cs typeface="Arial" charset="0"/>
            </a:endParaRPr>
          </a:p>
          <a:p>
            <a:pPr marL="0" indent="0" eaLnBrk="1" hangingPunct="1">
              <a:defRPr/>
            </a:pPr>
            <a:endParaRPr lang="ru-RU" sz="1800" dirty="0">
              <a:solidFill>
                <a:srgbClr val="000000"/>
              </a:solidFill>
              <a:latin typeface="+mn-lt"/>
              <a:ea typeface="MS PGothic" pitchFamily="34" charset="-128"/>
              <a:cs typeface="Arial" charset="0"/>
            </a:endParaRPr>
          </a:p>
        </p:txBody>
      </p:sp>
      <p:sp>
        <p:nvSpPr>
          <p:cNvPr id="2" name="Название 1"/>
          <p:cNvSpPr>
            <a:spLocks noGrp="1"/>
          </p:cNvSpPr>
          <p:nvPr>
            <p:ph type="title"/>
          </p:nvPr>
        </p:nvSpPr>
        <p:spPr/>
        <p:txBody>
          <a:bodyPr/>
          <a:lstStyle/>
          <a:p>
            <a:r>
              <a:rPr lang="ru-RU" b="1" dirty="0" smtClean="0"/>
              <a:t>Контактная информация </a:t>
            </a:r>
            <a:endParaRPr lang="ru-RU" b="1" dirty="0"/>
          </a:p>
        </p:txBody>
      </p:sp>
      <p:sp>
        <p:nvSpPr>
          <p:cNvPr id="3" name="Номер слайда 2"/>
          <p:cNvSpPr>
            <a:spLocks noGrp="1"/>
          </p:cNvSpPr>
          <p:nvPr>
            <p:ph type="sldNum" sz="quarter" idx="12"/>
          </p:nvPr>
        </p:nvSpPr>
        <p:spPr/>
        <p:txBody>
          <a:bodyPr/>
          <a:lstStyle/>
          <a:p>
            <a:fld id="{36654DC3-442E-3A4B-BDB5-90C6476B7DD0}" type="slidenum">
              <a:rPr lang="ru-RU" smtClean="0"/>
              <a:pPr/>
              <a:t>30</a:t>
            </a:fld>
            <a:endParaRPr lang="ru-RU" dirty="0"/>
          </a:p>
        </p:txBody>
      </p:sp>
      <p:pic>
        <p:nvPicPr>
          <p:cNvPr id="9" name="Picture 4" descr="http://www.e-moskva.ru/Style%20Library/Images/left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3904206"/>
            <a:ext cx="19431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2979" y="996623"/>
            <a:ext cx="2590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Содержимое 2"/>
          <p:cNvSpPr txBox="1">
            <a:spLocks/>
          </p:cNvSpPr>
          <p:nvPr/>
        </p:nvSpPr>
        <p:spPr bwMode="auto">
          <a:xfrm>
            <a:off x="3917829" y="2010138"/>
            <a:ext cx="4895950" cy="15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None/>
              <a:defRPr sz="23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None/>
              <a:defRPr sz="19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None/>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defRPr/>
            </a:pPr>
            <a:r>
              <a:rPr lang="ru-RU" sz="1800" dirty="0">
                <a:latin typeface="+mn-lt"/>
                <a:ea typeface="MS PGothic" pitchFamily="34" charset="-128"/>
                <a:cs typeface="Arial" charset="0"/>
              </a:rPr>
              <a:t>119021, Москва, ул. Тимура Фрунзе, д.11, </a:t>
            </a:r>
            <a:endParaRPr lang="en-US" sz="1800" dirty="0" smtClean="0">
              <a:latin typeface="+mn-lt"/>
              <a:ea typeface="MS PGothic" pitchFamily="34" charset="-128"/>
              <a:cs typeface="Arial" charset="0"/>
            </a:endParaRPr>
          </a:p>
          <a:p>
            <a:pPr marL="0" indent="0" algn="r">
              <a:defRPr/>
            </a:pPr>
            <a:r>
              <a:rPr lang="ru-RU" sz="1800" dirty="0" smtClean="0">
                <a:solidFill>
                  <a:srgbClr val="000000"/>
                </a:solidFill>
                <a:latin typeface="+mn-lt"/>
                <a:ea typeface="MS PGothic" pitchFamily="34" charset="-128"/>
                <a:cs typeface="Arial" charset="0"/>
              </a:rPr>
              <a:t>Т.</a:t>
            </a:r>
            <a:r>
              <a:rPr lang="en-US" sz="1800" dirty="0" smtClean="0">
                <a:solidFill>
                  <a:srgbClr val="000000"/>
                </a:solidFill>
                <a:latin typeface="+mn-lt"/>
                <a:ea typeface="MS PGothic" pitchFamily="34" charset="-128"/>
                <a:cs typeface="Arial" charset="0"/>
              </a:rPr>
              <a:t> </a:t>
            </a:r>
            <a:r>
              <a:rPr lang="ru-RU" sz="1800" dirty="0" smtClean="0">
                <a:solidFill>
                  <a:srgbClr val="000000"/>
                </a:solidFill>
                <a:latin typeface="+mn-lt"/>
                <a:ea typeface="MS PGothic" pitchFamily="34" charset="-128"/>
                <a:cs typeface="Arial" charset="0"/>
              </a:rPr>
              <a:t>+7 (495) </a:t>
            </a:r>
            <a:r>
              <a:rPr lang="en-US" sz="1800" dirty="0" smtClean="0">
                <a:solidFill>
                  <a:srgbClr val="000000"/>
                </a:solidFill>
                <a:latin typeface="+mn-lt"/>
                <a:ea typeface="MS PGothic" pitchFamily="34" charset="-128"/>
                <a:cs typeface="Arial" charset="0"/>
              </a:rPr>
              <a:t>988</a:t>
            </a:r>
            <a:r>
              <a:rPr lang="ru-RU" sz="1800" dirty="0" smtClean="0">
                <a:solidFill>
                  <a:srgbClr val="000000"/>
                </a:solidFill>
                <a:latin typeface="+mn-lt"/>
                <a:ea typeface="MS PGothic" pitchFamily="34" charset="-128"/>
                <a:cs typeface="Arial" charset="0"/>
              </a:rPr>
              <a:t>-</a:t>
            </a:r>
            <a:r>
              <a:rPr lang="en-US" sz="1800" dirty="0" smtClean="0">
                <a:solidFill>
                  <a:srgbClr val="000000"/>
                </a:solidFill>
                <a:latin typeface="+mn-lt"/>
                <a:ea typeface="MS PGothic" pitchFamily="34" charset="-128"/>
                <a:cs typeface="Arial" charset="0"/>
              </a:rPr>
              <a:t>2270</a:t>
            </a:r>
            <a:endParaRPr lang="ru-RU" sz="1800" dirty="0">
              <a:solidFill>
                <a:srgbClr val="000000"/>
              </a:solidFill>
              <a:latin typeface="+mn-lt"/>
              <a:ea typeface="MS PGothic" pitchFamily="34" charset="-128"/>
              <a:cs typeface="Arial" charset="0"/>
            </a:endParaRPr>
          </a:p>
          <a:p>
            <a:pPr marL="0" indent="0" algn="r" eaLnBrk="1" hangingPunct="1">
              <a:defRPr/>
            </a:pPr>
            <a:r>
              <a:rPr lang="en-US" sz="1800" dirty="0">
                <a:solidFill>
                  <a:srgbClr val="000000"/>
                </a:solidFill>
                <a:latin typeface="+mn-lt"/>
                <a:ea typeface="MS PGothic" pitchFamily="34" charset="-128"/>
                <a:cs typeface="Arial" charset="0"/>
                <a:hlinkClick r:id="rId7"/>
              </a:rPr>
              <a:t>www.e-moskva.ru</a:t>
            </a:r>
            <a:endParaRPr lang="ru-RU" sz="1800" dirty="0">
              <a:solidFill>
                <a:srgbClr val="000000"/>
              </a:solidFill>
              <a:latin typeface="+mn-lt"/>
              <a:ea typeface="MS PGothic" pitchFamily="34" charset="-128"/>
              <a:cs typeface="Arial" charset="0"/>
            </a:endParaRPr>
          </a:p>
          <a:p>
            <a:pPr marL="0" indent="0" algn="r" eaLnBrk="1" hangingPunct="1">
              <a:defRPr/>
            </a:pPr>
            <a:r>
              <a:rPr lang="en-US" sz="1800" dirty="0">
                <a:solidFill>
                  <a:srgbClr val="000000"/>
                </a:solidFill>
                <a:latin typeface="+mn-lt"/>
                <a:ea typeface="MS PGothic" pitchFamily="34" charset="-128"/>
                <a:cs typeface="Arial" charset="0"/>
                <a:hlinkClick r:id="rId8"/>
              </a:rPr>
              <a:t>sales@e-moskva.ru</a:t>
            </a:r>
            <a:endParaRPr lang="ru-RU" sz="1800" dirty="0">
              <a:solidFill>
                <a:srgbClr val="000000"/>
              </a:solidFill>
              <a:latin typeface="+mn-lt"/>
              <a:ea typeface="MS PGothic" pitchFamily="34" charset="-128"/>
              <a:cs typeface="Arial" charset="0"/>
            </a:endParaRPr>
          </a:p>
          <a:p>
            <a:pPr marL="0" indent="0" algn="r" eaLnBrk="1" hangingPunct="1">
              <a:defRPr/>
            </a:pPr>
            <a:endParaRPr lang="ru-RU" sz="1800" dirty="0">
              <a:solidFill>
                <a:srgbClr val="000000"/>
              </a:solidFill>
              <a:latin typeface="+mn-lt"/>
              <a:ea typeface="MS PGothic" pitchFamily="34" charset="-128"/>
              <a:cs typeface="Arial" charset="0"/>
            </a:endParaRPr>
          </a:p>
        </p:txBody>
      </p:sp>
    </p:spTree>
    <p:extLst>
      <p:ext uri="{BB962C8B-B14F-4D97-AF65-F5344CB8AC3E}">
        <p14:creationId xmlns:p14="http://schemas.microsoft.com/office/powerpoint/2010/main" val="244286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duard.Kapitonov\Pictures\ЖКХ\Дом.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3383" y="2960636"/>
            <a:ext cx="1476283" cy="143055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smtClean="0"/>
              <a:t>Очевидное - не вероятное, или вопросы которые ставят в тупик</a:t>
            </a:r>
            <a:endParaRPr lang="ru-RU" b="1" dirty="0"/>
          </a:p>
        </p:txBody>
      </p:sp>
      <p:sp>
        <p:nvSpPr>
          <p:cNvPr id="5" name="Прямоугольник 4"/>
          <p:cNvSpPr/>
          <p:nvPr/>
        </p:nvSpPr>
        <p:spPr>
          <a:xfrm>
            <a:off x="316097" y="5266217"/>
            <a:ext cx="2083981"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9" name="Прямая со стрелкой 8"/>
          <p:cNvCxnSpPr/>
          <p:nvPr/>
        </p:nvCxnSpPr>
        <p:spPr>
          <a:xfrm flipH="1">
            <a:off x="3445679" y="4276042"/>
            <a:ext cx="279526" cy="185138"/>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a:off x="7618754" y="1033176"/>
            <a:ext cx="1541409" cy="1148669"/>
            <a:chOff x="574488" y="3946525"/>
            <a:chExt cx="1946649" cy="1496880"/>
          </a:xfrm>
        </p:grpSpPr>
        <p:pic>
          <p:nvPicPr>
            <p:cNvPr id="11"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46525"/>
              <a:ext cx="1295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4488" y="4922004"/>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a:t>Управляющие </a:t>
              </a:r>
              <a:r>
                <a:rPr lang="ru-RU" sz="1000" b="1" dirty="0" smtClean="0"/>
                <a:t>организации</a:t>
              </a:r>
              <a:endParaRPr lang="ru-RU" sz="1000" b="1" dirty="0"/>
            </a:p>
          </p:txBody>
        </p:sp>
      </p:grpSp>
      <p:grpSp>
        <p:nvGrpSpPr>
          <p:cNvPr id="13" name="Группа 12"/>
          <p:cNvGrpSpPr/>
          <p:nvPr/>
        </p:nvGrpSpPr>
        <p:grpSpPr>
          <a:xfrm>
            <a:off x="-38612" y="5459540"/>
            <a:ext cx="1541409" cy="969126"/>
            <a:chOff x="2158813" y="5268913"/>
            <a:chExt cx="1946649" cy="1262910"/>
          </a:xfrm>
        </p:grpSpPr>
        <p:pic>
          <p:nvPicPr>
            <p:cNvPr id="1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268913"/>
              <a:ext cx="12954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158813" y="6210962"/>
              <a:ext cx="1946649" cy="32086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smtClean="0"/>
                <a:t>Жители</a:t>
              </a:r>
              <a:endParaRPr lang="ru-RU" sz="1000" b="1" dirty="0"/>
            </a:p>
          </p:txBody>
        </p:sp>
      </p:grpSp>
      <p:grpSp>
        <p:nvGrpSpPr>
          <p:cNvPr id="16" name="Группа 15"/>
          <p:cNvGrpSpPr/>
          <p:nvPr/>
        </p:nvGrpSpPr>
        <p:grpSpPr>
          <a:xfrm>
            <a:off x="7618754" y="5417480"/>
            <a:ext cx="1541409" cy="1131080"/>
            <a:chOff x="6145796" y="4931390"/>
            <a:chExt cx="1946649" cy="1473960"/>
          </a:xfrm>
        </p:grpSpPr>
        <p:pic>
          <p:nvPicPr>
            <p:cNvPr id="17" name="Picture 38" descr="C:\Users\Eduard.Kapitonov\Pictures\Водоканал СПб\1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115" y="4931390"/>
              <a:ext cx="1252011" cy="987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45796" y="5883949"/>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a:solidFill>
                    <a:schemeClr val="tx1"/>
                  </a:solidFill>
                </a:rPr>
                <a:t>Эксплуатирующие </a:t>
              </a:r>
            </a:p>
            <a:p>
              <a:r>
                <a:rPr lang="ru-RU" sz="1000" dirty="0">
                  <a:solidFill>
                    <a:schemeClr val="tx1"/>
                  </a:solidFill>
                </a:rPr>
                <a:t>организации</a:t>
              </a:r>
            </a:p>
          </p:txBody>
        </p:sp>
      </p:grpSp>
      <p:cxnSp>
        <p:nvCxnSpPr>
          <p:cNvPr id="19" name="Прямая со стрелкой 18"/>
          <p:cNvCxnSpPr/>
          <p:nvPr/>
        </p:nvCxnSpPr>
        <p:spPr>
          <a:xfrm flipH="1">
            <a:off x="3156668" y="3733652"/>
            <a:ext cx="384787" cy="0"/>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0" name="Прямая со стрелкой 19"/>
          <p:cNvCxnSpPr/>
          <p:nvPr/>
        </p:nvCxnSpPr>
        <p:spPr>
          <a:xfrm>
            <a:off x="5462546" y="4337155"/>
            <a:ext cx="256953" cy="190119"/>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p:cNvCxnSpPr/>
          <p:nvPr/>
        </p:nvCxnSpPr>
        <p:spPr>
          <a:xfrm flipV="1">
            <a:off x="5512765" y="2980399"/>
            <a:ext cx="346165" cy="177189"/>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2" name="Прямая со стрелкой 21"/>
          <p:cNvCxnSpPr/>
          <p:nvPr/>
        </p:nvCxnSpPr>
        <p:spPr>
          <a:xfrm flipV="1">
            <a:off x="5622336" y="3733652"/>
            <a:ext cx="380898" cy="6786"/>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3" name="Прямая со стрелкой 22"/>
          <p:cNvCxnSpPr/>
          <p:nvPr/>
        </p:nvCxnSpPr>
        <p:spPr>
          <a:xfrm flipH="1" flipV="1">
            <a:off x="3397021" y="2857007"/>
            <a:ext cx="328184" cy="207257"/>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24" name="Группа 23"/>
          <p:cNvGrpSpPr/>
          <p:nvPr/>
        </p:nvGrpSpPr>
        <p:grpSpPr>
          <a:xfrm>
            <a:off x="-38612" y="1017775"/>
            <a:ext cx="1541409" cy="1222935"/>
            <a:chOff x="3598675" y="980728"/>
            <a:chExt cx="1946649" cy="1593660"/>
          </a:xfrm>
        </p:grpSpPr>
        <p:sp>
          <p:nvSpPr>
            <p:cNvPr id="25" name="TextBox 24"/>
            <p:cNvSpPr txBox="1"/>
            <p:nvPr/>
          </p:nvSpPr>
          <p:spPr>
            <a:xfrm>
              <a:off x="3598675" y="1852449"/>
              <a:ext cx="1946649" cy="72193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ОИВ и </a:t>
              </a:r>
              <a:r>
                <a:rPr lang="ru-RU" sz="1000" dirty="0">
                  <a:solidFill>
                    <a:schemeClr val="tx1"/>
                  </a:solidFill>
                </a:rPr>
                <a:t>подведомственные учреждения</a:t>
              </a: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4753" y="980728"/>
              <a:ext cx="1268935" cy="8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Группа 26"/>
          <p:cNvGrpSpPr/>
          <p:nvPr/>
        </p:nvGrpSpPr>
        <p:grpSpPr>
          <a:xfrm>
            <a:off x="-38612" y="3216022"/>
            <a:ext cx="1541409" cy="1172179"/>
            <a:chOff x="1187624" y="5130847"/>
            <a:chExt cx="1946649" cy="1527517"/>
          </a:xfrm>
        </p:grpSpPr>
        <p:sp>
          <p:nvSpPr>
            <p:cNvPr id="28" name="TextBox 27"/>
            <p:cNvSpPr txBox="1"/>
            <p:nvPr/>
          </p:nvSpPr>
          <p:spPr>
            <a:xfrm>
              <a:off x="1187624" y="6136963"/>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Объединения</a:t>
              </a:r>
            </a:p>
            <a:p>
              <a:r>
                <a:rPr lang="ru-RU" sz="1000" dirty="0" smtClean="0">
                  <a:solidFill>
                    <a:schemeClr val="tx1"/>
                  </a:solidFill>
                </a:rPr>
                <a:t>жителей</a:t>
              </a:r>
              <a:endParaRPr lang="ru-RU" sz="1000" dirty="0">
                <a:solidFill>
                  <a:schemeClr val="tx1"/>
                </a:solidFill>
              </a:endParaRPr>
            </a:p>
          </p:txBody>
        </p:sp>
        <p:pic>
          <p:nvPicPr>
            <p:cNvPr id="29" name="Picture 2" descr="http://photo2.kavkaz-uzel.ru/system/attachments/0001/3604/pahomov_view.jpg"/>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0" y="5130847"/>
              <a:ext cx="1301989" cy="100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7618754" y="3224413"/>
            <a:ext cx="1541409" cy="1155396"/>
            <a:chOff x="6775310" y="3154816"/>
            <a:chExt cx="1946649" cy="1505647"/>
          </a:xfrm>
        </p:grpSpPr>
        <p:sp>
          <p:nvSpPr>
            <p:cNvPr id="31" name="TextBox 30"/>
            <p:cNvSpPr txBox="1"/>
            <p:nvPr/>
          </p:nvSpPr>
          <p:spPr>
            <a:xfrm>
              <a:off x="6775310" y="4139062"/>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400" b="1">
                  <a:solidFill>
                    <a:schemeClr val="bg1">
                      <a:lumMod val="50000"/>
                    </a:schemeClr>
                  </a:solidFill>
                </a:defRPr>
              </a:lvl1pPr>
            </a:lstStyle>
            <a:p>
              <a:r>
                <a:rPr lang="ru-RU" sz="1000" dirty="0" err="1" smtClean="0">
                  <a:solidFill>
                    <a:schemeClr val="tx1"/>
                  </a:solidFill>
                </a:rPr>
                <a:t>Ресурсоснабжающие</a:t>
              </a:r>
              <a:r>
                <a:rPr lang="ru-RU" sz="1000" dirty="0" smtClean="0">
                  <a:solidFill>
                    <a:schemeClr val="tx1"/>
                  </a:solidFill>
                </a:rPr>
                <a:t> организации </a:t>
              </a:r>
              <a:endParaRPr lang="ru-RU" sz="1000" dirty="0">
                <a:solidFill>
                  <a:schemeClr val="tx1"/>
                </a:solidFill>
              </a:endParaRPr>
            </a:p>
          </p:txBody>
        </p:sp>
        <p:pic>
          <p:nvPicPr>
            <p:cNvPr id="32" name="Picture 4" descr="http://pravdaurfo.ru/sites/default/files/home/user1530/2_0.jp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918" y="3154816"/>
              <a:ext cx="1254655" cy="9751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1571627" y="5910584"/>
            <a:ext cx="6033836" cy="400110"/>
          </a:xfrm>
          <a:prstGeom prst="rect">
            <a:avLst/>
          </a:prstGeom>
          <a:noFill/>
        </p:spPr>
        <p:txBody>
          <a:bodyPr wrap="square" rtlCol="0">
            <a:spAutoFit/>
          </a:bodyPr>
          <a:lstStyle/>
          <a:p>
            <a:pPr algn="ctr"/>
            <a:r>
              <a:rPr lang="ru-RU" sz="2000" dirty="0" smtClean="0"/>
              <a:t>Примеры не совпадения данных отраслевых систем</a:t>
            </a:r>
            <a:endParaRPr lang="ru-RU" sz="2000" dirty="0"/>
          </a:p>
        </p:txBody>
      </p:sp>
      <p:sp>
        <p:nvSpPr>
          <p:cNvPr id="6" name="Номер слайда 5"/>
          <p:cNvSpPr>
            <a:spLocks noGrp="1"/>
          </p:cNvSpPr>
          <p:nvPr>
            <p:ph type="sldNum" sz="quarter" idx="12"/>
          </p:nvPr>
        </p:nvSpPr>
        <p:spPr/>
        <p:txBody>
          <a:bodyPr/>
          <a:lstStyle/>
          <a:p>
            <a:fld id="{36654DC3-442E-3A4B-BDB5-90C6476B7DD0}" type="slidenum">
              <a:rPr lang="ru-RU" smtClean="0"/>
              <a:pPr/>
              <a:t>4</a:t>
            </a:fld>
            <a:endParaRPr lang="ru-RU" dirty="0"/>
          </a:p>
        </p:txBody>
      </p:sp>
      <p:sp>
        <p:nvSpPr>
          <p:cNvPr id="73" name="Прямоугольник 72"/>
          <p:cNvSpPr/>
          <p:nvPr/>
        </p:nvSpPr>
        <p:spPr>
          <a:xfrm>
            <a:off x="3917436" y="1582062"/>
            <a:ext cx="1343083"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smtClean="0">
                <a:solidFill>
                  <a:srgbClr val="AC0000"/>
                </a:solidFill>
              </a:rPr>
              <a:t>Адрес?</a:t>
            </a:r>
            <a:endParaRPr lang="ru-RU" sz="2400" b="1" dirty="0">
              <a:solidFill>
                <a:srgbClr val="AC0000"/>
              </a:solidFill>
            </a:endParaRPr>
          </a:p>
        </p:txBody>
      </p:sp>
      <p:cxnSp>
        <p:nvCxnSpPr>
          <p:cNvPr id="75" name="Прямая со стрелкой 74"/>
          <p:cNvCxnSpPr/>
          <p:nvPr/>
        </p:nvCxnSpPr>
        <p:spPr>
          <a:xfrm flipH="1" flipV="1">
            <a:off x="4588544" y="2339160"/>
            <a:ext cx="2506" cy="394838"/>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sp>
        <p:nvSpPr>
          <p:cNvPr id="82" name="Прямоугольник 81"/>
          <p:cNvSpPr/>
          <p:nvPr/>
        </p:nvSpPr>
        <p:spPr>
          <a:xfrm>
            <a:off x="5812785" y="2695923"/>
            <a:ext cx="2273705"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smtClean="0">
                <a:solidFill>
                  <a:srgbClr val="AC0000"/>
                </a:solidFill>
              </a:rPr>
              <a:t>Межевание?</a:t>
            </a:r>
            <a:endParaRPr lang="ru-RU" sz="2400" b="1" dirty="0">
              <a:solidFill>
                <a:srgbClr val="AC0000"/>
              </a:solidFill>
            </a:endParaRPr>
          </a:p>
        </p:txBody>
      </p:sp>
      <p:sp>
        <p:nvSpPr>
          <p:cNvPr id="83" name="Прямоугольник 82"/>
          <p:cNvSpPr/>
          <p:nvPr/>
        </p:nvSpPr>
        <p:spPr>
          <a:xfrm>
            <a:off x="5959443" y="3443168"/>
            <a:ext cx="1688889"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a:solidFill>
                  <a:srgbClr val="AC0000"/>
                </a:solidFill>
              </a:rPr>
              <a:t>Этажей?</a:t>
            </a:r>
          </a:p>
        </p:txBody>
      </p:sp>
      <p:sp>
        <p:nvSpPr>
          <p:cNvPr id="85" name="Прямоугольник 84"/>
          <p:cNvSpPr/>
          <p:nvPr/>
        </p:nvSpPr>
        <p:spPr>
          <a:xfrm>
            <a:off x="5675206" y="4283990"/>
            <a:ext cx="2362325"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a:solidFill>
                  <a:srgbClr val="AC0000"/>
                </a:solidFill>
              </a:rPr>
              <a:t>Подъездов?</a:t>
            </a:r>
          </a:p>
        </p:txBody>
      </p:sp>
      <p:sp>
        <p:nvSpPr>
          <p:cNvPr id="87" name="Прямоугольник 86"/>
          <p:cNvSpPr/>
          <p:nvPr/>
        </p:nvSpPr>
        <p:spPr>
          <a:xfrm>
            <a:off x="1732644" y="4276042"/>
            <a:ext cx="1688889"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a:solidFill>
                  <a:srgbClr val="AC0000"/>
                </a:solidFill>
              </a:rPr>
              <a:t>Лифтов?</a:t>
            </a:r>
          </a:p>
        </p:txBody>
      </p:sp>
      <p:sp>
        <p:nvSpPr>
          <p:cNvPr id="88" name="Прямоугольник 87"/>
          <p:cNvSpPr/>
          <p:nvPr/>
        </p:nvSpPr>
        <p:spPr>
          <a:xfrm>
            <a:off x="1479411" y="3464434"/>
            <a:ext cx="1688889"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a:solidFill>
                  <a:srgbClr val="AC0000"/>
                </a:solidFill>
              </a:rPr>
              <a:t>Площадь?</a:t>
            </a:r>
          </a:p>
        </p:txBody>
      </p:sp>
      <p:sp>
        <p:nvSpPr>
          <p:cNvPr id="90" name="Прямоугольник 89"/>
          <p:cNvSpPr/>
          <p:nvPr/>
        </p:nvSpPr>
        <p:spPr>
          <a:xfrm>
            <a:off x="1457694" y="2639227"/>
            <a:ext cx="1859468"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lang="ru-RU" sz="2400" b="1" dirty="0">
                <a:solidFill>
                  <a:srgbClr val="AC0000"/>
                </a:solidFill>
              </a:rPr>
              <a:t>Состояние?</a:t>
            </a:r>
          </a:p>
        </p:txBody>
      </p:sp>
    </p:spTree>
    <p:extLst>
      <p:ext uri="{BB962C8B-B14F-4D97-AF65-F5344CB8AC3E}">
        <p14:creationId xmlns:p14="http://schemas.microsoft.com/office/powerpoint/2010/main" val="3397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10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10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10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10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0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10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10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1000"/>
                                        <p:tgtEl>
                                          <p:spTgt spid="8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10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1000"/>
                                        <p:tgtEl>
                                          <p:spTgt spid="8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10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2" grpId="0"/>
      <p:bldP spid="83" grpId="0"/>
      <p:bldP spid="85" grpId="0"/>
      <p:bldP spid="87" grpId="0"/>
      <p:bldP spid="88"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duard.Kapitonov\Pictures\ЖКХ\Дом.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3383" y="2960636"/>
            <a:ext cx="1476283" cy="1430557"/>
          </a:xfrm>
          <a:prstGeom prst="rect">
            <a:avLst/>
          </a:prstGeom>
          <a:noFill/>
          <a:extLst>
            <a:ext uri="{909E8E84-426E-40DD-AFC4-6F175D3DCCD1}">
              <a14:hiddenFill xmlns:a14="http://schemas.microsoft.com/office/drawing/2010/main">
                <a:solidFill>
                  <a:srgbClr val="FFFFFF"/>
                </a:solidFill>
              </a14:hiddenFill>
            </a:ext>
          </a:extLst>
        </p:spPr>
      </p:pic>
      <p:sp>
        <p:nvSpPr>
          <p:cNvPr id="3" name="Овал 2"/>
          <p:cNvSpPr>
            <a:spLocks noChangeAspect="1"/>
          </p:cNvSpPr>
          <p:nvPr/>
        </p:nvSpPr>
        <p:spPr>
          <a:xfrm>
            <a:off x="3888603" y="2999498"/>
            <a:ext cx="1404893" cy="1376519"/>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t>Объект</a:t>
            </a:r>
          </a:p>
          <a:p>
            <a:pPr algn="ctr"/>
            <a:r>
              <a:rPr lang="ru-RU" b="1" dirty="0" smtClean="0"/>
              <a:t>учета</a:t>
            </a:r>
            <a:endParaRPr lang="ru-RU" b="1" dirty="0"/>
          </a:p>
        </p:txBody>
      </p:sp>
      <p:sp>
        <p:nvSpPr>
          <p:cNvPr id="2" name="Заголовок 1"/>
          <p:cNvSpPr>
            <a:spLocks noGrp="1"/>
          </p:cNvSpPr>
          <p:nvPr>
            <p:ph type="title"/>
          </p:nvPr>
        </p:nvSpPr>
        <p:spPr/>
        <p:txBody>
          <a:bodyPr/>
          <a:lstStyle/>
          <a:p>
            <a:r>
              <a:rPr lang="ru-RU" b="1" dirty="0" smtClean="0"/>
              <a:t>Единый объект учета для всех участников рынка ЖКХ</a:t>
            </a:r>
            <a:endParaRPr lang="ru-RU" b="1" dirty="0"/>
          </a:p>
        </p:txBody>
      </p:sp>
      <p:sp>
        <p:nvSpPr>
          <p:cNvPr id="5" name="Прямоугольник 4"/>
          <p:cNvSpPr/>
          <p:nvPr/>
        </p:nvSpPr>
        <p:spPr>
          <a:xfrm>
            <a:off x="316097" y="5266217"/>
            <a:ext cx="2083981"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9" name="Прямая со стрелкой 8"/>
          <p:cNvCxnSpPr/>
          <p:nvPr/>
        </p:nvCxnSpPr>
        <p:spPr>
          <a:xfrm flipH="1">
            <a:off x="3445679" y="4276042"/>
            <a:ext cx="279526" cy="185138"/>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a:off x="7618754" y="1033176"/>
            <a:ext cx="1541409" cy="1148669"/>
            <a:chOff x="574488" y="3946525"/>
            <a:chExt cx="1946649" cy="1496880"/>
          </a:xfrm>
        </p:grpSpPr>
        <p:pic>
          <p:nvPicPr>
            <p:cNvPr id="11"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46525"/>
              <a:ext cx="1295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4488" y="4922004"/>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a:t>Управляющие </a:t>
              </a:r>
              <a:r>
                <a:rPr lang="ru-RU" sz="1000" b="1" dirty="0" smtClean="0"/>
                <a:t>организации</a:t>
              </a:r>
              <a:endParaRPr lang="ru-RU" sz="1000" b="1" dirty="0"/>
            </a:p>
          </p:txBody>
        </p:sp>
      </p:grpSp>
      <p:grpSp>
        <p:nvGrpSpPr>
          <p:cNvPr id="13" name="Группа 12"/>
          <p:cNvGrpSpPr/>
          <p:nvPr/>
        </p:nvGrpSpPr>
        <p:grpSpPr>
          <a:xfrm>
            <a:off x="-38612" y="5459540"/>
            <a:ext cx="1541409" cy="969126"/>
            <a:chOff x="2158813" y="5268913"/>
            <a:chExt cx="1946649" cy="1262910"/>
          </a:xfrm>
        </p:grpSpPr>
        <p:pic>
          <p:nvPicPr>
            <p:cNvPr id="1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268913"/>
              <a:ext cx="12954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158813" y="6210962"/>
              <a:ext cx="1946649" cy="32086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smtClean="0"/>
                <a:t>Жители</a:t>
              </a:r>
              <a:endParaRPr lang="ru-RU" sz="1000" b="1" dirty="0"/>
            </a:p>
          </p:txBody>
        </p:sp>
      </p:grpSp>
      <p:grpSp>
        <p:nvGrpSpPr>
          <p:cNvPr id="16" name="Группа 15"/>
          <p:cNvGrpSpPr/>
          <p:nvPr/>
        </p:nvGrpSpPr>
        <p:grpSpPr>
          <a:xfrm>
            <a:off x="7618754" y="5417480"/>
            <a:ext cx="1541409" cy="1131080"/>
            <a:chOff x="6145796" y="4931390"/>
            <a:chExt cx="1946649" cy="1473960"/>
          </a:xfrm>
        </p:grpSpPr>
        <p:pic>
          <p:nvPicPr>
            <p:cNvPr id="17" name="Picture 38" descr="C:\Users\Eduard.Kapitonov\Pictures\Водоканал СПб\1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115" y="4931390"/>
              <a:ext cx="1252011" cy="987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45796" y="5883949"/>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a:solidFill>
                    <a:schemeClr val="tx1"/>
                  </a:solidFill>
                </a:rPr>
                <a:t>Эксплуатирующие </a:t>
              </a:r>
            </a:p>
            <a:p>
              <a:r>
                <a:rPr lang="ru-RU" sz="1000" dirty="0">
                  <a:solidFill>
                    <a:schemeClr val="tx1"/>
                  </a:solidFill>
                </a:rPr>
                <a:t>организации</a:t>
              </a:r>
            </a:p>
          </p:txBody>
        </p:sp>
      </p:grpSp>
      <p:cxnSp>
        <p:nvCxnSpPr>
          <p:cNvPr id="19" name="Прямая со стрелкой 18"/>
          <p:cNvCxnSpPr/>
          <p:nvPr/>
        </p:nvCxnSpPr>
        <p:spPr>
          <a:xfrm flipH="1">
            <a:off x="3156668" y="3733652"/>
            <a:ext cx="384787" cy="0"/>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0" name="Прямая со стрелкой 19"/>
          <p:cNvCxnSpPr/>
          <p:nvPr/>
        </p:nvCxnSpPr>
        <p:spPr>
          <a:xfrm>
            <a:off x="5462546" y="4337155"/>
            <a:ext cx="256953" cy="190119"/>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p:cNvCxnSpPr/>
          <p:nvPr/>
        </p:nvCxnSpPr>
        <p:spPr>
          <a:xfrm flipV="1">
            <a:off x="5512765" y="2980399"/>
            <a:ext cx="346165" cy="177189"/>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2" name="Прямая со стрелкой 21"/>
          <p:cNvCxnSpPr/>
          <p:nvPr/>
        </p:nvCxnSpPr>
        <p:spPr>
          <a:xfrm flipV="1">
            <a:off x="5622336" y="3733652"/>
            <a:ext cx="380898" cy="6786"/>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3" name="Прямая со стрелкой 22"/>
          <p:cNvCxnSpPr/>
          <p:nvPr/>
        </p:nvCxnSpPr>
        <p:spPr>
          <a:xfrm flipH="1" flipV="1">
            <a:off x="3308681" y="2980399"/>
            <a:ext cx="328184" cy="207257"/>
          </a:xfrm>
          <a:prstGeom prst="straightConnector1">
            <a:avLst/>
          </a:prstGeom>
          <a:ln w="57150" cmpd="sng">
            <a:solidFill>
              <a:srgbClr val="C00000"/>
            </a:soli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24" name="Группа 23"/>
          <p:cNvGrpSpPr/>
          <p:nvPr/>
        </p:nvGrpSpPr>
        <p:grpSpPr>
          <a:xfrm>
            <a:off x="-38612" y="1017775"/>
            <a:ext cx="1541409" cy="1222935"/>
            <a:chOff x="3598675" y="980728"/>
            <a:chExt cx="1946649" cy="1593660"/>
          </a:xfrm>
        </p:grpSpPr>
        <p:sp>
          <p:nvSpPr>
            <p:cNvPr id="25" name="TextBox 24"/>
            <p:cNvSpPr txBox="1"/>
            <p:nvPr/>
          </p:nvSpPr>
          <p:spPr>
            <a:xfrm>
              <a:off x="3598675" y="1852449"/>
              <a:ext cx="1946649" cy="72193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ОИВ и </a:t>
              </a:r>
              <a:r>
                <a:rPr lang="ru-RU" sz="1000" dirty="0">
                  <a:solidFill>
                    <a:schemeClr val="tx1"/>
                  </a:solidFill>
                </a:rPr>
                <a:t>подведомственные учреждения</a:t>
              </a: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4753" y="980728"/>
              <a:ext cx="1268935" cy="8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Группа 26"/>
          <p:cNvGrpSpPr/>
          <p:nvPr/>
        </p:nvGrpSpPr>
        <p:grpSpPr>
          <a:xfrm>
            <a:off x="-38612" y="3216022"/>
            <a:ext cx="1541409" cy="1172179"/>
            <a:chOff x="1187624" y="5130847"/>
            <a:chExt cx="1946649" cy="1527517"/>
          </a:xfrm>
        </p:grpSpPr>
        <p:sp>
          <p:nvSpPr>
            <p:cNvPr id="28" name="TextBox 27"/>
            <p:cNvSpPr txBox="1"/>
            <p:nvPr/>
          </p:nvSpPr>
          <p:spPr>
            <a:xfrm>
              <a:off x="1187624" y="6136963"/>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Объединения</a:t>
              </a:r>
            </a:p>
            <a:p>
              <a:r>
                <a:rPr lang="ru-RU" sz="1000" dirty="0" smtClean="0">
                  <a:solidFill>
                    <a:schemeClr val="tx1"/>
                  </a:solidFill>
                </a:rPr>
                <a:t>жителей</a:t>
              </a:r>
              <a:endParaRPr lang="ru-RU" sz="1000" dirty="0">
                <a:solidFill>
                  <a:schemeClr val="tx1"/>
                </a:solidFill>
              </a:endParaRPr>
            </a:p>
          </p:txBody>
        </p:sp>
        <p:pic>
          <p:nvPicPr>
            <p:cNvPr id="29" name="Picture 2" descr="http://photo2.kavkaz-uzel.ru/system/attachments/0001/3604/pahomov_view.jpg"/>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0" y="5130847"/>
              <a:ext cx="1301989" cy="100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7618754" y="3224413"/>
            <a:ext cx="1541409" cy="1155396"/>
            <a:chOff x="6775310" y="3154816"/>
            <a:chExt cx="1946649" cy="1505647"/>
          </a:xfrm>
        </p:grpSpPr>
        <p:sp>
          <p:nvSpPr>
            <p:cNvPr id="31" name="TextBox 30"/>
            <p:cNvSpPr txBox="1"/>
            <p:nvPr/>
          </p:nvSpPr>
          <p:spPr>
            <a:xfrm>
              <a:off x="6775310" y="4139062"/>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400" b="1">
                  <a:solidFill>
                    <a:schemeClr val="bg1">
                      <a:lumMod val="50000"/>
                    </a:schemeClr>
                  </a:solidFill>
                </a:defRPr>
              </a:lvl1pPr>
            </a:lstStyle>
            <a:p>
              <a:r>
                <a:rPr lang="ru-RU" sz="1000" dirty="0" err="1" smtClean="0">
                  <a:solidFill>
                    <a:schemeClr val="tx1"/>
                  </a:solidFill>
                </a:rPr>
                <a:t>Ресурсоснабжающие</a:t>
              </a:r>
              <a:r>
                <a:rPr lang="ru-RU" sz="1000" dirty="0" smtClean="0">
                  <a:solidFill>
                    <a:schemeClr val="tx1"/>
                  </a:solidFill>
                </a:rPr>
                <a:t> организации </a:t>
              </a:r>
              <a:endParaRPr lang="ru-RU" sz="1000" dirty="0">
                <a:solidFill>
                  <a:schemeClr val="tx1"/>
                </a:solidFill>
              </a:endParaRPr>
            </a:p>
          </p:txBody>
        </p:sp>
        <p:pic>
          <p:nvPicPr>
            <p:cNvPr id="32" name="Picture 4" descr="http://pravdaurfo.ru/sites/default/files/home/user1530/2_0.jp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918" y="3154816"/>
              <a:ext cx="1254655" cy="9751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0" name="Прямая соединительная линия 79"/>
          <p:cNvCxnSpPr>
            <a:stCxn id="70" idx="2"/>
          </p:cNvCxnSpPr>
          <p:nvPr/>
        </p:nvCxnSpPr>
        <p:spPr>
          <a:xfrm>
            <a:off x="4532342" y="2222212"/>
            <a:ext cx="5" cy="652662"/>
          </a:xfrm>
          <a:prstGeom prst="line">
            <a:avLst/>
          </a:prstGeom>
          <a:noFill/>
          <a:ln w="28575" cap="flat" cmpd="sng" algn="ctr">
            <a:solidFill>
              <a:schemeClr val="bg1">
                <a:lumMod val="75000"/>
              </a:schemeClr>
            </a:solidFill>
            <a:prstDash val="solid"/>
            <a:round/>
            <a:headEnd type="none" w="med" len="med"/>
            <a:tailEnd type="none"/>
          </a:ln>
          <a:effectLst/>
        </p:spPr>
      </p:cxnSp>
      <p:cxnSp>
        <p:nvCxnSpPr>
          <p:cNvPr id="84" name="Прямая соединительная линия 83"/>
          <p:cNvCxnSpPr>
            <a:stCxn id="64" idx="2"/>
          </p:cNvCxnSpPr>
          <p:nvPr/>
        </p:nvCxnSpPr>
        <p:spPr>
          <a:xfrm>
            <a:off x="2848234" y="2226731"/>
            <a:ext cx="1142614" cy="960925"/>
          </a:xfrm>
          <a:prstGeom prst="line">
            <a:avLst/>
          </a:prstGeom>
          <a:noFill/>
          <a:ln w="28575" cap="flat" cmpd="sng" algn="ctr">
            <a:solidFill>
              <a:schemeClr val="bg1">
                <a:lumMod val="75000"/>
              </a:schemeClr>
            </a:solidFill>
            <a:prstDash val="solid"/>
            <a:round/>
            <a:headEnd type="none" w="med" len="med"/>
            <a:tailEnd type="none"/>
          </a:ln>
          <a:effectLst/>
        </p:spPr>
      </p:cxnSp>
      <p:cxnSp>
        <p:nvCxnSpPr>
          <p:cNvPr id="89" name="Прямая соединительная линия 88"/>
          <p:cNvCxnSpPr>
            <a:stCxn id="77" idx="2"/>
          </p:cNvCxnSpPr>
          <p:nvPr/>
        </p:nvCxnSpPr>
        <p:spPr>
          <a:xfrm flipH="1">
            <a:off x="5163263" y="2216848"/>
            <a:ext cx="1011358" cy="867179"/>
          </a:xfrm>
          <a:prstGeom prst="line">
            <a:avLst/>
          </a:prstGeom>
          <a:noFill/>
          <a:ln w="28575" cap="flat" cmpd="sng" algn="ctr">
            <a:solidFill>
              <a:schemeClr val="bg1">
                <a:lumMod val="75000"/>
              </a:schemeClr>
            </a:solidFill>
            <a:prstDash val="solid"/>
            <a:round/>
            <a:headEnd type="none" w="med" len="med"/>
            <a:tailEnd type="none"/>
          </a:ln>
          <a:effectLst/>
        </p:spPr>
      </p:cxnSp>
      <p:cxnSp>
        <p:nvCxnSpPr>
          <p:cNvPr id="93" name="Прямая со стрелкой 92"/>
          <p:cNvCxnSpPr>
            <a:endCxn id="134" idx="0"/>
          </p:cNvCxnSpPr>
          <p:nvPr/>
        </p:nvCxnSpPr>
        <p:spPr>
          <a:xfrm flipH="1">
            <a:off x="2369179" y="2226731"/>
            <a:ext cx="476710" cy="954156"/>
          </a:xfrm>
          <a:prstGeom prst="straightConnector1">
            <a:avLst/>
          </a:prstGeom>
          <a:noFill/>
          <a:ln w="28575" cap="flat" cmpd="sng" algn="ctr">
            <a:solidFill>
              <a:schemeClr val="bg1">
                <a:lumMod val="75000"/>
              </a:schemeClr>
            </a:solidFill>
            <a:prstDash val="solid"/>
            <a:round/>
            <a:headEnd type="none" w="med" len="med"/>
            <a:tailEnd type="triangle" w="med" len="lg"/>
          </a:ln>
          <a:effectLst/>
        </p:spPr>
      </p:cxnSp>
      <p:cxnSp>
        <p:nvCxnSpPr>
          <p:cNvPr id="95" name="Прямая со стрелкой 94"/>
          <p:cNvCxnSpPr>
            <a:endCxn id="134" idx="0"/>
          </p:cNvCxnSpPr>
          <p:nvPr/>
        </p:nvCxnSpPr>
        <p:spPr>
          <a:xfrm flipH="1">
            <a:off x="2369179" y="2226731"/>
            <a:ext cx="2163168" cy="954156"/>
          </a:xfrm>
          <a:prstGeom prst="straightConnector1">
            <a:avLst/>
          </a:prstGeom>
          <a:noFill/>
          <a:ln w="28575" cap="flat" cmpd="sng" algn="ctr">
            <a:solidFill>
              <a:schemeClr val="bg1">
                <a:lumMod val="75000"/>
              </a:schemeClr>
            </a:solidFill>
            <a:prstDash val="solid"/>
            <a:round/>
            <a:headEnd type="none" w="med" len="med"/>
            <a:tailEnd type="triangle" w="med" len="lg"/>
          </a:ln>
          <a:effectLst/>
        </p:spPr>
      </p:cxnSp>
      <p:cxnSp>
        <p:nvCxnSpPr>
          <p:cNvPr id="98" name="Прямая со стрелкой 97"/>
          <p:cNvCxnSpPr>
            <a:endCxn id="134" idx="0"/>
          </p:cNvCxnSpPr>
          <p:nvPr/>
        </p:nvCxnSpPr>
        <p:spPr>
          <a:xfrm flipH="1">
            <a:off x="2369179" y="2226731"/>
            <a:ext cx="3805441" cy="954156"/>
          </a:xfrm>
          <a:prstGeom prst="straightConnector1">
            <a:avLst/>
          </a:prstGeom>
          <a:noFill/>
          <a:ln w="28575" cap="flat" cmpd="sng" algn="ctr">
            <a:solidFill>
              <a:schemeClr val="bg1">
                <a:lumMod val="75000"/>
              </a:schemeClr>
            </a:solidFill>
            <a:prstDash val="solid"/>
            <a:round/>
            <a:headEnd type="none" w="med" len="med"/>
            <a:tailEnd type="triangle" w="med" len="lg"/>
          </a:ln>
          <a:effectLst/>
        </p:spPr>
      </p:cxnSp>
      <p:cxnSp>
        <p:nvCxnSpPr>
          <p:cNvPr id="102" name="Прямая со стрелкой 101"/>
          <p:cNvCxnSpPr>
            <a:stCxn id="77" idx="2"/>
            <a:endCxn id="4099" idx="0"/>
          </p:cNvCxnSpPr>
          <p:nvPr/>
        </p:nvCxnSpPr>
        <p:spPr>
          <a:xfrm>
            <a:off x="6174621" y="2216848"/>
            <a:ext cx="722012" cy="992975"/>
          </a:xfrm>
          <a:prstGeom prst="straightConnector1">
            <a:avLst/>
          </a:prstGeom>
          <a:noFill/>
          <a:ln w="28575" cap="flat" cmpd="sng" algn="ctr">
            <a:solidFill>
              <a:srgbClr val="CC0000"/>
            </a:solidFill>
            <a:prstDash val="solid"/>
            <a:round/>
            <a:headEnd type="none" w="med" len="med"/>
            <a:tailEnd type="triangle" w="med" len="lg"/>
          </a:ln>
          <a:effectLst/>
        </p:spPr>
      </p:cxnSp>
      <p:cxnSp>
        <p:nvCxnSpPr>
          <p:cNvPr id="105" name="Прямая со стрелкой 104"/>
          <p:cNvCxnSpPr>
            <a:stCxn id="70" idx="2"/>
            <a:endCxn id="4099" idx="0"/>
          </p:cNvCxnSpPr>
          <p:nvPr/>
        </p:nvCxnSpPr>
        <p:spPr>
          <a:xfrm>
            <a:off x="4532342" y="2222212"/>
            <a:ext cx="2364291" cy="987611"/>
          </a:xfrm>
          <a:prstGeom prst="straightConnector1">
            <a:avLst/>
          </a:prstGeom>
          <a:noFill/>
          <a:ln w="28575" cap="flat" cmpd="sng" algn="ctr">
            <a:solidFill>
              <a:srgbClr val="CC0000"/>
            </a:solidFill>
            <a:prstDash val="solid"/>
            <a:round/>
            <a:headEnd type="none" w="med" len="med"/>
            <a:tailEnd type="triangle" w="med" len="lg"/>
          </a:ln>
          <a:effectLst/>
        </p:spPr>
      </p:cxnSp>
      <p:cxnSp>
        <p:nvCxnSpPr>
          <p:cNvPr id="108" name="Прямая со стрелкой 107"/>
          <p:cNvCxnSpPr>
            <a:stCxn id="64" idx="2"/>
            <a:endCxn id="4099" idx="0"/>
          </p:cNvCxnSpPr>
          <p:nvPr/>
        </p:nvCxnSpPr>
        <p:spPr>
          <a:xfrm>
            <a:off x="2848234" y="2226731"/>
            <a:ext cx="4048399" cy="983092"/>
          </a:xfrm>
          <a:prstGeom prst="straightConnector1">
            <a:avLst/>
          </a:prstGeom>
          <a:noFill/>
          <a:ln w="28575" cap="flat" cmpd="sng" algn="ctr">
            <a:solidFill>
              <a:srgbClr val="CC0000"/>
            </a:solidFill>
            <a:prstDash val="solid"/>
            <a:round/>
            <a:headEnd type="none" w="med" len="med"/>
            <a:tailEnd type="triangle" w="med" len="lg"/>
          </a:ln>
          <a:effectLst/>
        </p:spPr>
      </p:cxnSp>
      <p:sp>
        <p:nvSpPr>
          <p:cNvPr id="60" name="Цилиндр 59"/>
          <p:cNvSpPr/>
          <p:nvPr/>
        </p:nvSpPr>
        <p:spPr>
          <a:xfrm>
            <a:off x="3101119" y="1535295"/>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4" name="Группа 3"/>
          <p:cNvGrpSpPr/>
          <p:nvPr/>
        </p:nvGrpSpPr>
        <p:grpSpPr>
          <a:xfrm>
            <a:off x="2405809" y="1152414"/>
            <a:ext cx="884849" cy="1074317"/>
            <a:chOff x="2405809" y="1152414"/>
            <a:chExt cx="884849" cy="1074317"/>
          </a:xfrm>
        </p:grpSpPr>
        <p:grpSp>
          <p:nvGrpSpPr>
            <p:cNvPr id="49" name="Группа 48"/>
            <p:cNvGrpSpPr/>
            <p:nvPr/>
          </p:nvGrpSpPr>
          <p:grpSpPr>
            <a:xfrm>
              <a:off x="2563960" y="1152414"/>
              <a:ext cx="563858" cy="828096"/>
              <a:chOff x="3112493" y="1152414"/>
              <a:chExt cx="563858" cy="828096"/>
            </a:xfrm>
          </p:grpSpPr>
          <p:pic>
            <p:nvPicPr>
              <p:cNvPr id="50" name="Изображение 79"/>
              <p:cNvPicPr>
                <a:picLocks noChangeAspect="1"/>
              </p:cNvPicPr>
              <p:nvPr/>
            </p:nvPicPr>
            <p:blipFill>
              <a:blip r:embed="rId9"/>
              <a:stretch>
                <a:fillRect/>
              </a:stretch>
            </p:blipFill>
            <p:spPr>
              <a:xfrm>
                <a:off x="3112493" y="1548619"/>
                <a:ext cx="563858" cy="431891"/>
              </a:xfrm>
              <a:prstGeom prst="rect">
                <a:avLst/>
              </a:prstGeom>
            </p:spPr>
          </p:pic>
          <p:pic>
            <p:nvPicPr>
              <p:cNvPr id="51" name="Изображение 57"/>
              <p:cNvPicPr>
                <a:picLocks noChangeAspect="1"/>
              </p:cNvPicPr>
              <p:nvPr/>
            </p:nvPicPr>
            <p:blipFill>
              <a:blip r:embed="rId10"/>
              <a:stretch>
                <a:fillRect/>
              </a:stretch>
            </p:blipFill>
            <p:spPr>
              <a:xfrm>
                <a:off x="3176789" y="1152414"/>
                <a:ext cx="421169" cy="382881"/>
              </a:xfrm>
              <a:prstGeom prst="rect">
                <a:avLst/>
              </a:prstGeom>
            </p:spPr>
          </p:pic>
        </p:grpSp>
        <p:sp>
          <p:nvSpPr>
            <p:cNvPr id="64" name="TextBox 63"/>
            <p:cNvSpPr txBox="1"/>
            <p:nvPr/>
          </p:nvSpPr>
          <p:spPr>
            <a:xfrm>
              <a:off x="2405809" y="1980510"/>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БТИ</a:t>
              </a:r>
              <a:endParaRPr lang="ru-RU" sz="1000" dirty="0">
                <a:solidFill>
                  <a:srgbClr val="AC0000"/>
                </a:solidFill>
              </a:endParaRPr>
            </a:p>
          </p:txBody>
        </p:sp>
      </p:grpSp>
      <p:pic>
        <p:nvPicPr>
          <p:cNvPr id="120" name="Picture 2" descr="E17192FF-76DB-4BCE-81E7-F6C9054AE0C1"/>
          <p:cNvPicPr>
            <a:picLocks noChangeAspect="1" noChangeArrowheads="1"/>
          </p:cNvPicPr>
          <p:nvPr/>
        </p:nvPicPr>
        <p:blipFill rotWithShape="1">
          <a:blip r:embed="rId11">
            <a:extLst>
              <a:ext uri="{28A0092B-C50C-407E-A947-70E740481C1C}">
                <a14:useLocalDpi xmlns:a14="http://schemas.microsoft.com/office/drawing/2010/main" val="0"/>
              </a:ext>
            </a:extLst>
          </a:blip>
          <a:srcRect l="16422" t="15891" r="18162" b="21666"/>
          <a:stretch/>
        </p:blipFill>
        <p:spPr bwMode="auto">
          <a:xfrm>
            <a:off x="2309764" y="1581502"/>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Цилиндр 68"/>
          <p:cNvSpPr/>
          <p:nvPr/>
        </p:nvSpPr>
        <p:spPr>
          <a:xfrm>
            <a:off x="4785227" y="1530776"/>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7" name="Группа 6"/>
          <p:cNvGrpSpPr/>
          <p:nvPr/>
        </p:nvGrpSpPr>
        <p:grpSpPr>
          <a:xfrm>
            <a:off x="4089917" y="1147895"/>
            <a:ext cx="884849" cy="1074317"/>
            <a:chOff x="4089917" y="1147895"/>
            <a:chExt cx="884849" cy="1074317"/>
          </a:xfrm>
        </p:grpSpPr>
        <p:grpSp>
          <p:nvGrpSpPr>
            <p:cNvPr id="67" name="Группа 66"/>
            <p:cNvGrpSpPr/>
            <p:nvPr/>
          </p:nvGrpSpPr>
          <p:grpSpPr>
            <a:xfrm>
              <a:off x="4248068" y="1147895"/>
              <a:ext cx="563858" cy="828096"/>
              <a:chOff x="3112493" y="1152414"/>
              <a:chExt cx="563858" cy="828096"/>
            </a:xfrm>
          </p:grpSpPr>
          <p:pic>
            <p:nvPicPr>
              <p:cNvPr id="71" name="Изображение 79"/>
              <p:cNvPicPr>
                <a:picLocks noChangeAspect="1"/>
              </p:cNvPicPr>
              <p:nvPr/>
            </p:nvPicPr>
            <p:blipFill>
              <a:blip r:embed="rId9"/>
              <a:stretch>
                <a:fillRect/>
              </a:stretch>
            </p:blipFill>
            <p:spPr>
              <a:xfrm>
                <a:off x="3112493" y="1548619"/>
                <a:ext cx="563858" cy="431891"/>
              </a:xfrm>
              <a:prstGeom prst="rect">
                <a:avLst/>
              </a:prstGeom>
            </p:spPr>
          </p:pic>
          <p:pic>
            <p:nvPicPr>
              <p:cNvPr id="72" name="Изображение 57"/>
              <p:cNvPicPr>
                <a:picLocks noChangeAspect="1"/>
              </p:cNvPicPr>
              <p:nvPr/>
            </p:nvPicPr>
            <p:blipFill>
              <a:blip r:embed="rId10"/>
              <a:stretch>
                <a:fillRect/>
              </a:stretch>
            </p:blipFill>
            <p:spPr>
              <a:xfrm>
                <a:off x="3176789" y="1152414"/>
                <a:ext cx="421169" cy="382881"/>
              </a:xfrm>
              <a:prstGeom prst="rect">
                <a:avLst/>
              </a:prstGeom>
            </p:spPr>
          </p:pic>
        </p:grpSp>
        <p:sp>
          <p:nvSpPr>
            <p:cNvPr id="70" name="TextBox 69"/>
            <p:cNvSpPr txBox="1"/>
            <p:nvPr/>
          </p:nvSpPr>
          <p:spPr>
            <a:xfrm>
              <a:off x="4089917" y="1975991"/>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ГЖИ</a:t>
              </a:r>
              <a:endParaRPr lang="ru-RU" sz="1000" dirty="0">
                <a:solidFill>
                  <a:srgbClr val="AC0000"/>
                </a:solidFill>
              </a:endParaRPr>
            </a:p>
          </p:txBody>
        </p:sp>
      </p:grpSp>
      <p:pic>
        <p:nvPicPr>
          <p:cNvPr id="121" name="Picture 2" descr="E17192FF-76DB-4BCE-81E7-F6C9054AE0C1"/>
          <p:cNvPicPr>
            <a:picLocks noChangeAspect="1" noChangeArrowheads="1"/>
          </p:cNvPicPr>
          <p:nvPr/>
        </p:nvPicPr>
        <p:blipFill rotWithShape="1">
          <a:blip r:embed="rId11">
            <a:extLst>
              <a:ext uri="{28A0092B-C50C-407E-A947-70E740481C1C}">
                <a14:useLocalDpi xmlns:a14="http://schemas.microsoft.com/office/drawing/2010/main" val="0"/>
              </a:ext>
            </a:extLst>
          </a:blip>
          <a:srcRect l="16422" t="15891" r="18162" b="21666"/>
          <a:stretch/>
        </p:blipFill>
        <p:spPr bwMode="auto">
          <a:xfrm>
            <a:off x="3990848" y="1574742"/>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Цилиндр 75"/>
          <p:cNvSpPr/>
          <p:nvPr/>
        </p:nvSpPr>
        <p:spPr>
          <a:xfrm>
            <a:off x="6427506" y="1525412"/>
            <a:ext cx="469127" cy="380691"/>
          </a:xfrm>
          <a:prstGeom prst="can">
            <a:avLst/>
          </a:prstGeom>
          <a:solidFill>
            <a:srgbClr val="CC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b="1"/>
          </a:p>
        </p:txBody>
      </p:sp>
      <p:grpSp>
        <p:nvGrpSpPr>
          <p:cNvPr id="8" name="Группа 7"/>
          <p:cNvGrpSpPr/>
          <p:nvPr/>
        </p:nvGrpSpPr>
        <p:grpSpPr>
          <a:xfrm>
            <a:off x="5732196" y="1142531"/>
            <a:ext cx="884849" cy="1074317"/>
            <a:chOff x="5732196" y="1142531"/>
            <a:chExt cx="884849" cy="1074317"/>
          </a:xfrm>
        </p:grpSpPr>
        <p:grpSp>
          <p:nvGrpSpPr>
            <p:cNvPr id="74" name="Группа 73"/>
            <p:cNvGrpSpPr/>
            <p:nvPr/>
          </p:nvGrpSpPr>
          <p:grpSpPr>
            <a:xfrm>
              <a:off x="5890347" y="1142531"/>
              <a:ext cx="563858" cy="828096"/>
              <a:chOff x="3112493" y="1152414"/>
              <a:chExt cx="563858" cy="828096"/>
            </a:xfrm>
          </p:grpSpPr>
          <p:pic>
            <p:nvPicPr>
              <p:cNvPr id="78" name="Изображение 79"/>
              <p:cNvPicPr>
                <a:picLocks noChangeAspect="1"/>
              </p:cNvPicPr>
              <p:nvPr/>
            </p:nvPicPr>
            <p:blipFill>
              <a:blip r:embed="rId9"/>
              <a:stretch>
                <a:fillRect/>
              </a:stretch>
            </p:blipFill>
            <p:spPr>
              <a:xfrm>
                <a:off x="3112493" y="1548619"/>
                <a:ext cx="563858" cy="431891"/>
              </a:xfrm>
              <a:prstGeom prst="rect">
                <a:avLst/>
              </a:prstGeom>
            </p:spPr>
          </p:pic>
          <p:pic>
            <p:nvPicPr>
              <p:cNvPr id="79" name="Изображение 57"/>
              <p:cNvPicPr>
                <a:picLocks noChangeAspect="1"/>
              </p:cNvPicPr>
              <p:nvPr/>
            </p:nvPicPr>
            <p:blipFill>
              <a:blip r:embed="rId10"/>
              <a:stretch>
                <a:fillRect/>
              </a:stretch>
            </p:blipFill>
            <p:spPr>
              <a:xfrm>
                <a:off x="3176789" y="1152414"/>
                <a:ext cx="421169" cy="382881"/>
              </a:xfrm>
              <a:prstGeom prst="rect">
                <a:avLst/>
              </a:prstGeom>
            </p:spPr>
          </p:pic>
        </p:grpSp>
        <p:sp>
          <p:nvSpPr>
            <p:cNvPr id="77" name="TextBox 76"/>
            <p:cNvSpPr txBox="1"/>
            <p:nvPr/>
          </p:nvSpPr>
          <p:spPr>
            <a:xfrm>
              <a:off x="5732196" y="1970627"/>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УК</a:t>
              </a:r>
              <a:endParaRPr lang="ru-RU" sz="1000" dirty="0">
                <a:solidFill>
                  <a:srgbClr val="AC0000"/>
                </a:solidFill>
              </a:endParaRPr>
            </a:p>
          </p:txBody>
        </p:sp>
      </p:grpSp>
      <p:pic>
        <p:nvPicPr>
          <p:cNvPr id="122" name="Picture 2" descr="E17192FF-76DB-4BCE-81E7-F6C9054AE0C1"/>
          <p:cNvPicPr>
            <a:picLocks noChangeAspect="1" noChangeArrowheads="1"/>
          </p:cNvPicPr>
          <p:nvPr/>
        </p:nvPicPr>
        <p:blipFill rotWithShape="1">
          <a:blip r:embed="rId11">
            <a:extLst>
              <a:ext uri="{28A0092B-C50C-407E-A947-70E740481C1C}">
                <a14:useLocalDpi xmlns:a14="http://schemas.microsoft.com/office/drawing/2010/main" val="0"/>
              </a:ext>
            </a:extLst>
          </a:blip>
          <a:srcRect l="16422" t="15891" r="18162" b="21666"/>
          <a:stretch/>
        </p:blipFill>
        <p:spPr bwMode="auto">
          <a:xfrm>
            <a:off x="5635990" y="1560384"/>
            <a:ext cx="299076" cy="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5965" t="3305" r="3652" b="4486"/>
          <a:stretch/>
        </p:blipFill>
        <p:spPr bwMode="auto">
          <a:xfrm>
            <a:off x="6444660" y="3209823"/>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01" name="Группа 3100"/>
          <p:cNvGrpSpPr/>
          <p:nvPr/>
        </p:nvGrpSpPr>
        <p:grpSpPr>
          <a:xfrm>
            <a:off x="1770438" y="3180887"/>
            <a:ext cx="1024657" cy="1013741"/>
            <a:chOff x="1770439" y="3141417"/>
            <a:chExt cx="1087342" cy="1139399"/>
          </a:xfrm>
        </p:grpSpPr>
        <p:pic>
          <p:nvPicPr>
            <p:cNvPr id="134"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5965" t="3305" r="3652" b="4486"/>
            <a:stretch/>
          </p:blipFill>
          <p:spPr bwMode="auto">
            <a:xfrm>
              <a:off x="1953836" y="3141417"/>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5965" t="3305" r="3652" b="4486"/>
            <a:stretch/>
          </p:blipFill>
          <p:spPr bwMode="auto">
            <a:xfrm>
              <a:off x="1867316" y="3224233"/>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5965" t="3305" r="3652" b="4486"/>
            <a:stretch/>
          </p:blipFill>
          <p:spPr bwMode="auto">
            <a:xfrm>
              <a:off x="1770439" y="3324947"/>
              <a:ext cx="903945" cy="9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2" name="Прямоугольник 141"/>
          <p:cNvSpPr/>
          <p:nvPr/>
        </p:nvSpPr>
        <p:spPr>
          <a:xfrm>
            <a:off x="1238250" y="4232711"/>
            <a:ext cx="1938108" cy="6463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200" b="1" dirty="0">
                <a:solidFill>
                  <a:schemeClr val="bg1">
                    <a:lumMod val="50000"/>
                  </a:schemeClr>
                </a:solidFill>
              </a:rPr>
              <a:t>Паспортные данные с точки зрения различных организаций</a:t>
            </a:r>
          </a:p>
        </p:txBody>
      </p:sp>
      <p:sp>
        <p:nvSpPr>
          <p:cNvPr id="143" name="Прямоугольник 142"/>
          <p:cNvSpPr/>
          <p:nvPr/>
        </p:nvSpPr>
        <p:spPr>
          <a:xfrm>
            <a:off x="5897996" y="4252053"/>
            <a:ext cx="2036329" cy="6463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200" b="1" dirty="0">
                <a:solidFill>
                  <a:schemeClr val="bg1">
                    <a:lumMod val="50000"/>
                  </a:schemeClr>
                </a:solidFill>
              </a:rPr>
              <a:t>Набор характеристик</a:t>
            </a:r>
            <a:endParaRPr lang="en-US" sz="1200" b="1" dirty="0">
              <a:solidFill>
                <a:schemeClr val="bg1">
                  <a:lumMod val="50000"/>
                </a:schemeClr>
              </a:solidFill>
            </a:endParaRPr>
          </a:p>
          <a:p>
            <a:pPr algn="ctr"/>
            <a:r>
              <a:rPr lang="ru-RU" sz="1200" b="1" dirty="0">
                <a:solidFill>
                  <a:schemeClr val="bg1">
                    <a:lumMod val="50000"/>
                  </a:schemeClr>
                </a:solidFill>
              </a:rPr>
              <a:t>здания</a:t>
            </a:r>
            <a:r>
              <a:rPr lang="en-US" sz="1200" b="1" dirty="0">
                <a:solidFill>
                  <a:schemeClr val="bg1">
                    <a:lumMod val="50000"/>
                  </a:schemeClr>
                </a:solidFill>
              </a:rPr>
              <a:t> </a:t>
            </a:r>
            <a:r>
              <a:rPr lang="ru-RU" sz="1200" b="1" dirty="0">
                <a:solidFill>
                  <a:schemeClr val="bg1">
                    <a:lumMod val="50000"/>
                  </a:schemeClr>
                </a:solidFill>
              </a:rPr>
              <a:t>в единой </a:t>
            </a:r>
            <a:endParaRPr lang="en-US" sz="1200" b="1" dirty="0">
              <a:solidFill>
                <a:schemeClr val="bg1">
                  <a:lumMod val="50000"/>
                </a:schemeClr>
              </a:solidFill>
            </a:endParaRPr>
          </a:p>
          <a:p>
            <a:pPr algn="ctr"/>
            <a:r>
              <a:rPr lang="ru-RU" sz="1200" b="1" dirty="0">
                <a:solidFill>
                  <a:schemeClr val="bg1">
                    <a:lumMod val="50000"/>
                  </a:schemeClr>
                </a:solidFill>
              </a:rPr>
              <a:t>информационной системе</a:t>
            </a:r>
          </a:p>
        </p:txBody>
      </p:sp>
      <p:sp>
        <p:nvSpPr>
          <p:cNvPr id="42" name="TextBox 41"/>
          <p:cNvSpPr txBox="1"/>
          <p:nvPr/>
        </p:nvSpPr>
        <p:spPr>
          <a:xfrm>
            <a:off x="1571627" y="5793621"/>
            <a:ext cx="6033836" cy="400110"/>
          </a:xfrm>
          <a:prstGeom prst="rect">
            <a:avLst/>
          </a:prstGeom>
          <a:noFill/>
        </p:spPr>
        <p:txBody>
          <a:bodyPr wrap="square" rtlCol="0">
            <a:spAutoFit/>
          </a:bodyPr>
          <a:lstStyle/>
          <a:p>
            <a:pPr algn="ctr"/>
            <a:r>
              <a:rPr lang="ru-RU" sz="2000" dirty="0" smtClean="0"/>
              <a:t>Единая информация об объекте для всех участников</a:t>
            </a:r>
            <a:endParaRPr lang="ru-RU" sz="2000" dirty="0"/>
          </a:p>
        </p:txBody>
      </p:sp>
      <p:sp>
        <p:nvSpPr>
          <p:cNvPr id="6" name="Номер слайда 5"/>
          <p:cNvSpPr>
            <a:spLocks noGrp="1"/>
          </p:cNvSpPr>
          <p:nvPr>
            <p:ph type="sldNum" sz="quarter" idx="12"/>
          </p:nvPr>
        </p:nvSpPr>
        <p:spPr/>
        <p:txBody>
          <a:bodyPr/>
          <a:lstStyle/>
          <a:p>
            <a:fld id="{36654DC3-442E-3A4B-BDB5-90C6476B7DD0}" type="slidenum">
              <a:rPr lang="ru-RU" smtClean="0"/>
              <a:pPr/>
              <a:t>5</a:t>
            </a:fld>
            <a:endParaRPr lang="ru-RU" dirty="0"/>
          </a:p>
        </p:txBody>
      </p:sp>
    </p:spTree>
    <p:extLst>
      <p:ext uri="{BB962C8B-B14F-4D97-AF65-F5344CB8AC3E}">
        <p14:creationId xmlns:p14="http://schemas.microsoft.com/office/powerpoint/2010/main" val="174648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par>
                                <p:cTn id="8" presetID="22" presetClass="entr" presetSubtype="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10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1000"/>
                                        <p:tgtEl>
                                          <p:spTgt spid="3"/>
                                        </p:tgtEl>
                                      </p:cBhvr>
                                    </p:animEffect>
                                    <p:set>
                                      <p:cBhvr>
                                        <p:cTn id="45" dur="1" fill="hold">
                                          <p:stCondLst>
                                            <p:cond delay="999"/>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1000"/>
                                        <p:tgtEl>
                                          <p:spTgt spid="23"/>
                                        </p:tgtEl>
                                      </p:cBhvr>
                                    </p:animEffect>
                                    <p:set>
                                      <p:cBhvr>
                                        <p:cTn id="50" dur="1" fill="hold">
                                          <p:stCondLst>
                                            <p:cond delay="999"/>
                                          </p:stCondLst>
                                        </p:cTn>
                                        <p:tgtEl>
                                          <p:spTgt spid="2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19"/>
                                        </p:tgtEl>
                                      </p:cBhvr>
                                    </p:animEffect>
                                    <p:set>
                                      <p:cBhvr>
                                        <p:cTn id="53" dur="1" fill="hold">
                                          <p:stCondLst>
                                            <p:cond delay="999"/>
                                          </p:stCondLst>
                                        </p:cTn>
                                        <p:tgtEl>
                                          <p:spTgt spid="1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9"/>
                                        </p:tgtEl>
                                      </p:cBhvr>
                                    </p:animEffect>
                                    <p:set>
                                      <p:cBhvr>
                                        <p:cTn id="56" dur="1" fill="hold">
                                          <p:stCondLst>
                                            <p:cond delay="999"/>
                                          </p:stCondLst>
                                        </p:cTn>
                                        <p:tgtEl>
                                          <p:spTgt spid="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20"/>
                                        </p:tgtEl>
                                      </p:cBhvr>
                                    </p:animEffect>
                                    <p:set>
                                      <p:cBhvr>
                                        <p:cTn id="59" dur="1" fill="hold">
                                          <p:stCondLst>
                                            <p:cond delay="999"/>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22"/>
                                        </p:tgtEl>
                                      </p:cBhvr>
                                    </p:animEffect>
                                    <p:set>
                                      <p:cBhvr>
                                        <p:cTn id="62" dur="1" fill="hold">
                                          <p:stCondLst>
                                            <p:cond delay="999"/>
                                          </p:stCondLst>
                                        </p:cTn>
                                        <p:tgtEl>
                                          <p:spTgt spid="2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21"/>
                                        </p:tgtEl>
                                      </p:cBhvr>
                                    </p:animEffect>
                                    <p:set>
                                      <p:cBhvr>
                                        <p:cTn id="65" dur="1" fill="hold">
                                          <p:stCondLst>
                                            <p:cond delay="999"/>
                                          </p:stCondLst>
                                        </p:cTn>
                                        <p:tgtEl>
                                          <p:spTgt spid="21"/>
                                        </p:tgtEl>
                                        <p:attrNameLst>
                                          <p:attrName>style.visibility</p:attrName>
                                        </p:attrNameLst>
                                      </p:cBhvr>
                                      <p:to>
                                        <p:strVal val="hidden"/>
                                      </p:to>
                                    </p:set>
                                  </p:childTnLst>
                                </p:cTn>
                              </p:par>
                              <p:par>
                                <p:cTn id="66" presetID="22" presetClass="entr" presetSubtype="4" fill="hold"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down)">
                                      <p:cBhvr>
                                        <p:cTn id="68" dur="1000"/>
                                        <p:tgtEl>
                                          <p:spTgt spid="84"/>
                                        </p:tgtEl>
                                      </p:cBhvr>
                                    </p:animEffect>
                                  </p:childTnLst>
                                </p:cTn>
                              </p:par>
                              <p:par>
                                <p:cTn id="69" presetID="22" presetClass="entr" presetSubtype="4" fill="hold" nodeType="with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down)">
                                      <p:cBhvr>
                                        <p:cTn id="71" dur="1000"/>
                                        <p:tgtEl>
                                          <p:spTgt spid="80"/>
                                        </p:tgtEl>
                                      </p:cBhvr>
                                    </p:animEffect>
                                  </p:childTnLst>
                                </p:cTn>
                              </p:par>
                              <p:par>
                                <p:cTn id="72" presetID="22" presetClass="entr" presetSubtype="4"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down)">
                                      <p:cBhvr>
                                        <p:cTn id="74" dur="1000"/>
                                        <p:tgtEl>
                                          <p:spTgt spid="89"/>
                                        </p:tgtEl>
                                      </p:cBhvr>
                                    </p:animEffect>
                                  </p:childTnLst>
                                </p:cTn>
                              </p:par>
                              <p:par>
                                <p:cTn id="75" presetID="10"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childTnLst>
                                </p:cTn>
                              </p:par>
                              <p:par>
                                <p:cTn id="78" presetID="10" presetClass="entr" presetSubtype="0"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childTnLst>
                                </p:cTn>
                              </p:par>
                              <p:par>
                                <p:cTn id="81" presetID="10"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1000"/>
                                        <p:tgtEl>
                                          <p:spTgt spid="6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1000"/>
                                        <p:tgtEl>
                                          <p:spTgt spid="6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000"/>
                                        <p:tgtEl>
                                          <p:spTgt spid="76"/>
                                        </p:tgtEl>
                                      </p:cBhvr>
                                    </p:animEffect>
                                  </p:childTnLst>
                                </p:cTn>
                              </p:par>
                            </p:childTnLst>
                          </p:cTn>
                        </p:par>
                        <p:par>
                          <p:cTn id="94" fill="hold">
                            <p:stCondLst>
                              <p:cond delay="2000"/>
                            </p:stCondLst>
                            <p:childTnLst>
                              <p:par>
                                <p:cTn id="95" presetID="10" presetClass="entr" presetSubtype="0" fill="hold" nodeType="afterEffect">
                                  <p:stCondLst>
                                    <p:cond delay="0"/>
                                  </p:stCondLst>
                                  <p:childTnLst>
                                    <p:set>
                                      <p:cBhvr>
                                        <p:cTn id="96" dur="1" fill="hold">
                                          <p:stCondLst>
                                            <p:cond delay="0"/>
                                          </p:stCondLst>
                                        </p:cTn>
                                        <p:tgtEl>
                                          <p:spTgt spid="120"/>
                                        </p:tgtEl>
                                        <p:attrNameLst>
                                          <p:attrName>style.visibility</p:attrName>
                                        </p:attrNameLst>
                                      </p:cBhvr>
                                      <p:to>
                                        <p:strVal val="visible"/>
                                      </p:to>
                                    </p:set>
                                    <p:animEffect transition="in" filter="fade">
                                      <p:cBhvr>
                                        <p:cTn id="97" dur="1000"/>
                                        <p:tgtEl>
                                          <p:spTgt spid="120"/>
                                        </p:tgtEl>
                                      </p:cBhvr>
                                    </p:animEffect>
                                  </p:childTnLst>
                                </p:cTn>
                              </p:par>
                              <p:par>
                                <p:cTn id="98" presetID="10" presetClass="entr" presetSubtype="0" fill="hold" nodeType="withEffect">
                                  <p:stCondLst>
                                    <p:cond delay="0"/>
                                  </p:stCondLst>
                                  <p:childTnLst>
                                    <p:set>
                                      <p:cBhvr>
                                        <p:cTn id="99" dur="1" fill="hold">
                                          <p:stCondLst>
                                            <p:cond delay="0"/>
                                          </p:stCondLst>
                                        </p:cTn>
                                        <p:tgtEl>
                                          <p:spTgt spid="121"/>
                                        </p:tgtEl>
                                        <p:attrNameLst>
                                          <p:attrName>style.visibility</p:attrName>
                                        </p:attrNameLst>
                                      </p:cBhvr>
                                      <p:to>
                                        <p:strVal val="visible"/>
                                      </p:to>
                                    </p:set>
                                    <p:animEffect transition="in" filter="fade">
                                      <p:cBhvr>
                                        <p:cTn id="100" dur="1000"/>
                                        <p:tgtEl>
                                          <p:spTgt spid="121"/>
                                        </p:tgtEl>
                                      </p:cBhvr>
                                    </p:animEffect>
                                  </p:childTnLst>
                                </p:cTn>
                              </p:par>
                              <p:par>
                                <p:cTn id="101" presetID="10" presetClass="entr" presetSubtype="0" fill="hold" nodeType="withEffect">
                                  <p:stCondLst>
                                    <p:cond delay="0"/>
                                  </p:stCondLst>
                                  <p:childTnLst>
                                    <p:set>
                                      <p:cBhvr>
                                        <p:cTn id="102" dur="1" fill="hold">
                                          <p:stCondLst>
                                            <p:cond delay="0"/>
                                          </p:stCondLst>
                                        </p:cTn>
                                        <p:tgtEl>
                                          <p:spTgt spid="122"/>
                                        </p:tgtEl>
                                        <p:attrNameLst>
                                          <p:attrName>style.visibility</p:attrName>
                                        </p:attrNameLst>
                                      </p:cBhvr>
                                      <p:to>
                                        <p:strVal val="visible"/>
                                      </p:to>
                                    </p:set>
                                    <p:animEffect transition="in" filter="fade">
                                      <p:cBhvr>
                                        <p:cTn id="103" dur="1000"/>
                                        <p:tgtEl>
                                          <p:spTgt spid="122"/>
                                        </p:tgtEl>
                                      </p:cBhvr>
                                    </p:animEffect>
                                  </p:childTnLst>
                                </p:cTn>
                              </p:par>
                            </p:childTnLst>
                          </p:cTn>
                        </p:par>
                        <p:par>
                          <p:cTn id="104" fill="hold">
                            <p:stCondLst>
                              <p:cond delay="3000"/>
                            </p:stCondLst>
                            <p:childTnLst>
                              <p:par>
                                <p:cTn id="105" presetID="22" presetClass="entr" presetSubtype="1" fill="hold" nodeType="after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wipe(up)">
                                      <p:cBhvr>
                                        <p:cTn id="110" dur="1000"/>
                                        <p:tgtEl>
                                          <p:spTgt spid="95"/>
                                        </p:tgtEl>
                                      </p:cBhvr>
                                    </p:animEffect>
                                  </p:childTnLst>
                                </p:cTn>
                              </p:par>
                              <p:par>
                                <p:cTn id="111" presetID="22" presetClass="entr" presetSubtype="1"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wipe(up)">
                                      <p:cBhvr>
                                        <p:cTn id="113" dur="1000"/>
                                        <p:tgtEl>
                                          <p:spTgt spid="98"/>
                                        </p:tgtEl>
                                      </p:cBhvr>
                                    </p:animEffect>
                                  </p:childTnLst>
                                </p:cTn>
                              </p:par>
                              <p:par>
                                <p:cTn id="114" presetID="10" presetClass="entr" presetSubtype="0" fill="hold" nodeType="withEffect">
                                  <p:stCondLst>
                                    <p:cond delay="0"/>
                                  </p:stCondLst>
                                  <p:childTnLst>
                                    <p:set>
                                      <p:cBhvr>
                                        <p:cTn id="115" dur="1" fill="hold">
                                          <p:stCondLst>
                                            <p:cond delay="0"/>
                                          </p:stCondLst>
                                        </p:cTn>
                                        <p:tgtEl>
                                          <p:spTgt spid="3101"/>
                                        </p:tgtEl>
                                        <p:attrNameLst>
                                          <p:attrName>style.visibility</p:attrName>
                                        </p:attrNameLst>
                                      </p:cBhvr>
                                      <p:to>
                                        <p:strVal val="visible"/>
                                      </p:to>
                                    </p:set>
                                    <p:animEffect transition="in" filter="fade">
                                      <p:cBhvr>
                                        <p:cTn id="116" dur="1000"/>
                                        <p:tgtEl>
                                          <p:spTgt spid="310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42"/>
                                        </p:tgtEl>
                                        <p:attrNameLst>
                                          <p:attrName>style.visibility</p:attrName>
                                        </p:attrNameLst>
                                      </p:cBhvr>
                                      <p:to>
                                        <p:strVal val="visible"/>
                                      </p:to>
                                    </p:set>
                                    <p:animEffect transition="in" filter="fade">
                                      <p:cBhvr>
                                        <p:cTn id="119" dur="1000"/>
                                        <p:tgtEl>
                                          <p:spTgt spid="142"/>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wipe(up)">
                                      <p:cBhvr>
                                        <p:cTn id="124" dur="1000"/>
                                        <p:tgtEl>
                                          <p:spTgt spid="108"/>
                                        </p:tgtEl>
                                      </p:cBhvr>
                                    </p:animEffect>
                                  </p:childTnLst>
                                </p:cTn>
                              </p:par>
                              <p:par>
                                <p:cTn id="125" presetID="22" presetClass="entr" presetSubtype="1" fill="hold" nodeType="withEffect">
                                  <p:stCondLst>
                                    <p:cond delay="0"/>
                                  </p:stCondLst>
                                  <p:childTnLst>
                                    <p:set>
                                      <p:cBhvr>
                                        <p:cTn id="126" dur="1" fill="hold">
                                          <p:stCondLst>
                                            <p:cond delay="0"/>
                                          </p:stCondLst>
                                        </p:cTn>
                                        <p:tgtEl>
                                          <p:spTgt spid="105"/>
                                        </p:tgtEl>
                                        <p:attrNameLst>
                                          <p:attrName>style.visibility</p:attrName>
                                        </p:attrNameLst>
                                      </p:cBhvr>
                                      <p:to>
                                        <p:strVal val="visible"/>
                                      </p:to>
                                    </p:set>
                                    <p:animEffect transition="in" filter="wipe(up)">
                                      <p:cBhvr>
                                        <p:cTn id="127" dur="1000"/>
                                        <p:tgtEl>
                                          <p:spTgt spid="105"/>
                                        </p:tgtEl>
                                      </p:cBhvr>
                                    </p:animEffect>
                                  </p:childTnLst>
                                </p:cTn>
                              </p:par>
                              <p:par>
                                <p:cTn id="128" presetID="22" presetClass="entr" presetSubtype="1" fill="hold" nodeType="withEffect">
                                  <p:stCondLst>
                                    <p:cond delay="0"/>
                                  </p:stCondLst>
                                  <p:childTnLst>
                                    <p:set>
                                      <p:cBhvr>
                                        <p:cTn id="129" dur="1" fill="hold">
                                          <p:stCondLst>
                                            <p:cond delay="0"/>
                                          </p:stCondLst>
                                        </p:cTn>
                                        <p:tgtEl>
                                          <p:spTgt spid="102"/>
                                        </p:tgtEl>
                                        <p:attrNameLst>
                                          <p:attrName>style.visibility</p:attrName>
                                        </p:attrNameLst>
                                      </p:cBhvr>
                                      <p:to>
                                        <p:strVal val="visible"/>
                                      </p:to>
                                    </p:set>
                                    <p:animEffect transition="in" filter="wipe(up)">
                                      <p:cBhvr>
                                        <p:cTn id="130" dur="1000"/>
                                        <p:tgtEl>
                                          <p:spTgt spid="102"/>
                                        </p:tgtEl>
                                      </p:cBhvr>
                                    </p:animEffect>
                                  </p:childTnLst>
                                </p:cTn>
                              </p:par>
                              <p:par>
                                <p:cTn id="131" presetID="10" presetClass="entr" presetSubtype="0" fill="hold" nodeType="withEffect">
                                  <p:stCondLst>
                                    <p:cond delay="0"/>
                                  </p:stCondLst>
                                  <p:childTnLst>
                                    <p:set>
                                      <p:cBhvr>
                                        <p:cTn id="132" dur="1" fill="hold">
                                          <p:stCondLst>
                                            <p:cond delay="0"/>
                                          </p:stCondLst>
                                        </p:cTn>
                                        <p:tgtEl>
                                          <p:spTgt spid="4099"/>
                                        </p:tgtEl>
                                        <p:attrNameLst>
                                          <p:attrName>style.visibility</p:attrName>
                                        </p:attrNameLst>
                                      </p:cBhvr>
                                      <p:to>
                                        <p:strVal val="visible"/>
                                      </p:to>
                                    </p:set>
                                    <p:animEffect transition="in" filter="fade">
                                      <p:cBhvr>
                                        <p:cTn id="133" dur="1000"/>
                                        <p:tgtEl>
                                          <p:spTgt spid="409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3"/>
                                        </p:tgtEl>
                                        <p:attrNameLst>
                                          <p:attrName>style.visibility</p:attrName>
                                        </p:attrNameLst>
                                      </p:cBhvr>
                                      <p:to>
                                        <p:strVal val="visible"/>
                                      </p:to>
                                    </p:set>
                                    <p:animEffect transition="in" filter="fade">
                                      <p:cBhvr>
                                        <p:cTn id="136" dur="1000"/>
                                        <p:tgtEl>
                                          <p:spTgt spid="143"/>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P spid="69" grpId="0" animBg="1"/>
      <p:bldP spid="76" grpId="0" animBg="1"/>
      <p:bldP spid="142" grpId="0"/>
      <p:bldP spid="143"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Кольцо 115"/>
          <p:cNvSpPr>
            <a:spLocks noChangeAspect="1"/>
          </p:cNvSpPr>
          <p:nvPr/>
        </p:nvSpPr>
        <p:spPr>
          <a:xfrm>
            <a:off x="1840696" y="914401"/>
            <a:ext cx="5543550" cy="5543550"/>
          </a:xfrm>
          <a:prstGeom prst="donut">
            <a:avLst>
              <a:gd name="adj" fmla="val 7962"/>
            </a:avLst>
          </a:prstGeom>
          <a:solidFill>
            <a:schemeClr val="bg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ru-RU" dirty="0">
              <a:solidFill>
                <a:schemeClr val="tx1"/>
              </a:solidFill>
            </a:endParaRPr>
          </a:p>
        </p:txBody>
      </p:sp>
      <p:sp>
        <p:nvSpPr>
          <p:cNvPr id="111" name="Кольцо 110"/>
          <p:cNvSpPr>
            <a:spLocks noChangeAspect="1"/>
          </p:cNvSpPr>
          <p:nvPr/>
        </p:nvSpPr>
        <p:spPr>
          <a:xfrm>
            <a:off x="2246027" y="1319732"/>
            <a:ext cx="4701839" cy="4701839"/>
          </a:xfrm>
          <a:prstGeom prst="donut">
            <a:avLst>
              <a:gd name="adj" fmla="val 7962"/>
            </a:avLst>
          </a:prstGeom>
          <a:solidFill>
            <a:schemeClr val="bg1">
              <a:lumMod val="6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ru-RU" dirty="0">
              <a:solidFill>
                <a:schemeClr val="tx1"/>
              </a:solidFill>
            </a:endParaRPr>
          </a:p>
        </p:txBody>
      </p:sp>
      <p:sp>
        <p:nvSpPr>
          <p:cNvPr id="107" name="Кольцо 106"/>
          <p:cNvSpPr>
            <a:spLocks noChangeAspect="1"/>
          </p:cNvSpPr>
          <p:nvPr/>
        </p:nvSpPr>
        <p:spPr>
          <a:xfrm>
            <a:off x="2623615" y="1699085"/>
            <a:ext cx="3946831" cy="3946831"/>
          </a:xfrm>
          <a:prstGeom prst="donut">
            <a:avLst>
              <a:gd name="adj" fmla="val 7962"/>
            </a:avLst>
          </a:prstGeom>
          <a:solidFill>
            <a:schemeClr val="bg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ru-RU" dirty="0">
              <a:solidFill>
                <a:schemeClr val="tx1"/>
              </a:solidFill>
            </a:endParaRPr>
          </a:p>
        </p:txBody>
      </p:sp>
      <p:sp>
        <p:nvSpPr>
          <p:cNvPr id="103" name="Кольцо 102"/>
          <p:cNvSpPr>
            <a:spLocks noChangeAspect="1"/>
          </p:cNvSpPr>
          <p:nvPr/>
        </p:nvSpPr>
        <p:spPr>
          <a:xfrm>
            <a:off x="2937925" y="2013313"/>
            <a:ext cx="3325785" cy="3325785"/>
          </a:xfrm>
          <a:prstGeom prst="donut">
            <a:avLst>
              <a:gd name="adj" fmla="val 9752"/>
            </a:avLst>
          </a:prstGeom>
          <a:solidFill>
            <a:schemeClr val="bg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ru-RU" dirty="0">
              <a:solidFill>
                <a:schemeClr val="tx1"/>
              </a:solidFill>
            </a:endParaRPr>
          </a:p>
        </p:txBody>
      </p:sp>
      <p:sp>
        <p:nvSpPr>
          <p:cNvPr id="99" name="Кольцо 98"/>
          <p:cNvSpPr>
            <a:spLocks noChangeAspect="1"/>
          </p:cNvSpPr>
          <p:nvPr/>
        </p:nvSpPr>
        <p:spPr>
          <a:xfrm>
            <a:off x="3240252" y="2325165"/>
            <a:ext cx="2701286" cy="2701286"/>
          </a:xfrm>
          <a:prstGeom prst="donut">
            <a:avLst>
              <a:gd name="adj" fmla="val 9752"/>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ru-RU" dirty="0">
              <a:solidFill>
                <a:schemeClr val="tx1"/>
              </a:solidFill>
            </a:endParaRPr>
          </a:p>
        </p:txBody>
      </p:sp>
      <p:pic>
        <p:nvPicPr>
          <p:cNvPr id="3074" name="Picture 2" descr="C:\Users\Eduard.Kapitonov\Pictures\ЖКХ\Дом.png"/>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3383" y="2989210"/>
            <a:ext cx="1440000" cy="1440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2" name="Кольцо 91"/>
          <p:cNvSpPr>
            <a:spLocks noChangeAspect="1"/>
          </p:cNvSpPr>
          <p:nvPr/>
        </p:nvSpPr>
        <p:spPr>
          <a:xfrm>
            <a:off x="3492823" y="2585580"/>
            <a:ext cx="2184078" cy="2184078"/>
          </a:xfrm>
          <a:prstGeom prst="donut">
            <a:avLst>
              <a:gd name="adj" fmla="val 11127"/>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chemeClr val="tx1"/>
              </a:solidFill>
            </a:endParaRPr>
          </a:p>
        </p:txBody>
      </p:sp>
      <p:sp>
        <p:nvSpPr>
          <p:cNvPr id="2" name="Заголовок 1"/>
          <p:cNvSpPr>
            <a:spLocks noGrp="1"/>
          </p:cNvSpPr>
          <p:nvPr>
            <p:ph type="title"/>
          </p:nvPr>
        </p:nvSpPr>
        <p:spPr/>
        <p:txBody>
          <a:bodyPr/>
          <a:lstStyle/>
          <a:p>
            <a:r>
              <a:rPr lang="ru-RU" b="1" dirty="0" smtClean="0"/>
              <a:t>Многоквартирный дом, как объект учета</a:t>
            </a:r>
            <a:endParaRPr lang="ru-RU" b="1" dirty="0"/>
          </a:p>
        </p:txBody>
      </p:sp>
      <p:sp>
        <p:nvSpPr>
          <p:cNvPr id="5" name="Прямоугольник 4"/>
          <p:cNvSpPr/>
          <p:nvPr/>
        </p:nvSpPr>
        <p:spPr>
          <a:xfrm>
            <a:off x="303803" y="5328115"/>
            <a:ext cx="1804398"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618754" y="944303"/>
            <a:ext cx="1541409" cy="1148669"/>
            <a:chOff x="574488" y="3946525"/>
            <a:chExt cx="1946649" cy="1496880"/>
          </a:xfrm>
        </p:grpSpPr>
        <p:pic>
          <p:nvPicPr>
            <p:cNvPr id="11"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46525"/>
              <a:ext cx="1295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4488" y="4922004"/>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a:t>Управляющие </a:t>
              </a:r>
              <a:r>
                <a:rPr lang="ru-RU" sz="1000" b="1" dirty="0" smtClean="0"/>
                <a:t>организации</a:t>
              </a:r>
              <a:endParaRPr lang="ru-RU" sz="1000" b="1" dirty="0"/>
            </a:p>
          </p:txBody>
        </p:sp>
      </p:grpSp>
      <p:grpSp>
        <p:nvGrpSpPr>
          <p:cNvPr id="13" name="Группа 12"/>
          <p:cNvGrpSpPr/>
          <p:nvPr/>
        </p:nvGrpSpPr>
        <p:grpSpPr>
          <a:xfrm>
            <a:off x="-38612" y="5475442"/>
            <a:ext cx="1541409" cy="969126"/>
            <a:chOff x="2158813" y="5268913"/>
            <a:chExt cx="1946649" cy="1262910"/>
          </a:xfrm>
        </p:grpSpPr>
        <p:pic>
          <p:nvPicPr>
            <p:cNvPr id="1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268913"/>
              <a:ext cx="12954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158813" y="6210962"/>
              <a:ext cx="1946649" cy="32086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smtClean="0"/>
                <a:t>Жители</a:t>
              </a:r>
              <a:endParaRPr lang="ru-RU" sz="1000" b="1" dirty="0"/>
            </a:p>
          </p:txBody>
        </p:sp>
      </p:grpSp>
      <p:grpSp>
        <p:nvGrpSpPr>
          <p:cNvPr id="16" name="Группа 15"/>
          <p:cNvGrpSpPr/>
          <p:nvPr/>
        </p:nvGrpSpPr>
        <p:grpSpPr>
          <a:xfrm>
            <a:off x="7618754" y="5433382"/>
            <a:ext cx="1541409" cy="1131080"/>
            <a:chOff x="6145796" y="4931390"/>
            <a:chExt cx="1946649" cy="1473960"/>
          </a:xfrm>
        </p:grpSpPr>
        <p:pic>
          <p:nvPicPr>
            <p:cNvPr id="17" name="Picture 38" descr="C:\Users\Eduard.Kapitonov\Pictures\Водоканал СПб\1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115" y="4931390"/>
              <a:ext cx="1252011" cy="987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45796" y="5883949"/>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a:solidFill>
                    <a:schemeClr val="tx1"/>
                  </a:solidFill>
                </a:rPr>
                <a:t>Эксплуатирующие </a:t>
              </a:r>
            </a:p>
            <a:p>
              <a:r>
                <a:rPr lang="ru-RU" sz="1000" dirty="0">
                  <a:solidFill>
                    <a:schemeClr val="tx1"/>
                  </a:solidFill>
                </a:rPr>
                <a:t>организации</a:t>
              </a:r>
            </a:p>
          </p:txBody>
        </p:sp>
      </p:grpSp>
      <p:grpSp>
        <p:nvGrpSpPr>
          <p:cNvPr id="24" name="Группа 23"/>
          <p:cNvGrpSpPr/>
          <p:nvPr/>
        </p:nvGrpSpPr>
        <p:grpSpPr>
          <a:xfrm>
            <a:off x="-38612" y="928902"/>
            <a:ext cx="1541409" cy="1222935"/>
            <a:chOff x="3598675" y="980728"/>
            <a:chExt cx="1946649" cy="1593660"/>
          </a:xfrm>
        </p:grpSpPr>
        <p:sp>
          <p:nvSpPr>
            <p:cNvPr id="25" name="TextBox 24"/>
            <p:cNvSpPr txBox="1"/>
            <p:nvPr/>
          </p:nvSpPr>
          <p:spPr>
            <a:xfrm>
              <a:off x="3598675" y="1852449"/>
              <a:ext cx="1946649" cy="72193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ОИВ и </a:t>
              </a:r>
              <a:r>
                <a:rPr lang="ru-RU" sz="1000" dirty="0">
                  <a:solidFill>
                    <a:schemeClr val="tx1"/>
                  </a:solidFill>
                </a:rPr>
                <a:t>подведомственные учреждения</a:t>
              </a: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4753" y="980728"/>
              <a:ext cx="1268935" cy="8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Группа 26"/>
          <p:cNvGrpSpPr/>
          <p:nvPr/>
        </p:nvGrpSpPr>
        <p:grpSpPr>
          <a:xfrm>
            <a:off x="-38612" y="3127149"/>
            <a:ext cx="1541409" cy="1172179"/>
            <a:chOff x="1187624" y="5130847"/>
            <a:chExt cx="1946649" cy="1527517"/>
          </a:xfrm>
        </p:grpSpPr>
        <p:sp>
          <p:nvSpPr>
            <p:cNvPr id="28" name="TextBox 27"/>
            <p:cNvSpPr txBox="1"/>
            <p:nvPr/>
          </p:nvSpPr>
          <p:spPr>
            <a:xfrm>
              <a:off x="1187624" y="6136963"/>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Объединения</a:t>
              </a:r>
            </a:p>
            <a:p>
              <a:r>
                <a:rPr lang="ru-RU" sz="1000" dirty="0" smtClean="0">
                  <a:solidFill>
                    <a:schemeClr val="tx1"/>
                  </a:solidFill>
                </a:rPr>
                <a:t>жителей</a:t>
              </a:r>
              <a:endParaRPr lang="ru-RU" sz="1000" dirty="0">
                <a:solidFill>
                  <a:schemeClr val="tx1"/>
                </a:solidFill>
              </a:endParaRPr>
            </a:p>
          </p:txBody>
        </p:sp>
        <p:pic>
          <p:nvPicPr>
            <p:cNvPr id="29" name="Picture 2" descr="http://photo2.kavkaz-uzel.ru/system/attachments/0001/3604/pahomov_view.jpg"/>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0" y="5130847"/>
              <a:ext cx="1301989" cy="100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7618754" y="3135540"/>
            <a:ext cx="1541409" cy="1155396"/>
            <a:chOff x="6775310" y="3154816"/>
            <a:chExt cx="1946649" cy="1505647"/>
          </a:xfrm>
        </p:grpSpPr>
        <p:sp>
          <p:nvSpPr>
            <p:cNvPr id="31" name="TextBox 30"/>
            <p:cNvSpPr txBox="1"/>
            <p:nvPr/>
          </p:nvSpPr>
          <p:spPr>
            <a:xfrm>
              <a:off x="6775310" y="4139062"/>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400" b="1">
                  <a:solidFill>
                    <a:schemeClr val="bg1">
                      <a:lumMod val="50000"/>
                    </a:schemeClr>
                  </a:solidFill>
                </a:defRPr>
              </a:lvl1pPr>
            </a:lstStyle>
            <a:p>
              <a:r>
                <a:rPr lang="ru-RU" sz="1000" dirty="0" err="1" smtClean="0">
                  <a:solidFill>
                    <a:schemeClr val="tx1"/>
                  </a:solidFill>
                </a:rPr>
                <a:t>Ресурсоснабжающие</a:t>
              </a:r>
              <a:r>
                <a:rPr lang="ru-RU" sz="1000" dirty="0" smtClean="0">
                  <a:solidFill>
                    <a:schemeClr val="tx1"/>
                  </a:solidFill>
                </a:rPr>
                <a:t> организации </a:t>
              </a:r>
              <a:endParaRPr lang="ru-RU" sz="1000" dirty="0">
                <a:solidFill>
                  <a:schemeClr val="tx1"/>
                </a:solidFill>
              </a:endParaRPr>
            </a:p>
          </p:txBody>
        </p:sp>
        <p:pic>
          <p:nvPicPr>
            <p:cNvPr id="32" name="Picture 4" descr="http://pravdaurfo.ru/sites/default/files/home/user1530/2_0.jp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918" y="3154816"/>
              <a:ext cx="1254655" cy="9751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3" name="Прямая со стрелкой 92"/>
          <p:cNvCxnSpPr/>
          <p:nvPr/>
        </p:nvCxnSpPr>
        <p:spPr>
          <a:xfrm flipH="1">
            <a:off x="-2250446" y="1726629"/>
            <a:ext cx="479060" cy="839856"/>
          </a:xfrm>
          <a:prstGeom prst="straightConnector1">
            <a:avLst/>
          </a:prstGeom>
          <a:noFill/>
          <a:ln w="28575" cap="flat" cmpd="sng" algn="ctr">
            <a:solidFill>
              <a:schemeClr val="bg1">
                <a:lumMod val="75000"/>
              </a:schemeClr>
            </a:solidFill>
            <a:prstDash val="solid"/>
            <a:round/>
            <a:headEnd type="none" w="med" len="med"/>
            <a:tailEnd type="triangle" w="med" len="lg"/>
          </a:ln>
          <a:effectLst/>
        </p:spPr>
      </p:cxnSp>
      <p:sp>
        <p:nvSpPr>
          <p:cNvPr id="75" name="Кольцо 74"/>
          <p:cNvSpPr>
            <a:spLocks noChangeAspect="1"/>
          </p:cNvSpPr>
          <p:nvPr/>
        </p:nvSpPr>
        <p:spPr>
          <a:xfrm>
            <a:off x="3710099" y="2812381"/>
            <a:ext cx="1728676" cy="1728676"/>
          </a:xfrm>
          <a:prstGeom prst="donut">
            <a:avLst>
              <a:gd name="adj" fmla="val 11127"/>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chemeClr val="tx1"/>
              </a:solidFill>
            </a:endParaRPr>
          </a:p>
        </p:txBody>
      </p:sp>
      <p:cxnSp>
        <p:nvCxnSpPr>
          <p:cNvPr id="81" name="Прямая соединительная линия 80"/>
          <p:cNvCxnSpPr>
            <a:endCxn id="82" idx="3"/>
          </p:cNvCxnSpPr>
          <p:nvPr/>
        </p:nvCxnSpPr>
        <p:spPr>
          <a:xfrm flipH="1" flipV="1">
            <a:off x="3435603" y="895351"/>
            <a:ext cx="1003047" cy="2376126"/>
          </a:xfrm>
          <a:prstGeom prst="line">
            <a:avLst/>
          </a:prstGeom>
          <a:noFill/>
          <a:ln w="28575" cap="flat" cmpd="sng" algn="ctr">
            <a:solidFill>
              <a:srgbClr val="C00000"/>
            </a:solidFill>
            <a:prstDash val="solid"/>
            <a:round/>
            <a:headEnd type="oval" w="med" len="med"/>
            <a:tailEnd type="triangle" w="med" len="lg"/>
          </a:ln>
          <a:effectLst/>
        </p:spPr>
      </p:cxnSp>
      <p:sp>
        <p:nvSpPr>
          <p:cNvPr id="82" name="Прямоугольник 81"/>
          <p:cNvSpPr/>
          <p:nvPr/>
        </p:nvSpPr>
        <p:spPr>
          <a:xfrm>
            <a:off x="2497440" y="741462"/>
            <a:ext cx="938163" cy="30777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1400" b="1" dirty="0" smtClean="0">
                <a:solidFill>
                  <a:srgbClr val="AC0000"/>
                </a:solidFill>
              </a:rPr>
              <a:t>Здание</a:t>
            </a:r>
            <a:endParaRPr lang="ru-RU" sz="1400" b="1" dirty="0">
              <a:solidFill>
                <a:srgbClr val="AC0000"/>
              </a:solidFill>
            </a:endParaRPr>
          </a:p>
        </p:txBody>
      </p:sp>
      <p:cxnSp>
        <p:nvCxnSpPr>
          <p:cNvPr id="90" name="Прямая соединительная линия 89"/>
          <p:cNvCxnSpPr/>
          <p:nvPr/>
        </p:nvCxnSpPr>
        <p:spPr>
          <a:xfrm flipV="1">
            <a:off x="4887319" y="900539"/>
            <a:ext cx="860899" cy="2088671"/>
          </a:xfrm>
          <a:prstGeom prst="line">
            <a:avLst/>
          </a:prstGeom>
          <a:noFill/>
          <a:ln w="28575" cap="flat" cmpd="sng" algn="ctr">
            <a:solidFill>
              <a:srgbClr val="C00000"/>
            </a:solidFill>
            <a:prstDash val="solid"/>
            <a:round/>
            <a:headEnd type="oval" w="med" len="med"/>
            <a:tailEnd type="triangle" w="med" len="lg"/>
          </a:ln>
          <a:effectLst/>
        </p:spPr>
      </p:cxnSp>
      <p:sp>
        <p:nvSpPr>
          <p:cNvPr id="91" name="Прямоугольник 90"/>
          <p:cNvSpPr/>
          <p:nvPr/>
        </p:nvSpPr>
        <p:spPr>
          <a:xfrm>
            <a:off x="5679807" y="748041"/>
            <a:ext cx="2641241" cy="30777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400" b="1" dirty="0" smtClean="0">
                <a:solidFill>
                  <a:srgbClr val="AC0000"/>
                </a:solidFill>
              </a:rPr>
              <a:t>Конструктивные элементы</a:t>
            </a:r>
            <a:endParaRPr lang="ru-RU" sz="1400" b="1" dirty="0">
              <a:solidFill>
                <a:srgbClr val="AC0000"/>
              </a:solidFill>
            </a:endParaRPr>
          </a:p>
        </p:txBody>
      </p:sp>
      <p:cxnSp>
        <p:nvCxnSpPr>
          <p:cNvPr id="94" name="Прямая соединительная линия 93"/>
          <p:cNvCxnSpPr>
            <a:endCxn id="96" idx="1"/>
          </p:cNvCxnSpPr>
          <p:nvPr/>
        </p:nvCxnSpPr>
        <p:spPr>
          <a:xfrm flipV="1">
            <a:off x="5465480" y="2534509"/>
            <a:ext cx="1901261" cy="736968"/>
          </a:xfrm>
          <a:prstGeom prst="line">
            <a:avLst/>
          </a:prstGeom>
          <a:noFill/>
          <a:ln w="28575" cap="flat" cmpd="sng" algn="ctr">
            <a:solidFill>
              <a:srgbClr val="C00000"/>
            </a:solidFill>
            <a:prstDash val="solid"/>
            <a:round/>
            <a:headEnd type="oval" w="med" len="med"/>
            <a:tailEnd type="triangle" w="med" len="lg"/>
          </a:ln>
          <a:effectLst/>
        </p:spPr>
      </p:cxnSp>
      <p:sp>
        <p:nvSpPr>
          <p:cNvPr id="96" name="Прямоугольник 95"/>
          <p:cNvSpPr/>
          <p:nvPr/>
        </p:nvSpPr>
        <p:spPr>
          <a:xfrm>
            <a:off x="7366741" y="2380620"/>
            <a:ext cx="1748861" cy="30777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r>
              <a:rPr lang="ru-RU" sz="1400" b="1" dirty="0">
                <a:solidFill>
                  <a:srgbClr val="AC0000"/>
                </a:solidFill>
              </a:rPr>
              <a:t>Процессы</a:t>
            </a:r>
          </a:p>
        </p:txBody>
      </p:sp>
      <p:cxnSp>
        <p:nvCxnSpPr>
          <p:cNvPr id="100" name="Прямая соединительная линия 99"/>
          <p:cNvCxnSpPr/>
          <p:nvPr/>
        </p:nvCxnSpPr>
        <p:spPr>
          <a:xfrm>
            <a:off x="5748218" y="4171455"/>
            <a:ext cx="1618523" cy="667973"/>
          </a:xfrm>
          <a:prstGeom prst="line">
            <a:avLst/>
          </a:prstGeom>
          <a:noFill/>
          <a:ln w="28575" cap="flat" cmpd="sng" algn="ctr">
            <a:solidFill>
              <a:srgbClr val="C00000"/>
            </a:solidFill>
            <a:prstDash val="solid"/>
            <a:round/>
            <a:headEnd type="oval" w="med" len="med"/>
            <a:tailEnd type="triangle" w="med" len="lg"/>
          </a:ln>
          <a:effectLst/>
        </p:spPr>
      </p:cxnSp>
      <p:sp>
        <p:nvSpPr>
          <p:cNvPr id="101" name="Прямоугольник 100"/>
          <p:cNvSpPr/>
          <p:nvPr/>
        </p:nvSpPr>
        <p:spPr>
          <a:xfrm>
            <a:off x="7366741" y="4617910"/>
            <a:ext cx="2245834" cy="52322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r>
              <a:rPr lang="ru-RU" sz="1400" b="1" dirty="0">
                <a:solidFill>
                  <a:srgbClr val="AC0000"/>
                </a:solidFill>
              </a:rPr>
              <a:t>Контрольные</a:t>
            </a:r>
          </a:p>
          <a:p>
            <a:r>
              <a:rPr lang="ru-RU" sz="1400" b="1" dirty="0">
                <a:solidFill>
                  <a:srgbClr val="AC0000"/>
                </a:solidFill>
              </a:rPr>
              <a:t>точки процессов</a:t>
            </a:r>
          </a:p>
        </p:txBody>
      </p:sp>
      <p:cxnSp>
        <p:nvCxnSpPr>
          <p:cNvPr id="104" name="Прямая соединительная линия 103"/>
          <p:cNvCxnSpPr/>
          <p:nvPr/>
        </p:nvCxnSpPr>
        <p:spPr>
          <a:xfrm>
            <a:off x="5119664" y="5141130"/>
            <a:ext cx="628554" cy="1332094"/>
          </a:xfrm>
          <a:prstGeom prst="line">
            <a:avLst/>
          </a:prstGeom>
          <a:noFill/>
          <a:ln w="28575" cap="flat" cmpd="sng" algn="ctr">
            <a:solidFill>
              <a:srgbClr val="C00000"/>
            </a:solidFill>
            <a:prstDash val="solid"/>
            <a:round/>
            <a:headEnd type="oval" w="med" len="med"/>
            <a:tailEnd type="triangle" w="med" len="lg"/>
          </a:ln>
          <a:effectLst/>
        </p:spPr>
      </p:cxnSp>
      <p:sp>
        <p:nvSpPr>
          <p:cNvPr id="106" name="Прямоугольник 105"/>
          <p:cNvSpPr/>
          <p:nvPr/>
        </p:nvSpPr>
        <p:spPr>
          <a:xfrm>
            <a:off x="5745070" y="6196341"/>
            <a:ext cx="2744588" cy="52322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1400" b="1" dirty="0" smtClean="0">
                <a:solidFill>
                  <a:srgbClr val="AC0000"/>
                </a:solidFill>
              </a:rPr>
              <a:t>Эксплуатирующие</a:t>
            </a:r>
          </a:p>
          <a:p>
            <a:r>
              <a:rPr lang="ru-RU" sz="1400" b="1" dirty="0" smtClean="0">
                <a:solidFill>
                  <a:srgbClr val="AC0000"/>
                </a:solidFill>
              </a:rPr>
              <a:t>организации</a:t>
            </a:r>
            <a:endParaRPr lang="ru-RU" sz="1400" b="1" dirty="0">
              <a:solidFill>
                <a:srgbClr val="AC0000"/>
              </a:solidFill>
            </a:endParaRPr>
          </a:p>
        </p:txBody>
      </p:sp>
      <p:cxnSp>
        <p:nvCxnSpPr>
          <p:cNvPr id="109" name="Прямая соединительная линия 108"/>
          <p:cNvCxnSpPr/>
          <p:nvPr/>
        </p:nvCxnSpPr>
        <p:spPr>
          <a:xfrm flipH="1">
            <a:off x="3459219" y="5339098"/>
            <a:ext cx="384164" cy="1118853"/>
          </a:xfrm>
          <a:prstGeom prst="line">
            <a:avLst/>
          </a:prstGeom>
          <a:noFill/>
          <a:ln w="28575" cap="flat" cmpd="sng" algn="ctr">
            <a:solidFill>
              <a:srgbClr val="C00000"/>
            </a:solidFill>
            <a:prstDash val="solid"/>
            <a:round/>
            <a:headEnd type="oval" w="med" len="med"/>
            <a:tailEnd type="triangle" w="med" len="lg"/>
          </a:ln>
          <a:effectLst/>
        </p:spPr>
      </p:cxnSp>
      <p:sp>
        <p:nvSpPr>
          <p:cNvPr id="110" name="Прямоугольник 109"/>
          <p:cNvSpPr/>
          <p:nvPr/>
        </p:nvSpPr>
        <p:spPr>
          <a:xfrm>
            <a:off x="1544093" y="6196341"/>
            <a:ext cx="1948730" cy="52322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1400" b="1" dirty="0" smtClean="0">
                <a:solidFill>
                  <a:srgbClr val="AC0000"/>
                </a:solidFill>
              </a:rPr>
              <a:t>Обслуживающие организации</a:t>
            </a:r>
            <a:endParaRPr lang="ru-RU" sz="1400" b="1" dirty="0">
              <a:solidFill>
                <a:srgbClr val="AC0000"/>
              </a:solidFill>
            </a:endParaRPr>
          </a:p>
        </p:txBody>
      </p:sp>
      <p:cxnSp>
        <p:nvCxnSpPr>
          <p:cNvPr id="113" name="Прямая соединительная линия 112"/>
          <p:cNvCxnSpPr/>
          <p:nvPr/>
        </p:nvCxnSpPr>
        <p:spPr>
          <a:xfrm flipH="1">
            <a:off x="1840696" y="4553958"/>
            <a:ext cx="782919" cy="285470"/>
          </a:xfrm>
          <a:prstGeom prst="line">
            <a:avLst/>
          </a:prstGeom>
          <a:noFill/>
          <a:ln w="28575" cap="flat" cmpd="sng" algn="ctr">
            <a:solidFill>
              <a:srgbClr val="C00000"/>
            </a:solidFill>
            <a:prstDash val="solid"/>
            <a:round/>
            <a:headEnd type="oval" w="med" len="med"/>
            <a:tailEnd type="triangle" w="med" len="lg"/>
          </a:ln>
          <a:effectLst/>
        </p:spPr>
      </p:cxnSp>
      <p:sp>
        <p:nvSpPr>
          <p:cNvPr id="114" name="Прямоугольник 113"/>
          <p:cNvSpPr/>
          <p:nvPr/>
        </p:nvSpPr>
        <p:spPr>
          <a:xfrm>
            <a:off x="648704" y="4684798"/>
            <a:ext cx="1196054" cy="30777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1400" b="1" dirty="0" smtClean="0">
                <a:solidFill>
                  <a:srgbClr val="AC0000"/>
                </a:solidFill>
              </a:rPr>
              <a:t>Услуги</a:t>
            </a:r>
            <a:endParaRPr lang="ru-RU" sz="1400" b="1" dirty="0">
              <a:solidFill>
                <a:srgbClr val="AC0000"/>
              </a:solidFill>
            </a:endParaRPr>
          </a:p>
        </p:txBody>
      </p:sp>
      <p:cxnSp>
        <p:nvCxnSpPr>
          <p:cNvPr id="117" name="Прямая соединительная линия 116"/>
          <p:cNvCxnSpPr/>
          <p:nvPr/>
        </p:nvCxnSpPr>
        <p:spPr>
          <a:xfrm flipH="1" flipV="1">
            <a:off x="1840696" y="2519062"/>
            <a:ext cx="462551" cy="169335"/>
          </a:xfrm>
          <a:prstGeom prst="line">
            <a:avLst/>
          </a:prstGeom>
          <a:noFill/>
          <a:ln w="28575" cap="flat" cmpd="sng" algn="ctr">
            <a:solidFill>
              <a:srgbClr val="C00000"/>
            </a:solidFill>
            <a:prstDash val="solid"/>
            <a:round/>
            <a:headEnd type="oval" w="med" len="med"/>
            <a:tailEnd type="triangle" w="med" len="lg"/>
          </a:ln>
          <a:effectLst/>
        </p:spPr>
      </p:cxnSp>
      <p:sp>
        <p:nvSpPr>
          <p:cNvPr id="118" name="Прямоугольник 117"/>
          <p:cNvSpPr/>
          <p:nvPr/>
        </p:nvSpPr>
        <p:spPr>
          <a:xfrm>
            <a:off x="-67187" y="2181095"/>
            <a:ext cx="1908389" cy="73866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1400" b="1" dirty="0" smtClean="0">
                <a:solidFill>
                  <a:srgbClr val="AC0000"/>
                </a:solidFill>
              </a:rPr>
              <a:t>Тарифы, </a:t>
            </a:r>
          </a:p>
          <a:p>
            <a:pPr algn="r"/>
            <a:r>
              <a:rPr lang="ru-RU" sz="1400" b="1" dirty="0" smtClean="0">
                <a:solidFill>
                  <a:srgbClr val="AC0000"/>
                </a:solidFill>
              </a:rPr>
              <a:t>Нормативы, Стоимость</a:t>
            </a:r>
            <a:endParaRPr lang="ru-RU" sz="1400" b="1" dirty="0">
              <a:solidFill>
                <a:srgbClr val="AC0000"/>
              </a:solidFill>
            </a:endParaRPr>
          </a:p>
        </p:txBody>
      </p:sp>
      <p:sp>
        <p:nvSpPr>
          <p:cNvPr id="3" name="Номер слайда 2"/>
          <p:cNvSpPr>
            <a:spLocks noGrp="1"/>
          </p:cNvSpPr>
          <p:nvPr>
            <p:ph type="sldNum" sz="quarter" idx="12"/>
          </p:nvPr>
        </p:nvSpPr>
        <p:spPr/>
        <p:txBody>
          <a:bodyPr/>
          <a:lstStyle/>
          <a:p>
            <a:fld id="{36654DC3-442E-3A4B-BDB5-90C6476B7DD0}" type="slidenum">
              <a:rPr lang="ru-RU" smtClean="0"/>
              <a:pPr/>
              <a:t>6</a:t>
            </a:fld>
            <a:endParaRPr lang="ru-RU" dirty="0"/>
          </a:p>
        </p:txBody>
      </p:sp>
    </p:spTree>
    <p:extLst>
      <p:ext uri="{BB962C8B-B14F-4D97-AF65-F5344CB8AC3E}">
        <p14:creationId xmlns:p14="http://schemas.microsoft.com/office/powerpoint/2010/main" val="80061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1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childTnLst>
                                </p:cTn>
                              </p:par>
                              <p:par>
                                <p:cTn id="16" presetID="22" presetClass="entr" presetSubtype="4"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wipe(down)">
                                      <p:cBhvr>
                                        <p:cTn id="18" dur="500"/>
                                        <p:tgtEl>
                                          <p:spTgt spid="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000"/>
                                        <p:tgtEl>
                                          <p:spTgt spid="92"/>
                                        </p:tgtEl>
                                      </p:cBhvr>
                                    </p:animEffect>
                                  </p:childTnLst>
                                </p:cTn>
                              </p:par>
                              <p:par>
                                <p:cTn id="27" presetID="22" presetClass="entr" presetSubtype="4"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1000"/>
                                        <p:tgtEl>
                                          <p:spTgt spid="9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1000"/>
                                        <p:tgtEl>
                                          <p:spTgt spid="99"/>
                                        </p:tgtEl>
                                      </p:cBhvr>
                                    </p:animEffect>
                                  </p:childTnLst>
                                </p:cTn>
                              </p:par>
                              <p:par>
                                <p:cTn id="38" presetID="22" presetClass="entr" presetSubtype="1"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wipe(up)">
                                      <p:cBhvr>
                                        <p:cTn id="40" dur="1000"/>
                                        <p:tgtEl>
                                          <p:spTgt spid="1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1000"/>
                                        <p:tgtEl>
                                          <p:spTgt spid="10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1000"/>
                                        <p:tgtEl>
                                          <p:spTgt spid="103"/>
                                        </p:tgtEl>
                                      </p:cBhvr>
                                    </p:animEffect>
                                  </p:childTnLst>
                                </p:cTn>
                              </p:par>
                              <p:par>
                                <p:cTn id="49" presetID="22" presetClass="entr" presetSubtype="1" fill="hold"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ipe(up)">
                                      <p:cBhvr>
                                        <p:cTn id="51" dur="10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000"/>
                                        <p:tgtEl>
                                          <p:spTgt spid="10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fade">
                                      <p:cBhvr>
                                        <p:cTn id="62" dur="1000"/>
                                        <p:tgtEl>
                                          <p:spTgt spid="110"/>
                                        </p:tgtEl>
                                      </p:cBhvr>
                                    </p:animEffect>
                                  </p:childTnLst>
                                </p:cTn>
                              </p:par>
                              <p:par>
                                <p:cTn id="63" presetID="22" presetClass="entr" presetSubtype="1"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wipe(up)">
                                      <p:cBhvr>
                                        <p:cTn id="65" dur="1000"/>
                                        <p:tgtEl>
                                          <p:spTgt spid="10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fade">
                                      <p:cBhvr>
                                        <p:cTn id="70" dur="1000"/>
                                        <p:tgtEl>
                                          <p:spTgt spid="111"/>
                                        </p:tgtEl>
                                      </p:cBhvr>
                                    </p:animEffect>
                                  </p:childTnLst>
                                </p:cTn>
                              </p:par>
                              <p:par>
                                <p:cTn id="71" presetID="22" presetClass="entr" presetSubtype="2" fill="hold"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wipe(right)">
                                      <p:cBhvr>
                                        <p:cTn id="73" dur="1000"/>
                                        <p:tgtEl>
                                          <p:spTgt spid="1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fade">
                                      <p:cBhvr>
                                        <p:cTn id="76" dur="1000"/>
                                        <p:tgtEl>
                                          <p:spTgt spid="1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1000"/>
                                        <p:tgtEl>
                                          <p:spTgt spid="116"/>
                                        </p:tgtEl>
                                      </p:cBhvr>
                                    </p:animEffect>
                                  </p:childTnLst>
                                </p:cTn>
                              </p:par>
                              <p:par>
                                <p:cTn id="82" presetID="22" presetClass="entr" presetSubtype="4" fill="hold"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wipe(down)">
                                      <p:cBhvr>
                                        <p:cTn id="84" dur="1000"/>
                                        <p:tgtEl>
                                          <p:spTgt spid="1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1" grpId="0" animBg="1"/>
      <p:bldP spid="107" grpId="0" animBg="1"/>
      <p:bldP spid="103" grpId="0" animBg="1"/>
      <p:bldP spid="99" grpId="0" animBg="1"/>
      <p:bldP spid="92" grpId="0" animBg="1"/>
      <p:bldP spid="75" grpId="0" animBg="1"/>
      <p:bldP spid="82" grpId="0"/>
      <p:bldP spid="91" grpId="0"/>
      <p:bldP spid="96" grpId="0"/>
      <p:bldP spid="101" grpId="0"/>
      <p:bldP spid="106" grpId="0"/>
      <p:bldP spid="110" grpId="0"/>
      <p:bldP spid="114"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utoShape 7"/>
          <p:cNvSpPr>
            <a:spLocks noChangeArrowheads="1"/>
          </p:cNvSpPr>
          <p:nvPr/>
        </p:nvSpPr>
        <p:spPr bwMode="gray">
          <a:xfrm>
            <a:off x="3727215" y="1992944"/>
            <a:ext cx="633861" cy="306149"/>
          </a:xfrm>
          <a:prstGeom prst="homePlate">
            <a:avLst>
              <a:gd name="adj" fmla="val 15902"/>
            </a:avLst>
          </a:prstGeom>
          <a:solidFill>
            <a:srgbClr val="CC0000"/>
          </a:solidFill>
          <a:ln>
            <a:solidFill>
              <a:schemeClr val="bg1"/>
            </a:solidFill>
          </a:ln>
          <a:effectLst/>
        </p:spPr>
        <p:txBody>
          <a:bodyPr lIns="144000" tIns="0" rIns="144000" bIns="0" anchor="ctr"/>
          <a:lstStyle/>
          <a:p>
            <a:pPr marL="85725" algn="ctr" fontAlgn="base">
              <a:spcBef>
                <a:spcPct val="0"/>
              </a:spcBef>
              <a:spcAft>
                <a:spcPct val="0"/>
              </a:spcAft>
            </a:pPr>
            <a:r>
              <a:rPr lang="ru-RU" sz="1200" b="1" dirty="0" smtClean="0">
                <a:solidFill>
                  <a:schemeClr val="bg1"/>
                </a:solidFill>
                <a:latin typeface="Arial" pitchFamily="34" charset="0"/>
              </a:rPr>
              <a:t>(...)</a:t>
            </a:r>
            <a:endParaRPr lang="ru-RU" sz="1200" b="1" dirty="0">
              <a:solidFill>
                <a:schemeClr val="bg1"/>
              </a:solidFill>
              <a:latin typeface="Arial" pitchFamily="34" charset="0"/>
            </a:endParaRPr>
          </a:p>
        </p:txBody>
      </p:sp>
      <p:sp>
        <p:nvSpPr>
          <p:cNvPr id="2" name="Заголовок 1"/>
          <p:cNvSpPr>
            <a:spLocks noGrp="1"/>
          </p:cNvSpPr>
          <p:nvPr>
            <p:ph type="title"/>
          </p:nvPr>
        </p:nvSpPr>
        <p:spPr/>
        <p:txBody>
          <a:bodyPr/>
          <a:lstStyle/>
          <a:p>
            <a:r>
              <a:rPr lang="ru-RU" b="1" dirty="0" smtClean="0"/>
              <a:t>Процессный подход</a:t>
            </a:r>
            <a:endParaRPr lang="ru-RU" b="1" dirty="0"/>
          </a:p>
        </p:txBody>
      </p:sp>
      <p:sp>
        <p:nvSpPr>
          <p:cNvPr id="5" name="Прямоугольник 4"/>
          <p:cNvSpPr/>
          <p:nvPr/>
        </p:nvSpPr>
        <p:spPr>
          <a:xfrm>
            <a:off x="303803" y="5328115"/>
            <a:ext cx="1804398"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117" name="Прямая соединительная линия 116"/>
          <p:cNvCxnSpPr/>
          <p:nvPr/>
        </p:nvCxnSpPr>
        <p:spPr>
          <a:xfrm flipV="1">
            <a:off x="1084521" y="2964894"/>
            <a:ext cx="384738" cy="857620"/>
          </a:xfrm>
          <a:prstGeom prst="line">
            <a:avLst/>
          </a:prstGeom>
          <a:noFill/>
          <a:ln w="28575" cap="flat" cmpd="sng" algn="ctr">
            <a:solidFill>
              <a:srgbClr val="C00000"/>
            </a:solidFill>
            <a:prstDash val="solid"/>
            <a:round/>
            <a:headEnd type="none" w="med" len="med"/>
            <a:tailEnd type="triangle" w="med" len="lg"/>
          </a:ln>
          <a:effectLst/>
        </p:spPr>
      </p:cxnSp>
      <p:sp>
        <p:nvSpPr>
          <p:cNvPr id="49" name="AutoShape 7"/>
          <p:cNvSpPr>
            <a:spLocks noChangeArrowheads="1"/>
          </p:cNvSpPr>
          <p:nvPr/>
        </p:nvSpPr>
        <p:spPr bwMode="gray">
          <a:xfrm>
            <a:off x="328863" y="1122948"/>
            <a:ext cx="2163248" cy="792318"/>
          </a:xfrm>
          <a:prstGeom prst="homePlate">
            <a:avLst>
              <a:gd name="adj" fmla="val 15902"/>
            </a:avLst>
          </a:prstGeom>
          <a:solidFill>
            <a:srgbClr val="C00000"/>
          </a:solidFill>
          <a:ln>
            <a:noFill/>
          </a:ln>
          <a:effectLst/>
        </p:spPr>
        <p:txBody>
          <a:bodyPr lIns="144000" tIns="0" rIns="144000" bIns="0" anchor="ctr"/>
          <a:lstStyle/>
          <a:p>
            <a:pPr marL="85725" algn="ctr" fontAlgn="base">
              <a:spcBef>
                <a:spcPct val="0"/>
              </a:spcBef>
              <a:spcAft>
                <a:spcPct val="0"/>
              </a:spcAft>
            </a:pPr>
            <a:r>
              <a:rPr lang="ru-RU" sz="1600" b="1" dirty="0">
                <a:solidFill>
                  <a:schemeClr val="bg1"/>
                </a:solidFill>
                <a:latin typeface="Arial" pitchFamily="34" charset="0"/>
              </a:rPr>
              <a:t>Объекты учета</a:t>
            </a:r>
          </a:p>
        </p:txBody>
      </p:sp>
      <p:sp>
        <p:nvSpPr>
          <p:cNvPr id="50" name="AutoShape 8"/>
          <p:cNvSpPr>
            <a:spLocks noChangeArrowheads="1"/>
          </p:cNvSpPr>
          <p:nvPr/>
        </p:nvSpPr>
        <p:spPr bwMode="gray">
          <a:xfrm>
            <a:off x="2423805" y="1122948"/>
            <a:ext cx="2176770" cy="792318"/>
          </a:xfrm>
          <a:prstGeom prst="chevron">
            <a:avLst>
              <a:gd name="adj" fmla="val 16114"/>
            </a:avLst>
          </a:prstGeom>
          <a:solidFill>
            <a:srgbClr val="C00000"/>
          </a:solidFill>
          <a:ln>
            <a:noFill/>
          </a:ln>
          <a:effectLst/>
        </p:spPr>
        <p:txBody>
          <a:bodyPr lIns="144000" tIns="0" rIns="144000" bIns="0" anchor="ctr"/>
          <a:lstStyle/>
          <a:p>
            <a:pPr marL="85725" algn="ctr" fontAlgn="base">
              <a:spcBef>
                <a:spcPct val="0"/>
              </a:spcBef>
              <a:spcAft>
                <a:spcPct val="0"/>
              </a:spcAft>
            </a:pPr>
            <a:r>
              <a:rPr lang="ru-RU" sz="1600" b="1" dirty="0">
                <a:solidFill>
                  <a:schemeClr val="bg1"/>
                </a:solidFill>
                <a:latin typeface="Arial" pitchFamily="34" charset="0"/>
              </a:rPr>
              <a:t>Процессы -функции</a:t>
            </a:r>
          </a:p>
        </p:txBody>
      </p:sp>
      <p:sp>
        <p:nvSpPr>
          <p:cNvPr id="55" name="AutoShape 8"/>
          <p:cNvSpPr>
            <a:spLocks noChangeArrowheads="1"/>
          </p:cNvSpPr>
          <p:nvPr/>
        </p:nvSpPr>
        <p:spPr bwMode="gray">
          <a:xfrm>
            <a:off x="4520378" y="1122948"/>
            <a:ext cx="2176770" cy="792318"/>
          </a:xfrm>
          <a:prstGeom prst="chevron">
            <a:avLst>
              <a:gd name="adj" fmla="val 16114"/>
            </a:avLst>
          </a:prstGeom>
          <a:solidFill>
            <a:srgbClr val="C00000"/>
          </a:solidFill>
          <a:ln>
            <a:noFill/>
          </a:ln>
          <a:effectLst/>
        </p:spPr>
        <p:txBody>
          <a:bodyPr lIns="144000" tIns="0" rIns="144000" bIns="0" anchor="ctr"/>
          <a:lstStyle/>
          <a:p>
            <a:pPr marL="85725" algn="ctr" fontAlgn="base">
              <a:spcBef>
                <a:spcPct val="0"/>
              </a:spcBef>
              <a:spcAft>
                <a:spcPct val="0"/>
              </a:spcAft>
            </a:pPr>
            <a:r>
              <a:rPr lang="ru-RU" sz="1600" b="1" dirty="0">
                <a:solidFill>
                  <a:schemeClr val="bg1"/>
                </a:solidFill>
                <a:latin typeface="Arial" pitchFamily="34" charset="0"/>
              </a:rPr>
              <a:t>Оперативные  показатели</a:t>
            </a:r>
          </a:p>
        </p:txBody>
      </p:sp>
      <p:sp>
        <p:nvSpPr>
          <p:cNvPr id="57" name="AutoShape 8"/>
          <p:cNvSpPr>
            <a:spLocks noChangeArrowheads="1"/>
          </p:cNvSpPr>
          <p:nvPr/>
        </p:nvSpPr>
        <p:spPr bwMode="gray">
          <a:xfrm>
            <a:off x="6624302" y="1122948"/>
            <a:ext cx="2176770" cy="792318"/>
          </a:xfrm>
          <a:prstGeom prst="chevron">
            <a:avLst>
              <a:gd name="adj" fmla="val 16114"/>
            </a:avLst>
          </a:prstGeom>
          <a:solidFill>
            <a:srgbClr val="C00000"/>
          </a:solidFill>
          <a:ln>
            <a:noFill/>
          </a:ln>
          <a:effectLst/>
        </p:spPr>
        <p:txBody>
          <a:bodyPr lIns="144000" tIns="0" rIns="144000" bIns="0" anchor="ctr"/>
          <a:lstStyle/>
          <a:p>
            <a:pPr marL="85725" algn="ctr" fontAlgn="base">
              <a:spcBef>
                <a:spcPct val="0"/>
              </a:spcBef>
              <a:spcAft>
                <a:spcPct val="0"/>
              </a:spcAft>
            </a:pPr>
            <a:r>
              <a:rPr lang="ru-RU" sz="1600" b="1" dirty="0">
                <a:solidFill>
                  <a:schemeClr val="bg1"/>
                </a:solidFill>
                <a:latin typeface="Arial" pitchFamily="34" charset="0"/>
              </a:rPr>
              <a:t>Интегральные показатели</a:t>
            </a:r>
          </a:p>
        </p:txBody>
      </p:sp>
      <p:cxnSp>
        <p:nvCxnSpPr>
          <p:cNvPr id="6" name="Прямая соединительная линия 5"/>
          <p:cNvCxnSpPr/>
          <p:nvPr/>
        </p:nvCxnSpPr>
        <p:spPr>
          <a:xfrm>
            <a:off x="2423805" y="1990725"/>
            <a:ext cx="0" cy="4365625"/>
          </a:xfrm>
          <a:prstGeom prst="line">
            <a:avLst/>
          </a:prstGeom>
          <a:ln w="190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0" name="Прямая соединительная линия 59"/>
          <p:cNvCxnSpPr/>
          <p:nvPr/>
        </p:nvCxnSpPr>
        <p:spPr>
          <a:xfrm>
            <a:off x="4509780" y="1990725"/>
            <a:ext cx="0" cy="4365625"/>
          </a:xfrm>
          <a:prstGeom prst="line">
            <a:avLst/>
          </a:prstGeom>
          <a:ln w="190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1" name="Прямая соединительная линия 60"/>
          <p:cNvCxnSpPr/>
          <p:nvPr/>
        </p:nvCxnSpPr>
        <p:spPr>
          <a:xfrm>
            <a:off x="6614805" y="1981200"/>
            <a:ext cx="0" cy="4365625"/>
          </a:xfrm>
          <a:prstGeom prst="line">
            <a:avLst/>
          </a:prstGeom>
          <a:ln w="190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62" name="Изображение 64"/>
          <p:cNvPicPr>
            <a:picLocks noGrp="1" noChangeAspect="1"/>
          </p:cNvPicPr>
          <p:nvPr>
            <p:ph idx="1"/>
          </p:nvPr>
        </p:nvPicPr>
        <p:blipFill>
          <a:blip r:embed="rId2"/>
          <a:stretch>
            <a:fillRect/>
          </a:stretch>
        </p:blipFill>
        <p:spPr>
          <a:xfrm>
            <a:off x="328863" y="3277155"/>
            <a:ext cx="621714" cy="886857"/>
          </a:xfrm>
          <a:prstGeom prst="rect">
            <a:avLst/>
          </a:prstGeom>
        </p:spPr>
      </p:pic>
      <p:pic>
        <p:nvPicPr>
          <p:cNvPr id="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327499" y="4198192"/>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81765" y="4857011"/>
            <a:ext cx="703911" cy="507831"/>
          </a:xfrm>
          <a:prstGeom prst="rect">
            <a:avLst/>
          </a:prstGeom>
        </p:spPr>
        <p:txBody>
          <a:bodyPr wrap="none">
            <a:spAutoFit/>
          </a:bodyPr>
          <a:lstStyle/>
          <a:p>
            <a:pPr marL="1587" lvl="1" algn="ctr">
              <a:spcBef>
                <a:spcPct val="25000"/>
              </a:spcBef>
              <a:buClr>
                <a:schemeClr val="accent2">
                  <a:lumMod val="75000"/>
                </a:schemeClr>
              </a:buClr>
            </a:pPr>
            <a:r>
              <a:rPr lang="ru-RU" sz="1200" b="1" dirty="0" smtClean="0">
                <a:solidFill>
                  <a:srgbClr val="AC0000"/>
                </a:solidFill>
              </a:rPr>
              <a:t>Единые</a:t>
            </a:r>
          </a:p>
          <a:p>
            <a:pPr marL="1587" lvl="1" algn="ctr">
              <a:spcBef>
                <a:spcPct val="25000"/>
              </a:spcBef>
              <a:buClr>
                <a:schemeClr val="accent2">
                  <a:lumMod val="75000"/>
                </a:schemeClr>
              </a:buClr>
            </a:pPr>
            <a:r>
              <a:rPr lang="ru-RU" sz="1200" b="1" dirty="0" smtClean="0">
                <a:solidFill>
                  <a:srgbClr val="AC0000"/>
                </a:solidFill>
              </a:rPr>
              <a:t>НСИ</a:t>
            </a:r>
            <a:endParaRPr lang="en-US" sz="1200" b="1" dirty="0">
              <a:solidFill>
                <a:srgbClr val="AC0000"/>
              </a:solidFill>
            </a:endParaRPr>
          </a:p>
        </p:txBody>
      </p:sp>
      <p:grpSp>
        <p:nvGrpSpPr>
          <p:cNvPr id="66" name="Группа 65"/>
          <p:cNvGrpSpPr/>
          <p:nvPr/>
        </p:nvGrpSpPr>
        <p:grpSpPr>
          <a:xfrm>
            <a:off x="1246812" y="2013687"/>
            <a:ext cx="884849" cy="1074317"/>
            <a:chOff x="2405809" y="1152414"/>
            <a:chExt cx="884849" cy="1074317"/>
          </a:xfrm>
        </p:grpSpPr>
        <p:grpSp>
          <p:nvGrpSpPr>
            <p:cNvPr id="67" name="Группа 66"/>
            <p:cNvGrpSpPr/>
            <p:nvPr/>
          </p:nvGrpSpPr>
          <p:grpSpPr>
            <a:xfrm>
              <a:off x="2563960" y="1152414"/>
              <a:ext cx="563858" cy="828096"/>
              <a:chOff x="3112493" y="1152414"/>
              <a:chExt cx="563858" cy="828096"/>
            </a:xfrm>
          </p:grpSpPr>
          <p:pic>
            <p:nvPicPr>
              <p:cNvPr id="69" name="Изображение 79"/>
              <p:cNvPicPr>
                <a:picLocks noChangeAspect="1"/>
              </p:cNvPicPr>
              <p:nvPr/>
            </p:nvPicPr>
            <p:blipFill>
              <a:blip r:embed="rId4"/>
              <a:stretch>
                <a:fillRect/>
              </a:stretch>
            </p:blipFill>
            <p:spPr>
              <a:xfrm>
                <a:off x="3112493" y="1548619"/>
                <a:ext cx="563858" cy="431891"/>
              </a:xfrm>
              <a:prstGeom prst="rect">
                <a:avLst/>
              </a:prstGeom>
            </p:spPr>
          </p:pic>
          <p:pic>
            <p:nvPicPr>
              <p:cNvPr id="70" name="Изображение 57"/>
              <p:cNvPicPr>
                <a:picLocks noChangeAspect="1"/>
              </p:cNvPicPr>
              <p:nvPr/>
            </p:nvPicPr>
            <p:blipFill>
              <a:blip r:embed="rId5"/>
              <a:stretch>
                <a:fillRect/>
              </a:stretch>
            </p:blipFill>
            <p:spPr>
              <a:xfrm>
                <a:off x="3176789" y="1152414"/>
                <a:ext cx="421169" cy="382881"/>
              </a:xfrm>
              <a:prstGeom prst="rect">
                <a:avLst/>
              </a:prstGeom>
            </p:spPr>
          </p:pic>
        </p:grpSp>
        <p:sp>
          <p:nvSpPr>
            <p:cNvPr id="68" name="TextBox 67"/>
            <p:cNvSpPr txBox="1"/>
            <p:nvPr/>
          </p:nvSpPr>
          <p:spPr>
            <a:xfrm>
              <a:off x="2405809" y="1980510"/>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БТИ</a:t>
              </a:r>
              <a:endParaRPr lang="ru-RU" sz="1000" dirty="0">
                <a:solidFill>
                  <a:srgbClr val="AC0000"/>
                </a:solidFill>
              </a:endParaRPr>
            </a:p>
          </p:txBody>
        </p:sp>
      </p:grpSp>
      <p:grpSp>
        <p:nvGrpSpPr>
          <p:cNvPr id="71" name="Группа 70"/>
          <p:cNvGrpSpPr/>
          <p:nvPr/>
        </p:nvGrpSpPr>
        <p:grpSpPr>
          <a:xfrm>
            <a:off x="1223352" y="3439633"/>
            <a:ext cx="884849" cy="1074317"/>
            <a:chOff x="2405809" y="1152414"/>
            <a:chExt cx="884849" cy="1074317"/>
          </a:xfrm>
        </p:grpSpPr>
        <p:grpSp>
          <p:nvGrpSpPr>
            <p:cNvPr id="72" name="Группа 71"/>
            <p:cNvGrpSpPr/>
            <p:nvPr/>
          </p:nvGrpSpPr>
          <p:grpSpPr>
            <a:xfrm>
              <a:off x="2563960" y="1152414"/>
              <a:ext cx="563858" cy="828096"/>
              <a:chOff x="3112493" y="1152414"/>
              <a:chExt cx="563858" cy="828096"/>
            </a:xfrm>
          </p:grpSpPr>
          <p:pic>
            <p:nvPicPr>
              <p:cNvPr id="74" name="Изображение 79"/>
              <p:cNvPicPr>
                <a:picLocks noChangeAspect="1"/>
              </p:cNvPicPr>
              <p:nvPr/>
            </p:nvPicPr>
            <p:blipFill>
              <a:blip r:embed="rId4"/>
              <a:stretch>
                <a:fillRect/>
              </a:stretch>
            </p:blipFill>
            <p:spPr>
              <a:xfrm>
                <a:off x="3112493" y="1548619"/>
                <a:ext cx="563858" cy="431891"/>
              </a:xfrm>
              <a:prstGeom prst="rect">
                <a:avLst/>
              </a:prstGeom>
            </p:spPr>
          </p:pic>
          <p:pic>
            <p:nvPicPr>
              <p:cNvPr id="76" name="Изображение 57"/>
              <p:cNvPicPr>
                <a:picLocks noChangeAspect="1"/>
              </p:cNvPicPr>
              <p:nvPr/>
            </p:nvPicPr>
            <p:blipFill>
              <a:blip r:embed="rId5"/>
              <a:stretch>
                <a:fillRect/>
              </a:stretch>
            </p:blipFill>
            <p:spPr>
              <a:xfrm>
                <a:off x="3176789" y="1152414"/>
                <a:ext cx="421169" cy="382881"/>
              </a:xfrm>
              <a:prstGeom prst="rect">
                <a:avLst/>
              </a:prstGeom>
            </p:spPr>
          </p:pic>
        </p:grpSp>
        <p:sp>
          <p:nvSpPr>
            <p:cNvPr id="73" name="TextBox 72"/>
            <p:cNvSpPr txBox="1"/>
            <p:nvPr/>
          </p:nvSpPr>
          <p:spPr>
            <a:xfrm>
              <a:off x="2405809" y="1980510"/>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ГЖИ</a:t>
              </a:r>
              <a:endParaRPr lang="ru-RU" sz="1000" dirty="0">
                <a:solidFill>
                  <a:srgbClr val="AC0000"/>
                </a:solidFill>
              </a:endParaRPr>
            </a:p>
          </p:txBody>
        </p:sp>
      </p:grpSp>
      <p:grpSp>
        <p:nvGrpSpPr>
          <p:cNvPr id="77" name="Группа 76"/>
          <p:cNvGrpSpPr/>
          <p:nvPr/>
        </p:nvGrpSpPr>
        <p:grpSpPr>
          <a:xfrm>
            <a:off x="1221007" y="4865839"/>
            <a:ext cx="884849" cy="1074317"/>
            <a:chOff x="2405809" y="1152414"/>
            <a:chExt cx="884849" cy="1074317"/>
          </a:xfrm>
        </p:grpSpPr>
        <p:grpSp>
          <p:nvGrpSpPr>
            <p:cNvPr id="78" name="Группа 77"/>
            <p:cNvGrpSpPr/>
            <p:nvPr/>
          </p:nvGrpSpPr>
          <p:grpSpPr>
            <a:xfrm>
              <a:off x="2563960" y="1152414"/>
              <a:ext cx="563858" cy="828096"/>
              <a:chOff x="3112493" y="1152414"/>
              <a:chExt cx="563858" cy="828096"/>
            </a:xfrm>
          </p:grpSpPr>
          <p:pic>
            <p:nvPicPr>
              <p:cNvPr id="80" name="Изображение 79"/>
              <p:cNvPicPr>
                <a:picLocks noChangeAspect="1"/>
              </p:cNvPicPr>
              <p:nvPr/>
            </p:nvPicPr>
            <p:blipFill>
              <a:blip r:embed="rId4"/>
              <a:stretch>
                <a:fillRect/>
              </a:stretch>
            </p:blipFill>
            <p:spPr>
              <a:xfrm>
                <a:off x="3112493" y="1548619"/>
                <a:ext cx="563858" cy="431891"/>
              </a:xfrm>
              <a:prstGeom prst="rect">
                <a:avLst/>
              </a:prstGeom>
            </p:spPr>
          </p:pic>
          <p:pic>
            <p:nvPicPr>
              <p:cNvPr id="83" name="Изображение 57"/>
              <p:cNvPicPr>
                <a:picLocks noChangeAspect="1"/>
              </p:cNvPicPr>
              <p:nvPr/>
            </p:nvPicPr>
            <p:blipFill>
              <a:blip r:embed="rId5"/>
              <a:stretch>
                <a:fillRect/>
              </a:stretch>
            </p:blipFill>
            <p:spPr>
              <a:xfrm>
                <a:off x="3176789" y="1152414"/>
                <a:ext cx="421169" cy="382881"/>
              </a:xfrm>
              <a:prstGeom prst="rect">
                <a:avLst/>
              </a:prstGeom>
            </p:spPr>
          </p:pic>
        </p:grpSp>
        <p:sp>
          <p:nvSpPr>
            <p:cNvPr id="79" name="TextBox 78"/>
            <p:cNvSpPr txBox="1"/>
            <p:nvPr/>
          </p:nvSpPr>
          <p:spPr>
            <a:xfrm>
              <a:off x="2405809" y="1980510"/>
              <a:ext cx="884849" cy="24622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ru-RU"/>
              </a:defPPr>
              <a:lvl1pPr algn="ctr">
                <a:defRPr sz="1200" b="1">
                  <a:solidFill>
                    <a:schemeClr val="bg1">
                      <a:lumMod val="50000"/>
                    </a:schemeClr>
                  </a:solidFill>
                </a:defRPr>
              </a:lvl1pPr>
            </a:lstStyle>
            <a:p>
              <a:r>
                <a:rPr lang="ru-RU" sz="1000" dirty="0" smtClean="0">
                  <a:solidFill>
                    <a:srgbClr val="AC0000"/>
                  </a:solidFill>
                </a:rPr>
                <a:t>ЕИРЦ</a:t>
              </a:r>
              <a:endParaRPr lang="ru-RU" sz="1000" dirty="0">
                <a:solidFill>
                  <a:srgbClr val="AC0000"/>
                </a:solidFill>
              </a:endParaRPr>
            </a:p>
          </p:txBody>
        </p:sp>
      </p:grpSp>
      <p:cxnSp>
        <p:nvCxnSpPr>
          <p:cNvPr id="85" name="Прямая соединительная линия 84"/>
          <p:cNvCxnSpPr/>
          <p:nvPr/>
        </p:nvCxnSpPr>
        <p:spPr>
          <a:xfrm>
            <a:off x="1084521" y="4164012"/>
            <a:ext cx="296982" cy="0"/>
          </a:xfrm>
          <a:prstGeom prst="line">
            <a:avLst/>
          </a:prstGeom>
          <a:noFill/>
          <a:ln w="28575" cap="flat" cmpd="sng" algn="ctr">
            <a:solidFill>
              <a:srgbClr val="C00000"/>
            </a:solidFill>
            <a:prstDash val="solid"/>
            <a:round/>
            <a:headEnd type="none" w="med" len="med"/>
            <a:tailEnd type="triangle" w="med" len="lg"/>
          </a:ln>
          <a:effectLst/>
        </p:spPr>
      </p:cxnSp>
      <p:cxnSp>
        <p:nvCxnSpPr>
          <p:cNvPr id="88" name="Прямая соединительная линия 87"/>
          <p:cNvCxnSpPr>
            <a:endCxn id="83" idx="1"/>
          </p:cNvCxnSpPr>
          <p:nvPr/>
        </p:nvCxnSpPr>
        <p:spPr>
          <a:xfrm>
            <a:off x="1084521" y="4513950"/>
            <a:ext cx="358933" cy="543330"/>
          </a:xfrm>
          <a:prstGeom prst="line">
            <a:avLst/>
          </a:prstGeom>
          <a:noFill/>
          <a:ln w="28575" cap="flat" cmpd="sng" algn="ctr">
            <a:solidFill>
              <a:srgbClr val="C00000"/>
            </a:solidFill>
            <a:prstDash val="solid"/>
            <a:round/>
            <a:headEnd type="none" w="med" len="med"/>
            <a:tailEnd type="triangle" w="med" len="lg"/>
          </a:ln>
          <a:effectLst/>
        </p:spPr>
      </p:cxnSp>
      <p:sp>
        <p:nvSpPr>
          <p:cNvPr id="97" name="AutoShape 7"/>
          <p:cNvSpPr>
            <a:spLocks noChangeArrowheads="1"/>
          </p:cNvSpPr>
          <p:nvPr/>
        </p:nvSpPr>
        <p:spPr bwMode="gray">
          <a:xfrm>
            <a:off x="3163802" y="1990944"/>
            <a:ext cx="633861" cy="306149"/>
          </a:xfrm>
          <a:prstGeom prst="homePlate">
            <a:avLst>
              <a:gd name="adj" fmla="val 15902"/>
            </a:avLst>
          </a:prstGeom>
          <a:solidFill>
            <a:srgbClr val="CC0000"/>
          </a:solidFill>
          <a:ln>
            <a:solidFill>
              <a:schemeClr val="bg1"/>
            </a:solidFill>
          </a:ln>
          <a:effectLst/>
        </p:spPr>
        <p:txBody>
          <a:bodyPr lIns="144000" tIns="0" rIns="144000" bIns="0" anchor="ctr"/>
          <a:lstStyle/>
          <a:p>
            <a:pPr marL="85725" algn="ctr" fontAlgn="base">
              <a:spcBef>
                <a:spcPct val="0"/>
              </a:spcBef>
              <a:spcAft>
                <a:spcPct val="0"/>
              </a:spcAft>
            </a:pPr>
            <a:r>
              <a:rPr lang="ru-RU" sz="1200" b="1" dirty="0" smtClean="0">
                <a:solidFill>
                  <a:schemeClr val="bg1"/>
                </a:solidFill>
                <a:latin typeface="Arial" pitchFamily="34" charset="0"/>
              </a:rPr>
              <a:t>(2)</a:t>
            </a:r>
            <a:endParaRPr lang="ru-RU" sz="1200" b="1" dirty="0">
              <a:solidFill>
                <a:schemeClr val="bg1"/>
              </a:solidFill>
              <a:latin typeface="Arial" pitchFamily="34" charset="0"/>
            </a:endParaRPr>
          </a:p>
        </p:txBody>
      </p:sp>
      <p:sp>
        <p:nvSpPr>
          <p:cNvPr id="95" name="AutoShape 7"/>
          <p:cNvSpPr>
            <a:spLocks noChangeArrowheads="1"/>
          </p:cNvSpPr>
          <p:nvPr/>
        </p:nvSpPr>
        <p:spPr bwMode="gray">
          <a:xfrm>
            <a:off x="2582409" y="1991706"/>
            <a:ext cx="633861" cy="306149"/>
          </a:xfrm>
          <a:prstGeom prst="homePlate">
            <a:avLst>
              <a:gd name="adj" fmla="val 15902"/>
            </a:avLst>
          </a:prstGeom>
          <a:solidFill>
            <a:srgbClr val="CC0000"/>
          </a:solidFill>
          <a:ln>
            <a:solidFill>
              <a:schemeClr val="bg1"/>
            </a:solidFill>
          </a:ln>
          <a:effectLst/>
        </p:spPr>
        <p:txBody>
          <a:bodyPr lIns="144000" tIns="0" rIns="144000" bIns="0" anchor="ctr"/>
          <a:lstStyle/>
          <a:p>
            <a:pPr marL="85725" algn="ctr" fontAlgn="base">
              <a:spcBef>
                <a:spcPct val="0"/>
              </a:spcBef>
              <a:spcAft>
                <a:spcPct val="0"/>
              </a:spcAft>
            </a:pPr>
            <a:r>
              <a:rPr lang="ru-RU" sz="1200" b="1" dirty="0" smtClean="0">
                <a:solidFill>
                  <a:schemeClr val="bg1"/>
                </a:solidFill>
                <a:latin typeface="Arial" pitchFamily="34" charset="0"/>
              </a:rPr>
              <a:t>(1)</a:t>
            </a:r>
            <a:endParaRPr lang="ru-RU" sz="1200" b="1" dirty="0">
              <a:solidFill>
                <a:schemeClr val="bg1"/>
              </a:solidFill>
              <a:latin typeface="Arial" pitchFamily="34" charset="0"/>
            </a:endParaRPr>
          </a:p>
        </p:txBody>
      </p:sp>
      <p:pic>
        <p:nvPicPr>
          <p:cNvPr id="10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2617698" y="2367842"/>
            <a:ext cx="484029" cy="51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3215890" y="2369920"/>
            <a:ext cx="484029" cy="51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3805669" y="2369920"/>
            <a:ext cx="484029" cy="51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2" name="Прямая соединительная линия 111"/>
          <p:cNvCxnSpPr/>
          <p:nvPr/>
        </p:nvCxnSpPr>
        <p:spPr>
          <a:xfrm>
            <a:off x="2033280" y="2712111"/>
            <a:ext cx="350973" cy="0"/>
          </a:xfrm>
          <a:prstGeom prst="line">
            <a:avLst/>
          </a:prstGeom>
          <a:noFill/>
          <a:ln w="28575" cap="flat" cmpd="sng" algn="ctr">
            <a:solidFill>
              <a:srgbClr val="C00000"/>
            </a:solidFill>
            <a:prstDash val="solid"/>
            <a:round/>
            <a:headEnd type="none" w="med" len="med"/>
            <a:tailEnd type="triangle" w="med" len="lg"/>
          </a:ln>
          <a:effectLst/>
        </p:spPr>
      </p:cxnSp>
      <p:cxnSp>
        <p:nvCxnSpPr>
          <p:cNvPr id="115" name="Прямая соединительная линия 114"/>
          <p:cNvCxnSpPr/>
          <p:nvPr/>
        </p:nvCxnSpPr>
        <p:spPr>
          <a:xfrm>
            <a:off x="2033264" y="4145758"/>
            <a:ext cx="350973" cy="0"/>
          </a:xfrm>
          <a:prstGeom prst="line">
            <a:avLst/>
          </a:prstGeom>
          <a:noFill/>
          <a:ln w="28575" cap="flat" cmpd="sng" algn="ctr">
            <a:solidFill>
              <a:srgbClr val="C00000"/>
            </a:solidFill>
            <a:prstDash val="solid"/>
            <a:round/>
            <a:headEnd type="none" w="med" len="med"/>
            <a:tailEnd type="triangle" w="med" len="lg"/>
          </a:ln>
          <a:effectLst/>
        </p:spPr>
      </p:cxnSp>
      <p:cxnSp>
        <p:nvCxnSpPr>
          <p:cNvPr id="119" name="Прямая соединительная линия 118"/>
          <p:cNvCxnSpPr/>
          <p:nvPr/>
        </p:nvCxnSpPr>
        <p:spPr>
          <a:xfrm>
            <a:off x="2038027" y="5588947"/>
            <a:ext cx="350973" cy="0"/>
          </a:xfrm>
          <a:prstGeom prst="line">
            <a:avLst/>
          </a:prstGeom>
          <a:noFill/>
          <a:ln w="28575" cap="flat" cmpd="sng" algn="ctr">
            <a:solidFill>
              <a:srgbClr val="C00000"/>
            </a:solidFill>
            <a:prstDash val="solid"/>
            <a:round/>
            <a:headEnd type="none" w="med" len="med"/>
            <a:tailEnd type="triangle" w="med" len="lg"/>
          </a:ln>
          <a:effectLst/>
        </p:spPr>
      </p:cxnSp>
      <p:sp>
        <p:nvSpPr>
          <p:cNvPr id="37" name="Скругленная прямоугольная выноска 36"/>
          <p:cNvSpPr/>
          <p:nvPr/>
        </p:nvSpPr>
        <p:spPr>
          <a:xfrm rot="10800000">
            <a:off x="2492109" y="3290918"/>
            <a:ext cx="1961274" cy="3137140"/>
          </a:xfrm>
          <a:prstGeom prst="wedgeRoundRectCallout">
            <a:avLst>
              <a:gd name="adj1" fmla="val -1058"/>
              <a:gd name="adj2" fmla="val 67575"/>
              <a:gd name="adj3" fmla="val 16667"/>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p>
        </p:txBody>
      </p:sp>
      <p:sp>
        <p:nvSpPr>
          <p:cNvPr id="120" name="Блок-схема: узел 119"/>
          <p:cNvSpPr/>
          <p:nvPr/>
        </p:nvSpPr>
        <p:spPr>
          <a:xfrm>
            <a:off x="2742247" y="2728236"/>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1" name="Блок-схема: узел 120"/>
          <p:cNvSpPr/>
          <p:nvPr/>
        </p:nvSpPr>
        <p:spPr>
          <a:xfrm>
            <a:off x="2894647" y="2637723"/>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2" name="Блок-схема: узел 121"/>
          <p:cNvSpPr/>
          <p:nvPr/>
        </p:nvSpPr>
        <p:spPr>
          <a:xfrm>
            <a:off x="2737468" y="2468228"/>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3" name="Блок-схема: узел 122"/>
          <p:cNvSpPr/>
          <p:nvPr/>
        </p:nvSpPr>
        <p:spPr>
          <a:xfrm>
            <a:off x="3461444" y="2728220"/>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4" name="Блок-схема: узел 123"/>
          <p:cNvSpPr/>
          <p:nvPr/>
        </p:nvSpPr>
        <p:spPr>
          <a:xfrm>
            <a:off x="3318538" y="2637707"/>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5" name="Блок-схема: узел 124"/>
          <p:cNvSpPr/>
          <p:nvPr/>
        </p:nvSpPr>
        <p:spPr>
          <a:xfrm>
            <a:off x="3466191" y="2462111"/>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6" name="Блок-схема: узел 125"/>
          <p:cNvSpPr/>
          <p:nvPr/>
        </p:nvSpPr>
        <p:spPr>
          <a:xfrm>
            <a:off x="4123501" y="2732983"/>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7" name="Блок-схема: узел 126"/>
          <p:cNvSpPr/>
          <p:nvPr/>
        </p:nvSpPr>
        <p:spPr>
          <a:xfrm>
            <a:off x="4023462" y="2642470"/>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28" name="Блок-схема: узел 127"/>
          <p:cNvSpPr/>
          <p:nvPr/>
        </p:nvSpPr>
        <p:spPr>
          <a:xfrm>
            <a:off x="4118722" y="2467689"/>
            <a:ext cx="45719"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grpSp>
        <p:nvGrpSpPr>
          <p:cNvPr id="21" name="Группа 20"/>
          <p:cNvGrpSpPr/>
          <p:nvPr/>
        </p:nvGrpSpPr>
        <p:grpSpPr>
          <a:xfrm>
            <a:off x="4822919" y="3082655"/>
            <a:ext cx="612445" cy="935818"/>
            <a:chOff x="4784704" y="2594770"/>
            <a:chExt cx="612445" cy="935818"/>
          </a:xfrm>
        </p:grpSpPr>
        <p:pic>
          <p:nvPicPr>
            <p:cNvPr id="1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Прямоугольник 129"/>
            <p:cNvSpPr/>
            <p:nvPr/>
          </p:nvSpPr>
          <p:spPr>
            <a:xfrm>
              <a:off x="4879554" y="3253589"/>
              <a:ext cx="422744" cy="276999"/>
            </a:xfrm>
            <a:prstGeom prst="rect">
              <a:avLst/>
            </a:prstGeom>
          </p:spPr>
          <p:txBody>
            <a:bodyPr wrap="none">
              <a:spAutoFit/>
            </a:bodyPr>
            <a:lstStyle/>
            <a:p>
              <a:pPr marL="1587" lvl="1" algn="ctr">
                <a:spcBef>
                  <a:spcPct val="25000"/>
                </a:spcBef>
                <a:buClr>
                  <a:schemeClr val="accent2">
                    <a:lumMod val="75000"/>
                  </a:schemeClr>
                </a:buClr>
              </a:pPr>
              <a:r>
                <a:rPr lang="ru-RU" sz="1200" b="1" dirty="0" smtClean="0">
                  <a:solidFill>
                    <a:srgbClr val="AC0000"/>
                  </a:solidFill>
                </a:rPr>
                <a:t>К.Т.</a:t>
              </a:r>
              <a:endParaRPr lang="en-US" sz="1200" b="1" dirty="0">
                <a:solidFill>
                  <a:srgbClr val="AC0000"/>
                </a:solidFill>
              </a:endParaRPr>
            </a:p>
          </p:txBody>
        </p:sp>
      </p:grpSp>
      <p:cxnSp>
        <p:nvCxnSpPr>
          <p:cNvPr id="56" name="Прямая со стрелкой 55"/>
          <p:cNvCxnSpPr/>
          <p:nvPr/>
        </p:nvCxnSpPr>
        <p:spPr>
          <a:xfrm>
            <a:off x="2699792" y="3727255"/>
            <a:ext cx="436440"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58" name="Прямая со стрелкой 57"/>
          <p:cNvCxnSpPr/>
          <p:nvPr/>
        </p:nvCxnSpPr>
        <p:spPr>
          <a:xfrm>
            <a:off x="3136232" y="3727255"/>
            <a:ext cx="427656"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59" name="Прямая со стрелкой 58"/>
          <p:cNvCxnSpPr/>
          <p:nvPr/>
        </p:nvCxnSpPr>
        <p:spPr>
          <a:xfrm flipH="1">
            <a:off x="3127848" y="3727255"/>
            <a:ext cx="8384" cy="56768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64" name="Прямая со стрелкой 63"/>
          <p:cNvCxnSpPr/>
          <p:nvPr/>
        </p:nvCxnSpPr>
        <p:spPr>
          <a:xfrm>
            <a:off x="3140566" y="4303319"/>
            <a:ext cx="427656"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65" name="Прямая со стрелкой 64"/>
          <p:cNvCxnSpPr/>
          <p:nvPr/>
        </p:nvCxnSpPr>
        <p:spPr>
          <a:xfrm>
            <a:off x="3567468" y="3727255"/>
            <a:ext cx="722230" cy="576064"/>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cxnSp>
        <p:nvCxnSpPr>
          <p:cNvPr id="75" name="Прямая со стрелкой 74"/>
          <p:cNvCxnSpPr/>
          <p:nvPr/>
        </p:nvCxnSpPr>
        <p:spPr>
          <a:xfrm>
            <a:off x="3575052" y="4303319"/>
            <a:ext cx="714869" cy="0"/>
          </a:xfrm>
          <a:prstGeom prst="straightConnector1">
            <a:avLst/>
          </a:prstGeom>
          <a:ln>
            <a:headEnd type="oval"/>
            <a:tailEnd type="triangle" w="med" len="lg"/>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3195660" y="3861133"/>
            <a:ext cx="524488" cy="307777"/>
          </a:xfrm>
          <a:prstGeom prst="rect">
            <a:avLst/>
          </a:prstGeom>
          <a:noFill/>
        </p:spPr>
        <p:txBody>
          <a:bodyPr wrap="square" rtlCol="0">
            <a:spAutoFit/>
          </a:bodyPr>
          <a:lstStyle/>
          <a:p>
            <a:pPr algn="ctr"/>
            <a:r>
              <a:rPr lang="ru-RU" sz="1400" b="1" dirty="0" err="1" smtClean="0">
                <a:latin typeface="+mn-lt"/>
              </a:rPr>
              <a:t>к.т</a:t>
            </a:r>
            <a:r>
              <a:rPr lang="ru-RU" sz="1400" b="1" dirty="0" smtClean="0">
                <a:latin typeface="+mn-lt"/>
              </a:rPr>
              <a:t>.</a:t>
            </a:r>
            <a:endParaRPr lang="ru-RU" sz="1400" b="1" dirty="0">
              <a:latin typeface="+mn-lt"/>
            </a:endParaRPr>
          </a:p>
        </p:txBody>
      </p:sp>
      <p:cxnSp>
        <p:nvCxnSpPr>
          <p:cNvPr id="92" name="Прямая соединительная линия 91"/>
          <p:cNvCxnSpPr/>
          <p:nvPr/>
        </p:nvCxnSpPr>
        <p:spPr>
          <a:xfrm>
            <a:off x="2747366" y="3435677"/>
            <a:ext cx="0" cy="1324776"/>
          </a:xfrm>
          <a:prstGeom prst="line">
            <a:avLst/>
          </a:prstGeom>
        </p:spPr>
        <p:style>
          <a:lnRef idx="1">
            <a:schemeClr val="dk1"/>
          </a:lnRef>
          <a:fillRef idx="0">
            <a:schemeClr val="dk1"/>
          </a:fillRef>
          <a:effectRef idx="0">
            <a:schemeClr val="dk1"/>
          </a:effectRef>
          <a:fontRef idx="minor">
            <a:schemeClr val="tx1"/>
          </a:fontRef>
        </p:style>
      </p:cxnSp>
      <p:cxnSp>
        <p:nvCxnSpPr>
          <p:cNvPr id="93" name="Прямая соединительная линия 92"/>
          <p:cNvCxnSpPr/>
          <p:nvPr/>
        </p:nvCxnSpPr>
        <p:spPr>
          <a:xfrm>
            <a:off x="2633274" y="3436265"/>
            <a:ext cx="0" cy="132477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4" name="Прямая соединительная линия 93"/>
          <p:cNvCxnSpPr/>
          <p:nvPr/>
        </p:nvCxnSpPr>
        <p:spPr>
          <a:xfrm>
            <a:off x="4234398" y="3437575"/>
            <a:ext cx="0" cy="1292664"/>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6" name="Прямая соединительная линия 95"/>
          <p:cNvCxnSpPr/>
          <p:nvPr/>
        </p:nvCxnSpPr>
        <p:spPr>
          <a:xfrm>
            <a:off x="4346698" y="3434955"/>
            <a:ext cx="0" cy="1292664"/>
          </a:xfrm>
          <a:prstGeom prst="line">
            <a:avLst/>
          </a:prstGeom>
        </p:spPr>
        <p:style>
          <a:lnRef idx="1">
            <a:schemeClr val="dk1"/>
          </a:lnRef>
          <a:fillRef idx="0">
            <a:schemeClr val="dk1"/>
          </a:fillRef>
          <a:effectRef idx="0">
            <a:schemeClr val="dk1"/>
          </a:effectRef>
          <a:fontRef idx="minor">
            <a:schemeClr val="tx1"/>
          </a:fontRef>
        </p:style>
      </p:cxnSp>
      <p:cxnSp>
        <p:nvCxnSpPr>
          <p:cNvPr id="101" name="Прямая соединительная линия 100"/>
          <p:cNvCxnSpPr/>
          <p:nvPr/>
        </p:nvCxnSpPr>
        <p:spPr>
          <a:xfrm flipH="1">
            <a:off x="2627784" y="3439223"/>
            <a:ext cx="1718914"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2547300" y="4678845"/>
            <a:ext cx="288032" cy="369332"/>
          </a:xfrm>
          <a:prstGeom prst="rect">
            <a:avLst/>
          </a:prstGeom>
          <a:noFill/>
        </p:spPr>
        <p:txBody>
          <a:bodyPr wrap="square" rtlCol="0">
            <a:spAutoFit/>
          </a:bodyPr>
          <a:lstStyle/>
          <a:p>
            <a:r>
              <a:rPr lang="ru-RU" dirty="0" smtClean="0">
                <a:solidFill>
                  <a:srgbClr val="FF0000"/>
                </a:solidFill>
                <a:latin typeface="+mn-lt"/>
              </a:rPr>
              <a:t>∆</a:t>
            </a:r>
            <a:endParaRPr lang="ru-RU" dirty="0">
              <a:solidFill>
                <a:srgbClr val="FF0000"/>
              </a:solidFill>
              <a:latin typeface="+mn-lt"/>
            </a:endParaRPr>
          </a:p>
        </p:txBody>
      </p:sp>
      <p:sp>
        <p:nvSpPr>
          <p:cNvPr id="107" name="Блок-схема: узел 106"/>
          <p:cNvSpPr/>
          <p:nvPr/>
        </p:nvSpPr>
        <p:spPr>
          <a:xfrm>
            <a:off x="4266833" y="4279768"/>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109" name="TextBox 108"/>
          <p:cNvSpPr txBox="1"/>
          <p:nvPr/>
        </p:nvSpPr>
        <p:spPr>
          <a:xfrm>
            <a:off x="4132206" y="4688523"/>
            <a:ext cx="288032" cy="369332"/>
          </a:xfrm>
          <a:prstGeom prst="rect">
            <a:avLst/>
          </a:prstGeom>
          <a:noFill/>
        </p:spPr>
        <p:txBody>
          <a:bodyPr wrap="square" rtlCol="0">
            <a:spAutoFit/>
          </a:bodyPr>
          <a:lstStyle/>
          <a:p>
            <a:r>
              <a:rPr lang="ru-RU" dirty="0" smtClean="0">
                <a:solidFill>
                  <a:srgbClr val="FF0000"/>
                </a:solidFill>
                <a:latin typeface="+mn-lt"/>
              </a:rPr>
              <a:t>∆</a:t>
            </a:r>
            <a:endParaRPr lang="ru-RU" dirty="0">
              <a:solidFill>
                <a:srgbClr val="FF0000"/>
              </a:solidFill>
              <a:latin typeface="+mn-lt"/>
            </a:endParaRPr>
          </a:p>
        </p:txBody>
      </p:sp>
      <p:sp>
        <p:nvSpPr>
          <p:cNvPr id="84" name="Блок-схема: узел 83"/>
          <p:cNvSpPr/>
          <p:nvPr/>
        </p:nvSpPr>
        <p:spPr>
          <a:xfrm>
            <a:off x="2676703" y="3699987"/>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86" name="Блок-схема: узел 85"/>
          <p:cNvSpPr/>
          <p:nvPr/>
        </p:nvSpPr>
        <p:spPr>
          <a:xfrm>
            <a:off x="3115604" y="3699987"/>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87" name="Блок-схема: узел 86"/>
          <p:cNvSpPr/>
          <p:nvPr/>
        </p:nvSpPr>
        <p:spPr>
          <a:xfrm>
            <a:off x="3111944" y="4279768"/>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89" name="Блок-схема: узел 88"/>
          <p:cNvSpPr/>
          <p:nvPr/>
        </p:nvSpPr>
        <p:spPr>
          <a:xfrm>
            <a:off x="3547984" y="3699987"/>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90" name="Блок-схема: узел 89"/>
          <p:cNvSpPr/>
          <p:nvPr/>
        </p:nvSpPr>
        <p:spPr>
          <a:xfrm>
            <a:off x="3551963" y="4279768"/>
            <a:ext cx="46177" cy="45719"/>
          </a:xfrm>
          <a:prstGeom prst="flowChartConnector">
            <a:avLst/>
          </a:prstGeom>
          <a:no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cxnSp>
        <p:nvCxnSpPr>
          <p:cNvPr id="100" name="Прямая соединительная линия 99"/>
          <p:cNvCxnSpPr>
            <a:endCxn id="129" idx="1"/>
          </p:cNvCxnSpPr>
          <p:nvPr/>
        </p:nvCxnSpPr>
        <p:spPr>
          <a:xfrm>
            <a:off x="4582687" y="3406468"/>
            <a:ext cx="240232" cy="0"/>
          </a:xfrm>
          <a:prstGeom prst="line">
            <a:avLst/>
          </a:prstGeom>
          <a:noFill/>
          <a:ln w="28575" cap="flat" cmpd="sng" algn="ctr">
            <a:solidFill>
              <a:srgbClr val="C00000"/>
            </a:solidFill>
            <a:prstDash val="solid"/>
            <a:round/>
            <a:headEnd type="none" w="med" len="med"/>
            <a:tailEnd type="triangle" w="med" len="lg"/>
          </a:ln>
          <a:effectLst/>
        </p:spPr>
      </p:cxnSp>
      <p:grpSp>
        <p:nvGrpSpPr>
          <p:cNvPr id="104" name="Группа 103"/>
          <p:cNvGrpSpPr/>
          <p:nvPr/>
        </p:nvGrpSpPr>
        <p:grpSpPr>
          <a:xfrm>
            <a:off x="5857046" y="2325281"/>
            <a:ext cx="612445" cy="935818"/>
            <a:chOff x="4784704" y="2594770"/>
            <a:chExt cx="612445" cy="935818"/>
          </a:xfrm>
        </p:grpSpPr>
        <p:pic>
          <p:nvPicPr>
            <p:cNvPr id="10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Прямоугольник 109"/>
            <p:cNvSpPr/>
            <p:nvPr/>
          </p:nvSpPr>
          <p:spPr>
            <a:xfrm>
              <a:off x="4893757" y="3253589"/>
              <a:ext cx="394339" cy="276999"/>
            </a:xfrm>
            <a:prstGeom prst="rect">
              <a:avLst/>
            </a:prstGeom>
          </p:spPr>
          <p:txBody>
            <a:bodyPr wrap="none">
              <a:spAutoFit/>
            </a:bodyPr>
            <a:lstStyle/>
            <a:p>
              <a:pPr marL="1587" lvl="1" algn="ctr">
                <a:spcBef>
                  <a:spcPct val="25000"/>
                </a:spcBef>
                <a:buClr>
                  <a:schemeClr val="accent2">
                    <a:lumMod val="75000"/>
                  </a:schemeClr>
                </a:buClr>
              </a:pPr>
              <a:r>
                <a:rPr lang="en-US" sz="1200" b="1" dirty="0" smtClean="0">
                  <a:solidFill>
                    <a:srgbClr val="AC0000"/>
                  </a:solidFill>
                </a:rPr>
                <a:t>KPI</a:t>
              </a:r>
              <a:endParaRPr lang="en-US" sz="1200" b="1" dirty="0">
                <a:solidFill>
                  <a:srgbClr val="AC0000"/>
                </a:solidFill>
              </a:endParaRPr>
            </a:p>
          </p:txBody>
        </p:sp>
      </p:grpSp>
      <p:cxnSp>
        <p:nvCxnSpPr>
          <p:cNvPr id="111" name="Прямая соединительная линия 110"/>
          <p:cNvCxnSpPr>
            <a:stCxn id="129" idx="3"/>
            <a:endCxn id="106" idx="1"/>
          </p:cNvCxnSpPr>
          <p:nvPr/>
        </p:nvCxnSpPr>
        <p:spPr>
          <a:xfrm flipV="1">
            <a:off x="5435364" y="2649094"/>
            <a:ext cx="421682" cy="757374"/>
          </a:xfrm>
          <a:prstGeom prst="line">
            <a:avLst/>
          </a:prstGeom>
          <a:noFill/>
          <a:ln w="28575" cap="flat" cmpd="sng" algn="ctr">
            <a:solidFill>
              <a:srgbClr val="C00000"/>
            </a:solidFill>
            <a:prstDash val="solid"/>
            <a:round/>
            <a:headEnd type="none" w="med" len="med"/>
            <a:tailEnd type="triangle" w="med" len="lg"/>
          </a:ln>
          <a:effectLst/>
        </p:spPr>
      </p:cxnSp>
      <p:grpSp>
        <p:nvGrpSpPr>
          <p:cNvPr id="113" name="Группа 112"/>
          <p:cNvGrpSpPr/>
          <p:nvPr/>
        </p:nvGrpSpPr>
        <p:grpSpPr>
          <a:xfrm>
            <a:off x="5615298" y="3775815"/>
            <a:ext cx="1095941" cy="1166650"/>
            <a:chOff x="4542956" y="2594770"/>
            <a:chExt cx="1095941" cy="1166650"/>
          </a:xfrm>
        </p:grpSpPr>
        <p:pic>
          <p:nvPicPr>
            <p:cNvPr id="1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Прямоугольник 115"/>
            <p:cNvSpPr/>
            <p:nvPr/>
          </p:nvSpPr>
          <p:spPr>
            <a:xfrm>
              <a:off x="4542956" y="3253589"/>
              <a:ext cx="1095941" cy="507831"/>
            </a:xfrm>
            <a:prstGeom prst="rect">
              <a:avLst/>
            </a:prstGeom>
          </p:spPr>
          <p:txBody>
            <a:bodyPr wrap="none">
              <a:spAutoFit/>
            </a:bodyPr>
            <a:lstStyle/>
            <a:p>
              <a:pPr marL="1587" lvl="1" algn="ctr">
                <a:spcBef>
                  <a:spcPct val="25000"/>
                </a:spcBef>
                <a:buClr>
                  <a:schemeClr val="accent2">
                    <a:lumMod val="75000"/>
                  </a:schemeClr>
                </a:buClr>
              </a:pPr>
              <a:r>
                <a:rPr lang="ru-RU" sz="1200" b="1" dirty="0" smtClean="0">
                  <a:solidFill>
                    <a:srgbClr val="AC0000"/>
                  </a:solidFill>
                </a:rPr>
                <a:t>Оперативные</a:t>
              </a:r>
            </a:p>
            <a:p>
              <a:pPr marL="1587" lvl="1" algn="ctr">
                <a:spcBef>
                  <a:spcPct val="25000"/>
                </a:spcBef>
                <a:buClr>
                  <a:schemeClr val="accent2">
                    <a:lumMod val="75000"/>
                  </a:schemeClr>
                </a:buClr>
              </a:pPr>
              <a:r>
                <a:rPr lang="ru-RU" sz="1200" b="1" dirty="0" smtClean="0">
                  <a:solidFill>
                    <a:srgbClr val="AC0000"/>
                  </a:solidFill>
                </a:rPr>
                <a:t>сводки</a:t>
              </a:r>
              <a:endParaRPr lang="en-US" sz="1200" b="1" dirty="0">
                <a:solidFill>
                  <a:srgbClr val="AC0000"/>
                </a:solidFill>
              </a:endParaRPr>
            </a:p>
          </p:txBody>
        </p:sp>
      </p:grpSp>
      <p:cxnSp>
        <p:nvCxnSpPr>
          <p:cNvPr id="118" name="Прямая соединительная линия 117"/>
          <p:cNvCxnSpPr>
            <a:stCxn id="129" idx="3"/>
            <a:endCxn id="114" idx="1"/>
          </p:cNvCxnSpPr>
          <p:nvPr/>
        </p:nvCxnSpPr>
        <p:spPr>
          <a:xfrm>
            <a:off x="5435364" y="3406468"/>
            <a:ext cx="421682" cy="693160"/>
          </a:xfrm>
          <a:prstGeom prst="line">
            <a:avLst/>
          </a:prstGeom>
          <a:noFill/>
          <a:ln w="28575" cap="flat" cmpd="sng" algn="ctr">
            <a:solidFill>
              <a:srgbClr val="C00000"/>
            </a:solidFill>
            <a:prstDash val="solid"/>
            <a:round/>
            <a:headEnd type="none" w="med" len="med"/>
            <a:tailEnd type="triangle" w="med" len="lg"/>
          </a:ln>
          <a:effectLst/>
        </p:spPr>
      </p:cxnSp>
      <p:grpSp>
        <p:nvGrpSpPr>
          <p:cNvPr id="131" name="Группа 130"/>
          <p:cNvGrpSpPr/>
          <p:nvPr/>
        </p:nvGrpSpPr>
        <p:grpSpPr>
          <a:xfrm>
            <a:off x="4731470" y="4600074"/>
            <a:ext cx="795346" cy="935818"/>
            <a:chOff x="4693255" y="2594770"/>
            <a:chExt cx="795346" cy="935818"/>
          </a:xfrm>
        </p:grpSpPr>
        <p:pic>
          <p:nvPicPr>
            <p:cNvPr id="13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Прямоугольник 132"/>
            <p:cNvSpPr/>
            <p:nvPr/>
          </p:nvSpPr>
          <p:spPr>
            <a:xfrm>
              <a:off x="4693255" y="3253589"/>
              <a:ext cx="795346" cy="276999"/>
            </a:xfrm>
            <a:prstGeom prst="rect">
              <a:avLst/>
            </a:prstGeom>
          </p:spPr>
          <p:txBody>
            <a:bodyPr wrap="none">
              <a:spAutoFit/>
            </a:bodyPr>
            <a:lstStyle/>
            <a:p>
              <a:pPr marL="1587" lvl="1" algn="ctr">
                <a:spcBef>
                  <a:spcPct val="25000"/>
                </a:spcBef>
                <a:buClr>
                  <a:schemeClr val="accent2">
                    <a:lumMod val="75000"/>
                  </a:schemeClr>
                </a:buClr>
              </a:pPr>
              <a:r>
                <a:rPr lang="ru-RU" sz="1200" b="1" dirty="0" smtClean="0">
                  <a:solidFill>
                    <a:srgbClr val="AC0000"/>
                  </a:solidFill>
                </a:rPr>
                <a:t>Рейтинги</a:t>
              </a:r>
              <a:endParaRPr lang="en-US" sz="1200" b="1" dirty="0">
                <a:solidFill>
                  <a:srgbClr val="AC0000"/>
                </a:solidFill>
              </a:endParaRPr>
            </a:p>
          </p:txBody>
        </p:sp>
      </p:grpSp>
      <p:cxnSp>
        <p:nvCxnSpPr>
          <p:cNvPr id="134" name="Прямая соединительная линия 133"/>
          <p:cNvCxnSpPr>
            <a:endCxn id="132" idx="1"/>
          </p:cNvCxnSpPr>
          <p:nvPr/>
        </p:nvCxnSpPr>
        <p:spPr>
          <a:xfrm>
            <a:off x="4582687" y="4923886"/>
            <a:ext cx="240232" cy="1"/>
          </a:xfrm>
          <a:prstGeom prst="line">
            <a:avLst/>
          </a:prstGeom>
          <a:noFill/>
          <a:ln w="28575" cap="flat" cmpd="sng" algn="ctr">
            <a:solidFill>
              <a:srgbClr val="C00000"/>
            </a:solidFill>
            <a:prstDash val="solid"/>
            <a:round/>
            <a:headEnd type="none" w="med" len="med"/>
            <a:tailEnd type="triangle" w="med" len="lg"/>
          </a:ln>
          <a:effectLst/>
        </p:spPr>
      </p:cxnSp>
      <p:cxnSp>
        <p:nvCxnSpPr>
          <p:cNvPr id="135" name="Прямая соединительная линия 134"/>
          <p:cNvCxnSpPr>
            <a:stCxn id="132" idx="3"/>
            <a:endCxn id="114" idx="1"/>
          </p:cNvCxnSpPr>
          <p:nvPr/>
        </p:nvCxnSpPr>
        <p:spPr>
          <a:xfrm flipV="1">
            <a:off x="5435364" y="4099628"/>
            <a:ext cx="421682" cy="824259"/>
          </a:xfrm>
          <a:prstGeom prst="line">
            <a:avLst/>
          </a:prstGeom>
          <a:noFill/>
          <a:ln w="28575" cap="flat" cmpd="sng" algn="ctr">
            <a:solidFill>
              <a:srgbClr val="C00000"/>
            </a:solidFill>
            <a:prstDash val="solid"/>
            <a:round/>
            <a:headEnd type="none" w="med" len="med"/>
            <a:tailEnd type="triangle" w="med" len="lg"/>
          </a:ln>
          <a:effectLst/>
        </p:spPr>
      </p:cxnSp>
      <p:grpSp>
        <p:nvGrpSpPr>
          <p:cNvPr id="136" name="Группа 135"/>
          <p:cNvGrpSpPr/>
          <p:nvPr/>
        </p:nvGrpSpPr>
        <p:grpSpPr>
          <a:xfrm>
            <a:off x="8283432" y="2326612"/>
            <a:ext cx="612445" cy="935818"/>
            <a:chOff x="4784704" y="2594770"/>
            <a:chExt cx="612445" cy="935818"/>
          </a:xfrm>
        </p:grpSpPr>
        <p:pic>
          <p:nvPicPr>
            <p:cNvPr id="13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Прямоугольник 137"/>
            <p:cNvSpPr/>
            <p:nvPr/>
          </p:nvSpPr>
          <p:spPr>
            <a:xfrm>
              <a:off x="4893757" y="3253589"/>
              <a:ext cx="394339" cy="276999"/>
            </a:xfrm>
            <a:prstGeom prst="rect">
              <a:avLst/>
            </a:prstGeom>
          </p:spPr>
          <p:txBody>
            <a:bodyPr wrap="none">
              <a:spAutoFit/>
            </a:bodyPr>
            <a:lstStyle/>
            <a:p>
              <a:pPr marL="1587" lvl="1" algn="ctr">
                <a:spcBef>
                  <a:spcPct val="25000"/>
                </a:spcBef>
                <a:buClr>
                  <a:schemeClr val="accent2">
                    <a:lumMod val="75000"/>
                  </a:schemeClr>
                </a:buClr>
              </a:pPr>
              <a:r>
                <a:rPr lang="en-US" sz="1200" b="1" dirty="0" smtClean="0">
                  <a:solidFill>
                    <a:srgbClr val="AC0000"/>
                  </a:solidFill>
                </a:rPr>
                <a:t>KPI</a:t>
              </a:r>
              <a:endParaRPr lang="en-US" sz="1200" b="1" dirty="0">
                <a:solidFill>
                  <a:srgbClr val="AC0000"/>
                </a:solidFill>
              </a:endParaRPr>
            </a:p>
          </p:txBody>
        </p:sp>
      </p:grpSp>
      <p:cxnSp>
        <p:nvCxnSpPr>
          <p:cNvPr id="139" name="Прямая соединительная линия 138"/>
          <p:cNvCxnSpPr>
            <a:stCxn id="106" idx="3"/>
            <a:endCxn id="137" idx="1"/>
          </p:cNvCxnSpPr>
          <p:nvPr/>
        </p:nvCxnSpPr>
        <p:spPr>
          <a:xfrm>
            <a:off x="6469491" y="2649094"/>
            <a:ext cx="1813941" cy="1331"/>
          </a:xfrm>
          <a:prstGeom prst="line">
            <a:avLst/>
          </a:prstGeom>
          <a:noFill/>
          <a:ln w="28575" cap="flat" cmpd="sng" algn="ctr">
            <a:solidFill>
              <a:srgbClr val="C00000"/>
            </a:solidFill>
            <a:prstDash val="solid"/>
            <a:round/>
            <a:headEnd type="none" w="med" len="med"/>
            <a:tailEnd type="triangle" w="med" len="lg"/>
          </a:ln>
          <a:effectLst/>
        </p:spPr>
      </p:cxnSp>
      <p:grpSp>
        <p:nvGrpSpPr>
          <p:cNvPr id="143" name="Группа 142"/>
          <p:cNvGrpSpPr/>
          <p:nvPr/>
        </p:nvGrpSpPr>
        <p:grpSpPr>
          <a:xfrm>
            <a:off x="6715299" y="3790993"/>
            <a:ext cx="1129668" cy="1397483"/>
            <a:chOff x="4526094" y="2594770"/>
            <a:chExt cx="1129668" cy="1397483"/>
          </a:xfrm>
        </p:grpSpPr>
        <p:pic>
          <p:nvPicPr>
            <p:cNvPr id="14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Прямоугольник 144"/>
            <p:cNvSpPr/>
            <p:nvPr/>
          </p:nvSpPr>
          <p:spPr>
            <a:xfrm>
              <a:off x="4526094" y="3253589"/>
              <a:ext cx="1129668" cy="738664"/>
            </a:xfrm>
            <a:prstGeom prst="rect">
              <a:avLst/>
            </a:prstGeom>
          </p:spPr>
          <p:txBody>
            <a:bodyPr wrap="none">
              <a:spAutoFit/>
            </a:bodyPr>
            <a:lstStyle/>
            <a:p>
              <a:pPr marL="1587" lvl="1" algn="ctr">
                <a:spcBef>
                  <a:spcPct val="25000"/>
                </a:spcBef>
                <a:buClr>
                  <a:schemeClr val="accent2">
                    <a:lumMod val="75000"/>
                  </a:schemeClr>
                </a:buClr>
              </a:pPr>
              <a:r>
                <a:rPr lang="ru-RU" sz="1200" b="1" dirty="0" err="1" smtClean="0">
                  <a:solidFill>
                    <a:srgbClr val="AC0000"/>
                  </a:solidFill>
                </a:rPr>
                <a:t>Причинно</a:t>
              </a:r>
              <a:endParaRPr lang="ru-RU" sz="1200" b="1" dirty="0" smtClean="0">
                <a:solidFill>
                  <a:srgbClr val="AC0000"/>
                </a:solidFill>
              </a:endParaRPr>
            </a:p>
            <a:p>
              <a:pPr marL="1587" lvl="1" algn="ctr">
                <a:spcBef>
                  <a:spcPct val="25000"/>
                </a:spcBef>
                <a:buClr>
                  <a:schemeClr val="accent2">
                    <a:lumMod val="75000"/>
                  </a:schemeClr>
                </a:buClr>
              </a:pPr>
              <a:r>
                <a:rPr lang="ru-RU" sz="1200" b="1" dirty="0" smtClean="0">
                  <a:solidFill>
                    <a:srgbClr val="AC0000"/>
                  </a:solidFill>
                </a:rPr>
                <a:t>следственный</a:t>
              </a:r>
            </a:p>
            <a:p>
              <a:pPr marL="1587" lvl="1" algn="ctr">
                <a:spcBef>
                  <a:spcPct val="25000"/>
                </a:spcBef>
                <a:buClr>
                  <a:schemeClr val="accent2">
                    <a:lumMod val="75000"/>
                  </a:schemeClr>
                </a:buClr>
              </a:pPr>
              <a:r>
                <a:rPr lang="ru-RU" sz="1200" b="1" dirty="0" smtClean="0">
                  <a:solidFill>
                    <a:srgbClr val="AC0000"/>
                  </a:solidFill>
                </a:rPr>
                <a:t>анализ</a:t>
              </a:r>
              <a:endParaRPr lang="en-US" sz="1200" b="1" dirty="0">
                <a:solidFill>
                  <a:srgbClr val="AC0000"/>
                </a:solidFill>
              </a:endParaRPr>
            </a:p>
          </p:txBody>
        </p:sp>
      </p:grpSp>
      <p:cxnSp>
        <p:nvCxnSpPr>
          <p:cNvPr id="39" name="Соединительная линия уступом 38"/>
          <p:cNvCxnSpPr>
            <a:stCxn id="132" idx="3"/>
            <a:endCxn id="144" idx="1"/>
          </p:cNvCxnSpPr>
          <p:nvPr/>
        </p:nvCxnSpPr>
        <p:spPr>
          <a:xfrm flipV="1">
            <a:off x="5435364" y="4114806"/>
            <a:ext cx="1538545" cy="809081"/>
          </a:xfrm>
          <a:prstGeom prst="bentConnector3">
            <a:avLst>
              <a:gd name="adj1" fmla="val 84763"/>
            </a:avLst>
          </a:prstGeom>
          <a:noFill/>
          <a:ln w="28575" cap="flat" cmpd="sng" algn="ctr">
            <a:solidFill>
              <a:srgbClr val="C00000"/>
            </a:solidFill>
            <a:prstDash val="solid"/>
            <a:round/>
            <a:headEnd type="none" w="med" len="med"/>
            <a:tailEnd type="triangle" w="med" len="lg"/>
          </a:ln>
          <a:effectLst/>
        </p:spPr>
      </p:cxnSp>
      <p:grpSp>
        <p:nvGrpSpPr>
          <p:cNvPr id="147" name="Группа 146"/>
          <p:cNvGrpSpPr/>
          <p:nvPr/>
        </p:nvGrpSpPr>
        <p:grpSpPr>
          <a:xfrm>
            <a:off x="2769268" y="5261408"/>
            <a:ext cx="1322863" cy="1166650"/>
            <a:chOff x="4424617" y="2594770"/>
            <a:chExt cx="1322863" cy="1166650"/>
          </a:xfrm>
        </p:grpSpPr>
        <p:pic>
          <p:nvPicPr>
            <p:cNvPr id="14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Прямоугольник 148"/>
            <p:cNvSpPr/>
            <p:nvPr/>
          </p:nvSpPr>
          <p:spPr>
            <a:xfrm>
              <a:off x="4424617" y="3253589"/>
              <a:ext cx="1322863" cy="507831"/>
            </a:xfrm>
            <a:prstGeom prst="rect">
              <a:avLst/>
            </a:prstGeom>
          </p:spPr>
          <p:txBody>
            <a:bodyPr wrap="none">
              <a:spAutoFit/>
            </a:bodyPr>
            <a:lstStyle/>
            <a:p>
              <a:pPr marL="1587" lvl="1" algn="ctr">
                <a:spcBef>
                  <a:spcPct val="25000"/>
                </a:spcBef>
                <a:buClr>
                  <a:schemeClr val="accent2">
                    <a:lumMod val="75000"/>
                  </a:schemeClr>
                </a:buClr>
              </a:pPr>
              <a:r>
                <a:rPr lang="ru-RU" sz="1200" b="1" dirty="0">
                  <a:solidFill>
                    <a:srgbClr val="AC0000"/>
                  </a:solidFill>
                </a:rPr>
                <a:t>Результирующие</a:t>
              </a:r>
            </a:p>
            <a:p>
              <a:pPr marL="1587" lvl="1" algn="ctr">
                <a:spcBef>
                  <a:spcPct val="25000"/>
                </a:spcBef>
                <a:buClr>
                  <a:schemeClr val="accent2">
                    <a:lumMod val="75000"/>
                  </a:schemeClr>
                </a:buClr>
              </a:pPr>
              <a:r>
                <a:rPr lang="ru-RU" sz="1200" b="1" dirty="0">
                  <a:solidFill>
                    <a:srgbClr val="AC0000"/>
                  </a:solidFill>
                </a:rPr>
                <a:t>показатели</a:t>
              </a:r>
            </a:p>
          </p:txBody>
        </p:sp>
      </p:grpSp>
      <p:cxnSp>
        <p:nvCxnSpPr>
          <p:cNvPr id="150" name="Прямая соединительная линия 149"/>
          <p:cNvCxnSpPr>
            <a:stCxn id="103" idx="2"/>
            <a:endCxn id="148" idx="1"/>
          </p:cNvCxnSpPr>
          <p:nvPr/>
        </p:nvCxnSpPr>
        <p:spPr>
          <a:xfrm>
            <a:off x="2691316" y="5048177"/>
            <a:ext cx="438039" cy="537044"/>
          </a:xfrm>
          <a:prstGeom prst="line">
            <a:avLst/>
          </a:prstGeom>
          <a:noFill/>
          <a:ln w="28575" cap="flat" cmpd="sng" algn="ctr">
            <a:solidFill>
              <a:srgbClr val="C00000"/>
            </a:solidFill>
            <a:prstDash val="solid"/>
            <a:round/>
            <a:headEnd type="none" w="med" len="med"/>
            <a:tailEnd type="triangle" w="med" len="lg"/>
          </a:ln>
          <a:effectLst/>
        </p:spPr>
      </p:cxnSp>
      <p:cxnSp>
        <p:nvCxnSpPr>
          <p:cNvPr id="151" name="Прямая соединительная линия 150"/>
          <p:cNvCxnSpPr>
            <a:stCxn id="109" idx="2"/>
            <a:endCxn id="148" idx="3"/>
          </p:cNvCxnSpPr>
          <p:nvPr/>
        </p:nvCxnSpPr>
        <p:spPr>
          <a:xfrm flipH="1">
            <a:off x="3741800" y="5057855"/>
            <a:ext cx="534422" cy="527366"/>
          </a:xfrm>
          <a:prstGeom prst="line">
            <a:avLst/>
          </a:prstGeom>
          <a:noFill/>
          <a:ln w="28575" cap="flat" cmpd="sng" algn="ctr">
            <a:solidFill>
              <a:srgbClr val="C00000"/>
            </a:solidFill>
            <a:prstDash val="solid"/>
            <a:round/>
            <a:headEnd type="none" w="med" len="med"/>
            <a:tailEnd type="triangle" w="med" len="lg"/>
          </a:ln>
          <a:effectLst/>
        </p:spPr>
      </p:cxnSp>
      <p:grpSp>
        <p:nvGrpSpPr>
          <p:cNvPr id="152" name="Группа 151"/>
          <p:cNvGrpSpPr/>
          <p:nvPr/>
        </p:nvGrpSpPr>
        <p:grpSpPr>
          <a:xfrm>
            <a:off x="7014171" y="5263171"/>
            <a:ext cx="612445" cy="935818"/>
            <a:chOff x="4784704" y="2594770"/>
            <a:chExt cx="612445" cy="935818"/>
          </a:xfrm>
        </p:grpSpPr>
        <p:pic>
          <p:nvPicPr>
            <p:cNvPr id="15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Прямоугольник 153"/>
            <p:cNvSpPr/>
            <p:nvPr/>
          </p:nvSpPr>
          <p:spPr>
            <a:xfrm>
              <a:off x="4842461" y="3253589"/>
              <a:ext cx="496932" cy="276999"/>
            </a:xfrm>
            <a:prstGeom prst="rect">
              <a:avLst/>
            </a:prstGeom>
          </p:spPr>
          <p:txBody>
            <a:bodyPr wrap="none">
              <a:spAutoFit/>
            </a:bodyPr>
            <a:lstStyle/>
            <a:p>
              <a:pPr marL="1587" lvl="1" algn="ctr">
                <a:spcBef>
                  <a:spcPct val="25000"/>
                </a:spcBef>
                <a:buClr>
                  <a:schemeClr val="accent2">
                    <a:lumMod val="75000"/>
                  </a:schemeClr>
                </a:buClr>
              </a:pPr>
              <a:r>
                <a:rPr lang="ru-RU" sz="1200" b="1" dirty="0" smtClean="0">
                  <a:solidFill>
                    <a:srgbClr val="AC0000"/>
                  </a:solidFill>
                </a:rPr>
                <a:t>ПФО</a:t>
              </a:r>
              <a:endParaRPr lang="en-US" sz="1200" b="1" dirty="0">
                <a:solidFill>
                  <a:srgbClr val="AC0000"/>
                </a:solidFill>
              </a:endParaRPr>
            </a:p>
          </p:txBody>
        </p:sp>
      </p:grpSp>
      <p:cxnSp>
        <p:nvCxnSpPr>
          <p:cNvPr id="155" name="Прямая соединительная линия 154"/>
          <p:cNvCxnSpPr>
            <a:stCxn id="148" idx="3"/>
            <a:endCxn id="153" idx="1"/>
          </p:cNvCxnSpPr>
          <p:nvPr/>
        </p:nvCxnSpPr>
        <p:spPr>
          <a:xfrm>
            <a:off x="3741800" y="5585221"/>
            <a:ext cx="3272371" cy="1763"/>
          </a:xfrm>
          <a:prstGeom prst="line">
            <a:avLst/>
          </a:prstGeom>
          <a:noFill/>
          <a:ln w="28575" cap="flat" cmpd="sng" algn="ctr">
            <a:solidFill>
              <a:srgbClr val="C00000"/>
            </a:solidFill>
            <a:prstDash val="solid"/>
            <a:round/>
            <a:headEnd type="none" w="med" len="med"/>
            <a:tailEnd type="triangle" w="med" len="lg"/>
          </a:ln>
          <a:effectLst/>
        </p:spPr>
      </p:cxnSp>
      <p:grpSp>
        <p:nvGrpSpPr>
          <p:cNvPr id="156" name="Группа 155"/>
          <p:cNvGrpSpPr/>
          <p:nvPr/>
        </p:nvGrpSpPr>
        <p:grpSpPr>
          <a:xfrm>
            <a:off x="8251950" y="4601008"/>
            <a:ext cx="669672" cy="935818"/>
            <a:chOff x="4756090" y="2594770"/>
            <a:chExt cx="669672" cy="935818"/>
          </a:xfrm>
        </p:grpSpPr>
        <p:pic>
          <p:nvPicPr>
            <p:cNvPr id="15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3305" r="3652" b="4486"/>
            <a:stretch/>
          </p:blipFill>
          <p:spPr bwMode="auto">
            <a:xfrm>
              <a:off x="4784704" y="2594770"/>
              <a:ext cx="612445" cy="6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 name="Прямоугольник 157"/>
            <p:cNvSpPr/>
            <p:nvPr/>
          </p:nvSpPr>
          <p:spPr>
            <a:xfrm>
              <a:off x="4756090" y="3253589"/>
              <a:ext cx="669672" cy="276999"/>
            </a:xfrm>
            <a:prstGeom prst="rect">
              <a:avLst/>
            </a:prstGeom>
          </p:spPr>
          <p:txBody>
            <a:bodyPr wrap="none">
              <a:spAutoFit/>
            </a:bodyPr>
            <a:lstStyle/>
            <a:p>
              <a:pPr marL="1587" lvl="1" algn="ctr">
                <a:spcBef>
                  <a:spcPct val="25000"/>
                </a:spcBef>
                <a:buClr>
                  <a:schemeClr val="accent2">
                    <a:lumMod val="75000"/>
                  </a:schemeClr>
                </a:buClr>
              </a:pPr>
              <a:r>
                <a:rPr lang="ru-RU" sz="1200" b="1" dirty="0" smtClean="0">
                  <a:solidFill>
                    <a:srgbClr val="AC0000"/>
                  </a:solidFill>
                </a:rPr>
                <a:t>Отчеты</a:t>
              </a:r>
              <a:endParaRPr lang="en-US" sz="1200" b="1" dirty="0">
                <a:solidFill>
                  <a:srgbClr val="AC0000"/>
                </a:solidFill>
              </a:endParaRPr>
            </a:p>
          </p:txBody>
        </p:sp>
      </p:grpSp>
      <p:cxnSp>
        <p:nvCxnSpPr>
          <p:cNvPr id="159" name="Прямая соединительная линия 158"/>
          <p:cNvCxnSpPr>
            <a:stCxn id="144" idx="3"/>
            <a:endCxn id="157" idx="1"/>
          </p:cNvCxnSpPr>
          <p:nvPr/>
        </p:nvCxnSpPr>
        <p:spPr>
          <a:xfrm>
            <a:off x="7586354" y="4114806"/>
            <a:ext cx="694210" cy="810015"/>
          </a:xfrm>
          <a:prstGeom prst="line">
            <a:avLst/>
          </a:prstGeom>
          <a:noFill/>
          <a:ln w="28575" cap="flat" cmpd="sng" algn="ctr">
            <a:solidFill>
              <a:srgbClr val="C00000"/>
            </a:solidFill>
            <a:prstDash val="solid"/>
            <a:round/>
            <a:headEnd type="none" w="med" len="med"/>
            <a:tailEnd type="triangle" w="med" len="lg"/>
          </a:ln>
          <a:effectLst/>
        </p:spPr>
      </p:cxnSp>
      <p:cxnSp>
        <p:nvCxnSpPr>
          <p:cNvPr id="160" name="Прямая соединительная линия 159"/>
          <p:cNvCxnSpPr>
            <a:stCxn id="153" idx="3"/>
            <a:endCxn id="157" idx="1"/>
          </p:cNvCxnSpPr>
          <p:nvPr/>
        </p:nvCxnSpPr>
        <p:spPr>
          <a:xfrm flipV="1">
            <a:off x="7626616" y="4924821"/>
            <a:ext cx="653948" cy="662163"/>
          </a:xfrm>
          <a:prstGeom prst="line">
            <a:avLst/>
          </a:prstGeom>
          <a:noFill/>
          <a:ln w="28575" cap="flat" cmpd="sng" algn="ctr">
            <a:solidFill>
              <a:srgbClr val="C00000"/>
            </a:solidFill>
            <a:prstDash val="solid"/>
            <a:round/>
            <a:headEnd type="none" w="med" len="med"/>
            <a:tailEnd type="triangle" w="med" len="lg"/>
          </a:ln>
          <a:effectLst/>
        </p:spPr>
      </p:cxnSp>
      <p:sp>
        <p:nvSpPr>
          <p:cNvPr id="3" name="Номер слайда 2"/>
          <p:cNvSpPr>
            <a:spLocks noGrp="1"/>
          </p:cNvSpPr>
          <p:nvPr>
            <p:ph type="sldNum" sz="quarter" idx="12"/>
          </p:nvPr>
        </p:nvSpPr>
        <p:spPr/>
        <p:txBody>
          <a:bodyPr/>
          <a:lstStyle/>
          <a:p>
            <a:fld id="{36654DC3-442E-3A4B-BDB5-90C6476B7DD0}" type="slidenum">
              <a:rPr lang="ru-RU" smtClean="0"/>
              <a:pPr/>
              <a:t>7</a:t>
            </a:fld>
            <a:endParaRPr lang="ru-RU" dirty="0"/>
          </a:p>
        </p:txBody>
      </p:sp>
    </p:spTree>
    <p:extLst>
      <p:ext uri="{BB962C8B-B14F-4D97-AF65-F5344CB8AC3E}">
        <p14:creationId xmlns:p14="http://schemas.microsoft.com/office/powerpoint/2010/main" val="262664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10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down)">
                                      <p:cBhvr>
                                        <p:cTn id="19" dur="1000"/>
                                        <p:tgtEl>
                                          <p:spTgt spid="117"/>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1000"/>
                                        <p:tgtEl>
                                          <p:spTgt spid="85"/>
                                        </p:tgtEl>
                                      </p:cBhvr>
                                    </p:animEffect>
                                  </p:childTnLst>
                                </p:cTn>
                              </p:par>
                              <p:par>
                                <p:cTn id="23" presetID="22" presetClass="entr" presetSubtype="1"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1000"/>
                                        <p:tgtEl>
                                          <p:spTgt spid="88"/>
                                        </p:tgtEl>
                                      </p:cBhvr>
                                    </p:animEffect>
                                  </p:childTnLst>
                                </p:cTn>
                              </p:par>
                              <p:par>
                                <p:cTn id="26" presetID="10"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childTnLst>
                                </p:cTn>
                              </p:par>
                              <p:par>
                                <p:cTn id="29" presetID="10"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1000"/>
                                        <p:tgtEl>
                                          <p:spTgt spid="5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wipe(left)">
                                      <p:cBhvr>
                                        <p:cTn id="46" dur="500"/>
                                        <p:tgtEl>
                                          <p:spTgt spid="95"/>
                                        </p:tgtEl>
                                      </p:cBhvr>
                                    </p:animEffect>
                                  </p:childTnLst>
                                </p:cTn>
                              </p:par>
                              <p:par>
                                <p:cTn id="47" presetID="10"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wipe(left)">
                                      <p:cBhvr>
                                        <p:cTn id="53" dur="500"/>
                                        <p:tgtEl>
                                          <p:spTgt spid="112"/>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fade">
                                      <p:cBhvr>
                                        <p:cTn id="65" dur="500"/>
                                        <p:tgtEl>
                                          <p:spTgt spid="120"/>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left)">
                                      <p:cBhvr>
                                        <p:cTn id="69" dur="500"/>
                                        <p:tgtEl>
                                          <p:spTgt spid="97"/>
                                        </p:tgtEl>
                                      </p:cBhvr>
                                    </p:animEffect>
                                  </p:childTnLst>
                                </p:cTn>
                              </p:par>
                              <p:par>
                                <p:cTn id="70" presetID="10" presetClass="entr" presetSubtype="0" fill="hold" nodeType="with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fade">
                                      <p:cBhvr>
                                        <p:cTn id="72" dur="500"/>
                                        <p:tgtEl>
                                          <p:spTgt spid="105"/>
                                        </p:tgtEl>
                                      </p:cBhvr>
                                    </p:animEffect>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wipe(left)">
                                      <p:cBhvr>
                                        <p:cTn id="76" dur="500"/>
                                        <p:tgtEl>
                                          <p:spTgt spid="115"/>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25"/>
                                        </p:tgtEl>
                                        <p:attrNameLst>
                                          <p:attrName>style.visibility</p:attrName>
                                        </p:attrNameLst>
                                      </p:cBhvr>
                                      <p:to>
                                        <p:strVal val="visible"/>
                                      </p:to>
                                    </p:set>
                                    <p:animEffect transition="in" filter="fade">
                                      <p:cBhvr>
                                        <p:cTn id="80" dur="500"/>
                                        <p:tgtEl>
                                          <p:spTgt spid="125"/>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fade">
                                      <p:cBhvr>
                                        <p:cTn id="84" dur="1000"/>
                                        <p:tgtEl>
                                          <p:spTgt spid="124"/>
                                        </p:tgtEl>
                                      </p:cBhvr>
                                    </p:animEffect>
                                  </p:childTnLst>
                                </p:cTn>
                              </p:par>
                            </p:childTnLst>
                          </p:cTn>
                        </p:par>
                        <p:par>
                          <p:cTn id="85" fill="hold">
                            <p:stCondLst>
                              <p:cond delay="6000"/>
                            </p:stCondLst>
                            <p:childTnLst>
                              <p:par>
                                <p:cTn id="86" presetID="10" presetClass="entr" presetSubtype="0" fill="hold" grpId="0" nodeType="after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fade">
                                      <p:cBhvr>
                                        <p:cTn id="88" dur="500"/>
                                        <p:tgtEl>
                                          <p:spTgt spid="123"/>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wipe(left)">
                                      <p:cBhvr>
                                        <p:cTn id="92" dur="500"/>
                                        <p:tgtEl>
                                          <p:spTgt spid="98"/>
                                        </p:tgtEl>
                                      </p:cBhvr>
                                    </p:animEffect>
                                  </p:childTnLst>
                                </p:cTn>
                              </p:par>
                              <p:par>
                                <p:cTn id="93" presetID="10" presetClass="entr" presetSubtype="0" fill="hold"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childTnLst>
                          </p:cTn>
                        </p:par>
                        <p:par>
                          <p:cTn id="96" fill="hold">
                            <p:stCondLst>
                              <p:cond delay="7000"/>
                            </p:stCondLst>
                            <p:childTnLst>
                              <p:par>
                                <p:cTn id="97" presetID="22" presetClass="entr" presetSubtype="8" fill="hold"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wipe(left)">
                                      <p:cBhvr>
                                        <p:cTn id="99" dur="500"/>
                                        <p:tgtEl>
                                          <p:spTgt spid="119"/>
                                        </p:tgtEl>
                                      </p:cBhvr>
                                    </p:animEffect>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128"/>
                                        </p:tgtEl>
                                        <p:attrNameLst>
                                          <p:attrName>style.visibility</p:attrName>
                                        </p:attrNameLst>
                                      </p:cBhvr>
                                      <p:to>
                                        <p:strVal val="visible"/>
                                      </p:to>
                                    </p:set>
                                    <p:animEffect transition="in" filter="fade">
                                      <p:cBhvr>
                                        <p:cTn id="103" dur="500"/>
                                        <p:tgtEl>
                                          <p:spTgt spid="128"/>
                                        </p:tgtEl>
                                      </p:cBhvr>
                                    </p:animEffect>
                                  </p:childTnLst>
                                </p:cTn>
                              </p:par>
                            </p:childTnLst>
                          </p:cTn>
                        </p:par>
                        <p:par>
                          <p:cTn id="104" fill="hold">
                            <p:stCondLst>
                              <p:cond delay="8000"/>
                            </p:stCondLst>
                            <p:childTnLst>
                              <p:par>
                                <p:cTn id="105" presetID="10" presetClass="entr" presetSubtype="0" fill="hold" grpId="0" nodeType="afterEffect">
                                  <p:stCondLst>
                                    <p:cond delay="0"/>
                                  </p:stCondLst>
                                  <p:childTnLst>
                                    <p:set>
                                      <p:cBhvr>
                                        <p:cTn id="106" dur="1" fill="hold">
                                          <p:stCondLst>
                                            <p:cond delay="0"/>
                                          </p:stCondLst>
                                        </p:cTn>
                                        <p:tgtEl>
                                          <p:spTgt spid="127"/>
                                        </p:tgtEl>
                                        <p:attrNameLst>
                                          <p:attrName>style.visibility</p:attrName>
                                        </p:attrNameLst>
                                      </p:cBhvr>
                                      <p:to>
                                        <p:strVal val="visible"/>
                                      </p:to>
                                    </p:set>
                                    <p:animEffect transition="in" filter="fade">
                                      <p:cBhvr>
                                        <p:cTn id="107" dur="500"/>
                                        <p:tgtEl>
                                          <p:spTgt spid="127"/>
                                        </p:tgtEl>
                                      </p:cBhvr>
                                    </p:animEffec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childTnLst>
                                </p:cTn>
                              </p:par>
                            </p:childTnLst>
                          </p:cTn>
                        </p:par>
                        <p:par>
                          <p:cTn id="112" fill="hold">
                            <p:stCondLst>
                              <p:cond delay="9000"/>
                            </p:stCondLst>
                            <p:childTnLst>
                              <p:par>
                                <p:cTn id="113" presetID="22" presetClass="entr" presetSubtype="1"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up)">
                                      <p:cBhvr>
                                        <p:cTn id="115" dur="1000"/>
                                        <p:tgtEl>
                                          <p:spTgt spid="37"/>
                                        </p:tgtEl>
                                      </p:cBhvr>
                                    </p:animEffect>
                                  </p:childTnLst>
                                </p:cTn>
                              </p:par>
                            </p:childTnLst>
                          </p:cTn>
                        </p:par>
                        <p:par>
                          <p:cTn id="116" fill="hold">
                            <p:stCondLst>
                              <p:cond delay="10000"/>
                            </p:stCondLst>
                            <p:childTnLst>
                              <p:par>
                                <p:cTn id="117" presetID="22" presetClass="entr" presetSubtype="8" fill="hold"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left)">
                                      <p:cBhvr>
                                        <p:cTn id="119" dur="1000"/>
                                        <p:tgtEl>
                                          <p:spTgt spid="56"/>
                                        </p:tgtEl>
                                      </p:cBhvr>
                                    </p:animEffect>
                                  </p:childTnLst>
                                </p:cTn>
                              </p:par>
                            </p:childTnLst>
                          </p:cTn>
                        </p:par>
                        <p:par>
                          <p:cTn id="120" fill="hold">
                            <p:stCondLst>
                              <p:cond delay="11000"/>
                            </p:stCondLst>
                            <p:childTnLst>
                              <p:par>
                                <p:cTn id="121" presetID="22" presetClass="entr" presetSubtype="8" fill="hold"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wipe(left)">
                                      <p:cBhvr>
                                        <p:cTn id="123" dur="1000"/>
                                        <p:tgtEl>
                                          <p:spTgt spid="58"/>
                                        </p:tgtEl>
                                      </p:cBhvr>
                                    </p:animEffect>
                                  </p:childTnLst>
                                </p:cTn>
                              </p:par>
                              <p:par>
                                <p:cTn id="124" presetID="22" presetClass="entr" presetSubtype="1" fill="hold"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up)">
                                      <p:cBhvr>
                                        <p:cTn id="126" dur="1000"/>
                                        <p:tgtEl>
                                          <p:spTgt spid="59"/>
                                        </p:tgtEl>
                                      </p:cBhvr>
                                    </p:animEffect>
                                  </p:childTnLst>
                                </p:cTn>
                              </p:par>
                            </p:childTnLst>
                          </p:cTn>
                        </p:par>
                        <p:par>
                          <p:cTn id="127" fill="hold">
                            <p:stCondLst>
                              <p:cond delay="12000"/>
                            </p:stCondLst>
                            <p:childTnLst>
                              <p:par>
                                <p:cTn id="128" presetID="22" presetClass="entr" presetSubtype="8" fill="hold" nodeType="after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wipe(left)">
                                      <p:cBhvr>
                                        <p:cTn id="130" dur="1000"/>
                                        <p:tgtEl>
                                          <p:spTgt spid="64"/>
                                        </p:tgtEl>
                                      </p:cBhvr>
                                    </p:animEffect>
                                  </p:childTnLst>
                                </p:cTn>
                              </p:par>
                            </p:childTnLst>
                          </p:cTn>
                        </p:par>
                        <p:par>
                          <p:cTn id="131" fill="hold">
                            <p:stCondLst>
                              <p:cond delay="13000"/>
                            </p:stCondLst>
                            <p:childTnLst>
                              <p:par>
                                <p:cTn id="132" presetID="22" presetClass="entr" presetSubtype="1" fill="hold"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up)">
                                      <p:cBhvr>
                                        <p:cTn id="134" dur="1000"/>
                                        <p:tgtEl>
                                          <p:spTgt spid="65"/>
                                        </p:tgtEl>
                                      </p:cBhvr>
                                    </p:animEffect>
                                  </p:childTnLst>
                                </p:cTn>
                              </p:par>
                              <p:par>
                                <p:cTn id="135" presetID="22" presetClass="entr" presetSubtype="8"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1000"/>
                                        <p:tgtEl>
                                          <p:spTgt spid="75"/>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childTnLst>
                                </p:cTn>
                              </p:par>
                            </p:childTnLst>
                          </p:cTn>
                        </p:par>
                        <p:par>
                          <p:cTn id="142" fill="hold">
                            <p:stCondLst>
                              <p:cond delay="15000"/>
                            </p:stCondLst>
                            <p:childTnLst>
                              <p:par>
                                <p:cTn id="143" presetID="10" presetClass="entr" presetSubtype="0" fill="hold" grpId="0" nodeType="after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fade">
                                      <p:cBhvr>
                                        <p:cTn id="145" dur="500"/>
                                        <p:tgtEl>
                                          <p:spTgt spid="8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animEffect transition="in" filter="fade">
                                      <p:cBhvr>
                                        <p:cTn id="151" dur="500"/>
                                        <p:tgtEl>
                                          <p:spTgt spid="8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89"/>
                                        </p:tgtEl>
                                        <p:attrNameLst>
                                          <p:attrName>style.visibility</p:attrName>
                                        </p:attrNameLst>
                                      </p:cBhvr>
                                      <p:to>
                                        <p:strVal val="visible"/>
                                      </p:to>
                                    </p:set>
                                    <p:animEffect transition="in" filter="fade">
                                      <p:cBhvr>
                                        <p:cTn id="154" dur="500"/>
                                        <p:tgtEl>
                                          <p:spTgt spid="8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07"/>
                                        </p:tgtEl>
                                        <p:attrNameLst>
                                          <p:attrName>style.visibility</p:attrName>
                                        </p:attrNameLst>
                                      </p:cBhvr>
                                      <p:to>
                                        <p:strVal val="visible"/>
                                      </p:to>
                                    </p:set>
                                    <p:animEffect transition="in" filter="fade">
                                      <p:cBhvr>
                                        <p:cTn id="160" dur="500"/>
                                        <p:tgtEl>
                                          <p:spTgt spid="107"/>
                                        </p:tgtEl>
                                      </p:cBhvr>
                                    </p:animEffect>
                                  </p:childTnLst>
                                </p:cTn>
                              </p:par>
                            </p:childTnLst>
                          </p:cTn>
                        </p:par>
                        <p:par>
                          <p:cTn id="161" fill="hold">
                            <p:stCondLst>
                              <p:cond delay="15500"/>
                            </p:stCondLst>
                            <p:childTnLst>
                              <p:par>
                                <p:cTn id="162" presetID="10" presetClass="entr" presetSubtype="0" fill="hold" nodeType="afterEffect">
                                  <p:stCondLst>
                                    <p:cond delay="0"/>
                                  </p:stCondLst>
                                  <p:childTnLst>
                                    <p:set>
                                      <p:cBhvr>
                                        <p:cTn id="163" dur="1" fill="hold">
                                          <p:stCondLst>
                                            <p:cond delay="0"/>
                                          </p:stCondLst>
                                        </p:cTn>
                                        <p:tgtEl>
                                          <p:spTgt spid="93"/>
                                        </p:tgtEl>
                                        <p:attrNameLst>
                                          <p:attrName>style.visibility</p:attrName>
                                        </p:attrNameLst>
                                      </p:cBhvr>
                                      <p:to>
                                        <p:strVal val="visible"/>
                                      </p:to>
                                    </p:set>
                                    <p:animEffect transition="in" filter="fade">
                                      <p:cBhvr>
                                        <p:cTn id="164" dur="500"/>
                                        <p:tgtEl>
                                          <p:spTgt spid="93"/>
                                        </p:tgtEl>
                                      </p:cBhvr>
                                    </p:animEffect>
                                  </p:childTnLst>
                                </p:cTn>
                              </p:par>
                              <p:par>
                                <p:cTn id="165" presetID="10" presetClass="entr" presetSubtype="0" fill="hold" nodeType="withEffect">
                                  <p:stCondLst>
                                    <p:cond delay="0"/>
                                  </p:stCondLst>
                                  <p:childTnLst>
                                    <p:set>
                                      <p:cBhvr>
                                        <p:cTn id="166" dur="1" fill="hold">
                                          <p:stCondLst>
                                            <p:cond delay="0"/>
                                          </p:stCondLst>
                                        </p:cTn>
                                        <p:tgtEl>
                                          <p:spTgt spid="92"/>
                                        </p:tgtEl>
                                        <p:attrNameLst>
                                          <p:attrName>style.visibility</p:attrName>
                                        </p:attrNameLst>
                                      </p:cBhvr>
                                      <p:to>
                                        <p:strVal val="visible"/>
                                      </p:to>
                                    </p:set>
                                    <p:animEffect transition="in" filter="fade">
                                      <p:cBhvr>
                                        <p:cTn id="167" dur="500"/>
                                        <p:tgtEl>
                                          <p:spTgt spid="92"/>
                                        </p:tgtEl>
                                      </p:cBhvr>
                                    </p:animEffect>
                                  </p:childTnLst>
                                </p:cTn>
                              </p:par>
                              <p:par>
                                <p:cTn id="168" presetID="10" presetClass="entr" presetSubtype="0" fill="hold"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fade">
                                      <p:cBhvr>
                                        <p:cTn id="170" dur="500"/>
                                        <p:tgtEl>
                                          <p:spTgt spid="101"/>
                                        </p:tgtEl>
                                      </p:cBhvr>
                                    </p:animEffect>
                                  </p:childTnLst>
                                </p:cTn>
                              </p:par>
                              <p:par>
                                <p:cTn id="171" presetID="10" presetClass="entr" presetSubtype="0" fill="hold" nodeType="withEffect">
                                  <p:stCondLst>
                                    <p:cond delay="0"/>
                                  </p:stCondLst>
                                  <p:childTnLst>
                                    <p:set>
                                      <p:cBhvr>
                                        <p:cTn id="172" dur="1" fill="hold">
                                          <p:stCondLst>
                                            <p:cond delay="0"/>
                                          </p:stCondLst>
                                        </p:cTn>
                                        <p:tgtEl>
                                          <p:spTgt spid="94"/>
                                        </p:tgtEl>
                                        <p:attrNameLst>
                                          <p:attrName>style.visibility</p:attrName>
                                        </p:attrNameLst>
                                      </p:cBhvr>
                                      <p:to>
                                        <p:strVal val="visible"/>
                                      </p:to>
                                    </p:set>
                                    <p:animEffect transition="in" filter="fade">
                                      <p:cBhvr>
                                        <p:cTn id="173" dur="500"/>
                                        <p:tgtEl>
                                          <p:spTgt spid="94"/>
                                        </p:tgtEl>
                                      </p:cBhvr>
                                    </p:animEffect>
                                  </p:childTnLst>
                                </p:cTn>
                              </p:par>
                              <p:par>
                                <p:cTn id="174" presetID="10" presetClass="entr" presetSubtype="0" fill="hold" nodeType="withEffect">
                                  <p:stCondLst>
                                    <p:cond delay="0"/>
                                  </p:stCondLst>
                                  <p:childTnLst>
                                    <p:set>
                                      <p:cBhvr>
                                        <p:cTn id="175" dur="1" fill="hold">
                                          <p:stCondLst>
                                            <p:cond delay="0"/>
                                          </p:stCondLst>
                                        </p:cTn>
                                        <p:tgtEl>
                                          <p:spTgt spid="96"/>
                                        </p:tgtEl>
                                        <p:attrNameLst>
                                          <p:attrName>style.visibility</p:attrName>
                                        </p:attrNameLst>
                                      </p:cBhvr>
                                      <p:to>
                                        <p:strVal val="visible"/>
                                      </p:to>
                                    </p:set>
                                    <p:animEffect transition="in" filter="fade">
                                      <p:cBhvr>
                                        <p:cTn id="176" dur="500"/>
                                        <p:tgtEl>
                                          <p:spTgt spid="96"/>
                                        </p:tgtEl>
                                      </p:cBhvr>
                                    </p:animEffect>
                                  </p:childTnLst>
                                </p:cTn>
                              </p:par>
                            </p:childTnLst>
                          </p:cTn>
                        </p:par>
                        <p:par>
                          <p:cTn id="177" fill="hold">
                            <p:stCondLst>
                              <p:cond delay="16000"/>
                            </p:stCondLst>
                            <p:childTnLst>
                              <p:par>
                                <p:cTn id="178" presetID="10" presetClass="entr" presetSubtype="0" fill="hold" grpId="0" nodeType="afterEffect">
                                  <p:stCondLst>
                                    <p:cond delay="0"/>
                                  </p:stCondLst>
                                  <p:childTnLst>
                                    <p:set>
                                      <p:cBhvr>
                                        <p:cTn id="179" dur="1" fill="hold">
                                          <p:stCondLst>
                                            <p:cond delay="0"/>
                                          </p:stCondLst>
                                        </p:cTn>
                                        <p:tgtEl>
                                          <p:spTgt spid="103"/>
                                        </p:tgtEl>
                                        <p:attrNameLst>
                                          <p:attrName>style.visibility</p:attrName>
                                        </p:attrNameLst>
                                      </p:cBhvr>
                                      <p:to>
                                        <p:strVal val="visible"/>
                                      </p:to>
                                    </p:set>
                                    <p:animEffect transition="in" filter="fade">
                                      <p:cBhvr>
                                        <p:cTn id="180" dur="500"/>
                                        <p:tgtEl>
                                          <p:spTgt spid="10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09"/>
                                        </p:tgtEl>
                                        <p:attrNameLst>
                                          <p:attrName>style.visibility</p:attrName>
                                        </p:attrNameLst>
                                      </p:cBhvr>
                                      <p:to>
                                        <p:strVal val="visible"/>
                                      </p:to>
                                    </p:set>
                                    <p:animEffect transition="in" filter="fade">
                                      <p:cBhvr>
                                        <p:cTn id="183" dur="500"/>
                                        <p:tgtEl>
                                          <p:spTgt spid="109"/>
                                        </p:tgtEl>
                                      </p:cBhvr>
                                    </p:animEffect>
                                  </p:childTnLst>
                                </p:cTn>
                              </p:par>
                            </p:childTnLst>
                          </p:cTn>
                        </p:par>
                        <p:par>
                          <p:cTn id="184" fill="hold">
                            <p:stCondLst>
                              <p:cond delay="16500"/>
                            </p:stCondLst>
                            <p:childTnLst>
                              <p:par>
                                <p:cTn id="185" presetID="22" presetClass="entr" presetSubtype="1" fill="hold"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wipe(up)">
                                      <p:cBhvr>
                                        <p:cTn id="187" dur="500"/>
                                        <p:tgtEl>
                                          <p:spTgt spid="150"/>
                                        </p:tgtEl>
                                      </p:cBhvr>
                                    </p:animEffect>
                                  </p:childTnLst>
                                </p:cTn>
                              </p:par>
                              <p:par>
                                <p:cTn id="188" presetID="22" presetClass="entr" presetSubtype="1" fill="hold" nodeType="withEffect">
                                  <p:stCondLst>
                                    <p:cond delay="0"/>
                                  </p:stCondLst>
                                  <p:childTnLst>
                                    <p:set>
                                      <p:cBhvr>
                                        <p:cTn id="189" dur="1" fill="hold">
                                          <p:stCondLst>
                                            <p:cond delay="0"/>
                                          </p:stCondLst>
                                        </p:cTn>
                                        <p:tgtEl>
                                          <p:spTgt spid="151"/>
                                        </p:tgtEl>
                                        <p:attrNameLst>
                                          <p:attrName>style.visibility</p:attrName>
                                        </p:attrNameLst>
                                      </p:cBhvr>
                                      <p:to>
                                        <p:strVal val="visible"/>
                                      </p:to>
                                    </p:set>
                                    <p:animEffect transition="in" filter="wipe(up)">
                                      <p:cBhvr>
                                        <p:cTn id="190" dur="500"/>
                                        <p:tgtEl>
                                          <p:spTgt spid="151"/>
                                        </p:tgtEl>
                                      </p:cBhvr>
                                    </p:animEffect>
                                  </p:childTnLst>
                                </p:cTn>
                              </p:par>
                              <p:par>
                                <p:cTn id="191" presetID="10" presetClass="entr" presetSubtype="0" fill="hold" nodeType="withEffect">
                                  <p:stCondLst>
                                    <p:cond delay="0"/>
                                  </p:stCondLst>
                                  <p:childTnLst>
                                    <p:set>
                                      <p:cBhvr>
                                        <p:cTn id="192" dur="1" fill="hold">
                                          <p:stCondLst>
                                            <p:cond delay="0"/>
                                          </p:stCondLst>
                                        </p:cTn>
                                        <p:tgtEl>
                                          <p:spTgt spid="147"/>
                                        </p:tgtEl>
                                        <p:attrNameLst>
                                          <p:attrName>style.visibility</p:attrName>
                                        </p:attrNameLst>
                                      </p:cBhvr>
                                      <p:to>
                                        <p:strVal val="visible"/>
                                      </p:to>
                                    </p:set>
                                    <p:animEffect transition="in" filter="fade">
                                      <p:cBhvr>
                                        <p:cTn id="193" dur="1000"/>
                                        <p:tgtEl>
                                          <p:spTgt spid="147"/>
                                        </p:tgtEl>
                                      </p:cBhvr>
                                    </p:animEffect>
                                  </p:childTnLst>
                                </p:cTn>
                              </p:par>
                              <p:par>
                                <p:cTn id="194" presetID="10" presetClass="entr" presetSubtype="0" fill="hold" nodeType="with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1000"/>
                                        <p:tgtEl>
                                          <p:spTgt spid="60"/>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wipe(left)">
                                      <p:cBhvr>
                                        <p:cTn id="201" dur="1000"/>
                                        <p:tgtEl>
                                          <p:spTgt spid="55"/>
                                        </p:tgtEl>
                                      </p:cBhvr>
                                    </p:animEffect>
                                  </p:childTnLst>
                                </p:cTn>
                              </p:par>
                            </p:childTnLst>
                          </p:cTn>
                        </p:par>
                        <p:par>
                          <p:cTn id="202" fill="hold">
                            <p:stCondLst>
                              <p:cond delay="1000"/>
                            </p:stCondLst>
                            <p:childTnLst>
                              <p:par>
                                <p:cTn id="203" presetID="22" presetClass="entr" presetSubtype="8" fill="hold" nodeType="afterEffect">
                                  <p:stCondLst>
                                    <p:cond delay="0"/>
                                  </p:stCondLst>
                                  <p:childTnLst>
                                    <p:set>
                                      <p:cBhvr>
                                        <p:cTn id="204" dur="1" fill="hold">
                                          <p:stCondLst>
                                            <p:cond delay="0"/>
                                          </p:stCondLst>
                                        </p:cTn>
                                        <p:tgtEl>
                                          <p:spTgt spid="100"/>
                                        </p:tgtEl>
                                        <p:attrNameLst>
                                          <p:attrName>style.visibility</p:attrName>
                                        </p:attrNameLst>
                                      </p:cBhvr>
                                      <p:to>
                                        <p:strVal val="visible"/>
                                      </p:to>
                                    </p:set>
                                    <p:animEffect transition="in" filter="wipe(left)">
                                      <p:cBhvr>
                                        <p:cTn id="205" dur="1000"/>
                                        <p:tgtEl>
                                          <p:spTgt spid="100"/>
                                        </p:tgtEl>
                                      </p:cBhvr>
                                    </p:animEffect>
                                  </p:childTnLst>
                                </p:cTn>
                              </p:par>
                              <p:par>
                                <p:cTn id="206" presetID="10" presetClass="entr" presetSubtype="0" fill="hold" nodeType="withEffect">
                                  <p:stCondLst>
                                    <p:cond delay="0"/>
                                  </p:stCondLst>
                                  <p:childTnLst>
                                    <p:set>
                                      <p:cBhvr>
                                        <p:cTn id="207" dur="1" fill="hold">
                                          <p:stCondLst>
                                            <p:cond delay="0"/>
                                          </p:stCondLst>
                                        </p:cTn>
                                        <p:tgtEl>
                                          <p:spTgt spid="21"/>
                                        </p:tgtEl>
                                        <p:attrNameLst>
                                          <p:attrName>style.visibility</p:attrName>
                                        </p:attrNameLst>
                                      </p:cBhvr>
                                      <p:to>
                                        <p:strVal val="visible"/>
                                      </p:to>
                                    </p:set>
                                    <p:animEffect transition="in" filter="fade">
                                      <p:cBhvr>
                                        <p:cTn id="208" dur="1000"/>
                                        <p:tgtEl>
                                          <p:spTgt spid="21"/>
                                        </p:tgtEl>
                                      </p:cBhvr>
                                    </p:animEffect>
                                  </p:childTnLst>
                                </p:cTn>
                              </p:par>
                            </p:childTnLst>
                          </p:cTn>
                        </p:par>
                        <p:par>
                          <p:cTn id="209" fill="hold">
                            <p:stCondLst>
                              <p:cond delay="2000"/>
                            </p:stCondLst>
                            <p:childTnLst>
                              <p:par>
                                <p:cTn id="210" presetID="22" presetClass="entr" presetSubtype="8" fill="hold" nodeType="afterEffect">
                                  <p:stCondLst>
                                    <p:cond delay="0"/>
                                  </p:stCondLst>
                                  <p:childTnLst>
                                    <p:set>
                                      <p:cBhvr>
                                        <p:cTn id="211" dur="1" fill="hold">
                                          <p:stCondLst>
                                            <p:cond delay="0"/>
                                          </p:stCondLst>
                                        </p:cTn>
                                        <p:tgtEl>
                                          <p:spTgt spid="134"/>
                                        </p:tgtEl>
                                        <p:attrNameLst>
                                          <p:attrName>style.visibility</p:attrName>
                                        </p:attrNameLst>
                                      </p:cBhvr>
                                      <p:to>
                                        <p:strVal val="visible"/>
                                      </p:to>
                                    </p:set>
                                    <p:animEffect transition="in" filter="wipe(left)">
                                      <p:cBhvr>
                                        <p:cTn id="212" dur="1000"/>
                                        <p:tgtEl>
                                          <p:spTgt spid="134"/>
                                        </p:tgtEl>
                                      </p:cBhvr>
                                    </p:animEffect>
                                  </p:childTnLst>
                                </p:cTn>
                              </p:par>
                              <p:par>
                                <p:cTn id="213" presetID="10" presetClass="entr" presetSubtype="0" fill="hold" nodeType="withEffect">
                                  <p:stCondLst>
                                    <p:cond delay="0"/>
                                  </p:stCondLst>
                                  <p:childTnLst>
                                    <p:set>
                                      <p:cBhvr>
                                        <p:cTn id="214" dur="1" fill="hold">
                                          <p:stCondLst>
                                            <p:cond delay="0"/>
                                          </p:stCondLst>
                                        </p:cTn>
                                        <p:tgtEl>
                                          <p:spTgt spid="131"/>
                                        </p:tgtEl>
                                        <p:attrNameLst>
                                          <p:attrName>style.visibility</p:attrName>
                                        </p:attrNameLst>
                                      </p:cBhvr>
                                      <p:to>
                                        <p:strVal val="visible"/>
                                      </p:to>
                                    </p:set>
                                    <p:animEffect transition="in" filter="fade">
                                      <p:cBhvr>
                                        <p:cTn id="215" dur="1000"/>
                                        <p:tgtEl>
                                          <p:spTgt spid="131"/>
                                        </p:tgtEl>
                                      </p:cBhvr>
                                    </p:animEffect>
                                  </p:childTnLst>
                                </p:cTn>
                              </p:par>
                            </p:childTnLst>
                          </p:cTn>
                        </p:par>
                        <p:par>
                          <p:cTn id="216" fill="hold">
                            <p:stCondLst>
                              <p:cond delay="3000"/>
                            </p:stCondLst>
                            <p:childTnLst>
                              <p:par>
                                <p:cTn id="217" presetID="22" presetClass="entr" presetSubtype="4" fill="hold" nodeType="afterEffect">
                                  <p:stCondLst>
                                    <p:cond delay="0"/>
                                  </p:stCondLst>
                                  <p:childTnLst>
                                    <p:set>
                                      <p:cBhvr>
                                        <p:cTn id="218" dur="1" fill="hold">
                                          <p:stCondLst>
                                            <p:cond delay="0"/>
                                          </p:stCondLst>
                                        </p:cTn>
                                        <p:tgtEl>
                                          <p:spTgt spid="111"/>
                                        </p:tgtEl>
                                        <p:attrNameLst>
                                          <p:attrName>style.visibility</p:attrName>
                                        </p:attrNameLst>
                                      </p:cBhvr>
                                      <p:to>
                                        <p:strVal val="visible"/>
                                      </p:to>
                                    </p:set>
                                    <p:animEffect transition="in" filter="wipe(down)">
                                      <p:cBhvr>
                                        <p:cTn id="219" dur="500"/>
                                        <p:tgtEl>
                                          <p:spTgt spid="111"/>
                                        </p:tgtEl>
                                      </p:cBhvr>
                                    </p:animEffect>
                                  </p:childTnLst>
                                </p:cTn>
                              </p:par>
                              <p:par>
                                <p:cTn id="220" presetID="10" presetClass="entr" presetSubtype="0" fill="hold" nodeType="withEffect">
                                  <p:stCondLst>
                                    <p:cond delay="0"/>
                                  </p:stCondLst>
                                  <p:childTnLst>
                                    <p:set>
                                      <p:cBhvr>
                                        <p:cTn id="221" dur="1" fill="hold">
                                          <p:stCondLst>
                                            <p:cond delay="0"/>
                                          </p:stCondLst>
                                        </p:cTn>
                                        <p:tgtEl>
                                          <p:spTgt spid="104"/>
                                        </p:tgtEl>
                                        <p:attrNameLst>
                                          <p:attrName>style.visibility</p:attrName>
                                        </p:attrNameLst>
                                      </p:cBhvr>
                                      <p:to>
                                        <p:strVal val="visible"/>
                                      </p:to>
                                    </p:set>
                                    <p:animEffect transition="in" filter="fade">
                                      <p:cBhvr>
                                        <p:cTn id="222" dur="1000"/>
                                        <p:tgtEl>
                                          <p:spTgt spid="104"/>
                                        </p:tgtEl>
                                      </p:cBhvr>
                                    </p:animEffect>
                                  </p:childTnLst>
                                </p:cTn>
                              </p:par>
                            </p:childTnLst>
                          </p:cTn>
                        </p:par>
                        <p:par>
                          <p:cTn id="223" fill="hold">
                            <p:stCondLst>
                              <p:cond delay="4000"/>
                            </p:stCondLst>
                            <p:childTnLst>
                              <p:par>
                                <p:cTn id="224" presetID="22" presetClass="entr" presetSubtype="1" fill="hold" nodeType="afterEffect">
                                  <p:stCondLst>
                                    <p:cond delay="0"/>
                                  </p:stCondLst>
                                  <p:childTnLst>
                                    <p:set>
                                      <p:cBhvr>
                                        <p:cTn id="225" dur="1" fill="hold">
                                          <p:stCondLst>
                                            <p:cond delay="0"/>
                                          </p:stCondLst>
                                        </p:cTn>
                                        <p:tgtEl>
                                          <p:spTgt spid="118"/>
                                        </p:tgtEl>
                                        <p:attrNameLst>
                                          <p:attrName>style.visibility</p:attrName>
                                        </p:attrNameLst>
                                      </p:cBhvr>
                                      <p:to>
                                        <p:strVal val="visible"/>
                                      </p:to>
                                    </p:set>
                                    <p:animEffect transition="in" filter="wipe(up)">
                                      <p:cBhvr>
                                        <p:cTn id="226" dur="1000"/>
                                        <p:tgtEl>
                                          <p:spTgt spid="118"/>
                                        </p:tgtEl>
                                      </p:cBhvr>
                                    </p:animEffect>
                                  </p:childTnLst>
                                </p:cTn>
                              </p:par>
                            </p:childTnLst>
                          </p:cTn>
                        </p:par>
                        <p:par>
                          <p:cTn id="227" fill="hold">
                            <p:stCondLst>
                              <p:cond delay="5000"/>
                            </p:stCondLst>
                            <p:childTnLst>
                              <p:par>
                                <p:cTn id="228" presetID="22" presetClass="entr" presetSubtype="4" fill="hold" nodeType="afterEffect">
                                  <p:stCondLst>
                                    <p:cond delay="0"/>
                                  </p:stCondLst>
                                  <p:childTnLst>
                                    <p:set>
                                      <p:cBhvr>
                                        <p:cTn id="229" dur="1" fill="hold">
                                          <p:stCondLst>
                                            <p:cond delay="0"/>
                                          </p:stCondLst>
                                        </p:cTn>
                                        <p:tgtEl>
                                          <p:spTgt spid="135"/>
                                        </p:tgtEl>
                                        <p:attrNameLst>
                                          <p:attrName>style.visibility</p:attrName>
                                        </p:attrNameLst>
                                      </p:cBhvr>
                                      <p:to>
                                        <p:strVal val="visible"/>
                                      </p:to>
                                    </p:set>
                                    <p:animEffect transition="in" filter="wipe(down)">
                                      <p:cBhvr>
                                        <p:cTn id="230" dur="1000"/>
                                        <p:tgtEl>
                                          <p:spTgt spid="135"/>
                                        </p:tgtEl>
                                      </p:cBhvr>
                                    </p:animEffect>
                                  </p:childTnLst>
                                </p:cTn>
                              </p:par>
                              <p:par>
                                <p:cTn id="231" presetID="10" presetClass="entr" presetSubtype="0" fill="hold" nodeType="withEffect">
                                  <p:stCondLst>
                                    <p:cond delay="0"/>
                                  </p:stCondLst>
                                  <p:childTnLst>
                                    <p:set>
                                      <p:cBhvr>
                                        <p:cTn id="232" dur="1" fill="hold">
                                          <p:stCondLst>
                                            <p:cond delay="0"/>
                                          </p:stCondLst>
                                        </p:cTn>
                                        <p:tgtEl>
                                          <p:spTgt spid="113"/>
                                        </p:tgtEl>
                                        <p:attrNameLst>
                                          <p:attrName>style.visibility</p:attrName>
                                        </p:attrNameLst>
                                      </p:cBhvr>
                                      <p:to>
                                        <p:strVal val="visible"/>
                                      </p:to>
                                    </p:set>
                                    <p:animEffect transition="in" filter="fade">
                                      <p:cBhvr>
                                        <p:cTn id="233" dur="1000"/>
                                        <p:tgtEl>
                                          <p:spTgt spid="113"/>
                                        </p:tgtEl>
                                      </p:cBhvr>
                                    </p:animEffect>
                                  </p:childTnLst>
                                </p:cTn>
                              </p:par>
                              <p:par>
                                <p:cTn id="234" presetID="10" presetClass="entr" presetSubtype="0" fill="hold" nodeType="withEffect">
                                  <p:stCondLst>
                                    <p:cond delay="0"/>
                                  </p:stCondLst>
                                  <p:childTnLst>
                                    <p:set>
                                      <p:cBhvr>
                                        <p:cTn id="235" dur="1" fill="hold">
                                          <p:stCondLst>
                                            <p:cond delay="0"/>
                                          </p:stCondLst>
                                        </p:cTn>
                                        <p:tgtEl>
                                          <p:spTgt spid="61"/>
                                        </p:tgtEl>
                                        <p:attrNameLst>
                                          <p:attrName>style.visibility</p:attrName>
                                        </p:attrNameLst>
                                      </p:cBhvr>
                                      <p:to>
                                        <p:strVal val="visible"/>
                                      </p:to>
                                    </p:set>
                                    <p:animEffect transition="in" filter="fade">
                                      <p:cBhvr>
                                        <p:cTn id="236" dur="1000"/>
                                        <p:tgtEl>
                                          <p:spTgt spid="61"/>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57"/>
                                        </p:tgtEl>
                                        <p:attrNameLst>
                                          <p:attrName>style.visibility</p:attrName>
                                        </p:attrNameLst>
                                      </p:cBhvr>
                                      <p:to>
                                        <p:strVal val="visible"/>
                                      </p:to>
                                    </p:set>
                                    <p:animEffect transition="in" filter="wipe(left)">
                                      <p:cBhvr>
                                        <p:cTn id="241" dur="1000"/>
                                        <p:tgtEl>
                                          <p:spTgt spid="57"/>
                                        </p:tgtEl>
                                      </p:cBhvr>
                                    </p:animEffect>
                                  </p:childTnLst>
                                </p:cTn>
                              </p:par>
                            </p:childTnLst>
                          </p:cTn>
                        </p:par>
                        <p:par>
                          <p:cTn id="242" fill="hold">
                            <p:stCondLst>
                              <p:cond delay="1000"/>
                            </p:stCondLst>
                            <p:childTnLst>
                              <p:par>
                                <p:cTn id="243" presetID="22" presetClass="entr" presetSubtype="8" fill="hold" nodeType="afterEffect">
                                  <p:stCondLst>
                                    <p:cond delay="0"/>
                                  </p:stCondLst>
                                  <p:childTnLst>
                                    <p:set>
                                      <p:cBhvr>
                                        <p:cTn id="244" dur="1" fill="hold">
                                          <p:stCondLst>
                                            <p:cond delay="0"/>
                                          </p:stCondLst>
                                        </p:cTn>
                                        <p:tgtEl>
                                          <p:spTgt spid="139"/>
                                        </p:tgtEl>
                                        <p:attrNameLst>
                                          <p:attrName>style.visibility</p:attrName>
                                        </p:attrNameLst>
                                      </p:cBhvr>
                                      <p:to>
                                        <p:strVal val="visible"/>
                                      </p:to>
                                    </p:set>
                                    <p:animEffect transition="in" filter="wipe(left)">
                                      <p:cBhvr>
                                        <p:cTn id="245" dur="1000"/>
                                        <p:tgtEl>
                                          <p:spTgt spid="139"/>
                                        </p:tgtEl>
                                      </p:cBhvr>
                                    </p:animEffect>
                                  </p:childTnLst>
                                </p:cTn>
                              </p:par>
                              <p:par>
                                <p:cTn id="246" presetID="10" presetClass="entr" presetSubtype="0" fill="hold" nodeType="withEffect">
                                  <p:stCondLst>
                                    <p:cond delay="0"/>
                                  </p:stCondLst>
                                  <p:childTnLst>
                                    <p:set>
                                      <p:cBhvr>
                                        <p:cTn id="247" dur="1" fill="hold">
                                          <p:stCondLst>
                                            <p:cond delay="0"/>
                                          </p:stCondLst>
                                        </p:cTn>
                                        <p:tgtEl>
                                          <p:spTgt spid="136"/>
                                        </p:tgtEl>
                                        <p:attrNameLst>
                                          <p:attrName>style.visibility</p:attrName>
                                        </p:attrNameLst>
                                      </p:cBhvr>
                                      <p:to>
                                        <p:strVal val="visible"/>
                                      </p:to>
                                    </p:set>
                                    <p:animEffect transition="in" filter="fade">
                                      <p:cBhvr>
                                        <p:cTn id="248" dur="1000"/>
                                        <p:tgtEl>
                                          <p:spTgt spid="136"/>
                                        </p:tgtEl>
                                      </p:cBhvr>
                                    </p:animEffect>
                                  </p:childTnLst>
                                </p:cTn>
                              </p:par>
                            </p:childTnLst>
                          </p:cTn>
                        </p:par>
                        <p:par>
                          <p:cTn id="249" fill="hold">
                            <p:stCondLst>
                              <p:cond delay="2000"/>
                            </p:stCondLst>
                            <p:childTnLst>
                              <p:par>
                                <p:cTn id="250" presetID="22" presetClass="entr" presetSubtype="8" fill="hold" nodeType="afterEffect">
                                  <p:stCondLst>
                                    <p:cond delay="0"/>
                                  </p:stCondLst>
                                  <p:childTnLst>
                                    <p:set>
                                      <p:cBhvr>
                                        <p:cTn id="251" dur="1" fill="hold">
                                          <p:stCondLst>
                                            <p:cond delay="0"/>
                                          </p:stCondLst>
                                        </p:cTn>
                                        <p:tgtEl>
                                          <p:spTgt spid="39"/>
                                        </p:tgtEl>
                                        <p:attrNameLst>
                                          <p:attrName>style.visibility</p:attrName>
                                        </p:attrNameLst>
                                      </p:cBhvr>
                                      <p:to>
                                        <p:strVal val="visible"/>
                                      </p:to>
                                    </p:set>
                                    <p:animEffect transition="in" filter="wipe(left)">
                                      <p:cBhvr>
                                        <p:cTn id="252" dur="1000"/>
                                        <p:tgtEl>
                                          <p:spTgt spid="39"/>
                                        </p:tgtEl>
                                      </p:cBhvr>
                                    </p:animEffect>
                                  </p:childTnLst>
                                </p:cTn>
                              </p:par>
                              <p:par>
                                <p:cTn id="253" presetID="10" presetClass="entr" presetSubtype="0" fill="hold" nodeType="withEffect">
                                  <p:stCondLst>
                                    <p:cond delay="0"/>
                                  </p:stCondLst>
                                  <p:childTnLst>
                                    <p:set>
                                      <p:cBhvr>
                                        <p:cTn id="254" dur="1" fill="hold">
                                          <p:stCondLst>
                                            <p:cond delay="0"/>
                                          </p:stCondLst>
                                        </p:cTn>
                                        <p:tgtEl>
                                          <p:spTgt spid="143"/>
                                        </p:tgtEl>
                                        <p:attrNameLst>
                                          <p:attrName>style.visibility</p:attrName>
                                        </p:attrNameLst>
                                      </p:cBhvr>
                                      <p:to>
                                        <p:strVal val="visible"/>
                                      </p:to>
                                    </p:set>
                                    <p:animEffect transition="in" filter="fade">
                                      <p:cBhvr>
                                        <p:cTn id="255" dur="1000"/>
                                        <p:tgtEl>
                                          <p:spTgt spid="143"/>
                                        </p:tgtEl>
                                      </p:cBhvr>
                                    </p:animEffect>
                                  </p:childTnLst>
                                </p:cTn>
                              </p:par>
                            </p:childTnLst>
                          </p:cTn>
                        </p:par>
                        <p:par>
                          <p:cTn id="256" fill="hold">
                            <p:stCondLst>
                              <p:cond delay="3000"/>
                            </p:stCondLst>
                            <p:childTnLst>
                              <p:par>
                                <p:cTn id="257" presetID="22" presetClass="entr" presetSubtype="8" fill="hold" nodeType="afterEffect">
                                  <p:stCondLst>
                                    <p:cond delay="0"/>
                                  </p:stCondLst>
                                  <p:childTnLst>
                                    <p:set>
                                      <p:cBhvr>
                                        <p:cTn id="258" dur="1" fill="hold">
                                          <p:stCondLst>
                                            <p:cond delay="0"/>
                                          </p:stCondLst>
                                        </p:cTn>
                                        <p:tgtEl>
                                          <p:spTgt spid="155"/>
                                        </p:tgtEl>
                                        <p:attrNameLst>
                                          <p:attrName>style.visibility</p:attrName>
                                        </p:attrNameLst>
                                      </p:cBhvr>
                                      <p:to>
                                        <p:strVal val="visible"/>
                                      </p:to>
                                    </p:set>
                                    <p:animEffect transition="in" filter="wipe(left)">
                                      <p:cBhvr>
                                        <p:cTn id="259" dur="1000"/>
                                        <p:tgtEl>
                                          <p:spTgt spid="155"/>
                                        </p:tgtEl>
                                      </p:cBhvr>
                                    </p:animEffect>
                                  </p:childTnLst>
                                </p:cTn>
                              </p:par>
                              <p:par>
                                <p:cTn id="260" presetID="10" presetClass="entr" presetSubtype="0" fill="hold" nodeType="withEffect">
                                  <p:stCondLst>
                                    <p:cond delay="0"/>
                                  </p:stCondLst>
                                  <p:childTnLst>
                                    <p:set>
                                      <p:cBhvr>
                                        <p:cTn id="261" dur="1" fill="hold">
                                          <p:stCondLst>
                                            <p:cond delay="0"/>
                                          </p:stCondLst>
                                        </p:cTn>
                                        <p:tgtEl>
                                          <p:spTgt spid="152"/>
                                        </p:tgtEl>
                                        <p:attrNameLst>
                                          <p:attrName>style.visibility</p:attrName>
                                        </p:attrNameLst>
                                      </p:cBhvr>
                                      <p:to>
                                        <p:strVal val="visible"/>
                                      </p:to>
                                    </p:set>
                                    <p:animEffect transition="in" filter="fade">
                                      <p:cBhvr>
                                        <p:cTn id="262" dur="1000"/>
                                        <p:tgtEl>
                                          <p:spTgt spid="152"/>
                                        </p:tgtEl>
                                      </p:cBhvr>
                                    </p:animEffect>
                                  </p:childTnLst>
                                </p:cTn>
                              </p:par>
                            </p:childTnLst>
                          </p:cTn>
                        </p:par>
                        <p:par>
                          <p:cTn id="263" fill="hold">
                            <p:stCondLst>
                              <p:cond delay="4000"/>
                            </p:stCondLst>
                            <p:childTnLst>
                              <p:par>
                                <p:cTn id="264" presetID="22" presetClass="entr" presetSubtype="8" fill="hold" nodeType="afterEffect">
                                  <p:stCondLst>
                                    <p:cond delay="0"/>
                                  </p:stCondLst>
                                  <p:childTnLst>
                                    <p:set>
                                      <p:cBhvr>
                                        <p:cTn id="265" dur="1" fill="hold">
                                          <p:stCondLst>
                                            <p:cond delay="0"/>
                                          </p:stCondLst>
                                        </p:cTn>
                                        <p:tgtEl>
                                          <p:spTgt spid="159"/>
                                        </p:tgtEl>
                                        <p:attrNameLst>
                                          <p:attrName>style.visibility</p:attrName>
                                        </p:attrNameLst>
                                      </p:cBhvr>
                                      <p:to>
                                        <p:strVal val="visible"/>
                                      </p:to>
                                    </p:set>
                                    <p:animEffect transition="in" filter="wipe(left)">
                                      <p:cBhvr>
                                        <p:cTn id="266" dur="1000"/>
                                        <p:tgtEl>
                                          <p:spTgt spid="159"/>
                                        </p:tgtEl>
                                      </p:cBhvr>
                                    </p:animEffect>
                                  </p:childTnLst>
                                </p:cTn>
                              </p:par>
                              <p:par>
                                <p:cTn id="267" presetID="22" presetClass="entr" presetSubtype="8" fill="hold" nodeType="withEffect">
                                  <p:stCondLst>
                                    <p:cond delay="0"/>
                                  </p:stCondLst>
                                  <p:childTnLst>
                                    <p:set>
                                      <p:cBhvr>
                                        <p:cTn id="268" dur="1" fill="hold">
                                          <p:stCondLst>
                                            <p:cond delay="0"/>
                                          </p:stCondLst>
                                        </p:cTn>
                                        <p:tgtEl>
                                          <p:spTgt spid="160"/>
                                        </p:tgtEl>
                                        <p:attrNameLst>
                                          <p:attrName>style.visibility</p:attrName>
                                        </p:attrNameLst>
                                      </p:cBhvr>
                                      <p:to>
                                        <p:strVal val="visible"/>
                                      </p:to>
                                    </p:set>
                                    <p:animEffect transition="in" filter="wipe(left)">
                                      <p:cBhvr>
                                        <p:cTn id="269" dur="1000"/>
                                        <p:tgtEl>
                                          <p:spTgt spid="160"/>
                                        </p:tgtEl>
                                      </p:cBhvr>
                                    </p:animEffect>
                                  </p:childTnLst>
                                </p:cTn>
                              </p:par>
                              <p:par>
                                <p:cTn id="270" presetID="10" presetClass="entr" presetSubtype="0" fill="hold" nodeType="withEffect">
                                  <p:stCondLst>
                                    <p:cond delay="0"/>
                                  </p:stCondLst>
                                  <p:childTnLst>
                                    <p:set>
                                      <p:cBhvr>
                                        <p:cTn id="271" dur="1" fill="hold">
                                          <p:stCondLst>
                                            <p:cond delay="0"/>
                                          </p:stCondLst>
                                        </p:cTn>
                                        <p:tgtEl>
                                          <p:spTgt spid="156"/>
                                        </p:tgtEl>
                                        <p:attrNameLst>
                                          <p:attrName>style.visibility</p:attrName>
                                        </p:attrNameLst>
                                      </p:cBhvr>
                                      <p:to>
                                        <p:strVal val="visible"/>
                                      </p:to>
                                    </p:set>
                                    <p:animEffect transition="in" filter="fade">
                                      <p:cBhvr>
                                        <p:cTn id="272"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49" grpId="0" animBg="1"/>
      <p:bldP spid="50" grpId="0" animBg="1"/>
      <p:bldP spid="55" grpId="0" animBg="1"/>
      <p:bldP spid="57" grpId="0" animBg="1"/>
      <p:bldP spid="7" grpId="0"/>
      <p:bldP spid="97" grpId="0" animBg="1"/>
      <p:bldP spid="95" grpId="0" animBg="1"/>
      <p:bldP spid="37"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81" grpId="0"/>
      <p:bldP spid="103" grpId="0"/>
      <p:bldP spid="107" grpId="0" animBg="1"/>
      <p:bldP spid="109" grpId="0"/>
      <p:bldP spid="84" grpId="0" animBg="1"/>
      <p:bldP spid="86" grpId="0" animBg="1"/>
      <p:bldP spid="87" grpId="0" animBg="1"/>
      <p:bldP spid="89" grpId="0" animBg="1"/>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 контроля процесса раскрытия информации</a:t>
            </a:r>
            <a:endParaRPr lang="ru-RU" b="1" dirty="0"/>
          </a:p>
        </p:txBody>
      </p:sp>
      <p:sp>
        <p:nvSpPr>
          <p:cNvPr id="4" name="Номер слайда 3"/>
          <p:cNvSpPr>
            <a:spLocks noGrp="1"/>
          </p:cNvSpPr>
          <p:nvPr>
            <p:ph type="sldNum" sz="quarter" idx="12"/>
          </p:nvPr>
        </p:nvSpPr>
        <p:spPr/>
        <p:txBody>
          <a:bodyPr/>
          <a:lstStyle/>
          <a:p>
            <a:fld id="{36654DC3-442E-3A4B-BDB5-90C6476B7DD0}" type="slidenum">
              <a:rPr lang="ru-RU" smtClean="0"/>
              <a:pPr/>
              <a:t>8</a:t>
            </a:fld>
            <a:endParaRPr lang="ru-RU" dirty="0"/>
          </a:p>
        </p:txBody>
      </p:sp>
      <p:pic>
        <p:nvPicPr>
          <p:cNvPr id="1026" name="Picture 2" descr="C:\Users\Eduard.Kapitonov\Desktop\ГИС ЖКХ\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7683"/>
            <a:ext cx="9144000" cy="44302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4" y="1181100"/>
            <a:ext cx="2098675" cy="4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599" y="1372725"/>
            <a:ext cx="713641" cy="48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482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Архитектура </a:t>
            </a:r>
            <a:r>
              <a:rPr lang="ru-RU" b="1" dirty="0"/>
              <a:t>решения</a:t>
            </a:r>
            <a:endParaRPr lang="ru-RU" dirty="0"/>
          </a:p>
        </p:txBody>
      </p:sp>
      <p:sp>
        <p:nvSpPr>
          <p:cNvPr id="5" name="Прямоугольник 4"/>
          <p:cNvSpPr/>
          <p:nvPr/>
        </p:nvSpPr>
        <p:spPr>
          <a:xfrm>
            <a:off x="303803" y="5328115"/>
            <a:ext cx="1804398" cy="12440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7618754" y="911526"/>
            <a:ext cx="1541409" cy="1148669"/>
            <a:chOff x="574488" y="3946525"/>
            <a:chExt cx="1946649" cy="1496880"/>
          </a:xfrm>
        </p:grpSpPr>
        <p:pic>
          <p:nvPicPr>
            <p:cNvPr id="11"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46525"/>
              <a:ext cx="1295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4488" y="4922004"/>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a:t>Управляющие </a:t>
              </a:r>
              <a:r>
                <a:rPr lang="ru-RU" sz="1000" b="1" dirty="0" smtClean="0"/>
                <a:t>организации</a:t>
              </a:r>
              <a:endParaRPr lang="ru-RU" sz="1000" b="1" dirty="0"/>
            </a:p>
          </p:txBody>
        </p:sp>
      </p:grpSp>
      <p:grpSp>
        <p:nvGrpSpPr>
          <p:cNvPr id="13" name="Группа 12"/>
          <p:cNvGrpSpPr/>
          <p:nvPr/>
        </p:nvGrpSpPr>
        <p:grpSpPr>
          <a:xfrm>
            <a:off x="-38612" y="5442665"/>
            <a:ext cx="1541409" cy="969126"/>
            <a:chOff x="2158813" y="5268913"/>
            <a:chExt cx="1946649" cy="1262910"/>
          </a:xfrm>
        </p:grpSpPr>
        <p:pic>
          <p:nvPicPr>
            <p:cNvPr id="1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268913"/>
              <a:ext cx="12954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158813" y="6210962"/>
              <a:ext cx="1946649" cy="32086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ru-RU" sz="1000" b="1" dirty="0" smtClean="0"/>
                <a:t>Жители</a:t>
              </a:r>
              <a:endParaRPr lang="ru-RU" sz="1000" b="1" dirty="0"/>
            </a:p>
          </p:txBody>
        </p:sp>
      </p:grpSp>
      <p:grpSp>
        <p:nvGrpSpPr>
          <p:cNvPr id="16" name="Группа 15"/>
          <p:cNvGrpSpPr/>
          <p:nvPr/>
        </p:nvGrpSpPr>
        <p:grpSpPr>
          <a:xfrm>
            <a:off x="7618754" y="5400605"/>
            <a:ext cx="1541409" cy="1131080"/>
            <a:chOff x="6145796" y="4931390"/>
            <a:chExt cx="1946649" cy="1473960"/>
          </a:xfrm>
        </p:grpSpPr>
        <p:pic>
          <p:nvPicPr>
            <p:cNvPr id="17" name="Picture 38" descr="C:\Users\Eduard.Kapitonov\Pictures\Водоканал СПб\1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115" y="4931390"/>
              <a:ext cx="1252011" cy="987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45796" y="5883949"/>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a:solidFill>
                    <a:schemeClr val="tx1"/>
                  </a:solidFill>
                </a:rPr>
                <a:t>Эксплуатирующие </a:t>
              </a:r>
            </a:p>
            <a:p>
              <a:r>
                <a:rPr lang="ru-RU" sz="1000" dirty="0">
                  <a:solidFill>
                    <a:schemeClr val="tx1"/>
                  </a:solidFill>
                </a:rPr>
                <a:t>организации</a:t>
              </a:r>
            </a:p>
          </p:txBody>
        </p:sp>
      </p:grpSp>
      <p:grpSp>
        <p:nvGrpSpPr>
          <p:cNvPr id="24" name="Группа 23"/>
          <p:cNvGrpSpPr/>
          <p:nvPr/>
        </p:nvGrpSpPr>
        <p:grpSpPr>
          <a:xfrm>
            <a:off x="-38612" y="896125"/>
            <a:ext cx="1541409" cy="1222935"/>
            <a:chOff x="3598675" y="980728"/>
            <a:chExt cx="1946649" cy="1593660"/>
          </a:xfrm>
        </p:grpSpPr>
        <p:sp>
          <p:nvSpPr>
            <p:cNvPr id="25" name="TextBox 24"/>
            <p:cNvSpPr txBox="1"/>
            <p:nvPr/>
          </p:nvSpPr>
          <p:spPr>
            <a:xfrm>
              <a:off x="3598675" y="1852449"/>
              <a:ext cx="1946649" cy="72193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ОИВ и </a:t>
              </a:r>
              <a:r>
                <a:rPr lang="ru-RU" sz="1000" dirty="0">
                  <a:solidFill>
                    <a:schemeClr val="tx1"/>
                  </a:solidFill>
                </a:rPr>
                <a:t>подведомственные учреждения</a:t>
              </a: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4753" y="980728"/>
              <a:ext cx="1268935" cy="8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Группа 26"/>
          <p:cNvGrpSpPr/>
          <p:nvPr/>
        </p:nvGrpSpPr>
        <p:grpSpPr>
          <a:xfrm>
            <a:off x="-38612" y="3094372"/>
            <a:ext cx="1541409" cy="1172179"/>
            <a:chOff x="1187624" y="5130847"/>
            <a:chExt cx="1946649" cy="1527517"/>
          </a:xfrm>
        </p:grpSpPr>
        <p:sp>
          <p:nvSpPr>
            <p:cNvPr id="28" name="TextBox 27"/>
            <p:cNvSpPr txBox="1"/>
            <p:nvPr/>
          </p:nvSpPr>
          <p:spPr>
            <a:xfrm>
              <a:off x="1187624" y="6136963"/>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200" b="1">
                  <a:solidFill>
                    <a:schemeClr val="bg1">
                      <a:lumMod val="50000"/>
                    </a:schemeClr>
                  </a:solidFill>
                </a:defRPr>
              </a:lvl1pPr>
            </a:lstStyle>
            <a:p>
              <a:r>
                <a:rPr lang="ru-RU" sz="1000" dirty="0" smtClean="0">
                  <a:solidFill>
                    <a:schemeClr val="tx1"/>
                  </a:solidFill>
                </a:rPr>
                <a:t>Объединения</a:t>
              </a:r>
            </a:p>
            <a:p>
              <a:r>
                <a:rPr lang="ru-RU" sz="1000" dirty="0" smtClean="0">
                  <a:solidFill>
                    <a:schemeClr val="tx1"/>
                  </a:solidFill>
                </a:rPr>
                <a:t>жителей</a:t>
              </a:r>
              <a:endParaRPr lang="ru-RU" sz="1000" dirty="0">
                <a:solidFill>
                  <a:schemeClr val="tx1"/>
                </a:solidFill>
              </a:endParaRPr>
            </a:p>
          </p:txBody>
        </p:sp>
        <p:pic>
          <p:nvPicPr>
            <p:cNvPr id="29" name="Picture 2" descr="http://photo2.kavkaz-uzel.ru/system/attachments/0001/3604/pahomov_view.jpg"/>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0" y="5130847"/>
              <a:ext cx="1301989" cy="1009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7618754" y="3102763"/>
            <a:ext cx="1541409" cy="1155396"/>
            <a:chOff x="6775310" y="3154816"/>
            <a:chExt cx="1946649" cy="1505647"/>
          </a:xfrm>
        </p:grpSpPr>
        <p:sp>
          <p:nvSpPr>
            <p:cNvPr id="31" name="TextBox 30"/>
            <p:cNvSpPr txBox="1"/>
            <p:nvPr/>
          </p:nvSpPr>
          <p:spPr>
            <a:xfrm>
              <a:off x="6775310" y="4139062"/>
              <a:ext cx="1946649" cy="52140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defPPr>
                <a:defRPr lang="ru-RU"/>
              </a:defPPr>
              <a:lvl1pPr algn="ctr">
                <a:defRPr sz="1400" b="1">
                  <a:solidFill>
                    <a:schemeClr val="bg1">
                      <a:lumMod val="50000"/>
                    </a:schemeClr>
                  </a:solidFill>
                </a:defRPr>
              </a:lvl1pPr>
            </a:lstStyle>
            <a:p>
              <a:r>
                <a:rPr lang="ru-RU" sz="1000" dirty="0" err="1" smtClean="0">
                  <a:solidFill>
                    <a:schemeClr val="tx1"/>
                  </a:solidFill>
                </a:rPr>
                <a:t>Ресурсоснабжающие</a:t>
              </a:r>
              <a:r>
                <a:rPr lang="ru-RU" sz="1000" dirty="0" smtClean="0">
                  <a:solidFill>
                    <a:schemeClr val="tx1"/>
                  </a:solidFill>
                </a:rPr>
                <a:t> организации </a:t>
              </a:r>
              <a:endParaRPr lang="ru-RU" sz="1000" dirty="0">
                <a:solidFill>
                  <a:schemeClr val="tx1"/>
                </a:solidFill>
              </a:endParaRPr>
            </a:p>
          </p:txBody>
        </p:sp>
        <p:pic>
          <p:nvPicPr>
            <p:cNvPr id="32" name="Picture 4" descr="http://pravdaurfo.ru/sites/default/files/home/user1530/2_0.jp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918" y="3154816"/>
              <a:ext cx="1254655" cy="9751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3" name="Прямая со стрелкой 92"/>
          <p:cNvCxnSpPr/>
          <p:nvPr/>
        </p:nvCxnSpPr>
        <p:spPr>
          <a:xfrm flipH="1">
            <a:off x="-2250446" y="1726629"/>
            <a:ext cx="479060" cy="839856"/>
          </a:xfrm>
          <a:prstGeom prst="straightConnector1">
            <a:avLst/>
          </a:prstGeom>
          <a:noFill/>
          <a:ln w="28575" cap="flat" cmpd="sng" algn="ctr">
            <a:solidFill>
              <a:schemeClr val="bg1">
                <a:lumMod val="75000"/>
              </a:schemeClr>
            </a:solidFill>
            <a:prstDash val="solid"/>
            <a:round/>
            <a:headEnd type="none" w="med" len="med"/>
            <a:tailEnd type="triangle" w="med" len="lg"/>
          </a:ln>
          <a:effectLst/>
        </p:spPr>
      </p:cxnSp>
      <p:sp>
        <p:nvSpPr>
          <p:cNvPr id="50" name="Скругленный прямоугольник 49"/>
          <p:cNvSpPr/>
          <p:nvPr/>
        </p:nvSpPr>
        <p:spPr>
          <a:xfrm>
            <a:off x="1560387" y="1321124"/>
            <a:ext cx="6056766" cy="1937728"/>
          </a:xfrm>
          <a:prstGeom prst="roundRect">
            <a:avLst>
              <a:gd name="adj" fmla="val 9983"/>
            </a:avLst>
          </a:prstGeom>
          <a:solidFill>
            <a:srgbClr val="CC0000"/>
          </a:solidFill>
          <a:ln w="28575" cap="flat" cmpd="sng" algn="ctr">
            <a:solidFill>
              <a:srgbClr val="C00000"/>
            </a:solidFill>
            <a:prstDash val="solid"/>
            <a:round/>
            <a:headEnd type="none" w="med" len="med"/>
            <a:tailEnd type="triangle" w="med" len="lg"/>
          </a:ln>
          <a:effectLst/>
        </p:spPr>
        <p:txBody>
          <a:bodyPr rtlCol="0" anchor="t"/>
          <a:lstStyle/>
          <a:p>
            <a:pPr algn="ctr"/>
            <a:r>
              <a:rPr lang="ru-RU" sz="2000" dirty="0">
                <a:solidFill>
                  <a:schemeClr val="bg1"/>
                </a:solidFill>
              </a:rPr>
              <a:t>Информационный портал</a:t>
            </a:r>
          </a:p>
        </p:txBody>
      </p:sp>
      <p:sp>
        <p:nvSpPr>
          <p:cNvPr id="51" name="Скругленный прямоугольник 50"/>
          <p:cNvSpPr/>
          <p:nvPr/>
        </p:nvSpPr>
        <p:spPr>
          <a:xfrm>
            <a:off x="1687764" y="1805654"/>
            <a:ext cx="1732822" cy="618773"/>
          </a:xfrm>
          <a:prstGeom prst="roundRect">
            <a:avLst/>
          </a:prstGeom>
          <a:solidFill>
            <a:schemeClr val="bg1"/>
          </a:solidFill>
          <a:ln w="28575" cap="flat" cmpd="sng" algn="ctr">
            <a:solidFill>
              <a:srgbClr val="C00000"/>
            </a:solidFill>
            <a:prstDash val="solid"/>
            <a:round/>
            <a:headEnd type="none" w="med" len="med"/>
            <a:tailEnd type="triangle" w="med" len="lg"/>
          </a:ln>
          <a:effectLst/>
        </p:spPr>
        <p:txBody>
          <a:bodyPr rtlCol="0" anchor="ctr"/>
          <a:lstStyle/>
          <a:p>
            <a:pPr marL="0" lvl="1" algn="ctr"/>
            <a:r>
              <a:rPr lang="ru-RU" sz="1400" dirty="0">
                <a:solidFill>
                  <a:srgbClr val="CC0000"/>
                </a:solidFill>
              </a:rPr>
              <a:t>Открытая часть </a:t>
            </a:r>
            <a:r>
              <a:rPr lang="ru-RU" sz="1400" dirty="0" smtClean="0">
                <a:solidFill>
                  <a:srgbClr val="CC0000"/>
                </a:solidFill>
              </a:rPr>
              <a:t>портала</a:t>
            </a:r>
            <a:endParaRPr lang="ru-RU" sz="1400" dirty="0">
              <a:solidFill>
                <a:srgbClr val="CC0000"/>
              </a:solidFill>
            </a:endParaRPr>
          </a:p>
        </p:txBody>
      </p:sp>
      <p:sp>
        <p:nvSpPr>
          <p:cNvPr id="52" name="Скругленный прямоугольник 51"/>
          <p:cNvSpPr/>
          <p:nvPr/>
        </p:nvSpPr>
        <p:spPr>
          <a:xfrm>
            <a:off x="4034945" y="1805654"/>
            <a:ext cx="3401653" cy="1367254"/>
          </a:xfrm>
          <a:prstGeom prst="roundRect">
            <a:avLst/>
          </a:prstGeom>
          <a:solidFill>
            <a:srgbClr val="FFFFFF"/>
          </a:solidFill>
          <a:ln w="28575" cap="flat" cmpd="sng" algn="ctr">
            <a:solidFill>
              <a:srgbClr val="C00000"/>
            </a:solidFill>
            <a:prstDash val="solid"/>
            <a:round/>
            <a:headEnd type="none" w="med" len="med"/>
            <a:tailEnd type="triangle" w="med" len="lg"/>
          </a:ln>
          <a:effectLst/>
        </p:spPr>
        <p:txBody>
          <a:bodyPr rtlCol="0" anchor="ctr"/>
          <a:lstStyle/>
          <a:p>
            <a:pPr algn="ctr"/>
            <a:r>
              <a:rPr lang="ru-RU" sz="2000" dirty="0">
                <a:solidFill>
                  <a:srgbClr val="CC0000"/>
                </a:solidFill>
              </a:rPr>
              <a:t>Информационные </a:t>
            </a:r>
            <a:r>
              <a:rPr lang="ru-RU" sz="2000" dirty="0" smtClean="0">
                <a:solidFill>
                  <a:srgbClr val="CC0000"/>
                </a:solidFill>
              </a:rPr>
              <a:t>и коммуникационные сервисы</a:t>
            </a:r>
            <a:endParaRPr lang="ru-RU" sz="2000" dirty="0">
              <a:solidFill>
                <a:srgbClr val="CC0000"/>
              </a:solidFill>
            </a:endParaRPr>
          </a:p>
        </p:txBody>
      </p:sp>
      <p:cxnSp>
        <p:nvCxnSpPr>
          <p:cNvPr id="56" name="Прямая соединительная линия 55"/>
          <p:cNvCxnSpPr/>
          <p:nvPr/>
        </p:nvCxnSpPr>
        <p:spPr>
          <a:xfrm flipH="1">
            <a:off x="3611762" y="2830297"/>
            <a:ext cx="290940" cy="0"/>
          </a:xfrm>
          <a:prstGeom prst="line">
            <a:avLst/>
          </a:prstGeom>
          <a:noFill/>
          <a:ln w="28575" cap="flat" cmpd="sng" algn="ctr">
            <a:solidFill>
              <a:schemeClr val="bg1"/>
            </a:solidFill>
            <a:prstDash val="solid"/>
            <a:round/>
            <a:headEnd type="triangle" w="med" len="med"/>
            <a:tailEnd type="triangle" w="med" len="med"/>
          </a:ln>
          <a:effectLst/>
        </p:spPr>
      </p:cxnSp>
      <p:grpSp>
        <p:nvGrpSpPr>
          <p:cNvPr id="57" name="Группа 56"/>
          <p:cNvGrpSpPr/>
          <p:nvPr/>
        </p:nvGrpSpPr>
        <p:grpSpPr>
          <a:xfrm>
            <a:off x="1692577" y="2489264"/>
            <a:ext cx="1828964" cy="683644"/>
            <a:chOff x="1788550" y="3430354"/>
            <a:chExt cx="2188244" cy="1242229"/>
          </a:xfrm>
          <a:solidFill>
            <a:srgbClr val="FFFFFF"/>
          </a:solidFill>
        </p:grpSpPr>
        <p:sp>
          <p:nvSpPr>
            <p:cNvPr id="74" name="Скругленный прямоугольник 73"/>
            <p:cNvSpPr/>
            <p:nvPr/>
          </p:nvSpPr>
          <p:spPr>
            <a:xfrm>
              <a:off x="1903578" y="3430354"/>
              <a:ext cx="2073216" cy="1124355"/>
            </a:xfrm>
            <a:prstGeom prst="roundRect">
              <a:avLst/>
            </a:prstGeom>
            <a:grp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76" name="Скругленный прямоугольник 75"/>
            <p:cNvSpPr/>
            <p:nvPr/>
          </p:nvSpPr>
          <p:spPr>
            <a:xfrm>
              <a:off x="1854690" y="3484978"/>
              <a:ext cx="2073216" cy="1124355"/>
            </a:xfrm>
            <a:prstGeom prst="roundRect">
              <a:avLst/>
            </a:prstGeom>
            <a:grpFill/>
            <a:ln w="28575" cap="flat" cmpd="sng" algn="ctr">
              <a:solidFill>
                <a:srgbClr val="C00000"/>
              </a:solidFill>
              <a:prstDash val="solid"/>
              <a:round/>
              <a:headEnd type="none" w="med" len="med"/>
              <a:tailEnd type="triangle" w="med" len="lg"/>
            </a:ln>
            <a:effectLst/>
          </p:spPr>
          <p:txBody>
            <a:bodyPr rtlCol="0" anchor="ctr"/>
            <a:lstStyle/>
            <a:p>
              <a:pPr algn="ctr"/>
              <a:endParaRPr lang="ru-RU">
                <a:solidFill>
                  <a:schemeClr val="tx1"/>
                </a:solidFill>
              </a:endParaRPr>
            </a:p>
          </p:txBody>
        </p:sp>
        <p:sp>
          <p:nvSpPr>
            <p:cNvPr id="77" name="Скругленный прямоугольник 76"/>
            <p:cNvSpPr/>
            <p:nvPr/>
          </p:nvSpPr>
          <p:spPr>
            <a:xfrm>
              <a:off x="1788550" y="3548228"/>
              <a:ext cx="2073216" cy="1124355"/>
            </a:xfrm>
            <a:prstGeom prst="roundRect">
              <a:avLst/>
            </a:prstGeom>
            <a:grpFill/>
            <a:ln w="28575" cap="flat" cmpd="sng" algn="ctr">
              <a:solidFill>
                <a:srgbClr val="C00000"/>
              </a:solidFill>
              <a:prstDash val="solid"/>
              <a:round/>
              <a:headEnd type="none" w="med" len="med"/>
              <a:tailEnd type="triangle" w="med" len="lg"/>
            </a:ln>
            <a:effectLst/>
          </p:spPr>
          <p:txBody>
            <a:bodyPr rtlCol="0" anchor="ctr"/>
            <a:lstStyle/>
            <a:p>
              <a:pPr algn="ctr"/>
              <a:r>
                <a:rPr lang="ru-RU" sz="1400" dirty="0">
                  <a:solidFill>
                    <a:srgbClr val="CC0000"/>
                  </a:solidFill>
                </a:rPr>
                <a:t>Личные кабинеты </a:t>
              </a:r>
              <a:r>
                <a:rPr lang="ru-RU" sz="1400" dirty="0" smtClean="0">
                  <a:solidFill>
                    <a:srgbClr val="CC0000"/>
                  </a:solidFill>
                </a:rPr>
                <a:t>пользователей</a:t>
              </a:r>
              <a:endParaRPr lang="ru-RU" sz="1400" dirty="0">
                <a:solidFill>
                  <a:srgbClr val="CC0000"/>
                </a:solidFill>
              </a:endParaRPr>
            </a:p>
          </p:txBody>
        </p:sp>
      </p:grpSp>
      <p:sp>
        <p:nvSpPr>
          <p:cNvPr id="58" name="Скругленный прямоугольник 57"/>
          <p:cNvSpPr/>
          <p:nvPr/>
        </p:nvSpPr>
        <p:spPr>
          <a:xfrm>
            <a:off x="1560386" y="3517383"/>
            <a:ext cx="3622935" cy="1881805"/>
          </a:xfrm>
          <a:prstGeom prst="roundRect">
            <a:avLst>
              <a:gd name="adj" fmla="val 9793"/>
            </a:avLst>
          </a:prstGeom>
          <a:noFill/>
          <a:ln w="28575" cap="flat" cmpd="sng" algn="ctr">
            <a:solidFill>
              <a:srgbClr val="C00000"/>
            </a:solidFill>
            <a:prstDash val="solid"/>
            <a:round/>
            <a:headEnd type="none" w="med" len="med"/>
            <a:tailEnd type="triangle" w="med" len="lg"/>
          </a:ln>
          <a:effectLst/>
        </p:spPr>
        <p:txBody>
          <a:bodyPr rtlCol="0" anchor="t"/>
          <a:lstStyle/>
          <a:p>
            <a:pPr algn="ctr"/>
            <a:r>
              <a:rPr lang="ru-RU" sz="2000" dirty="0">
                <a:solidFill>
                  <a:srgbClr val="CC0000"/>
                </a:solidFill>
              </a:rPr>
              <a:t>Эталонная </a:t>
            </a:r>
            <a:r>
              <a:rPr lang="ru-RU" sz="2000" dirty="0" smtClean="0">
                <a:solidFill>
                  <a:srgbClr val="CC0000"/>
                </a:solidFill>
              </a:rPr>
              <a:t>модель</a:t>
            </a:r>
            <a:endParaRPr lang="ru-RU" sz="2000" dirty="0">
              <a:solidFill>
                <a:srgbClr val="CC0000"/>
              </a:solidFill>
            </a:endParaRPr>
          </a:p>
        </p:txBody>
      </p:sp>
      <p:sp>
        <p:nvSpPr>
          <p:cNvPr id="59" name="Прямоугольник 58"/>
          <p:cNvSpPr/>
          <p:nvPr/>
        </p:nvSpPr>
        <p:spPr>
          <a:xfrm>
            <a:off x="3437051" y="3953266"/>
            <a:ext cx="1429985" cy="602565"/>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a:solidFill>
                  <a:srgbClr val="FFFFFF"/>
                </a:solidFill>
              </a:rPr>
              <a:t>Процессы</a:t>
            </a:r>
          </a:p>
        </p:txBody>
      </p:sp>
      <p:sp>
        <p:nvSpPr>
          <p:cNvPr id="60" name="Прямоугольник 59"/>
          <p:cNvSpPr/>
          <p:nvPr/>
        </p:nvSpPr>
        <p:spPr>
          <a:xfrm>
            <a:off x="1873660" y="3949804"/>
            <a:ext cx="1499696" cy="602565"/>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smtClean="0">
                <a:solidFill>
                  <a:srgbClr val="FFFFFF"/>
                </a:solidFill>
              </a:rPr>
              <a:t>Объекты</a:t>
            </a:r>
            <a:endParaRPr lang="ru-RU" sz="1600" dirty="0">
              <a:solidFill>
                <a:srgbClr val="FFFFFF"/>
              </a:solidFill>
            </a:endParaRPr>
          </a:p>
        </p:txBody>
      </p:sp>
      <p:cxnSp>
        <p:nvCxnSpPr>
          <p:cNvPr id="62" name="Прямая соединительная линия 61"/>
          <p:cNvCxnSpPr/>
          <p:nvPr/>
        </p:nvCxnSpPr>
        <p:spPr>
          <a:xfrm>
            <a:off x="3371548" y="3302712"/>
            <a:ext cx="1413" cy="379645"/>
          </a:xfrm>
          <a:prstGeom prst="line">
            <a:avLst/>
          </a:prstGeom>
          <a:noFill/>
          <a:ln w="28575" cap="flat" cmpd="sng" algn="ctr">
            <a:solidFill>
              <a:srgbClr val="CC0000"/>
            </a:solidFill>
            <a:prstDash val="solid"/>
            <a:round/>
            <a:headEnd type="triangle" w="med" len="med"/>
            <a:tailEnd type="triangle" w="med" len="med"/>
          </a:ln>
          <a:effectLst/>
        </p:spPr>
      </p:cxnSp>
      <p:sp>
        <p:nvSpPr>
          <p:cNvPr id="63" name="Скругленный прямоугольник 62"/>
          <p:cNvSpPr/>
          <p:nvPr/>
        </p:nvSpPr>
        <p:spPr>
          <a:xfrm>
            <a:off x="1869754" y="4634045"/>
            <a:ext cx="3004199" cy="618773"/>
          </a:xfrm>
          <a:prstGeom prst="roundRect">
            <a:avLst>
              <a:gd name="adj" fmla="val 0"/>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marL="0" lvl="1" algn="ctr"/>
            <a:r>
              <a:rPr lang="ru-RU" sz="1600" dirty="0" smtClean="0">
                <a:solidFill>
                  <a:srgbClr val="FFFFFF"/>
                </a:solidFill>
              </a:rPr>
              <a:t>Интеграционный сервис</a:t>
            </a:r>
            <a:endParaRPr lang="ru-RU" sz="1600" dirty="0">
              <a:solidFill>
                <a:srgbClr val="FFFFFF"/>
              </a:solidFill>
            </a:endParaRPr>
          </a:p>
        </p:txBody>
      </p:sp>
      <p:sp>
        <p:nvSpPr>
          <p:cNvPr id="64" name="Скругленный прямоугольник 63"/>
          <p:cNvSpPr/>
          <p:nvPr/>
        </p:nvSpPr>
        <p:spPr>
          <a:xfrm>
            <a:off x="5332782" y="3514747"/>
            <a:ext cx="2281546" cy="1884441"/>
          </a:xfrm>
          <a:prstGeom prst="roundRect">
            <a:avLst/>
          </a:prstGeom>
          <a:noFill/>
          <a:ln w="28575" cap="flat" cmpd="sng" algn="ctr">
            <a:solidFill>
              <a:srgbClr val="C00000"/>
            </a:solidFill>
            <a:prstDash val="solid"/>
            <a:round/>
            <a:headEnd type="none" w="med" len="med"/>
            <a:tailEnd type="triangle" w="med" len="lg"/>
          </a:ln>
          <a:effectLst/>
        </p:spPr>
        <p:txBody>
          <a:bodyPr rtlCol="0" anchor="t"/>
          <a:lstStyle/>
          <a:p>
            <a:pPr algn="ctr"/>
            <a:r>
              <a:rPr lang="ru-RU" sz="2000" dirty="0" smtClean="0">
                <a:solidFill>
                  <a:srgbClr val="CC0000"/>
                </a:solidFill>
              </a:rPr>
              <a:t>Данные</a:t>
            </a:r>
            <a:endParaRPr lang="ru-RU" sz="2000" dirty="0">
              <a:solidFill>
                <a:srgbClr val="CC0000"/>
              </a:solidFill>
            </a:endParaRPr>
          </a:p>
        </p:txBody>
      </p:sp>
      <p:sp>
        <p:nvSpPr>
          <p:cNvPr id="65" name="Прямоугольник 64"/>
          <p:cNvSpPr/>
          <p:nvPr/>
        </p:nvSpPr>
        <p:spPr>
          <a:xfrm>
            <a:off x="5606985" y="3953266"/>
            <a:ext cx="1733142" cy="602565"/>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smtClean="0">
                <a:solidFill>
                  <a:srgbClr val="FFFFFF"/>
                </a:solidFill>
              </a:rPr>
              <a:t>Оперативная</a:t>
            </a:r>
          </a:p>
          <a:p>
            <a:pPr algn="ctr"/>
            <a:r>
              <a:rPr lang="ru-RU" sz="1600" dirty="0" smtClean="0">
                <a:solidFill>
                  <a:srgbClr val="FFFFFF"/>
                </a:solidFill>
              </a:rPr>
              <a:t>База данных</a:t>
            </a:r>
            <a:endParaRPr lang="ru-RU" sz="1600" dirty="0">
              <a:solidFill>
                <a:srgbClr val="FFFFFF"/>
              </a:solidFill>
            </a:endParaRPr>
          </a:p>
        </p:txBody>
      </p:sp>
      <p:sp>
        <p:nvSpPr>
          <p:cNvPr id="66" name="Прямоугольник 65"/>
          <p:cNvSpPr/>
          <p:nvPr/>
        </p:nvSpPr>
        <p:spPr>
          <a:xfrm>
            <a:off x="5606985" y="4634045"/>
            <a:ext cx="1733143" cy="602565"/>
          </a:xfrm>
          <a:prstGeom prst="rect">
            <a:avLst/>
          </a:prstGeom>
          <a:solidFill>
            <a:schemeClr val="bg1">
              <a:lumMod val="65000"/>
            </a:schemeClr>
          </a:solidFill>
          <a:ln w="28575" cap="flat" cmpd="sng" algn="ctr">
            <a:noFill/>
            <a:prstDash val="solid"/>
            <a:round/>
            <a:headEnd type="none" w="med" len="med"/>
            <a:tailEnd type="triangle" w="med" len="lg"/>
          </a:ln>
          <a:effectLst/>
        </p:spPr>
        <p:txBody>
          <a:bodyPr rtlCol="0" anchor="ctr"/>
          <a:lstStyle/>
          <a:p>
            <a:pPr algn="ctr"/>
            <a:r>
              <a:rPr lang="ru-RU" sz="1600" dirty="0" smtClean="0">
                <a:solidFill>
                  <a:srgbClr val="FFFFFF"/>
                </a:solidFill>
              </a:rPr>
              <a:t>Расчетно-отчетная модель</a:t>
            </a:r>
            <a:endParaRPr lang="ru-RU" sz="1600" dirty="0">
              <a:solidFill>
                <a:srgbClr val="FFFFFF"/>
              </a:solidFill>
            </a:endParaRPr>
          </a:p>
        </p:txBody>
      </p:sp>
      <p:cxnSp>
        <p:nvCxnSpPr>
          <p:cNvPr id="67" name="Прямая соединительная линия 66"/>
          <p:cNvCxnSpPr/>
          <p:nvPr/>
        </p:nvCxnSpPr>
        <p:spPr>
          <a:xfrm>
            <a:off x="5018117" y="4463739"/>
            <a:ext cx="458759" cy="0"/>
          </a:xfrm>
          <a:prstGeom prst="line">
            <a:avLst/>
          </a:prstGeom>
          <a:noFill/>
          <a:ln w="28575" cap="flat" cmpd="sng" algn="ctr">
            <a:solidFill>
              <a:srgbClr val="CC0000"/>
            </a:solidFill>
            <a:prstDash val="solid"/>
            <a:round/>
            <a:headEnd type="triangle" w="med" len="med"/>
            <a:tailEnd type="triangle" w="med" len="med"/>
          </a:ln>
          <a:effectLst/>
        </p:spPr>
      </p:cxnSp>
      <p:sp>
        <p:nvSpPr>
          <p:cNvPr id="71" name="Скругленный прямоугольник 70"/>
          <p:cNvSpPr/>
          <p:nvPr/>
        </p:nvSpPr>
        <p:spPr>
          <a:xfrm>
            <a:off x="1560386" y="5591240"/>
            <a:ext cx="6042044" cy="618773"/>
          </a:xfrm>
          <a:prstGeom prst="roundRect">
            <a:avLst/>
          </a:prstGeom>
          <a:noFill/>
          <a:ln w="28575" cap="flat" cmpd="sng" algn="ctr">
            <a:solidFill>
              <a:schemeClr val="bg1">
                <a:lumMod val="50000"/>
              </a:schemeClr>
            </a:solidFill>
            <a:prstDash val="solid"/>
            <a:round/>
            <a:headEnd type="none" w="med" len="med"/>
            <a:tailEnd type="triangle" w="med" len="lg"/>
          </a:ln>
          <a:effectLst/>
        </p:spPr>
        <p:txBody>
          <a:bodyPr rtlCol="0" anchor="ctr"/>
          <a:lstStyle/>
          <a:p>
            <a:pPr marL="0" lvl="1" algn="ctr"/>
            <a:r>
              <a:rPr lang="ru-RU" sz="2000" dirty="0" smtClean="0">
                <a:solidFill>
                  <a:schemeClr val="bg1">
                    <a:lumMod val="50000"/>
                  </a:schemeClr>
                </a:solidFill>
              </a:rPr>
              <a:t>Ведомственные и отраслевые системы</a:t>
            </a:r>
            <a:endParaRPr lang="ru-RU" sz="2000" dirty="0">
              <a:solidFill>
                <a:schemeClr val="bg1">
                  <a:lumMod val="50000"/>
                </a:schemeClr>
              </a:solidFill>
            </a:endParaRPr>
          </a:p>
        </p:txBody>
      </p:sp>
      <p:cxnSp>
        <p:nvCxnSpPr>
          <p:cNvPr id="72" name="Прямая соединительная линия 71"/>
          <p:cNvCxnSpPr/>
          <p:nvPr/>
        </p:nvCxnSpPr>
        <p:spPr>
          <a:xfrm flipH="1" flipV="1">
            <a:off x="3348346" y="5269435"/>
            <a:ext cx="7210" cy="458367"/>
          </a:xfrm>
          <a:prstGeom prst="line">
            <a:avLst/>
          </a:prstGeom>
          <a:noFill/>
          <a:ln w="28575" cap="flat" cmpd="sng" algn="ctr">
            <a:solidFill>
              <a:srgbClr val="CC0000"/>
            </a:solidFill>
            <a:prstDash val="solid"/>
            <a:round/>
            <a:headEnd type="triangle" w="med" len="med"/>
            <a:tailEnd type="triangle" w="med" len="med"/>
          </a:ln>
          <a:effectLst/>
        </p:spPr>
      </p:cxnSp>
      <p:cxnSp>
        <p:nvCxnSpPr>
          <p:cNvPr id="78" name="Прямая соединительная линия 77"/>
          <p:cNvCxnSpPr/>
          <p:nvPr/>
        </p:nvCxnSpPr>
        <p:spPr>
          <a:xfrm flipH="1">
            <a:off x="3610547" y="2156102"/>
            <a:ext cx="290940" cy="0"/>
          </a:xfrm>
          <a:prstGeom prst="line">
            <a:avLst/>
          </a:prstGeom>
          <a:noFill/>
          <a:ln w="28575" cap="flat" cmpd="sng" algn="ctr">
            <a:solidFill>
              <a:schemeClr val="bg1"/>
            </a:solidFill>
            <a:prstDash val="solid"/>
            <a:round/>
            <a:headEnd type="triangle" w="med" len="med"/>
            <a:tailEnd type="triangle" w="med" len="med"/>
          </a:ln>
          <a:effectLst/>
        </p:spPr>
      </p:cxnSp>
      <p:sp>
        <p:nvSpPr>
          <p:cNvPr id="22" name="Прямоугольник 21"/>
          <p:cNvSpPr/>
          <p:nvPr/>
        </p:nvSpPr>
        <p:spPr>
          <a:xfrm>
            <a:off x="1038225" y="819061"/>
            <a:ext cx="7096125" cy="430887"/>
          </a:xfrm>
          <a:prstGeom prst="rect">
            <a:avLst/>
          </a:prstGeom>
        </p:spPr>
        <p:txBody>
          <a:bodyPr wrap="square">
            <a:spAutoFit/>
          </a:bodyPr>
          <a:lstStyle/>
          <a:p>
            <a:pPr algn="ctr"/>
            <a:r>
              <a:rPr lang="ru-RU" sz="2200" dirty="0">
                <a:latin typeface="Arial" pitchFamily="34" charset="0"/>
                <a:cs typeface="Arial" pitchFamily="34" charset="0"/>
              </a:rPr>
              <a:t>Создание единой коммуникационной </a:t>
            </a:r>
            <a:r>
              <a:rPr lang="ru-RU" sz="2200" dirty="0" smtClean="0">
                <a:latin typeface="Arial" pitchFamily="34" charset="0"/>
                <a:cs typeface="Arial" pitchFamily="34" charset="0"/>
              </a:rPr>
              <a:t>площадки</a:t>
            </a:r>
            <a:endParaRPr lang="ru-RU" sz="2200" dirty="0">
              <a:latin typeface="Arial" pitchFamily="34" charset="0"/>
              <a:cs typeface="Arial" pitchFamily="34" charset="0"/>
            </a:endParaRPr>
          </a:p>
        </p:txBody>
      </p:sp>
      <p:sp>
        <p:nvSpPr>
          <p:cNvPr id="87" name="Прямоугольник 86"/>
          <p:cNvSpPr/>
          <p:nvPr/>
        </p:nvSpPr>
        <p:spPr>
          <a:xfrm>
            <a:off x="1038225" y="6257836"/>
            <a:ext cx="7096125" cy="430887"/>
          </a:xfrm>
          <a:prstGeom prst="rect">
            <a:avLst/>
          </a:prstGeom>
        </p:spPr>
        <p:txBody>
          <a:bodyPr wrap="square">
            <a:spAutoFit/>
          </a:bodyPr>
          <a:lstStyle/>
          <a:p>
            <a:pPr algn="ctr"/>
            <a:r>
              <a:rPr lang="ru-RU" sz="2200" dirty="0" smtClean="0">
                <a:latin typeface="Arial" pitchFamily="34" charset="0"/>
                <a:cs typeface="Arial" pitchFamily="34" charset="0"/>
              </a:rPr>
              <a:t>Сохранение созданных информационных систем</a:t>
            </a:r>
            <a:endParaRPr lang="ru-RU" sz="22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36654DC3-442E-3A4B-BDB5-90C6476B7DD0}" type="slidenum">
              <a:rPr lang="ru-RU" smtClean="0"/>
              <a:pPr/>
              <a:t>9</a:t>
            </a:fld>
            <a:endParaRPr lang="ru-RU" dirty="0"/>
          </a:p>
        </p:txBody>
      </p:sp>
    </p:spTree>
    <p:extLst>
      <p:ext uri="{BB962C8B-B14F-4D97-AF65-F5344CB8AC3E}">
        <p14:creationId xmlns:p14="http://schemas.microsoft.com/office/powerpoint/2010/main" val="3537941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44658</TotalTime>
  <Words>3867</Words>
  <Application>Microsoft Office PowerPoint</Application>
  <PresentationFormat>Экран (4:3)</PresentationFormat>
  <Paragraphs>946</Paragraphs>
  <Slides>30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Краткая информация о проекте</vt:lpstr>
      <vt:lpstr>Предпосылки создания решения</vt:lpstr>
      <vt:lpstr>Очевидное - не вероятное, или вопросы которые ставят в тупик</vt:lpstr>
      <vt:lpstr>Единый объект учета для всех участников рынка ЖКХ</vt:lpstr>
      <vt:lpstr>Многоквартирный дом, как объект учета</vt:lpstr>
      <vt:lpstr>Процессный подход</vt:lpstr>
      <vt:lpstr>Пример контроля процесса раскрытия информации</vt:lpstr>
      <vt:lpstr>Архитектура решения</vt:lpstr>
      <vt:lpstr>Портал – единая коммуникационная площадка (dom.mos.ru)</vt:lpstr>
      <vt:lpstr>Личный кабинет Управы (dom.mos.ru)</vt:lpstr>
      <vt:lpstr>Личный кабинет ГУИС  (dom.mos.ru)</vt:lpstr>
      <vt:lpstr>Личный кабинет Управляющей Компании (dom.mos.ru)</vt:lpstr>
      <vt:lpstr>Личный кабинет Префектуры (dom.mos.ru)</vt:lpstr>
      <vt:lpstr>Состав решения</vt:lpstr>
      <vt:lpstr>Эффект от внедрения </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Направления развития информационной системы  ЖКХ</vt:lpstr>
      <vt:lpstr>Автоматизация в условиях жестких ограничений</vt:lpstr>
      <vt:lpstr>Актуальность</vt:lpstr>
      <vt:lpstr>Наши предложения</vt:lpstr>
      <vt:lpstr>Презентация PowerPoint</vt:lpstr>
      <vt:lpstr>Контактная информация </vt:lpstr>
    </vt:vector>
  </TitlesOfParts>
  <Company>R-Style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Илья Чичин</dc:creator>
  <cp:lastModifiedBy>Капитонов Эдуард Викторович</cp:lastModifiedBy>
  <cp:revision>1198</cp:revision>
  <cp:lastPrinted>2013-11-25T14:14:06Z</cp:lastPrinted>
  <dcterms:created xsi:type="dcterms:W3CDTF">2013-01-21T09:13:40Z</dcterms:created>
  <dcterms:modified xsi:type="dcterms:W3CDTF">2014-10-16T03:06:38Z</dcterms:modified>
</cp:coreProperties>
</file>