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1" r:id="rId3"/>
    <p:sldId id="300" r:id="rId4"/>
    <p:sldId id="302" r:id="rId5"/>
    <p:sldId id="258" r:id="rId6"/>
    <p:sldId id="299" r:id="rId7"/>
    <p:sldId id="260" r:id="rId8"/>
    <p:sldId id="303" r:id="rId9"/>
    <p:sldId id="304" r:id="rId10"/>
    <p:sldId id="262" r:id="rId11"/>
    <p:sldId id="288" r:id="rId12"/>
    <p:sldId id="291" r:id="rId13"/>
    <p:sldId id="293" r:id="rId14"/>
    <p:sldId id="295" r:id="rId15"/>
    <p:sldId id="296" r:id="rId16"/>
    <p:sldId id="297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ттиева Александра" initials="МА" lastIdx="2" clrIdx="0">
    <p:extLst>
      <p:ext uri="{19B8F6BF-5375-455C-9EA6-DF929625EA0E}">
        <p15:presenceInfo xmlns:p15="http://schemas.microsoft.com/office/powerpoint/2012/main" userId="S-1-5-21-376551289-3199360638-1250294580-9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E00"/>
    <a:srgbClr val="00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2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389077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7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3682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00" y="6126968"/>
            <a:ext cx="2419540" cy="4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3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8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9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4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8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7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BA68-6A6F-4CB6-850A-B8F44C5E0BC2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E3AB-32CC-43A7-9F0B-77A33ED9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4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earchinform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archinform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earchinform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earchinform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earchinform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earchinform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36167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799234" y="-3768671"/>
            <a:ext cx="1238727" cy="11546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 algn="ctr"/>
            <a:endParaRPr lang="ru-RU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Shape 39"/>
          <p:cNvSpPr>
            <a:spLocks noChangeArrowheads="1"/>
          </p:cNvSpPr>
          <p:nvPr/>
        </p:nvSpPr>
        <p:spPr bwMode="auto">
          <a:xfrm>
            <a:off x="6526322" y="3249463"/>
            <a:ext cx="2725491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FB7E00"/>
                </a:solidFill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НИКОЛАЙ СОРОКИН</a:t>
            </a:r>
            <a:endParaRPr lang="ru-RU" altLang="ru-RU" sz="2000" b="1" dirty="0">
              <a:solidFill>
                <a:srgbClr val="FB7E00"/>
              </a:solidFill>
              <a:latin typeface="Segoe UI Semilight" panose="020B0402040204020203" pitchFamily="34" charset="0"/>
              <a:ea typeface="Verdana Bold"/>
              <a:cs typeface="Segoe UI Semilight" panose="020B0402040204020203" pitchFamily="34" charset="0"/>
              <a:sym typeface="Verdana Bold"/>
            </a:endParaRPr>
          </a:p>
        </p:txBody>
      </p:sp>
      <p:sp>
        <p:nvSpPr>
          <p:cNvPr id="7" name="Shape 40"/>
          <p:cNvSpPr>
            <a:spLocks noChangeArrowheads="1"/>
          </p:cNvSpPr>
          <p:nvPr/>
        </p:nvSpPr>
        <p:spPr bwMode="auto">
          <a:xfrm>
            <a:off x="6526322" y="3633725"/>
            <a:ext cx="3817007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r>
              <a:rPr lang="ru-RU" altLang="ru-RU" sz="20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Verdana" panose="020B0604030504040204" pitchFamily="34" charset="0"/>
              </a:rPr>
              <a:t>Руководитель представительства</a:t>
            </a:r>
          </a:p>
          <a:p>
            <a:pPr>
              <a:defRPr/>
            </a:pPr>
            <a:r>
              <a:rPr lang="ru-RU" altLang="ru-RU" sz="20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Verdana" panose="020B0604030504040204" pitchFamily="34" charset="0"/>
              </a:rPr>
              <a:t>SearchInform в </a:t>
            </a:r>
            <a:r>
              <a:rPr lang="ru-RU" altLang="ru-RU" sz="2000" dirty="0" smtClean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Verdana" panose="020B0604030504040204" pitchFamily="34" charset="0"/>
              </a:rPr>
              <a:t>Сибирском ФО</a:t>
            </a:r>
            <a:endParaRPr lang="ru-RU" altLang="ru-RU" sz="20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Verdana" panose="020B0604030504040204" pitchFamily="34" charset="0"/>
            </a:endParaRPr>
          </a:p>
        </p:txBody>
      </p:sp>
      <p:sp>
        <p:nvSpPr>
          <p:cNvPr id="8" name="Shape 42"/>
          <p:cNvSpPr>
            <a:spLocks noChangeArrowheads="1"/>
          </p:cNvSpPr>
          <p:nvPr/>
        </p:nvSpPr>
        <p:spPr bwMode="auto">
          <a:xfrm>
            <a:off x="6526322" y="4409301"/>
            <a:ext cx="3931967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r>
              <a:rPr lang="en-US" altLang="ru-RU" sz="2000" b="1" dirty="0" smtClean="0"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 </a:t>
            </a:r>
            <a:r>
              <a:rPr lang="ru-RU" altLang="ru-RU" sz="2000" dirty="0"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+7 903 903 46 96 </a:t>
            </a:r>
            <a:endParaRPr lang="ru-RU" altLang="ru-RU" sz="2000" dirty="0" smtClean="0">
              <a:latin typeface="Segoe UI Semilight" panose="020B0402040204020203" pitchFamily="34" charset="0"/>
              <a:ea typeface="Verdana Bold"/>
              <a:cs typeface="Segoe UI Semilight" panose="020B0402040204020203" pitchFamily="34" charset="0"/>
              <a:sym typeface="Verdana Bold"/>
            </a:endParaRPr>
          </a:p>
          <a:p>
            <a:pPr>
              <a:defRPr/>
            </a:pPr>
            <a:r>
              <a:rPr lang="en-US" altLang="ru-RU" sz="2000" dirty="0"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n.sorokin@searchinform.ru </a:t>
            </a:r>
          </a:p>
          <a:p>
            <a:pPr>
              <a:defRPr/>
            </a:pPr>
            <a:endParaRPr lang="ru-RU" altLang="ru-RU" sz="2000" dirty="0">
              <a:latin typeface="Segoe UI Semilight" panose="020B0402040204020203" pitchFamily="34" charset="0"/>
              <a:ea typeface="Verdana Bold"/>
              <a:cs typeface="Segoe UI Semilight" panose="020B0402040204020203" pitchFamily="34" charset="0"/>
              <a:sym typeface="Verdana Bold"/>
            </a:endParaRPr>
          </a:p>
        </p:txBody>
      </p:sp>
      <p:pic>
        <p:nvPicPr>
          <p:cNvPr id="17" name="Рисунок 1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18" y="5588652"/>
            <a:ext cx="2486186" cy="44406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57" y="3177445"/>
            <a:ext cx="2068468" cy="2760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9485" y="1573845"/>
            <a:ext cx="92154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АКТУАЛЬНЫЕ ВОПРОСЫ ЗАЩИТЫ ИНФОРМАЦИИ </a:t>
            </a:r>
            <a:r>
              <a:rPr lang="ru-RU" sz="2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2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</a:t>
            </a:r>
            <a:r>
              <a:rPr lang="ru-RU" sz="2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ОРГАНАХ МЕСТНОГО САМОУПРАВЛЕНИЯ</a:t>
            </a:r>
            <a:endParaRPr lang="ru-RU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6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7" y="1642035"/>
            <a:ext cx="3911974" cy="52159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3423075" y="410937"/>
            <a:ext cx="2832846" cy="6314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 algn="ctr"/>
            <a:endParaRPr lang="ru-RU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702890" y="-5131939"/>
            <a:ext cx="768291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8607" y="753825"/>
            <a:ext cx="2191497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ОПАСНО?</a:t>
            </a:r>
            <a:endParaRPr lang="ru-RU" sz="2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20" y="5834281"/>
            <a:ext cx="2084150" cy="374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2198" y="2385939"/>
            <a:ext cx="6096000" cy="23975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репутационные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риски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жалобы и иски со стороны граждан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приостановка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или прекращение обработки персональных данных в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учреждении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привлечение руководителя и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иных должностных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лиц учреждения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 ответственности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 rot="5400000">
            <a:off x="5617288" y="-4808308"/>
            <a:ext cx="957423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3375" y="2449520"/>
            <a:ext cx="3723357" cy="2559372"/>
          </a:xfrm>
          <a:prstGeom prst="rect">
            <a:avLst/>
          </a:prstGeom>
          <a:solidFill>
            <a:srgbClr val="F8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1531" y="2449520"/>
            <a:ext cx="3866258" cy="25593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92588" y="2449520"/>
            <a:ext cx="3816376" cy="2559373"/>
          </a:xfrm>
          <a:prstGeom prst="rect">
            <a:avLst/>
          </a:prstGeom>
          <a:solidFill>
            <a:srgbClr val="00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1" y="5634296"/>
            <a:ext cx="2383676" cy="428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13" y="2757664"/>
            <a:ext cx="902133" cy="1048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49" y="2815857"/>
            <a:ext cx="1004364" cy="10043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4177" y="4001155"/>
            <a:ext cx="2784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КИБ </a:t>
            </a:r>
            <a:r>
              <a:rPr lang="ru-RU" sz="2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СЕРЧИНФОРМ</a:t>
            </a:r>
            <a:endParaRPr lang="ru-RU" sz="2200" dirty="0">
              <a:solidFill>
                <a:schemeClr val="bg1"/>
              </a:solidFill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7385" y="4001155"/>
            <a:ext cx="28680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СЁРЧИНФОРМ </a:t>
            </a:r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SIEM</a:t>
            </a:r>
            <a:endParaRPr lang="ru-RU" sz="2200" dirty="0">
              <a:solidFill>
                <a:schemeClr val="bg1"/>
              </a:solidFill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19533" y="4001155"/>
            <a:ext cx="22413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TIMEINFORMER</a:t>
            </a:r>
            <a:endParaRPr lang="ru-RU" sz="2200" dirty="0">
              <a:solidFill>
                <a:schemeClr val="bg1"/>
              </a:solidFill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177" y="908536"/>
            <a:ext cx="10550237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ИНСТРУМЕНТЫ ИНФОРМАЦИОННОЙ БЕЗОПАСНОСТИ ДЛЯ КОМПЛЕКСНОЙ ЗАЩИТЫ</a:t>
            </a:r>
            <a:endParaRPr lang="ru-RU" sz="2200" dirty="0">
              <a:solidFill>
                <a:schemeClr val="bg1"/>
              </a:solidFill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6" y="2789009"/>
            <a:ext cx="975278" cy="97527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05192" y="4432042"/>
            <a:ext cx="2984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Предотвращение утечек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3389" y="4432042"/>
            <a:ext cx="3699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Контроль рабочего времени</a:t>
            </a:r>
            <a:endParaRPr lang="ru-RU" dirty="0">
              <a:solidFill>
                <a:schemeClr val="bg1"/>
              </a:solidFill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42706" y="4431088"/>
            <a:ext cx="3866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Выявление угроз в режиме онлайн</a:t>
            </a:r>
            <a:endParaRPr lang="ru-RU" dirty="0">
              <a:solidFill>
                <a:schemeClr val="bg1"/>
              </a:solidFill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610" y="2796741"/>
            <a:ext cx="43436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КИБ состоит из модулей, каждый из которых контролирует свой канал передачи информации. Система показывает, какой путь проходят данные, и делает прозрачными все коммуникации.</a:t>
            </a:r>
          </a:p>
          <a:p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1525" y="2347428"/>
            <a:ext cx="4804864" cy="0"/>
          </a:xfrm>
          <a:prstGeom prst="line">
            <a:avLst/>
          </a:prstGeom>
          <a:ln>
            <a:solidFill>
              <a:srgbClr val="00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04" y="409336"/>
            <a:ext cx="6530042" cy="6043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7610" y="920077"/>
            <a:ext cx="5161991" cy="1302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dirty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DLP</a:t>
            </a:r>
            <a:r>
              <a:rPr lang="ru-RU" sz="4000" dirty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-система </a:t>
            </a:r>
            <a:endParaRPr lang="en-US" sz="4000" dirty="0" smtClean="0">
              <a:latin typeface="Segoe UI Semibold" panose="020B0702040204020203" pitchFamily="34" charset="0"/>
              <a:ea typeface="Roboto Medium" panose="02000000000000000000" pitchFamily="2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4000" dirty="0" smtClean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«</a:t>
            </a:r>
            <a:r>
              <a:rPr lang="ru-RU" sz="4000" dirty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КИБ СёрчИнформ</a:t>
            </a:r>
            <a:r>
              <a:rPr lang="ru-RU" sz="4000" dirty="0" smtClean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»</a:t>
            </a:r>
            <a:endParaRPr lang="ru-RU" sz="4000" dirty="0">
              <a:latin typeface="Segoe UI Semibold" panose="020B0702040204020203" pitchFamily="34" charset="0"/>
              <a:ea typeface="Roboto Medium" panose="020000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5" y="5289731"/>
            <a:ext cx="2222468" cy="3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5400000">
            <a:off x="5617288" y="-5295455"/>
            <a:ext cx="957423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79"/>
          <p:cNvSpPr/>
          <p:nvPr/>
        </p:nvSpPr>
        <p:spPr>
          <a:xfrm>
            <a:off x="4719196" y="754347"/>
            <a:ext cx="7220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321457">
              <a:defRPr sz="1800"/>
            </a:pPr>
            <a:endParaRPr lang="ru-RU" sz="2000" b="1" dirty="0">
              <a:latin typeface="Segoe UI Semibold" panose="020B0702040204020203" pitchFamily="34" charset="0"/>
              <a:ea typeface="Arial"/>
              <a:cs typeface="Segoe UI Semibold" panose="020B0702040204020203" pitchFamily="34" charset="0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862" y="554696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>
              <a:defRPr sz="1800"/>
            </a:pPr>
            <a:r>
              <a:rPr lang="ru-RU" sz="2800" dirty="0">
                <a:solidFill>
                  <a:schemeClr val="bg1"/>
                </a:solidFill>
                <a:latin typeface="Segoe UI Semibold" panose="020B0702040204020203" pitchFamily="34" charset="0"/>
                <a:ea typeface="Arial"/>
                <a:cs typeface="Segoe UI Semibold" panose="020B0702040204020203" pitchFamily="34" charset="0"/>
                <a:sym typeface="Arial"/>
              </a:rPr>
              <a:t>ВИДЫ </a:t>
            </a:r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Arial"/>
                <a:cs typeface="Segoe UI Semibold" panose="020B0702040204020203" pitchFamily="34" charset="0"/>
                <a:sym typeface="Arial"/>
              </a:rPr>
              <a:t>ПОИСКА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  <a:ea typeface="Arial"/>
              <a:cs typeface="Segoe UI Semibold" panose="020B0702040204020203" pitchFamily="34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18" y="1333910"/>
            <a:ext cx="8325507" cy="4382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91" y="6038850"/>
            <a:ext cx="2374102" cy="4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7151" y="2139419"/>
            <a:ext cx="48854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Программа показывает отношения между пользователями внутри корпоративной сети, а также контакты сотрудников с внешними адресатами. </a:t>
            </a:r>
          </a:p>
          <a:p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Наглядно представлены количество сообщений между ними и все каналы коммуникации (почта, 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Skype, ICQ,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Viber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991127"/>
            <a:ext cx="5793052" cy="38381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5400000">
            <a:off x="5617288" y="-5039926"/>
            <a:ext cx="957423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09898" y="840113"/>
            <a:ext cx="7565805" cy="740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ПОВЕДЕНИЕ ПОЛЬЗОВАТЕЛЕЙ</a:t>
            </a:r>
            <a:endParaRPr lang="ru-RU" sz="3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21" y="5298599"/>
            <a:ext cx="2445929" cy="4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5400000">
            <a:off x="5567946" y="1982191"/>
            <a:ext cx="1008827" cy="6250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5567946" y="632114"/>
            <a:ext cx="1008827" cy="6250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5567948" y="-717963"/>
            <a:ext cx="1008827" cy="6250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617288" y="-5039926"/>
            <a:ext cx="957423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08684" y="863989"/>
            <a:ext cx="10473715" cy="12012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КОНТРОЛЬ ПРИВИЛЕГИРОВАННЫХ ПОЛЬЗОВАТЕЛЕЙ</a:t>
            </a:r>
            <a:endParaRPr lang="ru-RU" sz="3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14" y="5993051"/>
            <a:ext cx="2518090" cy="452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1778" y="3557412"/>
            <a:ext cx="459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 ДЕЙСТВИЙ ПОЛЬЗОВАТЕЛЕЙ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0485" y="2193884"/>
            <a:ext cx="397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РАЗГРАНИЧЕНИЕ ПРАВ ДОСТУПА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47006" y="4773523"/>
            <a:ext cx="6422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ПОДКЛЮЧЕНИЯ USB-УСТРОЙСТВ С ПОДДЕРЖКОЙ ШИФРОВАНИЯ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98170" y="4674004"/>
            <a:ext cx="1232234" cy="917029"/>
          </a:xfrm>
          <a:prstGeom prst="rect">
            <a:avLst/>
          </a:prstGeom>
          <a:solidFill>
            <a:srgbClr val="00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98170" y="2440443"/>
            <a:ext cx="1232234" cy="917029"/>
          </a:xfrm>
          <a:prstGeom prst="rect">
            <a:avLst/>
          </a:prstGeom>
          <a:solidFill>
            <a:srgbClr val="F8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39" y="4807371"/>
            <a:ext cx="650296" cy="6502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25088" y="3739882"/>
            <a:ext cx="85609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Microphone</a:t>
            </a:r>
            <a:r>
              <a:rPr lang="en-US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Controller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Непрерывная запись.</a:t>
            </a: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Запись при запуске определенных программ/процессов.</a:t>
            </a: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Запись при обнаружении речи.</a:t>
            </a: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Вещание в режиме онлайн. </a:t>
            </a:r>
          </a:p>
          <a:p>
            <a:pPr marL="542925" lvl="1" indent="-180975"/>
            <a:endParaRPr lang="ru-RU" sz="20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43" y="2573809"/>
            <a:ext cx="650296" cy="650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5088" y="1821412"/>
            <a:ext cx="75524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Monitor</a:t>
            </a:r>
            <a:r>
              <a:rPr lang="en-US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Controller</a:t>
            </a: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Делает снимки экранов рабочих компьютеров по расписанию или событию (запуск программы/процесса и др.).</a:t>
            </a: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Отображает рабочие столы в режиме реального времени.</a:t>
            </a:r>
          </a:p>
          <a:p>
            <a:pPr marL="180975" lvl="1" indent="-180975">
              <a:buClr>
                <a:srgbClr val="F87B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Записывает видео происходящего на экране.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5617288" y="-5039926"/>
            <a:ext cx="957423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08684" y="863989"/>
            <a:ext cx="10473715" cy="12012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КОНТРОЛЬ ПОЛЬЗОВАТЕЛЕЙ</a:t>
            </a:r>
            <a:endParaRPr lang="ru-RU" sz="3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0" y="0"/>
            <a:ext cx="12214747" cy="6830705"/>
          </a:xfrm>
          <a:custGeom>
            <a:avLst/>
            <a:gdLst>
              <a:gd name="connsiteX0" fmla="*/ 0 w 12214747"/>
              <a:gd name="connsiteY0" fmla="*/ 0 h 6892120"/>
              <a:gd name="connsiteX1" fmla="*/ 0 w 12214747"/>
              <a:gd name="connsiteY1" fmla="*/ 6878472 h 6892120"/>
              <a:gd name="connsiteX2" fmla="*/ 12201099 w 12214747"/>
              <a:gd name="connsiteY2" fmla="*/ 6892120 h 6892120"/>
              <a:gd name="connsiteX3" fmla="*/ 12214747 w 12214747"/>
              <a:gd name="connsiteY3" fmla="*/ 4039738 h 6892120"/>
              <a:gd name="connsiteX4" fmla="*/ 4626591 w 12214747"/>
              <a:gd name="connsiteY4" fmla="*/ 13648 h 6892120"/>
              <a:gd name="connsiteX5" fmla="*/ 0 w 12214747"/>
              <a:gd name="connsiteY5" fmla="*/ 0 h 68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4747" h="6892120">
                <a:moveTo>
                  <a:pt x="0" y="0"/>
                </a:moveTo>
                <a:lnTo>
                  <a:pt x="0" y="6878472"/>
                </a:lnTo>
                <a:lnTo>
                  <a:pt x="12201099" y="6892120"/>
                </a:lnTo>
                <a:cubicBezTo>
                  <a:pt x="12205648" y="5941326"/>
                  <a:pt x="12210198" y="4990532"/>
                  <a:pt x="12214747" y="4039738"/>
                </a:cubicBezTo>
                <a:lnTo>
                  <a:pt x="4626591" y="13648"/>
                </a:lnTo>
                <a:lnTo>
                  <a:pt x="0" y="0"/>
                </a:lnTo>
                <a:close/>
              </a:path>
            </a:pathLst>
          </a:custGeom>
          <a:solidFill>
            <a:srgbClr val="00A7FF"/>
          </a:solidFill>
          <a:ln>
            <a:solidFill>
              <a:srgbClr val="00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5702" y="2307141"/>
            <a:ext cx="85434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Сохранность</a:t>
            </a:r>
            <a:r>
              <a:rPr lang="ru-RU" sz="4400" spc="100" dirty="0">
                <a:solidFill>
                  <a:schemeClr val="bg1"/>
                </a:solidFill>
                <a:latin typeface="Corbel" panose="020B0503020204020204" pitchFamily="34" charset="0"/>
                <a:cs typeface="Arial"/>
              </a:rPr>
              <a:t> </a:t>
            </a:r>
            <a:endParaRPr lang="ru-RU" sz="4400" spc="100" dirty="0" smtClean="0">
              <a:solidFill>
                <a:schemeClr val="bg1"/>
              </a:solidFill>
              <a:latin typeface="Corbel" panose="020B0503020204020204" pitchFamily="34" charset="0"/>
              <a:cs typeface="Arial"/>
            </a:endParaRPr>
          </a:p>
          <a:p>
            <a:r>
              <a:rPr lang="ru-RU" sz="3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конфиденциальных </a:t>
            </a:r>
            <a:r>
              <a:rPr lang="ru-RU" sz="3800" dirty="0">
                <a:solidFill>
                  <a:schemeClr val="bg1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данных </a:t>
            </a:r>
            <a:endParaRPr lang="ru-RU" sz="3800" dirty="0" smtClean="0">
              <a:solidFill>
                <a:schemeClr val="bg1"/>
              </a:solidFill>
              <a:latin typeface="Segoe UI Semibold" panose="020B0702040204020203" pitchFamily="34" charset="0"/>
              <a:ea typeface="Roboto Medium" panose="02000000000000000000" pitchFamily="2" charset="0"/>
              <a:cs typeface="Segoe UI Semibold" panose="020B0702040204020203" pitchFamily="34" charset="0"/>
            </a:endParaRPr>
          </a:p>
          <a:p>
            <a:r>
              <a:rPr lang="ru-RU" sz="3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вашей </a:t>
            </a:r>
            <a:r>
              <a:rPr lang="ru-RU" sz="3800" dirty="0">
                <a:solidFill>
                  <a:schemeClr val="bg1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компании зависит от вас!</a:t>
            </a:r>
          </a:p>
          <a:p>
            <a:endParaRPr lang="ru-RU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492585"/>
            <a:ext cx="3638741" cy="654155"/>
          </a:xfrm>
          <a:prstGeom prst="rect">
            <a:avLst/>
          </a:prstGeom>
        </p:spPr>
      </p:pic>
      <p:sp>
        <p:nvSpPr>
          <p:cNvPr id="6" name="Shape 39"/>
          <p:cNvSpPr>
            <a:spLocks noChangeArrowheads="1"/>
          </p:cNvSpPr>
          <p:nvPr/>
        </p:nvSpPr>
        <p:spPr bwMode="auto">
          <a:xfrm>
            <a:off x="8120418" y="4909898"/>
            <a:ext cx="2725491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НИКОЛАЙ СОРОКИН</a:t>
            </a:r>
            <a:endParaRPr lang="ru-RU" altLang="ru-RU" sz="2000" b="1" dirty="0">
              <a:solidFill>
                <a:schemeClr val="bg1"/>
              </a:solidFill>
              <a:latin typeface="Segoe UI Semilight" panose="020B0402040204020203" pitchFamily="34" charset="0"/>
              <a:ea typeface="Verdana Bold"/>
              <a:cs typeface="Segoe UI Semilight" panose="020B0402040204020203" pitchFamily="34" charset="0"/>
              <a:sym typeface="Verdana Bold"/>
            </a:endParaRPr>
          </a:p>
        </p:txBody>
      </p:sp>
      <p:sp>
        <p:nvSpPr>
          <p:cNvPr id="7" name="Shape 42"/>
          <p:cNvSpPr>
            <a:spLocks noChangeArrowheads="1"/>
          </p:cNvSpPr>
          <p:nvPr/>
        </p:nvSpPr>
        <p:spPr bwMode="auto">
          <a:xfrm>
            <a:off x="8120418" y="5437197"/>
            <a:ext cx="3931967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r>
              <a:rPr lang="en-US" altLang="ru-RU" sz="20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+7 903 903 46 96 </a:t>
            </a:r>
            <a:endParaRPr lang="ru-RU" altLang="ru-RU" sz="2000" dirty="0" smtClean="0">
              <a:solidFill>
                <a:schemeClr val="bg1"/>
              </a:solidFill>
              <a:latin typeface="Segoe UI Semilight" panose="020B0402040204020203" pitchFamily="34" charset="0"/>
              <a:ea typeface="Verdana Bold"/>
              <a:cs typeface="Segoe UI Semilight" panose="020B0402040204020203" pitchFamily="34" charset="0"/>
              <a:sym typeface="Verdana Bold"/>
            </a:endParaRPr>
          </a:p>
          <a:p>
            <a:pPr>
              <a:defRPr/>
            </a:pPr>
            <a:r>
              <a:rPr lang="en-US" altLang="ru-RU" sz="2000" dirty="0">
                <a:solidFill>
                  <a:schemeClr val="bg1"/>
                </a:solidFill>
                <a:latin typeface="Segoe UI Semilight" panose="020B0402040204020203" pitchFamily="34" charset="0"/>
                <a:ea typeface="Verdana Bold"/>
                <a:cs typeface="Segoe UI Semilight" panose="020B0402040204020203" pitchFamily="34" charset="0"/>
                <a:sym typeface="Verdana Bold"/>
              </a:rPr>
              <a:t>n.sorokin@searchinform.ru </a:t>
            </a:r>
          </a:p>
          <a:p>
            <a:pPr>
              <a:defRPr/>
            </a:pPr>
            <a:endParaRPr lang="ru-RU" altLang="ru-RU" sz="2000" dirty="0">
              <a:solidFill>
                <a:schemeClr val="bg1"/>
              </a:solidFill>
              <a:latin typeface="Segoe UI Semilight" panose="020B0402040204020203" pitchFamily="34" charset="0"/>
              <a:ea typeface="Verdana Bold"/>
              <a:cs typeface="Segoe UI Semilight" panose="020B0402040204020203" pitchFamily="34" charset="0"/>
              <a:sym typeface="Verdana Bold"/>
            </a:endParaRPr>
          </a:p>
        </p:txBody>
      </p:sp>
    </p:spTree>
    <p:extLst>
      <p:ext uri="{BB962C8B-B14F-4D97-AF65-F5344CB8AC3E}">
        <p14:creationId xmlns:p14="http://schemas.microsoft.com/office/powerpoint/2010/main" val="31547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5426258" y="-5441908"/>
            <a:ext cx="1339483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7997" y="1590313"/>
            <a:ext cx="2131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Более </a:t>
            </a:r>
            <a:r>
              <a:rPr lang="ru-RU" sz="2000" b="1" dirty="0" smtClean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2000 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клиентов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в </a:t>
            </a:r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12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странах</a:t>
            </a:r>
            <a:r>
              <a:rPr lang="en-US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мира</a:t>
            </a:r>
          </a:p>
          <a:p>
            <a:pPr algn="r"/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589" y="2864409"/>
            <a:ext cx="2510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Более</a:t>
            </a:r>
            <a:endParaRPr lang="en-US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  <a:p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1 000 000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ПК</a:t>
            </a:r>
            <a:endParaRPr lang="en-US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  <a:p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под 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защитой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  <a:p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«КИБ</a:t>
            </a:r>
            <a:r>
              <a:rPr lang="en-US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СёрчИнформ»</a:t>
            </a:r>
          </a:p>
          <a:p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589" y="4493041"/>
            <a:ext cx="2510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23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уголовных 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дел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а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выиграно клиентами против инсайдеров</a:t>
            </a:r>
          </a:p>
          <a:p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23" y="6143927"/>
            <a:ext cx="2084150" cy="3746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2" y="260690"/>
            <a:ext cx="12192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chemeClr val="bg1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«СЁРЧИНФОРМ»</a:t>
            </a:r>
            <a:r>
              <a:rPr lang="en-US" sz="4200" b="1" dirty="0">
                <a:solidFill>
                  <a:schemeClr val="bg1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4200" b="1" dirty="0">
                <a:solidFill>
                  <a:schemeClr val="bg1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СЕГОДНЯ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1002" y="3103613"/>
            <a:ext cx="3000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«КИБ СёрчИнформ» включен в </a:t>
            </a:r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Реестр отечественного ПО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1003" y="4458732"/>
            <a:ext cx="3000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В 2017 году</a:t>
            </a:r>
          </a:p>
          <a:p>
            <a:pPr algn="r"/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«КИБ СёрчИнформ»</a:t>
            </a:r>
          </a:p>
          <a:p>
            <a:pPr algn="r"/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вошел в «магический квадрант» </a:t>
            </a:r>
            <a:r>
              <a:rPr lang="en-US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Gartner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589" y="1621090"/>
            <a:ext cx="2174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11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лет на рынке </a:t>
            </a:r>
            <a:r>
              <a:rPr lang="en-US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DLP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,</a:t>
            </a:r>
            <a:r>
              <a:rPr lang="en-US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 </a:t>
            </a:r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22 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года в </a:t>
            </a:r>
            <a:r>
              <a:rPr lang="en-US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IT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  <a:p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7849" y="1600174"/>
            <a:ext cx="3995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6 филиалов в России</a:t>
            </a:r>
            <a:r>
              <a:rPr lang="ru-RU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, а также</a:t>
            </a:r>
            <a:r>
              <a:rPr lang="en-US" sz="2000" dirty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A7FF"/>
                </a:solidFill>
                <a:latin typeface="Segoe UI Semilight" panose="020B0402040204020203" pitchFamily="34" charset="0"/>
                <a:ea typeface="Roboto Medium" panose="02000000000000000000" pitchFamily="2" charset="0"/>
                <a:cs typeface="Segoe UI Semilight" panose="020B0402040204020203" pitchFamily="34" charset="0"/>
              </a:rPr>
              <a:t>10 представительств 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за рубежом 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  <a:p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89" y="2562018"/>
            <a:ext cx="6397890" cy="36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5689772" y="-5202346"/>
            <a:ext cx="812456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6135" y="678209"/>
            <a:ext cx="9503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РЕЗУЛЬТАТЫ ИССЛЕДОВАНИЯ </a:t>
            </a:r>
            <a:r>
              <a:rPr lang="ru-RU" sz="2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УРОВНЯ ИБ</a:t>
            </a:r>
            <a:endParaRPr lang="ru-RU" sz="2200" dirty="0">
              <a:solidFill>
                <a:schemeClr val="bg1"/>
              </a:solidFill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132" y="1453793"/>
            <a:ext cx="10380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Данные были получены в ходе серии конференций </a:t>
            </a:r>
            <a:r>
              <a:rPr lang="ru-RU" sz="2000" dirty="0" err="1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Road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Show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SearchInform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201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7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которой приняли участие 1806 ИБ-специалистов и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экспертов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Р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оссии и СНГ. 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0198" y="3243444"/>
            <a:ext cx="4697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ГОСОРГАНОВ </a:t>
            </a:r>
            <a:r>
              <a:rPr lang="ru-RU" dirty="0"/>
              <a:t>СТОЛКНУЛИСЬ</a:t>
            </a:r>
          </a:p>
          <a:p>
            <a:r>
              <a:rPr lang="ru-RU" dirty="0"/>
              <a:t>С УТЕЧКАМИ КОНФИДЕНЦИАЛЬНЫХ</a:t>
            </a:r>
          </a:p>
          <a:p>
            <a:r>
              <a:rPr lang="ru-RU" dirty="0"/>
              <a:t>ДАННЫХ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0198" y="2659800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39</a:t>
            </a:r>
            <a:r>
              <a:rPr lang="ru-RU" sz="3000" b="1" dirty="0" smtClean="0"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%</a:t>
            </a:r>
            <a:endParaRPr lang="ru-RU" sz="3000" b="1" dirty="0"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50198" y="5028548"/>
            <a:ext cx="447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ОРГАНИЗАЦИЙ СМОГЛИ ПРЕСЕЧЬ</a:t>
            </a:r>
          </a:p>
          <a:p>
            <a:r>
              <a:rPr lang="ru-RU" dirty="0"/>
              <a:t>ПОПЫТКИ КРАЖИ ДАННЫХ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0198" y="4474550"/>
            <a:ext cx="8707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17%</a:t>
            </a:r>
            <a:endParaRPr lang="ru-RU" sz="3000" b="1" dirty="0"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71" y="2624018"/>
            <a:ext cx="4993157" cy="3956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6132" y="244435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/>
              <a:t>УТЕЧКИ И ПОПЫТКИ КРАЖИ ИНФОРМАЦИИ</a:t>
            </a:r>
            <a:endParaRPr lang="ru-RU" sz="2200" dirty="0"/>
          </a:p>
        </p:txBody>
      </p:sp>
      <p:pic>
        <p:nvPicPr>
          <p:cNvPr id="12" name="Рисунок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82" y="6228877"/>
            <a:ext cx="2150694" cy="3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2608962"/>
            <a:ext cx="11129542" cy="2978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400000">
            <a:off x="5540631" y="-5053204"/>
            <a:ext cx="1110740" cy="1219199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44041" y="675408"/>
            <a:ext cx="9503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ИССЛЕДОВАНИЕ </a:t>
            </a:r>
            <a:r>
              <a:rPr lang="ru-RU" sz="2200" dirty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УРОВНЯ ИНФОРМАЦИОННОЙ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БЕЗОПАСНОСТИ В ГОСУДАРСТВЕННЫХ ОРГАНАХ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6132" y="1690304"/>
            <a:ext cx="10380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Данные были получены в ходе серии конференций </a:t>
            </a:r>
            <a:r>
              <a:rPr lang="ru-RU" sz="2000" dirty="0" err="1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Road</a:t>
            </a:r>
            <a:r>
              <a:rPr lang="ru-RU" sz="2000" dirty="0" smtClean="0">
                <a:latin typeface="Segoe UI Semilight" panose="020B0402040204020203" pitchFamily="34" charset="0"/>
                <a:ea typeface="Roboto Light" panose="02000000000000000000" pitchFamily="2" charset="0"/>
                <a:cs typeface="Segoe UI Semilight" panose="020B0402040204020203" pitchFamily="34" charset="0"/>
              </a:rPr>
              <a:t> </a:t>
            </a:r>
            <a:r>
              <a:rPr lang="ru-RU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Show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SearchInform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201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7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которой приняли участие 1806 ИБ-специалистов и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экспертов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Р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оссии и СНГ. </a:t>
            </a:r>
            <a:endParaRPr lang="ru-RU" sz="2000" dirty="0">
              <a:latin typeface="Segoe UI Semilight" panose="020B0402040204020203" pitchFamily="34" charset="0"/>
              <a:ea typeface="Roboto Light" panose="02000000000000000000" pitchFamily="2" charset="0"/>
              <a:cs typeface="Segoe UI Semilight" panose="020B0402040204020203" pitchFamily="34" charset="0"/>
            </a:endParaRPr>
          </a:p>
        </p:txBody>
      </p:sp>
      <p:pic>
        <p:nvPicPr>
          <p:cNvPr id="8" name="Рисунок 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82" y="6228877"/>
            <a:ext cx="2150694" cy="3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0"/>
            <a:ext cx="936167" cy="6858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969575" y="-4673836"/>
            <a:ext cx="898045" cy="11546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 algn="ctr"/>
            <a:endParaRPr lang="ru-RU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740" y="861040"/>
            <a:ext cx="33545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ТРЕБОВАНИЯ ФЗ-152</a:t>
            </a:r>
            <a:endParaRPr lang="ru-RU" sz="2500" dirty="0">
              <a:latin typeface="Segoe UI Semibold" panose="020B0702040204020203" pitchFamily="34" charset="0"/>
              <a:ea typeface="Roboto Medium" panose="020000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59" y="6143395"/>
            <a:ext cx="2084150" cy="3746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4948" y="2147880"/>
            <a:ext cx="8438271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персональные данные должны храниться в недоступном для широкой публики месте;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 к ним должен быть строго регламентирован;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чувствительная информация должна быть поделена на группы, к каждой из которых применяется свой регламент доступа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7027408" y="314708"/>
            <a:ext cx="3187452" cy="5677759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 algn="ctr"/>
            <a:endParaRPr lang="ru-RU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81" y="5845469"/>
            <a:ext cx="2150694" cy="384137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0" y="555171"/>
            <a:ext cx="6656832" cy="731085"/>
          </a:xfrm>
          <a:prstGeom prst="homePlate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2711" y="693296"/>
            <a:ext cx="48462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КЕЙСЫ. ДАННЫЕ НА ПРОДАЖУ</a:t>
            </a:r>
            <a:endParaRPr lang="ru-RU" sz="25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7023" y="2083094"/>
            <a:ext cx="53129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Московский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центр экономической безопасности (МЦЭБ)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предложил изданию «Ведомости»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приобрести за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1 200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базу паспортных данных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москвичей. </a:t>
            </a:r>
            <a:b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общей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сложности –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более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16 млн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бывших и нынешних жителей столицы. </a:t>
            </a:r>
          </a:p>
          <a:p>
            <a:endParaRPr lang="ru-RU" sz="20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11" y="2083094"/>
            <a:ext cx="42862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5400000">
            <a:off x="5688105" y="-5141255"/>
            <a:ext cx="815787" cy="12192000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77021" y="749260"/>
            <a:ext cx="23368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ВИДЫ УТЕЧЕК</a:t>
            </a:r>
            <a:endParaRPr lang="ru-RU" sz="2500" dirty="0">
              <a:solidFill>
                <a:schemeClr val="bg1"/>
              </a:solidFill>
              <a:latin typeface="Segoe UI Semibold" panose="020B0702040204020203" pitchFamily="34" charset="0"/>
              <a:ea typeface="Roboto Light" panose="020000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95" y="6134817"/>
            <a:ext cx="2084150" cy="374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6403" y="2209506"/>
            <a:ext cx="6674615" cy="303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передача по незащищенным каналам</a:t>
            </a:r>
          </a:p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утеря или неправильное уничтожение документа</a:t>
            </a:r>
          </a:p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излишняя разговорчивость сотрудника</a:t>
            </a:r>
          </a:p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работа с документами ограниченного доступа при посторонних лицах </a:t>
            </a:r>
          </a:p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использование сведений ограниченного доступа</a:t>
            </a:r>
          </a:p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наличие в повседневных документах информации ограниченного доступа</a:t>
            </a:r>
          </a:p>
          <a:p>
            <a:pPr marL="285750" indent="-285750">
              <a:lnSpc>
                <a:spcPct val="107000"/>
              </a:lnSpc>
              <a:buClr>
                <a:srgbClr val="FB7E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самовольное копирование информации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9" y="2174524"/>
            <a:ext cx="4887404" cy="31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6830185" y="386426"/>
            <a:ext cx="3187452" cy="5677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 algn="ctr"/>
            <a:endParaRPr lang="ru-RU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81" y="5845469"/>
            <a:ext cx="2150694" cy="384137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0" y="555171"/>
            <a:ext cx="7055224" cy="731085"/>
          </a:xfrm>
          <a:prstGeom prst="homePlate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9275" y="705269"/>
            <a:ext cx="4277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КЕЙСЫ. </a:t>
            </a:r>
            <a:r>
              <a:rPr lang="ru-RU" sz="22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ЗАРПЛАТАХ</a:t>
            </a:r>
            <a:endParaRPr lang="ru-RU" sz="2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5031" y="1842891"/>
            <a:ext cx="5695501" cy="313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зарплатах чиновников Новосибирской области «утекли» в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СМИ.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Анонимный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источник разослал в редакции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документы 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 данными о зарплатах руководителей государственных учреждений Новосибирской области за первое полугодие 2016 года. 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рассылки неизвестный использовал обычную почту.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93" y="2173381"/>
            <a:ext cx="4168728" cy="33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/>
          <a:stretch/>
        </p:blipFill>
        <p:spPr>
          <a:xfrm>
            <a:off x="6429619" y="1829378"/>
            <a:ext cx="5190564" cy="34790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5400000">
            <a:off x="1631535" y="677829"/>
            <a:ext cx="3479016" cy="5782115"/>
          </a:xfrm>
          <a:prstGeom prst="rect">
            <a:avLst/>
          </a:prstGeom>
          <a:solidFill>
            <a:srgbClr val="00A6FF"/>
          </a:solidFill>
          <a:ln>
            <a:solidFill>
              <a:srgbClr val="00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 algn="ctr"/>
            <a:endParaRPr lang="ru-RU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555171"/>
            <a:ext cx="7055224" cy="731085"/>
          </a:xfrm>
          <a:prstGeom prst="homePlate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73" y="702261"/>
            <a:ext cx="6132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КЕЙСЫ</a:t>
            </a:r>
            <a:r>
              <a:rPr lang="ru-RU" sz="2200" b="1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ПЕРСОНАЛЬНЫЕ ДАННЫЕ КЛИЕНТОВ</a:t>
            </a:r>
          </a:p>
          <a:p>
            <a:pPr algn="ctr"/>
            <a:endParaRPr lang="ru-RU" sz="2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03" y="2052206"/>
            <a:ext cx="5447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мае 2016 года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«Омская </a:t>
            </a:r>
            <a:r>
              <a:rPr lang="ru-RU" sz="20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энергосбытовая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компания»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месте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 официальным ответом на обращение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сотрудник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компании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отправил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клиенту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список всех жильцов многоквартирного дома. 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документе содержались не только фамилии с инициалами, адреса, сведения о количестве жильцов в каждой квартире, но и номера лицевых счетов.</a:t>
            </a:r>
          </a:p>
        </p:txBody>
      </p:sp>
      <p:pic>
        <p:nvPicPr>
          <p:cNvPr id="10" name="Рисунок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487" y="5926152"/>
            <a:ext cx="2150694" cy="3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2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539</Words>
  <Application>Microsoft Office PowerPoint</Application>
  <PresentationFormat>Широкоэкранный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Helvetica Light</vt:lpstr>
      <vt:lpstr>Roboto Light</vt:lpstr>
      <vt:lpstr>Roboto Medium</vt:lpstr>
      <vt:lpstr>Segoe UI Semibold</vt:lpstr>
      <vt:lpstr>Segoe UI Semilight</vt:lpstr>
      <vt:lpstr>Times New Roman</vt:lpstr>
      <vt:lpstr>Verdana</vt:lpstr>
      <vt:lpstr>Verdana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Маттиева Александра</dc:creator>
  <cp:lastModifiedBy>Маттиева Александра</cp:lastModifiedBy>
  <cp:revision>80</cp:revision>
  <dcterms:created xsi:type="dcterms:W3CDTF">2017-08-01T13:08:17Z</dcterms:created>
  <dcterms:modified xsi:type="dcterms:W3CDTF">2017-10-10T15:00:52Z</dcterms:modified>
</cp:coreProperties>
</file>