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331" r:id="rId3"/>
    <p:sldId id="320" r:id="rId4"/>
    <p:sldId id="321" r:id="rId5"/>
    <p:sldId id="309" r:id="rId6"/>
    <p:sldId id="32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00" d="100"/>
          <a:sy n="100" d="100"/>
        </p:scale>
        <p:origin x="990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ru-RU" smtClean="0"/>
              <a:t>06.02.2019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ru-RU" smtClean="0"/>
              <a:t>06.02.2019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KG line" title="Medical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3C49-0500-450E-AF7D-E587F69AE262}" type="datetime1">
              <a:rPr lang="ru-RU" smtClean="0"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VIII </a:t>
            </a:r>
            <a:r>
              <a:rPr lang="ru-RU" smtClean="0"/>
              <a:t>Алтайский региональный ИТ-Форум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6B9-B7EA-4476-A430-0A85686F78AB}" type="datetime1">
              <a:rPr lang="ru-RU" smtClean="0"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VIII </a:t>
            </a:r>
            <a:r>
              <a:rPr lang="ru-RU" smtClean="0"/>
              <a:t>Алтайский региональный ИТ-Форум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7061-8374-4EF6-997C-5EAC31940FA0}" type="datetime1">
              <a:rPr lang="ru-RU" smtClean="0"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VIII </a:t>
            </a:r>
            <a:r>
              <a:rPr lang="ru-RU" smtClean="0"/>
              <a:t>Алтайский региональный ИТ-Форум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36C9-B33B-4209-BE15-C6ABB4105BD7}" type="datetime1">
              <a:rPr lang="ru-RU" smtClean="0"/>
              <a:t>06.02.2019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VIII </a:t>
            </a:r>
            <a:r>
              <a:rPr lang="ru-RU" smtClean="0"/>
              <a:t>Алтайский региональный ИТ-Форум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10058400" cy="13258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51E6-AD80-46D6-AFE3-0F16FB597F9C}" type="datetime1">
              <a:rPr lang="ru-RU" smtClean="0"/>
              <a:t>06.02.2019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VIII </a:t>
            </a:r>
            <a:r>
              <a:rPr lang="ru-RU" smtClean="0"/>
              <a:t>Алтайский региональный ИТ-Форум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D080-D611-41B2-89E6-09DADFC26184}" type="datetime1">
              <a:rPr lang="ru-RU" smtClean="0"/>
              <a:t>06.02.2019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VIII </a:t>
            </a:r>
            <a:r>
              <a:rPr lang="ru-RU" smtClean="0"/>
              <a:t>Алтайский региональный ИТ-Форум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9829-7AC7-4BDD-BF5D-574EDB7144A6}" type="datetime1">
              <a:rPr lang="ru-RU" smtClean="0"/>
              <a:t>06.02.2019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VIII </a:t>
            </a:r>
            <a:r>
              <a:rPr lang="ru-RU" smtClean="0"/>
              <a:t>Алтайский региональный ИТ-Форум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061C6CC-0EC2-4E2E-8CEE-121C84876F50}" type="datetime1">
              <a:rPr lang="ru-RU" smtClean="0"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VIII </a:t>
            </a:r>
            <a:r>
              <a:rPr lang="ru-RU" smtClean="0"/>
              <a:t>Алтайский региональный ИТ-Форум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-trende.ru/" TargetMode="External"/><Relationship Id="rId2" Type="http://schemas.openxmlformats.org/officeDocument/2006/relationships/hyperlink" Target="mailto:apekhterev@it-trende.ru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236" y="320482"/>
            <a:ext cx="1240407" cy="109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95400" y="2491107"/>
            <a:ext cx="2425700" cy="1861788"/>
            <a:chOff x="1376363" y="3349167"/>
            <a:chExt cx="2426105" cy="1862943"/>
          </a:xfrm>
        </p:grpSpPr>
        <p:sp>
          <p:nvSpPr>
            <p:cNvPr id="11" name="Oval 63"/>
            <p:cNvSpPr/>
            <p:nvPr/>
          </p:nvSpPr>
          <p:spPr bwMode="auto">
            <a:xfrm>
              <a:off x="1376363" y="4097344"/>
              <a:ext cx="1651276" cy="546439"/>
            </a:xfrm>
            <a:prstGeom prst="ellipse">
              <a:avLst/>
            </a:prstGeom>
            <a:gradFill rotWithShape="1">
              <a:gsLst>
                <a:gs pos="0">
                  <a:srgbClr val="0076CE"/>
                </a:gs>
                <a:gs pos="48000">
                  <a:srgbClr val="0074C8"/>
                </a:gs>
                <a:gs pos="100000">
                  <a:srgbClr val="005798"/>
                </a:gs>
              </a:gsLst>
              <a:lin ang="0" scaled="0"/>
            </a:gradFill>
            <a:ln w="6350" cap="flat" cmpd="sng" algn="ctr">
              <a:solidFill>
                <a:schemeClr val="accent1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2694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Futura Bk"/>
                <a:ea typeface="Arial" pitchFamily="-107" charset="0"/>
              </a:endParaRPr>
            </a:p>
          </p:txBody>
        </p:sp>
        <p:pic>
          <p:nvPicPr>
            <p:cNvPr id="12" name="Picture 34" descr="hp_arrow_2a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58881" y="3921971"/>
              <a:ext cx="1243587" cy="54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1420812" y="4709096"/>
              <a:ext cx="1706855" cy="50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600" dirty="0">
                  <a:latin typeface="Futura Bk"/>
                </a:rPr>
                <a:t>Питание и охлаждение</a:t>
              </a:r>
              <a:endParaRPr lang="en-US" sz="1600" dirty="0">
                <a:latin typeface="Futura Bk"/>
              </a:endParaRPr>
            </a:p>
          </p:txBody>
        </p:sp>
        <p:pic>
          <p:nvPicPr>
            <p:cNvPr id="14" name="Picture 66" descr="power.pn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78009" y="3349167"/>
              <a:ext cx="1228930" cy="1332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6940" dir="5400000" algn="tl" rotWithShape="0">
                <a:srgbClr val="0D0D0D">
                  <a:alpha val="42999"/>
                </a:srgbClr>
              </a:outerShdw>
            </a:effectLst>
          </p:spPr>
        </p:pic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1992576" y="3196838"/>
            <a:ext cx="2664296" cy="2044359"/>
            <a:chOff x="2965858" y="4382568"/>
            <a:chExt cx="3072295" cy="2343478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2965858" y="6149791"/>
              <a:ext cx="3072295" cy="57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600" dirty="0">
                  <a:latin typeface="Futura Bk"/>
                </a:rPr>
                <a:t>Управление, программные системы</a:t>
              </a:r>
              <a:endParaRPr lang="en-US" sz="1600" dirty="0">
                <a:latin typeface="Futura Bk"/>
              </a:endParaRPr>
            </a:p>
          </p:txBody>
        </p:sp>
        <p:sp>
          <p:nvSpPr>
            <p:cNvPr id="17" name="Oval 41"/>
            <p:cNvSpPr/>
            <p:nvPr/>
          </p:nvSpPr>
          <p:spPr bwMode="auto">
            <a:xfrm>
              <a:off x="3746500" y="5533691"/>
              <a:ext cx="1651000" cy="549364"/>
            </a:xfrm>
            <a:prstGeom prst="ellipse">
              <a:avLst/>
            </a:prstGeom>
            <a:gradFill rotWithShape="1">
              <a:gsLst>
                <a:gs pos="0">
                  <a:srgbClr val="0076CE"/>
                </a:gs>
                <a:gs pos="48000">
                  <a:srgbClr val="0074C8"/>
                </a:gs>
                <a:gs pos="100000">
                  <a:srgbClr val="005798"/>
                </a:gs>
              </a:gsLst>
              <a:lin ang="0" scaled="0"/>
            </a:gradFill>
            <a:ln w="6350" cap="flat" cmpd="sng" algn="ctr">
              <a:solidFill>
                <a:schemeClr val="accent1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2694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Futura Bk"/>
                <a:ea typeface="Arial" pitchFamily="-107" charset="0"/>
              </a:endParaRPr>
            </a:p>
          </p:txBody>
        </p:sp>
        <p:pic>
          <p:nvPicPr>
            <p:cNvPr id="18" name="Picture 42" descr="hp_arrow_3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267199" y="4382568"/>
              <a:ext cx="609601" cy="126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1" descr="network2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963988" y="4862070"/>
              <a:ext cx="1470025" cy="119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6940" dir="5400000" algn="tl" rotWithShape="0">
                <a:srgbClr val="0D0D0D">
                  <a:alpha val="42999"/>
                </a:srgbClr>
              </a:outerShdw>
            </a:effectLst>
          </p:spPr>
        </p:pic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3864785" y="2701458"/>
            <a:ext cx="2448273" cy="1587488"/>
            <a:chOff x="5335191" y="3477754"/>
            <a:chExt cx="3553491" cy="1801955"/>
          </a:xfrm>
        </p:grpSpPr>
        <p:sp>
          <p:nvSpPr>
            <p:cNvPr id="21" name="Oval 73"/>
            <p:cNvSpPr/>
            <p:nvPr/>
          </p:nvSpPr>
          <p:spPr bwMode="auto">
            <a:xfrm>
              <a:off x="6113189" y="4098882"/>
              <a:ext cx="1651262" cy="548055"/>
            </a:xfrm>
            <a:prstGeom prst="ellipse">
              <a:avLst/>
            </a:prstGeom>
            <a:gradFill rotWithShape="1">
              <a:gsLst>
                <a:gs pos="0">
                  <a:srgbClr val="0076CE"/>
                </a:gs>
                <a:gs pos="48000">
                  <a:srgbClr val="0074C8"/>
                </a:gs>
                <a:gs pos="100000">
                  <a:srgbClr val="005798"/>
                </a:gs>
              </a:gsLst>
              <a:lin ang="0" scaled="0"/>
            </a:gradFill>
            <a:ln w="6350" cap="flat" cmpd="sng" algn="ctr">
              <a:solidFill>
                <a:schemeClr val="accent1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2694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Futura Bk"/>
                <a:ea typeface="Arial" pitchFamily="-107" charset="0"/>
              </a:endParaRPr>
            </a:p>
          </p:txBody>
        </p:sp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6253165" y="4709093"/>
              <a:ext cx="2635517" cy="570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600" dirty="0">
                  <a:latin typeface="Futura Bk"/>
                </a:rPr>
                <a:t>Сетевая </a:t>
              </a:r>
              <a:r>
                <a:rPr lang="ru-RU" sz="1600" dirty="0" err="1">
                  <a:latin typeface="Futura Bk"/>
                </a:rPr>
                <a:t>инфрастуктура</a:t>
              </a:r>
              <a:endParaRPr lang="en-US" sz="1600" dirty="0">
                <a:latin typeface="Futura Bk"/>
              </a:endParaRPr>
            </a:p>
          </p:txBody>
        </p:sp>
        <p:pic>
          <p:nvPicPr>
            <p:cNvPr id="23" name="Picture 47" descr="hp_arrow_2a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5335191" y="3921971"/>
              <a:ext cx="1243587" cy="54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6" descr="network2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252912" y="3477754"/>
              <a:ext cx="1584576" cy="1237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6940" dir="5400000" algn="tl" rotWithShape="0">
                <a:srgbClr val="0D0D0D">
                  <a:alpha val="42999"/>
                </a:srgbClr>
              </a:outerShdw>
            </a:effectLst>
          </p:spPr>
        </p:pic>
      </p:grp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3576752" y="1261298"/>
            <a:ext cx="2304256" cy="1737794"/>
            <a:chOff x="5060548" y="1398588"/>
            <a:chExt cx="2304722" cy="1736987"/>
          </a:xfrm>
        </p:grpSpPr>
        <p:sp>
          <p:nvSpPr>
            <p:cNvPr id="26" name="TextBox 23"/>
            <p:cNvSpPr txBox="1">
              <a:spLocks noChangeArrowheads="1"/>
            </p:cNvSpPr>
            <p:nvPr/>
          </p:nvSpPr>
          <p:spPr bwMode="auto">
            <a:xfrm>
              <a:off x="5551488" y="2633106"/>
              <a:ext cx="1813782" cy="502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600" dirty="0">
                  <a:latin typeface="Futura Bk"/>
                </a:rPr>
                <a:t>Серверное оборудование</a:t>
              </a:r>
              <a:endParaRPr lang="en-US" sz="1400" dirty="0">
                <a:latin typeface="Futura Bk"/>
              </a:endParaRPr>
            </a:p>
          </p:txBody>
        </p:sp>
        <p:sp>
          <p:nvSpPr>
            <p:cNvPr id="27" name="Oval 79"/>
            <p:cNvSpPr/>
            <p:nvPr/>
          </p:nvSpPr>
          <p:spPr bwMode="auto">
            <a:xfrm>
              <a:off x="5398754" y="2019012"/>
              <a:ext cx="1651334" cy="549020"/>
            </a:xfrm>
            <a:prstGeom prst="ellipse">
              <a:avLst/>
            </a:prstGeom>
            <a:gradFill rotWithShape="1">
              <a:gsLst>
                <a:gs pos="0">
                  <a:srgbClr val="0076CE"/>
                </a:gs>
                <a:gs pos="48000">
                  <a:srgbClr val="0074C8"/>
                </a:gs>
                <a:gs pos="100000">
                  <a:srgbClr val="005798"/>
                </a:gs>
              </a:gsLst>
              <a:lin ang="0" scaled="0"/>
            </a:gradFill>
            <a:ln w="6350" cap="flat" cmpd="sng" algn="ctr">
              <a:solidFill>
                <a:schemeClr val="accent1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2694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Futura Bk"/>
                <a:ea typeface="Arial" pitchFamily="-107" charset="0"/>
              </a:endParaRPr>
            </a:p>
          </p:txBody>
        </p:sp>
        <p:pic>
          <p:nvPicPr>
            <p:cNvPr id="28" name="Picture 80" descr="Sprawl_server_3a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657569" y="1398588"/>
              <a:ext cx="1046374" cy="1145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6940" dir="5400000" algn="tl" rotWithShape="0">
                <a:srgbClr val="0D0D0D">
                  <a:alpha val="42999"/>
                </a:srgbClr>
              </a:outerShdw>
            </a:effectLst>
          </p:spPr>
        </p:pic>
        <p:pic>
          <p:nvPicPr>
            <p:cNvPr id="29" name="Picture 53" descr="hp_arrow_1a.pn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 rot="404562" flipH="1">
              <a:off x="5060548" y="2313660"/>
              <a:ext cx="1027178" cy="64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1488534" y="1693347"/>
            <a:ext cx="1774365" cy="1119208"/>
            <a:chOff x="1173" y="1009"/>
            <a:chExt cx="1417" cy="859"/>
          </a:xfrm>
        </p:grpSpPr>
        <p:sp>
          <p:nvSpPr>
            <p:cNvPr id="31" name="Oval 83"/>
            <p:cNvSpPr/>
            <p:nvPr/>
          </p:nvSpPr>
          <p:spPr bwMode="auto">
            <a:xfrm>
              <a:off x="1331" y="1265"/>
              <a:ext cx="1040" cy="346"/>
            </a:xfrm>
            <a:prstGeom prst="ellipse">
              <a:avLst/>
            </a:prstGeom>
            <a:gradFill rotWithShape="1">
              <a:gsLst>
                <a:gs pos="0">
                  <a:srgbClr val="0076CE"/>
                </a:gs>
                <a:gs pos="48000">
                  <a:srgbClr val="0074C8"/>
                </a:gs>
                <a:gs pos="100000">
                  <a:srgbClr val="005798"/>
                </a:gs>
              </a:gsLst>
              <a:lin ang="0" scaled="0"/>
            </a:gradFill>
            <a:ln w="6350" cap="flat" cmpd="sng" algn="ctr">
              <a:solidFill>
                <a:schemeClr val="accent1">
                  <a:lumMod val="60000"/>
                  <a:lumOff val="4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26940" dir="5400000" rotWithShape="0">
                <a:schemeClr val="tx1">
                  <a:alpha val="34999"/>
                </a:scheme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Futura Bk"/>
                <a:ea typeface="Arial" pitchFamily="-107" charset="0"/>
              </a:endParaRPr>
            </a:p>
          </p:txBody>
        </p:sp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1173" y="1659"/>
              <a:ext cx="111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600" dirty="0">
                  <a:latin typeface="Futura Bk"/>
                </a:rPr>
                <a:t>Хранилище</a:t>
              </a:r>
              <a:endParaRPr lang="en-US" sz="1600" dirty="0">
                <a:latin typeface="Futura Bk"/>
              </a:endParaRPr>
            </a:p>
          </p:txBody>
        </p:sp>
        <p:pic>
          <p:nvPicPr>
            <p:cNvPr id="33" name="Picture 58" descr="hp_arrow_1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 rot="-404562">
              <a:off x="1943" y="1458"/>
              <a:ext cx="647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6" descr="storage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1563" y="1009"/>
              <a:ext cx="54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5400000" algn="tl" rotWithShape="0">
                <a:srgbClr val="0D0D0D">
                  <a:alpha val="42999"/>
                </a:srgbClr>
              </a:outerShdw>
            </a:effectLst>
          </p:spPr>
        </p:pic>
      </p:grpSp>
      <p:sp>
        <p:nvSpPr>
          <p:cNvPr id="35" name="Прямоугольник 34"/>
          <p:cNvSpPr/>
          <p:nvPr/>
        </p:nvSpPr>
        <p:spPr>
          <a:xfrm>
            <a:off x="445390" y="5694333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A3285"/>
                </a:solidFill>
                <a:latin typeface="Archangelsk (Заголовки)"/>
              </a:rPr>
              <a:t>Комплексное решение задачи - ПО и оборудование, рассчитанные на совместную работу</a:t>
            </a:r>
            <a:endParaRPr lang="ru-RU" sz="16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009281" y="2540245"/>
            <a:ext cx="4810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Archangelsk (Заголовки)"/>
              </a:rPr>
              <a:t>     Компания </a:t>
            </a:r>
            <a:r>
              <a:rPr lang="en-US" dirty="0">
                <a:solidFill>
                  <a:schemeClr val="bg1"/>
                </a:solidFill>
                <a:latin typeface="Archangelsk (Заголовки)"/>
              </a:rPr>
              <a:t>IT-</a:t>
            </a:r>
            <a:r>
              <a:rPr lang="en-US" dirty="0" err="1">
                <a:solidFill>
                  <a:schemeClr val="bg1"/>
                </a:solidFill>
                <a:latin typeface="Archangelsk (Заголовки)"/>
              </a:rPr>
              <a:t>Trende</a:t>
            </a:r>
            <a:r>
              <a:rPr lang="en-US" dirty="0">
                <a:solidFill>
                  <a:schemeClr val="bg1"/>
                </a:solidFill>
                <a:latin typeface="Archangelsk (Заголовки)"/>
              </a:rPr>
              <a:t> – </a:t>
            </a:r>
            <a:r>
              <a:rPr lang="ru-RU" dirty="0">
                <a:solidFill>
                  <a:schemeClr val="bg1"/>
                </a:solidFill>
                <a:latin typeface="Archangelsk (Заголовки)"/>
              </a:rPr>
              <a:t>это специалист </a:t>
            </a:r>
            <a:r>
              <a:rPr lang="ru-RU" dirty="0" smtClean="0">
                <a:solidFill>
                  <a:schemeClr val="bg1"/>
                </a:solidFill>
                <a:latin typeface="Archangelsk (Заголовки)"/>
              </a:rPr>
              <a:t>в сфере разработки </a:t>
            </a:r>
            <a:r>
              <a:rPr lang="ru-RU" dirty="0">
                <a:solidFill>
                  <a:schemeClr val="bg1"/>
                </a:solidFill>
                <a:latin typeface="Archangelsk (Заголовки)"/>
              </a:rPr>
              <a:t>комплексных решений </a:t>
            </a:r>
            <a:r>
              <a:rPr lang="ru-RU" dirty="0" smtClean="0">
                <a:solidFill>
                  <a:schemeClr val="bg1"/>
                </a:solidFill>
                <a:latin typeface="Archangelsk (Заголовки)"/>
              </a:rPr>
              <a:t>IT-инфраструктуры</a:t>
            </a:r>
            <a:r>
              <a:rPr lang="ru-RU" dirty="0">
                <a:solidFill>
                  <a:schemeClr val="bg1"/>
                </a:solidFill>
                <a:latin typeface="Archangelsk (Заголовки)"/>
              </a:rPr>
              <a:t>, инженерных систем и систем безопасности</a:t>
            </a:r>
            <a:r>
              <a:rPr lang="ru-RU" dirty="0" smtClean="0">
                <a:solidFill>
                  <a:schemeClr val="bg1"/>
                </a:solidFill>
                <a:latin typeface="Archangelsk (Заголовки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6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1484784"/>
            <a:ext cx="3932237" cy="1752600"/>
          </a:xfrm>
        </p:spPr>
        <p:txBody>
          <a:bodyPr>
            <a:normAutofit fontScale="90000"/>
          </a:bodyPr>
          <a:lstStyle/>
          <a:p>
            <a:r>
              <a:rPr lang="ru-RU" dirty="0"/>
              <a:t>Министерство экономического развития Алтайского </a:t>
            </a: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8153" y="4221088"/>
            <a:ext cx="3932237" cy="1374648"/>
          </a:xfrm>
        </p:spPr>
        <p:txBody>
          <a:bodyPr/>
          <a:lstStyle/>
          <a:p>
            <a:r>
              <a:rPr lang="ru-RU" dirty="0"/>
              <a:t>Модернизация вычислительного </a:t>
            </a:r>
            <a:r>
              <a:rPr lang="ru-RU" dirty="0" smtClean="0"/>
              <a:t>комплекса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5" r="21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5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39" y="1052736"/>
            <a:ext cx="3932237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Администрация </a:t>
            </a:r>
            <a:r>
              <a:rPr lang="ru-RU" dirty="0"/>
              <a:t>Города Томска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64152" y="3789040"/>
            <a:ext cx="3932237" cy="1374648"/>
          </a:xfrm>
        </p:spPr>
        <p:txBody>
          <a:bodyPr/>
          <a:lstStyle/>
          <a:p>
            <a:r>
              <a:rPr lang="ru-RU" dirty="0"/>
              <a:t>Модернизация </a:t>
            </a:r>
            <a:r>
              <a:rPr lang="ru-RU" dirty="0" smtClean="0"/>
              <a:t>систем хранения и ИТ инфраструктуры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надежности и производительности ИТ систем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10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14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6160" y="1484784"/>
            <a:ext cx="3932237" cy="175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Министерство </a:t>
            </a:r>
            <a:r>
              <a:rPr lang="ru-RU" sz="2400" dirty="0" err="1" smtClean="0"/>
              <a:t>сельсткого</a:t>
            </a:r>
            <a:r>
              <a:rPr lang="ru-RU" sz="2400" dirty="0" smtClean="0"/>
              <a:t> хозяйства Республики Алтай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36159" y="3933056"/>
            <a:ext cx="3932237" cy="1374648"/>
          </a:xfrm>
        </p:spPr>
        <p:txBody>
          <a:bodyPr/>
          <a:lstStyle/>
          <a:p>
            <a:r>
              <a:rPr lang="ru-RU" dirty="0"/>
              <a:t>Внедрение системы </a:t>
            </a:r>
            <a:r>
              <a:rPr lang="ru-RU" dirty="0" err="1"/>
              <a:t>Респак</a:t>
            </a:r>
            <a:r>
              <a:rPr lang="ru-RU" dirty="0"/>
              <a:t> в рамках цифровой трансформации сельского хозяйства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9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85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4363" y="3200400"/>
            <a:ext cx="3932237" cy="1752600"/>
          </a:xfrm>
        </p:spPr>
        <p:txBody>
          <a:bodyPr/>
          <a:lstStyle/>
          <a:p>
            <a:r>
              <a:rPr lang="ru-RU" dirty="0" smtClean="0"/>
              <a:t>Пехтерев Алексей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344" y="5612657"/>
            <a:ext cx="6696744" cy="13746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E-mail: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apekhterev@it-trende.ru</a:t>
            </a:r>
            <a:endParaRPr lang="en-US" sz="2400" dirty="0"/>
          </a:p>
          <a:p>
            <a:r>
              <a:rPr lang="ru-RU" sz="2400" dirty="0" smtClean="0">
                <a:solidFill>
                  <a:schemeClr val="accent1"/>
                </a:solidFill>
              </a:rPr>
              <a:t>Сайт: </a:t>
            </a:r>
            <a:r>
              <a:rPr lang="en-US" sz="2400" dirty="0" smtClean="0">
                <a:hlinkClick r:id="rId3"/>
              </a:rPr>
              <a:t>www.</a:t>
            </a:r>
            <a:r>
              <a:rPr lang="en-US" sz="2400" dirty="0" smtClean="0">
                <a:hlinkClick r:id="rId3"/>
              </a:rPr>
              <a:t>IT-Trende</a:t>
            </a:r>
            <a:r>
              <a:rPr lang="en-US" sz="2400" dirty="0" smtClean="0">
                <a:hlinkClick r:id="rId3"/>
              </a:rPr>
              <a:t>.ru</a:t>
            </a:r>
            <a:endParaRPr lang="en-US" sz="2400" dirty="0" smtClean="0"/>
          </a:p>
          <a:p>
            <a:endParaRPr lang="ru-RU" sz="2400" dirty="0"/>
          </a:p>
        </p:txBody>
      </p:sp>
      <p:pic>
        <p:nvPicPr>
          <p:cNvPr id="1026" name="Picture 4" descr="239093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8640"/>
            <a:ext cx="66967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856" y="5445224"/>
            <a:ext cx="1476191" cy="1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9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Рабочий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бочий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Рабочий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бочий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5A98EF-AFBD-4156-994E-8E0D8893B9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медицинским оформлением (широкоэкранный формат)</Template>
  <TotalTime>0</TotalTime>
  <Words>83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Archangelsk (Заголовки)</vt:lpstr>
      <vt:lpstr>Arial</vt:lpstr>
      <vt:lpstr>Franklin Gothic Medium</vt:lpstr>
      <vt:lpstr>Futura Bk</vt:lpstr>
      <vt:lpstr>Wingdings</vt:lpstr>
      <vt:lpstr>MedicalHealth_16x9</vt:lpstr>
      <vt:lpstr>Презентация PowerPoint</vt:lpstr>
      <vt:lpstr>Министерство экономического развития Алтайского края</vt:lpstr>
      <vt:lpstr>Администрация Города Томска</vt:lpstr>
      <vt:lpstr> Министерство сельсткого хозяйства Республики Алтай</vt:lpstr>
      <vt:lpstr>Пехтерев Алексей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2015-10-09T11:00:26Z</dcterms:created>
  <dcterms:modified xsi:type="dcterms:W3CDTF">2019-02-08T08:44:53Z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