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24"/>
  </p:notesMasterIdLst>
  <p:sldIdLst>
    <p:sldId id="256" r:id="rId2"/>
    <p:sldId id="320" r:id="rId3"/>
    <p:sldId id="342" r:id="rId4"/>
    <p:sldId id="343" r:id="rId5"/>
    <p:sldId id="321" r:id="rId6"/>
    <p:sldId id="340" r:id="rId7"/>
    <p:sldId id="323" r:id="rId8"/>
    <p:sldId id="346" r:id="rId9"/>
    <p:sldId id="349" r:id="rId10"/>
    <p:sldId id="324" r:id="rId11"/>
    <p:sldId id="351" r:id="rId12"/>
    <p:sldId id="330" r:id="rId13"/>
    <p:sldId id="337" r:id="rId14"/>
    <p:sldId id="348" r:id="rId15"/>
    <p:sldId id="327" r:id="rId16"/>
    <p:sldId id="335" r:id="rId17"/>
    <p:sldId id="339" r:id="rId18"/>
    <p:sldId id="333" r:id="rId19"/>
    <p:sldId id="347" r:id="rId20"/>
    <p:sldId id="332" r:id="rId21"/>
    <p:sldId id="350" r:id="rId22"/>
    <p:sldId id="312" r:id="rId23"/>
  </p:sldIdLst>
  <p:sldSz cx="12192000" cy="6858000"/>
  <p:notesSz cx="6858000" cy="9144000"/>
  <p:embeddedFontLst>
    <p:embeddedFont>
      <p:font typeface="Roboto Medium" panose="02000000000000000000"/>
      <p:regular r:id="rId25"/>
      <p:italic r:id="rId26"/>
    </p:embeddedFont>
    <p:embeddedFont>
      <p:font typeface="Calibri Light" panose="020F0502020204030204" pitchFamily="34" charset="0"/>
      <p:regular r:id="rId27"/>
      <p: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Roboto" panose="02000000000000000000"/>
      <p:regular r:id="rId33"/>
      <p:bold r:id="rId34"/>
      <p:italic r:id="rId35"/>
      <p:boldItalic r:id="rId3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4" userDrawn="1">
          <p15:clr>
            <a:srgbClr val="A4A3A4"/>
          </p15:clr>
        </p15:guide>
        <p15:guide id="2" pos="64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ергей" initials="С" lastIdx="1" clrIdx="0">
    <p:extLst>
      <p:ext uri="{19B8F6BF-5375-455C-9EA6-DF929625EA0E}">
        <p15:presenceInfo xmlns:p15="http://schemas.microsoft.com/office/powerpoint/2012/main" userId="Сергей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00"/>
    <a:srgbClr val="009644"/>
    <a:srgbClr val="1A8AFF"/>
    <a:srgbClr val="00ABFF"/>
    <a:srgbClr val="3AC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39" autoAdjust="0"/>
    <p:restoredTop sz="83162" autoAdjust="0"/>
  </p:normalViewPr>
  <p:slideViewPr>
    <p:cSldViewPr snapToGrid="0">
      <p:cViewPr>
        <p:scale>
          <a:sx n="85" d="100"/>
          <a:sy n="85" d="100"/>
        </p:scale>
        <p:origin x="928" y="136"/>
      </p:cViewPr>
      <p:guideLst>
        <p:guide orient="horz" pos="3974"/>
        <p:guide pos="64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098F7-42A7-46D5-B294-83DC7F1EC0CE}" type="datetimeFigureOut">
              <a:rPr lang="ru-RU" smtClean="0"/>
              <a:t>11.10.2017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A0FFE0-9D23-4EA0-B368-99AFA91024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725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0FFE0-9D23-4EA0-B368-99AFA910246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365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BD47A83-AAF3-458B-B3A3-F8F77715848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1B0D2CD-CC9B-4B5B-BC4E-7843D6A198E3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39937" name="Rectangle 1">
            <a:extLst>
              <a:ext uri="{FF2B5EF4-FFF2-40B4-BE49-F238E27FC236}">
                <a16:creationId xmlns:a16="http://schemas.microsoft.com/office/drawing/2014/main" id="{A183AA50-6568-4903-822E-7C8C431075B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89DC9EC0-155D-4581-B1CB-D900BB52E96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454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0FFE0-9D23-4EA0-B368-99AFA910246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251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0FFE0-9D23-4EA0-B368-99AFA910246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687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0FFE0-9D23-4EA0-B368-99AFA910246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0516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0FFE0-9D23-4EA0-B368-99AFA910246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605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0FFE0-9D23-4EA0-B368-99AFA910246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8143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0FFE0-9D23-4EA0-B368-99AFA9102461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5248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0FFE0-9D23-4EA0-B368-99AFA9102461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5704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0FFE0-9D23-4EA0-B368-99AFA9102461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9358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0FFE0-9D23-4EA0-B368-99AFA9102461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861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Компания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RDP.RU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основана в 2010 году в контуре оператора связи «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Экотелеком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– первоначально для закрытия потребностей в оборудовании конкретно этого оператора. Разработанные решения стали востребованы на открытом рынке, в том числе – топовыми компаниями. Сегодня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RDP.RU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является ведущим российским разработчиком и поставщиком инновационного программного обеспечения и телекоммуникационного оборудования. Поскольку мы </a:t>
            </a:r>
            <a:r>
              <a:rPr lang="ru-RU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сами из операторов, хорошо понимаем специфические потребности операторов и для каждой проблемы у нас есть эффективное решение. Все, что мы предлагаем рынку – используем сами и многократно испытываем на себе.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0FFE0-9D23-4EA0-B368-99AFA910246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4650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0FFE0-9D23-4EA0-B368-99AFA9102461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479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0FFE0-9D23-4EA0-B368-99AFA910246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753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0FFE0-9D23-4EA0-B368-99AFA910246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780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0FFE0-9D23-4EA0-B368-99AFA910246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414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0FFE0-9D23-4EA0-B368-99AFA910246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309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0FFE0-9D23-4EA0-B368-99AFA910246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405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BBF5115-84F9-4A4C-BD71-5AD1BEC4E87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8C0E503-D11A-4A67-83CE-619D338E83DA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30721" name="Rectangle 1">
            <a:extLst>
              <a:ext uri="{FF2B5EF4-FFF2-40B4-BE49-F238E27FC236}">
                <a16:creationId xmlns:a16="http://schemas.microsoft.com/office/drawing/2014/main" id="{B9FC88F5-3703-40AB-B4B5-9C38ECB7ED6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FFB82CF7-E189-44A4-B8DF-5113CDD7E3E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3149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Решение EcoRouter обладает уникальной для маршрутизаторов функцией - возможностью развернуть собственные небольшие сетевые сервисы прямо на борту одного устройства. Это позволяет создать все сетевые и информационные сервисы, необходимые для малого офиса и при этом обеспечить высокую полосу пропускания и сэкономить место в стойках.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0FFE0-9D23-4EA0-B368-99AFA910246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669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98225-E8BB-4397-B0A6-7ED63B02DCC2}" type="datetime1">
              <a:rPr lang="ru-RU" smtClean="0"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72107-469A-43D5-B67A-3166EF293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19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9BC4C-C0B5-4B65-9208-F98FD13AA1E5}" type="datetime1">
              <a:rPr lang="ru-RU" smtClean="0"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72107-469A-43D5-B67A-3166EF293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48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3F51-74CF-4C07-917F-BC3AF6E8678F}" type="datetime1">
              <a:rPr lang="ru-RU" smtClean="0"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72107-469A-43D5-B67A-3166EF293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70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C36E-111C-41D0-8898-2D38F44C3616}" type="datetime1">
              <a:rPr lang="ru-RU" smtClean="0"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72107-469A-43D5-B67A-3166EF293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00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09B0-5C2E-4C4E-9D17-A1765D86FC0E}" type="datetime1">
              <a:rPr lang="ru-RU" smtClean="0"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72107-469A-43D5-B67A-3166EF293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63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1EA8B-8AC0-4309-85B1-B2F64B6FD0F2}" type="datetime1">
              <a:rPr lang="ru-RU" smtClean="0"/>
              <a:t>11.10.2017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72107-469A-43D5-B67A-3166EF293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8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8E15-AE8C-4052-A4EB-4CB7045A09B2}" type="datetime1">
              <a:rPr lang="ru-RU" smtClean="0"/>
              <a:t>11.10.2017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72107-469A-43D5-B67A-3166EF293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06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05505-1DB8-4B00-B5BA-709A932BD2C5}" type="datetime1">
              <a:rPr lang="ru-RU" smtClean="0"/>
              <a:t>11.10.2017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72107-469A-43D5-B67A-3166EF293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45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EF08-9F68-4C1B-8DD9-1AAB48CF2231}" type="datetime1">
              <a:rPr lang="ru-RU" smtClean="0"/>
              <a:t>11.10.2017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72107-469A-43D5-B67A-3166EF293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03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15074-7ACC-4722-A582-37132F734C46}" type="datetime1">
              <a:rPr lang="ru-RU" smtClean="0"/>
              <a:t>11.10.2017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72107-469A-43D5-B67A-3166EF293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55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0EA9-E77D-4BB8-98A8-9FDF98171888}" type="datetime1">
              <a:rPr lang="ru-RU" smtClean="0"/>
              <a:t>11.10.2017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72107-469A-43D5-B67A-3166EF293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56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1FB17-35CD-4234-8069-839D30BB68AC}" type="datetime1">
              <a:rPr lang="ru-RU" smtClean="0"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72107-469A-43D5-B67A-3166EF293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10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jpeg"/><Relationship Id="rId10" Type="http://schemas.openxmlformats.org/officeDocument/2006/relationships/image" Target="../media/image54.png"/><Relationship Id="rId4" Type="http://schemas.openxmlformats.org/officeDocument/2006/relationships/image" Target="../media/image48.jpeg"/><Relationship Id="rId9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g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7.jpg"/><Relationship Id="rId7" Type="http://schemas.microsoft.com/office/2007/relationships/hdphoto" Target="../media/hdphoto1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56.png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9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56.png"/><Relationship Id="rId10" Type="http://schemas.openxmlformats.org/officeDocument/2006/relationships/image" Target="../media/image42.gif"/><Relationship Id="rId4" Type="http://schemas.openxmlformats.org/officeDocument/2006/relationships/image" Target="../media/image58.png"/><Relationship Id="rId9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gi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gif"/><Relationship Id="rId4" Type="http://schemas.openxmlformats.org/officeDocument/2006/relationships/image" Target="../media/image4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575" y="4959626"/>
            <a:ext cx="8132348" cy="1608705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93847" y="622249"/>
            <a:ext cx="9386324" cy="29757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3600" b="1" spc="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Импортозамещающие технологии для высокопроизводительной обработки сетевого трафика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D4D80B7-406B-D143-AD30-CBD4B31E4ADF}"/>
              </a:ext>
            </a:extLst>
          </p:cNvPr>
          <p:cNvSpPr/>
          <p:nvPr/>
        </p:nvSpPr>
        <p:spPr>
          <a:xfrm>
            <a:off x="693847" y="3236375"/>
            <a:ext cx="560245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Roboto" charset="0"/>
                <a:ea typeface="Roboto" charset="0"/>
                <a:cs typeface="Roboto" charset="0"/>
              </a:rPr>
              <a:t>Конференция АСДГ</a:t>
            </a:r>
          </a:p>
          <a:p>
            <a:r>
              <a:rPr lang="ru-RU" sz="1400" dirty="0">
                <a:latin typeface="Roboto" charset="0"/>
                <a:ea typeface="Roboto" charset="0"/>
                <a:cs typeface="Roboto" charset="0"/>
              </a:rPr>
              <a:t>«Практическое </a:t>
            </a:r>
            <a:r>
              <a:rPr lang="ru-RU" sz="1400" dirty="0" err="1">
                <a:latin typeface="Roboto" charset="0"/>
                <a:ea typeface="Roboto" charset="0"/>
                <a:cs typeface="Roboto" charset="0"/>
              </a:rPr>
              <a:t>импортозамещение</a:t>
            </a:r>
            <a:r>
              <a:rPr lang="ru-RU" sz="1400" dirty="0">
                <a:latin typeface="Roboto" charset="0"/>
                <a:ea typeface="Roboto" charset="0"/>
                <a:cs typeface="Roboto" charset="0"/>
              </a:rPr>
              <a:t> в сфере информационно-коммуникационных технологий в органах местного самоуправления: итоги по состоянию на 2017 г. и перспективы развития»</a:t>
            </a:r>
          </a:p>
          <a:p>
            <a:endParaRPr lang="ru-RU" sz="1400" dirty="0">
              <a:latin typeface="Roboto" charset="0"/>
              <a:ea typeface="Roboto" charset="0"/>
              <a:cs typeface="Roboto" charset="0"/>
            </a:endParaRPr>
          </a:p>
          <a:p>
            <a:r>
              <a:rPr lang="ru-RU" sz="1400" dirty="0">
                <a:latin typeface="Roboto" charset="0"/>
                <a:ea typeface="Roboto" charset="0"/>
                <a:cs typeface="Roboto" charset="0"/>
              </a:rPr>
              <a:t>12 – 13 октября 2017 г., Красноярск</a:t>
            </a:r>
          </a:p>
          <a:p>
            <a:endParaRPr lang="ru-RU" sz="1200" dirty="0"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25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154032" y="6378092"/>
            <a:ext cx="710514" cy="365125"/>
          </a:xfrm>
        </p:spPr>
        <p:txBody>
          <a:bodyPr/>
          <a:lstStyle/>
          <a:p>
            <a:fld id="{17B72107-469A-43D5-B67A-3166EF293A60}" type="slidenum">
              <a:rPr lang="ru-RU" sz="2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</a:t>
            </a:fld>
            <a:endParaRPr lang="ru-RU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854" y="1586976"/>
            <a:ext cx="3944435" cy="3445997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55688" y="543571"/>
            <a:ext cx="9864725" cy="14227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Технология контейнерной виртуализации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4154731-F043-49D3-BA0B-EFF36A3DEB1C}"/>
              </a:ext>
            </a:extLst>
          </p:cNvPr>
          <p:cNvSpPr/>
          <p:nvPr/>
        </p:nvSpPr>
        <p:spPr>
          <a:xfrm>
            <a:off x="1219200" y="1343763"/>
            <a:ext cx="634565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виртуальных машинах на </a:t>
            </a:r>
            <a:r>
              <a:rPr lang="ru-RU" sz="16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EcoRouter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могут быть запущены различные приложения, необходимые пользователю, например:</a:t>
            </a:r>
          </a:p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система обнаружения и защиты от сетевых атак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антивирусы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криптошлюзы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терминальные серверы для тонких клиентов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серверы прикладного и офисного ПО, системы документооборота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произвольное ПО (собственные разработки заказчиков, технологические информационные системы, системы управления процессами, сбор и обработка телеметрии и многое другое)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A314A78-E8F0-0B45-B38E-F59C2B768911}"/>
              </a:ext>
            </a:extLst>
          </p:cNvPr>
          <p:cNvSpPr/>
          <p:nvPr/>
        </p:nvSpPr>
        <p:spPr>
          <a:xfrm>
            <a:off x="1258390" y="5126354"/>
            <a:ext cx="10681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Реализованная технология виртуализации не требует внесения изменений в исполняемые модули запускаемых приложений. Приложения могут устанавливаться с обычных дистрибутивов или готовых образов для 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KVM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распространяемых производителями приложений.</a:t>
            </a:r>
          </a:p>
        </p:txBody>
      </p:sp>
    </p:spTree>
    <p:extLst>
      <p:ext uri="{BB962C8B-B14F-4D97-AF65-F5344CB8AC3E}">
        <p14:creationId xmlns:p14="http://schemas.microsoft.com/office/powerpoint/2010/main" val="103123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>
            <a:extLst>
              <a:ext uri="{FF2B5EF4-FFF2-40B4-BE49-F238E27FC236}">
                <a16:creationId xmlns:a16="http://schemas.microsoft.com/office/drawing/2014/main" id="{CCE6A420-C24A-4AB3-B70E-4F3BB9243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000">
            <a:off x="8424862" y="821011"/>
            <a:ext cx="2749550" cy="165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58" name="Picture 2">
            <a:extLst>
              <a:ext uri="{FF2B5EF4-FFF2-40B4-BE49-F238E27FC236}">
                <a16:creationId xmlns:a16="http://schemas.microsoft.com/office/drawing/2014/main" id="{96FCB703-2012-4379-B610-6CA65927E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2614613"/>
            <a:ext cx="2416175" cy="138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59" name="Picture 3">
            <a:extLst>
              <a:ext uri="{FF2B5EF4-FFF2-40B4-BE49-F238E27FC236}">
                <a16:creationId xmlns:a16="http://schemas.microsoft.com/office/drawing/2014/main" id="{88D167D4-1935-499A-8FD2-7DB5CEECC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16" y="792035"/>
            <a:ext cx="2206625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0" name="Picture 4">
            <a:extLst>
              <a:ext uri="{FF2B5EF4-FFF2-40B4-BE49-F238E27FC236}">
                <a16:creationId xmlns:a16="http://schemas.microsoft.com/office/drawing/2014/main" id="{424F3465-D54F-42BD-AD1F-4A332C116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543" y="1126332"/>
            <a:ext cx="2982912" cy="96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1" name="Picture 5">
            <a:extLst>
              <a:ext uri="{FF2B5EF4-FFF2-40B4-BE49-F238E27FC236}">
                <a16:creationId xmlns:a16="http://schemas.microsoft.com/office/drawing/2014/main" id="{E0147F90-B236-4104-BCD2-C46FCB532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980" y="2370138"/>
            <a:ext cx="311150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2" name="Picture 6">
            <a:extLst>
              <a:ext uri="{FF2B5EF4-FFF2-40B4-BE49-F238E27FC236}">
                <a16:creationId xmlns:a16="http://schemas.microsoft.com/office/drawing/2014/main" id="{2533A5BF-4FC0-42C0-9459-C6C5A8A11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079" y="2635478"/>
            <a:ext cx="2630488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3" name="Picture 7">
            <a:extLst>
              <a:ext uri="{FF2B5EF4-FFF2-40B4-BE49-F238E27FC236}">
                <a16:creationId xmlns:a16="http://schemas.microsoft.com/office/drawing/2014/main" id="{F1F6B278-26D5-4226-A1B6-3DAEA3D99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4310063"/>
            <a:ext cx="2154238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4" name="Picture 8">
            <a:extLst>
              <a:ext uri="{FF2B5EF4-FFF2-40B4-BE49-F238E27FC236}">
                <a16:creationId xmlns:a16="http://schemas.microsoft.com/office/drawing/2014/main" id="{2614CAB4-6ECB-41DE-8D32-DECFB8697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4748213"/>
            <a:ext cx="254793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5" name="Picture 9">
            <a:extLst>
              <a:ext uri="{FF2B5EF4-FFF2-40B4-BE49-F238E27FC236}">
                <a16:creationId xmlns:a16="http://schemas.microsoft.com/office/drawing/2014/main" id="{732CFAC3-2260-41CC-9C51-DC4406F98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225" y="4433888"/>
            <a:ext cx="1520825" cy="114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6" name="Rectangle 10">
            <a:extLst>
              <a:ext uri="{FF2B5EF4-FFF2-40B4-BE49-F238E27FC236}">
                <a16:creationId xmlns:a16="http://schemas.microsoft.com/office/drawing/2014/main" id="{EE4FA1BF-B636-4A71-AE77-BBA512325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0807"/>
            <a:ext cx="12191999" cy="516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altLang="ru-RU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Виртуальные сервисы</a:t>
            </a:r>
          </a:p>
        </p:txBody>
      </p:sp>
      <p:sp>
        <p:nvSpPr>
          <p:cNvPr id="13" name="Номер слайда 2">
            <a:extLst>
              <a:ext uri="{FF2B5EF4-FFF2-40B4-BE49-F238E27FC236}">
                <a16:creationId xmlns:a16="http://schemas.microsoft.com/office/drawing/2014/main" id="{53FF80BB-2A13-4458-8BAF-4CC9DF89F08B}"/>
              </a:ext>
            </a:extLst>
          </p:cNvPr>
          <p:cNvSpPr txBox="1">
            <a:spLocks/>
          </p:cNvSpPr>
          <p:nvPr/>
        </p:nvSpPr>
        <p:spPr>
          <a:xfrm>
            <a:off x="11154032" y="6322149"/>
            <a:ext cx="710514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Droid Sans Fallback" charset="0"/>
              </a:defRPr>
            </a:lvl1pPr>
            <a:lvl2pPr marL="742950" indent="-285750" algn="l" defTabSz="449263" rtl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Droid Sans Fallback" charset="0"/>
              </a:defRPr>
            </a:lvl2pPr>
            <a:lvl3pPr marL="1143000" indent="-228600" algn="l" defTabSz="449263" rtl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Droid Sans Fallback" charset="0"/>
              </a:defRPr>
            </a:lvl3pPr>
            <a:lvl4pPr marL="1600200" indent="-228600" algn="l" defTabSz="449263" rtl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Droid Sans Fallback" charset="0"/>
              </a:defRPr>
            </a:lvl4pPr>
            <a:lvl5pPr marL="2057400" indent="-228600" algn="l" defTabSz="449263" rtl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Droid Sans Fallback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Droid Sans Fallback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Droid Sans Fallback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Droid Sans Fallback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Droid Sans Fallback" charset="0"/>
              </a:defRPr>
            </a:lvl9pPr>
          </a:lstStyle>
          <a:p>
            <a:pPr algn="r"/>
            <a:fld id="{17B72107-469A-43D5-B67A-3166EF293A60}" type="slidenum">
              <a:rPr lang="ru-RU" sz="2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algn="r"/>
              <a:t>11</a:t>
            </a:fld>
            <a:endParaRPr lang="ru-RU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7390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154032" y="6322149"/>
            <a:ext cx="710514" cy="365125"/>
          </a:xfrm>
        </p:spPr>
        <p:txBody>
          <a:bodyPr/>
          <a:lstStyle/>
          <a:p>
            <a:fld id="{17B72107-469A-43D5-B67A-3166EF293A60}" type="slidenum">
              <a:rPr lang="ru-RU" sz="2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</a:t>
            </a:fld>
            <a:endParaRPr lang="ru-RU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6" name="Заголовок 1"/>
          <p:cNvSpPr txBox="1">
            <a:spLocks/>
          </p:cNvSpPr>
          <p:nvPr/>
        </p:nvSpPr>
        <p:spPr>
          <a:xfrm>
            <a:off x="562708" y="543571"/>
            <a:ext cx="11057205" cy="14227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Высокопроизводительный</a:t>
            </a:r>
            <a:r>
              <a:rPr lang="en-US" sz="3200" b="1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CG-NAT</a:t>
            </a:r>
            <a:r>
              <a:rPr lang="ru-RU" sz="3200" b="1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F84AF542-1F6E-424A-8942-A014B09DD621}"/>
              </a:ext>
            </a:extLst>
          </p:cNvPr>
          <p:cNvSpPr/>
          <p:nvPr/>
        </p:nvSpPr>
        <p:spPr>
          <a:xfrm>
            <a:off x="9525262" y="2690958"/>
            <a:ext cx="2429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Roboto" panose="02000000000000000000"/>
              </a:rPr>
              <a:t>Широко используется в сетях ПАО «Ростелеком»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0AEFF06-AA38-4AF3-B97B-0CB7300275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247" y="1373721"/>
            <a:ext cx="3286125" cy="8858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74E79EE-6A2E-4A35-9280-7EE8E854B4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009" y="2416149"/>
            <a:ext cx="7848600" cy="155257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E7F8D1B-7E02-4E7E-BF93-E6CE2547D7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854" y="1791968"/>
            <a:ext cx="839468" cy="686441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0E6D3C18-4F83-4AF7-8AE8-5A4A0FD5BF2C}"/>
              </a:ext>
            </a:extLst>
          </p:cNvPr>
          <p:cNvSpPr/>
          <p:nvPr/>
        </p:nvSpPr>
        <p:spPr>
          <a:xfrm>
            <a:off x="1753234" y="3968724"/>
            <a:ext cx="89073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Оптимизация адресного пространства, плавная миграция с </a:t>
            </a:r>
            <a:r>
              <a:rPr lang="en-US" sz="16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IPv4 </a:t>
            </a:r>
            <a:r>
              <a:rPr lang="ru-RU" sz="16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на </a:t>
            </a:r>
            <a:r>
              <a:rPr lang="en-US" sz="16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IPv6</a:t>
            </a:r>
            <a:endParaRPr lang="ru-RU" sz="1600" dirty="0"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  <a:p>
            <a:pPr algn="ctr">
              <a:lnSpc>
                <a:spcPct val="150000"/>
              </a:lnSpc>
            </a:pPr>
            <a:r>
              <a:rPr lang="ru-RU" sz="16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Производительность до 160 Гбит/сек на 1</a:t>
            </a:r>
            <a:r>
              <a:rPr lang="en-US" sz="16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RU</a:t>
            </a:r>
            <a:r>
              <a:rPr lang="ru-RU" sz="16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 – превосходит западные аналоги</a:t>
            </a:r>
          </a:p>
          <a:p>
            <a:pPr algn="ctr">
              <a:lnSpc>
                <a:spcPct val="150000"/>
              </a:lnSpc>
            </a:pPr>
            <a:r>
              <a:rPr lang="ru-RU" sz="16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Устанавливается на 70% узлов ПАО «Ростелеком» для выполнения </a:t>
            </a:r>
            <a:r>
              <a:rPr lang="en-US" sz="16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CG-NAT</a:t>
            </a:r>
            <a:endParaRPr lang="ru-RU" sz="1600" dirty="0"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  <a:p>
            <a:pPr algn="ctr">
              <a:lnSpc>
                <a:spcPct val="150000"/>
              </a:lnSpc>
            </a:pPr>
            <a:r>
              <a:rPr lang="ru-RU" sz="16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Общее число обрабатываемых соединений до</a:t>
            </a:r>
            <a:r>
              <a:rPr lang="en-US" sz="16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 </a:t>
            </a:r>
            <a:r>
              <a:rPr lang="ru-RU" sz="16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150 млн - лучший результат в отрасли!</a:t>
            </a:r>
          </a:p>
        </p:txBody>
      </p:sp>
    </p:spTree>
    <p:extLst>
      <p:ext uri="{BB962C8B-B14F-4D97-AF65-F5344CB8AC3E}">
        <p14:creationId xmlns:p14="http://schemas.microsoft.com/office/powerpoint/2010/main" val="239467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171539" y="6173185"/>
            <a:ext cx="710514" cy="365125"/>
          </a:xfrm>
        </p:spPr>
        <p:txBody>
          <a:bodyPr/>
          <a:lstStyle/>
          <a:p>
            <a:fld id="{17B72107-469A-43D5-B67A-3166EF293A60}" type="slidenum">
              <a:rPr lang="ru-RU" sz="2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13</a:t>
            </a:fld>
            <a:endParaRPr lang="ru-RU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29AAE28-C493-4922-BD5E-6C1E110250E7}"/>
              </a:ext>
            </a:extLst>
          </p:cNvPr>
          <p:cNvSpPr/>
          <p:nvPr/>
        </p:nvSpPr>
        <p:spPr>
          <a:xfrm>
            <a:off x="3864429" y="1190001"/>
            <a:ext cx="653142" cy="682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Заголовок 1"/>
          <p:cNvSpPr txBox="1">
            <a:spLocks/>
          </p:cNvSpPr>
          <p:nvPr/>
        </p:nvSpPr>
        <p:spPr>
          <a:xfrm>
            <a:off x="562708" y="543571"/>
            <a:ext cx="11057205" cy="14227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EcoNAT</a:t>
            </a:r>
            <a:r>
              <a:rPr lang="en-US" sz="3200" b="1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– </a:t>
            </a:r>
            <a:r>
              <a:rPr lang="ru-RU" sz="3200" b="1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сравнение с зарубежными аналогами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9747C047-418E-3144-964F-0458106181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531892"/>
              </p:ext>
            </p:extLst>
          </p:nvPr>
        </p:nvGraphicFramePr>
        <p:xfrm>
          <a:off x="2078182" y="1127518"/>
          <a:ext cx="8975620" cy="5045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6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6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2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80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27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0675">
                <a:tc>
                  <a:txBody>
                    <a:bodyPr/>
                    <a:lstStyle/>
                    <a:p>
                      <a:endParaRPr lang="ru-RU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EcoNAT</a:t>
                      </a:r>
                      <a:endParaRPr lang="ru-RU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charset="0"/>
                          <a:ea typeface="Calibri" charset="0"/>
                          <a:cs typeface="Calibri" charset="0"/>
                        </a:rPr>
                        <a:t>Cisco</a:t>
                      </a:r>
                      <a:endParaRPr lang="ru-RU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charset="0"/>
                          <a:ea typeface="Calibri" charset="0"/>
                          <a:cs typeface="Calibri" charset="0"/>
                        </a:rPr>
                        <a:t>Huawei</a:t>
                      </a:r>
                      <a:endParaRPr lang="ru-RU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charset="0"/>
                          <a:ea typeface="Calibri" charset="0"/>
                          <a:cs typeface="Calibri" charset="0"/>
                        </a:rPr>
                        <a:t>Juniper</a:t>
                      </a:r>
                      <a:endParaRPr lang="ru-RU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417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 charset="0"/>
                          <a:ea typeface="Calibri" charset="0"/>
                          <a:cs typeface="Calibri" charset="0"/>
                        </a:rPr>
                        <a:t>Тестируемая</a:t>
                      </a:r>
                      <a:r>
                        <a:rPr lang="ru-RU" sz="1400" baseline="0" dirty="0">
                          <a:latin typeface="Calibri" charset="0"/>
                          <a:ea typeface="Calibri" charset="0"/>
                          <a:cs typeface="Calibri" charset="0"/>
                        </a:rPr>
                        <a:t> модель</a:t>
                      </a:r>
                      <a:endParaRPr lang="ru-RU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EcoNAT</a:t>
                      </a:r>
                      <a:r>
                        <a:rPr lang="en-US" sz="1400" dirty="0">
                          <a:latin typeface="Calibri" charset="0"/>
                          <a:ea typeface="Calibri" charset="0"/>
                          <a:cs typeface="Calibri" charset="0"/>
                        </a:rPr>
                        <a:t> 3</a:t>
                      </a:r>
                      <a:r>
                        <a:rPr lang="ru-RU" sz="1400" dirty="0">
                          <a:latin typeface="Calibri" charset="0"/>
                          <a:ea typeface="Calibri" charset="0"/>
                          <a:cs typeface="Calibri" charset="0"/>
                        </a:rPr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charset="0"/>
                          <a:ea typeface="Calibri" charset="0"/>
                          <a:cs typeface="Calibri" charset="0"/>
                        </a:rPr>
                        <a:t>ASR 9922</a:t>
                      </a:r>
                      <a:endParaRPr lang="ru-RU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charset="0"/>
                          <a:ea typeface="Calibri" charset="0"/>
                          <a:cs typeface="Calibri" charset="0"/>
                        </a:rPr>
                        <a:t>NE-40E-X8</a:t>
                      </a:r>
                      <a:endParaRPr lang="ru-RU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charset="0"/>
                          <a:ea typeface="Calibri" charset="0"/>
                          <a:cs typeface="Calibri" charset="0"/>
                        </a:rPr>
                        <a:t>MX960</a:t>
                      </a:r>
                      <a:endParaRPr lang="ru-RU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67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 charset="0"/>
                          <a:ea typeface="Calibri" charset="0"/>
                          <a:cs typeface="Calibri" charset="0"/>
                        </a:rPr>
                        <a:t>Сервисный модуль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charset="0"/>
                          <a:ea typeface="Calibri" charset="0"/>
                          <a:cs typeface="Calibri" charset="0"/>
                        </a:rPr>
                        <a:t>A9K-VSM-500</a:t>
                      </a:r>
                      <a:endParaRPr lang="ru-RU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charset="0"/>
                          <a:ea typeface="Calibri" charset="0"/>
                          <a:cs typeface="Calibri" charset="0"/>
                        </a:rPr>
                        <a:t>VSUF-160</a:t>
                      </a:r>
                      <a:endParaRPr lang="ru-RU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charset="0"/>
                          <a:ea typeface="Calibri" charset="0"/>
                          <a:cs typeface="Calibri" charset="0"/>
                        </a:rPr>
                        <a:t>MS-MPC</a:t>
                      </a:r>
                      <a:endParaRPr lang="ru-RU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67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 charset="0"/>
                          <a:ea typeface="Calibri" charset="0"/>
                          <a:cs typeface="Calibri" charset="0"/>
                        </a:rPr>
                        <a:t>Версия</a:t>
                      </a:r>
                      <a:r>
                        <a:rPr lang="ru-RU" sz="1400" baseline="0" dirty="0">
                          <a:latin typeface="Calibri" charset="0"/>
                          <a:ea typeface="Calibri" charset="0"/>
                          <a:cs typeface="Calibri" charset="0"/>
                        </a:rPr>
                        <a:t> ПО</a:t>
                      </a:r>
                      <a:endParaRPr lang="ru-RU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 charset="0"/>
                          <a:ea typeface="Calibri" charset="0"/>
                          <a:cs typeface="Calibri" charset="0"/>
                        </a:rPr>
                        <a:t>2.3.0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charset="0"/>
                          <a:ea typeface="Calibri" charset="0"/>
                          <a:cs typeface="Calibri" charset="0"/>
                        </a:rPr>
                        <a:t>IOS XR 5.20</a:t>
                      </a:r>
                      <a:endParaRPr lang="ru-RU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675">
                <a:tc gridSpan="5">
                  <a:txBody>
                    <a:bodyPr/>
                    <a:lstStyle/>
                    <a:p>
                      <a:r>
                        <a:rPr lang="ru-RU" sz="1400" dirty="0">
                          <a:latin typeface="Calibri" charset="0"/>
                          <a:ea typeface="Calibri" charset="0"/>
                          <a:cs typeface="Calibri" charset="0"/>
                        </a:rPr>
                        <a:t>РЕЗУЛЬТАТЫ</a:t>
                      </a:r>
                      <a:r>
                        <a:rPr lang="ru-RU" sz="1400" baseline="0" dirty="0">
                          <a:latin typeface="Calibri" charset="0"/>
                          <a:ea typeface="Calibri" charset="0"/>
                          <a:cs typeface="Calibri" charset="0"/>
                        </a:rPr>
                        <a:t> ТЕСТИРОВАНИЯ ПРОИЗВОДИТЕЛЬНОСТИ</a:t>
                      </a:r>
                      <a:endParaRPr lang="ru-RU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562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 charset="0"/>
                          <a:ea typeface="Calibri" charset="0"/>
                          <a:cs typeface="Calibri" charset="0"/>
                        </a:rPr>
                        <a:t>Пропускная</a:t>
                      </a:r>
                      <a:r>
                        <a:rPr lang="ru-RU" sz="1400" baseline="0" dirty="0">
                          <a:latin typeface="Calibri" charset="0"/>
                          <a:ea typeface="Calibri" charset="0"/>
                          <a:cs typeface="Calibri" charset="0"/>
                        </a:rPr>
                        <a:t> способность </a:t>
                      </a:r>
                      <a:r>
                        <a:rPr lang="en-US" sz="1400" baseline="0" dirty="0">
                          <a:latin typeface="Calibri" charset="0"/>
                          <a:ea typeface="Calibri" charset="0"/>
                          <a:cs typeface="Calibri" charset="0"/>
                        </a:rPr>
                        <a:t>MIX (</a:t>
                      </a:r>
                      <a:r>
                        <a:rPr lang="ru-RU" sz="1400" baseline="0" dirty="0">
                          <a:latin typeface="Calibri" charset="0"/>
                          <a:ea typeface="Calibri" charset="0"/>
                          <a:cs typeface="Calibri" charset="0"/>
                        </a:rPr>
                        <a:t>пакеты </a:t>
                      </a:r>
                      <a:r>
                        <a:rPr lang="en-US" sz="1400" baseline="0" dirty="0">
                          <a:latin typeface="Calibri" charset="0"/>
                          <a:ea typeface="Calibri" charset="0"/>
                          <a:cs typeface="Calibri" charset="0"/>
                        </a:rPr>
                        <a:t>100</a:t>
                      </a:r>
                      <a:r>
                        <a:rPr lang="ru-RU" sz="1400" baseline="0" dirty="0"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mr-IN" sz="1400" baseline="0" dirty="0">
                          <a:latin typeface="Calibri" charset="0"/>
                          <a:ea typeface="Calibri" charset="0"/>
                          <a:cs typeface="Calibri" charset="0"/>
                        </a:rPr>
                        <a:t>–</a:t>
                      </a:r>
                      <a:r>
                        <a:rPr lang="en-US" sz="1400" baseline="0" dirty="0">
                          <a:latin typeface="Calibri" charset="0"/>
                          <a:ea typeface="Calibri" charset="0"/>
                          <a:cs typeface="Calibri" charset="0"/>
                        </a:rPr>
                        <a:t> 1000</a:t>
                      </a:r>
                      <a:r>
                        <a:rPr lang="ru-RU" sz="1400" baseline="0" dirty="0">
                          <a:latin typeface="Calibri" charset="0"/>
                          <a:ea typeface="Calibri" charset="0"/>
                          <a:cs typeface="Calibri" charset="0"/>
                        </a:rPr>
                        <a:t> байт</a:t>
                      </a:r>
                      <a:r>
                        <a:rPr lang="en-US" sz="1400" baseline="0" dirty="0">
                          <a:latin typeface="Calibri" charset="0"/>
                          <a:ea typeface="Calibri" charset="0"/>
                          <a:cs typeface="Calibri" charset="0"/>
                        </a:rPr>
                        <a:t>)</a:t>
                      </a:r>
                      <a:r>
                        <a:rPr lang="ru-RU" sz="1400" baseline="0" dirty="0"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ru-RU" sz="1400" baseline="0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вх+вых</a:t>
                      </a:r>
                      <a:endParaRPr lang="ru-RU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 charset="0"/>
                          <a:ea typeface="Calibri" charset="0"/>
                          <a:cs typeface="Calibri" charset="0"/>
                        </a:rPr>
                        <a:t>112</a:t>
                      </a:r>
                      <a:r>
                        <a:rPr lang="en-US" sz="1400" dirty="0"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ru-RU" sz="1400" dirty="0">
                          <a:latin typeface="Calibri" charset="0"/>
                          <a:ea typeface="Calibri" charset="0"/>
                          <a:cs typeface="Calibri" charset="0"/>
                        </a:rPr>
                        <a:t>Гбит/сек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aseline="0" dirty="0">
                          <a:latin typeface="Calibri" charset="0"/>
                          <a:ea typeface="Calibri" charset="0"/>
                          <a:cs typeface="Calibri" charset="0"/>
                        </a:rPr>
                        <a:t>54 Гбит/сек</a:t>
                      </a:r>
                      <a:endParaRPr lang="ru-RU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 charset="0"/>
                          <a:ea typeface="Calibri" charset="0"/>
                          <a:cs typeface="Calibri" charset="0"/>
                        </a:rPr>
                        <a:t>54 Гбит/сек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 charset="0"/>
                          <a:ea typeface="Calibri" charset="0"/>
                          <a:cs typeface="Calibri" charset="0"/>
                        </a:rPr>
                        <a:t>56 Гбит/сек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35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Calibri" charset="0"/>
                          <a:ea typeface="Calibri" charset="0"/>
                          <a:cs typeface="Calibri" charset="0"/>
                        </a:rPr>
                        <a:t>Пропускная способность</a:t>
                      </a:r>
                      <a:r>
                        <a:rPr lang="ru-RU" sz="1400" baseline="0" dirty="0">
                          <a:latin typeface="Calibri" charset="0"/>
                          <a:ea typeface="Calibri" charset="0"/>
                          <a:cs typeface="Calibri" charset="0"/>
                        </a:rPr>
                        <a:t> (пакеты 500 байт) </a:t>
                      </a:r>
                      <a:r>
                        <a:rPr lang="ru-RU" sz="1400" baseline="0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вх+вых</a:t>
                      </a:r>
                      <a:endParaRPr lang="ru-RU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 charset="0"/>
                          <a:ea typeface="Calibri" charset="0"/>
                          <a:cs typeface="Calibri" charset="0"/>
                        </a:rPr>
                        <a:t>112 Гбит/сек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 charset="0"/>
                          <a:ea typeface="Calibri" charset="0"/>
                          <a:cs typeface="Calibri" charset="0"/>
                        </a:rPr>
                        <a:t>52 Гбит/сек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 charset="0"/>
                          <a:ea typeface="Calibri" charset="0"/>
                          <a:cs typeface="Calibri" charset="0"/>
                        </a:rPr>
                        <a:t>56 Гбит/сек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 charset="0"/>
                          <a:ea typeface="Calibri" charset="0"/>
                          <a:cs typeface="Calibri" charset="0"/>
                        </a:rPr>
                        <a:t>50 Гбит/сек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353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 charset="0"/>
                          <a:ea typeface="Calibri" charset="0"/>
                          <a:cs typeface="Calibri" charset="0"/>
                        </a:rPr>
                        <a:t>Пропускная способность (пакеты 100 байт) </a:t>
                      </a:r>
                      <a:r>
                        <a:rPr lang="ru-RU" sz="1400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вх+вых</a:t>
                      </a:r>
                      <a:endParaRPr lang="ru-RU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 charset="0"/>
                          <a:ea typeface="Calibri" charset="0"/>
                          <a:cs typeface="Calibri" charset="0"/>
                        </a:rPr>
                        <a:t>36 Гбит/сек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 charset="0"/>
                          <a:ea typeface="Calibri" charset="0"/>
                          <a:cs typeface="Calibri" charset="0"/>
                        </a:rPr>
                        <a:t>14 Гбит/сек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 charset="0"/>
                          <a:ea typeface="Calibri" charset="0"/>
                          <a:cs typeface="Calibri" charset="0"/>
                        </a:rPr>
                        <a:t>14 Гбит/сек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 charset="0"/>
                          <a:ea typeface="Calibri" charset="0"/>
                          <a:cs typeface="Calibri" charset="0"/>
                        </a:rPr>
                        <a:t>14 Гбит/сек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562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 charset="0"/>
                          <a:ea typeface="Calibri" charset="0"/>
                          <a:cs typeface="Calibri" charset="0"/>
                        </a:rPr>
                        <a:t>К-во</a:t>
                      </a:r>
                      <a:r>
                        <a:rPr lang="ru-RU" sz="1400" baseline="0" dirty="0">
                          <a:latin typeface="Calibri" charset="0"/>
                          <a:ea typeface="Calibri" charset="0"/>
                          <a:cs typeface="Calibri" charset="0"/>
                        </a:rPr>
                        <a:t> о</a:t>
                      </a:r>
                      <a:r>
                        <a:rPr lang="ru-RU" sz="1400" dirty="0">
                          <a:latin typeface="Calibri" charset="0"/>
                          <a:ea typeface="Calibri" charset="0"/>
                          <a:cs typeface="Calibri" charset="0"/>
                        </a:rPr>
                        <a:t>дновременных</a:t>
                      </a:r>
                      <a:r>
                        <a:rPr lang="ru-RU" sz="1400" baseline="0" dirty="0">
                          <a:latin typeface="Calibri" charset="0"/>
                          <a:ea typeface="Calibri" charset="0"/>
                          <a:cs typeface="Calibri" charset="0"/>
                        </a:rPr>
                        <a:t> соединений</a:t>
                      </a:r>
                      <a:endParaRPr lang="ru-RU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 charset="0"/>
                          <a:ea typeface="Calibri" charset="0"/>
                          <a:cs typeface="Calibri" charset="0"/>
                        </a:rPr>
                        <a:t>150 млн.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 charset="0"/>
                          <a:ea typeface="Calibri" charset="0"/>
                          <a:cs typeface="Calibri" charset="0"/>
                        </a:rPr>
                        <a:t>80 млн.</a:t>
                      </a:r>
                      <a:r>
                        <a:rPr lang="ru-RU" sz="1400" baseline="0" dirty="0">
                          <a:latin typeface="Calibri" charset="0"/>
                          <a:ea typeface="Calibri" charset="0"/>
                          <a:cs typeface="Calibri" charset="0"/>
                        </a:rPr>
                        <a:t> на сервисный модуль</a:t>
                      </a:r>
                      <a:endParaRPr lang="ru-RU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 charset="0"/>
                          <a:ea typeface="Calibri" charset="0"/>
                          <a:cs typeface="Calibri" charset="0"/>
                        </a:rPr>
                        <a:t>64 млн.</a:t>
                      </a:r>
                      <a:r>
                        <a:rPr lang="ru-RU" sz="1400" baseline="0" dirty="0">
                          <a:latin typeface="Calibri" charset="0"/>
                          <a:ea typeface="Calibri" charset="0"/>
                          <a:cs typeface="Calibri" charset="0"/>
                        </a:rPr>
                        <a:t> на сервисный модуль</a:t>
                      </a:r>
                      <a:endParaRPr lang="ru-RU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 charset="0"/>
                          <a:ea typeface="Calibri" charset="0"/>
                          <a:cs typeface="Calibri" charset="0"/>
                        </a:rPr>
                        <a:t>60 млн.</a:t>
                      </a:r>
                      <a:r>
                        <a:rPr lang="ru-RU" sz="1400" baseline="0" dirty="0">
                          <a:latin typeface="Calibri" charset="0"/>
                          <a:ea typeface="Calibri" charset="0"/>
                          <a:cs typeface="Calibri" charset="0"/>
                        </a:rPr>
                        <a:t> на сервисный модуль</a:t>
                      </a:r>
                      <a:endParaRPr lang="ru-RU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314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 charset="0"/>
                          <a:ea typeface="Calibri" charset="0"/>
                          <a:cs typeface="Calibri" charset="0"/>
                        </a:rPr>
                        <a:t>К-во новых соединений в сек. с</a:t>
                      </a:r>
                      <a:r>
                        <a:rPr lang="ru-RU" sz="1400" baseline="0" dirty="0">
                          <a:latin typeface="Calibri" charset="0"/>
                          <a:ea typeface="Calibri" charset="0"/>
                          <a:cs typeface="Calibri" charset="0"/>
                        </a:rPr>
                        <a:t> логированием</a:t>
                      </a:r>
                      <a:endParaRPr lang="ru-RU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 charset="0"/>
                          <a:ea typeface="Calibri" charset="0"/>
                          <a:cs typeface="Calibri" charset="0"/>
                        </a:rPr>
                        <a:t>2,1</a:t>
                      </a:r>
                      <a:r>
                        <a:rPr lang="ru-RU" sz="1400" baseline="0" dirty="0">
                          <a:latin typeface="Calibri" charset="0"/>
                          <a:ea typeface="Calibri" charset="0"/>
                          <a:cs typeface="Calibri" charset="0"/>
                        </a:rPr>
                        <a:t> млн.</a:t>
                      </a:r>
                      <a:endParaRPr lang="ru-RU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 charset="0"/>
                          <a:ea typeface="Calibri" charset="0"/>
                          <a:cs typeface="Calibri" charset="0"/>
                        </a:rPr>
                        <a:t>900 тыс.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 charset="0"/>
                          <a:ea typeface="Calibri" charset="0"/>
                          <a:cs typeface="Calibri" charset="0"/>
                        </a:rPr>
                        <a:t>1,2</a:t>
                      </a:r>
                      <a:r>
                        <a:rPr lang="ru-RU" sz="1400" baseline="0" dirty="0">
                          <a:latin typeface="Calibri" charset="0"/>
                          <a:ea typeface="Calibri" charset="0"/>
                          <a:cs typeface="Calibri" charset="0"/>
                        </a:rPr>
                        <a:t> млн.</a:t>
                      </a:r>
                      <a:endParaRPr lang="ru-RU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 charset="0"/>
                          <a:ea typeface="Calibri" charset="0"/>
                          <a:cs typeface="Calibri" charset="0"/>
                        </a:rPr>
                        <a:t>1,2</a:t>
                      </a:r>
                      <a:r>
                        <a:rPr lang="ru-RU" sz="1400" baseline="0" dirty="0">
                          <a:latin typeface="Calibri" charset="0"/>
                          <a:ea typeface="Calibri" charset="0"/>
                          <a:cs typeface="Calibri" charset="0"/>
                        </a:rPr>
                        <a:t> млн.</a:t>
                      </a:r>
                      <a:endParaRPr lang="ru-RU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353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 charset="0"/>
                          <a:ea typeface="Calibri" charset="0"/>
                          <a:cs typeface="Calibri" charset="0"/>
                        </a:rPr>
                        <a:t>Балансировка</a:t>
                      </a:r>
                      <a:r>
                        <a:rPr lang="ru-RU" sz="1400" baseline="0" dirty="0">
                          <a:latin typeface="Calibri" charset="0"/>
                          <a:ea typeface="Calibri" charset="0"/>
                          <a:cs typeface="Calibri" charset="0"/>
                        </a:rPr>
                        <a:t> нагрузки</a:t>
                      </a:r>
                      <a:endParaRPr lang="ru-RU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 charset="0"/>
                          <a:ea typeface="Calibri" charset="0"/>
                          <a:cs typeface="Calibri" charset="0"/>
                        </a:rPr>
                        <a:t>Есть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 charset="0"/>
                          <a:ea typeface="Calibri" charset="0"/>
                          <a:cs typeface="Calibri" charset="0"/>
                        </a:rPr>
                        <a:t>Есть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 charset="0"/>
                          <a:ea typeface="Calibri" charset="0"/>
                          <a:cs typeface="Calibri" charset="0"/>
                        </a:rPr>
                        <a:t>Есть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 charset="0"/>
                          <a:ea typeface="Calibri" charset="0"/>
                          <a:cs typeface="Calibri" charset="0"/>
                        </a:rPr>
                        <a:t>Есть частично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C721B5F-3B9F-EA42-A56E-9C45E1024280}"/>
              </a:ext>
            </a:extLst>
          </p:cNvPr>
          <p:cNvSpPr/>
          <p:nvPr/>
        </p:nvSpPr>
        <p:spPr>
          <a:xfrm>
            <a:off x="2092871" y="6144308"/>
            <a:ext cx="8907354" cy="304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5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Результаты сравнительного тестирования в испытательной лаборатории ПАО «Ростелеком»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43082F8-0840-DE45-A335-BA30A72094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03" y="2118189"/>
            <a:ext cx="839468" cy="68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41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2"/>
          <p:cNvSpPr/>
          <p:nvPr/>
        </p:nvSpPr>
        <p:spPr>
          <a:xfrm>
            <a:off x="2560475" y="3883717"/>
            <a:ext cx="7516725" cy="228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0" algn="ctr">
              <a:lnSpc>
                <a:spcPct val="150000"/>
              </a:lnSpc>
              <a:buClr>
                <a:srgbClr val="000000"/>
              </a:buClr>
            </a:pPr>
            <a:r>
              <a:rPr lang="en-U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</a:t>
            </a: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шести</a:t>
            </a: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сервисов</a:t>
            </a: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</a:t>
            </a: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каждого</a:t>
            </a: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абонента</a:t>
            </a:r>
            <a:endParaRPr lang="en-US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60" algn="ctr">
              <a:lnSpc>
                <a:spcPct val="150000"/>
              </a:lnSpc>
              <a:buClr>
                <a:srgbClr val="000000"/>
              </a:buClr>
            </a:pPr>
            <a:r>
              <a:rPr lang="en-U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Поддержка</a:t>
            </a: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нескольких</a:t>
            </a: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RADIUS-</a:t>
            </a:r>
            <a:r>
              <a:rPr lang="en-U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серверов</a:t>
            </a: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</a:t>
            </a:r>
            <a:r>
              <a:rPr lang="en-U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резервирование</a:t>
            </a: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</a:p>
          <a:p>
            <a:pPr marL="360" algn="ctr">
              <a:lnSpc>
                <a:spcPct val="150000"/>
              </a:lnSpc>
              <a:buClr>
                <a:srgbClr val="000000"/>
              </a:buClr>
            </a:pPr>
            <a:r>
              <a:rPr lang="en-U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Переадресация</a:t>
            </a: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пользователей</a:t>
            </a: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</a:t>
            </a: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captive portal</a:t>
            </a:r>
          </a:p>
          <a:p>
            <a:pPr marL="360" algn="ctr">
              <a:lnSpc>
                <a:spcPct val="150000"/>
              </a:lnSpc>
              <a:buClr>
                <a:srgbClr val="000000"/>
              </a:buClr>
            </a:pP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Change Of Authorization</a:t>
            </a:r>
          </a:p>
          <a:p>
            <a:pPr marL="360" algn="ctr">
              <a:lnSpc>
                <a:spcPct val="150000"/>
              </a:lnSpc>
              <a:buClr>
                <a:srgbClr val="000000"/>
              </a:buClr>
            </a:pPr>
            <a:r>
              <a:rPr lang="en-U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Аутентификация</a:t>
            </a: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</a:t>
            </a: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IP/MAC </a:t>
            </a:r>
            <a:r>
              <a:rPr lang="en-U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адресу</a:t>
            </a:r>
            <a:endParaRPr lang="en-US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Номер слайда 2">
            <a:extLst>
              <a:ext uri="{FF2B5EF4-FFF2-40B4-BE49-F238E27FC236}">
                <a16:creationId xmlns:a16="http://schemas.microsoft.com/office/drawing/2014/main" id="{80693D05-9548-4A2D-A07C-173622F6BB0C}"/>
              </a:ext>
            </a:extLst>
          </p:cNvPr>
          <p:cNvSpPr txBox="1">
            <a:spLocks/>
          </p:cNvSpPr>
          <p:nvPr/>
        </p:nvSpPr>
        <p:spPr>
          <a:xfrm>
            <a:off x="11155620" y="6322150"/>
            <a:ext cx="710514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7B72107-469A-43D5-B67A-3166EF293A60}" type="slidenum">
              <a:rPr lang="ru-RU"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algn="r"/>
              <a:t>14</a:t>
            </a:fld>
            <a:endParaRPr lang="ru-RU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1219725-C3CB-483C-AD02-A4AF801EC6C0}"/>
              </a:ext>
            </a:extLst>
          </p:cNvPr>
          <p:cNvSpPr txBox="1">
            <a:spLocks/>
          </p:cNvSpPr>
          <p:nvPr/>
        </p:nvSpPr>
        <p:spPr>
          <a:xfrm>
            <a:off x="564297" y="543571"/>
            <a:ext cx="11057205" cy="11454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BRAS – </a:t>
            </a:r>
            <a:r>
              <a:rPr lang="ru-RU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Аутентификация, авторизация, </a:t>
            </a:r>
            <a:r>
              <a:rPr lang="ru-RU" sz="32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аккаунтинг</a:t>
            </a:r>
            <a:endParaRPr lang="ru-RU" sz="3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4051B98-8E7F-4063-A8D1-0733CB791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075" y="2344096"/>
            <a:ext cx="8137526" cy="16097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574D20D-E5F9-40AA-ACB1-D1851C927D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524" y="1313427"/>
            <a:ext cx="371475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6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154032" y="6322149"/>
            <a:ext cx="710514" cy="365125"/>
          </a:xfrm>
        </p:spPr>
        <p:txBody>
          <a:bodyPr/>
          <a:lstStyle/>
          <a:p>
            <a:fld id="{17B72107-469A-43D5-B67A-3166EF293A60}" type="slidenum">
              <a:rPr lang="ru-RU" sz="2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15</a:t>
            </a:fld>
            <a:endParaRPr lang="ru-RU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6" name="Заголовок 1"/>
          <p:cNvSpPr txBox="1">
            <a:spLocks/>
          </p:cNvSpPr>
          <p:nvPr/>
        </p:nvSpPr>
        <p:spPr>
          <a:xfrm>
            <a:off x="562708" y="543571"/>
            <a:ext cx="11057205" cy="14227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100% </a:t>
            </a:r>
            <a:r>
              <a:rPr lang="en-US" sz="3200" b="1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URL-</a:t>
            </a:r>
            <a:r>
              <a:rPr lang="ru-RU" sz="3200" b="1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фильтрация запрещенных сайтов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F1C9EEB-786C-4E93-A457-85107418E5CA}"/>
              </a:ext>
            </a:extLst>
          </p:cNvPr>
          <p:cNvSpPr/>
          <p:nvPr/>
        </p:nvSpPr>
        <p:spPr>
          <a:xfrm>
            <a:off x="877053" y="3849352"/>
            <a:ext cx="104285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Качественная 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URL-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фильтрация на уровне приложений</a:t>
            </a:r>
          </a:p>
          <a:p>
            <a:pPr algn="ctr"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Автоматическая работа с российской законодательной базой: актуализация и выгрузка реестра</a:t>
            </a:r>
          </a:p>
          <a:p>
            <a:pPr algn="ctr"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Работа с содержимым сетевых пакетов, противостояние различным методам обхода блокировки</a:t>
            </a:r>
          </a:p>
          <a:p>
            <a:pPr algn="ctr"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Высокая производительность при прямом подключении «в разрыв» (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URL-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фильтр на весь трафик)</a:t>
            </a:r>
          </a:p>
          <a:p>
            <a:pPr algn="ctr"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Возможность реализации на одной платформе с функционалом 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CG-NAT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BRAS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Eco3in1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F84AF542-1F6E-424A-8942-A014B09DD621}"/>
              </a:ext>
            </a:extLst>
          </p:cNvPr>
          <p:cNvSpPr/>
          <p:nvPr/>
        </p:nvSpPr>
        <p:spPr>
          <a:xfrm>
            <a:off x="9525262" y="2690958"/>
            <a:ext cx="2429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Roboto" panose="02000000000000000000"/>
              </a:rPr>
              <a:t>Эффективность подтверждена тестами «Роскомнадзора»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A09F87-3F97-4CEF-BAB0-E0957985CB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869" y="1351046"/>
            <a:ext cx="3505200" cy="8858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5E5E6A9-9F4A-4B04-8DD4-C26958618A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895" y="2416149"/>
            <a:ext cx="7848600" cy="155257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100DA97-B2B7-40F4-85AD-B77F8E69864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1" r="33994" b="40121"/>
          <a:stretch/>
        </p:blipFill>
        <p:spPr>
          <a:xfrm>
            <a:off x="10125532" y="1437705"/>
            <a:ext cx="1229379" cy="116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01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171539" y="6223985"/>
            <a:ext cx="710514" cy="365125"/>
          </a:xfrm>
        </p:spPr>
        <p:txBody>
          <a:bodyPr/>
          <a:lstStyle/>
          <a:p>
            <a:fld id="{17B72107-469A-43D5-B67A-3166EF293A60}" type="slidenum">
              <a:rPr lang="ru-RU" sz="2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16</a:t>
            </a:fld>
            <a:endParaRPr lang="ru-RU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29AAE28-C493-4922-BD5E-6C1E110250E7}"/>
              </a:ext>
            </a:extLst>
          </p:cNvPr>
          <p:cNvSpPr/>
          <p:nvPr/>
        </p:nvSpPr>
        <p:spPr>
          <a:xfrm>
            <a:off x="3984171" y="1527459"/>
            <a:ext cx="653142" cy="682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Заголовок 1"/>
          <p:cNvSpPr txBox="1">
            <a:spLocks/>
          </p:cNvSpPr>
          <p:nvPr/>
        </p:nvSpPr>
        <p:spPr>
          <a:xfrm>
            <a:off x="562708" y="543571"/>
            <a:ext cx="11057205" cy="14227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CG-NAT</a:t>
            </a:r>
            <a:r>
              <a:rPr lang="ru-RU" sz="3200" b="1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, </a:t>
            </a:r>
            <a:r>
              <a:rPr lang="en-US" sz="3200" b="1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BRAS</a:t>
            </a:r>
            <a:r>
              <a:rPr lang="ru-RU" sz="3200" b="1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, </a:t>
            </a:r>
            <a:r>
              <a:rPr lang="en-US" sz="3200" b="1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URL-FILTER </a:t>
            </a:r>
            <a:r>
              <a:rPr lang="ru-RU" sz="3200" b="1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на одной платформе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0ACF6F98-CDC5-4A6F-927C-8D805841BF09}"/>
              </a:ext>
            </a:extLst>
          </p:cNvPr>
          <p:cNvSpPr/>
          <p:nvPr/>
        </p:nvSpPr>
        <p:spPr>
          <a:xfrm>
            <a:off x="877053" y="3849352"/>
            <a:ext cx="10428514" cy="2267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>
                <a:latin typeface="Roboto" panose="02000000000000000000"/>
              </a:rPr>
              <a:t>Весь базовый функционал среднего оператора на одном физическом устройстве</a:t>
            </a:r>
          </a:p>
          <a:p>
            <a:pPr algn="ctr">
              <a:lnSpc>
                <a:spcPct val="150000"/>
              </a:lnSpc>
            </a:pPr>
            <a:r>
              <a:rPr lang="ru-RU" sz="1600" dirty="0">
                <a:latin typeface="Roboto" panose="02000000000000000000"/>
              </a:rPr>
              <a:t>Возможность различных комплектаций (вы платите только за то, что вам действительно нужно)</a:t>
            </a:r>
          </a:p>
          <a:p>
            <a:pPr algn="ctr">
              <a:lnSpc>
                <a:spcPct val="150000"/>
              </a:lnSpc>
            </a:pPr>
            <a:r>
              <a:rPr lang="ru-RU" sz="1600" dirty="0">
                <a:latin typeface="Roboto" panose="02000000000000000000"/>
              </a:rPr>
              <a:t>Поддержка </a:t>
            </a:r>
            <a:r>
              <a:rPr lang="en-US" sz="1600" dirty="0">
                <a:latin typeface="Roboto" panose="02000000000000000000"/>
              </a:rPr>
              <a:t>5</a:t>
            </a:r>
            <a:r>
              <a:rPr lang="ru-RU" sz="1600" dirty="0">
                <a:latin typeface="Roboto" panose="02000000000000000000"/>
              </a:rPr>
              <a:t> типов </a:t>
            </a:r>
            <a:r>
              <a:rPr lang="en-US" sz="1600" dirty="0">
                <a:latin typeface="Roboto" panose="02000000000000000000"/>
              </a:rPr>
              <a:t>Application Layer Gateway</a:t>
            </a:r>
            <a:r>
              <a:rPr lang="ru-RU" sz="1600" dirty="0">
                <a:latin typeface="Roboto" panose="02000000000000000000"/>
              </a:rPr>
              <a:t>:</a:t>
            </a:r>
            <a:r>
              <a:rPr lang="en-US" sz="1600" dirty="0">
                <a:latin typeface="Roboto" panose="02000000000000000000"/>
              </a:rPr>
              <a:t> PPTP, GRE, RTSP, SIP, FTP</a:t>
            </a:r>
            <a:endParaRPr lang="ru-RU" sz="1600" dirty="0">
              <a:latin typeface="Roboto" panose="02000000000000000000"/>
            </a:endParaRPr>
          </a:p>
          <a:p>
            <a:pPr algn="ctr">
              <a:lnSpc>
                <a:spcPct val="150000"/>
              </a:lnSpc>
            </a:pPr>
            <a:r>
              <a:rPr lang="ru-RU" sz="1600" dirty="0">
                <a:latin typeface="Roboto" panose="02000000000000000000"/>
              </a:rPr>
              <a:t>Реализация различных сценариев сохранения удержания абонентской базы и сохранения АРПУ</a:t>
            </a:r>
          </a:p>
          <a:p>
            <a:pPr algn="ctr">
              <a:lnSpc>
                <a:spcPct val="150000"/>
              </a:lnSpc>
            </a:pPr>
            <a:r>
              <a:rPr lang="ru-RU" sz="1600" dirty="0">
                <a:latin typeface="Roboto" panose="02000000000000000000"/>
              </a:rPr>
              <a:t>Применение гибких тарифных планов</a:t>
            </a:r>
          </a:p>
          <a:p>
            <a:pPr algn="ctr">
              <a:lnSpc>
                <a:spcPct val="150000"/>
              </a:lnSpc>
            </a:pPr>
            <a:r>
              <a:rPr lang="ru-RU" sz="1600" dirty="0">
                <a:latin typeface="Roboto" panose="02000000000000000000"/>
              </a:rPr>
              <a:t>Возможность предоставления устройства любой модификации в аренду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F1D325FA-F68A-439F-A4B6-DA4C4FA79A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361" y="2186764"/>
            <a:ext cx="7848600" cy="1552575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13DFC7DF-1242-4D9F-84A3-BFE20EC449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672" y="1214045"/>
            <a:ext cx="2385275" cy="681507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36D0D085-6533-4FCF-B9CB-ADE29AAE9FE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4" t="7449" r="7952" b="26672"/>
          <a:stretch/>
        </p:blipFill>
        <p:spPr>
          <a:xfrm>
            <a:off x="10419429" y="1416392"/>
            <a:ext cx="752110" cy="770372"/>
          </a:xfrm>
          <a:prstGeom prst="rect">
            <a:avLst/>
          </a:prstGeom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B6D51244-3E2E-48DE-82B3-7517B285E3A4}"/>
              </a:ext>
            </a:extLst>
          </p:cNvPr>
          <p:cNvSpPr/>
          <p:nvPr/>
        </p:nvSpPr>
        <p:spPr>
          <a:xfrm>
            <a:off x="9525128" y="2229383"/>
            <a:ext cx="25407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Roboto" panose="02000000000000000000"/>
              </a:rPr>
              <a:t>Лауреат Национальной премии в области импортозамещения «ПРИОРИТЕТ 2016»</a:t>
            </a:r>
          </a:p>
        </p:txBody>
      </p:sp>
    </p:spTree>
    <p:extLst>
      <p:ext uri="{BB962C8B-B14F-4D97-AF65-F5344CB8AC3E}">
        <p14:creationId xmlns:p14="http://schemas.microsoft.com/office/powerpoint/2010/main" val="164066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/>
          <p:cNvSpPr txBox="1">
            <a:spLocks/>
          </p:cNvSpPr>
          <p:nvPr/>
        </p:nvSpPr>
        <p:spPr>
          <a:xfrm>
            <a:off x="562708" y="543571"/>
            <a:ext cx="11057205" cy="14227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Полноценный узел оператора связи </a:t>
            </a:r>
          </a:p>
        </p:txBody>
      </p:sp>
      <p:sp>
        <p:nvSpPr>
          <p:cNvPr id="2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154032" y="6322149"/>
            <a:ext cx="710514" cy="365125"/>
          </a:xfrm>
        </p:spPr>
        <p:txBody>
          <a:bodyPr/>
          <a:lstStyle/>
          <a:p>
            <a:fld id="{17B72107-469A-43D5-B67A-3166EF293A60}" type="slidenum">
              <a:rPr lang="ru-RU" sz="2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17</a:t>
            </a:fld>
            <a:endParaRPr lang="ru-RU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476956" y="3170297"/>
            <a:ext cx="9097601" cy="3211830"/>
            <a:chOff x="1476956" y="3178577"/>
            <a:chExt cx="9097601" cy="3211830"/>
          </a:xfrm>
        </p:grpSpPr>
        <p:pic>
          <p:nvPicPr>
            <p:cNvPr id="14" name="Picture 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30" t="26011" b="27809"/>
            <a:stretch/>
          </p:blipFill>
          <p:spPr bwMode="auto">
            <a:xfrm>
              <a:off x="4902200" y="3178577"/>
              <a:ext cx="5672357" cy="3211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</p:pic>
        <p:pic>
          <p:nvPicPr>
            <p:cNvPr id="8" name="Picture 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2" t="26011" b="40153"/>
            <a:stretch/>
          </p:blipFill>
          <p:spPr bwMode="auto">
            <a:xfrm>
              <a:off x="1476956" y="3178581"/>
              <a:ext cx="9097601" cy="2353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</p:pic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76" y="3708531"/>
            <a:ext cx="1457960" cy="9236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1635541"/>
            <a:ext cx="2560320" cy="1440180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294" y="1639385"/>
            <a:ext cx="2553486" cy="1436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504" y="1635541"/>
            <a:ext cx="2560320" cy="1440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7553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45900" y="543571"/>
            <a:ext cx="10408132" cy="1260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latin typeface="Roboto Medium" panose="02000000000000000000"/>
                <a:ea typeface="Roboto Medium" panose="02000000000000000000" pitchFamily="2" charset="0"/>
                <a:cs typeface="Roboto Medium" panose="02000000000000000000" pitchFamily="2" charset="0"/>
              </a:rPr>
              <a:t>Распознавание и глубокий анализ трафика</a:t>
            </a:r>
            <a:endParaRPr lang="ru-RU" sz="3600" b="1" dirty="0"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154032" y="6322149"/>
            <a:ext cx="710514" cy="365125"/>
          </a:xfrm>
        </p:spPr>
        <p:txBody>
          <a:bodyPr/>
          <a:lstStyle/>
          <a:p>
            <a:fld id="{17B72107-469A-43D5-B67A-3166EF293A60}" type="slidenum">
              <a:rPr lang="ru-RU" sz="2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18</a:t>
            </a:fld>
            <a:endParaRPr lang="ru-RU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Объект 2"/>
          <p:cNvSpPr>
            <a:spLocks noGrp="1"/>
          </p:cNvSpPr>
          <p:nvPr>
            <p:ph idx="1"/>
          </p:nvPr>
        </p:nvSpPr>
        <p:spPr>
          <a:xfrm>
            <a:off x="745900" y="2925280"/>
            <a:ext cx="5521335" cy="3323247"/>
          </a:xfrm>
        </p:spPr>
        <p:txBody>
          <a:bodyPr>
            <a:noAutofit/>
          </a:bodyPr>
          <a:lstStyle/>
          <a:p>
            <a:r>
              <a:rPr lang="ru-RU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Разделение трафика по приложениям с обновляемой базой сигнатур (более 2000 приложений, все наиболее известные на данный момент);</a:t>
            </a:r>
          </a:p>
          <a:p>
            <a:r>
              <a:rPr lang="ru-RU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Гибкое управление политиками абонентов, включая варианты квотирования, родительского контроля и т.д.;</a:t>
            </a:r>
          </a:p>
          <a:p>
            <a:r>
              <a:rPr lang="ru-RU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Гибкое управление (</a:t>
            </a:r>
            <a:r>
              <a:rPr lang="ru-RU" sz="18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policing</a:t>
            </a:r>
            <a:r>
              <a:rPr lang="ru-RU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</a:t>
            </a:r>
            <a:r>
              <a:rPr lang="ru-RU" sz="18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marking</a:t>
            </a:r>
            <a:r>
              <a:rPr lang="ru-RU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</a:t>
            </a:r>
            <a:r>
              <a:rPr lang="ru-RU" sz="18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drop</a:t>
            </a:r>
            <a:r>
              <a:rPr lang="ru-RU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8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etc</a:t>
            </a:r>
            <a:r>
              <a:rPr lang="ru-RU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 трафиком определенных приложений;</a:t>
            </a:r>
          </a:p>
          <a:p>
            <a:r>
              <a:rPr lang="ru-RU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Обеспечение SLA на уровне приложений;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544" y="1941937"/>
            <a:ext cx="5159012" cy="1020533"/>
          </a:xfrm>
          <a:prstGeom prst="rect">
            <a:avLst/>
          </a:prstGeom>
        </p:spPr>
      </p:pic>
      <p:sp>
        <p:nvSpPr>
          <p:cNvPr id="18" name="Объект 2"/>
          <p:cNvSpPr txBox="1">
            <a:spLocks/>
          </p:cNvSpPr>
          <p:nvPr/>
        </p:nvSpPr>
        <p:spPr>
          <a:xfrm>
            <a:off x="6596413" y="2925280"/>
            <a:ext cx="4937760" cy="3494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Высокопроизводительная URL-фильтрация </a:t>
            </a:r>
            <a:r>
              <a:rPr lang="ru-RU" sz="18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http</a:t>
            </a:r>
            <a:r>
              <a:rPr lang="ru-RU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</a:t>
            </a:r>
            <a:r>
              <a:rPr lang="ru-RU" sz="18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https</a:t>
            </a:r>
            <a:r>
              <a:rPr lang="ru-RU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логирование URL, </a:t>
            </a:r>
            <a:r>
              <a:rPr lang="ru-RU" sz="18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policing</a:t>
            </a:r>
            <a:r>
              <a:rPr lang="ru-RU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трафика отдельных URL;</a:t>
            </a:r>
          </a:p>
          <a:p>
            <a:r>
              <a:rPr lang="ru-RU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Поддержка интерфейсов 10/40/100 Гбит/c с различными вариантами инкапсуляций: MPLS, </a:t>
            </a:r>
            <a:r>
              <a:rPr lang="ru-RU" sz="18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IPinIP</a:t>
            </a:r>
            <a:r>
              <a:rPr lang="ru-RU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ru-RU" sz="18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QinQ</a:t>
            </a:r>
            <a:r>
              <a:rPr lang="ru-RU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GRE, PPTP, L2TP, включая вложенные инкапсуляции;</a:t>
            </a:r>
          </a:p>
          <a:p>
            <a:r>
              <a:rPr lang="ru-RU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Сохранение всех метаданных для дальнейшего анализа: тренды, прогнозы, аналитика, профили пользователей и др. (</a:t>
            </a:r>
            <a:r>
              <a:rPr lang="ru-RU" sz="18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BigData</a:t>
            </a:r>
            <a:r>
              <a:rPr lang="ru-RU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);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E1F153-215B-4F63-8CEA-5476CD2A57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203" y="1246441"/>
            <a:ext cx="3890397" cy="54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16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06EF9E-8A34-4517-AAA4-7514FB771B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2963">
            <a:off x="4923685" y="4006801"/>
            <a:ext cx="2738236" cy="2268172"/>
          </a:xfrm>
          <a:prstGeom prst="rect">
            <a:avLst/>
          </a:prstGeom>
        </p:spPr>
      </p:pic>
      <p:sp>
        <p:nvSpPr>
          <p:cNvPr id="6" name="Номер слайда 2">
            <a:extLst>
              <a:ext uri="{FF2B5EF4-FFF2-40B4-BE49-F238E27FC236}">
                <a16:creationId xmlns:a16="http://schemas.microsoft.com/office/drawing/2014/main" id="{D7D7D33C-C026-4AEB-9FA3-4992D8BC1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4032" y="6316746"/>
            <a:ext cx="710515" cy="273844"/>
          </a:xfrm>
        </p:spPr>
        <p:txBody>
          <a:bodyPr/>
          <a:lstStyle/>
          <a:p>
            <a:fld id="{17B72107-469A-43D5-B67A-3166EF293A60}" type="slidenum">
              <a:rPr lang="ru-RU"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19</a:t>
            </a:fld>
            <a:endParaRPr lang="ru-RU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0A70084A-9D8A-4FD2-A0A9-A5A7B2E32DCC}"/>
              </a:ext>
            </a:extLst>
          </p:cNvPr>
          <p:cNvSpPr txBox="1">
            <a:spLocks/>
          </p:cNvSpPr>
          <p:nvPr/>
        </p:nvSpPr>
        <p:spPr>
          <a:xfrm>
            <a:off x="0" y="505328"/>
            <a:ext cx="12192000" cy="697062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Гибкое управление трафиком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AA09D2-64A1-4BEB-9F3F-8628D7BECD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49" y="3382872"/>
            <a:ext cx="1582199" cy="1470371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120C4FE5-B2FA-4E81-8FF7-78BD3B656D69}"/>
              </a:ext>
            </a:extLst>
          </p:cNvPr>
          <p:cNvSpPr/>
          <p:nvPr/>
        </p:nvSpPr>
        <p:spPr>
          <a:xfrm>
            <a:off x="904472" y="4630497"/>
            <a:ext cx="1830792" cy="856035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Оператор связи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A272DFB-67CF-42F1-9893-C2E18DDE84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293" y="3944426"/>
            <a:ext cx="1907347" cy="1430511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283935E-85AC-4084-9FF0-2E514DADC2CC}"/>
              </a:ext>
            </a:extLst>
          </p:cNvPr>
          <p:cNvSpPr/>
          <p:nvPr/>
        </p:nvSpPr>
        <p:spPr>
          <a:xfrm flipH="1">
            <a:off x="8090360" y="4873486"/>
            <a:ext cx="1892752" cy="3307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301D111-0C1E-4C0E-B2DB-127975655E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17572" y="3430966"/>
            <a:ext cx="1541212" cy="1478218"/>
          </a:xfrm>
          <a:prstGeom prst="rect">
            <a:avLst/>
          </a:prstGeom>
        </p:spPr>
      </p:pic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77517C13-61F2-4881-ADF1-F6308E0CB6AF}"/>
              </a:ext>
            </a:extLst>
          </p:cNvPr>
          <p:cNvSpPr/>
          <p:nvPr/>
        </p:nvSpPr>
        <p:spPr>
          <a:xfrm>
            <a:off x="9155521" y="4608253"/>
            <a:ext cx="2492729" cy="856035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Пользователь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0C4D1A96-F999-4780-89FD-E0D6B529944E}"/>
              </a:ext>
            </a:extLst>
          </p:cNvPr>
          <p:cNvSpPr/>
          <p:nvPr/>
        </p:nvSpPr>
        <p:spPr>
          <a:xfrm>
            <a:off x="4488235" y="4765012"/>
            <a:ext cx="141405" cy="609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Стрелка: вправо 29">
            <a:extLst>
              <a:ext uri="{FF2B5EF4-FFF2-40B4-BE49-F238E27FC236}">
                <a16:creationId xmlns:a16="http://schemas.microsoft.com/office/drawing/2014/main" id="{A387DA27-71DB-4B44-BA6D-B22D966C8C5C}"/>
              </a:ext>
            </a:extLst>
          </p:cNvPr>
          <p:cNvSpPr/>
          <p:nvPr/>
        </p:nvSpPr>
        <p:spPr>
          <a:xfrm>
            <a:off x="4482138" y="4893142"/>
            <a:ext cx="528521" cy="30155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1" name="Стрелка: вправо 30">
            <a:extLst>
              <a:ext uri="{FF2B5EF4-FFF2-40B4-BE49-F238E27FC236}">
                <a16:creationId xmlns:a16="http://schemas.microsoft.com/office/drawing/2014/main" id="{37FB08AE-59BB-43DE-BB90-A1628088F66E}"/>
              </a:ext>
            </a:extLst>
          </p:cNvPr>
          <p:cNvSpPr/>
          <p:nvPr/>
        </p:nvSpPr>
        <p:spPr>
          <a:xfrm>
            <a:off x="5121458" y="4893142"/>
            <a:ext cx="418121" cy="301559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2" name="Стрелка: вправо 31">
            <a:extLst>
              <a:ext uri="{FF2B5EF4-FFF2-40B4-BE49-F238E27FC236}">
                <a16:creationId xmlns:a16="http://schemas.microsoft.com/office/drawing/2014/main" id="{B64F390B-4B8B-437D-BC01-60FB7B622BDD}"/>
              </a:ext>
            </a:extLst>
          </p:cNvPr>
          <p:cNvSpPr/>
          <p:nvPr/>
        </p:nvSpPr>
        <p:spPr>
          <a:xfrm>
            <a:off x="5753085" y="4476526"/>
            <a:ext cx="418121" cy="301559"/>
          </a:xfrm>
          <a:prstGeom prst="rightArrow">
            <a:avLst/>
          </a:prstGeom>
          <a:solidFill>
            <a:srgbClr val="1A8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3" name="Стрелка: вправо 32">
            <a:extLst>
              <a:ext uri="{FF2B5EF4-FFF2-40B4-BE49-F238E27FC236}">
                <a16:creationId xmlns:a16="http://schemas.microsoft.com/office/drawing/2014/main" id="{67088DB2-C1C0-4CCB-9604-3F23F0A19996}"/>
              </a:ext>
            </a:extLst>
          </p:cNvPr>
          <p:cNvSpPr/>
          <p:nvPr/>
        </p:nvSpPr>
        <p:spPr>
          <a:xfrm>
            <a:off x="6267669" y="4026634"/>
            <a:ext cx="418121" cy="301559"/>
          </a:xfrm>
          <a:prstGeom prst="rightArrow">
            <a:avLst/>
          </a:prstGeom>
          <a:solidFill>
            <a:srgbClr val="00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4" name="Стрелка: вправо 33">
            <a:extLst>
              <a:ext uri="{FF2B5EF4-FFF2-40B4-BE49-F238E27FC236}">
                <a16:creationId xmlns:a16="http://schemas.microsoft.com/office/drawing/2014/main" id="{824E5A2A-9751-4CFD-BEFE-9F23C989C29C}"/>
              </a:ext>
            </a:extLst>
          </p:cNvPr>
          <p:cNvSpPr/>
          <p:nvPr/>
        </p:nvSpPr>
        <p:spPr>
          <a:xfrm>
            <a:off x="7174621" y="4476526"/>
            <a:ext cx="418121" cy="301559"/>
          </a:xfrm>
          <a:prstGeom prst="rightArrow">
            <a:avLst/>
          </a:prstGeom>
          <a:solidFill>
            <a:srgbClr val="3AC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5" name="Стрелка: вправо 34">
            <a:extLst>
              <a:ext uri="{FF2B5EF4-FFF2-40B4-BE49-F238E27FC236}">
                <a16:creationId xmlns:a16="http://schemas.microsoft.com/office/drawing/2014/main" id="{15BFE36D-04DF-4889-8B2B-79A03AA590AE}"/>
              </a:ext>
            </a:extLst>
          </p:cNvPr>
          <p:cNvSpPr/>
          <p:nvPr/>
        </p:nvSpPr>
        <p:spPr>
          <a:xfrm>
            <a:off x="7169200" y="5369507"/>
            <a:ext cx="418121" cy="301559"/>
          </a:xfrm>
          <a:prstGeom prst="rightArrow">
            <a:avLst/>
          </a:prstGeom>
          <a:solidFill>
            <a:srgbClr val="3AC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6" name="Стрелка: вправо 35">
            <a:extLst>
              <a:ext uri="{FF2B5EF4-FFF2-40B4-BE49-F238E27FC236}">
                <a16:creationId xmlns:a16="http://schemas.microsoft.com/office/drawing/2014/main" id="{115E6C3F-6E6E-4410-B3E9-DD55955453AB}"/>
              </a:ext>
            </a:extLst>
          </p:cNvPr>
          <p:cNvSpPr/>
          <p:nvPr/>
        </p:nvSpPr>
        <p:spPr>
          <a:xfrm>
            <a:off x="6211248" y="5332559"/>
            <a:ext cx="418121" cy="301559"/>
          </a:xfrm>
          <a:prstGeom prst="rightArrow">
            <a:avLst/>
          </a:prstGeom>
          <a:solidFill>
            <a:srgbClr val="00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7" name="Стрелка: вправо 36">
            <a:extLst>
              <a:ext uri="{FF2B5EF4-FFF2-40B4-BE49-F238E27FC236}">
                <a16:creationId xmlns:a16="http://schemas.microsoft.com/office/drawing/2014/main" id="{74C34767-B1E5-4941-9397-BE1027F7BE49}"/>
              </a:ext>
            </a:extLst>
          </p:cNvPr>
          <p:cNvSpPr/>
          <p:nvPr/>
        </p:nvSpPr>
        <p:spPr>
          <a:xfrm>
            <a:off x="7169200" y="5798693"/>
            <a:ext cx="418121" cy="301559"/>
          </a:xfrm>
          <a:prstGeom prst="rightArrow">
            <a:avLst/>
          </a:prstGeom>
          <a:solidFill>
            <a:srgbClr val="3AC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8" name="Стрелка: вправо 37">
            <a:extLst>
              <a:ext uri="{FF2B5EF4-FFF2-40B4-BE49-F238E27FC236}">
                <a16:creationId xmlns:a16="http://schemas.microsoft.com/office/drawing/2014/main" id="{0CDB5D37-05FE-43B4-90D8-E07A41E19E77}"/>
              </a:ext>
            </a:extLst>
          </p:cNvPr>
          <p:cNvSpPr/>
          <p:nvPr/>
        </p:nvSpPr>
        <p:spPr>
          <a:xfrm>
            <a:off x="8228001" y="4895911"/>
            <a:ext cx="418121" cy="301559"/>
          </a:xfrm>
          <a:prstGeom prst="rightArrow">
            <a:avLst/>
          </a:prstGeom>
          <a:solidFill>
            <a:srgbClr val="3AC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9" name="Стрелка: вправо 38">
            <a:extLst>
              <a:ext uri="{FF2B5EF4-FFF2-40B4-BE49-F238E27FC236}">
                <a16:creationId xmlns:a16="http://schemas.microsoft.com/office/drawing/2014/main" id="{F29591F9-712D-4B8E-98EA-5F332E377E30}"/>
              </a:ext>
            </a:extLst>
          </p:cNvPr>
          <p:cNvSpPr/>
          <p:nvPr/>
        </p:nvSpPr>
        <p:spPr>
          <a:xfrm>
            <a:off x="7587321" y="4886181"/>
            <a:ext cx="418121" cy="301559"/>
          </a:xfrm>
          <a:prstGeom prst="rightArrow">
            <a:avLst/>
          </a:prstGeom>
          <a:solidFill>
            <a:srgbClr val="3AC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EAB617AE-5C0B-48AE-86AA-4FEF154545A4}"/>
              </a:ext>
            </a:extLst>
          </p:cNvPr>
          <p:cNvSpPr/>
          <p:nvPr/>
        </p:nvSpPr>
        <p:spPr>
          <a:xfrm>
            <a:off x="4629640" y="1277517"/>
            <a:ext cx="3162995" cy="2137407"/>
          </a:xfrm>
          <a:prstGeom prst="roundRect">
            <a:avLst>
              <a:gd name="adj" fmla="val 6608"/>
            </a:avLst>
          </a:prstGeom>
          <a:solidFill>
            <a:srgbClr val="1A8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333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DPI</a:t>
            </a:r>
            <a:endParaRPr lang="ru-RU" sz="5333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53136BC2-299F-4745-97A0-6EE9E183D64B}"/>
              </a:ext>
            </a:extLst>
          </p:cNvPr>
          <p:cNvSpPr/>
          <p:nvPr/>
        </p:nvSpPr>
        <p:spPr>
          <a:xfrm>
            <a:off x="2746239" y="6230202"/>
            <a:ext cx="7511780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67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DPI </a:t>
            </a:r>
            <a:r>
              <a:rPr lang="ru-RU" sz="1867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может воздействовать на любое приложение</a:t>
            </a:r>
          </a:p>
        </p:txBody>
      </p:sp>
      <p:sp>
        <p:nvSpPr>
          <p:cNvPr id="69" name="Прямоугольник: скругленные углы 68">
            <a:extLst>
              <a:ext uri="{FF2B5EF4-FFF2-40B4-BE49-F238E27FC236}">
                <a16:creationId xmlns:a16="http://schemas.microsoft.com/office/drawing/2014/main" id="{6E73E10C-860B-4E6A-B3D7-9195E28C3C83}"/>
              </a:ext>
            </a:extLst>
          </p:cNvPr>
          <p:cNvSpPr/>
          <p:nvPr/>
        </p:nvSpPr>
        <p:spPr>
          <a:xfrm>
            <a:off x="600979" y="1277515"/>
            <a:ext cx="3861548" cy="466924"/>
          </a:xfrm>
          <a:prstGeom prst="roundRect">
            <a:avLst/>
          </a:prstGeom>
          <a:solidFill>
            <a:srgbClr val="3AC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Ограничение трафика приложений</a:t>
            </a:r>
          </a:p>
        </p:txBody>
      </p:sp>
      <p:sp>
        <p:nvSpPr>
          <p:cNvPr id="85" name="Прямоугольник: скругленные углы 84">
            <a:extLst>
              <a:ext uri="{FF2B5EF4-FFF2-40B4-BE49-F238E27FC236}">
                <a16:creationId xmlns:a16="http://schemas.microsoft.com/office/drawing/2014/main" id="{9248C445-F8EB-434C-B735-CF36CD259FAB}"/>
              </a:ext>
            </a:extLst>
          </p:cNvPr>
          <p:cNvSpPr/>
          <p:nvPr/>
        </p:nvSpPr>
        <p:spPr>
          <a:xfrm>
            <a:off x="600979" y="1829247"/>
            <a:ext cx="3881159" cy="466924"/>
          </a:xfrm>
          <a:prstGeom prst="roundRect">
            <a:avLst/>
          </a:prstGeom>
          <a:solidFill>
            <a:srgbClr val="3AC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Запрет доступа к ресурсам</a:t>
            </a:r>
          </a:p>
        </p:txBody>
      </p:sp>
      <p:sp>
        <p:nvSpPr>
          <p:cNvPr id="86" name="Прямоугольник: скругленные углы 85">
            <a:extLst>
              <a:ext uri="{FF2B5EF4-FFF2-40B4-BE49-F238E27FC236}">
                <a16:creationId xmlns:a16="http://schemas.microsoft.com/office/drawing/2014/main" id="{B6D6378C-FC2F-4535-A198-761B307501D3}"/>
              </a:ext>
            </a:extLst>
          </p:cNvPr>
          <p:cNvSpPr/>
          <p:nvPr/>
        </p:nvSpPr>
        <p:spPr>
          <a:xfrm>
            <a:off x="600978" y="2380978"/>
            <a:ext cx="3868585" cy="466924"/>
          </a:xfrm>
          <a:prstGeom prst="roundRect">
            <a:avLst/>
          </a:prstGeom>
          <a:solidFill>
            <a:srgbClr val="3AC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Изменение приоритета трафика</a:t>
            </a:r>
          </a:p>
        </p:txBody>
      </p:sp>
      <p:sp>
        <p:nvSpPr>
          <p:cNvPr id="87" name="Прямоугольник: скругленные углы 86">
            <a:extLst>
              <a:ext uri="{FF2B5EF4-FFF2-40B4-BE49-F238E27FC236}">
                <a16:creationId xmlns:a16="http://schemas.microsoft.com/office/drawing/2014/main" id="{5CFD9080-B69A-42D7-80C2-8D16CCDEF2FC}"/>
              </a:ext>
            </a:extLst>
          </p:cNvPr>
          <p:cNvSpPr/>
          <p:nvPr/>
        </p:nvSpPr>
        <p:spPr>
          <a:xfrm>
            <a:off x="7922829" y="1259079"/>
            <a:ext cx="3836032" cy="466924"/>
          </a:xfrm>
          <a:prstGeom prst="roundRect">
            <a:avLst/>
          </a:prstGeom>
          <a:solidFill>
            <a:srgbClr val="3AC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Внос задержек в трафик</a:t>
            </a:r>
          </a:p>
        </p:txBody>
      </p:sp>
      <p:sp>
        <p:nvSpPr>
          <p:cNvPr id="88" name="Прямоугольник: скругленные углы 87">
            <a:extLst>
              <a:ext uri="{FF2B5EF4-FFF2-40B4-BE49-F238E27FC236}">
                <a16:creationId xmlns:a16="http://schemas.microsoft.com/office/drawing/2014/main" id="{76454A99-B036-49D3-ADE3-D1A35F9AD079}"/>
              </a:ext>
            </a:extLst>
          </p:cNvPr>
          <p:cNvSpPr/>
          <p:nvPr/>
        </p:nvSpPr>
        <p:spPr>
          <a:xfrm>
            <a:off x="7942440" y="1810811"/>
            <a:ext cx="3836032" cy="466924"/>
          </a:xfrm>
          <a:prstGeom prst="roundRect">
            <a:avLst/>
          </a:prstGeom>
          <a:solidFill>
            <a:srgbClr val="3AC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Перенаправление потоков данных на дополнительную обработку</a:t>
            </a:r>
          </a:p>
        </p:txBody>
      </p:sp>
      <p:sp>
        <p:nvSpPr>
          <p:cNvPr id="89" name="Прямоугольник: скругленные углы 88">
            <a:extLst>
              <a:ext uri="{FF2B5EF4-FFF2-40B4-BE49-F238E27FC236}">
                <a16:creationId xmlns:a16="http://schemas.microsoft.com/office/drawing/2014/main" id="{87271C78-0036-48B2-97CA-5B04CC33BC12}"/>
              </a:ext>
            </a:extLst>
          </p:cNvPr>
          <p:cNvSpPr/>
          <p:nvPr/>
        </p:nvSpPr>
        <p:spPr>
          <a:xfrm>
            <a:off x="7929867" y="2362542"/>
            <a:ext cx="3836032" cy="466924"/>
          </a:xfrm>
          <a:prstGeom prst="roundRect">
            <a:avLst/>
          </a:prstGeom>
          <a:solidFill>
            <a:srgbClr val="3AC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Применение политик к абонентам выборочно</a:t>
            </a:r>
          </a:p>
        </p:txBody>
      </p:sp>
      <p:sp>
        <p:nvSpPr>
          <p:cNvPr id="90" name="Прямоугольник: скругленные углы 89">
            <a:extLst>
              <a:ext uri="{FF2B5EF4-FFF2-40B4-BE49-F238E27FC236}">
                <a16:creationId xmlns:a16="http://schemas.microsoft.com/office/drawing/2014/main" id="{F622D3BA-C248-411B-80E1-B030ECD1CA60}"/>
              </a:ext>
            </a:extLst>
          </p:cNvPr>
          <p:cNvSpPr/>
          <p:nvPr/>
        </p:nvSpPr>
        <p:spPr>
          <a:xfrm>
            <a:off x="600979" y="2923369"/>
            <a:ext cx="3861548" cy="466924"/>
          </a:xfrm>
          <a:prstGeom prst="roundRect">
            <a:avLst/>
          </a:prstGeom>
          <a:solidFill>
            <a:srgbClr val="3AC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Извлечение данных из трафика приложений</a:t>
            </a:r>
          </a:p>
        </p:txBody>
      </p:sp>
      <p:sp>
        <p:nvSpPr>
          <p:cNvPr id="91" name="Прямоугольник: скругленные углы 90">
            <a:extLst>
              <a:ext uri="{FF2B5EF4-FFF2-40B4-BE49-F238E27FC236}">
                <a16:creationId xmlns:a16="http://schemas.microsoft.com/office/drawing/2014/main" id="{01649EE1-5185-455C-943A-52326E666B78}"/>
              </a:ext>
            </a:extLst>
          </p:cNvPr>
          <p:cNvSpPr/>
          <p:nvPr/>
        </p:nvSpPr>
        <p:spPr>
          <a:xfrm>
            <a:off x="7914613" y="2906530"/>
            <a:ext cx="3836032" cy="466924"/>
          </a:xfrm>
          <a:prstGeom prst="roundRect">
            <a:avLst/>
          </a:prstGeom>
          <a:solidFill>
            <a:srgbClr val="3AC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Расшифровка потоков данных</a:t>
            </a:r>
          </a:p>
        </p:txBody>
      </p:sp>
      <p:sp>
        <p:nvSpPr>
          <p:cNvPr id="95" name="Стрелка: вправо 94">
            <a:extLst>
              <a:ext uri="{FF2B5EF4-FFF2-40B4-BE49-F238E27FC236}">
                <a16:creationId xmlns:a16="http://schemas.microsoft.com/office/drawing/2014/main" id="{F2DC8374-2CAB-45AD-B41A-603470A61D58}"/>
              </a:ext>
            </a:extLst>
          </p:cNvPr>
          <p:cNvSpPr/>
          <p:nvPr/>
        </p:nvSpPr>
        <p:spPr>
          <a:xfrm rot="5400000">
            <a:off x="5829218" y="3044050"/>
            <a:ext cx="734129" cy="941279"/>
          </a:xfrm>
          <a:prstGeom prst="rightArrow">
            <a:avLst/>
          </a:prstGeom>
          <a:solidFill>
            <a:srgbClr val="1A8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6" name="Стрелка: вправо 95">
            <a:extLst>
              <a:ext uri="{FF2B5EF4-FFF2-40B4-BE49-F238E27FC236}">
                <a16:creationId xmlns:a16="http://schemas.microsoft.com/office/drawing/2014/main" id="{6969D077-117A-472C-AE55-BEEF9936A554}"/>
              </a:ext>
            </a:extLst>
          </p:cNvPr>
          <p:cNvSpPr/>
          <p:nvPr/>
        </p:nvSpPr>
        <p:spPr>
          <a:xfrm rot="5400000">
            <a:off x="6600534" y="3201089"/>
            <a:ext cx="952740" cy="941279"/>
          </a:xfrm>
          <a:prstGeom prst="rightArrow">
            <a:avLst/>
          </a:prstGeom>
          <a:solidFill>
            <a:srgbClr val="1A8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7" name="Стрелка: вправо 96">
            <a:extLst>
              <a:ext uri="{FF2B5EF4-FFF2-40B4-BE49-F238E27FC236}">
                <a16:creationId xmlns:a16="http://schemas.microsoft.com/office/drawing/2014/main" id="{776A4B04-EDC3-4E73-A767-6AF5C9443B7F}"/>
              </a:ext>
            </a:extLst>
          </p:cNvPr>
          <p:cNvSpPr/>
          <p:nvPr/>
        </p:nvSpPr>
        <p:spPr>
          <a:xfrm rot="5400000">
            <a:off x="4848895" y="3224819"/>
            <a:ext cx="952740" cy="941279"/>
          </a:xfrm>
          <a:prstGeom prst="rightArrow">
            <a:avLst/>
          </a:prstGeom>
          <a:solidFill>
            <a:srgbClr val="1A8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4C6CFE1D-943C-4199-B016-F8D042C7748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82"/>
          <a:stretch/>
        </p:blipFill>
        <p:spPr>
          <a:xfrm>
            <a:off x="5884413" y="2713185"/>
            <a:ext cx="653452" cy="57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5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50C8F216-1B0C-47C0-9ED9-F946957FE45A}"/>
              </a:ext>
            </a:extLst>
          </p:cNvPr>
          <p:cNvSpPr/>
          <p:nvPr/>
        </p:nvSpPr>
        <p:spPr>
          <a:xfrm rot="18358860">
            <a:off x="8743289" y="3245634"/>
            <a:ext cx="368283" cy="1922120"/>
          </a:xfrm>
          <a:prstGeom prst="rect">
            <a:avLst/>
          </a:prstGeom>
          <a:solidFill>
            <a:srgbClr val="00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154032" y="6322149"/>
            <a:ext cx="710514" cy="365125"/>
          </a:xfrm>
        </p:spPr>
        <p:txBody>
          <a:bodyPr/>
          <a:lstStyle/>
          <a:p>
            <a:fld id="{17B72107-469A-43D5-B67A-3166EF293A60}" type="slidenum">
              <a:rPr lang="ru-RU" sz="2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fld>
            <a:endParaRPr lang="ru-RU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603247" y="3762219"/>
            <a:ext cx="368283" cy="914400"/>
          </a:xfrm>
          <a:prstGeom prst="rect">
            <a:avLst/>
          </a:prstGeom>
          <a:solidFill>
            <a:srgbClr val="00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422491" y="3750647"/>
            <a:ext cx="368283" cy="914400"/>
          </a:xfrm>
          <a:prstGeom prst="rect">
            <a:avLst/>
          </a:prstGeom>
          <a:solidFill>
            <a:srgbClr val="00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238261" y="3722072"/>
            <a:ext cx="368283" cy="914400"/>
          </a:xfrm>
          <a:prstGeom prst="rect">
            <a:avLst/>
          </a:prstGeom>
          <a:solidFill>
            <a:srgbClr val="00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055803" y="3722072"/>
            <a:ext cx="368283" cy="914400"/>
          </a:xfrm>
          <a:prstGeom prst="rect">
            <a:avLst/>
          </a:prstGeom>
          <a:solidFill>
            <a:srgbClr val="00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: влево-вверх 46"/>
          <p:cNvSpPr/>
          <p:nvPr/>
        </p:nvSpPr>
        <p:spPr>
          <a:xfrm rot="5400000">
            <a:off x="1728012" y="1914451"/>
            <a:ext cx="2927106" cy="4177498"/>
          </a:xfrm>
          <a:prstGeom prst="leftUpArrow">
            <a:avLst>
              <a:gd name="adj1" fmla="val 17447"/>
              <a:gd name="adj2" fmla="val 13937"/>
              <a:gd name="adj3" fmla="val 14228"/>
            </a:avLst>
          </a:prstGeom>
          <a:solidFill>
            <a:srgbClr val="00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Прямоугольник: скругленные углы 47"/>
          <p:cNvSpPr/>
          <p:nvPr/>
        </p:nvSpPr>
        <p:spPr>
          <a:xfrm>
            <a:off x="3330931" y="4254237"/>
            <a:ext cx="5270075" cy="15861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A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: влево-вверх 48"/>
          <p:cNvSpPr/>
          <p:nvPr/>
        </p:nvSpPr>
        <p:spPr>
          <a:xfrm>
            <a:off x="7438042" y="2107999"/>
            <a:ext cx="3297017" cy="1627336"/>
          </a:xfrm>
          <a:prstGeom prst="leftUpArrow">
            <a:avLst>
              <a:gd name="adj1" fmla="val 32483"/>
              <a:gd name="adj2" fmla="val 28507"/>
              <a:gd name="adj3" fmla="val 25000"/>
            </a:avLst>
          </a:prstGeom>
          <a:solidFill>
            <a:srgbClr val="00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Стрелка: влево-вверх 49"/>
          <p:cNvSpPr/>
          <p:nvPr/>
        </p:nvSpPr>
        <p:spPr>
          <a:xfrm rot="16200000">
            <a:off x="3695922" y="-326353"/>
            <a:ext cx="1050545" cy="4263964"/>
          </a:xfrm>
          <a:prstGeom prst="leftUpArrow">
            <a:avLst>
              <a:gd name="adj1" fmla="val 39507"/>
              <a:gd name="adj2" fmla="val 34067"/>
              <a:gd name="adj3" fmla="val 25000"/>
            </a:avLst>
          </a:prstGeom>
          <a:solidFill>
            <a:srgbClr val="00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Прямоугольник: скругленные углы 50"/>
          <p:cNvSpPr/>
          <p:nvPr/>
        </p:nvSpPr>
        <p:spPr>
          <a:xfrm>
            <a:off x="651365" y="864418"/>
            <a:ext cx="1776479" cy="164107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A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: скругленные углы 51"/>
          <p:cNvSpPr/>
          <p:nvPr/>
        </p:nvSpPr>
        <p:spPr>
          <a:xfrm>
            <a:off x="3330931" y="2430753"/>
            <a:ext cx="5270075" cy="15861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A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97" y="998737"/>
            <a:ext cx="1099214" cy="1001767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0" r="18173" b="11716"/>
          <a:stretch/>
        </p:blipFill>
        <p:spPr>
          <a:xfrm>
            <a:off x="6561695" y="2141274"/>
            <a:ext cx="757930" cy="544531"/>
          </a:xfrm>
          <a:prstGeom prst="roundRect">
            <a:avLst>
              <a:gd name="adj" fmla="val 10218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ABFF"/>
            </a:solidFill>
          </a:ln>
          <a:effectLst/>
        </p:spPr>
      </p:pic>
      <p:sp>
        <p:nvSpPr>
          <p:cNvPr id="59" name="Прямоугольник 58"/>
          <p:cNvSpPr/>
          <p:nvPr/>
        </p:nvSpPr>
        <p:spPr>
          <a:xfrm>
            <a:off x="2823958" y="5417613"/>
            <a:ext cx="63055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IP/MPLS-ROUTER, DPI,</a:t>
            </a:r>
            <a:r>
              <a:rPr lang="ru-RU" sz="1400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</a:t>
            </a:r>
            <a:r>
              <a:rPr lang="en-US" sz="1400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CG-NAT</a:t>
            </a:r>
            <a:r>
              <a:rPr lang="ru-RU" sz="1400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, </a:t>
            </a:r>
            <a:r>
              <a:rPr lang="en-US" sz="1400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BRAS</a:t>
            </a:r>
            <a:r>
              <a:rPr lang="ru-RU" sz="1400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, </a:t>
            </a:r>
            <a:r>
              <a:rPr lang="en-US" sz="1400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URL-FILTERING</a:t>
            </a:r>
            <a:endParaRPr lang="ru-RU" sz="14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2612128" y="1463781"/>
            <a:ext cx="32689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Потребности оператора связи</a:t>
            </a:r>
          </a:p>
        </p:txBody>
      </p:sp>
      <p:sp>
        <p:nvSpPr>
          <p:cNvPr id="61" name="Прямоугольник: скругленные углы 60"/>
          <p:cNvSpPr/>
          <p:nvPr/>
        </p:nvSpPr>
        <p:spPr>
          <a:xfrm>
            <a:off x="8469095" y="397218"/>
            <a:ext cx="3450600" cy="16208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A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РЫНОК</a:t>
            </a: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30"/>
          <a:stretch/>
        </p:blipFill>
        <p:spPr>
          <a:xfrm>
            <a:off x="6206611" y="4505908"/>
            <a:ext cx="838630" cy="81030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41"/>
          <a:stretch/>
        </p:blipFill>
        <p:spPr>
          <a:xfrm>
            <a:off x="5033027" y="4520444"/>
            <a:ext cx="831157" cy="809155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785"/>
          <a:stretch/>
        </p:blipFill>
        <p:spPr>
          <a:xfrm>
            <a:off x="7383389" y="4514058"/>
            <a:ext cx="868011" cy="800453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50"/>
          <a:stretch/>
        </p:blipFill>
        <p:spPr>
          <a:xfrm>
            <a:off x="3850481" y="4520445"/>
            <a:ext cx="841991" cy="809155"/>
          </a:xfrm>
          <a:prstGeom prst="rect">
            <a:avLst/>
          </a:prstGeom>
        </p:spPr>
      </p:pic>
      <p:sp>
        <p:nvSpPr>
          <p:cNvPr id="66" name="Заголовок 1"/>
          <p:cNvSpPr txBox="1">
            <a:spLocks/>
          </p:cNvSpPr>
          <p:nvPr/>
        </p:nvSpPr>
        <p:spPr>
          <a:xfrm>
            <a:off x="562708" y="543571"/>
            <a:ext cx="11057205" cy="14227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Кто мы?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8676359" y="2959890"/>
            <a:ext cx="14574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Проверено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практике!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1632734" y="4736372"/>
            <a:ext cx="17588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Тестирование,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внедрение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046" y="2761277"/>
            <a:ext cx="2785062" cy="898184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AF95F00D-D6BD-4937-BE3F-CDF480E06F11}"/>
              </a:ext>
            </a:extLst>
          </p:cNvPr>
          <p:cNvSpPr/>
          <p:nvPr/>
        </p:nvSpPr>
        <p:spPr>
          <a:xfrm>
            <a:off x="9270883" y="4083800"/>
            <a:ext cx="1826640" cy="182664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A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325635EE-49D3-492E-9FA1-C73B0E752F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661" y="4299687"/>
            <a:ext cx="839468" cy="686441"/>
          </a:xfrm>
          <a:prstGeom prst="rect">
            <a:avLst/>
          </a:prstGeom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7C84D970-2661-47A1-9C98-CDB2DE3E8B78}"/>
              </a:ext>
            </a:extLst>
          </p:cNvPr>
          <p:cNvSpPr/>
          <p:nvPr/>
        </p:nvSpPr>
        <p:spPr>
          <a:xfrm>
            <a:off x="9363820" y="4986128"/>
            <a:ext cx="17161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КоммИТ-Кэпитал</a:t>
            </a:r>
            <a:endParaRPr lang="ru-RU" sz="1400" b="1" dirty="0"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r>
              <a:rPr lang="ru-RU" sz="1400" b="1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15%</a:t>
            </a:r>
          </a:p>
        </p:txBody>
      </p:sp>
      <p:sp>
        <p:nvSpPr>
          <p:cNvPr id="46" name="Прямоугольник: скругленные углы 45"/>
          <p:cNvSpPr/>
          <p:nvPr/>
        </p:nvSpPr>
        <p:spPr>
          <a:xfrm>
            <a:off x="2772709" y="2747668"/>
            <a:ext cx="1135442" cy="39436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A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364" y="2873533"/>
            <a:ext cx="780316" cy="133632"/>
          </a:xfrm>
          <a:prstGeom prst="rect">
            <a:avLst/>
          </a:prstGeom>
        </p:spPr>
      </p:pic>
      <p:sp>
        <p:nvSpPr>
          <p:cNvPr id="45" name="Прямоугольник: скругленные углы 44"/>
          <p:cNvSpPr/>
          <p:nvPr/>
        </p:nvSpPr>
        <p:spPr>
          <a:xfrm>
            <a:off x="2769383" y="3283075"/>
            <a:ext cx="1135442" cy="39436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A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099" y="3401396"/>
            <a:ext cx="778542" cy="145039"/>
          </a:xfrm>
          <a:prstGeom prst="rect">
            <a:avLst/>
          </a:prstGeom>
        </p:spPr>
      </p:pic>
      <p:sp>
        <p:nvSpPr>
          <p:cNvPr id="34" name="Прямоугольник: скругленные углы 33"/>
          <p:cNvSpPr/>
          <p:nvPr/>
        </p:nvSpPr>
        <p:spPr>
          <a:xfrm>
            <a:off x="7453051" y="2125623"/>
            <a:ext cx="769661" cy="56018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A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6" t="26425" r="78952" b="27158"/>
          <a:stretch/>
        </p:blipFill>
        <p:spPr>
          <a:xfrm>
            <a:off x="7599824" y="2205219"/>
            <a:ext cx="509154" cy="39251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440C815-73DE-4302-9DD3-C0A5054DD34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407" y="574768"/>
            <a:ext cx="338755" cy="363993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A49AE75-07FC-4738-9094-9E51A6A7B37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872" y="1058161"/>
            <a:ext cx="761636" cy="272013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903E2867-5554-4801-BC30-F7E38ABE242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895" y="1407313"/>
            <a:ext cx="754234" cy="26937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1343521D-B6B1-4D65-B1AA-E9000C44132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993" y="1075689"/>
            <a:ext cx="654228" cy="233653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EA76BD8-CBEF-4AFC-994C-925CE437FB6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162" y="575345"/>
            <a:ext cx="768569" cy="27448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719CB9F9-59E3-485B-878C-201F34C6993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081" y="491844"/>
            <a:ext cx="1218591" cy="43521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C2ACDF0A-9D37-4857-A0B1-4FEC22F6EDD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117944" y="515988"/>
            <a:ext cx="624253" cy="351591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FCCB3FE7-A343-46BB-8B24-216E827127D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764" y="1410615"/>
            <a:ext cx="747645" cy="267016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EA2791C0-92ED-4F12-8A3E-A8401DD7077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107" y="1684159"/>
            <a:ext cx="666837" cy="238156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652FBAA6-CF9F-4E91-8071-CB1931FF786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777" y="1455962"/>
            <a:ext cx="618018" cy="220721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B90C3F21-25F2-4220-885A-78F672D0DB4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999" y="1657286"/>
            <a:ext cx="236302" cy="291903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7B5B7AC9-CA15-4E83-A902-FE9950DA390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024" y="1697965"/>
            <a:ext cx="673024" cy="240366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4DC93F09-6365-4C50-AAE3-D519011CFF7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060" y="1014161"/>
            <a:ext cx="911195" cy="325427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ED24BFEE-2C6F-4BC9-9844-E273F535AFB3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363" y="1420138"/>
            <a:ext cx="606441" cy="216586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C39A97E2-4F7C-4A66-9548-0CAE9A40320C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207" y="1684159"/>
            <a:ext cx="701383" cy="250494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30145F13-7528-445B-918E-C0A56B6A23D0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208" y="815257"/>
            <a:ext cx="722824" cy="258151"/>
          </a:xfrm>
          <a:prstGeom prst="rect">
            <a:avLst/>
          </a:prstGeom>
        </p:spPr>
      </p:pic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BA5201AD-36FB-40DC-BEF3-C1D8341E0B57}"/>
              </a:ext>
            </a:extLst>
          </p:cNvPr>
          <p:cNvSpPr/>
          <p:nvPr/>
        </p:nvSpPr>
        <p:spPr>
          <a:xfrm>
            <a:off x="8900436" y="5991534"/>
            <a:ext cx="26119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Технологический </a:t>
            </a:r>
          </a:p>
          <a:p>
            <a:pPr algn="ctr"/>
            <a:r>
              <a:rPr lang="ru-RU" sz="1400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партнер</a:t>
            </a:r>
            <a:endParaRPr lang="ru-RU" sz="1400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BF5CBD00-8DF8-4683-8D7E-28DC9630FF0E}"/>
              </a:ext>
            </a:extLst>
          </p:cNvPr>
          <p:cNvSpPr/>
          <p:nvPr/>
        </p:nvSpPr>
        <p:spPr>
          <a:xfrm>
            <a:off x="10599312" y="3828959"/>
            <a:ext cx="961243" cy="961243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A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C20B20A5-5987-480D-A1B3-EC56DAF254F9}"/>
              </a:ext>
            </a:extLst>
          </p:cNvPr>
          <p:cNvSpPr/>
          <p:nvPr/>
        </p:nvSpPr>
        <p:spPr>
          <a:xfrm>
            <a:off x="10221876" y="4035937"/>
            <a:ext cx="17161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70% </a:t>
            </a:r>
            <a:endParaRPr lang="en-US" sz="1400" b="1" dirty="0"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r>
              <a:rPr lang="en-US" sz="1400" b="1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CG-NAT</a:t>
            </a:r>
            <a:endParaRPr lang="ru-RU" sz="1400" b="1" dirty="0"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93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Выноска: стрелка вверх 15"/>
          <p:cNvSpPr/>
          <p:nvPr/>
        </p:nvSpPr>
        <p:spPr>
          <a:xfrm>
            <a:off x="4438020" y="1100848"/>
            <a:ext cx="3634428" cy="1114558"/>
          </a:xfrm>
          <a:prstGeom prst="upArrowCallo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Высокая производительность и надежность</a:t>
            </a:r>
          </a:p>
          <a:p>
            <a:pPr algn="ctr"/>
            <a:endParaRPr lang="ru-RU" dirty="0"/>
          </a:p>
        </p:txBody>
      </p:sp>
      <p:sp>
        <p:nvSpPr>
          <p:cNvPr id="44" name="Выноска: стрелка вверх 43"/>
          <p:cNvSpPr/>
          <p:nvPr/>
        </p:nvSpPr>
        <p:spPr>
          <a:xfrm>
            <a:off x="8230118" y="1067598"/>
            <a:ext cx="3634428" cy="1114558"/>
          </a:xfrm>
          <a:prstGeom prst="upArrowCallo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Устойчивость к санкциям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6D234D8-45B4-4126-95ED-C1C8A8966842}"/>
              </a:ext>
            </a:extLst>
          </p:cNvPr>
          <p:cNvSpPr/>
          <p:nvPr/>
        </p:nvSpPr>
        <p:spPr>
          <a:xfrm>
            <a:off x="3189515" y="1067598"/>
            <a:ext cx="8860971" cy="423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Выноска: стрелка вверх 45"/>
          <p:cNvSpPr/>
          <p:nvPr/>
        </p:nvSpPr>
        <p:spPr>
          <a:xfrm>
            <a:off x="8230118" y="3496638"/>
            <a:ext cx="3634428" cy="1114558"/>
          </a:xfrm>
          <a:prstGeom prst="upArrowCallo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Унификация оборудования</a:t>
            </a:r>
          </a:p>
          <a:p>
            <a:pPr algn="ctr"/>
            <a:endParaRPr lang="ru-RU" dirty="0"/>
          </a:p>
        </p:txBody>
      </p:sp>
      <p:sp>
        <p:nvSpPr>
          <p:cNvPr id="43" name="Выноска: стрелка вверх 42"/>
          <p:cNvSpPr/>
          <p:nvPr/>
        </p:nvSpPr>
        <p:spPr>
          <a:xfrm>
            <a:off x="8230118" y="2282118"/>
            <a:ext cx="3634428" cy="1114558"/>
          </a:xfrm>
          <a:prstGeom prst="upArrowCallo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Высокая гибкость и адаптация </a:t>
            </a:r>
            <a:b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 изменениям трафика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005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Roboto Medium" pitchFamily="2" charset="0"/>
                <a:ea typeface="Roboto Medium" pitchFamily="2" charset="0"/>
              </a:rPr>
              <a:t>Почему нам по пути?</a:t>
            </a:r>
          </a:p>
        </p:txBody>
      </p:sp>
      <p:sp>
        <p:nvSpPr>
          <p:cNvPr id="42" name="Выноска: стрелка вверх 41"/>
          <p:cNvSpPr/>
          <p:nvPr/>
        </p:nvSpPr>
        <p:spPr>
          <a:xfrm>
            <a:off x="4438020" y="2298743"/>
            <a:ext cx="3634428" cy="1114558"/>
          </a:xfrm>
          <a:prstGeom prst="upArrowCallo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Единая техническая поддержка и помощь в интеграции</a:t>
            </a:r>
          </a:p>
        </p:txBody>
      </p:sp>
      <p:sp>
        <p:nvSpPr>
          <p:cNvPr id="45" name="Выноска: стрелка вверх 44"/>
          <p:cNvSpPr/>
          <p:nvPr/>
        </p:nvSpPr>
        <p:spPr>
          <a:xfrm>
            <a:off x="4438020" y="3496638"/>
            <a:ext cx="3634428" cy="1114558"/>
          </a:xfrm>
          <a:prstGeom prst="upArrowCallo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Готовность к решению новых задач без замены </a:t>
            </a:r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hardware</a:t>
            </a:r>
            <a:endParaRPr lang="ru-RU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2">
            <a:extLst>
              <a:ext uri="{FF2B5EF4-FFF2-40B4-BE49-F238E27FC236}">
                <a16:creationId xmlns:a16="http://schemas.microsoft.com/office/drawing/2014/main" id="{3BB9DF8A-39B3-4C22-BE31-7220687DF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4032" y="6322149"/>
            <a:ext cx="710514" cy="365125"/>
          </a:xfrm>
        </p:spPr>
        <p:txBody>
          <a:bodyPr/>
          <a:lstStyle/>
          <a:p>
            <a:fld id="{17B72107-469A-43D5-B67A-3166EF293A60}" type="slidenum">
              <a:rPr lang="ru-RU" sz="2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</a:t>
            </a:fld>
            <a:endParaRPr lang="ru-RU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4EA18AA-611D-4D87-932E-69AC6D5B9294}"/>
              </a:ext>
            </a:extLst>
          </p:cNvPr>
          <p:cNvSpPr/>
          <p:nvPr/>
        </p:nvSpPr>
        <p:spPr>
          <a:xfrm>
            <a:off x="3189514" y="2259876"/>
            <a:ext cx="8860971" cy="423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7E853294-0E64-405A-9923-5C85B810B8F5}"/>
              </a:ext>
            </a:extLst>
          </p:cNvPr>
          <p:cNvSpPr/>
          <p:nvPr/>
        </p:nvSpPr>
        <p:spPr>
          <a:xfrm>
            <a:off x="3189513" y="3458770"/>
            <a:ext cx="8860971" cy="423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Выноска: стрелка вверх 25">
            <a:extLst>
              <a:ext uri="{FF2B5EF4-FFF2-40B4-BE49-F238E27FC236}">
                <a16:creationId xmlns:a16="http://schemas.microsoft.com/office/drawing/2014/main" id="{3DAF8B1D-399B-42B7-B43D-907C834FE033}"/>
              </a:ext>
            </a:extLst>
          </p:cNvPr>
          <p:cNvSpPr/>
          <p:nvPr/>
        </p:nvSpPr>
        <p:spPr>
          <a:xfrm>
            <a:off x="8230118" y="4715386"/>
            <a:ext cx="3634428" cy="1114558"/>
          </a:xfrm>
          <a:prstGeom prst="upArrowCallo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Успешная конкуренция с западными решениями</a:t>
            </a:r>
          </a:p>
        </p:txBody>
      </p:sp>
      <p:sp>
        <p:nvSpPr>
          <p:cNvPr id="27" name="Выноска: стрелка вверх 26">
            <a:extLst>
              <a:ext uri="{FF2B5EF4-FFF2-40B4-BE49-F238E27FC236}">
                <a16:creationId xmlns:a16="http://schemas.microsoft.com/office/drawing/2014/main" id="{06E553A8-D138-49DF-AE8B-879ADCFA43C3}"/>
              </a:ext>
            </a:extLst>
          </p:cNvPr>
          <p:cNvSpPr/>
          <p:nvPr/>
        </p:nvSpPr>
        <p:spPr>
          <a:xfrm>
            <a:off x="4438020" y="4715386"/>
            <a:ext cx="3634428" cy="1114558"/>
          </a:xfrm>
          <a:prstGeom prst="upArrowCallo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Лояльная ценовая политика, рублевая зона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564DAD0D-F999-4BAD-B735-75B8E02C1CC8}"/>
              </a:ext>
            </a:extLst>
          </p:cNvPr>
          <p:cNvSpPr/>
          <p:nvPr/>
        </p:nvSpPr>
        <p:spPr>
          <a:xfrm>
            <a:off x="3189513" y="4677518"/>
            <a:ext cx="8860971" cy="423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2" y="3254814"/>
            <a:ext cx="4338350" cy="85819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10014CD-3FB4-4BB0-89A8-5E7AFB99A9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2639"/>
            <a:ext cx="4485519" cy="88730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09C938AA-3EED-4C7B-871D-1E5CAD2681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4081"/>
            <a:ext cx="4411935" cy="87275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F84B1E3-C13B-4AC8-A122-ECDA662EC6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69" y="2461773"/>
            <a:ext cx="3703180" cy="74003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DCC46B45-8F42-4A1A-8AC1-7192C16BE3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65" y="1367751"/>
            <a:ext cx="3654388" cy="98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00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6D234D8-45B4-4126-95ED-C1C8A8966842}"/>
              </a:ext>
            </a:extLst>
          </p:cNvPr>
          <p:cNvSpPr/>
          <p:nvPr/>
        </p:nvSpPr>
        <p:spPr>
          <a:xfrm>
            <a:off x="3189515" y="1067598"/>
            <a:ext cx="8860971" cy="423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005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Roboto Medium" pitchFamily="2" charset="0"/>
                <a:ea typeface="Roboto Medium" pitchFamily="2" charset="0"/>
              </a:rPr>
              <a:t>Продукты РДП.РУ в реестрах российских решений</a:t>
            </a:r>
          </a:p>
        </p:txBody>
      </p:sp>
      <p:sp>
        <p:nvSpPr>
          <p:cNvPr id="19" name="Номер слайда 2">
            <a:extLst>
              <a:ext uri="{FF2B5EF4-FFF2-40B4-BE49-F238E27FC236}">
                <a16:creationId xmlns:a16="http://schemas.microsoft.com/office/drawing/2014/main" id="{3BB9DF8A-39B3-4C22-BE31-7220687DF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4032" y="6322149"/>
            <a:ext cx="710514" cy="365125"/>
          </a:xfrm>
        </p:spPr>
        <p:txBody>
          <a:bodyPr/>
          <a:lstStyle/>
          <a:p>
            <a:fld id="{17B72107-469A-43D5-B67A-3166EF293A60}" type="slidenum">
              <a:rPr lang="ru-RU" sz="2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21</a:t>
            </a:fld>
            <a:endParaRPr lang="ru-RU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4EA18AA-611D-4D87-932E-69AC6D5B9294}"/>
              </a:ext>
            </a:extLst>
          </p:cNvPr>
          <p:cNvSpPr/>
          <p:nvPr/>
        </p:nvSpPr>
        <p:spPr>
          <a:xfrm>
            <a:off x="3189514" y="2259876"/>
            <a:ext cx="8860971" cy="423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7E853294-0E64-405A-9923-5C85B810B8F5}"/>
              </a:ext>
            </a:extLst>
          </p:cNvPr>
          <p:cNvSpPr/>
          <p:nvPr/>
        </p:nvSpPr>
        <p:spPr>
          <a:xfrm>
            <a:off x="3189513" y="3458770"/>
            <a:ext cx="8860971" cy="423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564DAD0D-F999-4BAD-B735-75B8E02C1CC8}"/>
              </a:ext>
            </a:extLst>
          </p:cNvPr>
          <p:cNvSpPr/>
          <p:nvPr/>
        </p:nvSpPr>
        <p:spPr>
          <a:xfrm>
            <a:off x="3189513" y="4677518"/>
            <a:ext cx="8860971" cy="423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2" y="3254814"/>
            <a:ext cx="4338350" cy="85819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10014CD-3FB4-4BB0-89A8-5E7AFB99A9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2639"/>
            <a:ext cx="4485519" cy="88730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09C938AA-3EED-4C7B-871D-1E5CAD2681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4081"/>
            <a:ext cx="4411935" cy="87275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F84B1E3-C13B-4AC8-A122-ECDA662EC6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69" y="2461773"/>
            <a:ext cx="3703180" cy="74003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DCC46B45-8F42-4A1A-8AC1-7192C16BE3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65" y="1367751"/>
            <a:ext cx="3654388" cy="984826"/>
          </a:xfrm>
          <a:prstGeom prst="rect">
            <a:avLst/>
          </a:prstGeom>
        </p:spPr>
      </p:pic>
      <p:sp>
        <p:nvSpPr>
          <p:cNvPr id="21" name="Объект 2">
            <a:extLst>
              <a:ext uri="{FF2B5EF4-FFF2-40B4-BE49-F238E27FC236}">
                <a16:creationId xmlns:a16="http://schemas.microsoft.com/office/drawing/2014/main" id="{FB7C51BB-D48C-9E40-BED9-A762FAA68BC7}"/>
              </a:ext>
            </a:extLst>
          </p:cNvPr>
          <p:cNvSpPr txBox="1">
            <a:spLocks/>
          </p:cNvSpPr>
          <p:nvPr/>
        </p:nvSpPr>
        <p:spPr>
          <a:xfrm>
            <a:off x="4322612" y="1067598"/>
            <a:ext cx="6484086" cy="5438026"/>
          </a:xfrm>
          <a:prstGeom prst="rect">
            <a:avLst/>
          </a:prstGeom>
        </p:spPr>
        <p:txBody>
          <a:bodyPr/>
          <a:lstStyle>
            <a:lvl1pPr marL="171450" indent="-17145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54752B"/>
              </a:buClr>
              <a:buSzPct val="100000"/>
              <a:buFontTx/>
              <a:buBlip>
                <a:blip r:embed="rId8"/>
              </a:buBlip>
              <a:defRPr sz="2000" b="1" baseline="0">
                <a:solidFill>
                  <a:schemeClr val="tx1">
                    <a:lumMod val="50000"/>
                  </a:schemeClr>
                </a:solidFill>
                <a:latin typeface="Elektra Light Pro" panose="02000503030000020004" pitchFamily="50" charset="-52"/>
                <a:ea typeface="+mn-ea"/>
                <a:cs typeface="Arial" pitchFamily="34" charset="0"/>
              </a:defRPr>
            </a:lvl1pPr>
            <a:lvl2pPr marL="455613" indent="-1698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F26532"/>
              </a:buClr>
              <a:buSzPct val="125000"/>
              <a:buFont typeface="Arial" pitchFamily="34" charset="0"/>
              <a:buChar char="•"/>
              <a:defRPr baseline="0">
                <a:solidFill>
                  <a:schemeClr val="tx1">
                    <a:lumMod val="50000"/>
                  </a:schemeClr>
                </a:solidFill>
                <a:latin typeface="Elektra Light Pro" panose="02000503030000020004" pitchFamily="50" charset="-52"/>
                <a:cs typeface="Arial" pitchFamily="34" charset="0"/>
              </a:defRPr>
            </a:lvl2pPr>
            <a:lvl3pPr marL="723900" indent="-153988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80000"/>
              <a:buFontTx/>
              <a:buBlip>
                <a:blip r:embed="rId9"/>
              </a:buBlip>
              <a:defRPr sz="1600" baseline="0">
                <a:solidFill>
                  <a:schemeClr val="tx1">
                    <a:lumMod val="50000"/>
                  </a:schemeClr>
                </a:solidFill>
                <a:latin typeface="Elektra Light Pro" panose="02000503030000020004" pitchFamily="50" charset="-52"/>
                <a:cs typeface="Arial" pitchFamily="34" charset="0"/>
              </a:defRPr>
            </a:lvl3pPr>
            <a:lvl4pPr marL="1017588" indent="-1793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D42E12"/>
              </a:buClr>
              <a:buSzPct val="50000"/>
              <a:buFontTx/>
              <a:buBlip>
                <a:blip r:embed="rId10"/>
              </a:buBlip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312863" indent="-1270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54752B"/>
              </a:buClr>
              <a:buSzPct val="75000"/>
              <a:buFont typeface="Courier New" pitchFamily="49" charset="0"/>
              <a:buChar char="o"/>
              <a:defRPr sz="1600" b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1770063" indent="-1270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"/>
              <a:defRPr sz="1600">
                <a:solidFill>
                  <a:srgbClr val="000000"/>
                </a:solidFill>
                <a:latin typeface="+mn-lt"/>
                <a:cs typeface="+mn-cs"/>
              </a:defRPr>
            </a:lvl6pPr>
            <a:lvl7pPr marL="2227263" indent="-1270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"/>
              <a:defRPr sz="1600">
                <a:solidFill>
                  <a:srgbClr val="000000"/>
                </a:solidFill>
                <a:latin typeface="+mn-lt"/>
                <a:cs typeface="+mn-cs"/>
              </a:defRPr>
            </a:lvl7pPr>
            <a:lvl8pPr marL="2684463" indent="-1270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"/>
              <a:defRPr sz="1600">
                <a:solidFill>
                  <a:srgbClr val="000000"/>
                </a:solidFill>
                <a:latin typeface="+mn-lt"/>
                <a:cs typeface="+mn-cs"/>
              </a:defRPr>
            </a:lvl8pPr>
            <a:lvl9pPr marL="3141663" indent="-1270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"/>
              <a:defRPr sz="16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ru-RU" dirty="0">
              <a:latin typeface="Calibri" pitchFamily="34" charset="0"/>
              <a:cs typeface="Calibri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ru-RU" dirty="0"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</a:pPr>
            <a:r>
              <a:rPr lang="ru-RU" b="0" dirty="0">
                <a:latin typeface="Calibri" pitchFamily="34" charset="0"/>
                <a:cs typeface="Calibri" pitchFamily="34" charset="0"/>
              </a:rPr>
              <a:t>Единый реестр российских программ для электронных вычислительных машин и баз данных Министерства связи и массовых коммуникаций Российской Федерации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</a:pPr>
            <a:r>
              <a:rPr lang="ru-RU" b="0" dirty="0">
                <a:latin typeface="Calibri" pitchFamily="34" charset="0"/>
                <a:cs typeface="Calibri" pitchFamily="34" charset="0"/>
              </a:rPr>
              <a:t>Реестр телекоммуникационного оборудования российского происхождения Министерства промышленности и торговли Российской Федерации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</a:pPr>
            <a:r>
              <a:rPr lang="ru-RU" b="0" dirty="0">
                <a:latin typeface="Calibri" pitchFamily="34" charset="0"/>
                <a:cs typeface="Calibri" pitchFamily="34" charset="0"/>
              </a:rPr>
              <a:t>Реестр компаний, соответствующих критериям локализации ПАО «Ростелеком»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</a:pPr>
            <a:r>
              <a:rPr lang="ru-RU" b="0" dirty="0">
                <a:latin typeface="Calibri" pitchFamily="34" charset="0"/>
                <a:cs typeface="Calibri" pitchFamily="34" charset="0"/>
              </a:rPr>
              <a:t>РДП.РУ входит в Ассоциацию разработчиков программных продуктов (АРПП) «Отечественный Софт»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</a:pPr>
            <a:r>
              <a:rPr lang="ru-RU" b="0" dirty="0">
                <a:latin typeface="Calibri" pitchFamily="34" charset="0"/>
                <a:cs typeface="Calibri" pitchFamily="34" charset="0"/>
              </a:rPr>
              <a:t>Реестр инновационных российских решений Агентства инноваций при Правительстве г. Москвы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</a:pPr>
            <a:endParaRPr lang="ru-RU" b="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86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05678" y="490818"/>
            <a:ext cx="7780386" cy="8980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Спасибо за внимание!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687663" y="1842684"/>
            <a:ext cx="10098345" cy="30076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2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Сергей Шавров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Директор по специальным проектам</a:t>
            </a:r>
          </a:p>
          <a:p>
            <a:pPr>
              <a:lnSpc>
                <a:spcPct val="150000"/>
              </a:lnSpc>
            </a:pPr>
            <a:endParaRPr lang="ru-RU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http://www.rdp.ru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+7 495 204-9-204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sales@rdp.ru</a:t>
            </a:r>
            <a:endParaRPr lang="ru-RU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29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/>
          <p:cNvSpPr txBox="1">
            <a:spLocks/>
          </p:cNvSpPr>
          <p:nvPr/>
        </p:nvSpPr>
        <p:spPr>
          <a:xfrm>
            <a:off x="562708" y="543571"/>
            <a:ext cx="11057205" cy="14227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Причины зависимости от импорта</a:t>
            </a:r>
          </a:p>
        </p:txBody>
      </p:sp>
      <p:sp>
        <p:nvSpPr>
          <p:cNvPr id="2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2585925" y="889833"/>
            <a:ext cx="710514" cy="365125"/>
          </a:xfrm>
        </p:spPr>
        <p:txBody>
          <a:bodyPr/>
          <a:lstStyle/>
          <a:p>
            <a:fld id="{17B72107-469A-43D5-B67A-3166EF293A60}" type="slidenum">
              <a:rPr lang="ru-RU" sz="2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fld>
            <a:endParaRPr lang="ru-RU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4" name="Прямоугольник 133">
            <a:extLst>
              <a:ext uri="{FF2B5EF4-FFF2-40B4-BE49-F238E27FC236}">
                <a16:creationId xmlns:a16="http://schemas.microsoft.com/office/drawing/2014/main" id="{D3140193-BD42-485D-8259-8AECAD945581}"/>
              </a:ext>
            </a:extLst>
          </p:cNvPr>
          <p:cNvSpPr/>
          <p:nvPr/>
        </p:nvSpPr>
        <p:spPr>
          <a:xfrm>
            <a:off x="2759364" y="4405656"/>
            <a:ext cx="6708913" cy="143311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/>
              <a:t>Отсутствие аппаратной и компонентной базы</a:t>
            </a:r>
          </a:p>
        </p:txBody>
      </p:sp>
      <p:sp>
        <p:nvSpPr>
          <p:cNvPr id="135" name="Стрелка: шеврон 134">
            <a:extLst>
              <a:ext uri="{FF2B5EF4-FFF2-40B4-BE49-F238E27FC236}">
                <a16:creationId xmlns:a16="http://schemas.microsoft.com/office/drawing/2014/main" id="{BCEC5289-970C-49C8-B8CB-DA2714237E77}"/>
              </a:ext>
            </a:extLst>
          </p:cNvPr>
          <p:cNvSpPr/>
          <p:nvPr/>
        </p:nvSpPr>
        <p:spPr>
          <a:xfrm>
            <a:off x="1940345" y="1679898"/>
            <a:ext cx="3284162" cy="2004155"/>
          </a:xfrm>
          <a:prstGeom prst="chevron">
            <a:avLst>
              <a:gd name="adj" fmla="val 28307"/>
            </a:avLst>
          </a:prstGeom>
          <a:blipFill>
            <a:blip r:embed="rId3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Учатся работать с популярными решениями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6" name="Прямоугольник 135">
            <a:extLst>
              <a:ext uri="{FF2B5EF4-FFF2-40B4-BE49-F238E27FC236}">
                <a16:creationId xmlns:a16="http://schemas.microsoft.com/office/drawing/2014/main" id="{A6E5D4E1-2617-4884-9085-287FA3EDC172}"/>
              </a:ext>
            </a:extLst>
          </p:cNvPr>
          <p:cNvSpPr/>
          <p:nvPr/>
        </p:nvSpPr>
        <p:spPr>
          <a:xfrm>
            <a:off x="2047885" y="1241720"/>
            <a:ext cx="27397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Кадры</a:t>
            </a:r>
          </a:p>
        </p:txBody>
      </p:sp>
      <p:sp>
        <p:nvSpPr>
          <p:cNvPr id="137" name="Стрелка: шеврон 136">
            <a:extLst>
              <a:ext uri="{FF2B5EF4-FFF2-40B4-BE49-F238E27FC236}">
                <a16:creationId xmlns:a16="http://schemas.microsoft.com/office/drawing/2014/main" id="{9200C7A2-A23A-46DB-B1FB-B71E752023A7}"/>
              </a:ext>
            </a:extLst>
          </p:cNvPr>
          <p:cNvSpPr/>
          <p:nvPr/>
        </p:nvSpPr>
        <p:spPr>
          <a:xfrm>
            <a:off x="7173686" y="1683870"/>
            <a:ext cx="3253306" cy="1985325"/>
          </a:xfrm>
          <a:prstGeom prst="chevron">
            <a:avLst>
              <a:gd name="adj" fmla="val 28307"/>
            </a:avLst>
          </a:prstGeom>
          <a:blipFill>
            <a:blip r:embed="rId3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Привыкли к импортным решениям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8" name="Стрелка: шеврон 137">
            <a:extLst>
              <a:ext uri="{FF2B5EF4-FFF2-40B4-BE49-F238E27FC236}">
                <a16:creationId xmlns:a16="http://schemas.microsoft.com/office/drawing/2014/main" id="{65819776-82A7-470D-8DFD-31C888807DA1}"/>
              </a:ext>
            </a:extLst>
          </p:cNvPr>
          <p:cNvSpPr/>
          <p:nvPr/>
        </p:nvSpPr>
        <p:spPr>
          <a:xfrm>
            <a:off x="4617257" y="1680321"/>
            <a:ext cx="3272948" cy="1997312"/>
          </a:xfrm>
          <a:prstGeom prst="chevron">
            <a:avLst>
              <a:gd name="adj" fmla="val 28307"/>
            </a:avLst>
          </a:prstGeom>
          <a:blipFill>
            <a:blip r:embed="rId3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Отвечают на спрос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9" name="Прямоугольник 138">
            <a:extLst>
              <a:ext uri="{FF2B5EF4-FFF2-40B4-BE49-F238E27FC236}">
                <a16:creationId xmlns:a16="http://schemas.microsoft.com/office/drawing/2014/main" id="{D42C8FB7-5DB5-407D-B121-50A2A1B8DA90}"/>
              </a:ext>
            </a:extLst>
          </p:cNvPr>
          <p:cNvSpPr/>
          <p:nvPr/>
        </p:nvSpPr>
        <p:spPr>
          <a:xfrm>
            <a:off x="4617257" y="1253708"/>
            <a:ext cx="27397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Интеграторы</a:t>
            </a:r>
          </a:p>
        </p:txBody>
      </p:sp>
      <p:sp>
        <p:nvSpPr>
          <p:cNvPr id="140" name="Прямоугольник 139">
            <a:extLst>
              <a:ext uri="{FF2B5EF4-FFF2-40B4-BE49-F238E27FC236}">
                <a16:creationId xmlns:a16="http://schemas.microsoft.com/office/drawing/2014/main" id="{24CC10AB-4116-4371-B7BF-2CC3C7E2336A}"/>
              </a:ext>
            </a:extLst>
          </p:cNvPr>
          <p:cNvSpPr/>
          <p:nvPr/>
        </p:nvSpPr>
        <p:spPr>
          <a:xfrm>
            <a:off x="7040896" y="1241720"/>
            <a:ext cx="27397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Заказчики</a:t>
            </a:r>
          </a:p>
        </p:txBody>
      </p:sp>
      <p:sp>
        <p:nvSpPr>
          <p:cNvPr id="141" name="Выноска: стрелка вправо 140">
            <a:extLst>
              <a:ext uri="{FF2B5EF4-FFF2-40B4-BE49-F238E27FC236}">
                <a16:creationId xmlns:a16="http://schemas.microsoft.com/office/drawing/2014/main" id="{D1919459-2FA8-4D7C-ACE4-76474CAC4063}"/>
              </a:ext>
            </a:extLst>
          </p:cNvPr>
          <p:cNvSpPr/>
          <p:nvPr/>
        </p:nvSpPr>
        <p:spPr>
          <a:xfrm rot="16200000">
            <a:off x="2585544" y="3028193"/>
            <a:ext cx="1308100" cy="2726154"/>
          </a:xfrm>
          <a:prstGeom prst="rightArrowCallout">
            <a:avLst/>
          </a:prstGeom>
          <a:gradFill>
            <a:gsLst>
              <a:gs pos="0">
                <a:srgbClr val="00ABFF"/>
              </a:gs>
              <a:gs pos="100000">
                <a:srgbClr val="3ACBF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42" name="Прямоугольник 141">
            <a:extLst>
              <a:ext uri="{FF2B5EF4-FFF2-40B4-BE49-F238E27FC236}">
                <a16:creationId xmlns:a16="http://schemas.microsoft.com/office/drawing/2014/main" id="{9B003AE0-1740-4857-9464-2285D69897F9}"/>
              </a:ext>
            </a:extLst>
          </p:cNvPr>
          <p:cNvSpPr/>
          <p:nvPr/>
        </p:nvSpPr>
        <p:spPr>
          <a:xfrm>
            <a:off x="1685846" y="4256056"/>
            <a:ext cx="31074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Самые востребованные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специалисты имеют сертификаты мировых вендоров</a:t>
            </a:r>
          </a:p>
        </p:txBody>
      </p:sp>
      <p:sp>
        <p:nvSpPr>
          <p:cNvPr id="143" name="Выноска: стрелка вправо 142">
            <a:extLst>
              <a:ext uri="{FF2B5EF4-FFF2-40B4-BE49-F238E27FC236}">
                <a16:creationId xmlns:a16="http://schemas.microsoft.com/office/drawing/2014/main" id="{B478E79C-497F-4609-B83F-037B927D5A91}"/>
              </a:ext>
            </a:extLst>
          </p:cNvPr>
          <p:cNvSpPr/>
          <p:nvPr/>
        </p:nvSpPr>
        <p:spPr>
          <a:xfrm rot="16200000">
            <a:off x="5417171" y="3027126"/>
            <a:ext cx="1308100" cy="2726154"/>
          </a:xfrm>
          <a:prstGeom prst="rightArrowCallout">
            <a:avLst/>
          </a:prstGeom>
          <a:gradFill>
            <a:gsLst>
              <a:gs pos="0">
                <a:srgbClr val="00ABFF"/>
              </a:gs>
              <a:gs pos="100000">
                <a:srgbClr val="3ACBF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44" name="Выноска: стрелка вправо 143">
            <a:extLst>
              <a:ext uri="{FF2B5EF4-FFF2-40B4-BE49-F238E27FC236}">
                <a16:creationId xmlns:a16="http://schemas.microsoft.com/office/drawing/2014/main" id="{3E47F36D-D8EE-4C3E-A729-FB441FBF6EB8}"/>
              </a:ext>
            </a:extLst>
          </p:cNvPr>
          <p:cNvSpPr/>
          <p:nvPr/>
        </p:nvSpPr>
        <p:spPr>
          <a:xfrm rot="16200000">
            <a:off x="8271197" y="3014674"/>
            <a:ext cx="1333003" cy="2726154"/>
          </a:xfrm>
          <a:prstGeom prst="rightArrowCallout">
            <a:avLst/>
          </a:prstGeom>
          <a:gradFill>
            <a:gsLst>
              <a:gs pos="0">
                <a:srgbClr val="00ABFF"/>
              </a:gs>
              <a:gs pos="100000">
                <a:srgbClr val="3ACBF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45" name="Прямоугольник 144">
            <a:extLst>
              <a:ext uri="{FF2B5EF4-FFF2-40B4-BE49-F238E27FC236}">
                <a16:creationId xmlns:a16="http://schemas.microsoft.com/office/drawing/2014/main" id="{996D7F8B-DB02-4D4F-9F6B-8515CE1222F6}"/>
              </a:ext>
            </a:extLst>
          </p:cNvPr>
          <p:cNvSpPr/>
          <p:nvPr/>
        </p:nvSpPr>
        <p:spPr>
          <a:xfrm>
            <a:off x="7434298" y="4245074"/>
            <a:ext cx="30142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Доверяют тому, что популярно на рынке; нет кадров для работы с российскими продуктами</a:t>
            </a:r>
          </a:p>
        </p:txBody>
      </p:sp>
      <p:sp>
        <p:nvSpPr>
          <p:cNvPr id="146" name="Прямоугольник 145">
            <a:extLst>
              <a:ext uri="{FF2B5EF4-FFF2-40B4-BE49-F238E27FC236}">
                <a16:creationId xmlns:a16="http://schemas.microsoft.com/office/drawing/2014/main" id="{F60E7FF8-F080-4184-9BD0-6EB41B56834D}"/>
              </a:ext>
            </a:extLst>
          </p:cNvPr>
          <p:cNvSpPr/>
          <p:nvPr/>
        </p:nvSpPr>
        <p:spPr>
          <a:xfrm>
            <a:off x="4477596" y="4266548"/>
            <a:ext cx="32724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Получают партнерские статусы,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участвуют в партнерских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программах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DC26B08-1FD0-4915-BE44-52A742ED6D51}"/>
              </a:ext>
            </a:extLst>
          </p:cNvPr>
          <p:cNvSpPr/>
          <p:nvPr/>
        </p:nvSpPr>
        <p:spPr>
          <a:xfrm>
            <a:off x="3314699" y="5626867"/>
            <a:ext cx="5344886" cy="5384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dirty="0"/>
              <a:t>Общественное мнение и стереотипы</a:t>
            </a:r>
          </a:p>
          <a:p>
            <a:pPr algn="ctr"/>
            <a:endParaRPr lang="ru-RU" dirty="0"/>
          </a:p>
        </p:txBody>
      </p:sp>
      <p:sp>
        <p:nvSpPr>
          <p:cNvPr id="18" name="Номер слайда 2">
            <a:extLst>
              <a:ext uri="{FF2B5EF4-FFF2-40B4-BE49-F238E27FC236}">
                <a16:creationId xmlns:a16="http://schemas.microsoft.com/office/drawing/2014/main" id="{2D73D93E-7754-194A-AB04-DBEA5DA6901D}"/>
              </a:ext>
            </a:extLst>
          </p:cNvPr>
          <p:cNvSpPr txBox="1">
            <a:spLocks/>
          </p:cNvSpPr>
          <p:nvPr/>
        </p:nvSpPr>
        <p:spPr>
          <a:xfrm>
            <a:off x="11154032" y="6322149"/>
            <a:ext cx="7105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B72107-469A-43D5-B67A-3166EF293A60}" type="slidenum">
              <a:rPr lang="ru-RU" sz="2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3</a:t>
            </a:fld>
            <a:endParaRPr lang="ru-RU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30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/>
          <p:cNvSpPr txBox="1">
            <a:spLocks/>
          </p:cNvSpPr>
          <p:nvPr/>
        </p:nvSpPr>
        <p:spPr>
          <a:xfrm>
            <a:off x="562708" y="543571"/>
            <a:ext cx="11057205" cy="14227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Движение мировых технологий в сторону ПО</a:t>
            </a:r>
          </a:p>
        </p:txBody>
      </p:sp>
      <p:sp>
        <p:nvSpPr>
          <p:cNvPr id="2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2585925" y="889833"/>
            <a:ext cx="710514" cy="365125"/>
          </a:xfrm>
        </p:spPr>
        <p:txBody>
          <a:bodyPr/>
          <a:lstStyle/>
          <a:p>
            <a:fld id="{17B72107-469A-43D5-B67A-3166EF293A60}" type="slidenum">
              <a:rPr lang="ru-RU" sz="2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fld>
            <a:endParaRPr lang="ru-RU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Номер слайда 2">
            <a:extLst>
              <a:ext uri="{FF2B5EF4-FFF2-40B4-BE49-F238E27FC236}">
                <a16:creationId xmlns:a16="http://schemas.microsoft.com/office/drawing/2014/main" id="{939B49C1-7F88-45BC-89B1-AC1BB9413AC4}"/>
              </a:ext>
            </a:extLst>
          </p:cNvPr>
          <p:cNvSpPr txBox="1">
            <a:spLocks/>
          </p:cNvSpPr>
          <p:nvPr/>
        </p:nvSpPr>
        <p:spPr>
          <a:xfrm>
            <a:off x="9334352" y="5725708"/>
            <a:ext cx="53288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B72107-469A-43D5-B67A-3166EF293A60}" type="slidenum">
              <a:rPr lang="ru-RU" sz="15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4</a:t>
            </a:fld>
            <a:endParaRPr lang="ru-RU" sz="15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BEDF172F-D990-494E-9D77-4CE17BE4D010}"/>
              </a:ext>
            </a:extLst>
          </p:cNvPr>
          <p:cNvSpPr/>
          <p:nvPr/>
        </p:nvSpPr>
        <p:spPr>
          <a:xfrm>
            <a:off x="1720113" y="1120275"/>
            <a:ext cx="4051779" cy="64604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Старая парадигма (до 2011)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B42C9F4A-A798-486E-A7A8-5C845DA3C9AF}"/>
              </a:ext>
            </a:extLst>
          </p:cNvPr>
          <p:cNvSpPr/>
          <p:nvPr/>
        </p:nvSpPr>
        <p:spPr>
          <a:xfrm>
            <a:off x="6855244" y="1120275"/>
            <a:ext cx="4051779" cy="64604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Новая парадигма</a:t>
            </a: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64E8D5BC-D4B2-4CE4-88B0-86A76171652F}"/>
              </a:ext>
            </a:extLst>
          </p:cNvPr>
          <p:cNvGrpSpPr/>
          <p:nvPr/>
        </p:nvGrpSpPr>
        <p:grpSpPr>
          <a:xfrm>
            <a:off x="1720113" y="1901040"/>
            <a:ext cx="4051779" cy="286619"/>
            <a:chOff x="751286" y="2761923"/>
            <a:chExt cx="5405768" cy="425002"/>
          </a:xfrm>
        </p:grpSpPr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B0EC6331-AC67-4326-9065-2921DA2C0FA6}"/>
                </a:ext>
              </a:extLst>
            </p:cNvPr>
            <p:cNvSpPr/>
            <p:nvPr/>
          </p:nvSpPr>
          <p:spPr>
            <a:xfrm>
              <a:off x="5251669" y="2761923"/>
              <a:ext cx="905385" cy="42500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</a:t>
              </a: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62B47395-D915-499D-B7BE-9DACA4624D5D}"/>
                </a:ext>
              </a:extLst>
            </p:cNvPr>
            <p:cNvSpPr/>
            <p:nvPr/>
          </p:nvSpPr>
          <p:spPr>
            <a:xfrm>
              <a:off x="751286" y="2761923"/>
              <a:ext cx="4500383" cy="425002"/>
            </a:xfrm>
            <a:prstGeom prst="rect">
              <a:avLst/>
            </a:prstGeom>
            <a:solidFill>
              <a:srgbClr val="FF0000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rPr>
                <a:t>Аппаратура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6777DA8F-0E0B-40E7-A7EB-95868C79C9F3}"/>
              </a:ext>
            </a:extLst>
          </p:cNvPr>
          <p:cNvGrpSpPr/>
          <p:nvPr/>
        </p:nvGrpSpPr>
        <p:grpSpPr>
          <a:xfrm>
            <a:off x="6855243" y="1901040"/>
            <a:ext cx="4051779" cy="286619"/>
            <a:chOff x="751286" y="2733076"/>
            <a:chExt cx="4915342" cy="425002"/>
          </a:xfrm>
        </p:grpSpPr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9A3921D6-6377-4A76-9737-38D56C9107F2}"/>
                </a:ext>
              </a:extLst>
            </p:cNvPr>
            <p:cNvSpPr/>
            <p:nvPr/>
          </p:nvSpPr>
          <p:spPr>
            <a:xfrm>
              <a:off x="751286" y="2733076"/>
              <a:ext cx="3825025" cy="42500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</a:t>
              </a:r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5793C5A4-A2A3-415B-A50C-63BF5A1F10EE}"/>
                </a:ext>
              </a:extLst>
            </p:cNvPr>
            <p:cNvSpPr/>
            <p:nvPr/>
          </p:nvSpPr>
          <p:spPr>
            <a:xfrm>
              <a:off x="4382865" y="2733076"/>
              <a:ext cx="1283763" cy="425002"/>
            </a:xfrm>
            <a:prstGeom prst="rect">
              <a:avLst/>
            </a:prstGeom>
            <a:solidFill>
              <a:srgbClr val="FF0000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rPr>
                <a:t>Аппаратура</a:t>
              </a:r>
            </a:p>
          </p:txBody>
        </p:sp>
      </p:grp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235564A2-57BB-417F-A483-34FDEB12BBFE}"/>
              </a:ext>
            </a:extLst>
          </p:cNvPr>
          <p:cNvSpPr/>
          <p:nvPr/>
        </p:nvSpPr>
        <p:spPr>
          <a:xfrm>
            <a:off x="1720114" y="2462460"/>
            <a:ext cx="423437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Roboto" charset="0"/>
                <a:ea typeface="Roboto" charset="0"/>
                <a:cs typeface="Roboto" charset="0"/>
              </a:rPr>
              <a:t>Большинство типов оборудования - на базе </a:t>
            </a:r>
            <a:r>
              <a:rPr lang="en-US" sz="1400" dirty="0">
                <a:latin typeface="Roboto" charset="0"/>
                <a:ea typeface="Roboto" charset="0"/>
                <a:cs typeface="Roboto" charset="0"/>
              </a:rPr>
              <a:t>ASIC</a:t>
            </a:r>
            <a:endParaRPr lang="ru-RU" sz="1400" dirty="0">
              <a:latin typeface="Roboto" charset="0"/>
              <a:ea typeface="Roboto" charset="0"/>
              <a:cs typeface="Roboto" charset="0"/>
            </a:endParaRPr>
          </a:p>
          <a:p>
            <a:endParaRPr lang="ru-RU" sz="1400" dirty="0">
              <a:latin typeface="Roboto" charset="0"/>
              <a:ea typeface="Roboto" charset="0"/>
              <a:cs typeface="Roboto" charset="0"/>
            </a:endParaRPr>
          </a:p>
          <a:p>
            <a:r>
              <a:rPr lang="ru-RU" sz="1400" dirty="0">
                <a:latin typeface="Roboto" charset="0"/>
                <a:ea typeface="Roboto" charset="0"/>
                <a:cs typeface="Roboto" charset="0"/>
              </a:rPr>
              <a:t>Невозможно проверить зарубежное оборудование на НДВ и НСД</a:t>
            </a:r>
          </a:p>
          <a:p>
            <a:endParaRPr lang="ru-RU" sz="1400" dirty="0">
              <a:latin typeface="Roboto" charset="0"/>
              <a:ea typeface="Roboto" charset="0"/>
              <a:cs typeface="Roboto" charset="0"/>
            </a:endParaRPr>
          </a:p>
          <a:p>
            <a:r>
              <a:rPr lang="ru-RU" sz="1400" dirty="0">
                <a:latin typeface="Roboto" charset="0"/>
                <a:ea typeface="Roboto" charset="0"/>
                <a:cs typeface="Roboto" charset="0"/>
              </a:rPr>
              <a:t>Большинство функций – аппаратные, без быстрой адаптации к новым задачам</a:t>
            </a:r>
          </a:p>
          <a:p>
            <a:endParaRPr lang="ru-RU" sz="1400" dirty="0">
              <a:latin typeface="Roboto" charset="0"/>
              <a:ea typeface="Roboto" charset="0"/>
              <a:cs typeface="Roboto" charset="0"/>
            </a:endParaRPr>
          </a:p>
          <a:p>
            <a:r>
              <a:rPr lang="ru-RU" sz="1400" dirty="0">
                <a:latin typeface="Roboto" charset="0"/>
                <a:ea typeface="Roboto" charset="0"/>
                <a:cs typeface="Roboto" charset="0"/>
              </a:rPr>
              <a:t>Длинный цикл и дороговизна разработки</a:t>
            </a:r>
          </a:p>
          <a:p>
            <a:endParaRPr lang="ru-RU" sz="1400" dirty="0">
              <a:latin typeface="Roboto" charset="0"/>
              <a:ea typeface="Roboto" charset="0"/>
              <a:cs typeface="Roboto" charset="0"/>
            </a:endParaRPr>
          </a:p>
          <a:p>
            <a:r>
              <a:rPr lang="ru-RU" sz="1400" dirty="0">
                <a:latin typeface="Roboto" charset="0"/>
                <a:ea typeface="Roboto" charset="0"/>
                <a:cs typeface="Roboto" charset="0"/>
              </a:rPr>
              <a:t>Высокое энергопотребление, большие габариты, отсутствие унификации</a:t>
            </a:r>
          </a:p>
          <a:p>
            <a:endParaRPr lang="ru-RU" sz="1400" dirty="0">
              <a:latin typeface="Roboto" charset="0"/>
              <a:ea typeface="Roboto" charset="0"/>
              <a:cs typeface="Roboto" charset="0"/>
            </a:endParaRPr>
          </a:p>
          <a:p>
            <a:r>
              <a:rPr lang="ru-RU" sz="1400" dirty="0">
                <a:latin typeface="Roboto" charset="0"/>
                <a:ea typeface="Roboto" charset="0"/>
                <a:cs typeface="Roboto" charset="0"/>
              </a:rPr>
              <a:t>Экономически невыгодно реализовать сложные сетевые функции</a:t>
            </a:r>
          </a:p>
          <a:p>
            <a:endParaRPr lang="ru-RU" sz="1400" dirty="0">
              <a:latin typeface="Roboto" charset="0"/>
              <a:ea typeface="Roboto" charset="0"/>
              <a:cs typeface="Roboto" charset="0"/>
            </a:endParaRPr>
          </a:p>
          <a:p>
            <a:r>
              <a:rPr lang="ru-RU" sz="1400" dirty="0">
                <a:latin typeface="Roboto" charset="0"/>
                <a:ea typeface="Roboto" charset="0"/>
                <a:cs typeface="Roboto" charset="0"/>
              </a:rPr>
              <a:t>       Технологии невозможно повторить в России</a:t>
            </a:r>
          </a:p>
          <a:p>
            <a:endParaRPr lang="ru-RU" sz="1400" dirty="0"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35BD5AB1-2B72-49E1-AF20-99D7F60DB2CD}"/>
              </a:ext>
            </a:extLst>
          </p:cNvPr>
          <p:cNvSpPr/>
          <p:nvPr/>
        </p:nvSpPr>
        <p:spPr>
          <a:xfrm>
            <a:off x="6855243" y="2462460"/>
            <a:ext cx="405177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Roboto" charset="0"/>
                <a:ea typeface="Roboto" charset="0"/>
                <a:cs typeface="Roboto" charset="0"/>
              </a:rPr>
              <a:t>Основная ценность решения – программное обеспечение</a:t>
            </a:r>
          </a:p>
          <a:p>
            <a:endParaRPr lang="ru-RU" sz="1400" dirty="0">
              <a:latin typeface="Roboto" charset="0"/>
              <a:ea typeface="Roboto" charset="0"/>
              <a:cs typeface="Roboto" charset="0"/>
            </a:endParaRPr>
          </a:p>
          <a:p>
            <a:r>
              <a:rPr lang="ru-RU" sz="1400" dirty="0">
                <a:latin typeface="Roboto" charset="0"/>
                <a:ea typeface="Roboto" charset="0"/>
                <a:cs typeface="Roboto" charset="0"/>
              </a:rPr>
              <a:t>Платформы общего назначения конкурентоспособны по отношению к </a:t>
            </a:r>
            <a:r>
              <a:rPr lang="en-US" sz="1400" dirty="0">
                <a:latin typeface="Roboto" charset="0"/>
                <a:ea typeface="Roboto" charset="0"/>
                <a:cs typeface="Roboto" charset="0"/>
              </a:rPr>
              <a:t>ASIC</a:t>
            </a:r>
            <a:endParaRPr lang="ru-RU" sz="1400" dirty="0">
              <a:latin typeface="Roboto" charset="0"/>
              <a:ea typeface="Roboto" charset="0"/>
              <a:cs typeface="Roboto" charset="0"/>
            </a:endParaRPr>
          </a:p>
          <a:p>
            <a:endParaRPr lang="ru-RU" sz="1400" dirty="0">
              <a:latin typeface="Roboto" charset="0"/>
              <a:ea typeface="Roboto" charset="0"/>
              <a:cs typeface="Roboto" charset="0"/>
            </a:endParaRPr>
          </a:p>
          <a:p>
            <a:r>
              <a:rPr lang="ru-RU" sz="1400" dirty="0">
                <a:latin typeface="Roboto" charset="0"/>
                <a:ea typeface="Roboto" charset="0"/>
                <a:cs typeface="Roboto" charset="0"/>
              </a:rPr>
              <a:t>Высокая производительность за счет глубокой оптимизации кода под возможности х86</a:t>
            </a:r>
          </a:p>
          <a:p>
            <a:r>
              <a:rPr lang="ru-RU" sz="1400" dirty="0">
                <a:latin typeface="Roboto" charset="0"/>
                <a:ea typeface="Roboto" charset="0"/>
                <a:cs typeface="Roboto" charset="0"/>
              </a:rPr>
              <a:t> </a:t>
            </a:r>
            <a:endParaRPr lang="en-US" sz="1400" dirty="0">
              <a:latin typeface="Roboto" charset="0"/>
              <a:ea typeface="Roboto" charset="0"/>
              <a:cs typeface="Roboto" charset="0"/>
            </a:endParaRPr>
          </a:p>
          <a:p>
            <a:r>
              <a:rPr lang="ru-RU" sz="1400" dirty="0">
                <a:latin typeface="Roboto" charset="0"/>
                <a:ea typeface="Roboto" charset="0"/>
                <a:cs typeface="Roboto" charset="0"/>
              </a:rPr>
              <a:t>Короткий цикл и оптимальная стоимость разработки</a:t>
            </a:r>
          </a:p>
          <a:p>
            <a:endParaRPr lang="ru-RU" sz="1400" dirty="0">
              <a:latin typeface="Roboto" charset="0"/>
              <a:ea typeface="Roboto" charset="0"/>
              <a:cs typeface="Roboto" charset="0"/>
            </a:endParaRPr>
          </a:p>
          <a:p>
            <a:r>
              <a:rPr lang="ru-RU" sz="1400" dirty="0">
                <a:latin typeface="Roboto" charset="0"/>
                <a:ea typeface="Roboto" charset="0"/>
                <a:cs typeface="Roboto" charset="0"/>
              </a:rPr>
              <a:t>Гибкая интеграция, небольшие габариты и низкое энергопотребление</a:t>
            </a:r>
          </a:p>
          <a:p>
            <a:endParaRPr lang="ru-RU" sz="1400" dirty="0">
              <a:latin typeface="Roboto" charset="0"/>
              <a:ea typeface="Roboto" charset="0"/>
              <a:cs typeface="Roboto" charset="0"/>
            </a:endParaRPr>
          </a:p>
          <a:p>
            <a:r>
              <a:rPr lang="ru-RU" sz="1400" dirty="0">
                <a:latin typeface="Roboto" charset="0"/>
                <a:ea typeface="Roboto" charset="0"/>
                <a:cs typeface="Roboto" charset="0"/>
              </a:rPr>
              <a:t>Возможность менять функционал «на лету» и без существенных затрат</a:t>
            </a:r>
          </a:p>
          <a:p>
            <a:endParaRPr lang="ru-RU" sz="1400" dirty="0">
              <a:latin typeface="Roboto" charset="0"/>
              <a:ea typeface="Roboto" charset="0"/>
              <a:cs typeface="Roboto" charset="0"/>
            </a:endParaRPr>
          </a:p>
          <a:p>
            <a:r>
              <a:rPr lang="ru-RU" sz="1400" dirty="0">
                <a:latin typeface="Roboto" charset="0"/>
                <a:ea typeface="Roboto" charset="0"/>
                <a:cs typeface="Roboto" charset="0"/>
              </a:rPr>
              <a:t>Возможность быстрого  перехода на российские микропроцессоры в будущем</a:t>
            </a:r>
          </a:p>
        </p:txBody>
      </p:sp>
      <p:sp>
        <p:nvSpPr>
          <p:cNvPr id="15" name="Номер слайда 2">
            <a:extLst>
              <a:ext uri="{FF2B5EF4-FFF2-40B4-BE49-F238E27FC236}">
                <a16:creationId xmlns:a16="http://schemas.microsoft.com/office/drawing/2014/main" id="{8B954EA7-EAFD-6D4F-9B69-8260E224C9BE}"/>
              </a:ext>
            </a:extLst>
          </p:cNvPr>
          <p:cNvSpPr txBox="1">
            <a:spLocks/>
          </p:cNvSpPr>
          <p:nvPr/>
        </p:nvSpPr>
        <p:spPr>
          <a:xfrm>
            <a:off x="11154032" y="6322149"/>
            <a:ext cx="7105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B72107-469A-43D5-B67A-3166EF293A60}" type="slidenum">
              <a:rPr lang="ru-RU" sz="2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4</a:t>
            </a:fld>
            <a:endParaRPr lang="ru-RU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84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154032" y="6322149"/>
            <a:ext cx="710514" cy="365125"/>
          </a:xfrm>
        </p:spPr>
        <p:txBody>
          <a:bodyPr/>
          <a:lstStyle/>
          <a:p>
            <a:fld id="{17B72107-469A-43D5-B67A-3166EF293A60}" type="slidenum">
              <a:rPr lang="ru-RU" sz="2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fld>
            <a:endParaRPr lang="ru-RU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6" name="Заголовок 1"/>
          <p:cNvSpPr txBox="1">
            <a:spLocks/>
          </p:cNvSpPr>
          <p:nvPr/>
        </p:nvSpPr>
        <p:spPr>
          <a:xfrm>
            <a:off x="562708" y="543571"/>
            <a:ext cx="11057205" cy="14227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Эволюция решений РДП.РУ</a:t>
            </a: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4E6CD34F-AA01-4BF7-B06F-A94F955DE5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248" y="1123957"/>
            <a:ext cx="10007965" cy="4285871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A97F0E56-0511-4F25-846A-3B4EEE170E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565" y="1962754"/>
            <a:ext cx="558957" cy="561745"/>
          </a:xfrm>
          <a:prstGeom prst="ellipse">
            <a:avLst/>
          </a:prstGeom>
          <a:ln w="38100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B5834C67-5737-42B9-8A75-5BBD190D4A6B}"/>
              </a:ext>
            </a:extLst>
          </p:cNvPr>
          <p:cNvSpPr/>
          <p:nvPr/>
        </p:nvSpPr>
        <p:spPr>
          <a:xfrm>
            <a:off x="9973092" y="2640515"/>
            <a:ext cx="22259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100% российская разработка</a:t>
            </a:r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EC2C721E-BB18-4494-83BF-F0719BA569EB}"/>
              </a:ext>
            </a:extLst>
          </p:cNvPr>
          <p:cNvSpPr/>
          <p:nvPr/>
        </p:nvSpPr>
        <p:spPr>
          <a:xfrm>
            <a:off x="2601017" y="5982544"/>
            <a:ext cx="22259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Roboto" panose="02000000000000000000"/>
              </a:rPr>
              <a:t>Глубокая оптимизация кода под современные возможности х86</a:t>
            </a: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853BE172-478C-47A9-8240-907C97A0B5CA}"/>
              </a:ext>
            </a:extLst>
          </p:cNvPr>
          <p:cNvSpPr/>
          <p:nvPr/>
        </p:nvSpPr>
        <p:spPr>
          <a:xfrm>
            <a:off x="7648572" y="5982544"/>
            <a:ext cx="22259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Производительность на уровне или выше, чем у импортных аналогов</a:t>
            </a:r>
            <a:endParaRPr lang="ru-RU" sz="1200" dirty="0">
              <a:latin typeface="Roboto" panose="02000000000000000000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8111EDC1-BDAF-4A8A-86CA-35CE437238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779" y="5397402"/>
            <a:ext cx="585142" cy="585142"/>
          </a:xfrm>
          <a:prstGeom prst="rect">
            <a:avLst/>
          </a:prstGeom>
        </p:spPr>
      </p:pic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E23ED865-61FF-4081-BC5F-CBB78FE8889B}"/>
              </a:ext>
            </a:extLst>
          </p:cNvPr>
          <p:cNvSpPr/>
          <p:nvPr/>
        </p:nvSpPr>
        <p:spPr>
          <a:xfrm>
            <a:off x="4960294" y="5998983"/>
            <a:ext cx="2560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Roboto" panose="02000000000000000000"/>
              </a:rPr>
              <a:t>Ориентир на реальные потребности рынка </a:t>
            </a:r>
            <a:br>
              <a:rPr lang="ru-RU" sz="1200" dirty="0">
                <a:latin typeface="Roboto" panose="02000000000000000000"/>
              </a:rPr>
            </a:br>
            <a:r>
              <a:rPr lang="ru-RU" sz="1200" dirty="0">
                <a:latin typeface="Roboto" panose="02000000000000000000"/>
              </a:rPr>
              <a:t>и общемировые тренды</a:t>
            </a:r>
            <a:endParaRPr lang="en-US" sz="1200" dirty="0">
              <a:latin typeface="Roboto" panose="02000000000000000000"/>
            </a:endParaRPr>
          </a:p>
        </p:txBody>
      </p:sp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FEF3BF10-40D7-4BE4-9F4C-B428CF3912C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0" t="56349" r="55446" b="27221"/>
          <a:stretch/>
        </p:blipFill>
        <p:spPr>
          <a:xfrm>
            <a:off x="8384701" y="5354299"/>
            <a:ext cx="753642" cy="64468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9602FD1-BD71-4D5C-9347-1C478901BD6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423" y="1236732"/>
            <a:ext cx="637132" cy="790516"/>
          </a:xfrm>
          <a:prstGeom prst="rect">
            <a:avLst/>
          </a:prstGeom>
        </p:spPr>
      </p:pic>
      <p:sp>
        <p:nvSpPr>
          <p:cNvPr id="14" name="Выноска: стрелка вправо 13">
            <a:extLst>
              <a:ext uri="{FF2B5EF4-FFF2-40B4-BE49-F238E27FC236}">
                <a16:creationId xmlns:a16="http://schemas.microsoft.com/office/drawing/2014/main" id="{79BF5421-CA2C-4924-B015-52BB9F42B350}"/>
              </a:ext>
            </a:extLst>
          </p:cNvPr>
          <p:cNvSpPr/>
          <p:nvPr/>
        </p:nvSpPr>
        <p:spPr>
          <a:xfrm>
            <a:off x="4472407" y="1416670"/>
            <a:ext cx="3047999" cy="584094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594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chemeClr val="bg1"/>
              </a:solidFill>
              <a:latin typeface="Roboto" panose="02000000000000000000"/>
            </a:endParaRPr>
          </a:p>
          <a:p>
            <a:pPr algn="ctr"/>
            <a:endParaRPr lang="ru-RU" sz="1000" dirty="0">
              <a:solidFill>
                <a:schemeClr val="tx1"/>
              </a:solidFill>
              <a:latin typeface="Roboto" panose="02000000000000000000"/>
            </a:endParaRPr>
          </a:p>
          <a:p>
            <a:pPr algn="ctr"/>
            <a:r>
              <a:rPr lang="en-US" sz="1000" dirty="0" err="1">
                <a:solidFill>
                  <a:schemeClr val="tx1"/>
                </a:solidFill>
                <a:latin typeface="Roboto" panose="02000000000000000000"/>
              </a:rPr>
              <a:t>EcoRouter</a:t>
            </a:r>
            <a:r>
              <a:rPr lang="en-US" sz="1000" dirty="0">
                <a:solidFill>
                  <a:schemeClr val="tx1"/>
                </a:solidFill>
                <a:latin typeface="Roboto" panose="02000000000000000000"/>
              </a:rPr>
              <a:t>: </a:t>
            </a:r>
            <a:r>
              <a:rPr lang="ru-RU" sz="1000" dirty="0">
                <a:solidFill>
                  <a:schemeClr val="tx1"/>
                </a:solidFill>
                <a:latin typeface="Roboto" panose="02000000000000000000"/>
              </a:rPr>
              <a:t>Сертификат ФСТЭК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  <a:latin typeface="Roboto" panose="02000000000000000000"/>
              </a:rPr>
              <a:t>5 класс защищенности от НСД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  <a:latin typeface="Roboto" panose="02000000000000000000"/>
              </a:rPr>
              <a:t>4 уровень контроля НДВ</a:t>
            </a:r>
          </a:p>
          <a:p>
            <a:pPr algn="ctr"/>
            <a:endParaRPr lang="ru-RU" dirty="0"/>
          </a:p>
        </p:txBody>
      </p:sp>
      <p:pic>
        <p:nvPicPr>
          <p:cNvPr id="15" name="Picture 2" descr="https://maxcdn.icons8.com/Color/PNG/512/Computer_Hardware/X86-512.png">
            <a:extLst>
              <a:ext uri="{FF2B5EF4-FFF2-40B4-BE49-F238E27FC236}">
                <a16:creationId xmlns:a16="http://schemas.microsoft.com/office/drawing/2014/main" id="{445B2524-AFA0-402B-B0B0-64BF08BE4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527" y="5340702"/>
            <a:ext cx="671877" cy="67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2FE472C-8DC4-48CC-AA97-AA6DEECDBF0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166" y="3218196"/>
            <a:ext cx="622100" cy="63076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240137A-B432-45C8-8440-FCB2BB9837B5}"/>
              </a:ext>
            </a:extLst>
          </p:cNvPr>
          <p:cNvSpPr/>
          <p:nvPr/>
        </p:nvSpPr>
        <p:spPr>
          <a:xfrm>
            <a:off x="10247390" y="3897012"/>
            <a:ext cx="17047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Roboto" panose="02000000000000000000"/>
              </a:rPr>
              <a:t>Рекомендовано </a:t>
            </a:r>
          </a:p>
          <a:p>
            <a:pPr algn="ctr"/>
            <a:r>
              <a:rPr lang="ru-RU" sz="1200" dirty="0">
                <a:latin typeface="Roboto" panose="02000000000000000000"/>
              </a:rPr>
              <a:t>к использованию в государственных структурах</a:t>
            </a:r>
          </a:p>
        </p:txBody>
      </p:sp>
    </p:spTree>
    <p:extLst>
      <p:ext uri="{BB962C8B-B14F-4D97-AF65-F5344CB8AC3E}">
        <p14:creationId xmlns:p14="http://schemas.microsoft.com/office/powerpoint/2010/main" val="336833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BF4CF18D-1422-498A-BE3C-E159CD3FEE28}"/>
              </a:ext>
            </a:extLst>
          </p:cNvPr>
          <p:cNvSpPr/>
          <p:nvPr/>
        </p:nvSpPr>
        <p:spPr>
          <a:xfrm rot="16200000">
            <a:off x="3302000" y="4616920"/>
            <a:ext cx="762000" cy="582383"/>
          </a:xfrm>
          <a:prstGeom prst="rightArrow">
            <a:avLst/>
          </a:prstGeom>
          <a:solidFill>
            <a:srgbClr val="1A8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562708" y="543571"/>
            <a:ext cx="11057205" cy="14227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Сфера применения продуктов </a:t>
            </a:r>
            <a:r>
              <a:rPr lang="en-US" sz="3200" b="1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RDP.RU</a:t>
            </a:r>
            <a:endParaRPr lang="ru-RU" sz="3200" b="1" dirty="0"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9A29ACF-7910-47F3-B0E7-1034E41E996C}"/>
              </a:ext>
            </a:extLst>
          </p:cNvPr>
          <p:cNvSpPr/>
          <p:nvPr/>
        </p:nvSpPr>
        <p:spPr>
          <a:xfrm>
            <a:off x="2387600" y="5057875"/>
            <a:ext cx="2590800" cy="584200"/>
          </a:xfrm>
          <a:prstGeom prst="roundRect">
            <a:avLst/>
          </a:prstGeom>
          <a:solidFill>
            <a:srgbClr val="1A8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Производительность</a:t>
            </a: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E010D952-7890-41FC-B968-9F2BA8328723}"/>
              </a:ext>
            </a:extLst>
          </p:cNvPr>
          <p:cNvSpPr/>
          <p:nvPr/>
        </p:nvSpPr>
        <p:spPr>
          <a:xfrm>
            <a:off x="5067300" y="5057875"/>
            <a:ext cx="2590800" cy="584200"/>
          </a:xfrm>
          <a:prstGeom prst="roundRect">
            <a:avLst/>
          </a:prstGeom>
          <a:solidFill>
            <a:srgbClr val="1A8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Безопасность</a:t>
            </a: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C6C4C207-6EA0-43B6-A6EA-C1240EADC04B}"/>
              </a:ext>
            </a:extLst>
          </p:cNvPr>
          <p:cNvSpPr/>
          <p:nvPr/>
        </p:nvSpPr>
        <p:spPr>
          <a:xfrm>
            <a:off x="7747000" y="5057875"/>
            <a:ext cx="2590800" cy="584200"/>
          </a:xfrm>
          <a:prstGeom prst="roundRect">
            <a:avLst/>
          </a:prstGeom>
          <a:solidFill>
            <a:srgbClr val="1A8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Суверенитет</a:t>
            </a: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B89FF38B-C65A-4058-9280-B201579DB2C2}"/>
              </a:ext>
            </a:extLst>
          </p:cNvPr>
          <p:cNvSpPr/>
          <p:nvPr/>
        </p:nvSpPr>
        <p:spPr>
          <a:xfrm>
            <a:off x="2387600" y="3113500"/>
            <a:ext cx="2590800" cy="584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A8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1A8AFF"/>
                </a:solidFill>
              </a:rPr>
              <a:t>Связь и телеком</a:t>
            </a: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C738C19F-3BF1-451C-9EE5-CDFC584250C0}"/>
              </a:ext>
            </a:extLst>
          </p:cNvPr>
          <p:cNvSpPr/>
          <p:nvPr/>
        </p:nvSpPr>
        <p:spPr>
          <a:xfrm>
            <a:off x="5067300" y="3123314"/>
            <a:ext cx="2590800" cy="584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A8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1A8AFF"/>
                </a:solidFill>
              </a:rPr>
              <a:t>Госсектор</a:t>
            </a: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A7248C27-5EC2-4FEB-BE3B-294B79D4EDC5}"/>
              </a:ext>
            </a:extLst>
          </p:cNvPr>
          <p:cNvSpPr/>
          <p:nvPr/>
        </p:nvSpPr>
        <p:spPr>
          <a:xfrm>
            <a:off x="3771900" y="2418777"/>
            <a:ext cx="2590800" cy="584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A8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1A8AFF"/>
                </a:solidFill>
              </a:rPr>
              <a:t>Электроэнергетика</a:t>
            </a: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1A2A052E-DF38-44B8-AADE-059402B0B502}"/>
              </a:ext>
            </a:extLst>
          </p:cNvPr>
          <p:cNvSpPr/>
          <p:nvPr/>
        </p:nvSpPr>
        <p:spPr>
          <a:xfrm>
            <a:off x="6451600" y="2418101"/>
            <a:ext cx="2590800" cy="584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A8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1A8AFF"/>
                </a:solidFill>
              </a:rPr>
              <a:t>Металлургия</a:t>
            </a:r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F6F70471-9BA8-4719-8C4A-C3B5CF36144A}"/>
              </a:ext>
            </a:extLst>
          </p:cNvPr>
          <p:cNvSpPr/>
          <p:nvPr/>
        </p:nvSpPr>
        <p:spPr>
          <a:xfrm>
            <a:off x="1092200" y="2421071"/>
            <a:ext cx="2590800" cy="584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A8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1A8AFF"/>
                </a:solidFill>
              </a:rPr>
              <a:t>Нефть и газ</a:t>
            </a:r>
          </a:p>
        </p:txBody>
      </p: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A4EB66C9-6789-4260-9DFC-E94B7C65120E}"/>
              </a:ext>
            </a:extLst>
          </p:cNvPr>
          <p:cNvSpPr/>
          <p:nvPr/>
        </p:nvSpPr>
        <p:spPr>
          <a:xfrm>
            <a:off x="9131300" y="2418101"/>
            <a:ext cx="2590800" cy="584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A8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1A8AFF"/>
                </a:solidFill>
              </a:rPr>
              <a:t>Машиностроение</a:t>
            </a:r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7999658A-BFE1-4404-8639-8F3A2F6EF592}"/>
              </a:ext>
            </a:extLst>
          </p:cNvPr>
          <p:cNvSpPr/>
          <p:nvPr/>
        </p:nvSpPr>
        <p:spPr>
          <a:xfrm>
            <a:off x="9131300" y="3808653"/>
            <a:ext cx="2590800" cy="584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A8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1A8AFF"/>
                </a:solidFill>
              </a:rPr>
              <a:t>Транспорт</a:t>
            </a:r>
          </a:p>
        </p:txBody>
      </p: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73391076-F262-446A-8F60-47A5DF2280D0}"/>
              </a:ext>
            </a:extLst>
          </p:cNvPr>
          <p:cNvSpPr/>
          <p:nvPr/>
        </p:nvSpPr>
        <p:spPr>
          <a:xfrm>
            <a:off x="7747000" y="3123314"/>
            <a:ext cx="2590800" cy="584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A8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1A8AFF"/>
                </a:solidFill>
              </a:rPr>
              <a:t>МЧС, МВД, МО, ОПК</a:t>
            </a:r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C3E13969-0FBC-4183-95F6-F4009EAB6B20}"/>
              </a:ext>
            </a:extLst>
          </p:cNvPr>
          <p:cNvSpPr/>
          <p:nvPr/>
        </p:nvSpPr>
        <p:spPr>
          <a:xfrm>
            <a:off x="1092200" y="3799515"/>
            <a:ext cx="2590800" cy="584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A8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1A8AFF"/>
                </a:solidFill>
              </a:rPr>
              <a:t>Банки</a:t>
            </a:r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9BCC3682-3045-4DBC-8196-A68FBDAF6745}"/>
              </a:ext>
            </a:extLst>
          </p:cNvPr>
          <p:cNvSpPr/>
          <p:nvPr/>
        </p:nvSpPr>
        <p:spPr>
          <a:xfrm>
            <a:off x="3771900" y="3808653"/>
            <a:ext cx="2590800" cy="584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A8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1A8AFF"/>
                </a:solidFill>
              </a:rPr>
              <a:t>Страховые компании</a:t>
            </a:r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7AB59DC3-3E0C-44DB-AF20-A5C91920AE03}"/>
              </a:ext>
            </a:extLst>
          </p:cNvPr>
          <p:cNvSpPr/>
          <p:nvPr/>
        </p:nvSpPr>
        <p:spPr>
          <a:xfrm>
            <a:off x="6451600" y="3799177"/>
            <a:ext cx="2590800" cy="584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A8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1A8AFF"/>
                </a:solidFill>
              </a:rPr>
              <a:t>ПФР, НПФ</a:t>
            </a:r>
          </a:p>
        </p:txBody>
      </p:sp>
      <p:sp>
        <p:nvSpPr>
          <p:cNvPr id="62" name="Прямоугольник: скругленные углы 61">
            <a:extLst>
              <a:ext uri="{FF2B5EF4-FFF2-40B4-BE49-F238E27FC236}">
                <a16:creationId xmlns:a16="http://schemas.microsoft.com/office/drawing/2014/main" id="{90EC277C-554C-4A18-8D0C-DA3C7A9DA7D8}"/>
              </a:ext>
            </a:extLst>
          </p:cNvPr>
          <p:cNvSpPr/>
          <p:nvPr/>
        </p:nvSpPr>
        <p:spPr>
          <a:xfrm>
            <a:off x="2387600" y="1727462"/>
            <a:ext cx="2590800" cy="584200"/>
          </a:xfrm>
          <a:prstGeom prst="roundRect">
            <a:avLst/>
          </a:prstGeom>
          <a:solidFill>
            <a:srgbClr val="00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Облачные решения</a:t>
            </a:r>
          </a:p>
        </p:txBody>
      </p: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24748523-99ED-48E1-A748-86201470F696}"/>
              </a:ext>
            </a:extLst>
          </p:cNvPr>
          <p:cNvSpPr/>
          <p:nvPr/>
        </p:nvSpPr>
        <p:spPr>
          <a:xfrm>
            <a:off x="5067300" y="1727462"/>
            <a:ext cx="2590800" cy="584200"/>
          </a:xfrm>
          <a:prstGeom prst="roundRect">
            <a:avLst/>
          </a:prstGeom>
          <a:solidFill>
            <a:srgbClr val="00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Интернет вещей</a:t>
            </a:r>
          </a:p>
        </p:txBody>
      </p:sp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57FCB5F6-7DE7-4B38-A769-7C011A38CE44}"/>
              </a:ext>
            </a:extLst>
          </p:cNvPr>
          <p:cNvSpPr/>
          <p:nvPr/>
        </p:nvSpPr>
        <p:spPr>
          <a:xfrm>
            <a:off x="7747000" y="1727462"/>
            <a:ext cx="2590800" cy="584200"/>
          </a:xfrm>
          <a:prstGeom prst="roundRect">
            <a:avLst/>
          </a:prstGeom>
          <a:solidFill>
            <a:srgbClr val="00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Умный город</a:t>
            </a:r>
          </a:p>
        </p:txBody>
      </p:sp>
      <p:sp>
        <p:nvSpPr>
          <p:cNvPr id="55" name="Стрелка: вправо 54">
            <a:extLst>
              <a:ext uri="{FF2B5EF4-FFF2-40B4-BE49-F238E27FC236}">
                <a16:creationId xmlns:a16="http://schemas.microsoft.com/office/drawing/2014/main" id="{0F5E1D39-8FA7-4F9C-9EDA-F60E84E85730}"/>
              </a:ext>
            </a:extLst>
          </p:cNvPr>
          <p:cNvSpPr/>
          <p:nvPr/>
        </p:nvSpPr>
        <p:spPr>
          <a:xfrm rot="16200000">
            <a:off x="5981700" y="4581629"/>
            <a:ext cx="762000" cy="582383"/>
          </a:xfrm>
          <a:prstGeom prst="rightArrow">
            <a:avLst/>
          </a:prstGeom>
          <a:solidFill>
            <a:srgbClr val="1A8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: вправо 58">
            <a:extLst>
              <a:ext uri="{FF2B5EF4-FFF2-40B4-BE49-F238E27FC236}">
                <a16:creationId xmlns:a16="http://schemas.microsoft.com/office/drawing/2014/main" id="{37BF82E4-7143-409D-893C-C2631C1F5768}"/>
              </a:ext>
            </a:extLst>
          </p:cNvPr>
          <p:cNvSpPr/>
          <p:nvPr/>
        </p:nvSpPr>
        <p:spPr>
          <a:xfrm rot="16200000">
            <a:off x="8655956" y="4572031"/>
            <a:ext cx="762000" cy="582383"/>
          </a:xfrm>
          <a:prstGeom prst="rightArrow">
            <a:avLst/>
          </a:prstGeom>
          <a:solidFill>
            <a:srgbClr val="1A8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Номер слайда 2">
            <a:extLst>
              <a:ext uri="{FF2B5EF4-FFF2-40B4-BE49-F238E27FC236}">
                <a16:creationId xmlns:a16="http://schemas.microsoft.com/office/drawing/2014/main" id="{1978A6F3-0E00-4144-BA1D-855B3E405DFF}"/>
              </a:ext>
            </a:extLst>
          </p:cNvPr>
          <p:cNvSpPr txBox="1">
            <a:spLocks/>
          </p:cNvSpPr>
          <p:nvPr/>
        </p:nvSpPr>
        <p:spPr>
          <a:xfrm>
            <a:off x="11154032" y="6322149"/>
            <a:ext cx="7105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B72107-469A-43D5-B67A-3166EF293A60}" type="slidenum">
              <a:rPr lang="ru-RU" sz="2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6</a:t>
            </a:fld>
            <a:endParaRPr lang="ru-RU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79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: пятиугольник 1">
            <a:extLst>
              <a:ext uri="{FF2B5EF4-FFF2-40B4-BE49-F238E27FC236}">
                <a16:creationId xmlns:a16="http://schemas.microsoft.com/office/drawing/2014/main" id="{AE39C2CC-2A01-4E34-86FC-71CC5EC49500}"/>
              </a:ext>
            </a:extLst>
          </p:cNvPr>
          <p:cNvSpPr/>
          <p:nvPr/>
        </p:nvSpPr>
        <p:spPr>
          <a:xfrm>
            <a:off x="401997" y="1248167"/>
            <a:ext cx="3530026" cy="985160"/>
          </a:xfrm>
          <a:prstGeom prst="homePlate">
            <a:avLst>
              <a:gd name="adj" fmla="val 28395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Устройство маршрутизации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Устройство коммутации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Платформа для сервисов</a:t>
            </a:r>
          </a:p>
        </p:txBody>
      </p:sp>
      <p:sp>
        <p:nvSpPr>
          <p:cNvPr id="2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154032" y="6322149"/>
            <a:ext cx="710514" cy="365125"/>
          </a:xfrm>
        </p:spPr>
        <p:txBody>
          <a:bodyPr/>
          <a:lstStyle/>
          <a:p>
            <a:fld id="{17B72107-469A-43D5-B67A-3166EF293A60}" type="slidenum">
              <a:rPr lang="ru-RU" sz="2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</a:t>
            </a:fld>
            <a:endParaRPr lang="ru-RU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6" name="Заголовок 1"/>
          <p:cNvSpPr txBox="1">
            <a:spLocks/>
          </p:cNvSpPr>
          <p:nvPr/>
        </p:nvSpPr>
        <p:spPr>
          <a:xfrm>
            <a:off x="562707" y="490652"/>
            <a:ext cx="11057205" cy="14227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Первый российский </a:t>
            </a:r>
            <a:r>
              <a:rPr lang="en-US" sz="3200" b="1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IP/MPLS</a:t>
            </a:r>
            <a:r>
              <a:rPr lang="ru-RU" sz="3200" b="1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-маршрутизатор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ABC48C-A3D5-4927-B0E2-76AF9D8C33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010" y="2292267"/>
            <a:ext cx="7848600" cy="15525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6D5E8D-95D5-48B2-A782-1A655102C3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160" y="1302597"/>
            <a:ext cx="3924300" cy="8763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F1C9EEB-786C-4E93-A457-85107418E5CA}"/>
              </a:ext>
            </a:extLst>
          </p:cNvPr>
          <p:cNvSpPr/>
          <p:nvPr/>
        </p:nvSpPr>
        <p:spPr>
          <a:xfrm>
            <a:off x="877053" y="3849352"/>
            <a:ext cx="1042851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Поддержка LDP, LDP-PW,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L3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VPN,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OSPF, IGMP, PIM-SM, 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MP-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BGP, 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VRF, LAG,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и др.; </a:t>
            </a:r>
          </a:p>
          <a:p>
            <a:pPr algn="ctr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производительность до 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240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Гб на одно устройство (старшие модели)</a:t>
            </a:r>
          </a:p>
          <a:p>
            <a:pPr algn="ctr"/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Компактные размеры, малое энергопотребление, </a:t>
            </a:r>
            <a:r>
              <a:rPr lang="ru-RU" sz="16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безвентиляторные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модели для широкого диапазона температур (-10/+55 С) (младшие модели)</a:t>
            </a:r>
          </a:p>
          <a:p>
            <a:pPr algn="ctr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algn="ctr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Удобная интеграция, возможность использования в любых государственных и коммерческих сетях на уровнях агрегации, дистрибуции, ядра, границы сети (ASBR).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4033566-F461-498C-A754-FE72E6F8C3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254" y="1584923"/>
            <a:ext cx="782669" cy="971089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DA3009F-AE47-4ADC-9BF8-3C12E34EF8D3}"/>
              </a:ext>
            </a:extLst>
          </p:cNvPr>
          <p:cNvSpPr/>
          <p:nvPr/>
        </p:nvSpPr>
        <p:spPr>
          <a:xfrm>
            <a:off x="9434626" y="2745388"/>
            <a:ext cx="2429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Roboto" panose="02000000000000000000"/>
              </a:rPr>
              <a:t>Сертификат ФСТЭК</a:t>
            </a:r>
          </a:p>
          <a:p>
            <a:pPr algn="ctr"/>
            <a:r>
              <a:rPr lang="ru-RU" sz="1200" dirty="0">
                <a:latin typeface="Roboto" panose="02000000000000000000"/>
              </a:rPr>
              <a:t>5 класс защищенности от НСД</a:t>
            </a:r>
          </a:p>
          <a:p>
            <a:pPr algn="ctr"/>
            <a:r>
              <a:rPr lang="ru-RU" sz="1200" dirty="0">
                <a:latin typeface="Roboto" panose="02000000000000000000"/>
              </a:rPr>
              <a:t>4 уровень контроля НДВ</a:t>
            </a:r>
          </a:p>
        </p:txBody>
      </p:sp>
    </p:spTree>
    <p:extLst>
      <p:ext uri="{BB962C8B-B14F-4D97-AF65-F5344CB8AC3E}">
        <p14:creationId xmlns:p14="http://schemas.microsoft.com/office/powerpoint/2010/main" val="244110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0" y="376989"/>
            <a:ext cx="12192000" cy="112057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Сертификация ФСТЭК России и сотрудничество </a:t>
            </a:r>
            <a:br>
              <a:rPr lang="ru-RU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 другими российскими производителями</a:t>
            </a:r>
            <a:endParaRPr lang="en-US" sz="3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Номер слайда 2">
            <a:extLst>
              <a:ext uri="{FF2B5EF4-FFF2-40B4-BE49-F238E27FC236}">
                <a16:creationId xmlns:a16="http://schemas.microsoft.com/office/drawing/2014/main" id="{9EB6A4A4-8531-4A9E-97E2-9B3F73A04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4032" y="6316746"/>
            <a:ext cx="710515" cy="273844"/>
          </a:xfrm>
        </p:spPr>
        <p:txBody>
          <a:bodyPr/>
          <a:lstStyle/>
          <a:p>
            <a:fld id="{17B72107-469A-43D5-B67A-3166EF293A60}" type="slidenum">
              <a:rPr lang="ru-RU"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</a:t>
            </a:fld>
            <a:endParaRPr lang="ru-RU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907704" y="2132856"/>
            <a:ext cx="21602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5358615" y="3927860"/>
            <a:ext cx="1008112" cy="2160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3913339" y="2868555"/>
            <a:ext cx="715256" cy="2004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622038" y="799288"/>
            <a:ext cx="6373943" cy="57481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0" i="0" baseline="0">
                <a:solidFill>
                  <a:srgbClr val="0083A8"/>
                </a:solidFill>
                <a:latin typeface="Elektra Medium Pro" panose="02000803000000020004" pitchFamily="50" charset="-52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" pitchFamily="34" charset="0"/>
                <a:cs typeface="Arial" charset="0"/>
              </a:defRPr>
            </a:lvl9pPr>
          </a:lstStyle>
          <a:p>
            <a:endParaRPr lang="en-US" ker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524599" y="2825385"/>
            <a:ext cx="702559" cy="2978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3842863" y="5442690"/>
            <a:ext cx="881944" cy="2154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524599" y="5442690"/>
            <a:ext cx="702559" cy="2154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8039" y="2640218"/>
            <a:ext cx="16097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прибыльность</a:t>
            </a:r>
            <a:endParaRPr lang="en-US" sz="16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468449" y="3767145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Цифровая зрелость</a:t>
            </a:r>
            <a:endParaRPr lang="en-US" sz="14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1362096" y="1821742"/>
            <a:ext cx="7618403" cy="3552897"/>
          </a:xfrm>
          <a:prstGeom prst="rect">
            <a:avLst/>
          </a:prstGeom>
        </p:spPr>
        <p:txBody>
          <a:bodyPr/>
          <a:lstStyle>
            <a:lvl1pPr marL="171450" indent="-17145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54752B"/>
              </a:buClr>
              <a:buSzPct val="100000"/>
              <a:buFontTx/>
              <a:buBlip>
                <a:blip r:embed="rId2"/>
              </a:buBlip>
              <a:defRPr sz="2000" b="1" baseline="0">
                <a:solidFill>
                  <a:schemeClr val="tx1">
                    <a:lumMod val="50000"/>
                  </a:schemeClr>
                </a:solidFill>
                <a:latin typeface="Elektra Light Pro" panose="02000503030000020004" pitchFamily="50" charset="-52"/>
                <a:ea typeface="+mn-ea"/>
                <a:cs typeface="Arial" pitchFamily="34" charset="0"/>
              </a:defRPr>
            </a:lvl1pPr>
            <a:lvl2pPr marL="455613" indent="-1698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F26532"/>
              </a:buClr>
              <a:buSzPct val="125000"/>
              <a:buFont typeface="Arial" pitchFamily="34" charset="0"/>
              <a:buChar char="•"/>
              <a:defRPr baseline="0">
                <a:solidFill>
                  <a:schemeClr val="tx1">
                    <a:lumMod val="50000"/>
                  </a:schemeClr>
                </a:solidFill>
                <a:latin typeface="Elektra Light Pro" panose="02000503030000020004" pitchFamily="50" charset="-52"/>
                <a:cs typeface="Arial" pitchFamily="34" charset="0"/>
              </a:defRPr>
            </a:lvl2pPr>
            <a:lvl3pPr marL="723900" indent="-153988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80000"/>
              <a:buFontTx/>
              <a:buBlip>
                <a:blip r:embed="rId3"/>
              </a:buBlip>
              <a:defRPr sz="1600" baseline="0">
                <a:solidFill>
                  <a:schemeClr val="tx1">
                    <a:lumMod val="50000"/>
                  </a:schemeClr>
                </a:solidFill>
                <a:latin typeface="Elektra Light Pro" panose="02000503030000020004" pitchFamily="50" charset="-52"/>
                <a:cs typeface="Arial" pitchFamily="34" charset="0"/>
              </a:defRPr>
            </a:lvl3pPr>
            <a:lvl4pPr marL="1017588" indent="-1793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D42E12"/>
              </a:buClr>
              <a:buSzPct val="50000"/>
              <a:buFontTx/>
              <a:buBlip>
                <a:blip r:embed="rId4"/>
              </a:buBlip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312863" indent="-1270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54752B"/>
              </a:buClr>
              <a:buSzPct val="75000"/>
              <a:buFont typeface="Courier New" pitchFamily="49" charset="0"/>
              <a:buChar char="o"/>
              <a:defRPr sz="1600" b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1770063" indent="-1270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"/>
              <a:defRPr sz="1600">
                <a:solidFill>
                  <a:srgbClr val="000000"/>
                </a:solidFill>
                <a:latin typeface="+mn-lt"/>
                <a:cs typeface="+mn-cs"/>
              </a:defRPr>
            </a:lvl6pPr>
            <a:lvl7pPr marL="2227263" indent="-1270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"/>
              <a:defRPr sz="1600">
                <a:solidFill>
                  <a:srgbClr val="000000"/>
                </a:solidFill>
                <a:latin typeface="+mn-lt"/>
                <a:cs typeface="+mn-cs"/>
              </a:defRPr>
            </a:lvl7pPr>
            <a:lvl8pPr marL="2684463" indent="-1270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"/>
              <a:defRPr sz="1600">
                <a:solidFill>
                  <a:srgbClr val="000000"/>
                </a:solidFill>
                <a:latin typeface="+mn-lt"/>
                <a:cs typeface="+mn-cs"/>
              </a:defRPr>
            </a:lvl8pPr>
            <a:lvl9pPr marL="3141663" indent="-1270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"/>
              <a:defRPr sz="16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2017: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</a:pPr>
            <a:r>
              <a:rPr lang="ru-RU" sz="18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Получен сертификат ФСТЭК России на операционную систему </a:t>
            </a:r>
            <a:r>
              <a:rPr lang="en-US" sz="18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EcoRouterOS</a:t>
            </a:r>
            <a:r>
              <a:rPr lang="ru-RU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3.2</a:t>
            </a:r>
            <a:r>
              <a:rPr lang="ru-RU" sz="18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Сертификат № 3764 от 28 июня 2017 г., 5 класс защищенности от НСД, 4 уровень контроля НДВ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</a:pPr>
            <a:endParaRPr lang="ru-RU" sz="18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</a:pPr>
            <a:r>
              <a:rPr lang="ru-RU" sz="18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Проводится сертификация производства изделий на основе </a:t>
            </a:r>
            <a:r>
              <a:rPr lang="en-US" sz="1800" b="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EcoRouterOS</a:t>
            </a:r>
            <a:r>
              <a:rPr lang="en-US" sz="18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8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производственных мощностях ФГУП «Предприятие по поставкам продукции» Управления делами Президента Российской Федерации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</a:pPr>
            <a:endParaRPr lang="ru-RU" sz="18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</a:pPr>
            <a:r>
              <a:rPr lang="ru-RU" sz="18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Подписано соглашение с Национальной Компьютерной Корпорацией (НКК, ГК «</a:t>
            </a:r>
            <a:r>
              <a:rPr lang="ru-RU" sz="1800" b="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Аквариус</a:t>
            </a:r>
            <a:r>
              <a:rPr lang="ru-RU" sz="18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») о сотрудничестве в области совместного производства изделий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</a:pPr>
            <a:endParaRPr lang="ru-RU" sz="18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346" y="1592658"/>
            <a:ext cx="1033019" cy="13761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7207" y="4850981"/>
            <a:ext cx="1283298" cy="1011832"/>
          </a:xfrm>
          <a:prstGeom prst="rect">
            <a:avLst/>
          </a:prstGeom>
        </p:spPr>
      </p:pic>
      <p:pic>
        <p:nvPicPr>
          <p:cNvPr id="18" name="Изображение 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054" y="3208421"/>
            <a:ext cx="1325601" cy="131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87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>
            <a:extLst>
              <a:ext uri="{FF2B5EF4-FFF2-40B4-BE49-F238E27FC236}">
                <a16:creationId xmlns:a16="http://schemas.microsoft.com/office/drawing/2014/main" id="{796C01EF-7E04-40E9-AFB1-432D5DCCD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688" y="1666875"/>
            <a:ext cx="4348162" cy="389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CBB163EA-A367-4E6F-A681-781AB5BAB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688" y="1020763"/>
            <a:ext cx="4973637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Маршрутизацию IPv4 </a:t>
            </a:r>
            <a:r>
              <a:rPr lang="ru-RU" altLang="ru-RU" sz="15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Unicast</a:t>
            </a:r>
            <a:r>
              <a:rPr lang="ru-RU" altLang="ru-RU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и </a:t>
            </a:r>
            <a:r>
              <a:rPr lang="ru-RU" altLang="ru-RU" sz="15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Multicast</a:t>
            </a:r>
            <a:r>
              <a:rPr lang="ru-RU" altLang="ru-RU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трафика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Коммутацию MPLS трафика (IP/MPLS, L3 MPLS VPN)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Гибкие механизмы манипуляции VLAN-тегами на </a:t>
            </a:r>
            <a:r>
              <a:rPr lang="ru-RU" altLang="ru-RU" sz="15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Ethernet</a:t>
            </a:r>
            <a:r>
              <a:rPr lang="ru-RU" altLang="ru-RU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интерфейсах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Протоколы маршрутизации: </a:t>
            </a:r>
            <a:r>
              <a:rPr lang="ru-RU" altLang="ru-RU" sz="15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Static</a:t>
            </a:r>
            <a:r>
              <a:rPr lang="ru-RU" altLang="ru-RU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RIPv2, OSPFv2, IS-IS, MP-BGP, PIM-DM/SM/SSM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Протоколы сигнализации MPLS меток LDP и </a:t>
            </a:r>
            <a:r>
              <a:rPr lang="ru-RU" altLang="ru-RU" sz="15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Targeted</a:t>
            </a:r>
            <a:r>
              <a:rPr lang="ru-RU" altLang="ru-RU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LDP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Технологию MPLS </a:t>
            </a:r>
            <a:r>
              <a:rPr lang="ru-RU" altLang="ru-RU" sz="15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Pseudowire</a:t>
            </a:r>
            <a:r>
              <a:rPr lang="ru-RU" altLang="ru-RU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с поддержкой механизма </a:t>
            </a:r>
            <a:r>
              <a:rPr lang="ru-RU" altLang="ru-RU" sz="15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Pseudowire</a:t>
            </a:r>
            <a:r>
              <a:rPr lang="ru-RU" altLang="ru-RU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altLang="ru-RU" sz="15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Redundancy</a:t>
            </a:r>
            <a:endParaRPr lang="ru-RU" altLang="ru-RU" sz="15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Экспорт статистики </a:t>
            </a:r>
            <a:r>
              <a:rPr lang="ru-RU" altLang="ru-RU" sz="15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Flowexport</a:t>
            </a:r>
            <a:r>
              <a:rPr lang="ru-RU" altLang="ru-RU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(IPFIX)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Логирование на удаленный сервер в формате </a:t>
            </a:r>
            <a:r>
              <a:rPr lang="ru-RU" altLang="ru-RU" sz="15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Syslog</a:t>
            </a:r>
            <a:endParaRPr lang="ru-RU" altLang="ru-RU" sz="15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Технологии VLAN-</a:t>
            </a:r>
            <a:r>
              <a:rPr lang="ru-RU" altLang="ru-RU" sz="15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Demux</a:t>
            </a:r>
            <a:r>
              <a:rPr lang="ru-RU" altLang="ru-RU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DHCP </a:t>
            </a:r>
            <a:r>
              <a:rPr lang="ru-RU" altLang="ru-RU" sz="15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Relay</a:t>
            </a:r>
            <a:r>
              <a:rPr lang="ru-RU" altLang="ru-RU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DHCP </a:t>
            </a:r>
            <a:r>
              <a:rPr lang="ru-RU" altLang="ru-RU" sz="15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Proxy</a:t>
            </a:r>
            <a:endParaRPr lang="ru-RU" altLang="ru-RU" sz="15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B52B6D0A-C7D1-4D03-9DA8-95E103941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6350" y="1020763"/>
            <a:ext cx="5073650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Туннелирование GRE и IP-</a:t>
            </a:r>
            <a:r>
              <a:rPr lang="ru-RU" altLang="ru-RU" sz="15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</a:t>
            </a:r>
            <a:r>
              <a:rPr lang="ru-RU" altLang="ru-RU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-IP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Протокол резервирования VRRP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Иерархическую систему качества обслуживания H-</a:t>
            </a:r>
            <a:r>
              <a:rPr lang="ru-RU" altLang="ru-RU" sz="15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QoS</a:t>
            </a:r>
            <a:endParaRPr lang="ru-RU" altLang="ru-RU" sz="15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Функции безопасности L3/L4 ACL, TACACS+, RADIUS, </a:t>
            </a:r>
            <a:r>
              <a:rPr lang="ru-RU" altLang="ru-RU" sz="15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CoPP</a:t>
            </a:r>
            <a:r>
              <a:rPr lang="ru-RU" altLang="ru-RU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AAA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Виртуальные маршрутизаторы (VRF)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15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Зеркалирование</a:t>
            </a:r>
            <a:r>
              <a:rPr lang="ru-RU" altLang="ru-RU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трафика (SPAN)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Агрегирование каналов LAG, LACP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15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Бриджинг</a:t>
            </a:r>
            <a:r>
              <a:rPr lang="ru-RU" altLang="ru-RU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L2 </a:t>
            </a:r>
            <a:r>
              <a:rPr lang="ru-RU" altLang="ru-RU" sz="15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Bridge</a:t>
            </a:r>
            <a:r>
              <a:rPr lang="ru-RU" altLang="ru-RU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altLang="ru-RU" sz="15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Domain</a:t>
            </a:r>
            <a:r>
              <a:rPr lang="ru-RU" altLang="ru-RU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и с поддержкой L3 BDI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Управление по протоколам SSH/</a:t>
            </a:r>
            <a:r>
              <a:rPr lang="ru-RU" altLang="ru-RU" sz="15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Telnet</a:t>
            </a:r>
            <a:r>
              <a:rPr lang="ru-RU" altLang="ru-RU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интеграцию с системами мониторинга и сбора статистики SNMP v1/v2c/v3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Технологию контейнерной виртуализации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Протоколы синхронизации NTP и PTP IEEE 1588v2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39BA90AC-4C51-48D6-8295-123A14A50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0788" y="309563"/>
            <a:ext cx="9864725" cy="142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altLang="ru-RU" sz="32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EcoR</a:t>
            </a:r>
            <a:r>
              <a:rPr lang="en-US" altLang="ru-RU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outer</a:t>
            </a:r>
            <a:r>
              <a:rPr lang="ru-RU" altLang="ru-RU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поддерживает: </a:t>
            </a:r>
          </a:p>
        </p:txBody>
      </p:sp>
      <p:pic>
        <p:nvPicPr>
          <p:cNvPr id="10245" name="Picture 5">
            <a:extLst>
              <a:ext uri="{FF2B5EF4-FFF2-40B4-BE49-F238E27FC236}">
                <a16:creationId xmlns:a16="http://schemas.microsoft.com/office/drawing/2014/main" id="{7091D8B6-16BD-4357-93D0-C3FF37F5D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525" y="5461000"/>
            <a:ext cx="619760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Номер слайда 2">
            <a:extLst>
              <a:ext uri="{FF2B5EF4-FFF2-40B4-BE49-F238E27FC236}">
                <a16:creationId xmlns:a16="http://schemas.microsoft.com/office/drawing/2014/main" id="{B74955F7-5675-4B22-8301-5D96F9542A9C}"/>
              </a:ext>
            </a:extLst>
          </p:cNvPr>
          <p:cNvSpPr txBox="1">
            <a:spLocks/>
          </p:cNvSpPr>
          <p:nvPr/>
        </p:nvSpPr>
        <p:spPr>
          <a:xfrm>
            <a:off x="11154032" y="6322149"/>
            <a:ext cx="710514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Droid Sans Fallback" charset="0"/>
              </a:defRPr>
            </a:lvl1pPr>
            <a:lvl2pPr marL="742950" indent="-285750" algn="l" defTabSz="449263" rtl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Droid Sans Fallback" charset="0"/>
              </a:defRPr>
            </a:lvl2pPr>
            <a:lvl3pPr marL="1143000" indent="-228600" algn="l" defTabSz="449263" rtl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Droid Sans Fallback" charset="0"/>
              </a:defRPr>
            </a:lvl3pPr>
            <a:lvl4pPr marL="1600200" indent="-228600" algn="l" defTabSz="449263" rtl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Droid Sans Fallback" charset="0"/>
              </a:defRPr>
            </a:lvl4pPr>
            <a:lvl5pPr marL="2057400" indent="-228600" algn="l" defTabSz="449263" rtl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Droid Sans Fallback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Droid Sans Fallback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Droid Sans Fallback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Droid Sans Fallback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Droid Sans Fallback" charset="0"/>
              </a:defRPr>
            </a:lvl9pPr>
          </a:lstStyle>
          <a:p>
            <a:pPr algn="r"/>
            <a:fld id="{17B72107-469A-43D5-B67A-3166EF293A60}" type="slidenum">
              <a:rPr lang="ru-RU" sz="2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algn="r"/>
              <a:t>9</a:t>
            </a:fld>
            <a:endParaRPr lang="ru-RU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2438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17102</TotalTime>
  <Words>1643</Words>
  <Application>Microsoft Macintosh PowerPoint</Application>
  <PresentationFormat>Широкоэкранный</PresentationFormat>
  <Paragraphs>325</Paragraphs>
  <Slides>22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Roboto Medium</vt:lpstr>
      <vt:lpstr>Calibri Light</vt:lpstr>
      <vt:lpstr>Times New Roman</vt:lpstr>
      <vt:lpstr>Calibri</vt:lpstr>
      <vt:lpstr>Roboto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Сертификация ФСТЭК России и сотрудничество  с другими российскими производителями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Почему нам по пути?</vt:lpstr>
      <vt:lpstr>Продукты РДП.РУ в реестрах российских решений</vt:lpstr>
      <vt:lpstr>Презентация PowerPoint</vt:lpstr>
    </vt:vector>
  </TitlesOfParts>
  <LinksUpToDate>false</LinksUpToDate>
  <SharedDoc>false</SharedDoc>
  <HyperlinksChanged>false</HyperlinksChanged>
  <AppVersion>16.0007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</dc:title>
  <dc:creator>Denis Chebotarev</dc:creator>
  <cp:lastModifiedBy>Shavrov Sergey</cp:lastModifiedBy>
  <cp:revision>357</cp:revision>
  <dcterms:created xsi:type="dcterms:W3CDTF">2016-09-23T11:14:06Z</dcterms:created>
  <dcterms:modified xsi:type="dcterms:W3CDTF">2017-10-13T02:02:35Z</dcterms:modified>
</cp:coreProperties>
</file>