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1" r:id="rId7"/>
    <p:sldId id="273" r:id="rId8"/>
    <p:sldId id="282" r:id="rId9"/>
    <p:sldId id="288" r:id="rId10"/>
    <p:sldId id="289" r:id="rId11"/>
    <p:sldId id="285" r:id="rId12"/>
    <p:sldId id="287" r:id="rId13"/>
    <p:sldId id="291" r:id="rId14"/>
    <p:sldId id="274" r:id="rId15"/>
    <p:sldId id="272" r:id="rId16"/>
    <p:sldId id="269" r:id="rId17"/>
    <p:sldId id="27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DABEFD-6DB3-42E2-AAF2-F17B9FCB4694}">
          <p14:sldIdLst>
            <p14:sldId id="256"/>
          </p14:sldIdLst>
        </p14:section>
        <p14:section name="Что такое Открытые данные?" id="{8682620A-E434-4648-9A03-C1730270E742}">
          <p14:sldIdLst>
            <p14:sldId id="261"/>
            <p14:sldId id="273"/>
            <p14:sldId id="282"/>
          </p14:sldIdLst>
        </p14:section>
        <p14:section name="О решении" id="{069738B1-D37B-4E07-A0C1-18325A354FB9}">
          <p14:sldIdLst>
            <p14:sldId id="288"/>
            <p14:sldId id="289"/>
            <p14:sldId id="285"/>
            <p14:sldId id="287"/>
            <p14:sldId id="291"/>
            <p14:sldId id="274"/>
            <p14:sldId id="272"/>
            <p14:sldId id="269"/>
          </p14:sldIdLst>
        </p14:section>
        <p14:section name="преимущества решения" id="{AF1030AC-642E-490A-A9CB-4B9FC9572DB3}">
          <p14:sldIdLst>
            <p14:sldId id="27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7E7E7"/>
    <a:srgbClr val="64B532"/>
    <a:srgbClr val="7DC5ED"/>
    <a:srgbClr val="414544"/>
    <a:srgbClr val="93939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024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венрукен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280A-2CF1-480D-AF63-519E72DDDF9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935A-5112-4459-91D3-64F73D6A9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3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венрукен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63653-92B5-4B0D-904F-B51B192123C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8BDE8-1A41-43F9-9393-076EC4E7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1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4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75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23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8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5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6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является дополнительной опцией, чтобы было удобно пользоваться людям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4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ологика. Внутренние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44624"/>
            <a:ext cx="6120680" cy="792088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708920"/>
            <a:ext cx="8353177" cy="3744416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99" y="188640"/>
            <a:ext cx="1267064" cy="36004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340768"/>
            <a:ext cx="8353177" cy="1008112"/>
          </a:xfrm>
        </p:spPr>
        <p:txBody>
          <a:bodyPr>
            <a:normAutofit/>
          </a:bodyPr>
          <a:lstStyle>
            <a:lvl1pPr marL="0" indent="0">
              <a:buNone/>
              <a:defRPr sz="2700" b="1"/>
            </a:lvl1pPr>
          </a:lstStyle>
          <a:p>
            <a:pPr lvl="0"/>
            <a:r>
              <a:rPr lang="ru-RU" dirty="0" smtClean="0"/>
              <a:t>АНОНС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2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2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B35ED-3378-43E5-8573-4FD7F6EC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smonitor.ru/check-open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896" y="3377000"/>
            <a:ext cx="5540121" cy="1475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НА БАЗЕ </a:t>
            </a:r>
            <a:r>
              <a:rPr lang="en-US" sz="1800" dirty="0" smtClean="0">
                <a:solidFill>
                  <a:schemeClr val="bg1"/>
                </a:solidFill>
              </a:rPr>
              <a:t>MICROSOFT SHAREPOINT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42496" y="1905000"/>
            <a:ext cx="7739504" cy="2209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Портал «ОТКРЫТЫЕ ДАННЫЕ»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Дополнительные опции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230776" y="1143000"/>
            <a:ext cx="8760823" cy="49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buBlip>
                <a:blip r:embed="rId3"/>
              </a:buBlip>
              <a:defRPr/>
            </a:pPr>
            <a:r>
              <a:rPr lang="ru-RU" sz="2800" dirty="0" smtClean="0"/>
              <a:t>Табличное </a:t>
            </a:r>
            <a:r>
              <a:rPr lang="ru-RU" sz="2800" dirty="0"/>
              <a:t>представление набора </a:t>
            </a:r>
            <a:r>
              <a:rPr lang="ru-RU" sz="2800" dirty="0" smtClean="0"/>
              <a:t>данных</a:t>
            </a:r>
            <a:endParaRPr lang="ru-RU" sz="2800" dirty="0"/>
          </a:p>
          <a:p>
            <a:pPr marL="400050">
              <a:buBlip>
                <a:blip r:embed="rId3"/>
              </a:buBlip>
              <a:defRPr/>
            </a:pPr>
            <a:r>
              <a:rPr lang="ru-RU" sz="2800" dirty="0" smtClean="0"/>
              <a:t>Картографическое представление</a:t>
            </a:r>
          </a:p>
          <a:p>
            <a:pPr marL="400050">
              <a:buBlip>
                <a:blip r:embed="rId3"/>
              </a:buBlip>
              <a:defRPr/>
            </a:pPr>
            <a:r>
              <a:rPr lang="ru-RU" sz="2800" dirty="0" smtClean="0"/>
              <a:t>Другие </a:t>
            </a:r>
            <a:r>
              <a:rPr lang="ru-RU" sz="2800" dirty="0"/>
              <a:t>машиночитаемые форматы (</a:t>
            </a:r>
            <a:r>
              <a:rPr lang="en-US" sz="2800" dirty="0"/>
              <a:t>XML</a:t>
            </a:r>
            <a:r>
              <a:rPr lang="ru-RU" sz="2800" dirty="0"/>
              <a:t>, </a:t>
            </a:r>
            <a:r>
              <a:rPr lang="en-US" sz="2800" dirty="0"/>
              <a:t>JSON </a:t>
            </a:r>
            <a:r>
              <a:rPr lang="ru-RU" sz="2800" dirty="0"/>
              <a:t>и др</a:t>
            </a:r>
            <a:r>
              <a:rPr lang="ru-RU" sz="2800" dirty="0" smtClean="0"/>
              <a:t>.)</a:t>
            </a:r>
          </a:p>
          <a:p>
            <a:pPr marL="400050">
              <a:buBlip>
                <a:blip r:embed="rId3"/>
              </a:buBlip>
              <a:defRPr/>
            </a:pPr>
            <a:r>
              <a:rPr lang="en-US" sz="2800" dirty="0" smtClean="0"/>
              <a:t>API</a:t>
            </a:r>
            <a:r>
              <a:rPr lang="ru-RU" sz="2800" dirty="0" smtClean="0"/>
              <a:t> </a:t>
            </a:r>
            <a:r>
              <a:rPr lang="ru-RU" sz="2800" dirty="0"/>
              <a:t>для работы с данными в автоматическом режиме (</a:t>
            </a:r>
            <a:r>
              <a:rPr lang="en-US" sz="2800" dirty="0"/>
              <a:t>SOAP Web Services</a:t>
            </a:r>
            <a:r>
              <a:rPr lang="ru-RU" sz="2800" dirty="0"/>
              <a:t>, </a:t>
            </a:r>
            <a:r>
              <a:rPr lang="en-US" sz="2800" dirty="0"/>
              <a:t>REST</a:t>
            </a:r>
            <a:r>
              <a:rPr lang="ru-RU" sz="2800" dirty="0"/>
              <a:t> и т.д</a:t>
            </a:r>
            <a:r>
              <a:rPr lang="ru-RU" sz="2800" dirty="0" smtClean="0"/>
              <a:t>.)</a:t>
            </a:r>
          </a:p>
          <a:p>
            <a:pPr marL="400050">
              <a:buBlip>
                <a:blip r:embed="rId3"/>
              </a:buBlip>
              <a:defRPr/>
            </a:pPr>
            <a:r>
              <a:rPr lang="ru-RU" sz="2800" dirty="0" smtClean="0"/>
              <a:t>Мастер </a:t>
            </a:r>
            <a:r>
              <a:rPr lang="ru-RU" sz="2800" dirty="0"/>
              <a:t>создания наборов данных, если эти данные уже есть в электронных форматах данных.</a:t>
            </a:r>
          </a:p>
          <a:p>
            <a:pPr marL="57150" indent="0">
              <a:buNone/>
              <a:defRPr/>
            </a:pPr>
            <a:endParaRPr lang="ru-RU" sz="320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http://www.territorymapping.com/wp-content/uploads/addi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77" y="5105400"/>
            <a:ext cx="4038600" cy="16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990600"/>
            <a:ext cx="8610600" cy="5653816"/>
          </a:xfrm>
          <a:prstGeom prst="rect">
            <a:avLst/>
          </a:prstGeom>
          <a:solidFill>
            <a:srgbClr val="7DC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Табличное отображение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68899"/>
            <a:ext cx="8229600" cy="54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990600"/>
            <a:ext cx="8763000" cy="5653816"/>
          </a:xfrm>
          <a:prstGeom prst="rect">
            <a:avLst/>
          </a:prstGeom>
          <a:solidFill>
            <a:srgbClr val="7DC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Картографическое отображение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2" y="1127984"/>
            <a:ext cx="8526295" cy="54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Преимущества портала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381000" y="1098610"/>
            <a:ext cx="8001000" cy="545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buBlip>
                <a:blip r:embed="rId3"/>
              </a:buBlip>
              <a:defRPr/>
            </a:pPr>
            <a:r>
              <a:rPr lang="ru-RU" sz="2800" dirty="0" smtClean="0"/>
              <a:t>Внедрение </a:t>
            </a:r>
            <a:r>
              <a:rPr lang="ru-RU" sz="2800" dirty="0"/>
              <a:t>в минимальные </a:t>
            </a:r>
            <a:r>
              <a:rPr lang="ru-RU" sz="2800" dirty="0" smtClean="0"/>
              <a:t>сроки</a:t>
            </a:r>
            <a:endParaRPr lang="ru-RU" sz="2800" dirty="0"/>
          </a:p>
          <a:p>
            <a:pPr marL="400050">
              <a:buBlip>
                <a:blip r:embed="rId3"/>
              </a:buBlip>
              <a:defRPr/>
            </a:pPr>
            <a:r>
              <a:rPr lang="ru-RU" sz="2800" dirty="0"/>
              <a:t>Расширяемость портала (добавление новых наборов данных без программирования</a:t>
            </a:r>
            <a:r>
              <a:rPr lang="ru-RU" sz="2800" dirty="0" smtClean="0"/>
              <a:t>)</a:t>
            </a:r>
            <a:endParaRPr lang="ru-RU" sz="2800" dirty="0"/>
          </a:p>
          <a:p>
            <a:pPr marL="400050">
              <a:buBlip>
                <a:blip r:embed="rId3"/>
              </a:buBlip>
              <a:defRPr/>
            </a:pPr>
            <a:r>
              <a:rPr lang="ru-RU" sz="2800" dirty="0"/>
              <a:t>Устранение роли контент-менеджера – владельцы данных ведут списки на </a:t>
            </a:r>
            <a:r>
              <a:rPr lang="ru-RU" sz="2800" dirty="0" smtClean="0"/>
              <a:t>портале, </a:t>
            </a:r>
            <a:r>
              <a:rPr lang="ru-RU" sz="2800" dirty="0"/>
              <a:t>откуда эти данные автоматически попадают на портал в машиночитаемом </a:t>
            </a:r>
            <a:r>
              <a:rPr lang="ru-RU" sz="2800" dirty="0" smtClean="0"/>
              <a:t>виде</a:t>
            </a:r>
            <a:endParaRPr lang="ru-RU" sz="28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http://yoursite24.ru/wp-content/uploads/2015/07/check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45" y="35814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Внутренний портал </a:t>
            </a:r>
            <a:r>
              <a:rPr lang="en-US" sz="2800" dirty="0" smtClean="0">
                <a:solidFill>
                  <a:prstClr val="white"/>
                </a:solidFill>
              </a:rPr>
              <a:t>SharePoint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381000" y="1022410"/>
            <a:ext cx="8229600" cy="545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buBlip>
                <a:blip r:embed="rId3"/>
              </a:buBlip>
              <a:defRPr/>
            </a:pPr>
            <a:r>
              <a:rPr lang="ru-RU" sz="2800" dirty="0" smtClean="0"/>
              <a:t>Вместе </a:t>
            </a:r>
            <a:r>
              <a:rPr lang="ru-RU" sz="2800" dirty="0"/>
              <a:t>с порталом открытых данных вы получаете </a:t>
            </a:r>
            <a:r>
              <a:rPr lang="ru-RU" sz="2800" dirty="0" smtClean="0"/>
              <a:t>платформу, </a:t>
            </a:r>
            <a:r>
              <a:rPr lang="ru-RU" sz="2800" dirty="0"/>
              <a:t>где </a:t>
            </a:r>
            <a:r>
              <a:rPr lang="ru-RU" sz="2800" dirty="0" smtClean="0"/>
              <a:t>сможете </a:t>
            </a:r>
            <a:r>
              <a:rPr lang="ru-RU" sz="2800" dirty="0"/>
              <a:t>организовать внутреннюю </a:t>
            </a:r>
            <a:r>
              <a:rPr lang="ru-RU" sz="2800" dirty="0" smtClean="0"/>
              <a:t>работу организации:</a:t>
            </a:r>
            <a:endParaRPr lang="ru-RU" sz="2800" dirty="0"/>
          </a:p>
          <a:p>
            <a:pPr marL="800100" lvl="1">
              <a:buBlip>
                <a:blip r:embed="rId3"/>
              </a:buBlip>
              <a:defRPr/>
            </a:pPr>
            <a:r>
              <a:rPr lang="ru-RU" sz="2800" dirty="0"/>
              <a:t>Публикация </a:t>
            </a:r>
            <a:r>
              <a:rPr lang="ru-RU" sz="2800" dirty="0" smtClean="0"/>
              <a:t>новостей</a:t>
            </a:r>
            <a:endParaRPr lang="ru-RU" sz="2800" dirty="0"/>
          </a:p>
          <a:p>
            <a:pPr marL="800100" lvl="1">
              <a:buBlip>
                <a:blip r:embed="rId3"/>
              </a:buBlip>
              <a:defRPr/>
            </a:pPr>
            <a:r>
              <a:rPr lang="ru-RU" sz="2800" dirty="0"/>
              <a:t>Справочник </a:t>
            </a:r>
            <a:r>
              <a:rPr lang="ru-RU" sz="2800" dirty="0" smtClean="0"/>
              <a:t>сотрудников</a:t>
            </a:r>
            <a:endParaRPr lang="ru-RU" sz="2800" dirty="0"/>
          </a:p>
          <a:p>
            <a:pPr marL="800100" lvl="1">
              <a:buBlip>
                <a:blip r:embed="rId3"/>
              </a:buBlip>
              <a:defRPr/>
            </a:pPr>
            <a:r>
              <a:rPr lang="ru-RU" sz="2800" dirty="0"/>
              <a:t>Хранение документов и списочных </a:t>
            </a:r>
            <a:r>
              <a:rPr lang="ru-RU" sz="2800" dirty="0" smtClean="0"/>
              <a:t>данных</a:t>
            </a:r>
            <a:endParaRPr lang="ru-RU" sz="2800" dirty="0"/>
          </a:p>
          <a:p>
            <a:pPr marL="800100" lvl="1">
              <a:buBlip>
                <a:blip r:embed="rId3"/>
              </a:buBlip>
              <a:defRPr/>
            </a:pPr>
            <a:r>
              <a:rPr lang="ru-RU" sz="2800" dirty="0"/>
              <a:t>Календари встреч и резервирования </a:t>
            </a:r>
            <a:r>
              <a:rPr lang="ru-RU" sz="2800" dirty="0" smtClean="0"/>
              <a:t>конференц-залов</a:t>
            </a:r>
            <a:endParaRPr lang="ru-RU" sz="2800" dirty="0"/>
          </a:p>
          <a:p>
            <a:pPr marL="800100" lvl="1">
              <a:buBlip>
                <a:blip r:embed="rId3"/>
              </a:buBlip>
              <a:defRPr/>
            </a:pPr>
            <a:r>
              <a:rPr lang="ru-RU" sz="2800" dirty="0" smtClean="0"/>
              <a:t>и многое другое</a:t>
            </a:r>
            <a:endParaRPr lang="ru-RU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2100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ru-RU" sz="2200" dirty="0"/>
          </a:p>
        </p:txBody>
      </p:sp>
      <p:pic>
        <p:nvPicPr>
          <p:cNvPr id="2050" name="Picture 2" descr="http://yoursite24.ru/wp-content/uploads/2015/07/checkb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45" y="35814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Что такое открытые данные?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230777" y="11430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Открытые данные</a:t>
            </a:r>
            <a:r>
              <a:rPr lang="ru-RU" sz="2400" dirty="0"/>
              <a:t> – информация, размещенная в сети «Интернет» в виде систематизированных данных, организованных в формате, обеспечивающем ее автоматическую обработку без предварительного изменения человеком, в целях неоднократного, свободного и бесплатного использования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  </a:t>
            </a:r>
          </a:p>
          <a:p>
            <a:pPr marL="0" indent="0">
              <a:buNone/>
            </a:pPr>
            <a:r>
              <a:rPr lang="ru-RU" sz="2400" dirty="0" smtClean="0"/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http://www.russtartup.ru/wp-content/uploads/2014/12/open-d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r="19529" b="6932"/>
          <a:stretch/>
        </p:blipFill>
        <p:spPr bwMode="auto">
          <a:xfrm>
            <a:off x="4409437" y="3505200"/>
            <a:ext cx="4279540" cy="30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8600" y="3505200"/>
            <a:ext cx="4180837" cy="30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Государственные </a:t>
            </a:r>
            <a:r>
              <a:rPr lang="ru-RU" sz="2000" dirty="0"/>
              <a:t>органы и органы местного самоуправления </a:t>
            </a:r>
            <a:r>
              <a:rPr lang="ru-RU" sz="2000" u="sng" dirty="0"/>
              <a:t>обязаны</a:t>
            </a:r>
            <a:r>
              <a:rPr lang="ru-RU" sz="2000" dirty="0"/>
              <a:t> обеспечивать доступ к общедоступной информации о своей деятельности в сети «Интернет» в форме открытых </a:t>
            </a:r>
            <a:r>
              <a:rPr lang="ru-RU" sz="2000" dirty="0" smtClean="0"/>
              <a:t>данных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соответствии с рядом правовых актов Российской Федерации от 2006 - 2013 гг</a:t>
            </a:r>
            <a:r>
              <a:rPr lang="ru-RU" sz="2000" dirty="0" smtClean="0"/>
              <a:t>. </a:t>
            </a:r>
            <a:endParaRPr lang="ru-RU" sz="2000" dirty="0"/>
          </a:p>
          <a:p>
            <a:pPr marL="0" indent="0">
              <a:buNone/>
            </a:pPr>
            <a:r>
              <a:rPr lang="ru-RU" sz="2400" dirty="0"/>
              <a:t>  </a:t>
            </a:r>
          </a:p>
          <a:p>
            <a:pPr marL="0" indent="0">
              <a:buNone/>
            </a:pPr>
            <a:r>
              <a:rPr lang="ru-RU" sz="2400" dirty="0" smtClean="0"/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7086600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Нормативные </a:t>
            </a:r>
            <a:r>
              <a:rPr lang="ru-RU" sz="2800" dirty="0"/>
              <a:t>правовые </a:t>
            </a:r>
            <a:r>
              <a:rPr lang="ru-RU" sz="2800" dirty="0" smtClean="0"/>
              <a:t>акты </a:t>
            </a:r>
            <a:br>
              <a:rPr lang="ru-RU" sz="2800" dirty="0" smtClean="0"/>
            </a:br>
            <a:r>
              <a:rPr lang="ru-RU" sz="2800" dirty="0" smtClean="0"/>
              <a:t>о публикации </a:t>
            </a:r>
            <a:r>
              <a:rPr lang="ru-RU" sz="2800" dirty="0"/>
              <a:t>открытых данных: </a:t>
            </a:r>
            <a:endParaRPr lang="ru-RU" sz="2800" dirty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10668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  <a:defRPr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от 9 февраля 2009 г. № 8-ФЗ «Об обеспечении доступа к информации о деятельности государственных органов и органов местного самоуправления»; </a:t>
            </a:r>
            <a:endParaRPr lang="ru-RU" sz="1600" dirty="0" smtClean="0"/>
          </a:p>
          <a:p>
            <a:pPr>
              <a:buBlip>
                <a:blip r:embed="rId3"/>
              </a:buBlip>
              <a:defRPr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от 27 июля 2006 г. № 149-ФЗ «Об информации, информационных технологиях и о защите информации» (далее - Федеральный закон № 149-ФЗ); Федеральный закон от 27 июля 2006 г. № 149-ФЗ «Об информации, информационных технологиях и о защите информации» (далее - Федеральный закон № 149-ФЗ); </a:t>
            </a:r>
            <a:endParaRPr lang="ru-RU" sz="1600" dirty="0" smtClean="0"/>
          </a:p>
          <a:p>
            <a:pPr>
              <a:buBlip>
                <a:blip r:embed="rId3"/>
              </a:buBlip>
              <a:defRPr/>
            </a:pPr>
            <a:r>
              <a:rPr lang="ru-RU" sz="1600" dirty="0" smtClean="0"/>
              <a:t>Постановление </a:t>
            </a:r>
            <a:r>
              <a:rPr lang="ru-RU" sz="1600" dirty="0"/>
              <a:t>Правительства Российской Федерации от 10 июля 2013 г. № 583 «Об обеспечении доступа к общедоступной информации о деятельности государственных органов и органов местного самоуправления в информационно-телекоммуникационной сети «Интернет» в форме открытых данных»; </a:t>
            </a:r>
            <a:endParaRPr lang="ru-RU" sz="1600" dirty="0" smtClean="0"/>
          </a:p>
          <a:p>
            <a:pPr>
              <a:buBlip>
                <a:blip r:embed="rId3"/>
              </a:buBlip>
              <a:defRPr/>
            </a:pPr>
            <a:r>
              <a:rPr lang="ru-RU" sz="1600" dirty="0" smtClean="0"/>
              <a:t>Постановление </a:t>
            </a:r>
            <a:r>
              <a:rPr lang="ru-RU" sz="1600" dirty="0"/>
              <a:t>Правительства Российской Федерации от 24 ноября 2009 г. № 953 «Об обеспечении доступа к информации о деятельности Правительства Российской Федерации и федеральных органов исполнительной власти»; </a:t>
            </a:r>
            <a:endParaRPr lang="ru-RU" sz="1600" dirty="0" smtClean="0"/>
          </a:p>
          <a:p>
            <a:pPr>
              <a:buBlip>
                <a:blip r:embed="rId3"/>
              </a:buBlip>
              <a:defRPr/>
            </a:pPr>
            <a:r>
              <a:rPr lang="ru-RU" sz="1600" dirty="0" smtClean="0"/>
              <a:t>Приказ </a:t>
            </a:r>
            <a:r>
              <a:rPr lang="ru-RU" sz="1600" dirty="0" err="1"/>
              <a:t>Минкомсвязи</a:t>
            </a:r>
            <a:r>
              <a:rPr lang="ru-RU" sz="1600" dirty="0"/>
              <a:t> России от 27 июня 2013 г. № 149 «Об утверждении Требований к технологическим, программным и лингвистическим средствам, необходимым для размещения информации государственными органами и органами местного самоуправления в сети «Интернет» в форме открытых данных, а также для обеспечения ее использования»; </a:t>
            </a:r>
            <a:endParaRPr lang="ru-RU" sz="1600" dirty="0" smtClean="0"/>
          </a:p>
          <a:p>
            <a:pPr>
              <a:buBlip>
                <a:blip r:embed="rId3"/>
              </a:buBlip>
              <a:defRPr/>
            </a:pPr>
            <a:r>
              <a:rPr lang="ru-RU" sz="1600" dirty="0" smtClean="0"/>
              <a:t>Распоряжение </a:t>
            </a:r>
            <a:r>
              <a:rPr lang="ru-RU" sz="1600" dirty="0"/>
              <a:t>Правительства Российской Федерации от 10 июля 2013 г. № 1187-р (О Перечнях информации о деятельности государственных органов, органов местного самоуправления, размещаемой в сети «Интернет» в форме открытых данных).</a:t>
            </a:r>
          </a:p>
          <a:p>
            <a:pPr marL="0" lvl="0" indent="0">
              <a:buNone/>
              <a:defRPr/>
            </a:pPr>
            <a:endParaRPr lang="ru-RU" sz="1600" dirty="0" smtClean="0"/>
          </a:p>
          <a:p>
            <a:pPr lvl="0">
              <a:buBlip>
                <a:blip r:embed="rId3"/>
              </a:buBlip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2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7086600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Требования к порталу</a:t>
            </a:r>
            <a:endParaRPr lang="ru-RU" sz="2800" dirty="0">
              <a:effectLst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38292" y="1676400"/>
            <a:ext cx="2644980" cy="6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Реестр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наборов </a:t>
            </a:r>
          </a:p>
          <a:p>
            <a:pPr marL="0" lvl="0" indent="0">
              <a:buNone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открытых данных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1892" y="2877710"/>
            <a:ext cx="970200" cy="9654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9446" y="5282943"/>
            <a:ext cx="970200" cy="9654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185" y="1683997"/>
            <a:ext cx="970200" cy="9654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8960" y="4061997"/>
            <a:ext cx="970200" cy="9654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9" y="5517720"/>
            <a:ext cx="562390" cy="568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7" y="4177304"/>
            <a:ext cx="736486" cy="734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2" y="1846457"/>
            <a:ext cx="586557" cy="649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2" y="3052907"/>
            <a:ext cx="607627" cy="585994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438292" y="2904298"/>
            <a:ext cx="2905108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Статистическая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информация</a:t>
            </a:r>
          </a:p>
          <a:p>
            <a:pPr marL="0" lvl="0" indent="0">
              <a:buNone/>
              <a:defRPr/>
            </a:pP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о количестве наборов данных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438292" y="4086533"/>
            <a:ext cx="2828908" cy="79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Возможность поиска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набора данных (если их больше 20 штук)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438292" y="5286493"/>
            <a:ext cx="2828908" cy="8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dirty="0" smtClean="0"/>
              <a:t>Описание </a:t>
            </a:r>
            <a:r>
              <a:rPr lang="ru-RU" sz="1600" dirty="0"/>
              <a:t>условий использования наборов открытых </a:t>
            </a:r>
            <a:r>
              <a:rPr lang="ru-RU" sz="1600" dirty="0" smtClean="0"/>
              <a:t>данных</a:t>
            </a:r>
            <a:endParaRPr lang="ru-RU" sz="1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890149" y="1684084"/>
            <a:ext cx="3357880" cy="8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Паспорт набора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данных  (также в машиночитаемом виде)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20717" y="2877275"/>
            <a:ext cx="976078" cy="9599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00600" y="4066333"/>
            <a:ext cx="976078" cy="9599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17168" y="1676400"/>
            <a:ext cx="976078" cy="9599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00600" y="5288411"/>
            <a:ext cx="976078" cy="9599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874246" y="2895600"/>
            <a:ext cx="2779807" cy="7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труктура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набора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открытых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данных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машиночитаемом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виде</a:t>
            </a:r>
            <a:r>
              <a:rPr lang="en-U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ru-RU" sz="16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896090" y="4038600"/>
            <a:ext cx="2978888" cy="77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Отображение набора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ru-RU" sz="1600" dirty="0" smtClean="0">
                <a:solidFill>
                  <a:sysClr val="windowText" lastClr="000000"/>
                </a:solidFill>
                <a:latin typeface="Calibri"/>
              </a:rPr>
              <a:t>открытых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данных в табличном виде</a:t>
            </a:r>
            <a:endParaRPr lang="ru-RU" sz="1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890149" y="5289805"/>
            <a:ext cx="3101452" cy="72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ru-RU" sz="1600" dirty="0" smtClean="0"/>
              <a:t>Возможность загрузки набора данных</a:t>
            </a:r>
            <a:endParaRPr lang="ru-RU" sz="1600" dirty="0" smtClean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00" y="4089053"/>
            <a:ext cx="778082" cy="8532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0362" y="3092759"/>
            <a:ext cx="491640" cy="53639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45" y="1832106"/>
            <a:ext cx="696477" cy="6964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6" y="5510584"/>
            <a:ext cx="481546" cy="521142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993017" y="1091433"/>
            <a:ext cx="3769983" cy="4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Набор данных</a:t>
            </a:r>
            <a:endParaRPr lang="ru-RU" sz="2200" b="1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80894" y="1091433"/>
            <a:ext cx="3505752" cy="4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Главная страница</a:t>
            </a:r>
            <a:endParaRPr lang="ru-RU" sz="2200" b="1" dirty="0" smtClea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9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305800" cy="20764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/>
              <a:t>Портал «Открытые данные»</a:t>
            </a:r>
            <a:br>
              <a:rPr lang="ru-RU" b="1" dirty="0" smtClean="0"/>
            </a:br>
            <a:r>
              <a:rPr lang="ru-RU" b="1" dirty="0" smtClean="0"/>
              <a:t>для мэрии г. Новосибирска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228600" y="44624"/>
            <a:ext cx="7086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Предлагаемое решение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7086600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Состав решения</a:t>
            </a:r>
            <a:endParaRPr lang="ru-RU" sz="2800" dirty="0">
              <a:effectLst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04800" y="10668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Blip>
                <a:blip r:embed="rId3"/>
              </a:buBlip>
              <a:defRPr/>
            </a:pPr>
            <a:r>
              <a:rPr lang="ru-RU" sz="3200" dirty="0" smtClean="0"/>
              <a:t>Портал с реестром наборов открытых данных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ru-RU" sz="3200" dirty="0" smtClean="0"/>
              <a:t>Страница </a:t>
            </a:r>
            <a:r>
              <a:rPr lang="ru-RU" sz="3200" dirty="0"/>
              <a:t>набора с паспортом </a:t>
            </a:r>
            <a:r>
              <a:rPr lang="ru-RU" sz="3200" dirty="0" smtClean="0"/>
              <a:t>и ссылками для скачивания файлов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ru-RU" sz="3200" dirty="0" smtClean="0"/>
              <a:t>Интерфейс </a:t>
            </a:r>
            <a:r>
              <a:rPr lang="ru-RU" sz="3200" dirty="0"/>
              <a:t>администратора для наполнения </a:t>
            </a:r>
            <a:r>
              <a:rPr lang="ru-RU" sz="3200" dirty="0" smtClean="0"/>
              <a:t>данными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ru-RU" sz="3200" dirty="0"/>
              <a:t>Данные в машиночитаемом формате (</a:t>
            </a:r>
            <a:r>
              <a:rPr lang="en-US" sz="3200" dirty="0"/>
              <a:t>CSV</a:t>
            </a:r>
            <a:r>
              <a:rPr lang="ru-RU" sz="3200" dirty="0"/>
              <a:t>)</a:t>
            </a:r>
          </a:p>
          <a:p>
            <a:pPr marL="742950" lvl="2" indent="-342900">
              <a:buBlip>
                <a:blip r:embed="rId3"/>
              </a:buBlip>
              <a:defRPr/>
            </a:pPr>
            <a:r>
              <a:rPr lang="ru-RU" sz="2800" dirty="0"/>
              <a:t>Сайт проходит проверку на </a:t>
            </a:r>
            <a:r>
              <a:rPr lang="ru-RU" sz="2800" u="sng" dirty="0">
                <a:hlinkClick r:id="rId4"/>
              </a:rPr>
              <a:t>https://gosmonitor.ru/check-opendata</a:t>
            </a:r>
            <a:r>
              <a:rPr lang="ru-RU" sz="2800" dirty="0"/>
              <a:t> (</a:t>
            </a:r>
            <a:r>
              <a:rPr lang="ru-RU" sz="2800" i="1" u="sng" dirty="0">
                <a:solidFill>
                  <a:srgbClr val="FF0000"/>
                </a:solidFill>
              </a:rPr>
              <a:t>в отличие от многих </a:t>
            </a:r>
            <a:r>
              <a:rPr lang="ru-RU" sz="2800" i="1" u="sng" dirty="0" smtClean="0">
                <a:solidFill>
                  <a:srgbClr val="FF0000"/>
                </a:solidFill>
              </a:rPr>
              <a:t>других!</a:t>
            </a:r>
            <a:r>
              <a:rPr lang="ru-RU" sz="2800" dirty="0" smtClean="0"/>
              <a:t>)</a:t>
            </a:r>
            <a:endParaRPr lang="ru-RU" sz="2800" dirty="0"/>
          </a:p>
          <a:p>
            <a:pPr marL="0" lvl="1" indent="0"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8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7086600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Процесс подготовки материалов</a:t>
            </a:r>
            <a:endParaRPr lang="ru-RU" sz="2800" dirty="0">
              <a:effectLst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304800" y="10668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Blip>
                <a:blip r:embed="rId3"/>
              </a:buBlip>
              <a:defRPr/>
            </a:pPr>
            <a:r>
              <a:rPr lang="ru-RU" sz="3600" dirty="0" smtClean="0"/>
              <a:t> Владелец </a:t>
            </a:r>
            <a:r>
              <a:rPr lang="ru-RU" sz="3600" dirty="0"/>
              <a:t>данных:</a:t>
            </a:r>
          </a:p>
          <a:p>
            <a:pPr marL="742950" lvl="2" indent="-342900">
              <a:buBlip>
                <a:blip r:embed="rId3"/>
              </a:buBlip>
              <a:defRPr/>
            </a:pPr>
            <a:r>
              <a:rPr lang="ru-RU" sz="2800" dirty="0" smtClean="0"/>
              <a:t>Предоставление </a:t>
            </a:r>
            <a:r>
              <a:rPr lang="ru-RU" sz="2800" dirty="0"/>
              <a:t>материалов для публикации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ru-RU" sz="3600" dirty="0" smtClean="0"/>
              <a:t> Технический </a:t>
            </a:r>
            <a:r>
              <a:rPr lang="ru-RU" sz="3600" dirty="0"/>
              <a:t>специалист:</a:t>
            </a:r>
          </a:p>
          <a:p>
            <a:pPr marL="742950" lvl="2" indent="-342900">
              <a:buBlip>
                <a:blip r:embed="rId3"/>
              </a:buBlip>
              <a:defRPr/>
            </a:pPr>
            <a:r>
              <a:rPr lang="ru-RU" sz="2800" dirty="0" smtClean="0"/>
              <a:t>Проверка </a:t>
            </a:r>
            <a:r>
              <a:rPr lang="ru-RU" sz="2800" dirty="0"/>
              <a:t>материалов</a:t>
            </a:r>
          </a:p>
          <a:p>
            <a:pPr marL="342900" lvl="1" indent="-342900">
              <a:buBlip>
                <a:blip r:embed="rId3"/>
              </a:buBlip>
              <a:defRPr/>
            </a:pPr>
            <a:r>
              <a:rPr lang="ru-RU" sz="3600" dirty="0" smtClean="0"/>
              <a:t> Контент-менеджер</a:t>
            </a:r>
            <a:r>
              <a:rPr lang="ru-RU" sz="3600" dirty="0"/>
              <a:t>:</a:t>
            </a:r>
          </a:p>
          <a:p>
            <a:pPr marL="742950" lvl="2" indent="-342900">
              <a:buBlip>
                <a:blip r:embed="rId3"/>
              </a:buBlip>
              <a:defRPr/>
            </a:pPr>
            <a:r>
              <a:rPr lang="ru-RU" sz="2800" dirty="0" smtClean="0"/>
              <a:t>Подготовка </a:t>
            </a:r>
            <a:r>
              <a:rPr lang="ru-RU" sz="2800" dirty="0"/>
              <a:t>материалов в виде открытых данных</a:t>
            </a:r>
          </a:p>
          <a:p>
            <a:pPr marL="742950" lvl="2" indent="-342900">
              <a:buBlip>
                <a:blip r:embed="rId3"/>
              </a:buBlip>
              <a:defRPr/>
            </a:pPr>
            <a:r>
              <a:rPr lang="ru-RU" sz="2800" dirty="0" smtClean="0"/>
              <a:t>Публикация </a:t>
            </a:r>
            <a:r>
              <a:rPr lang="ru-RU" sz="2800" dirty="0"/>
              <a:t>материалов на сайте</a:t>
            </a:r>
          </a:p>
          <a:p>
            <a:pPr marL="0" lvl="1" indent="0"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271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Главная страница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1143000"/>
            <a:ext cx="8686800" cy="5538113"/>
          </a:xfrm>
          <a:prstGeom prst="rect">
            <a:avLst/>
          </a:prstGeom>
          <a:solidFill>
            <a:srgbClr val="7DC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4"/>
          <a:stretch/>
        </p:blipFill>
        <p:spPr>
          <a:xfrm>
            <a:off x="367937" y="1243687"/>
            <a:ext cx="8409717" cy="53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44624"/>
            <a:ext cx="6120680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>Паспорт набора данных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1143000"/>
            <a:ext cx="8686800" cy="5538113"/>
          </a:xfrm>
          <a:prstGeom prst="rect">
            <a:avLst/>
          </a:prstGeom>
          <a:solidFill>
            <a:srgbClr val="7DC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37270"/>
            <a:ext cx="8353719" cy="53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ологика_новый_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5c60f6-9446-467b-8a5d-b1bced67b2ec">J2MUXWZTNW5A-225-140</_dlc_DocId>
    <_dlc_DocIdUrl xmlns="925c60f6-9446-467b-8a5d-b1bced67b2ec">
      <Url>http://kurica/projects/mkt/_layouts/DocIdRedir.aspx?ID=J2MUXWZTNW5A-225-140</Url>
      <Description>J2MUXWZTNW5A-225-140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196098A15B52D4BA65FE040900DD4DA" ma:contentTypeVersion="0" ma:contentTypeDescription="Создание документа." ma:contentTypeScope="" ma:versionID="fc7739a9c647b1d5b9ff5c5c5db92bb7">
  <xsd:schema xmlns:xsd="http://www.w3.org/2001/XMLSchema" xmlns:xs="http://www.w3.org/2001/XMLSchema" xmlns:p="http://schemas.microsoft.com/office/2006/metadata/properties" xmlns:ns2="925c60f6-9446-467b-8a5d-b1bced67b2ec" targetNamespace="http://schemas.microsoft.com/office/2006/metadata/properties" ma:root="true" ma:fieldsID="5319e2023a9a13de009a2df36dbd6eb6" ns2:_="">
    <xsd:import namespace="925c60f6-9446-467b-8a5d-b1bced67b2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60f6-9446-467b-8a5d-b1bced67b2e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5885B-4BD2-4942-B530-ADDBE8A3DD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03D27-1308-4633-BF45-3AFE35E1281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C1D5F80-0F1A-4A12-BA25-A80F4D72457D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925c60f6-9446-467b-8a5d-b1bced67b2e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E975A63-52E1-4F47-9060-EAE537A7D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60f6-9446-467b-8a5d-b1bced67b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Технологика_новый_шаблон</Template>
  <TotalTime>2252</TotalTime>
  <Words>609</Words>
  <Application>Microsoft Office PowerPoint</Application>
  <PresentationFormat>Экран (4:3)</PresentationFormat>
  <Paragraphs>68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Segoe UI</vt:lpstr>
      <vt:lpstr>Технологика_новый_шаблон</vt:lpstr>
      <vt:lpstr>Портал «ОТКРЫТЫЕ ДАННЫЕ»</vt:lpstr>
      <vt:lpstr>Что такое открытые данные?</vt:lpstr>
      <vt:lpstr>Нормативные правовые акты  о публикации открытых данных: </vt:lpstr>
      <vt:lpstr>Требования к порталу</vt:lpstr>
      <vt:lpstr>Портал «Открытые данные» для мэрии г. Новосибирска </vt:lpstr>
      <vt:lpstr>Состав решения</vt:lpstr>
      <vt:lpstr>Процесс подготовки материалов</vt:lpstr>
      <vt:lpstr>Главная страница</vt:lpstr>
      <vt:lpstr>Паспорт набора данных</vt:lpstr>
      <vt:lpstr>Дополнительные опции</vt:lpstr>
      <vt:lpstr>Табличное отображение</vt:lpstr>
      <vt:lpstr>Картографическое отображение</vt:lpstr>
      <vt:lpstr>Преимущества портала</vt:lpstr>
      <vt:lpstr>Внутренний портал SharePoint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25.04.2012. Новый шаблон</dc:title>
  <dc:creator>Olga Mezenceva</dc:creator>
  <cp:lastModifiedBy>Alexander</cp:lastModifiedBy>
  <cp:revision>109</cp:revision>
  <dcterms:created xsi:type="dcterms:W3CDTF">2012-04-24T10:10:01Z</dcterms:created>
  <dcterms:modified xsi:type="dcterms:W3CDTF">2015-10-16T03:47:50Z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0x0101000196098A15B52D4BA65FE040900DD4DA</vt:lpwstr>
  </property>
  <property fmtid="{D5CDD505-2E9C-101B-9397-08002B2CF9AE}" pid="3" name="_dlc_DocIdItemGuid">
    <vt:lpwstr>6c1753d9-d891-4dbf-acd5-72498c4a6717</vt:lpwstr>
  </property>
</Properties>
</file>