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9" r:id="rId3"/>
    <p:sldId id="271" r:id="rId4"/>
    <p:sldId id="272" r:id="rId5"/>
    <p:sldId id="264" r:id="rId6"/>
    <p:sldId id="258" r:id="rId7"/>
    <p:sldId id="269" r:id="rId8"/>
    <p:sldId id="262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99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56DC-A75A-47C0-A02F-ADFFCD0C525D}" type="datetimeFigureOut">
              <a:rPr lang="ru-RU" smtClean="0"/>
              <a:t>15.10.14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F0FC-1190-4492-862B-9D2C025C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6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56DC-A75A-47C0-A02F-ADFFCD0C525D}" type="datetimeFigureOut">
              <a:rPr lang="ru-RU" smtClean="0"/>
              <a:t>15.10.14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F0FC-1190-4492-862B-9D2C025C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6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56DC-A75A-47C0-A02F-ADFFCD0C525D}" type="datetimeFigureOut">
              <a:rPr lang="ru-RU" smtClean="0"/>
              <a:t>15.10.14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F0FC-1190-4492-862B-9D2C025C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7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56DC-A75A-47C0-A02F-ADFFCD0C525D}" type="datetimeFigureOut">
              <a:rPr lang="ru-RU" smtClean="0"/>
              <a:t>15.10.14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F0FC-1190-4492-862B-9D2C025C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8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56DC-A75A-47C0-A02F-ADFFCD0C525D}" type="datetimeFigureOut">
              <a:rPr lang="ru-RU" smtClean="0"/>
              <a:t>15.10.14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F0FC-1190-4492-862B-9D2C025C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3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56DC-A75A-47C0-A02F-ADFFCD0C525D}" type="datetimeFigureOut">
              <a:rPr lang="ru-RU" smtClean="0"/>
              <a:t>15.10.14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F0FC-1190-4492-862B-9D2C025C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56DC-A75A-47C0-A02F-ADFFCD0C525D}" type="datetimeFigureOut">
              <a:rPr lang="ru-RU" smtClean="0"/>
              <a:t>15.10.14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F0FC-1190-4492-862B-9D2C025C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7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56DC-A75A-47C0-A02F-ADFFCD0C525D}" type="datetimeFigureOut">
              <a:rPr lang="ru-RU" smtClean="0"/>
              <a:t>15.10.14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F0FC-1190-4492-862B-9D2C025C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9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56DC-A75A-47C0-A02F-ADFFCD0C525D}" type="datetimeFigureOut">
              <a:rPr lang="ru-RU" smtClean="0"/>
              <a:t>15.10.14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F0FC-1190-4492-862B-9D2C025C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2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56DC-A75A-47C0-A02F-ADFFCD0C525D}" type="datetimeFigureOut">
              <a:rPr lang="ru-RU" smtClean="0"/>
              <a:t>15.10.14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F0FC-1190-4492-862B-9D2C025C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8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56DC-A75A-47C0-A02F-ADFFCD0C525D}" type="datetimeFigureOut">
              <a:rPr lang="ru-RU" smtClean="0"/>
              <a:t>15.10.14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F0FC-1190-4492-862B-9D2C025C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9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756DC-A75A-47C0-A02F-ADFFCD0C525D}" type="datetimeFigureOut">
              <a:rPr lang="ru-RU" smtClean="0"/>
              <a:t>15.10.14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F0FC-1190-4492-862B-9D2C025C0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6000"/>
                    </a14:imgEffect>
                    <a14:imgEffect>
                      <a14:colorTemperature colorTemp="8783"/>
                    </a14:imgEffect>
                    <a14:imgEffect>
                      <a14:saturation sat="204000"/>
                    </a14:imgEffect>
                    <a14:imgEffect>
                      <a14:brightnessContrast bright="-48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73016"/>
            <a:ext cx="8640960" cy="1152127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</a:rPr>
              <a:t>Муниципальная информатизация – пределы развития</a:t>
            </a:r>
          </a:p>
          <a:p>
            <a:pPr algn="l"/>
            <a:r>
              <a:rPr lang="ru-RU" sz="4400" b="1" dirty="0" smtClean="0">
                <a:solidFill>
                  <a:schemeClr val="bg1"/>
                </a:solidFill>
              </a:rPr>
              <a:t>                                                                           						</a:t>
            </a:r>
            <a:r>
              <a:rPr lang="ru-RU" sz="1600" dirty="0" smtClean="0">
                <a:solidFill>
                  <a:schemeClr val="bg1"/>
                </a:solidFill>
              </a:rPr>
              <a:t>Иванов П.Ф., СПб ГУП «СПб ИАЦ» 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                                  		</a:t>
            </a:r>
            <a:r>
              <a:rPr lang="ru-RU" sz="1600" dirty="0" smtClean="0">
                <a:solidFill>
                  <a:schemeClr val="bg1"/>
                </a:solidFill>
              </a:rPr>
              <a:t>Красноярск, 16.10.2014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1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Сообщение об использование объектов интеллектуальной собственности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/>
              <a:t>В презентации использованы фотографии из </a:t>
            </a:r>
            <a:r>
              <a:rPr lang="ru-RU" sz="3200" smtClean="0"/>
              <a:t>сети Интернет</a:t>
            </a:r>
            <a:r>
              <a:rPr lang="ru-RU" sz="3200" dirty="0" smtClean="0"/>
              <a:t>, авторские цитаты обозначены знаком копирайт (С)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912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vanov\Desktop\супер лу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41266" y="1484784"/>
            <a:ext cx="20290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Финансы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2996952"/>
            <a:ext cx="28803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FF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FF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869160"/>
            <a:ext cx="2224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Операции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7" y="2967335"/>
            <a:ext cx="29523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Имидж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4499992" y="0"/>
            <a:ext cx="72008" cy="11663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260648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6600"/>
                </a:solidFill>
                <a:latin typeface="Segoe Script" panose="020B0504020000000003" pitchFamily="34" charset="0"/>
                <a:ea typeface="BatangChe" panose="02030609000101010101" pitchFamily="49" charset="-127"/>
              </a:rPr>
              <a:t>  В основе муниципальной информатизации модель мира, состоящая из проблем создания технических систем</a:t>
            </a:r>
          </a:p>
          <a:p>
            <a:pPr algn="just"/>
            <a:endParaRPr lang="ru-RU" dirty="0">
              <a:solidFill>
                <a:schemeClr val="accent2">
                  <a:lumMod val="75000"/>
                </a:schemeClr>
              </a:solidFill>
              <a:latin typeface="Segoe Script" panose="020B0504020000000003" pitchFamily="34" charset="0"/>
              <a:ea typeface="BatangChe" panose="02030609000101010101" pitchFamily="49" charset="-127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Script" panose="020B0504020000000003" pitchFamily="34" charset="0"/>
                <a:ea typeface="BatangChe" panose="02030609000101010101" pitchFamily="49" charset="-127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2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vanov\Desktop\0_be27f_492d7410_X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7" y="0"/>
            <a:ext cx="9194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348880"/>
            <a:ext cx="8352928" cy="2223120"/>
          </a:xfrm>
          <a:noFill/>
        </p:spPr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anose="020B0504020000000003" pitchFamily="34" charset="0"/>
              </a:rPr>
              <a:t>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              «… в сфере информатизации не сформированы механизмы и не отработана практика финансирования мероприятий в интересах муниципалитетов из государственного или региональных бюджетов»</a:t>
            </a:r>
          </a:p>
          <a:p>
            <a:endParaRPr lang="ru-RU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              «… успешно эксплуатируются решения в сфере </a:t>
            </a:r>
            <a:r>
              <a:rPr lang="ru-RU" sz="2400" dirty="0" err="1" smtClean="0">
                <a:solidFill>
                  <a:schemeClr val="bg1"/>
                </a:solidFill>
                <a:latin typeface="Segoe Script" panose="020B0504020000000003" pitchFamily="34" charset="0"/>
              </a:rPr>
              <a:t>инфокоммуникаций</a:t>
            </a:r>
            <a:r>
              <a:rPr lang="ru-RU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на муниципальном уровне … Все это происходило и происходит на фоне непоследовательной политики государства в развитии информационных технологий»</a:t>
            </a:r>
          </a:p>
          <a:p>
            <a:endParaRPr lang="ru-RU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                                            (с) 2014, Андрей Губов, Иркутск</a:t>
            </a:r>
          </a:p>
          <a:p>
            <a:endParaRPr lang="ru-RU" sz="2400" dirty="0" smtClean="0">
              <a:solidFill>
                <a:schemeClr val="bg1"/>
              </a:solidFill>
              <a:latin typeface="Segoe Script" panose="020B0504020000000003" pitchFamily="34" charset="0"/>
            </a:endParaRPr>
          </a:p>
          <a:p>
            <a:endParaRPr lang="ru-RU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4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2124744" y="2708920"/>
            <a:ext cx="9838134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9512" y="58847"/>
            <a:ext cx="8784976" cy="60631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«… отсутствие целей и задач по информатизации каждого уровня исполнительной власти … отсутствие системного подхода … в целом и по каждой отрасли»</a:t>
            </a:r>
          </a:p>
          <a:p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(с) 2013, Анатолий Шевчук, </a:t>
            </a:r>
          </a:p>
          <a:p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Петропавловск-Камчатский</a:t>
            </a:r>
          </a:p>
          <a:p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… необходимость проведения широких 		информационных компаний по пропаганде …»</a:t>
            </a:r>
          </a:p>
          <a:p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(с) 2013, Евгений 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Делюкин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Барнаул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37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ov\Desktop\белый медвед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48" y="-12948"/>
            <a:ext cx="91596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352928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«Идея электронного правительство – это инициатива правительства</a:t>
            </a:r>
            <a: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?</a:t>
            </a:r>
            <a: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Тогда почему регионы сами ищут деньги, программистов, технику …?» </a:t>
            </a:r>
            <a:b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                              </a:t>
            </a:r>
            <a:b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                            </a:t>
            </a:r>
            <a:b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           </a:t>
            </a:r>
            <a:r>
              <a:rPr lang="ru-RU" sz="24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(с) 2013, Алексей Рогов, ЗАТО Северск </a:t>
            </a:r>
            <a:endParaRPr lang="ru-RU" sz="24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7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vanov\Desktop\айсбер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4221088"/>
            <a:ext cx="565591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Социальная востребованность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7296" y="4725144"/>
            <a:ext cx="6336704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Технологическая ограниченность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157192"/>
            <a:ext cx="6344205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Экономическая целесообразность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589240"/>
            <a:ext cx="5439710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Потребительское восприятие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6093296"/>
            <a:ext cx="5413946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Политическая популярность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76470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Segoe Script" panose="020B0504020000000003" pitchFamily="34" charset="0"/>
                <a:ea typeface="BatangChe" panose="02030609000101010101" pitchFamily="49" charset="-127"/>
              </a:rPr>
              <a:t>Копирование постулатов «электронного правительства» на местном уровне с очевидностью не имеет смысла    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Segoe Script" panose="020B0504020000000003" pitchFamily="34" charset="0"/>
              <a:ea typeface="BatangChe" panose="02030609000101010101" pitchFamily="49" charset="-127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Script" panose="020B0504020000000003" pitchFamily="34" charset="0"/>
                <a:ea typeface="BatangChe" panose="02030609000101010101" pitchFamily="49" charset="-127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1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ivanov\Desktop\проснус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908720"/>
            <a:ext cx="84969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Облачные сервисы, лучшие практики,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стандарты и общая методология …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 живут здесь и сейчас и Качество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Жизни всегда понятнее и нужнее уровня технологии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14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108498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Segoe Script" panose="020B0504020000000003" pitchFamily="34" charset="0"/>
                <a:ea typeface="BatangChe" panose="02030609000101010101" pitchFamily="49" charset="-127"/>
              </a:rPr>
              <a:t> </a:t>
            </a:r>
            <a:endParaRPr lang="ru-RU" sz="3600" dirty="0">
              <a:solidFill>
                <a:schemeClr val="bg1"/>
              </a:solidFill>
              <a:latin typeface="Segoe Script" panose="020B0504020000000003" pitchFamily="34" charset="0"/>
              <a:ea typeface="BatangChe" panose="02030609000101010101" pitchFamily="49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96952"/>
            <a:ext cx="84969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Segoe Script" panose="020B0504020000000003" pitchFamily="34" charset="0"/>
                <a:ea typeface="BatangChe" panose="02030609000101010101" pitchFamily="49" charset="-127"/>
              </a:rPr>
              <a:t>       </a:t>
            </a:r>
            <a:r>
              <a:rPr lang="ru-RU" sz="2400" b="1" dirty="0" smtClean="0">
                <a:solidFill>
                  <a:schemeClr val="bg1"/>
                </a:solidFill>
                <a:latin typeface="Segoe Script" panose="020B0504020000000003" pitchFamily="34" charset="0"/>
                <a:ea typeface="BatangChe" panose="02030609000101010101" pitchFamily="49" charset="-127"/>
              </a:rPr>
              <a:t>Смыслом информатизации местного самоуправления должна стать возможность на месте решать реальные </a:t>
            </a:r>
            <a:r>
              <a:rPr lang="ru-RU" sz="2400" b="1" dirty="0">
                <a:solidFill>
                  <a:schemeClr val="bg1"/>
                </a:solidFill>
                <a:latin typeface="Segoe Script" panose="020B0504020000000003" pitchFamily="34" charset="0"/>
                <a:ea typeface="BatangChe" panose="02030609000101010101" pitchFamily="49" charset="-127"/>
              </a:rPr>
              <a:t>проблемы </a:t>
            </a:r>
            <a:r>
              <a:rPr lang="ru-RU" sz="2400" b="1" dirty="0" smtClean="0">
                <a:solidFill>
                  <a:schemeClr val="bg1"/>
                </a:solidFill>
                <a:latin typeface="Segoe Script" panose="020B0504020000000003" pitchFamily="34" charset="0"/>
                <a:ea typeface="BatangChe" panose="02030609000101010101" pitchFamily="49" charset="-127"/>
              </a:rPr>
              <a:t>граждан, ориентация на морально-психологический эффект от информатизации, отношение к затратам на ИТ, как к инвестициям в качество жизни, социальный оптимизм, мотивацию развития граждан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Segoe Script" panose="020B0504020000000003" pitchFamily="34" charset="0"/>
              <a:ea typeface="BatangChe" panose="02030609000101010101" pitchFamily="49" charset="-127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Script" panose="020B0504020000000003" pitchFamily="34" charset="0"/>
                <a:ea typeface="BatangChe" panose="02030609000101010101" pitchFamily="49" charset="-127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3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517232"/>
            <a:ext cx="5464696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ivanov\Desktop\стратегия информатизации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3750"/>
                    </a14:imgEffect>
                    <a14:imgEffect>
                      <a14:saturation sat="90000"/>
                    </a14:imgEffect>
                    <a14:imgEffect>
                      <a14:brightnessContrast bright="34000" contrast="-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14621"/>
            <a:ext cx="925252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</a:rPr>
              <a:t>Не </a:t>
            </a:r>
            <a:r>
              <a:rPr lang="ru-RU" sz="3200" dirty="0">
                <a:solidFill>
                  <a:schemeClr val="bg1"/>
                </a:solidFill>
              </a:rPr>
              <a:t>пытайся согнуть ложку. Это невозможно. Для начала нужно понять главное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endParaRPr lang="ru-RU" sz="32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</a:rPr>
              <a:t>Что </a:t>
            </a:r>
            <a:r>
              <a:rPr lang="ru-RU" sz="3200" dirty="0">
                <a:solidFill>
                  <a:schemeClr val="bg1"/>
                </a:solidFill>
              </a:rPr>
              <a:t>главное</a:t>
            </a:r>
            <a:r>
              <a:rPr lang="ru-RU" sz="3200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Tx/>
              <a:buChar char="-"/>
            </a:pPr>
            <a:endParaRPr lang="ru-RU" sz="32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</a:rPr>
              <a:t>Ложки </a:t>
            </a:r>
            <a:r>
              <a:rPr lang="ru-RU" sz="3200" dirty="0">
                <a:solidFill>
                  <a:schemeClr val="bg1"/>
                </a:solidFill>
              </a:rPr>
              <a:t>не существует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endParaRPr lang="ru-RU" sz="32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</a:rPr>
              <a:t>Не </a:t>
            </a:r>
            <a:r>
              <a:rPr lang="ru-RU" sz="3200" dirty="0">
                <a:solidFill>
                  <a:schemeClr val="bg1"/>
                </a:solidFill>
              </a:rPr>
              <a:t>существует</a:t>
            </a:r>
            <a:r>
              <a:rPr lang="ru-RU" sz="3200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Tx/>
              <a:buChar char="-"/>
            </a:pPr>
            <a:endParaRPr lang="ru-RU" sz="32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</a:rPr>
              <a:t>Знаешь</a:t>
            </a:r>
            <a:r>
              <a:rPr lang="ru-RU" sz="3200" dirty="0">
                <a:solidFill>
                  <a:schemeClr val="bg1"/>
                </a:solidFill>
              </a:rPr>
              <a:t>, это не ложка гнется. Все </a:t>
            </a:r>
            <a:r>
              <a:rPr lang="ru-RU" sz="3200" dirty="0" smtClean="0">
                <a:solidFill>
                  <a:schemeClr val="bg1"/>
                </a:solidFill>
              </a:rPr>
              <a:t>обман.          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Дело в </a:t>
            </a:r>
            <a:r>
              <a:rPr lang="ru-RU" sz="4000" b="1" dirty="0">
                <a:solidFill>
                  <a:schemeClr val="bg1">
                    <a:lumMod val="95000"/>
                  </a:schemeClr>
                </a:solidFill>
              </a:rPr>
              <a:t>тебе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.    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                                              (с) 1999, к/ф «Матрица»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5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280</Words>
  <Application>Microsoft Macintosh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 </vt:lpstr>
      <vt:lpstr>Презентация PowerPoint</vt:lpstr>
      <vt:lpstr>«Идея электронного правительство – это инициатива правительства? Тогда почему регионы сами ищут деньги, программистов, технику …?»                                                                                     (с) 2013, Алексей Рогов, ЗАТО Северск </vt:lpstr>
      <vt:lpstr>Презентация PowerPoint</vt:lpstr>
      <vt:lpstr>Презентация PowerPoint</vt:lpstr>
      <vt:lpstr> </vt:lpstr>
      <vt:lpstr>Презентация PowerPoint</vt:lpstr>
      <vt:lpstr>       Сообщение об использование объектов интеллектуальной собственности    В презентации использованы фотографии из сети Интернет, авторские цитаты обозначены знаком копирайт (С)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Информатизация бытов</dc:title>
  <dc:creator>Иванов Петр Федорович</dc:creator>
  <cp:lastModifiedBy> Михаил Елисевич</cp:lastModifiedBy>
  <cp:revision>58</cp:revision>
  <dcterms:created xsi:type="dcterms:W3CDTF">2014-05-13T07:20:35Z</dcterms:created>
  <dcterms:modified xsi:type="dcterms:W3CDTF">2014-10-16T00:30:37Z</dcterms:modified>
</cp:coreProperties>
</file>