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4.xml" ContentType="application/vnd.openxmlformats-officedocument.theme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84" r:id="rId2"/>
    <p:sldMasterId id="2147483697" r:id="rId3"/>
    <p:sldMasterId id="2147483672" r:id="rId4"/>
    <p:sldMasterId id="2147483660" r:id="rId5"/>
  </p:sldMasterIdLst>
  <p:notesMasterIdLst>
    <p:notesMasterId r:id="rId20"/>
  </p:notesMasterIdLst>
  <p:sldIdLst>
    <p:sldId id="256" r:id="rId6"/>
    <p:sldId id="504" r:id="rId7"/>
    <p:sldId id="493" r:id="rId8"/>
    <p:sldId id="494" r:id="rId9"/>
    <p:sldId id="495" r:id="rId10"/>
    <p:sldId id="496" r:id="rId11"/>
    <p:sldId id="497" r:id="rId12"/>
    <p:sldId id="498" r:id="rId13"/>
    <p:sldId id="499" r:id="rId14"/>
    <p:sldId id="500" r:id="rId15"/>
    <p:sldId id="501" r:id="rId16"/>
    <p:sldId id="502" r:id="rId17"/>
    <p:sldId id="503" r:id="rId18"/>
    <p:sldId id="262" r:id="rId19"/>
  </p:sldIdLst>
  <p:sldSz cx="9144000" cy="6858000" type="screen4x3"/>
  <p:notesSz cx="6761163" cy="9942513"/>
  <p:defaultTextStyle>
    <a:defPPr>
      <a:defRPr lang="ru-RU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Стандартный раздел" id="{C49EF270-6A46-AE4A-9D28-D92840747706}">
          <p14:sldIdLst/>
        </p14:section>
        <p14:section name="Заголовок" id="{BF48F8EB-6828-774F-BDAB-F8C46F368A66}">
          <p14:sldIdLst>
            <p14:sldId id="256"/>
          </p14:sldIdLst>
        </p14:section>
        <p14:section name="Заголовок раздела" id="{7F24E286-E27A-164C-A8F0-78D96C123ED2}">
          <p14:sldIdLst>
            <p14:sldId id="504"/>
            <p14:sldId id="493"/>
            <p14:sldId id="494"/>
            <p14:sldId id="495"/>
            <p14:sldId id="496"/>
            <p14:sldId id="497"/>
            <p14:sldId id="498"/>
            <p14:sldId id="499"/>
            <p14:sldId id="500"/>
            <p14:sldId id="501"/>
            <p14:sldId id="502"/>
            <p14:sldId id="503"/>
            <p14:sldId id="262"/>
          </p14:sldIdLst>
        </p14:section>
        <p14:section name="Раздел без заголовка" id="{6B77CD29-7967-814E-BC69-0F3264A46C9D}">
          <p14:sldIdLst/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44C0B"/>
    <a:srgbClr val="1F497D"/>
    <a:srgbClr val="E44708"/>
    <a:srgbClr val="E44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horzBarState="maximized">
    <p:restoredLeft sz="12591" autoAdjust="0"/>
    <p:restoredTop sz="88201" autoAdjust="0"/>
  </p:normalViewPr>
  <p:slideViewPr>
    <p:cSldViewPr snapToGrid="0" snapToObjects="1">
      <p:cViewPr>
        <p:scale>
          <a:sx n="100" d="100"/>
          <a:sy n="100" d="100"/>
        </p:scale>
        <p:origin x="-1164" y="-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258" y="33528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42" d="100"/>
        <a:sy n="142" d="100"/>
      </p:scale>
      <p:origin x="0" y="0"/>
    </p:cViewPr>
  </p:sorterViewPr>
  <p:notesViewPr>
    <p:cSldViewPr snapToGrid="0" snapToObjects="1">
      <p:cViewPr varScale="1">
        <p:scale>
          <a:sx n="75" d="100"/>
          <a:sy n="75" d="100"/>
        </p:scale>
        <p:origin x="-2196" y="-114"/>
      </p:cViewPr>
      <p:guideLst>
        <p:guide orient="horz" pos="3131"/>
        <p:guide pos="2129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3" Type="http://schemas.openxmlformats.org/officeDocument/2006/relationships/slideMaster" Target="slideMasters/slideMaster3.xml"/><Relationship Id="rId21" Type="http://schemas.openxmlformats.org/officeDocument/2006/relationships/presProps" Target="presProp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theme" Target="theme/theme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oleObject" Target="&#1050;&#1085;&#1080;&#1075;&#1072;1" TargetMode="External"/><Relationship Id="rId1" Type="http://schemas.openxmlformats.org/officeDocument/2006/relationships/themeOverride" Target="../theme/themeOverrid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44"/>
    </mc:Choice>
    <mc:Fallback>
      <c:style val="44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/>
      <c:lineChart>
        <c:grouping val="standard"/>
        <c:varyColors val="0"/>
        <c:ser>
          <c:idx val="0"/>
          <c:order val="0"/>
          <c:dLbls>
            <c:dLbl>
              <c:idx val="5"/>
              <c:layout>
                <c:manualLayout>
                  <c:x val="0"/>
                  <c:y val="6.9071558600885263E-2"/>
                </c:manualLayout>
              </c:layout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b="1">
                    <a:solidFill>
                      <a:schemeClr val="tx1"/>
                    </a:solidFill>
                  </a:defRPr>
                </a:pPr>
                <a:endParaRPr lang="ru-RU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Лист1!$C$2:$H$2</c:f>
              <c:strCache>
                <c:ptCount val="6"/>
                <c:pt idx="0">
                  <c:v>2006 г.</c:v>
                </c:pt>
                <c:pt idx="1">
                  <c:v>2007 г.</c:v>
                </c:pt>
                <c:pt idx="2">
                  <c:v>2008 г.</c:v>
                </c:pt>
                <c:pt idx="3">
                  <c:v>2009 г.</c:v>
                </c:pt>
                <c:pt idx="4">
                  <c:v>2010 г.</c:v>
                </c:pt>
                <c:pt idx="5">
                  <c:v>2011 г.</c:v>
                </c:pt>
              </c:strCache>
            </c:strRef>
          </c:cat>
          <c:val>
            <c:numRef>
              <c:f>Лист1!$C$3:$H$3</c:f>
              <c:numCache>
                <c:formatCode>General</c:formatCode>
                <c:ptCount val="6"/>
                <c:pt idx="0">
                  <c:v>1</c:v>
                </c:pt>
                <c:pt idx="1">
                  <c:v>3</c:v>
                </c:pt>
                <c:pt idx="2">
                  <c:v>20</c:v>
                </c:pt>
                <c:pt idx="3">
                  <c:v>36</c:v>
                </c:pt>
                <c:pt idx="4">
                  <c:v>40</c:v>
                </c:pt>
                <c:pt idx="5">
                  <c:v>59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84965248"/>
        <c:axId val="84966784"/>
      </c:lineChart>
      <c:catAx>
        <c:axId val="84965248"/>
        <c:scaling>
          <c:orientation val="minMax"/>
        </c:scaling>
        <c:delete val="0"/>
        <c:axPos val="b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pPr>
            <a:endParaRPr lang="ru-RU"/>
          </a:p>
        </c:txPr>
        <c:crossAx val="84966784"/>
        <c:crosses val="autoZero"/>
        <c:auto val="1"/>
        <c:lblAlgn val="ctr"/>
        <c:lblOffset val="100"/>
        <c:noMultiLvlLbl val="0"/>
      </c:catAx>
      <c:valAx>
        <c:axId val="84966784"/>
        <c:scaling>
          <c:orientation val="minMax"/>
          <c:max val="60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 sz="1600">
                    <a:solidFill>
                      <a:schemeClr val="tx2"/>
                    </a:solidFill>
                    <a:latin typeface="Arial" pitchFamily="34" charset="0"/>
                    <a:cs typeface="Arial" pitchFamily="34" charset="0"/>
                  </a:defRPr>
                </a:pPr>
                <a:r>
                  <a:rPr lang="ru-RU" sz="1600">
                    <a:solidFill>
                      <a:schemeClr val="tx2"/>
                    </a:solidFill>
                    <a:latin typeface="Arial" pitchFamily="34" charset="0"/>
                    <a:cs typeface="Arial" pitchFamily="34" charset="0"/>
                  </a:rPr>
                  <a:t>Количество участников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pPr>
            <a:endParaRPr lang="ru-RU"/>
          </a:p>
        </c:txPr>
        <c:crossAx val="84965248"/>
        <c:crosses val="autoZero"/>
        <c:crossBetween val="between"/>
      </c:valAx>
      <c:spPr>
        <a:noFill/>
        <a:effectLst>
          <a:glow rad="127000">
            <a:schemeClr val="tx1"/>
          </a:glow>
        </a:effectLst>
      </c:spPr>
    </c:plotArea>
    <c:plotVisOnly val="1"/>
    <c:dispBlanksAs val="gap"/>
    <c:showDLblsOverMax val="0"/>
  </c:chart>
  <c:spPr>
    <a:noFill/>
  </c:spPr>
  <c:txPr>
    <a:bodyPr/>
    <a:lstStyle/>
    <a:p>
      <a:pPr>
        <a:defRPr sz="1800"/>
      </a:pPr>
      <a:endParaRPr lang="ru-RU"/>
    </a:p>
  </c:txPr>
  <c:externalData r:id="rId2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29837" cy="49712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29761" y="0"/>
            <a:ext cx="2929837" cy="49712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5B61F2A-C357-420A-8397-D5B9D1D9D6F9}" type="datetimeFigureOut">
              <a:rPr lang="ru-RU" smtClean="0"/>
              <a:pPr/>
              <a:t>17.10.2013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896938" y="746125"/>
            <a:ext cx="4967287" cy="3727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6117" y="4722694"/>
            <a:ext cx="5408930" cy="447413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43662"/>
            <a:ext cx="2929837" cy="4971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29761" y="9443662"/>
            <a:ext cx="2929837" cy="4971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F0036EA-F1C3-444A-857B-DB74A5E6DE0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760293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0036EA-F1C3-444A-857B-DB74A5E6DE04}" type="slidenum">
              <a:rPr lang="ru-RU" smtClean="0"/>
              <a:pPr/>
              <a:t>1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9449232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95350" y="746125"/>
            <a:ext cx="4970463" cy="3729038"/>
          </a:xfrm>
          <a:ln/>
        </p:spPr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1489" y="4722694"/>
            <a:ext cx="4958186" cy="4474131"/>
          </a:xfrm>
          <a:noFill/>
          <a:ln/>
        </p:spPr>
        <p:txBody>
          <a:bodyPr/>
          <a:lstStyle/>
          <a:p>
            <a:pPr>
              <a:buFont typeface="Wingdings" pitchFamily="2" charset="2"/>
              <a:buNone/>
            </a:pPr>
            <a:endParaRPr lang="ru-RU" sz="900" b="1" dirty="0" smtClean="0"/>
          </a:p>
          <a:p>
            <a:pPr>
              <a:buFont typeface="Wingdings" pitchFamily="2" charset="2"/>
              <a:buNone/>
            </a:pPr>
            <a:r>
              <a:rPr lang="ru-RU" sz="900" b="1" dirty="0" smtClean="0"/>
              <a:t>Правительство Самарской области	</a:t>
            </a:r>
            <a:r>
              <a:rPr lang="en-US" sz="700" b="1" dirty="0" smtClean="0"/>
              <a:t>23</a:t>
            </a:r>
            <a:r>
              <a:rPr lang="ru-RU" sz="700" b="1" dirty="0" smtClean="0"/>
              <a:t>00</a:t>
            </a:r>
          </a:p>
          <a:p>
            <a:pPr>
              <a:buFont typeface="Wingdings" pitchFamily="2" charset="2"/>
              <a:buNone/>
            </a:pPr>
            <a:r>
              <a:rPr lang="ru-RU" sz="900" b="1" dirty="0" smtClean="0"/>
              <a:t>Администрация ЯНАО	</a:t>
            </a:r>
            <a:r>
              <a:rPr lang="ru-RU" sz="700" b="1" dirty="0" smtClean="0"/>
              <a:t>2500</a:t>
            </a:r>
          </a:p>
          <a:p>
            <a:pPr>
              <a:buFont typeface="Wingdings" pitchFamily="2" charset="2"/>
              <a:buNone/>
            </a:pPr>
            <a:r>
              <a:rPr lang="ru-RU" sz="900" b="1" dirty="0" smtClean="0"/>
              <a:t>Администрация Ульяновской обл.	</a:t>
            </a:r>
            <a:r>
              <a:rPr lang="en-US" sz="700" b="1" dirty="0" smtClean="0"/>
              <a:t>1</a:t>
            </a:r>
            <a:r>
              <a:rPr lang="ru-RU" sz="700" b="1" dirty="0" smtClean="0"/>
              <a:t>200</a:t>
            </a:r>
          </a:p>
          <a:p>
            <a:pPr>
              <a:buFont typeface="Wingdings" pitchFamily="2" charset="2"/>
              <a:buNone/>
            </a:pPr>
            <a:r>
              <a:rPr lang="ru-RU" sz="900" b="1" dirty="0" smtClean="0"/>
              <a:t>Администрация Омской области	</a:t>
            </a:r>
            <a:r>
              <a:rPr lang="ru-RU" sz="700" b="1" dirty="0" smtClean="0"/>
              <a:t>800</a:t>
            </a:r>
          </a:p>
          <a:p>
            <a:pPr>
              <a:buFont typeface="Wingdings" pitchFamily="2" charset="2"/>
              <a:buNone/>
            </a:pPr>
            <a:r>
              <a:rPr lang="ru-RU" sz="900" b="1" dirty="0" smtClean="0"/>
              <a:t>Правительство Пензенской обл.	</a:t>
            </a:r>
            <a:r>
              <a:rPr lang="ru-RU" sz="700" b="1" dirty="0" smtClean="0"/>
              <a:t>500</a:t>
            </a:r>
          </a:p>
          <a:p>
            <a:pPr>
              <a:buFont typeface="Wingdings" pitchFamily="2" charset="2"/>
              <a:buNone/>
            </a:pPr>
            <a:r>
              <a:rPr lang="ru-RU" sz="900" b="1" dirty="0" smtClean="0"/>
              <a:t>Правительство Оренбургской области	</a:t>
            </a:r>
            <a:r>
              <a:rPr lang="ru-RU" sz="700" b="1" dirty="0" smtClean="0"/>
              <a:t>300</a:t>
            </a:r>
          </a:p>
          <a:p>
            <a:pPr>
              <a:buFont typeface="Wingdings" pitchFamily="2" charset="2"/>
              <a:buNone/>
            </a:pPr>
            <a:r>
              <a:rPr lang="ru-RU" sz="900" b="1" dirty="0" smtClean="0"/>
              <a:t>Администрация Тверской области	</a:t>
            </a:r>
            <a:r>
              <a:rPr lang="ru-RU" sz="700" b="1" dirty="0" smtClean="0"/>
              <a:t>200</a:t>
            </a:r>
          </a:p>
          <a:p>
            <a:pPr>
              <a:buFont typeface="Wingdings" pitchFamily="2" charset="2"/>
              <a:buNone/>
            </a:pPr>
            <a:r>
              <a:rPr lang="ru-RU" sz="900" b="1" dirty="0" smtClean="0"/>
              <a:t>Федеральная служба по финансовым рынкам 	</a:t>
            </a:r>
            <a:r>
              <a:rPr lang="ru-RU" sz="700" b="1" dirty="0" smtClean="0"/>
              <a:t>700</a:t>
            </a:r>
          </a:p>
          <a:p>
            <a:pPr>
              <a:buFont typeface="Wingdings" pitchFamily="2" charset="2"/>
              <a:buNone/>
            </a:pPr>
            <a:r>
              <a:rPr lang="ru-RU" sz="900" b="1" dirty="0" smtClean="0"/>
              <a:t>Администрация г. Омск	</a:t>
            </a:r>
            <a:r>
              <a:rPr lang="ru-RU" sz="700" b="1" dirty="0" smtClean="0"/>
              <a:t>600</a:t>
            </a:r>
          </a:p>
          <a:p>
            <a:pPr>
              <a:buFont typeface="Wingdings" pitchFamily="2" charset="2"/>
              <a:buNone/>
            </a:pPr>
            <a:r>
              <a:rPr lang="ru-RU" sz="900" b="1" dirty="0" smtClean="0"/>
              <a:t>Администрация г. Красноярск	</a:t>
            </a:r>
            <a:r>
              <a:rPr lang="ru-RU" sz="700" b="1" dirty="0" smtClean="0"/>
              <a:t>550</a:t>
            </a:r>
          </a:p>
          <a:p>
            <a:pPr>
              <a:buFont typeface="Wingdings" pitchFamily="2" charset="2"/>
              <a:buNone/>
            </a:pPr>
            <a:endParaRPr lang="ru-RU" sz="700" b="1" dirty="0" smtClean="0"/>
          </a:p>
          <a:p>
            <a:pPr>
              <a:buFont typeface="Wingdings" pitchFamily="2" charset="2"/>
              <a:buNone/>
            </a:pPr>
            <a:r>
              <a:rPr lang="ru-RU" sz="800" dirty="0" smtClean="0"/>
              <a:t>Федеральные и государственные органы власти и управления федерального, регионального и муниципального уровня: ФСФР, </a:t>
            </a:r>
            <a:r>
              <a:rPr lang="ru-RU" sz="800" dirty="0" err="1" smtClean="0"/>
              <a:t>Роспотребнадзор</a:t>
            </a:r>
            <a:r>
              <a:rPr lang="ru-RU" sz="800" dirty="0" smtClean="0"/>
              <a:t>, </a:t>
            </a:r>
            <a:r>
              <a:rPr lang="ru-RU" sz="800" dirty="0" err="1" smtClean="0"/>
              <a:t>Росимущество</a:t>
            </a:r>
            <a:r>
              <a:rPr lang="ru-RU" sz="800" dirty="0" smtClean="0"/>
              <a:t>, Пенсионный Фонд РФ, Администрации  ЯНАО, Самарской, Ульяновской, Оренбургской, Новосибирской областей, Администрации г. Красноярск, Омск и  </a:t>
            </a:r>
            <a:r>
              <a:rPr lang="ru-RU" sz="800" dirty="0" err="1" smtClean="0"/>
              <a:t>и</a:t>
            </a:r>
            <a:r>
              <a:rPr lang="ru-RU" sz="800" dirty="0" smtClean="0"/>
              <a:t> др.</a:t>
            </a:r>
          </a:p>
          <a:p>
            <a:pPr>
              <a:buFont typeface="Wingdings" pitchFamily="2" charset="2"/>
              <a:buNone/>
            </a:pPr>
            <a:endParaRPr lang="ru-RU" sz="700" b="1" dirty="0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7107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mtClean="0">
              <a:latin typeface="Arial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8B3A530-6E19-4298-B971-3A0E5C4A60E1}" type="slidenum">
              <a:rPr lang="ru-RU" smtClean="0"/>
              <a:pPr>
                <a:defRPr/>
              </a:pPr>
              <a:t>3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7107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8A61589-5D4E-4A8B-8CDE-B6469E722D83}" type="slidenum">
              <a:rPr lang="ru-RU" smtClean="0"/>
              <a:pPr>
                <a:defRPr/>
              </a:pPr>
              <a:t>7</a:t>
            </a:fld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8131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7F7C0F1-B2EA-4A4C-95A9-259A356FC107}" type="slidenum">
              <a:rPr lang="ru-RU" smtClean="0"/>
              <a:pPr>
                <a:defRPr/>
              </a:pPr>
              <a:t>8</a:t>
            </a:fld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9155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FB82BE0-AC6D-4A85-B2BB-AE057EAE0046}" type="slidenum">
              <a:rPr lang="ru-RU" smtClean="0"/>
              <a:pPr>
                <a:defRPr/>
              </a:pPr>
              <a:t>9</a:t>
            </a:fld>
            <a:endParaRPr 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0179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DA4DC5A-790E-49C9-BBD9-58751BED86BB}" type="slidenum">
              <a:rPr lang="ru-RU" smtClean="0"/>
              <a:pPr>
                <a:defRPr/>
              </a:pPr>
              <a:t>10</a:t>
            </a:fld>
            <a:endParaRPr lang="ru-RU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03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449902E-BDD4-4304-916C-7A7D9237737F}" type="slidenum">
              <a:rPr lang="ru-RU" smtClean="0"/>
              <a:pPr>
                <a:defRPr/>
              </a:pPr>
              <a:t>11</a:t>
            </a:fld>
            <a:endParaRPr lang="ru-RU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2227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FA3F3A4-E296-4EB2-A840-C99B9D924C09}" type="slidenum">
              <a:rPr lang="ru-RU" smtClean="0"/>
              <a:pPr>
                <a:defRPr/>
              </a:pPr>
              <a:t>12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7A65EA-6B3E-2943-AC7E-9C59DF802514}" type="datetimeFigureOut">
              <a:rPr lang="ru-RU" smtClean="0"/>
              <a:pPr/>
              <a:t>17.10.2013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A7C86A-4F2E-C441-AD92-596CD4F64B2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43424239"/>
      </p:ext>
    </p:extLst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.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Образец текста</a:t>
            </a:r>
          </a:p>
          <a:p>
            <a:pPr lvl="1"/>
            <a:r>
              <a:rPr lang="en-US" smtClean="0"/>
              <a:t>Второй уровень</a:t>
            </a:r>
          </a:p>
          <a:p>
            <a:pPr lvl="2"/>
            <a:r>
              <a:rPr lang="en-US" smtClean="0"/>
              <a:t>Третий уровень</a:t>
            </a:r>
          </a:p>
          <a:p>
            <a:pPr lvl="3"/>
            <a:r>
              <a:rPr lang="en-US" smtClean="0"/>
              <a:t>Четвертый уровень</a:t>
            </a:r>
          </a:p>
          <a:p>
            <a:pPr lvl="4"/>
            <a:r>
              <a:rPr lang="en-US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7A65EA-6B3E-2943-AC7E-9C59DF802514}" type="datetimeFigureOut">
              <a:rPr lang="ru-RU" smtClean="0"/>
              <a:pPr/>
              <a:t>17.10.2013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A7C86A-4F2E-C441-AD92-596CD4F64B2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25791577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. загол.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Образец текста</a:t>
            </a:r>
          </a:p>
          <a:p>
            <a:pPr lvl="1"/>
            <a:r>
              <a:rPr lang="en-US" smtClean="0"/>
              <a:t>Второй уровень</a:t>
            </a:r>
          </a:p>
          <a:p>
            <a:pPr lvl="2"/>
            <a:r>
              <a:rPr lang="en-US" smtClean="0"/>
              <a:t>Третий уровень</a:t>
            </a:r>
          </a:p>
          <a:p>
            <a:pPr lvl="3"/>
            <a:r>
              <a:rPr lang="en-US" smtClean="0"/>
              <a:t>Четвертый уровень</a:t>
            </a:r>
          </a:p>
          <a:p>
            <a:pPr lvl="4"/>
            <a:r>
              <a:rPr lang="en-US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7A65EA-6B3E-2943-AC7E-9C59DF802514}" type="datetimeFigureOut">
              <a:rPr lang="ru-RU" smtClean="0"/>
              <a:pPr/>
              <a:t>17.10.2013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A7C86A-4F2E-C441-AD92-596CD4F64B2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19769991"/>
      </p:ext>
    </p:extLst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985F2D-A44E-4092-9AB0-6483B6422894}" type="datetimeFigureOut">
              <a:rPr lang="ru-RU" smtClean="0"/>
              <a:pPr/>
              <a:t>17.10.2013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AC48C-1698-461B-A8BC-A4A76481DED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985F2D-A44E-4092-9AB0-6483B6422894}" type="datetimeFigureOut">
              <a:rPr lang="ru-RU" smtClean="0"/>
              <a:pPr/>
              <a:t>17.10.2013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AC48C-1698-461B-A8BC-A4A76481DED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985F2D-A44E-4092-9AB0-6483B6422894}" type="datetimeFigureOut">
              <a:rPr lang="ru-RU" smtClean="0"/>
              <a:pPr/>
              <a:t>17.10.2013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AC48C-1698-461B-A8BC-A4A76481DED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985F2D-A44E-4092-9AB0-6483B6422894}" type="datetimeFigureOut">
              <a:rPr lang="ru-RU" smtClean="0"/>
              <a:pPr/>
              <a:t>17.10.2013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AC48C-1698-461B-A8BC-A4A76481DED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985F2D-A44E-4092-9AB0-6483B6422894}" type="datetimeFigureOut">
              <a:rPr lang="ru-RU" smtClean="0"/>
              <a:pPr/>
              <a:t>17.10.2013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AC48C-1698-461B-A8BC-A4A76481DED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985F2D-A44E-4092-9AB0-6483B6422894}" type="datetimeFigureOut">
              <a:rPr lang="ru-RU" smtClean="0"/>
              <a:pPr/>
              <a:t>17.10.2013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AC48C-1698-461B-A8BC-A4A76481DED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985F2D-A44E-4092-9AB0-6483B6422894}" type="datetimeFigureOut">
              <a:rPr lang="ru-RU" smtClean="0"/>
              <a:pPr/>
              <a:t>17.10.2013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AC48C-1698-461B-A8BC-A4A76481DED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985F2D-A44E-4092-9AB0-6483B6422894}" type="datetimeFigureOut">
              <a:rPr lang="ru-RU" smtClean="0"/>
              <a:pPr/>
              <a:t>17.10.2013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AC48C-1698-461B-A8BC-A4A76481DED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Образец текста</a:t>
            </a:r>
          </a:p>
          <a:p>
            <a:pPr lvl="1"/>
            <a:r>
              <a:rPr lang="en-US" smtClean="0"/>
              <a:t>Второй уровень</a:t>
            </a:r>
          </a:p>
          <a:p>
            <a:pPr lvl="2"/>
            <a:r>
              <a:rPr lang="en-US" smtClean="0"/>
              <a:t>Третий уровень</a:t>
            </a:r>
          </a:p>
          <a:p>
            <a:pPr lvl="3"/>
            <a:r>
              <a:rPr lang="en-US" smtClean="0"/>
              <a:t>Четвертый уровень</a:t>
            </a:r>
          </a:p>
          <a:p>
            <a:pPr lvl="4"/>
            <a:r>
              <a:rPr lang="en-US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7A65EA-6B3E-2943-AC7E-9C59DF802514}" type="datetimeFigureOut">
              <a:rPr lang="ru-RU" smtClean="0"/>
              <a:pPr/>
              <a:t>17.10.2013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A7C86A-4F2E-C441-AD92-596CD4F64B2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03680444"/>
      </p:ext>
    </p:extLst>
  </p:cSld>
  <p:clrMapOvr>
    <a:masterClrMapping/>
  </p:clrMapOvr>
  <p:transition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985F2D-A44E-4092-9AB0-6483B6422894}" type="datetimeFigureOut">
              <a:rPr lang="ru-RU" smtClean="0"/>
              <a:pPr/>
              <a:t>17.10.2013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AC48C-1698-461B-A8BC-A4A76481DED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985F2D-A44E-4092-9AB0-6483B6422894}" type="datetimeFigureOut">
              <a:rPr lang="ru-RU" smtClean="0"/>
              <a:pPr/>
              <a:t>17.10.2013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AC48C-1698-461B-A8BC-A4A76481DED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985F2D-A44E-4092-9AB0-6483B6422894}" type="datetimeFigureOut">
              <a:rPr lang="ru-RU" smtClean="0"/>
              <a:pPr/>
              <a:t>17.10.2013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AC48C-1698-461B-A8BC-A4A76481DED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985F2D-A44E-4092-9AB0-6483B6422894}" type="datetimeFigureOut">
              <a:rPr lang="ru-RU" smtClean="0"/>
              <a:pPr/>
              <a:t>17.10.2013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AC48C-1698-461B-A8BC-A4A76481DED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B2766A-3EF6-4CCC-B5E4-5D2BB353A1ED}" type="datetimeFigureOut">
              <a:rPr lang="ru-RU" smtClean="0"/>
              <a:pPr/>
              <a:t>17.10.2013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09D785-4D69-45B4-9921-224A2B461CF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B2766A-3EF6-4CCC-B5E4-5D2BB353A1ED}" type="datetimeFigureOut">
              <a:rPr lang="ru-RU" smtClean="0"/>
              <a:pPr/>
              <a:t>17.10.2013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09D785-4D69-45B4-9921-224A2B461CF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B2766A-3EF6-4CCC-B5E4-5D2BB353A1ED}" type="datetimeFigureOut">
              <a:rPr lang="ru-RU" smtClean="0"/>
              <a:pPr/>
              <a:t>17.10.2013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09D785-4D69-45B4-9921-224A2B461CF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B2766A-3EF6-4CCC-B5E4-5D2BB353A1ED}" type="datetimeFigureOut">
              <a:rPr lang="ru-RU" smtClean="0"/>
              <a:pPr/>
              <a:t>17.10.2013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09D785-4D69-45B4-9921-224A2B461CF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B2766A-3EF6-4CCC-B5E4-5D2BB353A1ED}" type="datetimeFigureOut">
              <a:rPr lang="ru-RU" smtClean="0"/>
              <a:pPr/>
              <a:t>17.10.2013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09D785-4D69-45B4-9921-224A2B461CF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B2766A-3EF6-4CCC-B5E4-5D2BB353A1ED}" type="datetimeFigureOut">
              <a:rPr lang="ru-RU" smtClean="0"/>
              <a:pPr/>
              <a:t>17.10.2013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09D785-4D69-45B4-9921-224A2B461CF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7A65EA-6B3E-2943-AC7E-9C59DF802514}" type="datetimeFigureOut">
              <a:rPr lang="ru-RU" smtClean="0"/>
              <a:pPr/>
              <a:t>17.10.2013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A7C86A-4F2E-C441-AD92-596CD4F64B2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05815934"/>
      </p:ext>
    </p:extLst>
  </p:cSld>
  <p:clrMapOvr>
    <a:masterClrMapping/>
  </p:clrMapOvr>
  <p:transition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B2766A-3EF6-4CCC-B5E4-5D2BB353A1ED}" type="datetimeFigureOut">
              <a:rPr lang="ru-RU" smtClean="0"/>
              <a:pPr/>
              <a:t>17.10.2013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09D785-4D69-45B4-9921-224A2B461CF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B2766A-3EF6-4CCC-B5E4-5D2BB353A1ED}" type="datetimeFigureOut">
              <a:rPr lang="ru-RU" smtClean="0"/>
              <a:pPr/>
              <a:t>17.10.2013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09D785-4D69-45B4-9921-224A2B461CF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B2766A-3EF6-4CCC-B5E4-5D2BB353A1ED}" type="datetimeFigureOut">
              <a:rPr lang="ru-RU" smtClean="0"/>
              <a:pPr/>
              <a:t>17.10.2013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09D785-4D69-45B4-9921-224A2B461CF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B2766A-3EF6-4CCC-B5E4-5D2BB353A1ED}" type="datetimeFigureOut">
              <a:rPr lang="ru-RU" smtClean="0"/>
              <a:pPr/>
              <a:t>17.10.2013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09D785-4D69-45B4-9921-224A2B461CF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B2766A-3EF6-4CCC-B5E4-5D2BB353A1ED}" type="datetimeFigureOut">
              <a:rPr lang="ru-RU" smtClean="0"/>
              <a:pPr/>
              <a:t>17.10.2013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09D785-4D69-45B4-9921-224A2B461CF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2FEF7C-3184-48D8-AE52-44BEE10136B6}" type="datetimeFigureOut">
              <a:rPr lang="ru-RU" smtClean="0"/>
              <a:pPr/>
              <a:t>17.10.2013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63B275-DF87-4D13-930B-0F197C926D1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2FEF7C-3184-48D8-AE52-44BEE10136B6}" type="datetimeFigureOut">
              <a:rPr lang="ru-RU" smtClean="0"/>
              <a:pPr/>
              <a:t>17.10.2013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63B275-DF87-4D13-930B-0F197C926D1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2FEF7C-3184-48D8-AE52-44BEE10136B6}" type="datetimeFigureOut">
              <a:rPr lang="ru-RU" smtClean="0"/>
              <a:pPr/>
              <a:t>17.10.2013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63B275-DF87-4D13-930B-0F197C926D1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2FEF7C-3184-48D8-AE52-44BEE10136B6}" type="datetimeFigureOut">
              <a:rPr lang="ru-RU" smtClean="0"/>
              <a:pPr/>
              <a:t>17.10.2013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63B275-DF87-4D13-930B-0F197C926D1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2FEF7C-3184-48D8-AE52-44BEE10136B6}" type="datetimeFigureOut">
              <a:rPr lang="ru-RU" smtClean="0"/>
              <a:pPr/>
              <a:t>17.10.2013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63B275-DF87-4D13-930B-0F197C926D1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Образец текста</a:t>
            </a:r>
          </a:p>
          <a:p>
            <a:pPr lvl="1"/>
            <a:r>
              <a:rPr lang="en-US" smtClean="0"/>
              <a:t>Второй уровень</a:t>
            </a:r>
          </a:p>
          <a:p>
            <a:pPr lvl="2"/>
            <a:r>
              <a:rPr lang="en-US" smtClean="0"/>
              <a:t>Третий уровень</a:t>
            </a:r>
          </a:p>
          <a:p>
            <a:pPr lvl="3"/>
            <a:r>
              <a:rPr lang="en-US" smtClean="0"/>
              <a:t>Четвертый уровень</a:t>
            </a:r>
          </a:p>
          <a:p>
            <a:pPr lvl="4"/>
            <a:r>
              <a:rPr lang="en-US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Образец текста</a:t>
            </a:r>
          </a:p>
          <a:p>
            <a:pPr lvl="1"/>
            <a:r>
              <a:rPr lang="en-US" smtClean="0"/>
              <a:t>Второй уровень</a:t>
            </a:r>
          </a:p>
          <a:p>
            <a:pPr lvl="2"/>
            <a:r>
              <a:rPr lang="en-US" smtClean="0"/>
              <a:t>Третий уровень</a:t>
            </a:r>
          </a:p>
          <a:p>
            <a:pPr lvl="3"/>
            <a:r>
              <a:rPr lang="en-US" smtClean="0"/>
              <a:t>Четвертый уровень</a:t>
            </a:r>
          </a:p>
          <a:p>
            <a:pPr lvl="4"/>
            <a:r>
              <a:rPr lang="en-US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7A65EA-6B3E-2943-AC7E-9C59DF802514}" type="datetimeFigureOut">
              <a:rPr lang="ru-RU" smtClean="0"/>
              <a:pPr/>
              <a:t>17.10.2013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A7C86A-4F2E-C441-AD92-596CD4F64B2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76338113"/>
      </p:ext>
    </p:extLst>
  </p:cSld>
  <p:clrMapOvr>
    <a:masterClrMapping/>
  </p:clrMapOvr>
  <p:transition/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2FEF7C-3184-48D8-AE52-44BEE10136B6}" type="datetimeFigureOut">
              <a:rPr lang="ru-RU" smtClean="0"/>
              <a:pPr/>
              <a:t>17.10.2013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63B275-DF87-4D13-930B-0F197C926D1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2FEF7C-3184-48D8-AE52-44BEE10136B6}" type="datetimeFigureOut">
              <a:rPr lang="ru-RU" smtClean="0"/>
              <a:pPr/>
              <a:t>17.10.2013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63B275-DF87-4D13-930B-0F197C926D1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2FEF7C-3184-48D8-AE52-44BEE10136B6}" type="datetimeFigureOut">
              <a:rPr lang="ru-RU" smtClean="0"/>
              <a:pPr/>
              <a:t>17.10.2013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63B275-DF87-4D13-930B-0F197C926D1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2FEF7C-3184-48D8-AE52-44BEE10136B6}" type="datetimeFigureOut">
              <a:rPr lang="ru-RU" smtClean="0"/>
              <a:pPr/>
              <a:t>17.10.2013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63B275-DF87-4D13-930B-0F197C926D1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2FEF7C-3184-48D8-AE52-44BEE10136B6}" type="datetimeFigureOut">
              <a:rPr lang="ru-RU" smtClean="0"/>
              <a:pPr/>
              <a:t>17.10.2013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63B275-DF87-4D13-930B-0F197C926D1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2FEF7C-3184-48D8-AE52-44BEE10136B6}" type="datetimeFigureOut">
              <a:rPr lang="ru-RU" smtClean="0"/>
              <a:pPr/>
              <a:t>17.10.2013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63B275-DF87-4D13-930B-0F197C926D1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8F9140-B010-4ED7-8873-3A71333F5978}" type="datetimeFigureOut">
              <a:rPr lang="ru-RU" smtClean="0"/>
              <a:pPr/>
              <a:t>17.10.2013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05FECA-37DC-4CDB-B976-32A5FCB5732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8F9140-B010-4ED7-8873-3A71333F5978}" type="datetimeFigureOut">
              <a:rPr lang="ru-RU" smtClean="0"/>
              <a:pPr/>
              <a:t>17.10.2013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05FECA-37DC-4CDB-B976-32A5FCB5732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8F9140-B010-4ED7-8873-3A71333F5978}" type="datetimeFigureOut">
              <a:rPr lang="ru-RU" smtClean="0"/>
              <a:pPr/>
              <a:t>17.10.2013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05FECA-37DC-4CDB-B976-32A5FCB5732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8F9140-B010-4ED7-8873-3A71333F5978}" type="datetimeFigureOut">
              <a:rPr lang="ru-RU" smtClean="0"/>
              <a:pPr/>
              <a:t>17.10.2013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05FECA-37DC-4CDB-B976-32A5FCB5732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Образец текста</a:t>
            </a:r>
          </a:p>
          <a:p>
            <a:pPr lvl="1"/>
            <a:r>
              <a:rPr lang="en-US" smtClean="0"/>
              <a:t>Второй уровень</a:t>
            </a:r>
          </a:p>
          <a:p>
            <a:pPr lvl="2"/>
            <a:r>
              <a:rPr lang="en-US" smtClean="0"/>
              <a:t>Третий уровень</a:t>
            </a:r>
          </a:p>
          <a:p>
            <a:pPr lvl="3"/>
            <a:r>
              <a:rPr lang="en-US" smtClean="0"/>
              <a:t>Четвертый уровень</a:t>
            </a:r>
          </a:p>
          <a:p>
            <a:pPr lvl="4"/>
            <a:r>
              <a:rPr lang="en-US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Образец текста</a:t>
            </a:r>
          </a:p>
          <a:p>
            <a:pPr lvl="1"/>
            <a:r>
              <a:rPr lang="en-US" smtClean="0"/>
              <a:t>Второй уровень</a:t>
            </a:r>
          </a:p>
          <a:p>
            <a:pPr lvl="2"/>
            <a:r>
              <a:rPr lang="en-US" smtClean="0"/>
              <a:t>Третий уровень</a:t>
            </a:r>
          </a:p>
          <a:p>
            <a:pPr lvl="3"/>
            <a:r>
              <a:rPr lang="en-US" smtClean="0"/>
              <a:t>Четвертый уровень</a:t>
            </a:r>
          </a:p>
          <a:p>
            <a:pPr lvl="4"/>
            <a:r>
              <a:rPr lang="en-US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7A65EA-6B3E-2943-AC7E-9C59DF802514}" type="datetimeFigureOut">
              <a:rPr lang="ru-RU" smtClean="0"/>
              <a:pPr/>
              <a:t>17.10.2013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A7C86A-4F2E-C441-AD92-596CD4F64B2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53274368"/>
      </p:ext>
    </p:extLst>
  </p:cSld>
  <p:clrMapOvr>
    <a:masterClrMapping/>
  </p:clrMapOvr>
  <p:transition/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8F9140-B010-4ED7-8873-3A71333F5978}" type="datetimeFigureOut">
              <a:rPr lang="ru-RU" smtClean="0"/>
              <a:pPr/>
              <a:t>17.10.2013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05FECA-37DC-4CDB-B976-32A5FCB5732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8F9140-B010-4ED7-8873-3A71333F5978}" type="datetimeFigureOut">
              <a:rPr lang="ru-RU" smtClean="0"/>
              <a:pPr/>
              <a:t>17.10.2013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05FECA-37DC-4CDB-B976-32A5FCB5732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8F9140-B010-4ED7-8873-3A71333F5978}" type="datetimeFigureOut">
              <a:rPr lang="ru-RU" smtClean="0"/>
              <a:pPr/>
              <a:t>17.10.2013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05FECA-37DC-4CDB-B976-32A5FCB5732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8F9140-B010-4ED7-8873-3A71333F5978}" type="datetimeFigureOut">
              <a:rPr lang="ru-RU" smtClean="0"/>
              <a:pPr/>
              <a:t>17.10.2013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05FECA-37DC-4CDB-B976-32A5FCB5732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8F9140-B010-4ED7-8873-3A71333F5978}" type="datetimeFigureOut">
              <a:rPr lang="ru-RU" smtClean="0"/>
              <a:pPr/>
              <a:t>17.10.2013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05FECA-37DC-4CDB-B976-32A5FCB5732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8F9140-B010-4ED7-8873-3A71333F5978}" type="datetimeFigureOut">
              <a:rPr lang="ru-RU" smtClean="0"/>
              <a:pPr/>
              <a:t>17.10.2013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05FECA-37DC-4CDB-B976-32A5FCB5732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8F9140-B010-4ED7-8873-3A71333F5978}" type="datetimeFigureOut">
              <a:rPr lang="ru-RU" smtClean="0"/>
              <a:pPr/>
              <a:t>17.10.2013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05FECA-37DC-4CDB-B976-32A5FCB5732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7A65EA-6B3E-2943-AC7E-9C59DF802514}" type="datetimeFigureOut">
              <a:rPr lang="ru-RU" smtClean="0"/>
              <a:pPr/>
              <a:t>17.10.2013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A7C86A-4F2E-C441-AD92-596CD4F64B2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69100459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7A65EA-6B3E-2943-AC7E-9C59DF802514}" type="datetimeFigureOut">
              <a:rPr lang="ru-RU" smtClean="0"/>
              <a:pPr/>
              <a:t>17.10.2013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A7C86A-4F2E-C441-AD92-596CD4F64B2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05674613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Образец текста</a:t>
            </a:r>
          </a:p>
          <a:p>
            <a:pPr lvl="1"/>
            <a:r>
              <a:rPr lang="en-US" smtClean="0"/>
              <a:t>Второй уровень</a:t>
            </a:r>
          </a:p>
          <a:p>
            <a:pPr lvl="2"/>
            <a:r>
              <a:rPr lang="en-US" smtClean="0"/>
              <a:t>Третий уровень</a:t>
            </a:r>
          </a:p>
          <a:p>
            <a:pPr lvl="3"/>
            <a:r>
              <a:rPr lang="en-US" smtClean="0"/>
              <a:t>Четвертый уровень</a:t>
            </a:r>
          </a:p>
          <a:p>
            <a:pPr lvl="4"/>
            <a:r>
              <a:rPr lang="en-US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7A65EA-6B3E-2943-AC7E-9C59DF802514}" type="datetimeFigureOut">
              <a:rPr lang="ru-RU" smtClean="0"/>
              <a:pPr/>
              <a:t>17.10.2013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A7C86A-4F2E-C441-AD92-596CD4F64B2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58296046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7A65EA-6B3E-2943-AC7E-9C59DF802514}" type="datetimeFigureOut">
              <a:rPr lang="ru-RU" smtClean="0"/>
              <a:pPr/>
              <a:t>17.10.2013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A7C86A-4F2E-C441-AD92-596CD4F64B2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97292901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45.xml"/><Relationship Id="rId5" Type="http://schemas.openxmlformats.org/officeDocument/2006/relationships/slideLayout" Target="../slideLayouts/slideLayout39.xml"/><Relationship Id="rId10" Type="http://schemas.openxmlformats.org/officeDocument/2006/relationships/slideLayout" Target="../slideLayouts/slideLayout44.xml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3.xml"/><Relationship Id="rId3" Type="http://schemas.openxmlformats.org/officeDocument/2006/relationships/slideLayout" Target="../slideLayouts/slideLayout48.xml"/><Relationship Id="rId7" Type="http://schemas.openxmlformats.org/officeDocument/2006/relationships/slideLayout" Target="../slideLayouts/slideLayout52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7.xml"/><Relationship Id="rId1" Type="http://schemas.openxmlformats.org/officeDocument/2006/relationships/slideLayout" Target="../slideLayouts/slideLayout46.xml"/><Relationship Id="rId6" Type="http://schemas.openxmlformats.org/officeDocument/2006/relationships/slideLayout" Target="../slideLayouts/slideLayout51.xml"/><Relationship Id="rId11" Type="http://schemas.openxmlformats.org/officeDocument/2006/relationships/slideLayout" Target="../slideLayouts/slideLayout56.xml"/><Relationship Id="rId5" Type="http://schemas.openxmlformats.org/officeDocument/2006/relationships/slideLayout" Target="../slideLayouts/slideLayout50.xml"/><Relationship Id="rId10" Type="http://schemas.openxmlformats.org/officeDocument/2006/relationships/slideLayout" Target="../slideLayouts/slideLayout55.xml"/><Relationship Id="rId4" Type="http://schemas.openxmlformats.org/officeDocument/2006/relationships/slideLayout" Target="../slideLayouts/slideLayout49.xml"/><Relationship Id="rId9" Type="http://schemas.openxmlformats.org/officeDocument/2006/relationships/slideLayout" Target="../slideLayouts/slideLayout5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err="1" smtClean="0"/>
              <a:t>Образец</a:t>
            </a:r>
            <a:r>
              <a:rPr lang="en-US" dirty="0" smtClean="0"/>
              <a:t> </a:t>
            </a:r>
            <a:r>
              <a:rPr lang="en-US" dirty="0" err="1" smtClean="0"/>
              <a:t>текста</a:t>
            </a:r>
            <a:endParaRPr lang="en-US" dirty="0" smtClean="0"/>
          </a:p>
          <a:p>
            <a:pPr lvl="1"/>
            <a:r>
              <a:rPr lang="en-US" dirty="0" err="1" smtClean="0"/>
              <a:t>Второй</a:t>
            </a:r>
            <a:r>
              <a:rPr lang="en-US" dirty="0" smtClean="0"/>
              <a:t> </a:t>
            </a:r>
            <a:r>
              <a:rPr lang="en-US" dirty="0" err="1" smtClean="0"/>
              <a:t>уровень</a:t>
            </a:r>
            <a:endParaRPr lang="en-US" dirty="0" smtClean="0"/>
          </a:p>
          <a:p>
            <a:pPr lvl="2"/>
            <a:r>
              <a:rPr lang="en-US" dirty="0" err="1" smtClean="0"/>
              <a:t>Третий</a:t>
            </a:r>
            <a:r>
              <a:rPr lang="en-US" dirty="0" smtClean="0"/>
              <a:t> </a:t>
            </a:r>
            <a:r>
              <a:rPr lang="en-US" dirty="0" err="1" smtClean="0"/>
              <a:t>уровень</a:t>
            </a:r>
            <a:endParaRPr lang="en-US" dirty="0" smtClean="0"/>
          </a:p>
          <a:p>
            <a:pPr lvl="3"/>
            <a:r>
              <a:rPr lang="en-US" dirty="0" err="1" smtClean="0"/>
              <a:t>Четвертый</a:t>
            </a:r>
            <a:r>
              <a:rPr lang="en-US" dirty="0" smtClean="0"/>
              <a:t> </a:t>
            </a:r>
            <a:r>
              <a:rPr lang="en-US" dirty="0" err="1" smtClean="0"/>
              <a:t>уровень</a:t>
            </a:r>
            <a:endParaRPr lang="en-US" dirty="0" smtClean="0"/>
          </a:p>
          <a:p>
            <a:pPr lvl="4"/>
            <a:r>
              <a:rPr lang="en-US" dirty="0" err="1" smtClean="0"/>
              <a:t>Пятый</a:t>
            </a:r>
            <a:r>
              <a:rPr lang="en-US" dirty="0" smtClean="0"/>
              <a:t> </a:t>
            </a:r>
            <a:r>
              <a:rPr lang="en-US" dirty="0" err="1" smtClean="0"/>
              <a:t>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7A65EA-6B3E-2943-AC7E-9C59DF802514}" type="datetimeFigureOut">
              <a:rPr lang="ru-RU" smtClean="0"/>
              <a:pPr/>
              <a:t>17.10.2013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A7C86A-4F2E-C441-AD92-596CD4F64B2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063201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985F2D-A44E-4092-9AB0-6483B6422894}" type="datetimeFigureOut">
              <a:rPr lang="ru-RU" smtClean="0"/>
              <a:pPr/>
              <a:t>17.10.2013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4AC48C-1698-461B-A8BC-A4A76481DED1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  <p:sldLayoutId id="2147483696" r:id="rId12"/>
  </p:sldLayoutIdLst>
  <p:transition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B2766A-3EF6-4CCC-B5E4-5D2BB353A1ED}" type="datetimeFigureOut">
              <a:rPr lang="ru-RU" smtClean="0"/>
              <a:pPr/>
              <a:t>17.10.2013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09D785-4D69-45B4-9921-224A2B461CF2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699" r:id="rId2"/>
    <p:sldLayoutId id="2147483700" r:id="rId3"/>
    <p:sldLayoutId id="2147483701" r:id="rId4"/>
    <p:sldLayoutId id="2147483702" r:id="rId5"/>
    <p:sldLayoutId id="2147483703" r:id="rId6"/>
    <p:sldLayoutId id="2147483704" r:id="rId7"/>
    <p:sldLayoutId id="2147483705" r:id="rId8"/>
    <p:sldLayoutId id="2147483706" r:id="rId9"/>
    <p:sldLayoutId id="2147483707" r:id="rId10"/>
    <p:sldLayoutId id="2147483708" r:id="rId11"/>
  </p:sldLayoutIdLst>
  <p:transition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2FEF7C-3184-48D8-AE52-44BEE10136B6}" type="datetimeFigureOut">
              <a:rPr lang="ru-RU" smtClean="0"/>
              <a:pPr/>
              <a:t>17.10.2013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63B275-DF87-4D13-930B-0F197C926D1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ransition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8F9140-B010-4ED7-8873-3A71333F5978}" type="datetimeFigureOut">
              <a:rPr lang="ru-RU" smtClean="0"/>
              <a:pPr/>
              <a:t>17.10.2013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05FECA-37DC-4CDB-B976-32A5FCB57325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pgu-yamal.ru/" TargetMode="External"/><Relationship Id="rId7" Type="http://schemas.openxmlformats.org/officeDocument/2006/relationships/image" Target="../media/image26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5.png"/><Relationship Id="rId5" Type="http://schemas.openxmlformats.org/officeDocument/2006/relationships/image" Target="../media/image21.png"/><Relationship Id="rId4" Type="http://schemas.openxmlformats.org/officeDocument/2006/relationships/hyperlink" Target="http://www.intertrust.ru/" TargetMode="Externa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jpeg"/><Relationship Id="rId3" Type="http://schemas.openxmlformats.org/officeDocument/2006/relationships/hyperlink" Target="http://pgu-yamal.ru/" TargetMode="External"/><Relationship Id="rId7" Type="http://schemas.openxmlformats.org/officeDocument/2006/relationships/image" Target="../media/image28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7.jpeg"/><Relationship Id="rId5" Type="http://schemas.openxmlformats.org/officeDocument/2006/relationships/image" Target="../media/image21.png"/><Relationship Id="rId4" Type="http://schemas.openxmlformats.org/officeDocument/2006/relationships/hyperlink" Target="http://www.intertrust.ru/" TargetMode="External"/><Relationship Id="rId9" Type="http://schemas.openxmlformats.org/officeDocument/2006/relationships/image" Target="../media/image30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ntertrust.ru/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13" Type="http://schemas.openxmlformats.org/officeDocument/2006/relationships/image" Target="../media/image13.png"/><Relationship Id="rId18" Type="http://schemas.openxmlformats.org/officeDocument/2006/relationships/image" Target="../media/image18.jpeg"/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12" Type="http://schemas.openxmlformats.org/officeDocument/2006/relationships/image" Target="../media/image12.png"/><Relationship Id="rId17" Type="http://schemas.openxmlformats.org/officeDocument/2006/relationships/image" Target="../media/image17.jpeg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11" Type="http://schemas.openxmlformats.org/officeDocument/2006/relationships/image" Target="../media/image11.jpeg"/><Relationship Id="rId5" Type="http://schemas.openxmlformats.org/officeDocument/2006/relationships/image" Target="../media/image5.jpeg"/><Relationship Id="rId15" Type="http://schemas.openxmlformats.org/officeDocument/2006/relationships/image" Target="../media/image15.png"/><Relationship Id="rId10" Type="http://schemas.openxmlformats.org/officeDocument/2006/relationships/image" Target="../media/image10.jpeg"/><Relationship Id="rId4" Type="http://schemas.openxmlformats.org/officeDocument/2006/relationships/image" Target="../media/image4.jpeg"/><Relationship Id="rId9" Type="http://schemas.openxmlformats.org/officeDocument/2006/relationships/image" Target="../media/image9.png"/><Relationship Id="rId14" Type="http://schemas.openxmlformats.org/officeDocument/2006/relationships/image" Target="../media/image1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0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pgu-yamal.ru/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hyperlink" Target="http://www.intertrust.ru/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ntertrust.ru/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://pgu-yamal.ru/" TargetMode="External"/><Relationship Id="rId5" Type="http://schemas.openxmlformats.org/officeDocument/2006/relationships/image" Target="../media/image23.png"/><Relationship Id="rId4" Type="http://schemas.openxmlformats.org/officeDocument/2006/relationships/image" Target="../media/image2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ntertrust.ru/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://pgu-yamal.ru/" TargetMode="External"/><Relationship Id="rId5" Type="http://schemas.openxmlformats.org/officeDocument/2006/relationships/image" Target="../media/image24.png"/><Relationship Id="rId4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ctrTitle"/>
          </p:nvPr>
        </p:nvSpPr>
        <p:spPr>
          <a:xfrm>
            <a:off x="504825" y="2676281"/>
            <a:ext cx="6779895" cy="1700986"/>
          </a:xfrm>
        </p:spPr>
        <p:txBody>
          <a:bodyPr anchor="t">
            <a:noAutofit/>
          </a:bodyPr>
          <a:lstStyle/>
          <a:p>
            <a:pPr algn="l"/>
            <a:r>
              <a:rPr lang="en-US" sz="2800" b="1" dirty="0" smtClean="0">
                <a:solidFill>
                  <a:srgbClr val="E44C0B"/>
                </a:solidFill>
                <a:latin typeface="Arial" pitchFamily="34" charset="0"/>
                <a:cs typeface="Arial" pitchFamily="34" charset="0"/>
              </a:rPr>
              <a:t>CompanyMedia </a:t>
            </a:r>
            <a:r>
              <a:rPr lang="ru-RU" sz="2800" b="1" dirty="0" smtClean="0">
                <a:solidFill>
                  <a:srgbClr val="E44C0B"/>
                </a:solidFill>
                <a:latin typeface="Arial" pitchFamily="34" charset="0"/>
                <a:cs typeface="Arial" pitchFamily="34" charset="0"/>
              </a:rPr>
              <a:t>для Органов Государственной Власти</a:t>
            </a:r>
            <a:endParaRPr lang="ru-RU" sz="2900" b="1" dirty="0">
              <a:solidFill>
                <a:srgbClr val="E44C0B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Подзаголовок 2"/>
          <p:cNvSpPr txBox="1">
            <a:spLocks/>
          </p:cNvSpPr>
          <p:nvPr/>
        </p:nvSpPr>
        <p:spPr>
          <a:xfrm>
            <a:off x="685800" y="5689526"/>
            <a:ext cx="5613400" cy="1066874"/>
          </a:xfrm>
          <a:prstGeom prst="rect">
            <a:avLst/>
          </a:prstGeom>
        </p:spPr>
        <p:txBody>
          <a:bodyPr vert="horz" lIns="91440" tIns="0" rIns="91440" bIns="45720" rtlCol="0" anchor="t">
            <a:norm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20000"/>
              </a:lnSpc>
            </a:pPr>
            <a:endParaRPr lang="ru-RU" sz="14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04826" y="5255961"/>
            <a:ext cx="4448174" cy="10618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ru-RU" sz="1400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Андрей Кучеров</a:t>
            </a:r>
            <a:endParaRPr lang="ru-RU" sz="1400" dirty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>
              <a:lnSpc>
                <a:spcPct val="90000"/>
              </a:lnSpc>
            </a:pPr>
            <a:r>
              <a:rPr lang="ru-RU" sz="1400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Руководитель отдела регионального развития</a:t>
            </a:r>
          </a:p>
          <a:p>
            <a:pPr>
              <a:lnSpc>
                <a:spcPct val="90000"/>
              </a:lnSpc>
            </a:pPr>
            <a:r>
              <a:rPr lang="ru-RU" sz="1400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Группа Компаний </a:t>
            </a:r>
            <a:r>
              <a:rPr lang="ru-RU" sz="1400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«ИнтерТраст»</a:t>
            </a:r>
          </a:p>
          <a:p>
            <a:pPr>
              <a:lnSpc>
                <a:spcPct val="90000"/>
              </a:lnSpc>
            </a:pPr>
            <a:r>
              <a:rPr lang="ru-RU" sz="1400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Тел.: +7 </a:t>
            </a:r>
            <a:r>
              <a:rPr lang="ru-RU" sz="1400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(495) </a:t>
            </a:r>
            <a:r>
              <a:rPr lang="ru-RU" sz="1400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956-79-28</a:t>
            </a:r>
            <a:endParaRPr lang="ru-RU" sz="1400" dirty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>
              <a:lnSpc>
                <a:spcPct val="90000"/>
              </a:lnSpc>
            </a:pPr>
            <a:r>
              <a:rPr lang="en-US" sz="1400" dirty="0" err="1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akucherov</a:t>
            </a:r>
            <a:r>
              <a:rPr lang="ru-RU" sz="1400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@intertrust.ru</a:t>
            </a:r>
            <a:endParaRPr lang="ru-RU" sz="1400" dirty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780232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Прямоугольник 49"/>
          <p:cNvSpPr/>
          <p:nvPr/>
        </p:nvSpPr>
        <p:spPr>
          <a:xfrm>
            <a:off x="0" y="6165850"/>
            <a:ext cx="9144000" cy="719138"/>
          </a:xfrm>
          <a:prstGeom prst="rect">
            <a:avLst/>
          </a:prstGeom>
          <a:gradFill flip="none" rotWithShape="1">
            <a:gsLst>
              <a:gs pos="0">
                <a:srgbClr val="B7DBFF">
                  <a:lumMod val="100000"/>
                </a:srgbClr>
              </a:gs>
              <a:gs pos="100000">
                <a:srgbClr val="F0F5FA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defRPr/>
            </a:pPr>
            <a:r>
              <a:rPr lang="en-US" sz="1100">
                <a:ea typeface="Calibri"/>
                <a:cs typeface="Times New Roman"/>
              </a:rPr>
              <a:t> </a:t>
            </a:r>
            <a:endParaRPr lang="ru-RU" sz="1100">
              <a:ea typeface="Calibri"/>
              <a:cs typeface="Times New Roman"/>
            </a:endParaRPr>
          </a:p>
        </p:txBody>
      </p:sp>
      <p:sp>
        <p:nvSpPr>
          <p:cNvPr id="16387" name="Rectangle 4"/>
          <p:cNvSpPr>
            <a:spLocks noGrp="1" noChangeArrowheads="1"/>
          </p:cNvSpPr>
          <p:nvPr>
            <p:ph type="ctrTitle"/>
          </p:nvPr>
        </p:nvSpPr>
        <p:spPr>
          <a:xfrm>
            <a:off x="74613" y="146050"/>
            <a:ext cx="8956675" cy="690563"/>
          </a:xfrm>
        </p:spPr>
        <p:txBody>
          <a:bodyPr>
            <a:normAutofit/>
          </a:bodyPr>
          <a:lstStyle/>
          <a:p>
            <a:pPr eaLnBrk="1" hangingPunct="1"/>
            <a:r>
              <a:rPr lang="ru-RU" sz="2000" b="1" dirty="0" smtClean="0">
                <a:solidFill>
                  <a:schemeClr val="tx2"/>
                </a:solidFill>
                <a:latin typeface="Arial" charset="0"/>
                <a:cs typeface="Arial" charset="0"/>
              </a:rPr>
              <a:t>Портал государственных услуг ЯНАО (</a:t>
            </a:r>
            <a:r>
              <a:rPr lang="en-US" sz="2000" b="1" dirty="0" smtClean="0">
                <a:solidFill>
                  <a:schemeClr val="tx2"/>
                </a:solidFill>
                <a:latin typeface="Arial" charset="0"/>
                <a:cs typeface="Arial" charset="0"/>
                <a:hlinkClick r:id="rId3"/>
              </a:rPr>
              <a:t>http://pgu-yamal.ru</a:t>
            </a:r>
            <a:r>
              <a:rPr lang="ru-RU" sz="2000" b="1" dirty="0" smtClean="0">
                <a:solidFill>
                  <a:schemeClr val="tx2"/>
                </a:solidFill>
                <a:latin typeface="Arial" charset="0"/>
                <a:cs typeface="Arial" charset="0"/>
              </a:rPr>
              <a:t> )</a:t>
            </a:r>
          </a:p>
        </p:txBody>
      </p:sp>
      <p:sp>
        <p:nvSpPr>
          <p:cNvPr id="16389" name="TextBox 71"/>
          <p:cNvSpPr txBox="1">
            <a:spLocks noChangeArrowheads="1"/>
          </p:cNvSpPr>
          <p:nvPr/>
        </p:nvSpPr>
        <p:spPr bwMode="auto">
          <a:xfrm>
            <a:off x="1797050" y="6958013"/>
            <a:ext cx="1408113" cy="306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ru-RU" sz="1400" b="1">
              <a:solidFill>
                <a:srgbClr val="0070C0"/>
              </a:solidFill>
              <a:latin typeface="Arial Narrow" pitchFamily="34" charset="0"/>
            </a:endParaRPr>
          </a:p>
        </p:txBody>
      </p:sp>
      <p:sp>
        <p:nvSpPr>
          <p:cNvPr id="73" name="TextBox 72"/>
          <p:cNvSpPr txBox="1"/>
          <p:nvPr/>
        </p:nvSpPr>
        <p:spPr>
          <a:xfrm>
            <a:off x="7451725" y="6308725"/>
            <a:ext cx="1800225" cy="3397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Arial Narrow" pitchFamily="34" charset="0"/>
                <a:cs typeface="+mn-cs"/>
                <a:hlinkClick r:id="rId4"/>
              </a:rPr>
              <a:t>www.intertrust.ru</a:t>
            </a:r>
            <a:endParaRPr lang="ru-RU" sz="1600" b="1" dirty="0">
              <a:solidFill>
                <a:srgbClr val="0070C0"/>
              </a:solidFill>
              <a:latin typeface="Arial Narrow" pitchFamily="34" charset="0"/>
              <a:cs typeface="+mn-cs"/>
            </a:endParaRPr>
          </a:p>
        </p:txBody>
      </p:sp>
      <p:sp>
        <p:nvSpPr>
          <p:cNvPr id="16391" name="TextBox 74"/>
          <p:cNvSpPr txBox="1">
            <a:spLocks noChangeArrowheads="1"/>
          </p:cNvSpPr>
          <p:nvPr/>
        </p:nvSpPr>
        <p:spPr bwMode="auto">
          <a:xfrm>
            <a:off x="3221038" y="6945313"/>
            <a:ext cx="3417887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400" b="1">
                <a:solidFill>
                  <a:srgbClr val="0070C0"/>
                </a:solidFill>
                <a:latin typeface="Arial Narrow" pitchFamily="34" charset="0"/>
              </a:rPr>
              <a:t> </a:t>
            </a:r>
            <a:endParaRPr lang="ru-RU" sz="1400" b="1">
              <a:solidFill>
                <a:srgbClr val="0070C0"/>
              </a:solidFill>
              <a:latin typeface="Arial Narrow" pitchFamily="34" charset="0"/>
            </a:endParaRPr>
          </a:p>
        </p:txBody>
      </p:sp>
      <p:cxnSp>
        <p:nvCxnSpPr>
          <p:cNvPr id="52" name="Прямая соединительная линия 51"/>
          <p:cNvCxnSpPr/>
          <p:nvPr/>
        </p:nvCxnSpPr>
        <p:spPr>
          <a:xfrm>
            <a:off x="0" y="908050"/>
            <a:ext cx="9144000" cy="0"/>
          </a:xfrm>
          <a:prstGeom prst="line">
            <a:avLst/>
          </a:prstGeom>
          <a:ln w="889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Прямая соединительная линия 52"/>
          <p:cNvCxnSpPr/>
          <p:nvPr/>
        </p:nvCxnSpPr>
        <p:spPr>
          <a:xfrm>
            <a:off x="0" y="6165850"/>
            <a:ext cx="9144000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395" name="Picture 41" descr="C:\_МОИ ДОКУМЕНТЫ\_#ИНТЕРТРАСТ\Фирменный бланк ИНТЕРТРАСТ\InterTrust_logo_Transparency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13" y="6237288"/>
            <a:ext cx="1689100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6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63" t="13255" r="9448" b="2650"/>
          <a:stretch>
            <a:fillRect/>
          </a:stretch>
        </p:blipFill>
        <p:spPr bwMode="auto">
          <a:xfrm>
            <a:off x="579438" y="1125538"/>
            <a:ext cx="8024812" cy="4945062"/>
          </a:xfrm>
          <a:prstGeom prst="rect">
            <a:avLst/>
          </a:prstGeom>
          <a:noFill/>
          <a:ln w="25400">
            <a:solidFill>
              <a:schemeClr val="tx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6" descr="C:\Documents and Settings\angelaap\Рабочий стол\Рисунок1 копия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038" y="1844675"/>
            <a:ext cx="5784850" cy="4529138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2610481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Прямоугольник 49"/>
          <p:cNvSpPr/>
          <p:nvPr/>
        </p:nvSpPr>
        <p:spPr>
          <a:xfrm>
            <a:off x="0" y="6165850"/>
            <a:ext cx="9144000" cy="719138"/>
          </a:xfrm>
          <a:prstGeom prst="rect">
            <a:avLst/>
          </a:prstGeom>
          <a:gradFill flip="none" rotWithShape="1">
            <a:gsLst>
              <a:gs pos="0">
                <a:srgbClr val="B7DBFF">
                  <a:lumMod val="100000"/>
                </a:srgbClr>
              </a:gs>
              <a:gs pos="100000">
                <a:srgbClr val="F0F5FA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defRPr/>
            </a:pPr>
            <a:r>
              <a:rPr lang="en-US" sz="1100">
                <a:ea typeface="Calibri"/>
                <a:cs typeface="Times New Roman"/>
              </a:rPr>
              <a:t> </a:t>
            </a:r>
            <a:endParaRPr lang="ru-RU" sz="1100">
              <a:ea typeface="Calibri"/>
              <a:cs typeface="Times New Roman"/>
            </a:endParaRPr>
          </a:p>
        </p:txBody>
      </p:sp>
      <p:sp>
        <p:nvSpPr>
          <p:cNvPr id="17411" name="Rectangle 4"/>
          <p:cNvSpPr>
            <a:spLocks noGrp="1" noChangeArrowheads="1"/>
          </p:cNvSpPr>
          <p:nvPr>
            <p:ph type="ctrTitle"/>
          </p:nvPr>
        </p:nvSpPr>
        <p:spPr>
          <a:xfrm>
            <a:off x="179388" y="146050"/>
            <a:ext cx="8851900" cy="690563"/>
          </a:xfrm>
        </p:spPr>
        <p:txBody>
          <a:bodyPr>
            <a:normAutofit/>
          </a:bodyPr>
          <a:lstStyle/>
          <a:p>
            <a:pPr algn="l" eaLnBrk="1" hangingPunct="1"/>
            <a:r>
              <a:rPr lang="ru-RU" sz="2000" dirty="0" smtClean="0">
                <a:solidFill>
                  <a:schemeClr val="tx2"/>
                </a:solidFill>
                <a:latin typeface="Arial" charset="0"/>
                <a:cs typeface="Arial" charset="0"/>
              </a:rPr>
              <a:t>Портал государственных услуг ЯНАО (</a:t>
            </a:r>
            <a:r>
              <a:rPr lang="en-US" sz="2000" dirty="0" smtClean="0">
                <a:solidFill>
                  <a:schemeClr val="tx2"/>
                </a:solidFill>
                <a:latin typeface="Arial" charset="0"/>
                <a:cs typeface="Arial" charset="0"/>
                <a:hlinkClick r:id="rId3"/>
              </a:rPr>
              <a:t>http://pgu-yamal.ru</a:t>
            </a:r>
            <a:r>
              <a:rPr lang="ru-RU" sz="2000" dirty="0" smtClean="0">
                <a:solidFill>
                  <a:schemeClr val="tx2"/>
                </a:solidFill>
                <a:latin typeface="Arial" charset="0"/>
                <a:cs typeface="Arial" charset="0"/>
              </a:rPr>
              <a:t> )</a:t>
            </a:r>
          </a:p>
        </p:txBody>
      </p:sp>
      <p:sp>
        <p:nvSpPr>
          <p:cNvPr id="17413" name="TextBox 71"/>
          <p:cNvSpPr txBox="1">
            <a:spLocks noChangeArrowheads="1"/>
          </p:cNvSpPr>
          <p:nvPr/>
        </p:nvSpPr>
        <p:spPr bwMode="auto">
          <a:xfrm>
            <a:off x="1797050" y="6958013"/>
            <a:ext cx="1408113" cy="306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ru-RU" sz="1400" b="1">
              <a:solidFill>
                <a:srgbClr val="0070C0"/>
              </a:solidFill>
              <a:latin typeface="Arial Narrow" pitchFamily="34" charset="0"/>
            </a:endParaRPr>
          </a:p>
        </p:txBody>
      </p:sp>
      <p:sp>
        <p:nvSpPr>
          <p:cNvPr id="73" name="TextBox 72"/>
          <p:cNvSpPr txBox="1"/>
          <p:nvPr/>
        </p:nvSpPr>
        <p:spPr>
          <a:xfrm>
            <a:off x="7451725" y="6308725"/>
            <a:ext cx="1800225" cy="3397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Arial Narrow" pitchFamily="34" charset="0"/>
                <a:cs typeface="+mn-cs"/>
                <a:hlinkClick r:id="rId4"/>
              </a:rPr>
              <a:t>www.intertrust.ru</a:t>
            </a:r>
            <a:endParaRPr lang="ru-RU" sz="1600" b="1" dirty="0">
              <a:solidFill>
                <a:srgbClr val="0070C0"/>
              </a:solidFill>
              <a:latin typeface="Arial Narrow" pitchFamily="34" charset="0"/>
              <a:cs typeface="+mn-cs"/>
            </a:endParaRPr>
          </a:p>
        </p:txBody>
      </p:sp>
      <p:sp>
        <p:nvSpPr>
          <p:cNvPr id="17415" name="TextBox 74"/>
          <p:cNvSpPr txBox="1">
            <a:spLocks noChangeArrowheads="1"/>
          </p:cNvSpPr>
          <p:nvPr/>
        </p:nvSpPr>
        <p:spPr bwMode="auto">
          <a:xfrm>
            <a:off x="3221038" y="6945313"/>
            <a:ext cx="3417887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400" b="1">
                <a:solidFill>
                  <a:srgbClr val="0070C0"/>
                </a:solidFill>
                <a:latin typeface="Arial Narrow" pitchFamily="34" charset="0"/>
              </a:rPr>
              <a:t> </a:t>
            </a:r>
            <a:endParaRPr lang="ru-RU" sz="1400" b="1">
              <a:solidFill>
                <a:srgbClr val="0070C0"/>
              </a:solidFill>
              <a:latin typeface="Arial Narrow" pitchFamily="34" charset="0"/>
            </a:endParaRPr>
          </a:p>
        </p:txBody>
      </p:sp>
      <p:cxnSp>
        <p:nvCxnSpPr>
          <p:cNvPr id="52" name="Прямая соединительная линия 51"/>
          <p:cNvCxnSpPr/>
          <p:nvPr/>
        </p:nvCxnSpPr>
        <p:spPr>
          <a:xfrm>
            <a:off x="0" y="908050"/>
            <a:ext cx="9144000" cy="0"/>
          </a:xfrm>
          <a:prstGeom prst="line">
            <a:avLst/>
          </a:prstGeom>
          <a:ln w="889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Прямая соединительная линия 52"/>
          <p:cNvCxnSpPr/>
          <p:nvPr/>
        </p:nvCxnSpPr>
        <p:spPr>
          <a:xfrm>
            <a:off x="0" y="6165850"/>
            <a:ext cx="9144000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419" name="Picture 41" descr="C:\_МОИ ДОКУМЕНТЫ\_#ИНТЕРТРАСТ\Фирменный бланк ИНТЕРТРАСТ\InterTrust_logo_Transparency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13" y="6237288"/>
            <a:ext cx="1689100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7420" name="Group 3"/>
          <p:cNvGrpSpPr>
            <a:grpSpLocks/>
          </p:cNvGrpSpPr>
          <p:nvPr/>
        </p:nvGrpSpPr>
        <p:grpSpPr bwMode="auto">
          <a:xfrm>
            <a:off x="179388" y="1063625"/>
            <a:ext cx="6029325" cy="5068888"/>
            <a:chOff x="249" y="704"/>
            <a:chExt cx="4218" cy="3546"/>
          </a:xfrm>
        </p:grpSpPr>
        <p:pic>
          <p:nvPicPr>
            <p:cNvPr id="17430" name="Picture 4" descr="1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9" y="704"/>
              <a:ext cx="4218" cy="3546"/>
            </a:xfrm>
            <a:prstGeom prst="rect">
              <a:avLst/>
            </a:prstGeom>
            <a:noFill/>
            <a:ln w="9525">
              <a:solidFill>
                <a:srgbClr val="0000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7431" name="AutoShape 5"/>
            <p:cNvSpPr>
              <a:spLocks noChangeArrowheads="1"/>
            </p:cNvSpPr>
            <p:nvPr/>
          </p:nvSpPr>
          <p:spPr bwMode="auto">
            <a:xfrm>
              <a:off x="249" y="2432"/>
              <a:ext cx="1452" cy="710"/>
            </a:xfrm>
            <a:prstGeom prst="wedgeRectCallout">
              <a:avLst>
                <a:gd name="adj1" fmla="val 27065"/>
                <a:gd name="adj2" fmla="val -158690"/>
              </a:avLst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/>
              <a:r>
                <a:rPr lang="ru-RU" sz="1400"/>
                <a:t>Раздел «Государственные услуги» на портале ЯНАО</a:t>
              </a:r>
            </a:p>
          </p:txBody>
        </p:sp>
      </p:grpSp>
      <p:grpSp>
        <p:nvGrpSpPr>
          <p:cNvPr id="19" name="Group 6"/>
          <p:cNvGrpSpPr>
            <a:grpSpLocks/>
          </p:cNvGrpSpPr>
          <p:nvPr/>
        </p:nvGrpSpPr>
        <p:grpSpPr bwMode="auto">
          <a:xfrm>
            <a:off x="795338" y="1082675"/>
            <a:ext cx="6080125" cy="5111750"/>
            <a:chOff x="983" y="654"/>
            <a:chExt cx="4254" cy="3576"/>
          </a:xfrm>
        </p:grpSpPr>
        <p:pic>
          <p:nvPicPr>
            <p:cNvPr id="17428" name="Picture 7" descr="2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83" y="654"/>
              <a:ext cx="4254" cy="3576"/>
            </a:xfrm>
            <a:prstGeom prst="rect">
              <a:avLst/>
            </a:prstGeom>
            <a:noFill/>
            <a:ln w="9525">
              <a:solidFill>
                <a:srgbClr val="0000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7429" name="AutoShape 8"/>
            <p:cNvSpPr>
              <a:spLocks noChangeArrowheads="1"/>
            </p:cNvSpPr>
            <p:nvPr/>
          </p:nvSpPr>
          <p:spPr bwMode="auto">
            <a:xfrm>
              <a:off x="1386" y="2492"/>
              <a:ext cx="1452" cy="548"/>
            </a:xfrm>
            <a:prstGeom prst="wedgeRectCallout">
              <a:avLst>
                <a:gd name="adj1" fmla="val 11667"/>
                <a:gd name="adj2" fmla="val -93042"/>
              </a:avLst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/>
              <a:r>
                <a:rPr lang="ru-RU" sz="1400"/>
                <a:t>Описание</a:t>
              </a:r>
              <a:r>
                <a:rPr lang="en-US" sz="1400"/>
                <a:t> </a:t>
              </a:r>
              <a:r>
                <a:rPr lang="ru-RU" sz="1400"/>
                <a:t>«Государственных услуг»</a:t>
              </a:r>
            </a:p>
          </p:txBody>
        </p:sp>
      </p:grpSp>
      <p:grpSp>
        <p:nvGrpSpPr>
          <p:cNvPr id="22" name="Group 9"/>
          <p:cNvGrpSpPr>
            <a:grpSpLocks/>
          </p:cNvGrpSpPr>
          <p:nvPr/>
        </p:nvGrpSpPr>
        <p:grpSpPr bwMode="auto">
          <a:xfrm>
            <a:off x="725488" y="1081088"/>
            <a:ext cx="6577012" cy="5011737"/>
            <a:chOff x="1054" y="1503"/>
            <a:chExt cx="4601" cy="3470"/>
          </a:xfrm>
        </p:grpSpPr>
        <p:pic>
          <p:nvPicPr>
            <p:cNvPr id="17426" name="Picture 10" descr="3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28" y="1503"/>
              <a:ext cx="4127" cy="3470"/>
            </a:xfrm>
            <a:prstGeom prst="rect">
              <a:avLst/>
            </a:prstGeom>
            <a:noFill/>
            <a:ln w="9525">
              <a:solidFill>
                <a:srgbClr val="0000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7427" name="AutoShape 11"/>
            <p:cNvSpPr>
              <a:spLocks noChangeArrowheads="1"/>
            </p:cNvSpPr>
            <p:nvPr/>
          </p:nvSpPr>
          <p:spPr bwMode="auto">
            <a:xfrm>
              <a:off x="1054" y="3627"/>
              <a:ext cx="1452" cy="936"/>
            </a:xfrm>
            <a:prstGeom prst="wedgeRectCallout">
              <a:avLst>
                <a:gd name="adj1" fmla="val 87958"/>
                <a:gd name="adj2" fmla="val -98134"/>
              </a:avLst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/>
              <a:r>
                <a:rPr lang="ru-RU" sz="1600"/>
                <a:t>Оформление гражданином заявки на получение документов</a:t>
              </a:r>
            </a:p>
          </p:txBody>
        </p:sp>
      </p:grpSp>
      <p:grpSp>
        <p:nvGrpSpPr>
          <p:cNvPr id="25" name="Group 12"/>
          <p:cNvGrpSpPr>
            <a:grpSpLocks/>
          </p:cNvGrpSpPr>
          <p:nvPr/>
        </p:nvGrpSpPr>
        <p:grpSpPr bwMode="auto">
          <a:xfrm>
            <a:off x="2627313" y="1133475"/>
            <a:ext cx="5900737" cy="4959350"/>
            <a:chOff x="907" y="466"/>
            <a:chExt cx="4128" cy="3470"/>
          </a:xfrm>
        </p:grpSpPr>
        <p:pic>
          <p:nvPicPr>
            <p:cNvPr id="17424" name="Picture 13" descr="4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07" y="466"/>
              <a:ext cx="4128" cy="3470"/>
            </a:xfrm>
            <a:prstGeom prst="rect">
              <a:avLst/>
            </a:prstGeom>
            <a:noFill/>
            <a:ln w="9525">
              <a:solidFill>
                <a:srgbClr val="0000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7425" name="AutoShape 14"/>
            <p:cNvSpPr>
              <a:spLocks noChangeArrowheads="1"/>
            </p:cNvSpPr>
            <p:nvPr/>
          </p:nvSpPr>
          <p:spPr bwMode="auto">
            <a:xfrm>
              <a:off x="3053" y="1972"/>
              <a:ext cx="1452" cy="423"/>
            </a:xfrm>
            <a:prstGeom prst="wedgeRectCallout">
              <a:avLst>
                <a:gd name="adj1" fmla="val -100894"/>
                <a:gd name="adj2" fmla="val -173218"/>
              </a:avLst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/>
              <a:r>
                <a:rPr lang="ru-RU" sz="1400"/>
                <a:t>Обработка заявки гражданина в СЭД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60481119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Прямоугольник 49"/>
          <p:cNvSpPr/>
          <p:nvPr/>
        </p:nvSpPr>
        <p:spPr>
          <a:xfrm>
            <a:off x="0" y="6165850"/>
            <a:ext cx="9144000" cy="719138"/>
          </a:xfrm>
          <a:prstGeom prst="rect">
            <a:avLst/>
          </a:prstGeom>
          <a:gradFill flip="none" rotWithShape="1">
            <a:gsLst>
              <a:gs pos="0">
                <a:srgbClr val="B7DBFF">
                  <a:lumMod val="100000"/>
                </a:srgbClr>
              </a:gs>
              <a:gs pos="100000">
                <a:srgbClr val="F0F5FA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defRPr/>
            </a:pPr>
            <a:r>
              <a:rPr lang="en-US" sz="1100">
                <a:ea typeface="Calibri"/>
                <a:cs typeface="Times New Roman"/>
              </a:rPr>
              <a:t> </a:t>
            </a:r>
            <a:endParaRPr lang="ru-RU" sz="1100">
              <a:ea typeface="Calibri"/>
              <a:cs typeface="Times New Roman"/>
            </a:endParaRPr>
          </a:p>
        </p:txBody>
      </p:sp>
      <p:sp>
        <p:nvSpPr>
          <p:cNvPr id="18435" name="Rectangle 4"/>
          <p:cNvSpPr>
            <a:spLocks noGrp="1" noChangeArrowheads="1"/>
          </p:cNvSpPr>
          <p:nvPr>
            <p:ph type="ctrTitle"/>
          </p:nvPr>
        </p:nvSpPr>
        <p:spPr>
          <a:xfrm>
            <a:off x="228600" y="146050"/>
            <a:ext cx="8802688" cy="690563"/>
          </a:xfrm>
          <a:noFill/>
          <a:ln>
            <a:noFill/>
          </a:ln>
        </p:spPr>
        <p:txBody>
          <a:bodyPr/>
          <a:lstStyle/>
          <a:p>
            <a:pPr algn="l"/>
            <a:r>
              <a:rPr lang="ru-RU" sz="2400" b="1" dirty="0">
                <a:solidFill>
                  <a:srgbClr val="E44708"/>
                </a:solidFill>
                <a:latin typeface="Arial" charset="0"/>
                <a:ea typeface="+mn-ea"/>
                <a:cs typeface="Arial" charset="0"/>
              </a:rPr>
              <a:t>ЯНАО: Результаты проекта</a:t>
            </a:r>
          </a:p>
        </p:txBody>
      </p:sp>
      <p:sp>
        <p:nvSpPr>
          <p:cNvPr id="18437" name="TextBox 71"/>
          <p:cNvSpPr txBox="1">
            <a:spLocks noChangeArrowheads="1"/>
          </p:cNvSpPr>
          <p:nvPr/>
        </p:nvSpPr>
        <p:spPr bwMode="auto">
          <a:xfrm>
            <a:off x="1797050" y="6958013"/>
            <a:ext cx="1408113" cy="306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ru-RU" sz="1400" b="1">
              <a:solidFill>
                <a:srgbClr val="0070C0"/>
              </a:solidFill>
              <a:latin typeface="Arial Narrow" pitchFamily="34" charset="0"/>
            </a:endParaRPr>
          </a:p>
        </p:txBody>
      </p:sp>
      <p:sp>
        <p:nvSpPr>
          <p:cNvPr id="73" name="TextBox 72"/>
          <p:cNvSpPr txBox="1"/>
          <p:nvPr/>
        </p:nvSpPr>
        <p:spPr>
          <a:xfrm>
            <a:off x="7451725" y="6308725"/>
            <a:ext cx="1800225" cy="3397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Arial Narrow" pitchFamily="34" charset="0"/>
                <a:cs typeface="+mn-cs"/>
                <a:hlinkClick r:id="rId3"/>
              </a:rPr>
              <a:t>www.intertrust.ru</a:t>
            </a:r>
            <a:endParaRPr lang="ru-RU" sz="1600" b="1" dirty="0">
              <a:solidFill>
                <a:srgbClr val="0070C0"/>
              </a:solidFill>
              <a:latin typeface="Arial Narrow" pitchFamily="34" charset="0"/>
              <a:cs typeface="+mn-cs"/>
            </a:endParaRPr>
          </a:p>
        </p:txBody>
      </p:sp>
      <p:sp>
        <p:nvSpPr>
          <p:cNvPr id="18439" name="TextBox 74"/>
          <p:cNvSpPr txBox="1">
            <a:spLocks noChangeArrowheads="1"/>
          </p:cNvSpPr>
          <p:nvPr/>
        </p:nvSpPr>
        <p:spPr bwMode="auto">
          <a:xfrm>
            <a:off x="3221038" y="6945313"/>
            <a:ext cx="3417887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400" b="1">
                <a:solidFill>
                  <a:srgbClr val="0070C0"/>
                </a:solidFill>
                <a:latin typeface="Arial Narrow" pitchFamily="34" charset="0"/>
              </a:rPr>
              <a:t> </a:t>
            </a:r>
            <a:endParaRPr lang="ru-RU" sz="1400" b="1">
              <a:solidFill>
                <a:srgbClr val="0070C0"/>
              </a:solidFill>
              <a:latin typeface="Arial Narrow" pitchFamily="34" charset="0"/>
            </a:endParaRPr>
          </a:p>
        </p:txBody>
      </p:sp>
      <p:cxnSp>
        <p:nvCxnSpPr>
          <p:cNvPr id="52" name="Прямая соединительная линия 51"/>
          <p:cNvCxnSpPr/>
          <p:nvPr/>
        </p:nvCxnSpPr>
        <p:spPr>
          <a:xfrm>
            <a:off x="0" y="908050"/>
            <a:ext cx="9144000" cy="0"/>
          </a:xfrm>
          <a:prstGeom prst="line">
            <a:avLst/>
          </a:prstGeom>
          <a:ln w="889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Прямая соединительная линия 52"/>
          <p:cNvCxnSpPr/>
          <p:nvPr/>
        </p:nvCxnSpPr>
        <p:spPr>
          <a:xfrm>
            <a:off x="0" y="6165850"/>
            <a:ext cx="9144000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443" name="Picture 41" descr="C:\_МОИ ДОКУМЕНТЫ\_#ИНТЕРТРАСТ\Фирменный бланк ИНТЕРТРАСТ\InterTrust_logo_Transparency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13" y="6237288"/>
            <a:ext cx="1689100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Rectangle 3"/>
          <p:cNvSpPr txBox="1">
            <a:spLocks noChangeArrowheads="1"/>
          </p:cNvSpPr>
          <p:nvPr/>
        </p:nvSpPr>
        <p:spPr bwMode="auto">
          <a:xfrm>
            <a:off x="107950" y="1054100"/>
            <a:ext cx="8923338" cy="4895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spcBef>
                <a:spcPct val="20000"/>
              </a:spcBef>
              <a:buClr>
                <a:schemeClr val="folHlink"/>
              </a:buClr>
              <a:buSzPct val="75000"/>
              <a:buFont typeface="Wingdings" pitchFamily="2" charset="2"/>
              <a:buChar char="Ü"/>
              <a:defRPr sz="2000">
                <a:solidFill>
                  <a:srgbClr val="003366"/>
                </a:solidFill>
                <a:latin typeface="+mn-lt"/>
              </a:defRPr>
            </a:lvl1pPr>
            <a:lvl2pPr marL="742950" lvl="1" indent="-285750" eaLnBrk="0" hangingPunct="0">
              <a:spcBef>
                <a:spcPct val="20000"/>
              </a:spcBef>
              <a:buClr>
                <a:schemeClr val="folHlink"/>
              </a:buClr>
              <a:buSzPct val="70000"/>
              <a:buFont typeface="Wingdings" pitchFamily="2" charset="2"/>
              <a:buChar char="n"/>
              <a:defRPr sz="2000">
                <a:solidFill>
                  <a:srgbClr val="003366"/>
                </a:solidFill>
                <a:latin typeface="+mn-lt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rgbClr val="003366"/>
                </a:solidFill>
                <a:latin typeface="+mn-lt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hlink"/>
              </a:buClr>
              <a:buChar char="•"/>
              <a:defRPr sz="1600">
                <a:solidFill>
                  <a:srgbClr val="003366"/>
                </a:solidFill>
                <a:latin typeface="+mn-lt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1"/>
              </a:buClr>
              <a:buSzPct val="85000"/>
              <a:buChar char="•"/>
              <a:defRPr sz="1600">
                <a:solidFill>
                  <a:srgbClr val="003366"/>
                </a:solidFill>
                <a:latin typeface="+mn-lt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1600">
                <a:solidFill>
                  <a:srgbClr val="003366"/>
                </a:solidFill>
                <a:latin typeface="+mn-lt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1600">
                <a:solidFill>
                  <a:srgbClr val="003366"/>
                </a:solidFill>
                <a:latin typeface="+mn-lt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1600">
                <a:solidFill>
                  <a:srgbClr val="003366"/>
                </a:solidFill>
                <a:latin typeface="+mn-lt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1600">
                <a:solidFill>
                  <a:srgbClr val="003366"/>
                </a:solidFill>
                <a:latin typeface="+mn-lt"/>
              </a:defRPr>
            </a:lvl9pPr>
          </a:lstStyle>
          <a:p>
            <a:pPr marL="180975" indent="0">
              <a:buFont typeface="Wingdings" pitchFamily="2" charset="2"/>
              <a:buNone/>
              <a:defRPr/>
            </a:pPr>
            <a:endParaRPr lang="ru-RU" sz="1900" b="1" i="1" dirty="0" smtClean="0">
              <a:solidFill>
                <a:schemeClr val="tx2"/>
              </a:solidFill>
              <a:cs typeface="+mn-cs"/>
            </a:endParaRPr>
          </a:p>
          <a:p>
            <a:pPr marL="361950" indent="-361950">
              <a:buClr>
                <a:schemeClr val="tx2"/>
              </a:buClr>
              <a:defRPr/>
            </a:pPr>
            <a:r>
              <a:rPr lang="ru-RU" dirty="0" smtClean="0">
                <a:solidFill>
                  <a:schemeClr val="tx2"/>
                </a:solidFill>
                <a:cs typeface="+mn-cs"/>
              </a:rPr>
              <a:t>Улучшение исполнительской дисциплины</a:t>
            </a:r>
          </a:p>
          <a:p>
            <a:pPr marL="361950" indent="-361950">
              <a:buClr>
                <a:schemeClr val="tx2"/>
              </a:buClr>
              <a:defRPr/>
            </a:pPr>
            <a:r>
              <a:rPr lang="ru-RU" dirty="0" smtClean="0">
                <a:solidFill>
                  <a:schemeClr val="tx2"/>
                </a:solidFill>
                <a:cs typeface="+mn-cs"/>
              </a:rPr>
              <a:t>Сокращение времени на работу с проектами документов в 2,5 раза</a:t>
            </a:r>
          </a:p>
          <a:p>
            <a:pPr marL="361950" indent="-361950">
              <a:buClr>
                <a:schemeClr val="tx2"/>
              </a:buClr>
              <a:defRPr/>
            </a:pPr>
            <a:r>
              <a:rPr lang="ru-RU" dirty="0" smtClean="0">
                <a:solidFill>
                  <a:schemeClr val="tx2"/>
                </a:solidFill>
                <a:cs typeface="+mn-cs"/>
              </a:rPr>
              <a:t>Сокращение затрат на копировально-множительные работы в 8 (!) раз.</a:t>
            </a:r>
          </a:p>
          <a:p>
            <a:pPr marL="361950" indent="-361950">
              <a:buClr>
                <a:schemeClr val="tx2"/>
              </a:buClr>
              <a:defRPr/>
            </a:pPr>
            <a:r>
              <a:rPr lang="ru-RU" dirty="0" smtClean="0">
                <a:solidFill>
                  <a:schemeClr val="tx2"/>
                </a:solidFill>
                <a:cs typeface="+mn-cs"/>
              </a:rPr>
              <a:t>Сокращение почтовых расходов на 30%</a:t>
            </a:r>
          </a:p>
          <a:p>
            <a:pPr marL="361950" indent="-361950">
              <a:buClr>
                <a:schemeClr val="tx2"/>
              </a:buClr>
              <a:defRPr/>
            </a:pPr>
            <a:r>
              <a:rPr lang="ru-RU" dirty="0" smtClean="0">
                <a:solidFill>
                  <a:schemeClr val="tx2"/>
                </a:solidFill>
                <a:cs typeface="+mn-cs"/>
              </a:rPr>
              <a:t>Создание регионального портала государственных услуг  </a:t>
            </a:r>
          </a:p>
          <a:p>
            <a:pPr marL="361950" indent="-361950">
              <a:buClr>
                <a:schemeClr val="tx2"/>
              </a:buClr>
              <a:defRPr/>
            </a:pPr>
            <a:r>
              <a:rPr lang="ru-RU" dirty="0" smtClean="0">
                <a:solidFill>
                  <a:schemeClr val="tx2"/>
                </a:solidFill>
                <a:cs typeface="+mn-cs"/>
              </a:rPr>
              <a:t>Внедрение СМЭВ для взаимодействия с обращениями граждан Администрации Президента.</a:t>
            </a:r>
          </a:p>
          <a:p>
            <a:pPr marL="180975" indent="-180975">
              <a:buClr>
                <a:schemeClr val="tx2"/>
              </a:buClr>
              <a:defRPr/>
            </a:pPr>
            <a:endParaRPr lang="ru-RU" sz="1500" b="1" dirty="0" smtClean="0">
              <a:solidFill>
                <a:schemeClr val="tx2"/>
              </a:solidFill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1399576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>
              <a:defRPr/>
            </a:pPr>
            <a:r>
              <a:rPr lang="ru-RU" sz="2000" b="1" dirty="0" smtClean="0">
                <a:solidFill>
                  <a:srgbClr val="E44708"/>
                </a:solidFill>
                <a:latin typeface="Arial" pitchFamily="34" charset="0"/>
                <a:cs typeface="Arial" pitchFamily="34" charset="0"/>
              </a:rPr>
              <a:t>Мнение экспертов отрасли</a:t>
            </a:r>
            <a:endParaRPr lang="ru-RU" sz="2000" b="1" dirty="0">
              <a:solidFill>
                <a:srgbClr val="E44708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57200" y="1496319"/>
            <a:ext cx="838041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b="1" dirty="0">
                <a:solidFill>
                  <a:srgbClr val="1F497D"/>
                </a:solidFill>
                <a:latin typeface="Arial" pitchFamily="34" charset="0"/>
                <a:cs typeface="Arial" pitchFamily="34" charset="0"/>
              </a:rPr>
              <a:t>Совместный проект компании «ИнтерТраст» и Правительства ЯНАО на </a:t>
            </a:r>
            <a:endParaRPr lang="ru-RU" b="1" dirty="0" smtClean="0">
              <a:solidFill>
                <a:srgbClr val="1F497D"/>
              </a:solidFill>
              <a:latin typeface="Arial" pitchFamily="34" charset="0"/>
              <a:cs typeface="Arial" pitchFamily="34" charset="0"/>
            </a:endParaRPr>
          </a:p>
          <a:p>
            <a:pPr>
              <a:defRPr/>
            </a:pPr>
            <a:r>
              <a:rPr lang="ru-RU" b="1" dirty="0" smtClean="0">
                <a:solidFill>
                  <a:srgbClr val="1F497D"/>
                </a:solidFill>
                <a:latin typeface="Arial" pitchFamily="34" charset="0"/>
                <a:cs typeface="Arial" pitchFamily="34" charset="0"/>
              </a:rPr>
              <a:t>Форуме </a:t>
            </a:r>
            <a:r>
              <a:rPr lang="ru-RU" b="1" dirty="0">
                <a:solidFill>
                  <a:srgbClr val="1F497D"/>
                </a:solidFill>
                <a:latin typeface="Arial" pitchFamily="34" charset="0"/>
                <a:cs typeface="Arial" pitchFamily="34" charset="0"/>
              </a:rPr>
              <a:t>Гильдии Управляющих документацией в 2013 </a:t>
            </a:r>
            <a:r>
              <a:rPr lang="ru-RU" b="1" dirty="0" smtClean="0">
                <a:solidFill>
                  <a:srgbClr val="1F497D"/>
                </a:solidFill>
                <a:latin typeface="Arial" pitchFamily="34" charset="0"/>
                <a:cs typeface="Arial" pitchFamily="34" charset="0"/>
              </a:rPr>
              <a:t>г. </a:t>
            </a:r>
            <a:r>
              <a:rPr lang="ru-RU" b="1" dirty="0">
                <a:solidFill>
                  <a:srgbClr val="1F497D"/>
                </a:solidFill>
                <a:latin typeface="Arial" pitchFamily="34" charset="0"/>
                <a:cs typeface="Arial" pitchFamily="34" charset="0"/>
              </a:rPr>
              <a:t>получил </a:t>
            </a:r>
            <a:r>
              <a:rPr lang="ru-RU" b="1" dirty="0" smtClean="0">
                <a:solidFill>
                  <a:srgbClr val="1F497D"/>
                </a:solidFill>
                <a:latin typeface="Arial" pitchFamily="34" charset="0"/>
                <a:cs typeface="Arial" pitchFamily="34" charset="0"/>
              </a:rPr>
              <a:t>приз </a:t>
            </a:r>
          </a:p>
          <a:p>
            <a:pPr>
              <a:defRPr/>
            </a:pPr>
            <a:r>
              <a:rPr lang="ru-RU" b="1" dirty="0" smtClean="0">
                <a:solidFill>
                  <a:srgbClr val="E44708"/>
                </a:solidFill>
                <a:latin typeface="Arial" pitchFamily="34" charset="0"/>
                <a:cs typeface="Arial" pitchFamily="34" charset="0"/>
              </a:rPr>
              <a:t>«За </a:t>
            </a:r>
            <a:r>
              <a:rPr lang="ru-RU" b="1" dirty="0">
                <a:solidFill>
                  <a:srgbClr val="E44708"/>
                </a:solidFill>
                <a:latin typeface="Arial" pitchFamily="34" charset="0"/>
                <a:cs typeface="Arial" pitchFamily="34" charset="0"/>
              </a:rPr>
              <a:t>новации и оригинальные решения, примененные в системе управления электронными документами</a:t>
            </a:r>
            <a:r>
              <a:rPr lang="ru-RU" b="1" dirty="0" smtClean="0">
                <a:solidFill>
                  <a:srgbClr val="E44708"/>
                </a:solidFill>
                <a:latin typeface="Arial" pitchFamily="34" charset="0"/>
                <a:cs typeface="Arial" pitchFamily="34" charset="0"/>
              </a:rPr>
              <a:t>»</a:t>
            </a:r>
            <a:endParaRPr lang="ru-RU" b="1" dirty="0">
              <a:solidFill>
                <a:srgbClr val="E44708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38916" name="Picture 2" descr="C:\Documents and Settings\apravikov\My Documents\My Pictures\Юрий Кулаков Награда Гильдии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42" t="3263" r="3014" b="9435"/>
          <a:stretch/>
        </p:blipFill>
        <p:spPr bwMode="auto">
          <a:xfrm>
            <a:off x="4543425" y="3009901"/>
            <a:ext cx="4391025" cy="30000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917" name="Picture 3" descr="C:\Documents and Settings\apravikov\My Documents\презентации\Вдов и Кулаков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214" y="3038476"/>
            <a:ext cx="3980941" cy="29715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7775011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одзаголовок 2"/>
          <p:cNvSpPr txBox="1">
            <a:spLocks/>
          </p:cNvSpPr>
          <p:nvPr/>
        </p:nvSpPr>
        <p:spPr>
          <a:xfrm>
            <a:off x="1371600" y="2482910"/>
            <a:ext cx="6400800" cy="157474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50000"/>
              </a:lnSpc>
              <a:buNone/>
            </a:pPr>
            <a:r>
              <a:rPr lang="ru-RU" sz="3200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БЛАГОДАРЮ ЗА </a:t>
            </a:r>
            <a:r>
              <a:rPr lang="ru-RU" sz="3200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ВНИМАНИЕ</a:t>
            </a:r>
            <a:r>
              <a:rPr lang="ru-RU" sz="3200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!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ru-RU" sz="3200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ВОПРОСЫ?</a:t>
            </a:r>
            <a:endParaRPr lang="ru-RU" sz="2400" dirty="0">
              <a:solidFill>
                <a:srgbClr val="E44708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Подзаголовок 2"/>
          <p:cNvSpPr txBox="1">
            <a:spLocks/>
          </p:cNvSpPr>
          <p:nvPr/>
        </p:nvSpPr>
        <p:spPr>
          <a:xfrm>
            <a:off x="3106089" y="5401349"/>
            <a:ext cx="5441011" cy="560042"/>
          </a:xfrm>
          <a:prstGeom prst="rect">
            <a:avLst/>
          </a:prstGeom>
        </p:spPr>
        <p:txBody>
          <a:bodyPr vert="horz" lIns="91440" tIns="0" rIns="91440" bIns="45720" rtlCol="0" anchor="t">
            <a:no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20000"/>
              </a:lnSpc>
            </a:pPr>
            <a:endParaRPr lang="ru-RU" sz="1400" dirty="0">
              <a:solidFill>
                <a:srgbClr val="25406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452478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Содержимое 2"/>
          <p:cNvSpPr>
            <a:spLocks noGrp="1"/>
          </p:cNvSpPr>
          <p:nvPr>
            <p:ph idx="4294967295"/>
          </p:nvPr>
        </p:nvSpPr>
        <p:spPr>
          <a:xfrm>
            <a:off x="464783" y="3078519"/>
            <a:ext cx="5128838" cy="1671772"/>
          </a:xfrm>
          <a:noFill/>
        </p:spPr>
        <p:txBody>
          <a:bodyPr lIns="92075" tIns="46038" rIns="92075" bIns="46038">
            <a:noAutofit/>
          </a:bodyPr>
          <a:lstStyle/>
          <a:p>
            <a:pPr>
              <a:buClr>
                <a:schemeClr val="folHlink"/>
              </a:buClr>
              <a:buSzPct val="75000"/>
              <a:buBlip>
                <a:blip r:embed="rId3"/>
              </a:buBlip>
            </a:pPr>
            <a:r>
              <a:rPr lang="ru-RU" sz="1400" b="1" dirty="0" smtClean="0">
                <a:solidFill>
                  <a:schemeClr val="accent1">
                    <a:lumMod val="50000"/>
                  </a:schemeClr>
                </a:solidFill>
                <a:latin typeface="Arial" charset="0"/>
                <a:cs typeface="Arial" charset="0"/>
              </a:rPr>
              <a:t>Правительства: Самарской области – 2300 </a:t>
            </a:r>
            <a:r>
              <a:rPr lang="ru-RU" sz="1400" b="1" dirty="0" err="1" smtClean="0">
                <a:solidFill>
                  <a:schemeClr val="accent1">
                    <a:lumMod val="50000"/>
                  </a:schemeClr>
                </a:solidFill>
                <a:latin typeface="Arial" charset="0"/>
                <a:cs typeface="Arial" charset="0"/>
              </a:rPr>
              <a:t>р.м</a:t>
            </a:r>
            <a:r>
              <a:rPr lang="ru-RU" sz="1400" b="1" dirty="0" smtClean="0">
                <a:solidFill>
                  <a:schemeClr val="accent1">
                    <a:lumMod val="50000"/>
                  </a:schemeClr>
                </a:solidFill>
                <a:latin typeface="Arial" charset="0"/>
                <a:cs typeface="Arial" charset="0"/>
              </a:rPr>
              <a:t>., ЯНАО – 2500 </a:t>
            </a:r>
            <a:r>
              <a:rPr lang="ru-RU" sz="1400" b="1" dirty="0" err="1" smtClean="0">
                <a:solidFill>
                  <a:schemeClr val="accent1">
                    <a:lumMod val="50000"/>
                  </a:schemeClr>
                </a:solidFill>
                <a:latin typeface="Arial" charset="0"/>
                <a:cs typeface="Arial" charset="0"/>
              </a:rPr>
              <a:t>р.м</a:t>
            </a:r>
            <a:r>
              <a:rPr lang="ru-RU" sz="1400" b="1" dirty="0" smtClean="0">
                <a:solidFill>
                  <a:schemeClr val="accent1">
                    <a:lumMod val="50000"/>
                  </a:schemeClr>
                </a:solidFill>
                <a:latin typeface="Arial" charset="0"/>
                <a:cs typeface="Arial" charset="0"/>
              </a:rPr>
              <a:t>., Оренбургской области – 300 </a:t>
            </a:r>
            <a:r>
              <a:rPr lang="ru-RU" sz="1400" b="1" dirty="0" err="1" smtClean="0">
                <a:solidFill>
                  <a:schemeClr val="accent1">
                    <a:lumMod val="50000"/>
                  </a:schemeClr>
                </a:solidFill>
                <a:latin typeface="Arial" charset="0"/>
                <a:cs typeface="Arial" charset="0"/>
              </a:rPr>
              <a:t>р.м</a:t>
            </a:r>
            <a:r>
              <a:rPr lang="ru-RU" sz="1400" b="1" dirty="0" smtClean="0">
                <a:solidFill>
                  <a:schemeClr val="accent1">
                    <a:lumMod val="50000"/>
                  </a:schemeClr>
                </a:solidFill>
                <a:latin typeface="Arial" charset="0"/>
                <a:cs typeface="Arial" charset="0"/>
              </a:rPr>
              <a:t>.,</a:t>
            </a:r>
          </a:p>
          <a:p>
            <a:pPr marL="0" indent="0">
              <a:buClr>
                <a:schemeClr val="folHlink"/>
              </a:buClr>
              <a:buSzPct val="75000"/>
              <a:buNone/>
            </a:pPr>
            <a:r>
              <a:rPr lang="ru-RU" sz="1400" b="1" dirty="0">
                <a:solidFill>
                  <a:schemeClr val="accent1">
                    <a:lumMod val="50000"/>
                  </a:schemeClr>
                </a:solidFill>
                <a:latin typeface="Arial" charset="0"/>
                <a:cs typeface="Arial" charset="0"/>
              </a:rPr>
              <a:t> </a:t>
            </a:r>
            <a:r>
              <a:rPr lang="ru-RU" sz="1400" b="1" dirty="0" smtClean="0">
                <a:solidFill>
                  <a:schemeClr val="accent1">
                    <a:lumMod val="50000"/>
                  </a:schemeClr>
                </a:solidFill>
                <a:latin typeface="Arial" charset="0"/>
                <a:cs typeface="Arial" charset="0"/>
              </a:rPr>
              <a:t>      Администрации Омской области – 1300 </a:t>
            </a:r>
            <a:r>
              <a:rPr lang="ru-RU" sz="1400" b="1" dirty="0" err="1" smtClean="0">
                <a:solidFill>
                  <a:schemeClr val="accent1">
                    <a:lumMod val="50000"/>
                  </a:schemeClr>
                </a:solidFill>
                <a:latin typeface="Arial" charset="0"/>
                <a:cs typeface="Arial" charset="0"/>
              </a:rPr>
              <a:t>р.м</a:t>
            </a:r>
            <a:r>
              <a:rPr lang="ru-RU" sz="1400" b="1" dirty="0" smtClean="0">
                <a:solidFill>
                  <a:schemeClr val="accent1">
                    <a:lumMod val="50000"/>
                  </a:schemeClr>
                </a:solidFill>
                <a:latin typeface="Arial" charset="0"/>
                <a:cs typeface="Arial" charset="0"/>
              </a:rPr>
              <a:t>.,</a:t>
            </a:r>
          </a:p>
          <a:p>
            <a:pPr>
              <a:buClr>
                <a:schemeClr val="folHlink"/>
              </a:buClr>
              <a:buSzPct val="75000"/>
              <a:buBlip>
                <a:blip r:embed="rId3"/>
              </a:buBlip>
            </a:pPr>
            <a:r>
              <a:rPr lang="ru-RU" sz="1400" b="1" dirty="0" smtClean="0">
                <a:solidFill>
                  <a:schemeClr val="accent1">
                    <a:lumMod val="50000"/>
                  </a:schemeClr>
                </a:solidFill>
                <a:latin typeface="Arial" charset="0"/>
                <a:cs typeface="Arial" charset="0"/>
              </a:rPr>
              <a:t>Красноярского края и Ульяновской области – 1200 </a:t>
            </a:r>
            <a:r>
              <a:rPr lang="ru-RU" sz="1400" b="1" dirty="0" err="1" smtClean="0">
                <a:solidFill>
                  <a:schemeClr val="accent1">
                    <a:lumMod val="50000"/>
                  </a:schemeClr>
                </a:solidFill>
                <a:latin typeface="Arial" charset="0"/>
                <a:cs typeface="Arial" charset="0"/>
              </a:rPr>
              <a:t>р.м</a:t>
            </a:r>
            <a:r>
              <a:rPr lang="ru-RU" sz="1400" b="1" dirty="0" smtClean="0">
                <a:solidFill>
                  <a:schemeClr val="accent1">
                    <a:lumMod val="50000"/>
                  </a:schemeClr>
                </a:solidFill>
                <a:latin typeface="Arial" charset="0"/>
                <a:cs typeface="Arial" charset="0"/>
              </a:rPr>
              <a:t>., Пензенской области – 2800 </a:t>
            </a:r>
            <a:r>
              <a:rPr lang="ru-RU" sz="1400" b="1" dirty="0" err="1" smtClean="0">
                <a:solidFill>
                  <a:schemeClr val="accent1">
                    <a:lumMod val="50000"/>
                  </a:schemeClr>
                </a:solidFill>
                <a:latin typeface="Arial" charset="0"/>
                <a:cs typeface="Arial" charset="0"/>
              </a:rPr>
              <a:t>р.м</a:t>
            </a:r>
            <a:r>
              <a:rPr lang="ru-RU" sz="1400" b="1" dirty="0" smtClean="0">
                <a:solidFill>
                  <a:schemeClr val="accent1">
                    <a:lumMod val="50000"/>
                  </a:schemeClr>
                </a:solidFill>
                <a:latin typeface="Arial" charset="0"/>
                <a:cs typeface="Arial" charset="0"/>
              </a:rPr>
              <a:t>., Костромской области – 300 </a:t>
            </a:r>
            <a:r>
              <a:rPr lang="ru-RU" sz="1400" b="1" dirty="0" err="1" smtClean="0">
                <a:solidFill>
                  <a:schemeClr val="accent1">
                    <a:lumMod val="50000"/>
                  </a:schemeClr>
                </a:solidFill>
                <a:latin typeface="Arial" charset="0"/>
                <a:cs typeface="Arial" charset="0"/>
              </a:rPr>
              <a:t>р.м</a:t>
            </a:r>
            <a:r>
              <a:rPr lang="ru-RU" sz="1400" b="1" dirty="0" smtClean="0">
                <a:solidFill>
                  <a:schemeClr val="accent1">
                    <a:lumMod val="50000"/>
                  </a:schemeClr>
                </a:solidFill>
                <a:latin typeface="Arial" charset="0"/>
                <a:cs typeface="Arial" charset="0"/>
              </a:rPr>
              <a:t>., Воронежской области – 300 </a:t>
            </a:r>
            <a:r>
              <a:rPr lang="ru-RU" sz="1400" b="1" dirty="0" err="1" smtClean="0">
                <a:solidFill>
                  <a:schemeClr val="accent1">
                    <a:lumMod val="50000"/>
                  </a:schemeClr>
                </a:solidFill>
                <a:latin typeface="Arial" charset="0"/>
                <a:cs typeface="Arial" charset="0"/>
              </a:rPr>
              <a:t>р.м</a:t>
            </a:r>
            <a:r>
              <a:rPr lang="ru-RU" sz="1400" b="1" dirty="0" smtClean="0">
                <a:solidFill>
                  <a:schemeClr val="accent1">
                    <a:lumMod val="50000"/>
                  </a:schemeClr>
                </a:solidFill>
                <a:latin typeface="Arial" charset="0"/>
                <a:cs typeface="Arial" charset="0"/>
              </a:rPr>
              <a:t>., Тверской области – 200 р.м.</a:t>
            </a:r>
          </a:p>
        </p:txBody>
      </p:sp>
      <p:sp>
        <p:nvSpPr>
          <p:cNvPr id="6147" name="Содержимое 2"/>
          <p:cNvSpPr txBox="1">
            <a:spLocks/>
          </p:cNvSpPr>
          <p:nvPr/>
        </p:nvSpPr>
        <p:spPr bwMode="auto">
          <a:xfrm>
            <a:off x="834422" y="4769997"/>
            <a:ext cx="4787900" cy="131647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lIns="92075" tIns="46038" rIns="92075" bIns="46038"/>
          <a:lstStyle/>
          <a:p>
            <a:pPr marL="342900" indent="-342900">
              <a:spcBef>
                <a:spcPct val="20000"/>
              </a:spcBef>
              <a:buClr>
                <a:schemeClr val="folHlink"/>
              </a:buClr>
              <a:buSzPct val="75000"/>
              <a:buBlip>
                <a:blip r:embed="rId3"/>
              </a:buBlip>
            </a:pPr>
            <a:r>
              <a:rPr lang="ru-RU" sz="1400" b="1" dirty="0">
                <a:solidFill>
                  <a:srgbClr val="003366"/>
                </a:solidFill>
                <a:latin typeface="Arial" charset="0"/>
                <a:cs typeface="Arial" charset="0"/>
              </a:rPr>
              <a:t>Администрация г. Нижневартовск – 300 р.м.;</a:t>
            </a:r>
          </a:p>
          <a:p>
            <a:pPr marL="342900" indent="-342900">
              <a:spcBef>
                <a:spcPct val="20000"/>
              </a:spcBef>
              <a:buClr>
                <a:schemeClr val="folHlink"/>
              </a:buClr>
              <a:buSzPct val="75000"/>
              <a:buBlip>
                <a:blip r:embed="rId3"/>
              </a:buBlip>
            </a:pPr>
            <a:r>
              <a:rPr lang="ru-RU" sz="1400" b="1" dirty="0">
                <a:solidFill>
                  <a:srgbClr val="003366"/>
                </a:solidFill>
                <a:latin typeface="Arial" charset="0"/>
                <a:cs typeface="Arial" charset="0"/>
              </a:rPr>
              <a:t>Администрация г. Омск – 600 р.м.;</a:t>
            </a:r>
          </a:p>
          <a:p>
            <a:pPr marL="342900" indent="-342900">
              <a:spcBef>
                <a:spcPct val="20000"/>
              </a:spcBef>
              <a:buClr>
                <a:schemeClr val="folHlink"/>
              </a:buClr>
              <a:buSzPct val="75000"/>
              <a:buBlip>
                <a:blip r:embed="rId3"/>
              </a:buBlip>
            </a:pPr>
            <a:r>
              <a:rPr lang="ru-RU" sz="1400" b="1" dirty="0">
                <a:solidFill>
                  <a:srgbClr val="003366"/>
                </a:solidFill>
                <a:latin typeface="Arial" charset="0"/>
                <a:cs typeface="Arial" charset="0"/>
              </a:rPr>
              <a:t>Администрация г. Калуга – </a:t>
            </a:r>
            <a:r>
              <a:rPr lang="ru-RU" sz="1400" b="1" dirty="0" smtClean="0">
                <a:solidFill>
                  <a:srgbClr val="003366"/>
                </a:solidFill>
                <a:latin typeface="Arial" charset="0"/>
                <a:cs typeface="Arial" charset="0"/>
              </a:rPr>
              <a:t> более 700 </a:t>
            </a:r>
            <a:r>
              <a:rPr lang="ru-RU" sz="1400" b="1" dirty="0">
                <a:solidFill>
                  <a:srgbClr val="003366"/>
                </a:solidFill>
                <a:latin typeface="Arial" charset="0"/>
                <a:cs typeface="Arial" charset="0"/>
              </a:rPr>
              <a:t>р.м.;</a:t>
            </a:r>
          </a:p>
          <a:p>
            <a:pPr marL="342900" indent="-342900">
              <a:spcBef>
                <a:spcPct val="20000"/>
              </a:spcBef>
              <a:buClr>
                <a:schemeClr val="folHlink"/>
              </a:buClr>
              <a:buSzPct val="75000"/>
              <a:buBlip>
                <a:blip r:embed="rId3"/>
              </a:buBlip>
            </a:pPr>
            <a:r>
              <a:rPr lang="ru-RU" sz="1400" b="1" dirty="0">
                <a:solidFill>
                  <a:srgbClr val="003366"/>
                </a:solidFill>
                <a:latin typeface="Arial" charset="0"/>
                <a:cs typeface="Arial" charset="0"/>
              </a:rPr>
              <a:t>Администрация г. Пензы – 300 р.м.;</a:t>
            </a:r>
          </a:p>
          <a:p>
            <a:pPr marL="342900" indent="-342900">
              <a:spcBef>
                <a:spcPct val="20000"/>
              </a:spcBef>
              <a:buClr>
                <a:schemeClr val="folHlink"/>
              </a:buClr>
              <a:buSzPct val="75000"/>
              <a:buBlip>
                <a:blip r:embed="rId3"/>
              </a:buBlip>
            </a:pPr>
            <a:r>
              <a:rPr lang="ru-RU" sz="1400" b="1" dirty="0">
                <a:solidFill>
                  <a:srgbClr val="003366"/>
                </a:solidFill>
                <a:latin typeface="Arial" charset="0"/>
                <a:cs typeface="Arial" charset="0"/>
              </a:rPr>
              <a:t>Администрация г. Красноярска </a:t>
            </a:r>
            <a:r>
              <a:rPr lang="ru-RU" sz="1400" b="1" dirty="0" smtClean="0">
                <a:solidFill>
                  <a:srgbClr val="003366"/>
                </a:solidFill>
                <a:latin typeface="Arial" charset="0"/>
                <a:cs typeface="Arial" charset="0"/>
              </a:rPr>
              <a:t> - 550 и </a:t>
            </a:r>
            <a:r>
              <a:rPr lang="ru-RU" sz="1400" b="1" dirty="0">
                <a:solidFill>
                  <a:srgbClr val="003366"/>
                </a:solidFill>
                <a:latin typeface="Arial" charset="0"/>
                <a:cs typeface="Arial" charset="0"/>
              </a:rPr>
              <a:t>др.</a:t>
            </a:r>
            <a:endParaRPr lang="en-US" sz="1400" b="1" dirty="0">
              <a:solidFill>
                <a:srgbClr val="003366"/>
              </a:solidFill>
              <a:latin typeface="Arial" charset="0"/>
              <a:cs typeface="Arial" charset="0"/>
            </a:endParaRPr>
          </a:p>
        </p:txBody>
      </p:sp>
      <p:sp>
        <p:nvSpPr>
          <p:cNvPr id="6148" name="Rectangle 2"/>
          <p:cNvSpPr>
            <a:spLocks noChangeArrowheads="1"/>
          </p:cNvSpPr>
          <p:nvPr/>
        </p:nvSpPr>
        <p:spPr bwMode="auto">
          <a:xfrm>
            <a:off x="449263" y="278666"/>
            <a:ext cx="774065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>
            <a:spAutoFit/>
          </a:bodyPr>
          <a:lstStyle/>
          <a:p>
            <a:pPr eaLnBrk="0" hangingPunct="0"/>
            <a:r>
              <a:rPr lang="ru-RU" sz="2400" b="1" dirty="0" smtClean="0">
                <a:solidFill>
                  <a:srgbClr val="E44708"/>
                </a:solidFill>
                <a:latin typeface="Arial" charset="0"/>
                <a:cs typeface="Arial" charset="0"/>
              </a:rPr>
              <a:t>Опыт внедрения </a:t>
            </a:r>
            <a:r>
              <a:rPr lang="en-US" sz="2400" b="1" dirty="0" err="1" smtClean="0">
                <a:solidFill>
                  <a:srgbClr val="E44708"/>
                </a:solidFill>
                <a:latin typeface="Arial" charset="0"/>
                <a:cs typeface="Arial" charset="0"/>
              </a:rPr>
              <a:t>CompanyMedia</a:t>
            </a:r>
            <a:r>
              <a:rPr lang="ru-RU" sz="2400" b="1" dirty="0" smtClean="0">
                <a:solidFill>
                  <a:srgbClr val="E44708"/>
                </a:solidFill>
                <a:latin typeface="Arial" charset="0"/>
                <a:cs typeface="Arial" charset="0"/>
              </a:rPr>
              <a:t>: </a:t>
            </a:r>
            <a:br>
              <a:rPr lang="ru-RU" sz="2400" b="1" dirty="0" smtClean="0">
                <a:solidFill>
                  <a:srgbClr val="E44708"/>
                </a:solidFill>
                <a:latin typeface="Arial" charset="0"/>
                <a:cs typeface="Arial" charset="0"/>
              </a:rPr>
            </a:br>
            <a:r>
              <a:rPr lang="ru-RU" sz="2400" b="1" dirty="0" smtClean="0">
                <a:solidFill>
                  <a:srgbClr val="E44708"/>
                </a:solidFill>
                <a:latin typeface="Arial" charset="0"/>
                <a:cs typeface="Arial" charset="0"/>
              </a:rPr>
              <a:t>государственный сектор</a:t>
            </a:r>
          </a:p>
        </p:txBody>
      </p:sp>
      <p:sp>
        <p:nvSpPr>
          <p:cNvPr id="6149" name="Содержимое 2"/>
          <p:cNvSpPr txBox="1">
            <a:spLocks/>
          </p:cNvSpPr>
          <p:nvPr/>
        </p:nvSpPr>
        <p:spPr bwMode="auto">
          <a:xfrm>
            <a:off x="288550" y="1493130"/>
            <a:ext cx="5174118" cy="15853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/>
          <a:lstStyle/>
          <a:p>
            <a:pPr marL="342900" indent="-342900">
              <a:spcBef>
                <a:spcPct val="20000"/>
              </a:spcBef>
              <a:buClr>
                <a:schemeClr val="folHlink"/>
              </a:buClr>
              <a:buSzPct val="75000"/>
              <a:buBlip>
                <a:blip r:embed="rId3"/>
              </a:buBlip>
            </a:pPr>
            <a:r>
              <a:rPr lang="ru-RU" sz="1400" b="1" dirty="0">
                <a:solidFill>
                  <a:schemeClr val="accent1">
                    <a:lumMod val="50000"/>
                  </a:schemeClr>
                </a:solidFill>
                <a:latin typeface="Arial" charset="0"/>
                <a:cs typeface="Arial" charset="0"/>
              </a:rPr>
              <a:t>Государственная Дума ФС РФ (заказная разработка)</a:t>
            </a:r>
          </a:p>
          <a:p>
            <a:pPr marL="342900" indent="-342900">
              <a:spcBef>
                <a:spcPct val="20000"/>
              </a:spcBef>
              <a:buClr>
                <a:schemeClr val="folHlink"/>
              </a:buClr>
              <a:buSzPct val="75000"/>
              <a:buBlip>
                <a:blip r:embed="rId3"/>
              </a:buBlip>
            </a:pPr>
            <a:r>
              <a:rPr lang="ru-RU" sz="1400" b="1" dirty="0">
                <a:solidFill>
                  <a:schemeClr val="accent1">
                    <a:lumMod val="50000"/>
                  </a:schemeClr>
                </a:solidFill>
                <a:latin typeface="Arial" charset="0"/>
                <a:cs typeface="Arial" charset="0"/>
              </a:rPr>
              <a:t>Пенсионный Фонд РФ (заказная разработка)</a:t>
            </a:r>
          </a:p>
          <a:p>
            <a:pPr marL="342900" indent="-342900">
              <a:spcBef>
                <a:spcPct val="20000"/>
              </a:spcBef>
              <a:buClr>
                <a:schemeClr val="folHlink"/>
              </a:buClr>
              <a:buSzPct val="75000"/>
              <a:buBlip>
                <a:blip r:embed="rId3"/>
              </a:buBlip>
            </a:pPr>
            <a:r>
              <a:rPr lang="ru-RU" sz="1400" b="1" dirty="0">
                <a:solidFill>
                  <a:schemeClr val="accent1">
                    <a:lumMod val="50000"/>
                  </a:schemeClr>
                </a:solidFill>
                <a:latin typeface="Arial" charset="0"/>
                <a:cs typeface="Arial" charset="0"/>
              </a:rPr>
              <a:t>ФСФР </a:t>
            </a:r>
            <a:r>
              <a:rPr lang="ru-RU" sz="1400" b="1" dirty="0" smtClean="0">
                <a:solidFill>
                  <a:schemeClr val="accent1">
                    <a:lumMod val="50000"/>
                  </a:schemeClr>
                </a:solidFill>
                <a:latin typeface="Arial" charset="0"/>
                <a:cs typeface="Arial" charset="0"/>
              </a:rPr>
              <a:t>- 1500 </a:t>
            </a:r>
            <a:r>
              <a:rPr lang="ru-RU" sz="1400" b="1" dirty="0">
                <a:solidFill>
                  <a:schemeClr val="accent1">
                    <a:lumMod val="50000"/>
                  </a:schemeClr>
                </a:solidFill>
                <a:latin typeface="Arial" charset="0"/>
                <a:cs typeface="Arial" charset="0"/>
              </a:rPr>
              <a:t>р.м.</a:t>
            </a:r>
          </a:p>
          <a:p>
            <a:pPr marL="342900" indent="-342900">
              <a:spcBef>
                <a:spcPct val="20000"/>
              </a:spcBef>
              <a:buClr>
                <a:schemeClr val="folHlink"/>
              </a:buClr>
              <a:buSzPct val="75000"/>
              <a:buBlip>
                <a:blip r:embed="rId3"/>
              </a:buBlip>
            </a:pPr>
            <a:r>
              <a:rPr lang="ru-RU" sz="1400" b="1" dirty="0" err="1">
                <a:solidFill>
                  <a:schemeClr val="accent1">
                    <a:lumMod val="50000"/>
                  </a:schemeClr>
                </a:solidFill>
                <a:latin typeface="Arial" charset="0"/>
                <a:cs typeface="Arial" charset="0"/>
              </a:rPr>
              <a:t>Росимущество</a:t>
            </a:r>
            <a:r>
              <a:rPr lang="ru-RU" sz="1400" b="1" dirty="0">
                <a:solidFill>
                  <a:schemeClr val="accent1">
                    <a:lumMod val="50000"/>
                  </a:schemeClr>
                </a:solidFill>
                <a:latin typeface="Arial" charset="0"/>
                <a:cs typeface="Arial" charset="0"/>
              </a:rPr>
              <a:t> </a:t>
            </a:r>
            <a:r>
              <a:rPr lang="ru-RU" sz="1400" b="1" dirty="0" smtClean="0">
                <a:solidFill>
                  <a:schemeClr val="accent1">
                    <a:lumMod val="50000"/>
                  </a:schemeClr>
                </a:solidFill>
                <a:latin typeface="Arial" charset="0"/>
                <a:cs typeface="Arial" charset="0"/>
              </a:rPr>
              <a:t> - 1200 </a:t>
            </a:r>
            <a:r>
              <a:rPr lang="ru-RU" sz="1400" b="1" dirty="0">
                <a:solidFill>
                  <a:schemeClr val="accent1">
                    <a:lumMod val="50000"/>
                  </a:schemeClr>
                </a:solidFill>
                <a:latin typeface="Arial" charset="0"/>
                <a:cs typeface="Arial" charset="0"/>
              </a:rPr>
              <a:t>р.м. </a:t>
            </a:r>
          </a:p>
          <a:p>
            <a:pPr marL="342900" indent="-342900">
              <a:spcBef>
                <a:spcPct val="20000"/>
              </a:spcBef>
              <a:buClr>
                <a:schemeClr val="folHlink"/>
              </a:buClr>
              <a:buSzPct val="75000"/>
              <a:buBlip>
                <a:blip r:embed="rId3"/>
              </a:buBlip>
            </a:pPr>
            <a:r>
              <a:rPr lang="ru-RU" sz="1400" b="1" dirty="0" err="1">
                <a:solidFill>
                  <a:schemeClr val="accent1">
                    <a:lumMod val="50000"/>
                  </a:schemeClr>
                </a:solidFill>
                <a:latin typeface="Arial" charset="0"/>
                <a:cs typeface="Arial" charset="0"/>
              </a:rPr>
              <a:t>Роспотребнадзор</a:t>
            </a:r>
            <a:r>
              <a:rPr lang="ru-RU" sz="1400" b="1" dirty="0">
                <a:solidFill>
                  <a:schemeClr val="accent1">
                    <a:lumMod val="50000"/>
                  </a:schemeClr>
                </a:solidFill>
                <a:latin typeface="Arial" charset="0"/>
                <a:cs typeface="Arial" charset="0"/>
              </a:rPr>
              <a:t> </a:t>
            </a:r>
            <a:r>
              <a:rPr lang="ru-RU" sz="1400" b="1" dirty="0" smtClean="0">
                <a:solidFill>
                  <a:schemeClr val="accent1">
                    <a:lumMod val="50000"/>
                  </a:schemeClr>
                </a:solidFill>
                <a:latin typeface="Arial" charset="0"/>
                <a:cs typeface="Arial" charset="0"/>
              </a:rPr>
              <a:t> – </a:t>
            </a:r>
            <a:r>
              <a:rPr lang="ru-RU" sz="1400" b="1" dirty="0">
                <a:solidFill>
                  <a:schemeClr val="accent1">
                    <a:lumMod val="50000"/>
                  </a:schemeClr>
                </a:solidFill>
                <a:latin typeface="Arial" charset="0"/>
                <a:cs typeface="Arial" charset="0"/>
              </a:rPr>
              <a:t>220 р.м.</a:t>
            </a:r>
          </a:p>
        </p:txBody>
      </p:sp>
      <p:grpSp>
        <p:nvGrpSpPr>
          <p:cNvPr id="2" name="Группа 1"/>
          <p:cNvGrpSpPr>
            <a:grpSpLocks/>
          </p:cNvGrpSpPr>
          <p:nvPr/>
        </p:nvGrpSpPr>
        <p:grpSpPr bwMode="auto">
          <a:xfrm>
            <a:off x="5485880" y="1955784"/>
            <a:ext cx="3430507" cy="4062538"/>
            <a:chOff x="6041862" y="244531"/>
            <a:chExt cx="2994634" cy="4048565"/>
          </a:xfrm>
        </p:grpSpPr>
        <p:pic>
          <p:nvPicPr>
            <p:cNvPr id="6151" name="Picture 15" descr="http://s51.radikal.ru/i133/1005/e3/a3f6629e779b.jpg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6156176" y="1244092"/>
              <a:ext cx="824306" cy="9005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152" name="Picture 17" descr="http://www.zsyanao.ru/upload/medialibrary/62b/62b64108216a53111a3e5311e035c094.jpg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 flipH="1">
              <a:off x="7164288" y="1244093"/>
              <a:ext cx="808298" cy="9005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153" name="Picture 19" descr="http://img-fotki.yandex.ru/get/4702/ogg-omsk.1/0_56850_6a105483_XL"/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 flipH="1">
              <a:off x="8145765" y="1244093"/>
              <a:ext cx="818723" cy="9005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154" name="Picture 21" descr="http://www.stroyka.ru/upload/medialibrary/9f7/9f76cd76a9c3e827e12eff050f28eba5.jpg"/>
            <p:cNvPicPr>
              <a:picLocks noChangeAspect="1" noChangeArrowheads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6041862" y="2238772"/>
              <a:ext cx="1052934" cy="9886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155" name="Picture 23" descr="http://zapad24.ru/uploads/posts/2011-09/1315278267_krasnoyarsk-krai-arms.jpg"/>
            <p:cNvPicPr>
              <a:picLocks noChangeAspect="1" noChangeArrowheads="1"/>
            </p:cNvPicPr>
            <p:nvPr/>
          </p:nvPicPr>
          <p:blipFill>
            <a:blip r:embed="rId8"/>
            <a:srcRect/>
            <a:stretch>
              <a:fillRect/>
            </a:stretch>
          </p:blipFill>
          <p:spPr bwMode="auto">
            <a:xfrm flipH="1">
              <a:off x="7308304" y="2305800"/>
              <a:ext cx="686566" cy="8349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156" name="Picture 25" descr="http://www.ufachess.ru/wp-content/uploads/2012/11/Penza_Oblast.png"/>
            <p:cNvPicPr>
              <a:picLocks noChangeAspect="1" noChangeArrowheads="1"/>
            </p:cNvPicPr>
            <p:nvPr/>
          </p:nvPicPr>
          <p:blipFill>
            <a:blip r:embed="rId9"/>
            <a:srcRect/>
            <a:stretch>
              <a:fillRect/>
            </a:stretch>
          </p:blipFill>
          <p:spPr bwMode="auto">
            <a:xfrm>
              <a:off x="8196103" y="2253237"/>
              <a:ext cx="768385" cy="8874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157" name="Picture 27" descr="http://www.ngw.nl/int/rus/district/images/orenburg.jpg"/>
            <p:cNvPicPr>
              <a:picLocks noChangeAspect="1" noChangeArrowheads="1"/>
            </p:cNvPicPr>
            <p:nvPr/>
          </p:nvPicPr>
          <p:blipFill>
            <a:blip r:embed="rId10"/>
            <a:srcRect/>
            <a:stretch>
              <a:fillRect/>
            </a:stretch>
          </p:blipFill>
          <p:spPr bwMode="auto">
            <a:xfrm flipH="1">
              <a:off x="6156176" y="3356992"/>
              <a:ext cx="833597" cy="9361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158" name="Picture 29" descr="http://www.megabook.ru/MObjects2/data/pict2006/new/06s1143.jpg"/>
            <p:cNvPicPr>
              <a:picLocks noChangeAspect="1" noChangeArrowheads="1"/>
            </p:cNvPicPr>
            <p:nvPr/>
          </p:nvPicPr>
          <p:blipFill>
            <a:blip r:embed="rId11"/>
            <a:srcRect/>
            <a:stretch>
              <a:fillRect/>
            </a:stretch>
          </p:blipFill>
          <p:spPr bwMode="auto">
            <a:xfrm flipH="1">
              <a:off x="7236296" y="3356992"/>
              <a:ext cx="837371" cy="9361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159" name="Picture 31" descr="http://www.cniieus.ru/upload/iblock/e42/tverobl.gif0.gif"/>
            <p:cNvPicPr>
              <a:picLocks noChangeAspect="1" noChangeArrowheads="1"/>
            </p:cNvPicPr>
            <p:nvPr/>
          </p:nvPicPr>
          <p:blipFill>
            <a:blip r:embed="rId12"/>
            <a:srcRect/>
            <a:stretch>
              <a:fillRect/>
            </a:stretch>
          </p:blipFill>
          <p:spPr bwMode="auto">
            <a:xfrm>
              <a:off x="8202344" y="3356992"/>
              <a:ext cx="834152" cy="9361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160" name="Picture 33" descr="http://amt-press.ru/upload/iblock/3e7/3e7ce65f6e72709f367e1aa07b72c998.png"/>
            <p:cNvPicPr>
              <a:picLocks noChangeAspect="1" noChangeArrowheads="1"/>
            </p:cNvPicPr>
            <p:nvPr/>
          </p:nvPicPr>
          <p:blipFill>
            <a:blip r:embed="rId13"/>
            <a:srcRect/>
            <a:stretch>
              <a:fillRect/>
            </a:stretch>
          </p:blipFill>
          <p:spPr bwMode="auto">
            <a:xfrm>
              <a:off x="6118508" y="244531"/>
              <a:ext cx="851003" cy="9361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17" name="Picture 8" descr="morengerb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6461" y="1855230"/>
            <a:ext cx="1016690" cy="10544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28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7278" y="1381486"/>
            <a:ext cx="1149355" cy="4817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8" descr="http://kraszdrav.ru/i/logo.gif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85628" y="1411444"/>
            <a:ext cx="1385801" cy="4002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18" descr="http://im6-tub-ru.yandex.net/i?id=14851390-20-72&amp;n=21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502" r="19963"/>
          <a:stretch>
            <a:fillRect/>
          </a:stretch>
        </p:blipFill>
        <p:spPr bwMode="auto">
          <a:xfrm>
            <a:off x="7941644" y="1955784"/>
            <a:ext cx="877810" cy="9248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Picture 30" descr="http://im4-tub-ru.yandex.net/i?id=47948225-35-72&amp;n=21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1956" y="1379366"/>
            <a:ext cx="626934" cy="5764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3120655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Название 1"/>
          <p:cNvSpPr txBox="1">
            <a:spLocks/>
          </p:cNvSpPr>
          <p:nvPr/>
        </p:nvSpPr>
        <p:spPr bwMode="auto">
          <a:xfrm>
            <a:off x="222250" y="461963"/>
            <a:ext cx="8826500" cy="48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defPPr>
              <a:defRPr lang="ru-RU"/>
            </a:defPPr>
            <a:lvl1pPr>
              <a:defRPr sz="2400" b="1">
                <a:solidFill>
                  <a:srgbClr val="E44708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  <a:cs typeface="Arial" charset="0"/>
              </a:defRPr>
            </a:lvl9pPr>
          </a:lstStyle>
          <a:p>
            <a:r>
              <a:rPr lang="ru-RU" dirty="0" smtClean="0"/>
              <a:t>Ямало-Ненецкий </a:t>
            </a:r>
            <a:r>
              <a:rPr lang="ru-RU" dirty="0"/>
              <a:t>Автономный Округ (ЯНАО)</a:t>
            </a:r>
          </a:p>
        </p:txBody>
      </p:sp>
      <p:pic>
        <p:nvPicPr>
          <p:cNvPr id="5" name="Picture 6" descr="http://www.media.nakanune.ru/images/pictures/image_big_9187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41936" y="2254250"/>
            <a:ext cx="3214688" cy="3551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4" descr="http://omskmark.moy.su/Bulletin-ZNAK/6_ural/89_gerb_UrFO_RF-region-6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7" y="1321594"/>
            <a:ext cx="1222375" cy="1655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200025" y="1551358"/>
            <a:ext cx="5597525" cy="46986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spcBef>
                <a:spcPct val="20000"/>
              </a:spcBef>
              <a:buClr>
                <a:schemeClr val="folHlink"/>
              </a:buClr>
              <a:buSzPct val="75000"/>
              <a:buFont typeface="Wingdings" pitchFamily="2" charset="2"/>
              <a:buChar char="Ü"/>
              <a:defRPr sz="2000">
                <a:solidFill>
                  <a:srgbClr val="003366"/>
                </a:solidFill>
                <a:latin typeface="+mn-lt"/>
              </a:defRPr>
            </a:lvl1pPr>
            <a:lvl2pPr marL="742950" lvl="1" indent="-285750" eaLnBrk="0" hangingPunct="0">
              <a:spcBef>
                <a:spcPct val="20000"/>
              </a:spcBef>
              <a:buClr>
                <a:schemeClr val="folHlink"/>
              </a:buClr>
              <a:buSzPct val="70000"/>
              <a:buFont typeface="Wingdings" pitchFamily="2" charset="2"/>
              <a:buChar char="n"/>
              <a:defRPr sz="2000">
                <a:solidFill>
                  <a:srgbClr val="003366"/>
                </a:solidFill>
                <a:latin typeface="+mn-lt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rgbClr val="003366"/>
                </a:solidFill>
                <a:latin typeface="+mn-lt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hlink"/>
              </a:buClr>
              <a:buChar char="•"/>
              <a:defRPr sz="1600">
                <a:solidFill>
                  <a:srgbClr val="003366"/>
                </a:solidFill>
                <a:latin typeface="+mn-lt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1"/>
              </a:buClr>
              <a:buSzPct val="85000"/>
              <a:buChar char="•"/>
              <a:defRPr sz="1600">
                <a:solidFill>
                  <a:srgbClr val="003366"/>
                </a:solidFill>
                <a:latin typeface="+mn-lt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1600">
                <a:solidFill>
                  <a:srgbClr val="003366"/>
                </a:solidFill>
                <a:latin typeface="+mn-lt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1600">
                <a:solidFill>
                  <a:srgbClr val="003366"/>
                </a:solidFill>
                <a:latin typeface="+mn-lt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1600">
                <a:solidFill>
                  <a:srgbClr val="003366"/>
                </a:solidFill>
                <a:latin typeface="+mn-lt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1600">
                <a:solidFill>
                  <a:srgbClr val="003366"/>
                </a:solidFill>
                <a:latin typeface="+mn-lt"/>
              </a:defRPr>
            </a:lvl9pPr>
          </a:lstStyle>
          <a:p>
            <a:pPr marL="180975" indent="0">
              <a:buFont typeface="Wingdings" pitchFamily="2" charset="2"/>
              <a:buNone/>
              <a:defRPr/>
            </a:pPr>
            <a:r>
              <a:rPr lang="ru-RU" b="1" dirty="0" smtClean="0">
                <a:cs typeface="+mn-cs"/>
              </a:rPr>
              <a:t>Ямало-Ненецкий Автономный Округ</a:t>
            </a:r>
          </a:p>
          <a:p>
            <a:pPr marL="0" indent="0">
              <a:buFont typeface="Wingdings" pitchFamily="2" charset="2"/>
              <a:buNone/>
              <a:defRPr/>
            </a:pPr>
            <a:r>
              <a:rPr lang="ru-RU" dirty="0" smtClean="0">
                <a:cs typeface="+mn-cs"/>
              </a:rPr>
              <a:t>Столица – г. Салехард</a:t>
            </a:r>
          </a:p>
          <a:p>
            <a:pPr>
              <a:spcBef>
                <a:spcPts val="300"/>
              </a:spcBef>
              <a:buClr>
                <a:srgbClr val="003399"/>
              </a:buClr>
              <a:defRPr/>
            </a:pPr>
            <a:r>
              <a:rPr lang="ru-RU" sz="1800" dirty="0" smtClean="0">
                <a:solidFill>
                  <a:schemeClr val="tx1"/>
                </a:solidFill>
                <a:cs typeface="Arial" pitchFamily="34" charset="0"/>
              </a:rPr>
              <a:t>Площадь </a:t>
            </a:r>
            <a:r>
              <a:rPr lang="ru-RU" sz="1800" dirty="0">
                <a:solidFill>
                  <a:schemeClr val="tx1"/>
                </a:solidFill>
                <a:cs typeface="Arial" pitchFamily="34" charset="0"/>
              </a:rPr>
              <a:t>территории      – 769,3 тыс.км²</a:t>
            </a:r>
          </a:p>
          <a:p>
            <a:pPr>
              <a:spcBef>
                <a:spcPts val="300"/>
              </a:spcBef>
              <a:buClr>
                <a:srgbClr val="003399"/>
              </a:buClr>
              <a:defRPr/>
            </a:pPr>
            <a:r>
              <a:rPr lang="ru-RU" sz="1800" dirty="0">
                <a:solidFill>
                  <a:schemeClr val="tx1"/>
                </a:solidFill>
                <a:cs typeface="Arial" pitchFamily="34" charset="0"/>
              </a:rPr>
              <a:t>Численность населения –  543 тыс. чел.</a:t>
            </a:r>
          </a:p>
          <a:p>
            <a:pPr>
              <a:spcBef>
                <a:spcPts val="300"/>
              </a:spcBef>
              <a:buClr>
                <a:srgbClr val="003399"/>
              </a:buClr>
              <a:defRPr/>
            </a:pPr>
            <a:r>
              <a:rPr lang="ru-RU" sz="1800" dirty="0">
                <a:solidFill>
                  <a:schemeClr val="tx1"/>
                </a:solidFill>
                <a:cs typeface="Arial" pitchFamily="34" charset="0"/>
              </a:rPr>
              <a:t>Плотность населения –  0,7 чел. на 1 км²</a:t>
            </a:r>
          </a:p>
          <a:p>
            <a:pPr>
              <a:spcBef>
                <a:spcPts val="300"/>
              </a:spcBef>
              <a:buClr>
                <a:srgbClr val="003399"/>
              </a:buClr>
              <a:defRPr/>
            </a:pPr>
            <a:r>
              <a:rPr lang="ru-RU" sz="1800" dirty="0">
                <a:solidFill>
                  <a:schemeClr val="tx1"/>
                </a:solidFill>
                <a:cs typeface="Arial" pitchFamily="34" charset="0"/>
              </a:rPr>
              <a:t>85% населения проживает в городских населенных пунктах</a:t>
            </a:r>
          </a:p>
          <a:p>
            <a:pPr>
              <a:spcBef>
                <a:spcPts val="300"/>
              </a:spcBef>
              <a:buClr>
                <a:srgbClr val="003399"/>
              </a:buClr>
              <a:defRPr/>
            </a:pPr>
            <a:r>
              <a:rPr lang="ru-RU" sz="1800" dirty="0">
                <a:solidFill>
                  <a:schemeClr val="tx1"/>
                </a:solidFill>
                <a:cs typeface="Arial" pitchFamily="34" charset="0"/>
              </a:rPr>
              <a:t>36 тыс</a:t>
            </a:r>
            <a:r>
              <a:rPr lang="ru-RU" sz="1800" dirty="0" smtClean="0">
                <a:solidFill>
                  <a:schemeClr val="tx1"/>
                </a:solidFill>
                <a:cs typeface="Arial" pitchFamily="34" charset="0"/>
              </a:rPr>
              <a:t>. чел</a:t>
            </a:r>
            <a:r>
              <a:rPr lang="ru-RU" sz="1800" dirty="0">
                <a:solidFill>
                  <a:schemeClr val="tx1"/>
                </a:solidFill>
                <a:cs typeface="Arial" pitchFamily="34" charset="0"/>
              </a:rPr>
              <a:t>. – численность сельского населения коренных малочисленных </a:t>
            </a:r>
            <a:r>
              <a:rPr lang="ru-RU" sz="1800" dirty="0">
                <a:solidFill>
                  <a:schemeClr val="tx1"/>
                </a:solidFill>
                <a:cs typeface="+mn-cs"/>
              </a:rPr>
              <a:t>народов</a:t>
            </a:r>
            <a:endParaRPr lang="ru-RU" sz="1800" dirty="0" smtClean="0">
              <a:solidFill>
                <a:schemeClr val="tx1"/>
              </a:solidFill>
              <a:cs typeface="Arial" pitchFamily="34" charset="0"/>
            </a:endParaRPr>
          </a:p>
          <a:p>
            <a:pPr marL="0" indent="0">
              <a:spcBef>
                <a:spcPts val="300"/>
              </a:spcBef>
              <a:buClr>
                <a:srgbClr val="003399"/>
              </a:buClr>
              <a:buFont typeface="Wingdings" pitchFamily="2" charset="2"/>
              <a:buNone/>
              <a:defRPr/>
            </a:pPr>
            <a:r>
              <a:rPr lang="ru-RU" sz="1800" b="1" dirty="0" smtClean="0">
                <a:solidFill>
                  <a:schemeClr val="tx1"/>
                </a:solidFill>
                <a:cs typeface="Arial" pitchFamily="34" charset="0"/>
              </a:rPr>
              <a:t>Административное деление:</a:t>
            </a:r>
          </a:p>
          <a:p>
            <a:pPr>
              <a:spcBef>
                <a:spcPts val="300"/>
              </a:spcBef>
              <a:buClr>
                <a:srgbClr val="003399"/>
              </a:buClr>
              <a:defRPr/>
            </a:pPr>
            <a:r>
              <a:rPr lang="ru-RU" sz="1800" dirty="0">
                <a:solidFill>
                  <a:schemeClr val="tx1"/>
                </a:solidFill>
                <a:cs typeface="+mn-cs"/>
              </a:rPr>
              <a:t>6 городских округов,</a:t>
            </a:r>
          </a:p>
          <a:p>
            <a:pPr>
              <a:spcBef>
                <a:spcPts val="300"/>
              </a:spcBef>
              <a:buClr>
                <a:srgbClr val="003399"/>
              </a:buClr>
              <a:defRPr/>
            </a:pPr>
            <a:r>
              <a:rPr lang="ru-RU" sz="1800" dirty="0">
                <a:solidFill>
                  <a:schemeClr val="tx1"/>
                </a:solidFill>
                <a:cs typeface="+mn-cs"/>
              </a:rPr>
              <a:t>7 муниципальных районов,</a:t>
            </a:r>
          </a:p>
          <a:p>
            <a:pPr>
              <a:spcBef>
                <a:spcPts val="300"/>
              </a:spcBef>
              <a:buClr>
                <a:srgbClr val="003399"/>
              </a:buClr>
              <a:defRPr/>
            </a:pPr>
            <a:r>
              <a:rPr lang="ru-RU" sz="1800" dirty="0">
                <a:solidFill>
                  <a:schemeClr val="tx1"/>
                </a:solidFill>
                <a:cs typeface="+mn-cs"/>
              </a:rPr>
              <a:t>10 городских поселений,</a:t>
            </a:r>
          </a:p>
          <a:p>
            <a:pPr>
              <a:spcBef>
                <a:spcPts val="300"/>
              </a:spcBef>
              <a:buClr>
                <a:srgbClr val="003399"/>
              </a:buClr>
              <a:defRPr/>
            </a:pPr>
            <a:r>
              <a:rPr lang="ru-RU" sz="1800" dirty="0">
                <a:solidFill>
                  <a:schemeClr val="tx1"/>
                </a:solidFill>
                <a:cs typeface="+mn-cs"/>
              </a:rPr>
              <a:t>43 сельских поселений. </a:t>
            </a:r>
            <a:r>
              <a:rPr lang="ru-RU" sz="1800" b="1" dirty="0" smtClean="0">
                <a:solidFill>
                  <a:srgbClr val="FFFFFF"/>
                </a:solidFill>
                <a:cs typeface="+mn-cs"/>
              </a:rPr>
              <a:t>Севера</a:t>
            </a:r>
            <a:endParaRPr lang="ru-RU" sz="1800" dirty="0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4345373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0720923"/>
              </p:ext>
            </p:extLst>
          </p:nvPr>
        </p:nvGraphicFramePr>
        <p:xfrm>
          <a:off x="171450" y="542926"/>
          <a:ext cx="8793163" cy="547846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05160"/>
                <a:gridCol w="6888003"/>
              </a:tblGrid>
              <a:tr h="410182">
                <a:tc gridSpan="2">
                  <a:txBody>
                    <a:bodyPr/>
                    <a:lstStyle/>
                    <a:p>
                      <a:r>
                        <a:rPr lang="ru-RU" dirty="0" smtClean="0"/>
                        <a:t>Хронология</a:t>
                      </a:r>
                      <a:r>
                        <a:rPr lang="ru-RU" baseline="0" dirty="0" smtClean="0"/>
                        <a:t> проекта</a:t>
                      </a:r>
                      <a:endParaRPr lang="ru-RU" dirty="0"/>
                    </a:p>
                  </a:txBody>
                  <a:tcPr marL="91438" marR="91438"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410182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ru-RU" sz="1800" b="1" kern="1200" dirty="0" smtClean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2001 – 2004</a:t>
                      </a:r>
                      <a:endParaRPr lang="ru-RU" sz="1800" b="1" kern="1200" dirty="0">
                        <a:solidFill>
                          <a:schemeClr val="tx2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38" marR="91438"/>
                </a:tc>
                <a:tc>
                  <a:txBody>
                    <a:bodyPr/>
                    <a:lstStyle/>
                    <a:p>
                      <a:r>
                        <a:rPr lang="ru-RU" sz="1800" b="1" dirty="0" smtClean="0">
                          <a:solidFill>
                            <a:schemeClr val="tx2"/>
                          </a:solidFill>
                        </a:rPr>
                        <a:t>выбор платформы для построения СЭД</a:t>
                      </a:r>
                      <a:endParaRPr lang="ru-RU" dirty="0"/>
                    </a:p>
                  </a:txBody>
                  <a:tcPr marL="91438" marR="91438"/>
                </a:tc>
              </a:tr>
              <a:tr h="410182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ru-RU" sz="1800" b="1" kern="1200" dirty="0" smtClean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Декабрь 2004 </a:t>
                      </a:r>
                      <a:endParaRPr lang="ru-RU" sz="1800" b="1" kern="1200" dirty="0">
                        <a:solidFill>
                          <a:schemeClr val="tx2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38" marR="91438"/>
                </a:tc>
                <a:tc>
                  <a:txBody>
                    <a:bodyPr/>
                    <a:lstStyle/>
                    <a:p>
                      <a:r>
                        <a:rPr lang="ru-RU" sz="1800" b="1" dirty="0" smtClean="0">
                          <a:solidFill>
                            <a:schemeClr val="tx2"/>
                          </a:solidFill>
                        </a:rPr>
                        <a:t>заключение государственного контракта</a:t>
                      </a:r>
                      <a:endParaRPr lang="ru-RU" dirty="0"/>
                    </a:p>
                  </a:txBody>
                  <a:tcPr marL="91438" marR="91438"/>
                </a:tc>
              </a:tr>
              <a:tr h="1011409">
                <a:tc>
                  <a:txBody>
                    <a:bodyPr/>
                    <a:lstStyle/>
                    <a:p>
                      <a:r>
                        <a:rPr lang="ru-RU" sz="1800" b="1" dirty="0" smtClean="0">
                          <a:solidFill>
                            <a:schemeClr val="tx2"/>
                          </a:solidFill>
                        </a:rPr>
                        <a:t>Апрель 2005 </a:t>
                      </a:r>
                      <a:endParaRPr lang="ru-RU" dirty="0"/>
                    </a:p>
                  </a:txBody>
                  <a:tcPr marL="91438" marR="91438"/>
                </a:tc>
                <a:tc>
                  <a:txBody>
                    <a:bodyPr/>
                    <a:lstStyle/>
                    <a:p>
                      <a:pPr marL="0" indent="0"/>
                      <a:r>
                        <a:rPr lang="ru-RU" sz="1800" b="1" dirty="0" smtClean="0">
                          <a:solidFill>
                            <a:schemeClr val="tx2"/>
                          </a:solidFill>
                        </a:rPr>
                        <a:t>- установка, настройка, пробная эксплуатация </a:t>
                      </a:r>
                      <a:r>
                        <a:rPr lang="en-US" sz="1800" b="1" dirty="0" smtClean="0">
                          <a:solidFill>
                            <a:schemeClr val="tx2"/>
                          </a:solidFill>
                        </a:rPr>
                        <a:t>Company</a:t>
                      </a:r>
                      <a:r>
                        <a:rPr lang="ru-RU" sz="1800" b="1" dirty="0" smtClean="0">
                          <a:solidFill>
                            <a:schemeClr val="tx2"/>
                          </a:solidFill>
                        </a:rPr>
                        <a:t>М</a:t>
                      </a:r>
                      <a:r>
                        <a:rPr lang="en-US" sz="1800" b="1" dirty="0" smtClean="0">
                          <a:solidFill>
                            <a:schemeClr val="tx2"/>
                          </a:solidFill>
                        </a:rPr>
                        <a:t>edia</a:t>
                      </a:r>
                      <a:r>
                        <a:rPr lang="ru-RU" sz="1800" b="1" dirty="0" smtClean="0">
                          <a:solidFill>
                            <a:schemeClr val="tx2"/>
                          </a:solidFill>
                        </a:rPr>
                        <a:t> в Аппарате Губернатора</a:t>
                      </a:r>
                    </a:p>
                    <a:p>
                      <a:pPr marL="0" indent="0" algn="l" defTabSz="914400" rtl="0" eaLnBrk="1" latinLnBrk="0" hangingPunct="1"/>
                      <a:r>
                        <a:rPr lang="ru-RU" sz="1800" b="1" kern="1200" dirty="0" smtClean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- подготовка сопутствующей нормативной базы</a:t>
                      </a:r>
                      <a:endParaRPr lang="ru-RU" sz="1800" b="1" kern="1200" dirty="0">
                        <a:solidFill>
                          <a:schemeClr val="tx2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38" marR="91438"/>
                </a:tc>
              </a:tr>
              <a:tr h="707986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ru-RU" sz="1800" b="1" kern="1200" dirty="0" smtClean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Январь 2006 </a:t>
                      </a:r>
                      <a:endParaRPr lang="ru-RU" sz="1800" b="1" kern="1200" dirty="0">
                        <a:solidFill>
                          <a:schemeClr val="tx2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38" marR="91438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dirty="0" smtClean="0">
                          <a:solidFill>
                            <a:schemeClr val="tx2"/>
                          </a:solidFill>
                        </a:rPr>
                        <a:t>Начало</a:t>
                      </a:r>
                      <a:r>
                        <a:rPr lang="ru-RU" sz="1800" b="1" baseline="0" dirty="0" smtClean="0">
                          <a:solidFill>
                            <a:schemeClr val="tx2"/>
                          </a:solidFill>
                        </a:rPr>
                        <a:t> промышленной эксплуатации </a:t>
                      </a:r>
                      <a:r>
                        <a:rPr lang="en-US" sz="1800" b="1" dirty="0" smtClean="0">
                          <a:solidFill>
                            <a:schemeClr val="tx2"/>
                          </a:solidFill>
                        </a:rPr>
                        <a:t>Company</a:t>
                      </a:r>
                      <a:r>
                        <a:rPr lang="ru-RU" sz="1800" b="1" dirty="0" smtClean="0">
                          <a:solidFill>
                            <a:schemeClr val="tx2"/>
                          </a:solidFill>
                        </a:rPr>
                        <a:t>М</a:t>
                      </a:r>
                      <a:r>
                        <a:rPr lang="en-US" sz="1800" b="1" dirty="0" smtClean="0">
                          <a:solidFill>
                            <a:schemeClr val="tx2"/>
                          </a:solidFill>
                        </a:rPr>
                        <a:t>edia</a:t>
                      </a:r>
                      <a:r>
                        <a:rPr lang="ru-RU" sz="1800" b="1" dirty="0" smtClean="0">
                          <a:solidFill>
                            <a:schemeClr val="tx2"/>
                          </a:solidFill>
                        </a:rPr>
                        <a:t> в Аппарате Губернатора</a:t>
                      </a:r>
                      <a:endParaRPr lang="ru-RU" dirty="0" smtClean="0"/>
                    </a:p>
                  </a:txBody>
                  <a:tcPr marL="91438" marR="91438"/>
                </a:tc>
              </a:tr>
              <a:tr h="2528521">
                <a:tc>
                  <a:txBody>
                    <a:bodyPr/>
                    <a:lstStyle/>
                    <a:p>
                      <a:r>
                        <a:rPr lang="ru-RU" sz="1800" b="1" kern="1200" dirty="0" smtClean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2006 -2011 </a:t>
                      </a:r>
                      <a:endParaRPr lang="ru-RU" sz="1800" b="1" kern="1200" dirty="0">
                        <a:solidFill>
                          <a:schemeClr val="tx2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38" marR="91438"/>
                </a:tc>
                <a:tc>
                  <a:txBody>
                    <a:bodyPr/>
                    <a:lstStyle/>
                    <a:p>
                      <a:r>
                        <a:rPr lang="ru-RU" sz="1800" b="1" kern="1200" dirty="0" smtClean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Внедрение </a:t>
                      </a:r>
                      <a:r>
                        <a:rPr lang="en-US" sz="1800" b="1" dirty="0" smtClean="0">
                          <a:solidFill>
                            <a:schemeClr val="tx2"/>
                          </a:solidFill>
                        </a:rPr>
                        <a:t>Company</a:t>
                      </a:r>
                      <a:r>
                        <a:rPr lang="ru-RU" sz="1800" b="1" dirty="0" smtClean="0">
                          <a:solidFill>
                            <a:schemeClr val="tx2"/>
                          </a:solidFill>
                        </a:rPr>
                        <a:t>М</a:t>
                      </a:r>
                      <a:r>
                        <a:rPr lang="en-US" sz="1800" b="1" dirty="0" smtClean="0">
                          <a:solidFill>
                            <a:schemeClr val="tx2"/>
                          </a:solidFill>
                        </a:rPr>
                        <a:t>edia</a:t>
                      </a:r>
                      <a:r>
                        <a:rPr lang="ru-RU" sz="1800" b="1" dirty="0" smtClean="0">
                          <a:solidFill>
                            <a:schemeClr val="tx2"/>
                          </a:solidFill>
                        </a:rPr>
                        <a:t> в:</a:t>
                      </a:r>
                    </a:p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ru-RU" sz="1800" b="1" dirty="0" smtClean="0">
                          <a:solidFill>
                            <a:schemeClr val="tx2"/>
                          </a:solidFill>
                        </a:rPr>
                        <a:t>Муниципальных</a:t>
                      </a:r>
                      <a:r>
                        <a:rPr lang="ru-RU" sz="1800" b="1" baseline="0" dirty="0" smtClean="0">
                          <a:solidFill>
                            <a:schemeClr val="tx2"/>
                          </a:solidFill>
                        </a:rPr>
                        <a:t> органах власти (администрации районов, городских и сельских поселений)</a:t>
                      </a:r>
                    </a:p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ru-RU" sz="1800" b="1" kern="1200" dirty="0" smtClean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 Представительствах ЯНАО в Москве, Санкт-Петербурге, Екатеринбурге, Тюмени, Кургане</a:t>
                      </a:r>
                    </a:p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ru-RU" sz="1800" b="1" kern="1200" dirty="0" smtClean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Структурных</a:t>
                      </a:r>
                      <a:r>
                        <a:rPr lang="ru-RU" sz="1800" b="1" kern="1200" baseline="0" dirty="0" smtClean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 подразделениях исполнительных органах государственной власти (ЗАГС, приемные Губернатора и т.д.)</a:t>
                      </a:r>
                    </a:p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ru-RU" sz="1800" b="1" kern="1200" baseline="0" dirty="0" smtClean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Избирательной Комиссии ЯНАО </a:t>
                      </a:r>
                      <a:endParaRPr lang="ru-RU" sz="1800" b="1" kern="1200" dirty="0">
                        <a:solidFill>
                          <a:schemeClr val="tx2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38" marR="91438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0420651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Группа 15"/>
          <p:cNvGrpSpPr>
            <a:grpSpLocks/>
          </p:cNvGrpSpPr>
          <p:nvPr/>
        </p:nvGrpSpPr>
        <p:grpSpPr bwMode="auto">
          <a:xfrm>
            <a:off x="539750" y="908050"/>
            <a:ext cx="8280400" cy="5357813"/>
            <a:chOff x="285720" y="-71462"/>
            <a:chExt cx="8643998" cy="6703820"/>
          </a:xfrm>
        </p:grpSpPr>
        <p:grpSp>
          <p:nvGrpSpPr>
            <p:cNvPr id="6" name="Группа 16"/>
            <p:cNvGrpSpPr>
              <a:grpSpLocks/>
            </p:cNvGrpSpPr>
            <p:nvPr/>
          </p:nvGrpSpPr>
          <p:grpSpPr bwMode="auto">
            <a:xfrm>
              <a:off x="285720" y="-71462"/>
              <a:ext cx="8643998" cy="6703820"/>
              <a:chOff x="285720" y="-71462"/>
              <a:chExt cx="8643998" cy="6703820"/>
            </a:xfrm>
          </p:grpSpPr>
          <p:grpSp>
            <p:nvGrpSpPr>
              <p:cNvPr id="10" name="Группа 20"/>
              <p:cNvGrpSpPr>
                <a:grpSpLocks/>
              </p:cNvGrpSpPr>
              <p:nvPr/>
            </p:nvGrpSpPr>
            <p:grpSpPr bwMode="auto">
              <a:xfrm>
                <a:off x="285720" y="-71462"/>
                <a:ext cx="8643998" cy="5072098"/>
                <a:chOff x="357158" y="2071678"/>
                <a:chExt cx="8643998" cy="4505342"/>
              </a:xfrm>
            </p:grpSpPr>
            <p:sp>
              <p:nvSpPr>
                <p:cNvPr id="14" name="Прямоугольник 13"/>
                <p:cNvSpPr/>
                <p:nvPr/>
              </p:nvSpPr>
              <p:spPr>
                <a:xfrm>
                  <a:off x="1285195" y="2285167"/>
                  <a:ext cx="3786721" cy="3715754"/>
                </a:xfrm>
                <a:prstGeom prst="rect">
                  <a:avLst/>
                </a:prstGeom>
              </p:spPr>
              <p:style>
                <a:lnRef idx="1">
                  <a:schemeClr val="accent3"/>
                </a:lnRef>
                <a:fillRef idx="2">
                  <a:schemeClr val="accent3"/>
                </a:fillRef>
                <a:effectRef idx="1">
                  <a:schemeClr val="accent3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ru-RU">
                    <a:solidFill>
                      <a:schemeClr val="tx2"/>
                    </a:solidFill>
                  </a:endParaRPr>
                </a:p>
              </p:txBody>
            </p:sp>
            <p:sp>
              <p:nvSpPr>
                <p:cNvPr id="15" name="Прямоугольник 14"/>
                <p:cNvSpPr/>
                <p:nvPr/>
              </p:nvSpPr>
              <p:spPr>
                <a:xfrm>
                  <a:off x="5071916" y="2285167"/>
                  <a:ext cx="1571033" cy="3715754"/>
                </a:xfrm>
                <a:prstGeom prst="rect">
                  <a:avLst/>
                </a:prstGeom>
              </p:spPr>
              <p:style>
                <a:lnRef idx="1">
                  <a:schemeClr val="accent4"/>
                </a:lnRef>
                <a:fillRef idx="2">
                  <a:schemeClr val="accent4"/>
                </a:fillRef>
                <a:effectRef idx="1">
                  <a:schemeClr val="accent4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ru-RU">
                    <a:solidFill>
                      <a:schemeClr val="tx2"/>
                    </a:solidFill>
                  </a:endParaRPr>
                </a:p>
              </p:txBody>
            </p:sp>
            <p:sp>
              <p:nvSpPr>
                <p:cNvPr id="16" name="Прямоугольник 15"/>
                <p:cNvSpPr/>
                <p:nvPr/>
              </p:nvSpPr>
              <p:spPr>
                <a:xfrm>
                  <a:off x="6642949" y="2285167"/>
                  <a:ext cx="2215687" cy="3715754"/>
                </a:xfrm>
                <a:prstGeom prst="rect">
                  <a:avLst/>
                </a:prstGeom>
              </p:spPr>
              <p:style>
                <a:lnRef idx="1">
                  <a:schemeClr val="accent6"/>
                </a:lnRef>
                <a:fillRef idx="2">
                  <a:schemeClr val="accent6"/>
                </a:fillRef>
                <a:effectRef idx="1">
                  <a:schemeClr val="accent6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ru-RU">
                    <a:solidFill>
                      <a:schemeClr val="tx2"/>
                    </a:solidFill>
                  </a:endParaRPr>
                </a:p>
              </p:txBody>
            </p:sp>
            <p:graphicFrame>
              <p:nvGraphicFramePr>
                <p:cNvPr id="17" name="Диаграмма 16"/>
                <p:cNvGraphicFramePr/>
                <p:nvPr/>
              </p:nvGraphicFramePr>
              <p:xfrm>
                <a:off x="357158" y="2071678"/>
                <a:ext cx="8643998" cy="4505342"/>
              </p:xfrm>
              <a:graphic>
                <a:graphicData uri="http://schemas.openxmlformats.org/drawingml/2006/chart">
                  <c:chart xmlns:c="http://schemas.openxmlformats.org/drawingml/2006/chart" xmlns:r="http://schemas.openxmlformats.org/officeDocument/2006/relationships" r:id="rId2"/>
                </a:graphicData>
              </a:graphic>
            </p:graphicFrame>
          </p:grpSp>
          <p:sp>
            <p:nvSpPr>
              <p:cNvPr id="11" name="TextBox 10"/>
              <p:cNvSpPr txBox="1"/>
              <p:nvPr/>
            </p:nvSpPr>
            <p:spPr>
              <a:xfrm>
                <a:off x="1125925" y="4930084"/>
                <a:ext cx="7732533" cy="423086"/>
              </a:xfrm>
              <a:prstGeom prst="rect">
                <a:avLst/>
              </a:prstGeom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>
                <a:spAutoFit/>
              </a:bodyPr>
              <a:lstStyle/>
              <a:p>
                <a:pPr algn="ctr">
                  <a:defRPr/>
                </a:pPr>
                <a:r>
                  <a:rPr lang="ru-RU" sz="1600" b="1" dirty="0">
                    <a:solidFill>
                      <a:schemeClr val="tx2"/>
                    </a:solidFill>
                    <a:latin typeface="Arial" pitchFamily="34" charset="0"/>
                    <a:cs typeface="Arial" pitchFamily="34" charset="0"/>
                  </a:rPr>
                  <a:t>Исполнительные органы  государственной власти</a:t>
                </a:r>
              </a:p>
            </p:txBody>
          </p:sp>
          <p:sp>
            <p:nvSpPr>
              <p:cNvPr id="12" name="Прямоугольник 11"/>
              <p:cNvSpPr/>
              <p:nvPr/>
            </p:nvSpPr>
            <p:spPr>
              <a:xfrm>
                <a:off x="5000478" y="5424677"/>
                <a:ext cx="3857981" cy="578018"/>
              </a:xfrm>
              <a:prstGeom prst="rect">
                <a:avLst/>
              </a:prstGeom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>
                <a:spAutoFit/>
              </a:bodyPr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ru-RU" sz="1200" b="1" dirty="0">
                    <a:solidFill>
                      <a:schemeClr val="tx2"/>
                    </a:solidFill>
                    <a:latin typeface="Arial" pitchFamily="34" charset="0"/>
                    <a:cs typeface="Arial" pitchFamily="34" charset="0"/>
                  </a:rPr>
                  <a:t>+ Законодательное собрание  </a:t>
                </a:r>
              </a:p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ru-RU" sz="1200" b="1" dirty="0">
                    <a:solidFill>
                      <a:schemeClr val="tx2"/>
                    </a:solidFill>
                    <a:latin typeface="Arial" pitchFamily="34" charset="0"/>
                    <a:cs typeface="Arial" pitchFamily="34" charset="0"/>
                  </a:rPr>
                  <a:t>+ МО Приуральский район</a:t>
                </a:r>
              </a:p>
            </p:txBody>
          </p:sp>
          <p:sp>
            <p:nvSpPr>
              <p:cNvPr id="13" name="Прямоугольник 12"/>
              <p:cNvSpPr/>
              <p:nvPr/>
            </p:nvSpPr>
            <p:spPr>
              <a:xfrm>
                <a:off x="6786948" y="6054339"/>
                <a:ext cx="2071510" cy="578019"/>
              </a:xfrm>
              <a:prstGeom prst="rect">
                <a:avLst/>
              </a:prstGeom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>
                <a:sp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ru-RU" sz="1200" b="1" dirty="0">
                    <a:solidFill>
                      <a:schemeClr val="tx2"/>
                    </a:solidFill>
                    <a:latin typeface="Arial" pitchFamily="34" charset="0"/>
                    <a:cs typeface="Arial" pitchFamily="34" charset="0"/>
                  </a:rPr>
                  <a:t>+ все МО </a:t>
                </a:r>
              </a:p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ru-RU" sz="1200" b="1" dirty="0">
                    <a:solidFill>
                      <a:schemeClr val="tx2"/>
                    </a:solidFill>
                    <a:latin typeface="Arial" pitchFamily="34" charset="0"/>
                    <a:cs typeface="Arial" pitchFamily="34" charset="0"/>
                  </a:rPr>
                  <a:t>+ Счетная палата</a:t>
                </a:r>
              </a:p>
            </p:txBody>
          </p:sp>
        </p:grpSp>
        <p:sp>
          <p:nvSpPr>
            <p:cNvPr id="7" name="TextBox 6"/>
            <p:cNvSpPr txBox="1"/>
            <p:nvPr/>
          </p:nvSpPr>
          <p:spPr>
            <a:xfrm>
              <a:off x="3233138" y="3237944"/>
              <a:ext cx="1754652" cy="654617"/>
            </a:xfrm>
            <a:prstGeom prst="rect">
              <a:avLst/>
            </a:prstGeom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ru-RU" sz="1400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Корпоративная </a:t>
              </a:r>
            </a:p>
            <a:p>
              <a:pPr algn="ctr">
                <a:defRPr/>
              </a:pPr>
              <a:r>
                <a:rPr lang="ru-RU" sz="1400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система</a:t>
              </a: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4970145" y="2571744"/>
              <a:ext cx="1602120" cy="500590"/>
            </a:xfrm>
            <a:prstGeom prst="rect">
              <a:avLst/>
            </a:prstGeom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>
              <a:spAutoFit/>
            </a:bodyPr>
            <a:lstStyle/>
            <a:p>
              <a:pPr algn="ctr">
                <a:defRPr/>
              </a:pPr>
              <a:r>
                <a:rPr lang="ru-RU" sz="1000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Межведомственная</a:t>
              </a:r>
            </a:p>
            <a:p>
              <a:pPr algn="ctr">
                <a:defRPr/>
              </a:pPr>
              <a:r>
                <a:rPr lang="ru-RU" sz="1000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 система</a:t>
              </a: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6572264" y="1730366"/>
              <a:ext cx="2176548" cy="654617"/>
            </a:xfrm>
            <a:prstGeom prst="rect">
              <a:avLst/>
            </a:prstGeom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>
              <a:spAutoFit/>
            </a:bodyPr>
            <a:lstStyle/>
            <a:p>
              <a:pPr algn="ctr">
                <a:defRPr/>
              </a:pPr>
              <a:r>
                <a:rPr lang="ru-RU" sz="1400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Региональная</a:t>
              </a:r>
            </a:p>
            <a:p>
              <a:pPr algn="ctr">
                <a:defRPr/>
              </a:pPr>
              <a:r>
                <a:rPr lang="ru-RU" sz="1400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 система</a:t>
              </a:r>
            </a:p>
          </p:txBody>
        </p:sp>
      </p:grpSp>
      <p:sp>
        <p:nvSpPr>
          <p:cNvPr id="18" name="Rectangle 4"/>
          <p:cNvSpPr txBox="1">
            <a:spLocks noChangeArrowheads="1"/>
          </p:cNvSpPr>
          <p:nvPr/>
        </p:nvSpPr>
        <p:spPr bwMode="auto">
          <a:xfrm>
            <a:off x="169862" y="323850"/>
            <a:ext cx="8650288" cy="690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defPPr>
              <a:defRPr lang="ru-RU"/>
            </a:defPPr>
            <a:lvl1pPr>
              <a:defRPr sz="2400" b="1">
                <a:solidFill>
                  <a:srgbClr val="E44708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  <a:cs typeface="Arial" charset="0"/>
              </a:defRPr>
            </a:lvl9pPr>
          </a:lstStyle>
          <a:p>
            <a:r>
              <a:rPr lang="ru-RU" dirty="0"/>
              <a:t>ЯНАО: Этапы развития проекта</a:t>
            </a:r>
          </a:p>
        </p:txBody>
      </p:sp>
    </p:spTree>
    <p:extLst>
      <p:ext uri="{BB962C8B-B14F-4D97-AF65-F5344CB8AC3E}">
        <p14:creationId xmlns:p14="http://schemas.microsoft.com/office/powerpoint/2010/main" val="384721382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186531" y="1404937"/>
            <a:ext cx="8923338" cy="4633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spcBef>
                <a:spcPct val="20000"/>
              </a:spcBef>
              <a:buClr>
                <a:schemeClr val="folHlink"/>
              </a:buClr>
              <a:buSzPct val="75000"/>
              <a:buFont typeface="Wingdings" pitchFamily="2" charset="2"/>
              <a:buChar char="Ü"/>
              <a:defRPr sz="2000">
                <a:solidFill>
                  <a:srgbClr val="003366"/>
                </a:solidFill>
                <a:latin typeface="+mn-lt"/>
              </a:defRPr>
            </a:lvl1pPr>
            <a:lvl2pPr marL="742950" lvl="1" indent="-285750" eaLnBrk="0" hangingPunct="0">
              <a:spcBef>
                <a:spcPct val="20000"/>
              </a:spcBef>
              <a:buClr>
                <a:schemeClr val="folHlink"/>
              </a:buClr>
              <a:buSzPct val="70000"/>
              <a:buFont typeface="Wingdings" pitchFamily="2" charset="2"/>
              <a:buChar char="n"/>
              <a:defRPr sz="2000">
                <a:solidFill>
                  <a:srgbClr val="003366"/>
                </a:solidFill>
                <a:latin typeface="+mn-lt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rgbClr val="003366"/>
                </a:solidFill>
                <a:latin typeface="+mn-lt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hlink"/>
              </a:buClr>
              <a:buChar char="•"/>
              <a:defRPr sz="1600">
                <a:solidFill>
                  <a:srgbClr val="003366"/>
                </a:solidFill>
                <a:latin typeface="+mn-lt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1"/>
              </a:buClr>
              <a:buSzPct val="85000"/>
              <a:buChar char="•"/>
              <a:defRPr sz="1600">
                <a:solidFill>
                  <a:srgbClr val="003366"/>
                </a:solidFill>
                <a:latin typeface="+mn-lt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1600">
                <a:solidFill>
                  <a:srgbClr val="003366"/>
                </a:solidFill>
                <a:latin typeface="+mn-lt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1600">
                <a:solidFill>
                  <a:srgbClr val="003366"/>
                </a:solidFill>
                <a:latin typeface="+mn-lt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1600">
                <a:solidFill>
                  <a:srgbClr val="003366"/>
                </a:solidFill>
                <a:latin typeface="+mn-lt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1600">
                <a:solidFill>
                  <a:srgbClr val="003366"/>
                </a:solidFill>
                <a:latin typeface="+mn-lt"/>
              </a:defRPr>
            </a:lvl9pPr>
          </a:lstStyle>
          <a:p>
            <a:pPr marL="180975" indent="-180975">
              <a:buClr>
                <a:schemeClr val="tx2"/>
              </a:buClr>
              <a:defRPr/>
            </a:pPr>
            <a:r>
              <a:rPr lang="ru-RU" sz="1500" b="1" dirty="0" smtClean="0">
                <a:solidFill>
                  <a:srgbClr val="C00000"/>
                </a:solidFill>
                <a:cs typeface="+mn-cs"/>
              </a:rPr>
              <a:t>Окружная </a:t>
            </a:r>
            <a:r>
              <a:rPr lang="ru-RU" sz="1500" b="1" dirty="0">
                <a:solidFill>
                  <a:srgbClr val="C00000"/>
                </a:solidFill>
                <a:cs typeface="+mn-cs"/>
              </a:rPr>
              <a:t>Целевая Программа «Административная Реформа в Ямало-Ненецком Автономном Округе  на 2006-2008 г</a:t>
            </a:r>
            <a:r>
              <a:rPr lang="ru-RU" sz="1500" b="1" dirty="0" smtClean="0">
                <a:solidFill>
                  <a:srgbClr val="C00000"/>
                </a:solidFill>
                <a:cs typeface="+mn-cs"/>
              </a:rPr>
              <a:t>. г</a:t>
            </a:r>
            <a:r>
              <a:rPr lang="ru-RU" sz="1500" b="1" dirty="0">
                <a:solidFill>
                  <a:srgbClr val="C00000"/>
                </a:solidFill>
                <a:cs typeface="+mn-cs"/>
              </a:rPr>
              <a:t>.</a:t>
            </a:r>
          </a:p>
          <a:p>
            <a:pPr marL="180975" indent="-180975">
              <a:buClr>
                <a:schemeClr val="tx2"/>
              </a:buClr>
              <a:defRPr/>
            </a:pPr>
            <a:r>
              <a:rPr lang="ru-RU" sz="1500" b="1" dirty="0" smtClean="0">
                <a:solidFill>
                  <a:schemeClr val="tx2"/>
                </a:solidFill>
                <a:cs typeface="+mn-cs"/>
              </a:rPr>
              <a:t>Постановление </a:t>
            </a:r>
            <a:r>
              <a:rPr lang="ru-RU" sz="1500" b="1" dirty="0">
                <a:solidFill>
                  <a:schemeClr val="tx2"/>
                </a:solidFill>
                <a:cs typeface="+mn-cs"/>
              </a:rPr>
              <a:t>№ 476-А от </a:t>
            </a:r>
            <a:r>
              <a:rPr lang="ru-RU" sz="1500" b="1" dirty="0" smtClean="0">
                <a:solidFill>
                  <a:schemeClr val="tx2"/>
                </a:solidFill>
                <a:cs typeface="+mn-cs"/>
              </a:rPr>
              <a:t>19.10.2006 </a:t>
            </a:r>
            <a:r>
              <a:rPr lang="ru-RU" sz="1500" b="1" dirty="0">
                <a:solidFill>
                  <a:schemeClr val="tx2"/>
                </a:solidFill>
                <a:cs typeface="+mn-cs"/>
              </a:rPr>
              <a:t>года «Об инструкции по делопроизводству в Администрации Ямало-Ненецкого автономного округа</a:t>
            </a:r>
            <a:r>
              <a:rPr lang="ru-RU" sz="1500" b="1" dirty="0" smtClean="0">
                <a:solidFill>
                  <a:schemeClr val="tx2"/>
                </a:solidFill>
                <a:cs typeface="+mn-cs"/>
              </a:rPr>
              <a:t>»</a:t>
            </a:r>
          </a:p>
          <a:p>
            <a:pPr marL="180975" indent="-180975">
              <a:buClr>
                <a:schemeClr val="tx2"/>
              </a:buClr>
              <a:defRPr/>
            </a:pPr>
            <a:r>
              <a:rPr lang="ru-RU" sz="1500" b="1" dirty="0" smtClean="0">
                <a:solidFill>
                  <a:schemeClr val="tx2"/>
                </a:solidFill>
                <a:cs typeface="+mn-cs"/>
              </a:rPr>
              <a:t>Приказ № 39 от 28</a:t>
            </a:r>
            <a:r>
              <a:rPr lang="ru-RU" sz="1500" b="1" dirty="0">
                <a:solidFill>
                  <a:schemeClr val="tx2"/>
                </a:solidFill>
                <a:cs typeface="+mn-cs"/>
              </a:rPr>
              <a:t>.04.</a:t>
            </a:r>
            <a:r>
              <a:rPr lang="ru-RU" sz="1500" b="1" dirty="0" smtClean="0">
                <a:solidFill>
                  <a:schemeClr val="tx2"/>
                </a:solidFill>
                <a:cs typeface="+mn-cs"/>
              </a:rPr>
              <a:t>2007 г</a:t>
            </a:r>
            <a:r>
              <a:rPr lang="ru-RU" sz="1500" b="1" dirty="0">
                <a:solidFill>
                  <a:schemeClr val="tx2"/>
                </a:solidFill>
                <a:cs typeface="+mn-cs"/>
              </a:rPr>
              <a:t>. «Об инструкции по делопроизводству в аппарате Губернатора Ямало-Ненецкого автономного </a:t>
            </a:r>
            <a:r>
              <a:rPr lang="ru-RU" sz="1500" b="1" dirty="0" smtClean="0">
                <a:solidFill>
                  <a:schemeClr val="tx2"/>
                </a:solidFill>
                <a:cs typeface="+mn-cs"/>
              </a:rPr>
              <a:t>округа»</a:t>
            </a:r>
          </a:p>
          <a:p>
            <a:pPr marL="180975" indent="-180975">
              <a:buClr>
                <a:schemeClr val="tx2"/>
              </a:buClr>
              <a:defRPr/>
            </a:pPr>
            <a:r>
              <a:rPr lang="ru-RU" sz="1500" b="1" dirty="0" smtClean="0">
                <a:solidFill>
                  <a:schemeClr val="tx2"/>
                </a:solidFill>
                <a:cs typeface="+mn-cs"/>
              </a:rPr>
              <a:t>Постановление № 616-А от 27.12.2007 г. «Временная Инструкция по работе с системой электронного документооборота и делопроизводства в исполнительных органах власти ЯНАО»</a:t>
            </a:r>
          </a:p>
          <a:p>
            <a:pPr marL="180975" indent="-180975">
              <a:buClr>
                <a:schemeClr val="tx2"/>
              </a:buClr>
              <a:defRPr/>
            </a:pPr>
            <a:r>
              <a:rPr lang="ru-RU" sz="1500" b="1" dirty="0" smtClean="0">
                <a:solidFill>
                  <a:schemeClr val="tx2"/>
                </a:solidFill>
                <a:cs typeface="+mn-cs"/>
              </a:rPr>
              <a:t>Постановление № 26-А от 31.01.2008 г. «О единых принципах регистрации и учета документов»</a:t>
            </a:r>
          </a:p>
          <a:p>
            <a:pPr marL="180975" indent="-180975">
              <a:buClr>
                <a:schemeClr val="tx2"/>
              </a:buClr>
              <a:defRPr/>
            </a:pPr>
            <a:r>
              <a:rPr lang="ru-RU" sz="1500" b="1" dirty="0" smtClean="0">
                <a:solidFill>
                  <a:schemeClr val="tx2"/>
                </a:solidFill>
                <a:cs typeface="+mn-cs"/>
              </a:rPr>
              <a:t>Распоряжение № 128-РА от 16.04.2009 г. «Об оптимизации осуществления ознакомительной рассылки нормативных правовых актов ЯНАО»</a:t>
            </a:r>
          </a:p>
          <a:p>
            <a:pPr marL="180975" indent="-180975">
              <a:buClr>
                <a:schemeClr val="tx2"/>
              </a:buClr>
              <a:defRPr/>
            </a:pPr>
            <a:r>
              <a:rPr lang="ru-RU" sz="1500" b="1" dirty="0" smtClean="0">
                <a:solidFill>
                  <a:schemeClr val="tx2"/>
                </a:solidFill>
                <a:cs typeface="+mn-cs"/>
              </a:rPr>
              <a:t>Постановление № 195-П от 19.08.2010 г. «О системе электронного документооборота и делопроизводства исполнительных органов государственной власти  ЯНАО»</a:t>
            </a:r>
          </a:p>
          <a:p>
            <a:pPr marL="180975" indent="-180975">
              <a:buClr>
                <a:schemeClr val="tx2"/>
              </a:buClr>
              <a:defRPr/>
            </a:pPr>
            <a:r>
              <a:rPr lang="ru-RU" sz="1500" b="1" dirty="0" smtClean="0">
                <a:solidFill>
                  <a:schemeClr val="tx2"/>
                </a:solidFill>
                <a:cs typeface="+mn-cs"/>
              </a:rPr>
              <a:t>Постановление № 300-П от 14.10. 2010 г. «Об инструкции по делопроизводству в Правительстве ЯНАО»</a:t>
            </a:r>
          </a:p>
          <a:p>
            <a:pPr marL="180975" indent="-180975">
              <a:buClr>
                <a:schemeClr val="tx2"/>
              </a:buClr>
              <a:defRPr/>
            </a:pPr>
            <a:r>
              <a:rPr lang="ru-RU" sz="1500" b="1" dirty="0" smtClean="0">
                <a:solidFill>
                  <a:schemeClr val="tx2"/>
                </a:solidFill>
                <a:cs typeface="+mn-cs"/>
              </a:rPr>
              <a:t>Приказ № 188 </a:t>
            </a:r>
            <a:r>
              <a:rPr lang="ru-RU" sz="1500" b="1" dirty="0">
                <a:solidFill>
                  <a:schemeClr val="tx2"/>
                </a:solidFill>
                <a:cs typeface="+mn-cs"/>
              </a:rPr>
              <a:t>от 16.11.2010 «Об утверждении экзаменационных вопросов, тестов, тем рефератов и Правил проведения квалификационных экзаменов государственных гражданских служащих </a:t>
            </a:r>
            <a:r>
              <a:rPr lang="ru-RU" sz="1500" b="1" dirty="0" smtClean="0">
                <a:solidFill>
                  <a:schemeClr val="tx2"/>
                </a:solidFill>
                <a:cs typeface="+mn-cs"/>
              </a:rPr>
              <a:t>ЯНАО»</a:t>
            </a:r>
          </a:p>
          <a:p>
            <a:pPr marL="180975" indent="-180975">
              <a:buClr>
                <a:schemeClr val="tx2"/>
              </a:buClr>
              <a:defRPr/>
            </a:pPr>
            <a:r>
              <a:rPr lang="ru-RU" sz="1500" b="1" dirty="0" smtClean="0">
                <a:solidFill>
                  <a:schemeClr val="tx2"/>
                </a:solidFill>
                <a:cs typeface="+mn-cs"/>
              </a:rPr>
              <a:t>Приказ №55 от 16.03.2011 «Об инструкции по делопроизводству в аппарате Губернатора ЯНАО»	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342899" y="391210"/>
            <a:ext cx="8766969" cy="784830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r>
              <a:rPr lang="ru-RU" sz="2400" b="1" dirty="0">
                <a:solidFill>
                  <a:srgbClr val="E44708"/>
                </a:solidFill>
                <a:latin typeface="Arial" charset="0"/>
                <a:cs typeface="Arial" charset="0"/>
              </a:rPr>
              <a:t>Нормативная база внедрения Системы Электронного Документооборота</a:t>
            </a:r>
          </a:p>
        </p:txBody>
      </p:sp>
    </p:spTree>
    <p:extLst>
      <p:ext uri="{BB962C8B-B14F-4D97-AF65-F5344CB8AC3E}">
        <p14:creationId xmlns:p14="http://schemas.microsoft.com/office/powerpoint/2010/main" val="413073401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Прямоугольник 49"/>
          <p:cNvSpPr/>
          <p:nvPr/>
        </p:nvSpPr>
        <p:spPr>
          <a:xfrm>
            <a:off x="0" y="6165850"/>
            <a:ext cx="9144000" cy="719138"/>
          </a:xfrm>
          <a:prstGeom prst="rect">
            <a:avLst/>
          </a:prstGeom>
          <a:gradFill flip="none" rotWithShape="1">
            <a:gsLst>
              <a:gs pos="0">
                <a:srgbClr val="B7DBFF">
                  <a:lumMod val="100000"/>
                </a:srgbClr>
              </a:gs>
              <a:gs pos="100000">
                <a:srgbClr val="F0F5FA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defRPr/>
            </a:pPr>
            <a:r>
              <a:rPr lang="en-US" sz="1100">
                <a:ea typeface="Calibri"/>
                <a:cs typeface="Times New Roman"/>
              </a:rPr>
              <a:t> </a:t>
            </a:r>
            <a:endParaRPr lang="ru-RU" sz="1100">
              <a:ea typeface="Calibri"/>
              <a:cs typeface="Times New Roman"/>
            </a:endParaRPr>
          </a:p>
        </p:txBody>
      </p:sp>
      <p:sp>
        <p:nvSpPr>
          <p:cNvPr id="13315" name="Rectangle 4"/>
          <p:cNvSpPr>
            <a:spLocks noGrp="1" noChangeArrowheads="1"/>
          </p:cNvSpPr>
          <p:nvPr>
            <p:ph type="ctrTitle"/>
          </p:nvPr>
        </p:nvSpPr>
        <p:spPr>
          <a:xfrm>
            <a:off x="93663" y="146050"/>
            <a:ext cx="8736013" cy="690563"/>
          </a:xfrm>
        </p:spPr>
        <p:txBody>
          <a:bodyPr>
            <a:normAutofit/>
          </a:bodyPr>
          <a:lstStyle/>
          <a:p>
            <a:pPr eaLnBrk="1" hangingPunct="1"/>
            <a:r>
              <a:rPr lang="ru-RU" sz="2000" b="1" dirty="0" smtClean="0">
                <a:solidFill>
                  <a:schemeClr val="tx2"/>
                </a:solidFill>
                <a:latin typeface="Arial" charset="0"/>
                <a:cs typeface="Arial" charset="0"/>
              </a:rPr>
              <a:t>Портал государственных услуг ЯНАО (</a:t>
            </a:r>
            <a:r>
              <a:rPr lang="en-US" sz="2000" b="1" dirty="0" smtClean="0">
                <a:solidFill>
                  <a:schemeClr val="tx2"/>
                </a:solidFill>
                <a:latin typeface="Arial" charset="0"/>
                <a:cs typeface="Arial" charset="0"/>
                <a:hlinkClick r:id="rId3"/>
              </a:rPr>
              <a:t>http://pgu-yamal.ru</a:t>
            </a:r>
            <a:r>
              <a:rPr lang="ru-RU" sz="2000" b="1" dirty="0" smtClean="0">
                <a:solidFill>
                  <a:schemeClr val="tx2"/>
                </a:solidFill>
                <a:latin typeface="Arial" charset="0"/>
                <a:cs typeface="Arial" charset="0"/>
              </a:rPr>
              <a:t> )</a:t>
            </a:r>
          </a:p>
        </p:txBody>
      </p:sp>
      <p:sp>
        <p:nvSpPr>
          <p:cNvPr id="13317" name="TextBox 71"/>
          <p:cNvSpPr txBox="1">
            <a:spLocks noChangeArrowheads="1"/>
          </p:cNvSpPr>
          <p:nvPr/>
        </p:nvSpPr>
        <p:spPr bwMode="auto">
          <a:xfrm>
            <a:off x="1797050" y="6958013"/>
            <a:ext cx="1408113" cy="306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ru-RU" sz="1400" b="1">
              <a:solidFill>
                <a:srgbClr val="0070C0"/>
              </a:solidFill>
              <a:latin typeface="Arial Narrow" pitchFamily="34" charset="0"/>
            </a:endParaRPr>
          </a:p>
        </p:txBody>
      </p:sp>
      <p:sp>
        <p:nvSpPr>
          <p:cNvPr id="73" name="TextBox 72"/>
          <p:cNvSpPr txBox="1"/>
          <p:nvPr/>
        </p:nvSpPr>
        <p:spPr>
          <a:xfrm>
            <a:off x="7451725" y="6308725"/>
            <a:ext cx="1800225" cy="3397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Arial Narrow" pitchFamily="34" charset="0"/>
                <a:cs typeface="+mn-cs"/>
                <a:hlinkClick r:id="rId4"/>
              </a:rPr>
              <a:t>www.intertrust.ru</a:t>
            </a:r>
            <a:endParaRPr lang="ru-RU" sz="1600" b="1" dirty="0">
              <a:solidFill>
                <a:srgbClr val="0070C0"/>
              </a:solidFill>
              <a:latin typeface="Arial Narrow" pitchFamily="34" charset="0"/>
              <a:cs typeface="+mn-cs"/>
            </a:endParaRPr>
          </a:p>
        </p:txBody>
      </p:sp>
      <p:sp>
        <p:nvSpPr>
          <p:cNvPr id="13319" name="TextBox 74"/>
          <p:cNvSpPr txBox="1">
            <a:spLocks noChangeArrowheads="1"/>
          </p:cNvSpPr>
          <p:nvPr/>
        </p:nvSpPr>
        <p:spPr bwMode="auto">
          <a:xfrm>
            <a:off x="3221038" y="6945313"/>
            <a:ext cx="3417887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400" b="1">
                <a:solidFill>
                  <a:srgbClr val="0070C0"/>
                </a:solidFill>
                <a:latin typeface="Arial Narrow" pitchFamily="34" charset="0"/>
              </a:rPr>
              <a:t> </a:t>
            </a:r>
            <a:endParaRPr lang="ru-RU" sz="1400" b="1">
              <a:solidFill>
                <a:srgbClr val="0070C0"/>
              </a:solidFill>
              <a:latin typeface="Arial Narrow" pitchFamily="34" charset="0"/>
            </a:endParaRPr>
          </a:p>
        </p:txBody>
      </p:sp>
      <p:cxnSp>
        <p:nvCxnSpPr>
          <p:cNvPr id="52" name="Прямая соединительная линия 51"/>
          <p:cNvCxnSpPr/>
          <p:nvPr/>
        </p:nvCxnSpPr>
        <p:spPr>
          <a:xfrm>
            <a:off x="0" y="908050"/>
            <a:ext cx="9144000" cy="0"/>
          </a:xfrm>
          <a:prstGeom prst="line">
            <a:avLst/>
          </a:prstGeom>
          <a:ln w="889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Прямая соединительная линия 52"/>
          <p:cNvCxnSpPr/>
          <p:nvPr/>
        </p:nvCxnSpPr>
        <p:spPr>
          <a:xfrm>
            <a:off x="0" y="6165850"/>
            <a:ext cx="9144000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323" name="Picture 41" descr="C:\_МОИ ДОКУМЕНТЫ\_#ИНТЕРТРАСТ\Фирменный бланк ИНТЕРТРАСТ\InterTrust_logo_Transparency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13" y="6237288"/>
            <a:ext cx="1689100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24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58" t="13255" r="10039" b="3030"/>
          <a:stretch>
            <a:fillRect/>
          </a:stretch>
        </p:blipFill>
        <p:spPr bwMode="auto">
          <a:xfrm>
            <a:off x="576263" y="1052513"/>
            <a:ext cx="7956550" cy="4946650"/>
          </a:xfrm>
          <a:prstGeom prst="rect">
            <a:avLst/>
          </a:prstGeom>
          <a:noFill/>
          <a:ln w="25400">
            <a:solidFill>
              <a:schemeClr val="tx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4589094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Прямоугольник 49"/>
          <p:cNvSpPr/>
          <p:nvPr/>
        </p:nvSpPr>
        <p:spPr>
          <a:xfrm>
            <a:off x="0" y="6165850"/>
            <a:ext cx="9144000" cy="719138"/>
          </a:xfrm>
          <a:prstGeom prst="rect">
            <a:avLst/>
          </a:prstGeom>
          <a:gradFill flip="none" rotWithShape="1">
            <a:gsLst>
              <a:gs pos="0">
                <a:srgbClr val="B7DBFF">
                  <a:lumMod val="100000"/>
                </a:srgbClr>
              </a:gs>
              <a:gs pos="100000">
                <a:srgbClr val="F0F5FA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defRPr/>
            </a:pPr>
            <a:r>
              <a:rPr lang="en-US" sz="1100">
                <a:ea typeface="Calibri"/>
                <a:cs typeface="Times New Roman"/>
              </a:rPr>
              <a:t> </a:t>
            </a:r>
            <a:endParaRPr lang="ru-RU" sz="1100">
              <a:ea typeface="Calibri"/>
              <a:cs typeface="Times New Roman"/>
            </a:endParaRPr>
          </a:p>
        </p:txBody>
      </p:sp>
      <p:sp>
        <p:nvSpPr>
          <p:cNvPr id="73" name="TextBox 72"/>
          <p:cNvSpPr txBox="1"/>
          <p:nvPr/>
        </p:nvSpPr>
        <p:spPr>
          <a:xfrm>
            <a:off x="7451725" y="6308725"/>
            <a:ext cx="1800225" cy="3397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Arial Narrow" pitchFamily="34" charset="0"/>
                <a:cs typeface="+mn-cs"/>
                <a:hlinkClick r:id="rId3"/>
              </a:rPr>
              <a:t>www.intertrust.ru</a:t>
            </a:r>
            <a:endParaRPr lang="ru-RU" sz="1600" b="1" dirty="0">
              <a:solidFill>
                <a:srgbClr val="0070C0"/>
              </a:solidFill>
              <a:latin typeface="Arial Narrow" pitchFamily="34" charset="0"/>
              <a:cs typeface="+mn-cs"/>
            </a:endParaRPr>
          </a:p>
        </p:txBody>
      </p:sp>
      <p:cxnSp>
        <p:nvCxnSpPr>
          <p:cNvPr id="52" name="Прямая соединительная линия 51"/>
          <p:cNvCxnSpPr/>
          <p:nvPr/>
        </p:nvCxnSpPr>
        <p:spPr>
          <a:xfrm>
            <a:off x="0" y="908050"/>
            <a:ext cx="9144000" cy="0"/>
          </a:xfrm>
          <a:prstGeom prst="line">
            <a:avLst/>
          </a:prstGeom>
          <a:ln w="889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Прямая соединительная линия 52"/>
          <p:cNvCxnSpPr/>
          <p:nvPr/>
        </p:nvCxnSpPr>
        <p:spPr>
          <a:xfrm>
            <a:off x="0" y="6165850"/>
            <a:ext cx="9144000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344" name="Picture 41" descr="C:\_МОИ ДОКУМЕНТЫ\_#ИНТЕРТРАСТ\Фирменный бланк ИНТЕРТРАСТ\InterTrust_logo_Transparency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13" y="6237288"/>
            <a:ext cx="1689100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5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63" t="14771" r="10335" b="5681"/>
          <a:stretch>
            <a:fillRect/>
          </a:stretch>
        </p:blipFill>
        <p:spPr bwMode="auto">
          <a:xfrm>
            <a:off x="611188" y="1074738"/>
            <a:ext cx="7878762" cy="4946650"/>
          </a:xfrm>
          <a:prstGeom prst="rect">
            <a:avLst/>
          </a:prstGeom>
          <a:noFill/>
          <a:ln w="25400">
            <a:solidFill>
              <a:schemeClr val="tx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Скругленный прямоугольник 14"/>
          <p:cNvSpPr/>
          <p:nvPr/>
        </p:nvSpPr>
        <p:spPr>
          <a:xfrm>
            <a:off x="3854624" y="3933056"/>
            <a:ext cx="4157654" cy="1584176"/>
          </a:xfrm>
          <a:prstGeom prst="roundRect">
            <a:avLst/>
          </a:prstGeom>
          <a:solidFill>
            <a:schemeClr val="tx2">
              <a:lumMod val="60000"/>
              <a:lumOff val="40000"/>
              <a:alpha val="65000"/>
            </a:schemeClr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БД «Структура организации» (БД «СО»),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БД «Справочник организаций» (БД «</a:t>
            </a:r>
            <a:r>
              <a:rPr lang="ru-RU" b="1" dirty="0" err="1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СпО</a:t>
            </a:r>
            <a:r>
              <a:rPr lang="ru-RU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»)</a:t>
            </a:r>
          </a:p>
        </p:txBody>
      </p:sp>
      <p:sp>
        <p:nvSpPr>
          <p:cNvPr id="14349" name="Rectangle 4"/>
          <p:cNvSpPr txBox="1">
            <a:spLocks noChangeArrowheads="1"/>
          </p:cNvSpPr>
          <p:nvPr/>
        </p:nvSpPr>
        <p:spPr bwMode="auto">
          <a:xfrm>
            <a:off x="74613" y="146050"/>
            <a:ext cx="8956675" cy="690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ru-RU" sz="2000" b="1" dirty="0">
                <a:solidFill>
                  <a:schemeClr val="tx2"/>
                </a:solidFill>
              </a:rPr>
              <a:t>Портал государственных услуг ЯНАО (</a:t>
            </a:r>
            <a:r>
              <a:rPr lang="en-US" sz="2000" b="1" dirty="0">
                <a:solidFill>
                  <a:schemeClr val="tx2"/>
                </a:solidFill>
                <a:hlinkClick r:id="rId6"/>
              </a:rPr>
              <a:t>http://pgu-yamal.ru</a:t>
            </a:r>
            <a:r>
              <a:rPr lang="ru-RU" sz="2000" b="1" dirty="0">
                <a:solidFill>
                  <a:schemeClr val="tx2"/>
                </a:solidFill>
              </a:rPr>
              <a:t> )</a:t>
            </a:r>
          </a:p>
        </p:txBody>
      </p:sp>
    </p:spTree>
    <p:extLst>
      <p:ext uri="{BB962C8B-B14F-4D97-AF65-F5344CB8AC3E}">
        <p14:creationId xmlns:p14="http://schemas.microsoft.com/office/powerpoint/2010/main" val="400147177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Прямоугольник 49"/>
          <p:cNvSpPr/>
          <p:nvPr/>
        </p:nvSpPr>
        <p:spPr>
          <a:xfrm>
            <a:off x="0" y="6165850"/>
            <a:ext cx="9144000" cy="719138"/>
          </a:xfrm>
          <a:prstGeom prst="rect">
            <a:avLst/>
          </a:prstGeom>
          <a:gradFill flip="none" rotWithShape="1">
            <a:gsLst>
              <a:gs pos="0">
                <a:srgbClr val="B7DBFF">
                  <a:lumMod val="100000"/>
                </a:srgbClr>
              </a:gs>
              <a:gs pos="100000">
                <a:srgbClr val="F0F5FA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defRPr/>
            </a:pPr>
            <a:r>
              <a:rPr lang="en-US" sz="1100">
                <a:ea typeface="Calibri"/>
                <a:cs typeface="Times New Roman"/>
              </a:rPr>
              <a:t> </a:t>
            </a:r>
            <a:endParaRPr lang="ru-RU" sz="1100">
              <a:ea typeface="Calibri"/>
              <a:cs typeface="Times New Roman"/>
            </a:endParaRPr>
          </a:p>
        </p:txBody>
      </p:sp>
      <p:sp>
        <p:nvSpPr>
          <p:cNvPr id="73" name="TextBox 72"/>
          <p:cNvSpPr txBox="1"/>
          <p:nvPr/>
        </p:nvSpPr>
        <p:spPr>
          <a:xfrm>
            <a:off x="7451725" y="6308725"/>
            <a:ext cx="1800225" cy="3397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Arial Narrow" pitchFamily="34" charset="0"/>
                <a:cs typeface="+mn-cs"/>
                <a:hlinkClick r:id="rId3"/>
              </a:rPr>
              <a:t>www.intertrust.ru</a:t>
            </a:r>
            <a:endParaRPr lang="ru-RU" sz="1600" b="1" dirty="0">
              <a:solidFill>
                <a:srgbClr val="0070C0"/>
              </a:solidFill>
              <a:latin typeface="Arial Narrow" pitchFamily="34" charset="0"/>
              <a:cs typeface="+mn-cs"/>
            </a:endParaRPr>
          </a:p>
        </p:txBody>
      </p:sp>
      <p:cxnSp>
        <p:nvCxnSpPr>
          <p:cNvPr id="52" name="Прямая соединительная линия 51"/>
          <p:cNvCxnSpPr/>
          <p:nvPr/>
        </p:nvCxnSpPr>
        <p:spPr>
          <a:xfrm>
            <a:off x="0" y="908050"/>
            <a:ext cx="9144000" cy="0"/>
          </a:xfrm>
          <a:prstGeom prst="line">
            <a:avLst/>
          </a:prstGeom>
          <a:ln w="889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Прямая соединительная линия 52"/>
          <p:cNvCxnSpPr/>
          <p:nvPr/>
        </p:nvCxnSpPr>
        <p:spPr>
          <a:xfrm>
            <a:off x="0" y="6165850"/>
            <a:ext cx="9144000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368" name="Picture 41" descr="C:\_МОИ ДОКУМЕНТЫ\_#ИНТЕРТРАСТ\Фирменный бланк ИНТЕРТРАСТ\InterTrust_logo_Transparency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13" y="6237288"/>
            <a:ext cx="1689100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9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58" t="14771" r="9744" b="15527"/>
          <a:stretch>
            <a:fillRect/>
          </a:stretch>
        </p:blipFill>
        <p:spPr bwMode="auto">
          <a:xfrm>
            <a:off x="611188" y="1066800"/>
            <a:ext cx="7878762" cy="4954588"/>
          </a:xfrm>
          <a:prstGeom prst="rect">
            <a:avLst/>
          </a:prstGeom>
          <a:noFill/>
          <a:ln w="25400">
            <a:solidFill>
              <a:schemeClr val="tx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Скругленный прямоугольник 14"/>
          <p:cNvSpPr/>
          <p:nvPr/>
        </p:nvSpPr>
        <p:spPr>
          <a:xfrm>
            <a:off x="4230770" y="5013176"/>
            <a:ext cx="4157654" cy="864096"/>
          </a:xfrm>
          <a:prstGeom prst="roundRect">
            <a:avLst/>
          </a:prstGeom>
          <a:solidFill>
            <a:schemeClr val="tx2">
              <a:lumMod val="60000"/>
              <a:lumOff val="40000"/>
              <a:alpha val="65000"/>
            </a:schemeClr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БД «Организационно-Распорядительные Документы»</a:t>
            </a:r>
          </a:p>
        </p:txBody>
      </p:sp>
      <p:sp>
        <p:nvSpPr>
          <p:cNvPr id="15373" name="Rectangle 4"/>
          <p:cNvSpPr txBox="1">
            <a:spLocks noChangeArrowheads="1"/>
          </p:cNvSpPr>
          <p:nvPr/>
        </p:nvSpPr>
        <p:spPr bwMode="auto">
          <a:xfrm>
            <a:off x="74613" y="146050"/>
            <a:ext cx="8956675" cy="690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ru-RU" sz="2000" b="1" dirty="0">
                <a:solidFill>
                  <a:schemeClr val="tx2"/>
                </a:solidFill>
              </a:rPr>
              <a:t>Портал государственных услуг ЯНАО (</a:t>
            </a:r>
            <a:r>
              <a:rPr lang="en-US" sz="2000" b="1" dirty="0">
                <a:solidFill>
                  <a:schemeClr val="tx2"/>
                </a:solidFill>
                <a:hlinkClick r:id="rId6"/>
              </a:rPr>
              <a:t>http://pgu-yamal.ru</a:t>
            </a:r>
            <a:r>
              <a:rPr lang="ru-RU" sz="2000" b="1" dirty="0">
                <a:solidFill>
                  <a:schemeClr val="tx2"/>
                </a:solidFill>
              </a:rPr>
              <a:t> )</a:t>
            </a:r>
          </a:p>
        </p:txBody>
      </p:sp>
    </p:spTree>
    <p:extLst>
      <p:ext uri="{BB962C8B-B14F-4D97-AF65-F5344CB8AC3E}">
        <p14:creationId xmlns:p14="http://schemas.microsoft.com/office/powerpoint/2010/main" val="257638925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2_Специальное оформление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3_Специальное оформление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1_Специальное оформление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Специальное оформление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6964</TotalTime>
  <Words>768</Words>
  <Application>Microsoft Office PowerPoint</Application>
  <PresentationFormat>Экран (4:3)</PresentationFormat>
  <Paragraphs>137</Paragraphs>
  <Slides>14</Slides>
  <Notes>9</Notes>
  <HiddenSlides>0</HiddenSlides>
  <MMClips>0</MMClips>
  <ScaleCrop>false</ScaleCrop>
  <HeadingPairs>
    <vt:vector size="4" baseType="variant">
      <vt:variant>
        <vt:lpstr>Тема</vt:lpstr>
      </vt:variant>
      <vt:variant>
        <vt:i4>5</vt:i4>
      </vt:variant>
      <vt:variant>
        <vt:lpstr>Заголовки слайдов</vt:lpstr>
      </vt:variant>
      <vt:variant>
        <vt:i4>14</vt:i4>
      </vt:variant>
    </vt:vector>
  </HeadingPairs>
  <TitlesOfParts>
    <vt:vector size="19" baseType="lpstr">
      <vt:lpstr>Тема Office</vt:lpstr>
      <vt:lpstr>2_Специальное оформление</vt:lpstr>
      <vt:lpstr>3_Специальное оформление</vt:lpstr>
      <vt:lpstr>1_Специальное оформление</vt:lpstr>
      <vt:lpstr>Специальное оформление</vt:lpstr>
      <vt:lpstr>CompanyMedia для Органов Государственной Власти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Портал государственных услуг ЯНАО (http://pgu-yamal.ru )</vt:lpstr>
      <vt:lpstr>Презентация PowerPoint</vt:lpstr>
      <vt:lpstr>Презентация PowerPoint</vt:lpstr>
      <vt:lpstr>Портал государственных услуг ЯНАО (http://pgu-yamal.ru )</vt:lpstr>
      <vt:lpstr>Портал государственных услуг ЯНАО (http://pgu-yamal.ru )</vt:lpstr>
      <vt:lpstr>ЯНАО: Результаты проекта</vt:lpstr>
      <vt:lpstr>Мнение экспертов отрасли</vt:lpstr>
      <vt:lpstr>Презентация PowerPoint</vt:lpstr>
    </vt:vector>
  </TitlesOfParts>
  <Company>DrWeb Ltd.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Julia Konstantinova</dc:creator>
  <cp:lastModifiedBy>Andrey L. Kucherov</cp:lastModifiedBy>
  <cp:revision>454</cp:revision>
  <cp:lastPrinted>2013-09-13T13:05:04Z</cp:lastPrinted>
  <dcterms:created xsi:type="dcterms:W3CDTF">2013-05-23T09:29:26Z</dcterms:created>
  <dcterms:modified xsi:type="dcterms:W3CDTF">2013-10-17T03:12:57Z</dcterms:modified>
</cp:coreProperties>
</file>