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23"/>
  </p:notesMasterIdLst>
  <p:sldIdLst>
    <p:sldId id="256" r:id="rId2"/>
    <p:sldId id="286" r:id="rId3"/>
    <p:sldId id="271" r:id="rId4"/>
    <p:sldId id="277" r:id="rId5"/>
    <p:sldId id="281" r:id="rId6"/>
    <p:sldId id="270" r:id="rId7"/>
    <p:sldId id="287" r:id="rId8"/>
    <p:sldId id="288" r:id="rId9"/>
    <p:sldId id="289" r:id="rId10"/>
    <p:sldId id="265" r:id="rId11"/>
    <p:sldId id="275" r:id="rId12"/>
    <p:sldId id="274" r:id="rId13"/>
    <p:sldId id="276" r:id="rId14"/>
    <p:sldId id="290" r:id="rId15"/>
    <p:sldId id="291" r:id="rId16"/>
    <p:sldId id="262" r:id="rId17"/>
    <p:sldId id="279" r:id="rId18"/>
    <p:sldId id="292" r:id="rId19"/>
    <p:sldId id="284" r:id="rId20"/>
    <p:sldId id="263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3452" autoAdjust="0"/>
  </p:normalViewPr>
  <p:slideViewPr>
    <p:cSldViewPr snapToGrid="0">
      <p:cViewPr varScale="1">
        <p:scale>
          <a:sx n="61" d="100"/>
          <a:sy n="61" d="100"/>
        </p:scale>
        <p:origin x="-16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Лист1!$G$22:$G$27</c:f>
              <c:strCache>
                <c:ptCount val="6"/>
                <c:pt idx="0">
                  <c:v>моложе 17:</c:v>
                </c:pt>
                <c:pt idx="1">
                  <c:v>17 - 22:</c:v>
                </c:pt>
                <c:pt idx="2">
                  <c:v>23 - 40:</c:v>
                </c:pt>
                <c:pt idx="3">
                  <c:v>41 - 60:</c:v>
                </c:pt>
                <c:pt idx="4">
                  <c:v>старше 60:</c:v>
                </c:pt>
                <c:pt idx="5">
                  <c:v>неизвестно:</c:v>
                </c:pt>
              </c:strCache>
            </c:strRef>
          </c:cat>
          <c:val>
            <c:numRef>
              <c:f>Лист1!$H$22:$H$27</c:f>
              <c:numCache>
                <c:formatCode>General</c:formatCode>
                <c:ptCount val="6"/>
                <c:pt idx="0">
                  <c:v>233</c:v>
                </c:pt>
                <c:pt idx="1">
                  <c:v>1770</c:v>
                </c:pt>
                <c:pt idx="2">
                  <c:v>4746</c:v>
                </c:pt>
                <c:pt idx="3">
                  <c:v>6022</c:v>
                </c:pt>
                <c:pt idx="4">
                  <c:v>4022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BEBC-6130-43C3-BB72-1156A82933A2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4C343-EAEF-4F00-9CF0-B7F9E642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5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 smtClean="0"/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90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8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69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94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7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8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7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18DEC-0952-4625-A5E9-958A55AA7A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64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18DEC-0952-4625-A5E9-958A55AA7A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64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9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513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9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131D-B5C8-4ACE-9EF8-4AA4C65A055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49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8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131D-B5C8-4ACE-9EF8-4AA4C65A05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6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131D-B5C8-4ACE-9EF8-4AA4C65A05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8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3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69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C343-EAEF-4F00-9CF0-B7F9E642AC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9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ктика_inner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0000" y="1116002"/>
            <a:ext cx="7920000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3200" b="0" cap="none" spc="-34" baseline="0">
                <a:latin typeface="Segoe Light" pitchFamily="34" charset="0"/>
              </a:defRPr>
            </a:lvl1pPr>
          </a:lstStyle>
          <a:p>
            <a:r>
              <a:rPr lang="ru-RU" dirty="0" smtClean="0"/>
              <a:t>Поддержка людей</a:t>
            </a:r>
            <a:endParaRPr lang="ru-RU" dirty="0"/>
          </a:p>
        </p:txBody>
      </p:sp>
      <p:sp useBgFill="1"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20000" y="1926001"/>
            <a:ext cx="7920000" cy="375324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5158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Мировой опыт свидетельствует о том, что с проникновением </a:t>
            </a:r>
          </a:p>
          <a:p>
            <a:pPr lvl="0"/>
            <a:r>
              <a:rPr lang="ru-RU" dirty="0" smtClean="0"/>
              <a:t>информационно коммуникационных технологий (ИКТ) в жизнь общества количество барьеров между людьми неотвратимо </a:t>
            </a:r>
          </a:p>
          <a:p>
            <a:pPr lvl="0"/>
            <a:r>
              <a:rPr lang="ru-RU" dirty="0" smtClean="0"/>
              <a:t>снижается. Это особенно важно для людей с ограниченными </a:t>
            </a:r>
          </a:p>
          <a:p>
            <a:pPr lvl="0"/>
            <a:r>
              <a:rPr lang="ru-RU" dirty="0" smtClean="0"/>
              <a:t>возможностями, так как современные технологии обладают </a:t>
            </a:r>
          </a:p>
          <a:p>
            <a:pPr lvl="0"/>
            <a:r>
              <a:rPr lang="ru-RU" dirty="0" smtClean="0"/>
              <a:t>значительным потенциалом для компенсации функциональных </a:t>
            </a:r>
          </a:p>
          <a:p>
            <a:pPr lvl="0"/>
            <a:r>
              <a:rPr lang="ru-RU" dirty="0" smtClean="0"/>
              <a:t>ограничений человека и могут стать инструментом, который </a:t>
            </a:r>
          </a:p>
          <a:p>
            <a:pPr lvl="0"/>
            <a:r>
              <a:rPr lang="ru-RU" dirty="0" smtClean="0"/>
              <a:t>закладывает основу для прогресса в развитии личности.</a:t>
            </a:r>
          </a:p>
          <a:p>
            <a:pPr lvl="0"/>
            <a:endParaRPr lang="ru-RU" dirty="0" smtClean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04" y="424802"/>
            <a:ext cx="1136763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1"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39552" y="424802"/>
            <a:ext cx="4327804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</a:lstStyle>
          <a:p>
            <a:pPr lvl="0"/>
            <a:r>
              <a:rPr lang="ru-RU" sz="1600" spc="-50" baseline="0" dirty="0" smtClean="0">
                <a:solidFill>
                  <a:srgbClr val="C2E0FF"/>
                </a:solidFill>
                <a:latin typeface="Segoe Light" pitchFamily="34" charset="0"/>
              </a:rPr>
              <a:t>Вступление  –   </a:t>
            </a:r>
            <a:r>
              <a:rPr lang="ru-RU" sz="1600" spc="0" baseline="0" dirty="0" smtClean="0">
                <a:solidFill>
                  <a:srgbClr val="C2E0FF"/>
                </a:solidFill>
                <a:latin typeface="Segoe Light" pitchFamily="34" charset="0"/>
              </a:rPr>
              <a:t>Безопасность </a:t>
            </a:r>
            <a:r>
              <a:rPr lang="ru-RU" sz="1600" spc="-50" baseline="0" dirty="0" smtClean="0">
                <a:solidFill>
                  <a:srgbClr val="C2E0FF"/>
                </a:solidFill>
                <a:latin typeface="Segoe Light" pitchFamily="34" charset="0"/>
              </a:rPr>
              <a:t>–  Экономика  –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5994003" y="424802"/>
            <a:ext cx="1399955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8000" tIns="72000" rIns="72000" bIns="72000" anchor="ctr" anchorCtr="0">
            <a:sp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</a:lstStyle>
          <a:p>
            <a:pPr lvl="0"/>
            <a:r>
              <a:rPr lang="ru-RU" sz="1600" spc="-50" baseline="0" dirty="0" smtClean="0">
                <a:solidFill>
                  <a:srgbClr val="C2E0FF"/>
                </a:solidFill>
                <a:latin typeface="Segoe Light" pitchFamily="34" charset="0"/>
              </a:rPr>
              <a:t>–  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68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06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Magent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71495" y="2057400"/>
            <a:ext cx="4115872" cy="2743200"/>
          </a:xfrm>
          <a:prstGeom prst="rect">
            <a:avLst/>
          </a:prstGeom>
          <a:solidFill>
            <a:srgbClr val="B4009E">
              <a:alpha val="85000"/>
            </a:srgb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1800" dirty="0" smtClean="0">
              <a:solidFill>
                <a:schemeClr val="bg1">
                  <a:alpha val="99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4965" y="223669"/>
            <a:ext cx="229637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009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Corporate</a:t>
            </a:r>
          </a:p>
          <a:p>
            <a:pPr marL="0" marR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009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Citizenship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71498" y="4800600"/>
            <a:ext cx="1371957" cy="1828800"/>
          </a:xfrm>
          <a:prstGeom prst="rect">
            <a:avLst/>
          </a:prstGeom>
          <a:solidFill>
            <a:srgbClr val="EC008C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1800" dirty="0" smtClean="0">
              <a:solidFill>
                <a:schemeClr val="bg1">
                  <a:alpha val="99000"/>
                </a:schemeClr>
              </a:solidFill>
            </a:endParaRPr>
          </a:p>
        </p:txBody>
      </p:sp>
      <p:pic>
        <p:nvPicPr>
          <p:cNvPr id="15" name="Picture 14" descr="Microsoft_Logo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2" y="4983480"/>
            <a:ext cx="960371" cy="2133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08692" y="2240285"/>
            <a:ext cx="3692967" cy="158853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000" b="0" i="0" kern="1200" spc="0" baseline="0">
                <a:solidFill>
                  <a:schemeClr val="bg1">
                    <a:lumMod val="50000"/>
                  </a:schemeClr>
                </a:solidFill>
                <a:latin typeface="Segoe UI Ligh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8693" y="4001077"/>
            <a:ext cx="3412029" cy="53464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1400">
                <a:solidFill>
                  <a:srgbClr val="282828"/>
                </a:solidFill>
              </a:defRPr>
            </a:lvl1pPr>
          </a:lstStyle>
          <a:p>
            <a:r>
              <a:rPr lang="en-US" smtClean="0"/>
              <a:t>Speaker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06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lum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Jobs\Microsoft\MS-3823 Citizenship Visual ID\Creative\Art\PPT\CTZ_new images\UP11_NewYork_17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7" r="9688"/>
          <a:stretch/>
        </p:blipFill>
        <p:spPr bwMode="auto">
          <a:xfrm>
            <a:off x="2702252" y="1197430"/>
            <a:ext cx="5570447" cy="54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190546" y="1197429"/>
            <a:ext cx="4060995" cy="5413248"/>
          </a:xfrm>
          <a:prstGeom prst="rect">
            <a:avLst/>
          </a:prstGeom>
          <a:solidFill>
            <a:srgbClr val="00BCF2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1800" dirty="0" smtClean="0">
              <a:solidFill>
                <a:schemeClr val="bg1">
                  <a:alpha val="99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FF1B1-EC3B-294C-9558-D3EB467AF7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38758" y="1398002"/>
            <a:ext cx="3735329" cy="1684564"/>
          </a:xfrm>
        </p:spPr>
        <p:txBody>
          <a:bodyPr wrap="square">
            <a:spAutoFit/>
          </a:bodyPr>
          <a:lstStyle>
            <a:lvl1pPr>
              <a:spcBef>
                <a:spcPts val="12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0399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6916AA-608E-4988-814E-6C7EA9CFD078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82732A-BF95-4309-A108-CBA7C0AE986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4" r:id="rId13"/>
    <p:sldLayoutId id="2147483875" r:id="rId14"/>
    <p:sldLayoutId id="2147483876" r:id="rId15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://team/sites/ShkolaVP/SitePages/Home.aspx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912" y="2520515"/>
            <a:ext cx="7772400" cy="2387600"/>
          </a:xfrm>
        </p:spPr>
        <p:txBody>
          <a:bodyPr>
            <a:noAutofit/>
          </a:bodyPr>
          <a:lstStyle/>
          <a:p>
            <a:r>
              <a:rPr lang="ru-RU" sz="4000" dirty="0"/>
              <a:t>Повышение уровня квалификации работы с электронными услугами для ускорения темпов внедрения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890937" y="405467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0821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0213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мы предлагаем для муниципальных служащих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2773680"/>
            <a:ext cx="8229600" cy="408432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Проведение очных сессий Школы Высшего Пилотажа</a:t>
            </a:r>
            <a:r>
              <a:rPr lang="ru-RU" sz="2400" dirty="0" smtClean="0"/>
              <a:t>: однодневное обучение группы сотрудников навыкам работы с </a:t>
            </a:r>
            <a:r>
              <a:rPr lang="en-US" sz="2400" dirty="0" smtClean="0"/>
              <a:t>Microsoft Office</a:t>
            </a:r>
          </a:p>
          <a:p>
            <a:r>
              <a:rPr lang="ru-RU" sz="2400" b="1" dirty="0" smtClean="0"/>
              <a:t>Проведение удаленных сессий Школы Высшего Пилотажа</a:t>
            </a:r>
            <a:r>
              <a:rPr lang="ru-RU" sz="2400" dirty="0" smtClean="0"/>
              <a:t>: подключение к 1-2 часовой сессии по использованию отдельных приложений </a:t>
            </a:r>
            <a:r>
              <a:rPr lang="en-US" sz="2400" dirty="0" smtClean="0"/>
              <a:t>Microsoft</a:t>
            </a:r>
          </a:p>
          <a:p>
            <a:r>
              <a:rPr lang="ru-RU" sz="2400" b="1" dirty="0" smtClean="0"/>
              <a:t>Подключение к облачной версии площадки для удаленного обучения</a:t>
            </a:r>
            <a:r>
              <a:rPr lang="ru-RU" sz="2400" dirty="0" smtClean="0"/>
              <a:t>: готовый портал с обучающими материалами и система видеоконференцсвязи </a:t>
            </a:r>
            <a:endParaRPr lang="ru-RU" sz="24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890937" y="405467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890937" y="389074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8908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2392999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effectLst/>
              </a:rPr>
              <a:t>Проведение очных сессий Школы </a:t>
            </a:r>
            <a:r>
              <a:rPr lang="ru-RU" dirty="0" err="1">
                <a:effectLst/>
              </a:rPr>
              <a:t>Вышего</a:t>
            </a:r>
            <a:r>
              <a:rPr lang="ru-RU" dirty="0">
                <a:effectLst/>
              </a:rPr>
              <a:t> Пилотажа</a:t>
            </a:r>
            <a:r>
              <a:rPr lang="ru-RU" dirty="0" smtClean="0">
                <a:effectLst/>
              </a:rPr>
              <a:t>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однодневное обучение группы сотрудников навыкам работы с </a:t>
            </a:r>
            <a:r>
              <a:rPr lang="ru-RU" dirty="0" err="1">
                <a:effectLst/>
              </a:rPr>
              <a:t>Microsoft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Office</a:t>
            </a:r>
            <a:endParaRPr lang="ru-RU" dirty="0">
              <a:effectLst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890937" y="389074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7648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884239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 проходят тренинги Офис Профи?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398520" y="2651760"/>
            <a:ext cx="5388304" cy="4206240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ru-RU" sz="1900" b="1" dirty="0"/>
              <a:t>Организация тренинга:</a:t>
            </a:r>
          </a:p>
          <a:p>
            <a:pPr marL="742876" lvl="1" indent="-318375">
              <a:buFont typeface="+mj-lt"/>
              <a:buAutoNum type="arabicPeriod"/>
            </a:pPr>
            <a:r>
              <a:rPr lang="ru-RU" dirty="0" smtClean="0"/>
              <a:t>Тренер за неделю до тренинга получает Ваши пожелания, на основании которых строится занятие</a:t>
            </a:r>
          </a:p>
          <a:p>
            <a:pPr marL="742876" lvl="1" indent="-318375">
              <a:buFont typeface="+mj-lt"/>
              <a:buAutoNum type="arabicPeriod"/>
            </a:pPr>
            <a:r>
              <a:rPr lang="ru-RU" dirty="0" smtClean="0"/>
              <a:t>Ведут тренинги профессиональные тренеры и привлеченные специалисты</a:t>
            </a:r>
          </a:p>
          <a:p>
            <a:pPr lvl="2"/>
            <a:r>
              <a:rPr lang="ru-RU" dirty="0" smtClean="0"/>
              <a:t>Участвуют в тренинге пользователи системы и технические специалисты компании </a:t>
            </a:r>
            <a:r>
              <a:rPr lang="en-US" dirty="0" smtClean="0"/>
              <a:t>Microsoft</a:t>
            </a:r>
            <a:endParaRPr lang="ru-RU" dirty="0" smtClean="0"/>
          </a:p>
          <a:p>
            <a:pPr lvl="2"/>
            <a:r>
              <a:rPr lang="ru-RU" dirty="0" smtClean="0"/>
              <a:t>Для каждого гос. учреждения тренинг делается индивидуальным.</a:t>
            </a:r>
          </a:p>
          <a:p>
            <a:pPr marL="742876" lvl="1" indent="-318375">
              <a:buFont typeface="+mj-lt"/>
              <a:buAutoNum type="arabicPeriod"/>
            </a:pPr>
            <a:r>
              <a:rPr lang="ru-RU" dirty="0" smtClean="0"/>
              <a:t>Тренинг проводится в классе </a:t>
            </a:r>
            <a:r>
              <a:rPr lang="en-US" dirty="0" smtClean="0"/>
              <a:t>Microsoft </a:t>
            </a:r>
            <a:r>
              <a:rPr lang="ru-RU" dirty="0" smtClean="0"/>
              <a:t>или у на территории вашего учреждения</a:t>
            </a:r>
          </a:p>
          <a:p>
            <a:pPr lvl="2"/>
            <a:r>
              <a:rPr lang="ru-RU" dirty="0" smtClean="0"/>
              <a:t> для каждого участника</a:t>
            </a:r>
          </a:p>
          <a:p>
            <a:pPr lvl="3"/>
            <a:r>
              <a:rPr lang="ru-RU" dirty="0" smtClean="0"/>
              <a:t>Компьютер</a:t>
            </a:r>
          </a:p>
          <a:p>
            <a:pPr lvl="3"/>
            <a:r>
              <a:rPr lang="ru-RU" dirty="0" smtClean="0"/>
              <a:t>Рабочие материалы</a:t>
            </a:r>
            <a:r>
              <a:rPr lang="en-US" dirty="0" smtClean="0"/>
              <a:t>, </a:t>
            </a:r>
            <a:r>
              <a:rPr lang="ru-RU" dirty="0" smtClean="0"/>
              <a:t>методички, книги </a:t>
            </a:r>
          </a:p>
          <a:p>
            <a:pPr marL="742876" lvl="1" indent="-318375">
              <a:buFont typeface="+mj-lt"/>
              <a:buAutoNum type="arabicPeriod"/>
            </a:pPr>
            <a:r>
              <a:rPr lang="ru-RU" dirty="0" smtClean="0"/>
              <a:t> На тренинге 10-20 человек</a:t>
            </a:r>
            <a:endParaRPr lang="en-US" dirty="0" smtClean="0"/>
          </a:p>
          <a:p>
            <a:pPr marL="742876" lvl="1" indent="-318375">
              <a:buFont typeface="+mj-lt"/>
              <a:buAutoNum type="arabicPeriod"/>
            </a:pPr>
            <a:r>
              <a:rPr lang="ru-RU" dirty="0" smtClean="0"/>
              <a:t>Продолжительность  3-8 часов</a:t>
            </a:r>
          </a:p>
        </p:txBody>
      </p:sp>
      <p:pic>
        <p:nvPicPr>
          <p:cNvPr id="13" name="Рисунок 12" descr="самоле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58" y="2423149"/>
            <a:ext cx="3117562" cy="29650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890937" y="389074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3080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2895919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effectLst/>
              </a:rPr>
              <a:t>Проведение удаленных сессий Школы Высшего Пилотажа: подключение к 1-2 часовой сессии по использованию отдельных приложений </a:t>
            </a:r>
            <a:r>
              <a:rPr lang="ru-RU" dirty="0" err="1">
                <a:effectLst/>
              </a:rPr>
              <a:t>Microsoft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890937" y="389074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028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0" y="1691640"/>
            <a:ext cx="6580013" cy="4933402"/>
          </a:xfrm>
          <a:prstGeom prst="rect">
            <a:avLst/>
          </a:prstGeom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890937" y="389074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7033" y="888832"/>
            <a:ext cx="8747185" cy="78096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Тренер </a:t>
            </a:r>
            <a:r>
              <a:rPr lang="en-US" sz="2400" dirty="0" smtClean="0"/>
              <a:t>Microsoft </a:t>
            </a:r>
            <a:r>
              <a:rPr lang="ru-RU" sz="2400" dirty="0" smtClean="0"/>
              <a:t>создает виртуальную встречу</a:t>
            </a:r>
          </a:p>
          <a:p>
            <a:r>
              <a:rPr lang="ru-RU" sz="2400" dirty="0" smtClean="0"/>
              <a:t>Сотрудники слушают выступление тренера с демонстрацией функционала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15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9" y="1995349"/>
            <a:ext cx="7194149" cy="4147877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890937" y="389074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7033" y="888832"/>
            <a:ext cx="8747185" cy="780966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По желанию можно параллельно выполнять аналогичные упражнения на своем компьютере.</a:t>
            </a:r>
          </a:p>
        </p:txBody>
      </p:sp>
    </p:spTree>
    <p:extLst>
      <p:ext uri="{BB962C8B-B14F-4D97-AF65-F5344CB8AC3E}">
        <p14:creationId xmlns:p14="http://schemas.microsoft.com/office/powerpoint/2010/main" val="21350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218" y="1082039"/>
            <a:ext cx="6385560" cy="5794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8" y="2103685"/>
            <a:ext cx="8618019" cy="392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890937" y="389074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40396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2621599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effectLst/>
              </a:rPr>
              <a:t>Подключение к облачной версии площадки для удаленного обучения: готовый портал с обучающими материалами и система видеоконференцсвязи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890937" y="389074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3742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9779" y="1604514"/>
            <a:ext cx="8688443" cy="4943352"/>
            <a:chOff x="179512" y="602104"/>
            <a:chExt cx="8826018" cy="5635208"/>
          </a:xfrm>
        </p:grpSpPr>
        <p:pic>
          <p:nvPicPr>
            <p:cNvPr id="3" name="Picture 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24744"/>
              <a:ext cx="8826018" cy="51125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7544" y="602104"/>
              <a:ext cx="568863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5"/>
                </a:rPr>
                <a:t>http://team/sites/ShkolaVP/SitePages/Home.aspx</a:t>
              </a:r>
              <a:endParaRPr lang="en-US" dirty="0" smtClean="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207033" y="120770"/>
            <a:ext cx="8747185" cy="1293961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Создание временной (на 1 месяц) площадки на 25-50 пользователей</a:t>
            </a:r>
          </a:p>
          <a:p>
            <a:r>
              <a:rPr lang="ru-RU" sz="2000" dirty="0" smtClean="0"/>
              <a:t>Возможность просматривать готовые обучающие материалы на портале</a:t>
            </a:r>
          </a:p>
          <a:p>
            <a:r>
              <a:rPr lang="ru-RU" sz="2000" dirty="0" smtClean="0"/>
              <a:t>Возможность проводить и участвовать в онлайн сессиях обучения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55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21" y="303704"/>
            <a:ext cx="8229600" cy="5620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3600" b="1" dirty="0" smtClean="0">
                <a:solidFill>
                  <a:srgbClr val="FF99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Мой кабинет | Календарь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4" y="1340768"/>
            <a:ext cx="8846027" cy="510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99792" y="4164244"/>
            <a:ext cx="3384376" cy="977783"/>
            <a:chOff x="2699792" y="4164244"/>
            <a:chExt cx="3384376" cy="977783"/>
          </a:xfrm>
        </p:grpSpPr>
        <p:sp>
          <p:nvSpPr>
            <p:cNvPr id="4" name="Rectangular Callout 3"/>
            <p:cNvSpPr/>
            <p:nvPr/>
          </p:nvSpPr>
          <p:spPr>
            <a:xfrm>
              <a:off x="2699792" y="4164244"/>
              <a:ext cx="3384376" cy="977783"/>
            </a:xfrm>
            <a:prstGeom prst="wedgeRectCallout">
              <a:avLst>
                <a:gd name="adj1" fmla="val -28824"/>
                <a:gd name="adj2" fmla="val -8070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710" y="4236252"/>
              <a:ext cx="32194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631508" y="1340768"/>
            <a:ext cx="2892819" cy="977783"/>
            <a:chOff x="4631508" y="1340768"/>
            <a:chExt cx="2892819" cy="977783"/>
          </a:xfrm>
        </p:grpSpPr>
        <p:sp>
          <p:nvSpPr>
            <p:cNvPr id="6" name="Rectangular Callout 5"/>
            <p:cNvSpPr/>
            <p:nvPr/>
          </p:nvSpPr>
          <p:spPr>
            <a:xfrm>
              <a:off x="4631508" y="1340768"/>
              <a:ext cx="2892819" cy="977783"/>
            </a:xfrm>
            <a:prstGeom prst="wedgeRectCallout">
              <a:avLst>
                <a:gd name="adj1" fmla="val 28098"/>
                <a:gd name="adj2" fmla="val 691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704" y="1381589"/>
              <a:ext cx="2786928" cy="895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36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713232" y="2961212"/>
            <a:ext cx="7473696" cy="871728"/>
          </a:xfrm>
          <a:prstGeom prst="rect">
            <a:avLst/>
          </a:prstGeom>
          <a:solidFill>
            <a:srgbClr val="FFB900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Необходимость быстрого ввода в эксплуатацию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 новых ИТ-систем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594698" y="4089612"/>
            <a:ext cx="3736848" cy="2511715"/>
          </a:xfrm>
          <a:prstGeom prst="rect">
            <a:avLst/>
          </a:prstGeom>
          <a:solidFill>
            <a:srgbClr val="00BCF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Одна из причин задержек внедрения и неэффективного использования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5370578" y="4089612"/>
            <a:ext cx="2498077" cy="2511715"/>
          </a:xfrm>
          <a:prstGeom prst="rect">
            <a:avLst/>
          </a:prstGeom>
          <a:solidFill>
            <a:srgbClr val="55D455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Отсутствие необходимых навыков у пользователей систем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890937" y="405467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320" y="274639"/>
            <a:ext cx="8651519" cy="14379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Информационные технологии постоянно развиваются</a:t>
            </a:r>
            <a:endParaRPr lang="ru-RU" sz="2400" dirty="0"/>
          </a:p>
        </p:txBody>
      </p:sp>
      <p:sp>
        <p:nvSpPr>
          <p:cNvPr id="9" name="Rectangle 4"/>
          <p:cNvSpPr/>
          <p:nvPr>
            <p:custDataLst>
              <p:tags r:id="rId4"/>
            </p:custDataLst>
          </p:nvPr>
        </p:nvSpPr>
        <p:spPr>
          <a:xfrm>
            <a:off x="713232" y="1712549"/>
            <a:ext cx="7473696" cy="871728"/>
          </a:xfrm>
          <a:prstGeom prst="rect">
            <a:avLst/>
          </a:prstGeom>
          <a:solidFill>
            <a:srgbClr val="FFB900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Необходимость повышать уровень компьютерной грамотности всех слоев общества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310639"/>
            <a:ext cx="7498080" cy="747079"/>
          </a:xfrm>
        </p:spPr>
        <p:txBody>
          <a:bodyPr>
            <a:normAutofit/>
          </a:bodyPr>
          <a:lstStyle/>
          <a:p>
            <a:r>
              <a:rPr lang="ru-RU" dirty="0" smtClean="0"/>
              <a:t>Что предлагает </a:t>
            </a:r>
            <a:r>
              <a:rPr lang="en-US" dirty="0" smtClean="0"/>
              <a:t>Microsoft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2179320"/>
            <a:ext cx="7498080" cy="4358640"/>
          </a:xfrm>
        </p:spPr>
        <p:txBody>
          <a:bodyPr/>
          <a:lstStyle/>
          <a:p>
            <a:r>
              <a:rPr lang="ru-RU" dirty="0" smtClean="0"/>
              <a:t>Поучаствовать в пилотном использовании облачной площадки для обучения</a:t>
            </a:r>
          </a:p>
          <a:p>
            <a:r>
              <a:rPr lang="ru-RU" dirty="0" smtClean="0"/>
              <a:t>Договориться о проведении Школы Высшего Пилотажа для вашего региона</a:t>
            </a:r>
          </a:p>
          <a:p>
            <a:r>
              <a:rPr lang="ru-RU" dirty="0" smtClean="0"/>
              <a:t>Получить индивидуальное предложение по обучающим мероприятиям в вашем регионе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69" y="5151120"/>
            <a:ext cx="4640236" cy="1706881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890937" y="389074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4369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68" y="1783079"/>
            <a:ext cx="7498080" cy="747079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Всем спасибо!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8" y="2945652"/>
            <a:ext cx="5841520" cy="284988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endParaRPr lang="ru-RU" sz="1800" dirty="0" smtClean="0"/>
          </a:p>
          <a:p>
            <a:pPr marL="137160" indent="0">
              <a:buNone/>
            </a:pPr>
            <a:endParaRPr lang="ru-RU" sz="1800" dirty="0"/>
          </a:p>
          <a:p>
            <a:pPr marL="137160" indent="0">
              <a:buNone/>
            </a:pPr>
            <a:r>
              <a:rPr lang="ru-RU" sz="2600" dirty="0" smtClean="0"/>
              <a:t>Алексей Нилов</a:t>
            </a:r>
          </a:p>
          <a:p>
            <a:pPr marL="137160" indent="0">
              <a:buNone/>
            </a:pPr>
            <a:r>
              <a:rPr lang="ru-RU" sz="2600" dirty="0"/>
              <a:t>Представитель по работе с органами государственной власти по региону Восток,</a:t>
            </a:r>
          </a:p>
          <a:p>
            <a:pPr marL="137160" indent="0">
              <a:buNone/>
            </a:pPr>
            <a:r>
              <a:rPr lang="ru-RU" sz="2600" dirty="0"/>
              <a:t>"Майкрософт Рус" ООО, Новосибирск</a:t>
            </a:r>
          </a:p>
          <a:p>
            <a:pPr marL="137160" indent="0">
              <a:buNone/>
            </a:pPr>
            <a:r>
              <a:rPr lang="ru-RU" sz="2600" dirty="0"/>
              <a:t>тел: +7 383 230 16 73</a:t>
            </a:r>
          </a:p>
          <a:p>
            <a:pPr marL="137160" indent="0">
              <a:buNone/>
            </a:pPr>
            <a:r>
              <a:rPr lang="ru-RU" sz="2600" dirty="0"/>
              <a:t>моб.+7 962 833 82 </a:t>
            </a:r>
            <a:r>
              <a:rPr lang="ru-RU" sz="2600" dirty="0" smtClean="0"/>
              <a:t>40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en-US" dirty="0" smtClean="0"/>
              <a:t>alnilov@microsoft.com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08" y="4980429"/>
            <a:ext cx="4431795" cy="1630207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890937" y="389074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5068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50499" y="1091355"/>
            <a:ext cx="7569331" cy="972991"/>
          </a:xfrm>
        </p:spPr>
        <p:txBody>
          <a:bodyPr>
            <a:noAutofit/>
          </a:bodyPr>
          <a:lstStyle/>
          <a:p>
            <a:pPr algn="ctr"/>
            <a:r>
              <a:rPr lang="ru-RU" sz="4400" b="1" u="sng" dirty="0" smtClean="0"/>
              <a:t>Что мы предлагаем для граждан</a:t>
            </a:r>
            <a:endParaRPr lang="ru-RU" sz="4400" b="1" u="sng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95164" y="2495351"/>
            <a:ext cx="7832559" cy="3821949"/>
          </a:xfrm>
        </p:spPr>
        <p:txBody>
          <a:bodyPr>
            <a:normAutofit/>
          </a:bodyPr>
          <a:lstStyle/>
          <a:p>
            <a:pPr marL="457200" indent="-457200"/>
            <a:r>
              <a:rPr lang="ru-RU" dirty="0" smtClean="0"/>
              <a:t>Твой КУРС – ТРИ ГОДА УСПЕШНОЙ РАБОТЫ</a:t>
            </a:r>
          </a:p>
          <a:p>
            <a:pPr marL="457200" indent="-457200"/>
            <a:r>
              <a:rPr lang="ru-RU" b="1" dirty="0" smtClean="0"/>
              <a:t>Новый проект </a:t>
            </a:r>
            <a:r>
              <a:rPr lang="en-US" b="1" dirty="0" smtClean="0"/>
              <a:t>Microsoft </a:t>
            </a:r>
            <a:r>
              <a:rPr lang="ru-RU" dirty="0"/>
              <a:t>«Твой курс: ИТ для молодежи</a:t>
            </a:r>
            <a:r>
              <a:rPr lang="ru-RU" dirty="0" smtClean="0"/>
              <a:t>» обновление </a:t>
            </a:r>
            <a:r>
              <a:rPr lang="ru-RU" dirty="0"/>
              <a:t>локальной инициативы «Твой курс». 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890937" y="405467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4462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4996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Твой КУРС – ТРИ ГОДА УСПЕШНОЙ </a:t>
            </a:r>
            <a:r>
              <a:rPr lang="ru-RU" sz="4400" dirty="0" smtClean="0"/>
              <a:t>РАБОТЫ !!!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890937" y="405467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7036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868144" y="404664"/>
            <a:ext cx="3217782" cy="326546"/>
          </a:xfrm>
        </p:spPr>
        <p:txBody>
          <a:bodyPr/>
          <a:lstStyle/>
          <a:p>
            <a:r>
              <a:rPr lang="ru-RU" dirty="0" smtClean="0"/>
              <a:t>Повышение ИКТ-грамотности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07504" y="404664"/>
            <a:ext cx="5760640" cy="324943"/>
          </a:xfrm>
        </p:spPr>
        <p:txBody>
          <a:bodyPr/>
          <a:lstStyle/>
          <a:p>
            <a:r>
              <a:rPr lang="ru-RU" sz="1400" dirty="0" smtClean="0"/>
              <a:t>Развитие ИТ-индустрии – Сотрудничество с системой образования – </a:t>
            </a:r>
            <a:endParaRPr lang="ru-RU" sz="1400" dirty="0"/>
          </a:p>
        </p:txBody>
      </p:sp>
      <p:pic>
        <p:nvPicPr>
          <p:cNvPr id="8" name="Picture 2" descr="C:\Users\v-ankarm\Desktop\Captu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2" b="89831" l="2309" r="95815">
                        <a14:foregroundMark x1="6349" y1="28814" x2="6349" y2="28814"/>
                        <a14:foregroundMark x1="40115" y1="23729" x2="40115" y2="23729"/>
                        <a14:foregroundMark x1="35931" y1="26634" x2="35931" y2="26634"/>
                        <a14:foregroundMark x1="51515" y1="17433" x2="51515" y2="17433"/>
                        <a14:foregroundMark x1="65512" y1="23971" x2="65512" y2="23971"/>
                        <a14:foregroundMark x1="68254" y1="20823" x2="68254" y2="20823"/>
                        <a14:foregroundMark x1="67388" y1="26150" x2="67388" y2="26150"/>
                        <a14:foregroundMark x1="78932" y1="10169" x2="78932" y2="10169"/>
                        <a14:foregroundMark x1="79076" y1="9443" x2="79076" y2="9443"/>
                        <a14:foregroundMark x1="92929" y1="54237" x2="92929" y2="54237"/>
                        <a14:foregroundMark x1="85281" y1="64649" x2="85281" y2="64649"/>
                        <a14:foregroundMark x1="87302" y1="71429" x2="87302" y2="71429"/>
                        <a14:foregroundMark x1="82251" y1="59806" x2="82251" y2="59806"/>
                        <a14:foregroundMark x1="79798" y1="70944" x2="79798" y2="70944"/>
                        <a14:foregroundMark x1="91919" y1="73366" x2="91919" y2="73366"/>
                        <a14:foregroundMark x1="92496" y1="70218" x2="92496" y2="70218"/>
                        <a14:foregroundMark x1="93218" y1="66586" x2="93218" y2="66586"/>
                        <a14:foregroundMark x1="93651" y1="62954" x2="93651" y2="62954"/>
                        <a14:foregroundMark x1="93218" y1="60533" x2="93218" y2="60533"/>
                        <a14:foregroundMark x1="92929" y1="57143" x2="92929" y2="57143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3608" y="1676772"/>
            <a:ext cx="7927383" cy="4800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72400" y="3839741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483768" y="6082248"/>
            <a:ext cx="1747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accent1"/>
                </a:solidFill>
                <a:latin typeface="Segoe" pitchFamily="34" charset="0"/>
              </a:rPr>
              <a:t>www.tvoy-kurs.ru</a:t>
            </a:r>
            <a:endParaRPr lang="ru-RU" sz="1600" i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7259" y="6088493"/>
            <a:ext cx="1887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accent1"/>
                </a:solidFill>
                <a:latin typeface="Segoe" pitchFamily="34" charset="0"/>
              </a:rPr>
              <a:t>p</a:t>
            </a:r>
            <a:r>
              <a:rPr lang="en-US" sz="1600" i="1" dirty="0" smtClean="0">
                <a:solidFill>
                  <a:schemeClr val="accent1"/>
                </a:solidFill>
                <a:latin typeface="Segoe" pitchFamily="34" charset="0"/>
              </a:rPr>
              <a:t>rosto.tvoy-kurs.ru</a:t>
            </a:r>
            <a:endParaRPr lang="ru-RU" sz="1600" i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936" y="1052409"/>
            <a:ext cx="652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 и итоги трех лет работы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090" y="2933860"/>
            <a:ext cx="5184580" cy="7200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/>
              <a:t>–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ИТ академий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более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Академий учителей</a:t>
            </a:r>
            <a:endParaRPr lang="en-US" b="1" dirty="0">
              <a:solidFill>
                <a:schemeClr val="accent5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257" y="1869950"/>
            <a:ext cx="5184580" cy="85979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/>
              <a:t>–</a:t>
            </a:r>
            <a:r>
              <a:rPr lang="ru-RU" i="1" dirty="0" smtClean="0">
                <a:solidFill>
                  <a:schemeClr val="bg1"/>
                </a:solidFill>
              </a:rPr>
              <a:t>107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центров компьютерной грамотности в </a:t>
            </a:r>
            <a:r>
              <a:rPr lang="ru-RU" i="1" dirty="0" smtClean="0">
                <a:solidFill>
                  <a:schemeClr val="bg1"/>
                </a:solidFill>
              </a:rPr>
              <a:t>более чем 72 городах России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9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84052" y="5059449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20846" y="5254935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20846" y="3839741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76134" y="4341967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42002" y="4633131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96336" y="5445224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0086" y="4899512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80934" y="2539460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2188" y="3014941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80934" y="3477871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7103" y="4709224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565" y="3687687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94402" y="5173960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9672" y="5119010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90786" y="4519549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7299" y="5421503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31402" y="5021559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37968" y="5421504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33791" y="5231215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24500" y="4926415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87995" y="5164490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57501" y="3668160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44033" y="2729749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3" descr="C:\Users\v-ankarm\Desktop\logoInner.gif"/>
          <p:cNvPicPr>
            <a:picLocks noChangeAspect="1" noChangeArrowheads="1"/>
          </p:cNvPicPr>
          <p:nvPr/>
        </p:nvPicPr>
        <p:blipFill>
          <a:blip r:embed="rId5" cstate="print">
            <a:lum brigh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068" y1="29630" x2="13068" y2="29630"/>
                        <a14:foregroundMark x1="57386" y1="34568" x2="57386" y2="345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95736" y="3670149"/>
            <a:ext cx="413468" cy="1902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15090" y="3859721"/>
            <a:ext cx="5184580" cy="113493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/>
              <a:t>–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225 тысяч человек прошло обучение в учебных центрах и более 1 миллиона человек воспользовалось учебными материалами в он-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лайне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0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4689600" y="2281479"/>
            <a:ext cx="3719211" cy="187958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1116002"/>
            <a:ext cx="7920000" cy="492443"/>
          </a:xfrm>
        </p:spPr>
        <p:txBody>
          <a:bodyPr/>
          <a:lstStyle/>
          <a:p>
            <a:r>
              <a:rPr lang="ru-RU" dirty="0" smtClean="0"/>
              <a:t>Твой Курс в Сибири и на Дальнем Востоке </a:t>
            </a:r>
            <a:endParaRPr lang="ru-RU" dirty="0"/>
          </a:p>
        </p:txBody>
      </p:sp>
      <p:sp>
        <p:nvSpPr>
          <p:cNvPr id="13" name="Rectangle 11"/>
          <p:cNvSpPr/>
          <p:nvPr/>
        </p:nvSpPr>
        <p:spPr bwMode="auto">
          <a:xfrm>
            <a:off x="683569" y="4293098"/>
            <a:ext cx="1879579" cy="1879580"/>
          </a:xfrm>
          <a:prstGeom prst="rect">
            <a:avLst/>
          </a:prstGeom>
          <a:solidFill>
            <a:srgbClr val="F6781A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20</a:t>
            </a:r>
            <a:r>
              <a:rPr lang="ru-RU" sz="2400" b="1" dirty="0" smtClean="0"/>
              <a:t> центров работает в Сибири и ДВ  </a:t>
            </a:r>
            <a:endParaRPr lang="en-US" sz="2400" b="1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497353"/>
              </p:ext>
            </p:extLst>
          </p:nvPr>
        </p:nvGraphicFramePr>
        <p:xfrm>
          <a:off x="4702035" y="2300550"/>
          <a:ext cx="3346736" cy="186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5"/>
          <p:cNvSpPr/>
          <p:nvPr/>
        </p:nvSpPr>
        <p:spPr bwMode="auto">
          <a:xfrm>
            <a:off x="683569" y="2281479"/>
            <a:ext cx="1879579" cy="1879580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C000"/>
                </a:solidFill>
              </a:rPr>
              <a:t>46050</a:t>
            </a:r>
            <a:r>
              <a:rPr lang="ru-RU" b="1" dirty="0" smtClean="0"/>
              <a:t> человек обучено </a:t>
            </a:r>
            <a:r>
              <a:rPr lang="ru-RU" b="1" dirty="0"/>
              <a:t>на </a:t>
            </a:r>
            <a:r>
              <a:rPr lang="ru-RU" b="1" dirty="0" smtClean="0">
                <a:solidFill>
                  <a:srgbClr val="FFC000"/>
                </a:solidFill>
              </a:rPr>
              <a:t>2264</a:t>
            </a:r>
            <a:r>
              <a:rPr lang="ru-RU" b="1" dirty="0" smtClean="0"/>
              <a:t> </a:t>
            </a:r>
            <a:r>
              <a:rPr lang="ru-RU" b="1" dirty="0"/>
              <a:t>курсах и семинарах проекта</a:t>
            </a: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5" name="Рисунок 3" descr="image0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r="10096"/>
          <a:stretch/>
        </p:blipFill>
        <p:spPr bwMode="auto">
          <a:xfrm>
            <a:off x="2720182" y="2300550"/>
            <a:ext cx="1858433" cy="186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4" descr="image0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0"/>
          <a:stretch/>
        </p:blipFill>
        <p:spPr bwMode="auto">
          <a:xfrm>
            <a:off x="4689599" y="4293097"/>
            <a:ext cx="3718264" cy="18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1"/>
          <p:cNvSpPr/>
          <p:nvPr/>
        </p:nvSpPr>
        <p:spPr bwMode="auto">
          <a:xfrm>
            <a:off x="2699036" y="4293098"/>
            <a:ext cx="1879579" cy="1879580"/>
          </a:xfrm>
          <a:prstGeom prst="rect">
            <a:avLst/>
          </a:prstGeom>
          <a:solidFill>
            <a:srgbClr val="438BD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</a:rPr>
              <a:t>6733</a:t>
            </a:r>
            <a:r>
              <a:rPr lang="ru-RU" sz="3600" b="1" dirty="0" smtClean="0"/>
              <a:t> </a:t>
            </a:r>
            <a:r>
              <a:rPr lang="ru-RU" sz="2000" b="1" dirty="0" smtClean="0"/>
              <a:t>человек обучено в Красноярске  в 2010-2012 </a:t>
            </a:r>
            <a:r>
              <a:rPr lang="ru-RU" sz="2000" b="1" dirty="0" err="1" smtClean="0"/>
              <a:t>гг</a:t>
            </a:r>
            <a:r>
              <a:rPr lang="ru-RU" sz="2000" b="1" dirty="0" smtClean="0"/>
              <a:t>  </a:t>
            </a:r>
            <a:endParaRPr lang="en-US" sz="2000" b="1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5890937" y="405467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5564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412" y="2103125"/>
            <a:ext cx="3692967" cy="1588535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  <a:effectLst/>
              </a:rPr>
              <a:t>И</a:t>
            </a:r>
            <a:r>
              <a:rPr lang="ru-RU" b="1" u="sng" dirty="0" smtClean="0">
                <a:solidFill>
                  <a:schemeClr val="tx1"/>
                </a:solidFill>
                <a:effectLst/>
              </a:rPr>
              <a:t>нициатива «</a:t>
            </a:r>
            <a:r>
              <a:rPr lang="ru-RU" b="1" u="sng" dirty="0">
                <a:solidFill>
                  <a:schemeClr val="tx1"/>
                </a:solidFill>
                <a:effectLst/>
              </a:rPr>
              <a:t>Твой курс: ИТ для молодежи».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656" y="1245111"/>
            <a:ext cx="82296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dirty="0" smtClean="0"/>
              <a:t>Новый проект </a:t>
            </a:r>
            <a:r>
              <a:rPr lang="en-US" dirty="0" smtClean="0"/>
              <a:t>Microsoft </a:t>
            </a:r>
            <a:r>
              <a:rPr lang="ru-RU" dirty="0" smtClean="0"/>
              <a:t>«Твой курс: ИТ для молодежи»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08" y="395087"/>
            <a:ext cx="5952800" cy="324943"/>
          </a:xfrm>
          <a:prstGeom prst="rect">
            <a:avLst/>
          </a:prstGeom>
          <a:gradFill>
            <a:gsLst>
              <a:gs pos="0">
                <a:srgbClr val="F2F8FD">
                  <a:alpha val="80784"/>
                </a:srgbClr>
              </a:gs>
              <a:gs pos="0">
                <a:srgbClr val="438BDE">
                  <a:alpha val="81176"/>
                </a:srgbClr>
              </a:gs>
              <a:gs pos="100000">
                <a:srgbClr val="438B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none" lIns="108000" tIns="72000" rIns="18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400" b="0" baseline="0">
                <a:solidFill>
                  <a:srgbClr val="C2E0FF"/>
                </a:solidFill>
                <a:latin typeface="Segoe Light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Развитие ИТ-индустрии – Сотрудничество с системой образования – 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890937" y="405467"/>
            <a:ext cx="3217782" cy="324943"/>
          </a:xfrm>
          <a:prstGeom prst="rect">
            <a:avLst/>
          </a:prstGeom>
          <a:solidFill>
            <a:srgbClr val="81B8F1"/>
          </a:solidFill>
        </p:spPr>
        <p:txBody>
          <a:bodyPr wrap="none" lIns="108000" tIns="72000" rIns="72000" bIns="72000" anchor="ctr" anchorCtr="0">
            <a:spAutoFit/>
          </a:bodyPr>
          <a:lstStyle>
            <a:lvl1pPr indent="0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600" b="1">
                <a:latin typeface="Segoe UI" pitchFamily="34" charset="0"/>
                <a:cs typeface="Segoe UI" pitchFamily="34" charset="0"/>
              </a:defRPr>
            </a:lvl1pPr>
            <a:lvl2pPr marL="838196" indent="-322383">
              <a:spcBef>
                <a:spcPct val="20000"/>
              </a:spcBef>
              <a:buFont typeface="Arial" pitchFamily="34" charset="0"/>
              <a:buChar char="–"/>
              <a:defRPr sz="3200"/>
            </a:lvl2pPr>
            <a:lvl3pPr marL="1289533" indent="-257907">
              <a:spcBef>
                <a:spcPct val="20000"/>
              </a:spcBef>
              <a:buFont typeface="Arial" pitchFamily="34" charset="0"/>
              <a:buChar char="•"/>
              <a:defRPr sz="2700"/>
            </a:lvl3pPr>
            <a:lvl4pPr marL="1805346" indent="-257907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321159" indent="-257907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836972" indent="-257907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52785" indent="-257907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868598" indent="-257907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384411" indent="-257907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ru-RU" dirty="0"/>
              <a:t>Повышение ИКТ-грамотности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815" y="2001328"/>
            <a:ext cx="82468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160 студентов волонтеров пройдут специальный тренинг по нашим новым технологиям, основам компьютерной грамотности и основам работы со старшеклассниками.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Отправятся в 20 городов России для проведения в школах «Недели информационных технологий»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Старшеклассники знакомятся с современными технологиями и продуктами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17 000 будут привлечены в качестве волонтеров в существующих центрах компьютерной грамотности «Твой Курс»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3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34" y="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Организация «Детские домики»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3998" y="1532568"/>
            <a:ext cx="3735329" cy="529375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Приступает </a:t>
            </a:r>
            <a:r>
              <a:rPr lang="ru-RU" sz="2400" dirty="0">
                <a:solidFill>
                  <a:schemeClr val="tx1"/>
                </a:solidFill>
              </a:rPr>
              <a:t>к реализации проекта по надомному дополнительному обучению </a:t>
            </a:r>
            <a:r>
              <a:rPr lang="ru-RU" sz="2400" dirty="0" smtClean="0">
                <a:solidFill>
                  <a:schemeClr val="tx1"/>
                </a:solidFill>
              </a:rPr>
              <a:t>детей-инвалидов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Основной партнер –</a:t>
            </a:r>
            <a:r>
              <a:rPr lang="en-US" sz="2400" dirty="0" smtClean="0">
                <a:solidFill>
                  <a:schemeClr val="tx1"/>
                </a:solidFill>
              </a:rPr>
              <a:t> Samsung (1000 </a:t>
            </a:r>
            <a:r>
              <a:rPr lang="ru-RU" sz="2400" dirty="0" smtClean="0">
                <a:solidFill>
                  <a:schemeClr val="tx1"/>
                </a:solidFill>
              </a:rPr>
              <a:t>ноутбуков)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Microsoft –</a:t>
            </a:r>
            <a:r>
              <a:rPr lang="ru-RU" sz="2400" dirty="0" smtClean="0">
                <a:solidFill>
                  <a:schemeClr val="tx1"/>
                </a:solidFill>
              </a:rPr>
              <a:t> ПО, Учебный портал, материалы.</a:t>
            </a:r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t="557" r="16942" b="557"/>
          <a:stretch/>
        </p:blipFill>
        <p:spPr>
          <a:xfrm>
            <a:off x="4267271" y="1211671"/>
            <a:ext cx="4017315" cy="54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ledo\AppData\Local\Temp\articulate\presenter\imgtemp\uCCKRo0A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ledo\AppData\Local\Temp\articulate\presenter\imgtemp\iR3TR1EV_files\slide0001_image001.pn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622</TotalTime>
  <Words>765</Words>
  <Application>Microsoft Office PowerPoint</Application>
  <PresentationFormat>Экран (4:3)</PresentationFormat>
  <Paragraphs>133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Повышение уровня квалификации работы с электронными услугами для ускорения темпов внедрения</vt:lpstr>
      <vt:lpstr>Информационные технологии постоянно развиваются</vt:lpstr>
      <vt:lpstr>Что мы предлагаем для граждан</vt:lpstr>
      <vt:lpstr>Твой КУРС – ТРИ ГОДА УСПЕШНОЙ РАБОТЫ !!! </vt:lpstr>
      <vt:lpstr>Презентация PowerPoint</vt:lpstr>
      <vt:lpstr>Твой Курс в Сибири и на Дальнем Востоке </vt:lpstr>
      <vt:lpstr>Инициатива «Твой курс: ИТ для молодежи». </vt:lpstr>
      <vt:lpstr>Новый проект Microsoft «Твой курс: ИТ для молодежи»   </vt:lpstr>
      <vt:lpstr>Организация «Детские домики»</vt:lpstr>
      <vt:lpstr>Что мы предлагаем для муниципальных служащих</vt:lpstr>
      <vt:lpstr>Проведение очных сессий Школы Вышего Пилотажа:  однодневное обучение группы сотрудников навыкам работы с Microsoft Office</vt:lpstr>
      <vt:lpstr>Как проходят тренинги Офис Профи?</vt:lpstr>
      <vt:lpstr>Проведение удаленных сессий Школы Высшего Пилотажа: подключение к 1-2 часовой сессии по использованию отдельных приложений Microsoft </vt:lpstr>
      <vt:lpstr>Презентация PowerPoint</vt:lpstr>
      <vt:lpstr>Презентация PowerPoint</vt:lpstr>
      <vt:lpstr>Примеры</vt:lpstr>
      <vt:lpstr>Подключение к облачной версии площадки для удаленного обучения: готовый портал с обучающими материалами и система видеоконференцсвязи</vt:lpstr>
      <vt:lpstr>Презентация PowerPoint</vt:lpstr>
      <vt:lpstr>Мой кабинет | Календарь</vt:lpstr>
      <vt:lpstr>Что предлагает Microsoft</vt:lpstr>
      <vt:lpstr>Всем спасибо!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Yufkina</dc:creator>
  <cp:lastModifiedBy>Alexey Nilov</cp:lastModifiedBy>
  <cp:revision>122</cp:revision>
  <dcterms:created xsi:type="dcterms:W3CDTF">2012-10-04T15:55:55Z</dcterms:created>
  <dcterms:modified xsi:type="dcterms:W3CDTF">2012-10-17T02:47:44Z</dcterms:modified>
</cp:coreProperties>
</file>