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89" r:id="rId2"/>
    <p:sldId id="298" r:id="rId3"/>
    <p:sldId id="299" r:id="rId4"/>
    <p:sldId id="303" r:id="rId5"/>
    <p:sldId id="304" r:id="rId6"/>
    <p:sldId id="305" r:id="rId7"/>
    <p:sldId id="306" r:id="rId8"/>
    <p:sldId id="290" r:id="rId9"/>
    <p:sldId id="293" r:id="rId10"/>
    <p:sldId id="296" r:id="rId11"/>
    <p:sldId id="297" r:id="rId12"/>
    <p:sldId id="307" r:id="rId13"/>
    <p:sldId id="308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01FF"/>
    <a:srgbClr val="FF5050"/>
    <a:srgbClr val="8B8981"/>
    <a:srgbClr val="ABE961"/>
    <a:srgbClr val="CCFF99"/>
    <a:srgbClr val="CCFF66"/>
    <a:srgbClr val="99FF66"/>
    <a:srgbClr val="3AF6C9"/>
    <a:srgbClr val="1500B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0" autoAdjust="0"/>
    <p:restoredTop sz="99053" autoAdjust="0"/>
  </p:normalViewPr>
  <p:slideViewPr>
    <p:cSldViewPr>
      <p:cViewPr>
        <p:scale>
          <a:sx n="90" d="100"/>
          <a:sy n="90" d="100"/>
        </p:scale>
        <p:origin x="-893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06\&#1059;&#1048;&#1053;&#1060;\&#1040;&#1057;&#1044;&#1043;\&#1082;&#1086;&#1083;&#1080;&#1095;&#1077;&#1089;&#1090;&#1074;&#1086;%20&#1076;&#1077;&#1083;_&#1052;&#1060;&#106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06\&#1059;&#1048;&#1053;&#1060;\&#1040;&#1057;&#1044;&#1043;\&#1082;&#1086;&#1083;&#1080;&#1095;&#1077;&#1089;&#1090;&#1074;&#1086;%20&#1076;&#1077;&#1083;_&#1052;&#1060;&#106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06\&#1059;&#1048;&#1053;&#1060;\&#1040;&#1057;&#1044;&#1043;\&#1082;&#1086;&#1083;&#1080;&#1095;&#1077;&#1089;&#1090;&#1074;&#1086;%20&#1076;&#1077;&#1083;_&#1052;&#1060;&#106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06\&#1059;&#1048;&#1053;&#1060;\&#1040;&#1057;&#1044;&#1043;\&#1082;&#1086;&#1083;&#1080;&#1095;&#1077;&#1089;&#1090;&#1074;&#1086;%20&#1076;&#1077;&#1083;_&#1052;&#1060;&#106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06\&#1059;&#1048;&#1053;&#1060;\&#1040;&#1057;&#1044;&#1043;\&#1082;&#1086;&#1083;&#1080;&#1095;&#1077;&#1089;&#1090;&#1074;&#1086;%20&#1076;&#1077;&#1083;_&#1052;&#1060;&#106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06\&#1059;&#1048;&#1053;&#1060;\&#1040;&#1057;&#1044;&#1043;\&#1082;&#1086;&#1083;&#1080;&#1095;&#1077;&#1089;&#1090;&#1074;&#1086;%20&#1076;&#1077;&#1083;_&#1052;&#1060;&#106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06\&#1059;&#1048;&#1053;&#1060;\&#1040;&#1057;&#1044;&#1043;\&#1082;&#1086;&#1083;&#1080;&#1095;&#1077;&#1089;&#1090;&#1074;&#1086;%20&#1076;&#1077;&#1083;_&#1052;&#1060;&#106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06\&#1059;&#1048;&#1053;&#1060;\&#1040;&#1057;&#1044;&#1043;\&#1082;&#1086;&#1083;&#1080;&#1095;&#1077;&#1089;&#1090;&#1074;&#1086;%20&#1076;&#1077;&#1083;_&#1052;&#1060;&#1062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06\&#1059;&#1048;&#1053;&#1060;\&#1040;&#1057;&#1044;&#1043;\&#1082;&#1086;&#1083;&#1080;&#1095;&#1077;&#1089;&#1090;&#1074;&#1086;%20&#1076;&#1077;&#1083;_&#1052;&#1060;&#106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10"/>
      <c:perspective val="30"/>
    </c:view3D>
    <c:plotArea>
      <c:layout>
        <c:manualLayout>
          <c:layoutTarget val="inner"/>
          <c:xMode val="edge"/>
          <c:yMode val="edge"/>
          <c:x val="2.9893100389975524E-3"/>
          <c:y val="2.982579230327068E-2"/>
          <c:w val="0.57724565443764264"/>
          <c:h val="0.78958839517026247"/>
        </c:manualLayout>
      </c:layout>
      <c:pie3DChart>
        <c:varyColors val="1"/>
        <c:ser>
          <c:idx val="0"/>
          <c:order val="0"/>
          <c:explosion val="25"/>
          <c:dPt>
            <c:idx val="1"/>
            <c:explosion val="0"/>
          </c:dPt>
          <c:dLbls>
            <c:dLbl>
              <c:idx val="0"/>
              <c:layout>
                <c:manualLayout>
                  <c:x val="-5.6572104041170572E-2"/>
                  <c:y val="-0.18146071531504551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'Общее число пред. услуг'!$A$1:$B$2</c:f>
              <c:multiLvlStrCache>
                <c:ptCount val="2"/>
                <c:lvl>
                  <c:pt idx="0">
                    <c:v>(Государственные и Региональные услуги)</c:v>
                  </c:pt>
                  <c:pt idx="1">
                    <c:v>(Муниципальные услуги)</c:v>
                  </c:pt>
                </c:lvl>
                <c:lvl>
                  <c:pt idx="0">
                    <c:v>Количество услуг предоставленных через МФЦ за 2014-2015 гг.</c:v>
                  </c:pt>
                </c:lvl>
              </c:multiLvlStrCache>
            </c:multiLvlStrRef>
          </c:cat>
          <c:val>
            <c:numRef>
              <c:f>'Общее число пред. услуг'!$A$3:$B$3</c:f>
              <c:numCache>
                <c:formatCode>General</c:formatCode>
                <c:ptCount val="2"/>
                <c:pt idx="0">
                  <c:v>96423</c:v>
                </c:pt>
                <c:pt idx="1">
                  <c:v>17476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5814655245462363"/>
          <c:y val="9.9177386087536179E-2"/>
          <c:w val="0.42449026379366522"/>
          <c:h val="0.76748980387042365"/>
        </c:manualLayout>
      </c:layout>
      <c:txPr>
        <a:bodyPr/>
        <a:lstStyle/>
        <a:p>
          <a:pPr>
            <a:defRPr sz="2000" baseline="0">
              <a:latin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8.2108469429322664E-2"/>
          <c:y val="4.7267087166195584E-2"/>
          <c:w val="0.74823526552605268"/>
          <c:h val="0.80893252943948724"/>
        </c:manualLayout>
      </c:layout>
      <c:bar3DChart>
        <c:barDir val="col"/>
        <c:grouping val="clustered"/>
        <c:ser>
          <c:idx val="0"/>
          <c:order val="0"/>
          <c:tx>
            <c:strRef>
              <c:f>'Через МФЦ'!$A$4</c:f>
              <c:strCache>
                <c:ptCount val="1"/>
                <c:pt idx="0">
                  <c:v>1 квартал</c:v>
                </c:pt>
              </c:strCache>
            </c:strRef>
          </c:tx>
          <c:cat>
            <c:multiLvlStrRef>
              <c:f>'Через МФЦ'!$B$1:$E$3</c:f>
              <c:multiLvlStrCache>
                <c:ptCount val="4"/>
                <c:lvl>
                  <c:pt idx="0">
                    <c:v>Принятые</c:v>
                  </c:pt>
                  <c:pt idx="1">
                    <c:v>Выданные</c:v>
                  </c:pt>
                  <c:pt idx="2">
                    <c:v>Принятые</c:v>
                  </c:pt>
                  <c:pt idx="3">
                    <c:v>Выданные</c:v>
                  </c:pt>
                </c:lvl>
                <c:lvl>
                  <c:pt idx="0">
                    <c:v>2014 г. </c:v>
                  </c:pt>
                  <c:pt idx="2">
                    <c:v>2015 г.</c:v>
                  </c:pt>
                </c:lvl>
              </c:multiLvlStrCache>
            </c:multiLvlStrRef>
          </c:cat>
          <c:val>
            <c:numRef>
              <c:f>'Через МФЦ'!$B$4:$E$4</c:f>
              <c:numCache>
                <c:formatCode>General</c:formatCode>
                <c:ptCount val="4"/>
                <c:pt idx="0">
                  <c:v>770</c:v>
                </c:pt>
                <c:pt idx="1">
                  <c:v>2179</c:v>
                </c:pt>
                <c:pt idx="2">
                  <c:v>3172</c:v>
                </c:pt>
                <c:pt idx="3">
                  <c:v>2608</c:v>
                </c:pt>
              </c:numCache>
            </c:numRef>
          </c:val>
        </c:ser>
        <c:ser>
          <c:idx val="1"/>
          <c:order val="1"/>
          <c:tx>
            <c:strRef>
              <c:f>'Через МФЦ'!$A$5</c:f>
              <c:strCache>
                <c:ptCount val="1"/>
                <c:pt idx="0">
                  <c:v>2 квартал</c:v>
                </c:pt>
              </c:strCache>
            </c:strRef>
          </c:tx>
          <c:cat>
            <c:multiLvlStrRef>
              <c:f>'Через МФЦ'!$B$1:$E$3</c:f>
              <c:multiLvlStrCache>
                <c:ptCount val="4"/>
                <c:lvl>
                  <c:pt idx="0">
                    <c:v>Принятые</c:v>
                  </c:pt>
                  <c:pt idx="1">
                    <c:v>Выданные</c:v>
                  </c:pt>
                  <c:pt idx="2">
                    <c:v>Принятые</c:v>
                  </c:pt>
                  <c:pt idx="3">
                    <c:v>Выданные</c:v>
                  </c:pt>
                </c:lvl>
                <c:lvl>
                  <c:pt idx="0">
                    <c:v>2014 г. </c:v>
                  </c:pt>
                  <c:pt idx="2">
                    <c:v>2015 г.</c:v>
                  </c:pt>
                </c:lvl>
              </c:multiLvlStrCache>
            </c:multiLvlStrRef>
          </c:cat>
          <c:val>
            <c:numRef>
              <c:f>'Через МФЦ'!$B$5:$E$5</c:f>
              <c:numCache>
                <c:formatCode>General</c:formatCode>
                <c:ptCount val="4"/>
                <c:pt idx="0">
                  <c:v>2709</c:v>
                </c:pt>
                <c:pt idx="1">
                  <c:v>2493</c:v>
                </c:pt>
                <c:pt idx="2">
                  <c:v>2085</c:v>
                </c:pt>
                <c:pt idx="3">
                  <c:v>3552</c:v>
                </c:pt>
              </c:numCache>
            </c:numRef>
          </c:val>
        </c:ser>
        <c:ser>
          <c:idx val="2"/>
          <c:order val="2"/>
          <c:tx>
            <c:strRef>
              <c:f>'Через МФЦ'!$A$6</c:f>
              <c:strCache>
                <c:ptCount val="1"/>
                <c:pt idx="0">
                  <c:v>3 квартал</c:v>
                </c:pt>
              </c:strCache>
            </c:strRef>
          </c:tx>
          <c:cat>
            <c:multiLvlStrRef>
              <c:f>'Через МФЦ'!$B$1:$E$3</c:f>
              <c:multiLvlStrCache>
                <c:ptCount val="4"/>
                <c:lvl>
                  <c:pt idx="0">
                    <c:v>Принятые</c:v>
                  </c:pt>
                  <c:pt idx="1">
                    <c:v>Выданные</c:v>
                  </c:pt>
                  <c:pt idx="2">
                    <c:v>Принятые</c:v>
                  </c:pt>
                  <c:pt idx="3">
                    <c:v>Выданные</c:v>
                  </c:pt>
                </c:lvl>
                <c:lvl>
                  <c:pt idx="0">
                    <c:v>2014 г. </c:v>
                  </c:pt>
                  <c:pt idx="2">
                    <c:v>2015 г.</c:v>
                  </c:pt>
                </c:lvl>
              </c:multiLvlStrCache>
            </c:multiLvlStrRef>
          </c:cat>
          <c:val>
            <c:numRef>
              <c:f>'Через МФЦ'!$B$6:$E$6</c:f>
              <c:numCache>
                <c:formatCode>General</c:formatCode>
                <c:ptCount val="4"/>
                <c:pt idx="0">
                  <c:v>2996</c:v>
                </c:pt>
                <c:pt idx="1">
                  <c:v>2809</c:v>
                </c:pt>
                <c:pt idx="2">
                  <c:v>2320</c:v>
                </c:pt>
                <c:pt idx="3">
                  <c:v>2276</c:v>
                </c:pt>
              </c:numCache>
            </c:numRef>
          </c:val>
        </c:ser>
        <c:ser>
          <c:idx val="3"/>
          <c:order val="3"/>
          <c:tx>
            <c:strRef>
              <c:f>'Через МФЦ'!$A$7</c:f>
              <c:strCache>
                <c:ptCount val="1"/>
                <c:pt idx="0">
                  <c:v>4 квартал</c:v>
                </c:pt>
              </c:strCache>
            </c:strRef>
          </c:tx>
          <c:cat>
            <c:multiLvlStrRef>
              <c:f>'Через МФЦ'!$B$1:$E$3</c:f>
              <c:multiLvlStrCache>
                <c:ptCount val="4"/>
                <c:lvl>
                  <c:pt idx="0">
                    <c:v>Принятые</c:v>
                  </c:pt>
                  <c:pt idx="1">
                    <c:v>Выданные</c:v>
                  </c:pt>
                  <c:pt idx="2">
                    <c:v>Принятые</c:v>
                  </c:pt>
                  <c:pt idx="3">
                    <c:v>Выданные</c:v>
                  </c:pt>
                </c:lvl>
                <c:lvl>
                  <c:pt idx="0">
                    <c:v>2014 г. </c:v>
                  </c:pt>
                  <c:pt idx="2">
                    <c:v>2015 г.</c:v>
                  </c:pt>
                </c:lvl>
              </c:multiLvlStrCache>
            </c:multiLvlStrRef>
          </c:cat>
          <c:val>
            <c:numRef>
              <c:f>'Через МФЦ'!$B$7:$E$7</c:f>
              <c:numCache>
                <c:formatCode>General</c:formatCode>
                <c:ptCount val="4"/>
                <c:pt idx="0">
                  <c:v>2545</c:v>
                </c:pt>
                <c:pt idx="1">
                  <c:v>2303</c:v>
                </c:pt>
                <c:pt idx="2" formatCode="0">
                  <c:v>3257.6</c:v>
                </c:pt>
                <c:pt idx="3" formatCode="0">
                  <c:v>2947.84</c:v>
                </c:pt>
              </c:numCache>
            </c:numRef>
          </c:val>
        </c:ser>
        <c:dLbls/>
        <c:shape val="box"/>
        <c:axId val="56444800"/>
        <c:axId val="56446336"/>
        <c:axId val="0"/>
      </c:bar3DChart>
      <c:catAx>
        <c:axId val="56444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56446336"/>
        <c:crosses val="autoZero"/>
        <c:auto val="1"/>
        <c:lblAlgn val="ctr"/>
        <c:lblOffset val="100"/>
      </c:catAx>
      <c:valAx>
        <c:axId val="56446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5644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3194367292537"/>
          <c:y val="0.2690361724716277"/>
          <c:w val="0.15789831222456766"/>
          <c:h val="0.36848391114437606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 b="1" i="0" baseline="0">
          <a:latin typeface="Arial" panose="020B060402020202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60"/>
      <c:perspective val="30"/>
    </c:view3D>
    <c:plotArea>
      <c:layout>
        <c:manualLayout>
          <c:layoutTarget val="inner"/>
          <c:xMode val="edge"/>
          <c:yMode val="edge"/>
          <c:x val="1.7205673526552771E-2"/>
          <c:y val="0.11974455905531083"/>
          <c:w val="0.57104011342626571"/>
          <c:h val="0.83294634494424202"/>
        </c:manualLayout>
      </c:layout>
      <c:pie3DChart>
        <c:varyColors val="1"/>
        <c:ser>
          <c:idx val="0"/>
          <c:order val="0"/>
          <c:explosion val="7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5.6626372407674371E-3"/>
                  <c:y val="2.5874191109781321E-2"/>
                </c:manualLayout>
              </c:layout>
              <c:showVal val="1"/>
            </c:dLbl>
            <c:dLbl>
              <c:idx val="3"/>
              <c:layout>
                <c:manualLayout>
                  <c:x val="-3.6210713097482541E-2"/>
                  <c:y val="4.5410795020409289E-2"/>
                </c:manualLayout>
              </c:layout>
              <c:showVal val="1"/>
            </c:dLbl>
            <c:dLbl>
              <c:idx val="6"/>
              <c:layout>
                <c:manualLayout>
                  <c:x val="8.7504491516025337E-2"/>
                  <c:y val="0.10498998022877461"/>
                </c:manualLayout>
              </c:layout>
              <c:showVal val="1"/>
            </c:dLbl>
            <c:dLbl>
              <c:idx val="7"/>
              <c:layout>
                <c:manualLayout>
                  <c:x val="-0.10303840893127798"/>
                  <c:y val="-3.599692121742319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'Количество услуг через МФЦ'!$A$2:$A$9</c:f>
              <c:strCache>
                <c:ptCount val="8"/>
                <c:pt idx="0">
                  <c:v>В сфере торговли</c:v>
                </c:pt>
                <c:pt idx="1">
                  <c:v>В сфере транспорта</c:v>
                </c:pt>
                <c:pt idx="2">
                  <c:v>В сфере социального обслуживания</c:v>
                </c:pt>
                <c:pt idx="3">
                  <c:v>В сфере охраны окружающей среды</c:v>
                </c:pt>
                <c:pt idx="4">
                  <c:v>В сфере земельных отношений</c:v>
                </c:pt>
                <c:pt idx="5">
                  <c:v>В сфере строительства</c:v>
                </c:pt>
                <c:pt idx="6">
                  <c:v>В сфере имущественных отношений</c:v>
                </c:pt>
                <c:pt idx="7">
                  <c:v>В сфере образования</c:v>
                </c:pt>
              </c:strCache>
            </c:strRef>
          </c:cat>
          <c:val>
            <c:numRef>
              <c:f>'Количество услуг через МФЦ'!$B$2:$B$9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59</c:v>
                </c:pt>
                <c:pt idx="3">
                  <c:v>71</c:v>
                </c:pt>
                <c:pt idx="4">
                  <c:v>518</c:v>
                </c:pt>
                <c:pt idx="5">
                  <c:v>708</c:v>
                </c:pt>
                <c:pt idx="6">
                  <c:v>2049</c:v>
                </c:pt>
                <c:pt idx="7">
                  <c:v>2167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58322883117526958"/>
          <c:y val="0.2178049154073923"/>
          <c:w val="0.39133520337971728"/>
          <c:h val="0.67922747784695114"/>
        </c:manualLayout>
      </c:layout>
      <c:txPr>
        <a:bodyPr/>
        <a:lstStyle/>
        <a:p>
          <a:pPr>
            <a:defRPr sz="2000" b="1" i="0" baseline="0">
              <a:latin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60"/>
      <c:perspective val="30"/>
    </c:view3D>
    <c:plotArea>
      <c:layout>
        <c:manualLayout>
          <c:layoutTarget val="inner"/>
          <c:xMode val="edge"/>
          <c:yMode val="edge"/>
          <c:x val="1.0178613480269338E-2"/>
          <c:y val="5.2984056692953349E-2"/>
          <c:w val="0.57104011342626571"/>
          <c:h val="0.83294634494424202"/>
        </c:manualLayout>
      </c:layout>
      <c:pie3DChart>
        <c:varyColors val="1"/>
        <c:dLbls/>
      </c:pie3DChart>
    </c:plotArea>
    <c:legend>
      <c:legendPos val="r"/>
      <c:layout>
        <c:manualLayout>
          <c:xMode val="edge"/>
          <c:yMode val="edge"/>
          <c:x val="0.58744506720303968"/>
          <c:y val="0.16255484448682062"/>
          <c:w val="0.39133520337971728"/>
          <c:h val="0.67922747784695114"/>
        </c:manualLayout>
      </c:layout>
      <c:txPr>
        <a:bodyPr/>
        <a:lstStyle/>
        <a:p>
          <a:pPr>
            <a:defRPr sz="1800" b="1" i="0" baseline="0">
              <a:latin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"/>
                  <c:y val="0.10400414313197591"/>
                </c:manualLayout>
              </c:layout>
              <c:showVal val="1"/>
            </c:dLbl>
            <c:dLbl>
              <c:idx val="1"/>
              <c:layout>
                <c:manualLayout>
                  <c:x val="5.8997050147492659E-3"/>
                  <c:y val="0.22880911489034694"/>
                </c:manualLayout>
              </c:layout>
              <c:showVal val="1"/>
            </c:dLbl>
            <c:dLbl>
              <c:idx val="2"/>
              <c:layout>
                <c:manualLayout>
                  <c:x val="3.9331366764993655E-3"/>
                  <c:y val="0.13312530320892899"/>
                </c:manualLayout>
              </c:layout>
              <c:showVal val="1"/>
            </c:dLbl>
            <c:dLbl>
              <c:idx val="3"/>
              <c:layout>
                <c:manualLayout>
                  <c:x val="5.8997050147494082E-3"/>
                  <c:y val="0.23712944634090494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'В электронном виде'!$A$1:$C$2</c:f>
              <c:strCache>
                <c:ptCount val="3"/>
                <c:pt idx="0">
                  <c:v>2013 г. </c:v>
                </c:pt>
                <c:pt idx="1">
                  <c:v>2014 г. </c:v>
                </c:pt>
                <c:pt idx="2">
                  <c:v>2015 г. (прогнозное значение)</c:v>
                </c:pt>
              </c:strCache>
            </c:strRef>
          </c:cat>
          <c:val>
            <c:numRef>
              <c:f>'В электронном виде'!$A$3:$C$3</c:f>
              <c:numCache>
                <c:formatCode>General</c:formatCode>
                <c:ptCount val="3"/>
                <c:pt idx="0">
                  <c:v>26</c:v>
                </c:pt>
                <c:pt idx="1">
                  <c:v>87</c:v>
                </c:pt>
                <c:pt idx="2">
                  <c:v>111</c:v>
                </c:pt>
              </c:numCache>
            </c:numRef>
          </c:val>
        </c:ser>
        <c:dLbls/>
        <c:shape val="box"/>
        <c:axId val="57811712"/>
        <c:axId val="57813248"/>
        <c:axId val="0"/>
      </c:bar3DChart>
      <c:catAx>
        <c:axId val="57811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7813248"/>
        <c:crosses val="autoZero"/>
        <c:auto val="1"/>
        <c:lblAlgn val="ctr"/>
        <c:lblOffset val="100"/>
      </c:catAx>
      <c:valAx>
        <c:axId val="578132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7811712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60"/>
      <c:perspective val="30"/>
    </c:view3D>
    <c:plotArea>
      <c:layout>
        <c:manualLayout>
          <c:layoutTarget val="inner"/>
          <c:xMode val="edge"/>
          <c:yMode val="edge"/>
          <c:x val="1.0178613480269338E-2"/>
          <c:y val="5.2984056692953349E-2"/>
          <c:w val="0.57104011342626571"/>
          <c:h val="0.83294634494424202"/>
        </c:manualLayout>
      </c:layout>
      <c:pie3DChart>
        <c:varyColors val="1"/>
        <c:dLbls/>
      </c:pie3DChart>
    </c:plotArea>
    <c:legend>
      <c:legendPos val="r"/>
      <c:layout>
        <c:manualLayout>
          <c:xMode val="edge"/>
          <c:yMode val="edge"/>
          <c:x val="0.58744506720303968"/>
          <c:y val="0.16255484448682062"/>
          <c:w val="0.39133520337971728"/>
          <c:h val="0.67922747784695114"/>
        </c:manualLayout>
      </c:layout>
      <c:txPr>
        <a:bodyPr/>
        <a:lstStyle/>
        <a:p>
          <a:pPr>
            <a:defRPr sz="1800" b="1" i="0" baseline="0">
              <a:latin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60"/>
      <c:perspective val="30"/>
    </c:view3D>
    <c:plotArea>
      <c:layout>
        <c:manualLayout>
          <c:layoutTarget val="inner"/>
          <c:xMode val="edge"/>
          <c:yMode val="edge"/>
          <c:x val="1.0178613480269338E-2"/>
          <c:y val="5.2984056692953349E-2"/>
          <c:w val="0.57104011342626571"/>
          <c:h val="0.83294634494424202"/>
        </c:manualLayout>
      </c:layout>
      <c:pie3DChart>
        <c:varyColors val="1"/>
        <c:dLbls/>
      </c:pie3DChart>
    </c:plotArea>
    <c:legend>
      <c:legendPos val="r"/>
      <c:layout>
        <c:manualLayout>
          <c:xMode val="edge"/>
          <c:yMode val="edge"/>
          <c:x val="0.58744506720303968"/>
          <c:y val="0.16255484448682062"/>
          <c:w val="0.39133520337971728"/>
          <c:h val="0.67922747784695114"/>
        </c:manualLayout>
      </c:layout>
      <c:txPr>
        <a:bodyPr/>
        <a:lstStyle/>
        <a:p>
          <a:pPr>
            <a:defRPr sz="1800" b="1" i="0" baseline="0">
              <a:latin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100"/>
      <c:perspective val="30"/>
    </c:view3D>
    <c:plotArea>
      <c:layout>
        <c:manualLayout>
          <c:layoutTarget val="inner"/>
          <c:xMode val="edge"/>
          <c:yMode val="edge"/>
          <c:x val="3.0555555555555561E-2"/>
          <c:y val="0.16192147856517941"/>
          <c:w val="0.60097353455818092"/>
          <c:h val="0.75474518810148772"/>
        </c:manualLayout>
      </c:layout>
      <c:pie3DChart>
        <c:varyColors val="1"/>
        <c:dLbls/>
      </c:pie3DChart>
    </c:plotArea>
    <c:legend>
      <c:legendPos val="r"/>
      <c:layout>
        <c:manualLayout>
          <c:xMode val="edge"/>
          <c:yMode val="edge"/>
          <c:x val="0.66208464566929182"/>
          <c:y val="7.2235638535289443E-2"/>
          <c:w val="0.3212486876640423"/>
          <c:h val="0.9091991728014624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60"/>
      <c:rotY val="30"/>
      <c:perspective val="30"/>
    </c:view3D>
    <c:plotArea>
      <c:layout>
        <c:manualLayout>
          <c:layoutTarget val="inner"/>
          <c:xMode val="edge"/>
          <c:yMode val="edge"/>
          <c:x val="0"/>
          <c:y val="8.452683118113026E-2"/>
          <c:w val="0.54377969365342027"/>
          <c:h val="0.83288847166584479"/>
        </c:manualLayout>
      </c:layout>
      <c:pie3DChart>
        <c:varyColors val="1"/>
        <c:ser>
          <c:idx val="0"/>
          <c:order val="0"/>
          <c:explosion val="25"/>
          <c:dPt>
            <c:idx val="3"/>
            <c:spPr>
              <a:ln w="3175"/>
              <a:scene3d>
                <a:camera prst="orthographicFront"/>
                <a:lightRig rig="threePt" dir="t"/>
              </a:scene3d>
              <a:sp3d>
                <a:bevelT w="44450"/>
              </a:sp3d>
            </c:spPr>
          </c:dPt>
          <c:cat>
            <c:strRef>
              <c:f>'Услуги в электронном виде'!$A$4:$A$7</c:f>
              <c:strCache>
                <c:ptCount val="4"/>
                <c:pt idx="0">
                  <c:v>Услуги, полученные на сайтах муниципальных учреждений</c:v>
                </c:pt>
                <c:pt idx="1">
                  <c:v>Услуги, заявки по которым были направлены в электронном виде 
через ЕПГУ и муниципальный сайт
</c:v>
                </c:pt>
                <c:pt idx="2">
                  <c:v>"Информационные" услуги с сайта администрации города</c:v>
                </c:pt>
                <c:pt idx="3">
                  <c:v>Услуги с сайта эл. услуг Хабаровского края (детские сады)</c:v>
                </c:pt>
              </c:strCache>
            </c:strRef>
          </c:cat>
          <c:val>
            <c:numRef>
              <c:f>'Услуги в электронном виде'!$B$4:$B$7</c:f>
              <c:numCache>
                <c:formatCode>General</c:formatCode>
                <c:ptCount val="4"/>
                <c:pt idx="0">
                  <c:v>206635</c:v>
                </c:pt>
                <c:pt idx="1">
                  <c:v>111</c:v>
                </c:pt>
                <c:pt idx="2">
                  <c:v>76313</c:v>
                </c:pt>
                <c:pt idx="3">
                  <c:v>963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2372788646359325"/>
          <c:y val="0.12362569158580045"/>
          <c:w val="0.45237682985760719"/>
          <c:h val="0.84946520607587139"/>
        </c:manualLayout>
      </c:layout>
      <c:spPr>
        <a:effectLst>
          <a:glow rad="1905000">
            <a:schemeClr val="accent1">
              <a:alpha val="39000"/>
            </a:schemeClr>
          </a:glow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E908E-01BD-4024-9E45-82E0CC77CF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8386CF-84EE-4DD3-82CC-0DFB6C8864A9}">
      <dgm:prSet phldrT="[Текст]" custT="1"/>
      <dgm:spPr/>
      <dgm:t>
        <a:bodyPr/>
        <a:lstStyle/>
        <a:p>
          <a:pPr algn="ctr"/>
          <a:r>
            <a:rPr lang="ru-RU" sz="24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Организационные</a:t>
          </a:r>
          <a:r>
            <a:rPr lang="ru-RU" sz="2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мероприятия</a:t>
          </a:r>
          <a:r>
            <a:rPr lang="ru-RU" sz="2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2000" dirty="0"/>
        </a:p>
      </dgm:t>
    </dgm:pt>
    <dgm:pt modelId="{D02C532C-0064-4EFE-A235-6443326CB309}" type="parTrans" cxnId="{58F2FBD1-1E5E-49C1-9AEF-0A974CC213E6}">
      <dgm:prSet/>
      <dgm:spPr/>
      <dgm:t>
        <a:bodyPr/>
        <a:lstStyle/>
        <a:p>
          <a:endParaRPr lang="ru-RU"/>
        </a:p>
      </dgm:t>
    </dgm:pt>
    <dgm:pt modelId="{FA2C9591-44A4-4D20-939D-23B372F4ACE0}" type="sibTrans" cxnId="{58F2FBD1-1E5E-49C1-9AEF-0A974CC213E6}">
      <dgm:prSet/>
      <dgm:spPr/>
      <dgm:t>
        <a:bodyPr/>
        <a:lstStyle/>
        <a:p>
          <a:endParaRPr lang="ru-RU"/>
        </a:p>
      </dgm:t>
    </dgm:pt>
    <dgm:pt modelId="{F5FBC393-8B8A-497B-83E7-3F19BFF28141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режима доступа специалистов к техническим средствам обработки информации</a:t>
          </a:r>
          <a:endParaRPr lang="ru-RU" sz="2000" dirty="0"/>
        </a:p>
      </dgm:t>
    </dgm:pt>
    <dgm:pt modelId="{265382C6-5782-45C7-B1A9-BB54DBD58711}" type="parTrans" cxnId="{17AAC898-1CB7-4A41-AE5A-7E5D69088834}">
      <dgm:prSet/>
      <dgm:spPr/>
      <dgm:t>
        <a:bodyPr/>
        <a:lstStyle/>
        <a:p>
          <a:endParaRPr lang="ru-RU"/>
        </a:p>
      </dgm:t>
    </dgm:pt>
    <dgm:pt modelId="{0DEB7A72-F791-4005-A376-B53D3F1CBFF4}" type="sibTrans" cxnId="{17AAC898-1CB7-4A41-AE5A-7E5D69088834}">
      <dgm:prSet/>
      <dgm:spPr/>
      <dgm:t>
        <a:bodyPr/>
        <a:lstStyle/>
        <a:p>
          <a:endParaRPr lang="ru-RU"/>
        </a:p>
      </dgm:t>
    </dgm:pt>
    <dgm:pt modelId="{E8476913-1E0A-4FC4-A323-60B563A4C7BC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Повышение грамотности специалистов в области защиты информации</a:t>
          </a:r>
          <a:endParaRPr lang="ru-RU" sz="2000" dirty="0"/>
        </a:p>
      </dgm:t>
    </dgm:pt>
    <dgm:pt modelId="{FE2364B8-A87A-4A59-B214-40EAA7F507BA}" type="parTrans" cxnId="{D029310C-703D-47F9-A0B6-A3492E5BC0D2}">
      <dgm:prSet/>
      <dgm:spPr/>
      <dgm:t>
        <a:bodyPr/>
        <a:lstStyle/>
        <a:p>
          <a:endParaRPr lang="ru-RU"/>
        </a:p>
      </dgm:t>
    </dgm:pt>
    <dgm:pt modelId="{0F684FBB-5E25-4705-99DE-BFA4FC636BE3}" type="sibTrans" cxnId="{D029310C-703D-47F9-A0B6-A3492E5BC0D2}">
      <dgm:prSet/>
      <dgm:spPr/>
      <dgm:t>
        <a:bodyPr/>
        <a:lstStyle/>
        <a:p>
          <a:endParaRPr lang="ru-RU"/>
        </a:p>
      </dgm:t>
    </dgm:pt>
    <dgm:pt modelId="{CE8FE836-1568-4EAF-802C-501186738F11}" type="pres">
      <dgm:prSet presAssocID="{04AE908E-01BD-4024-9E45-82E0CC77CF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09A1C-3911-4F56-A573-85708CCA8F86}" type="pres">
      <dgm:prSet presAssocID="{218386CF-84EE-4DD3-82CC-0DFB6C8864A9}" presName="parentText" presStyleLbl="node1" presStyleIdx="0" presStyleCnt="1" custScaleY="58114" custLinFactNeighborY="-594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FFADE-73CE-4D8A-A8CD-8B8A05D1A991}" type="pres">
      <dgm:prSet presAssocID="{218386CF-84EE-4DD3-82CC-0DFB6C8864A9}" presName="childText" presStyleLbl="revTx" presStyleIdx="0" presStyleCnt="1" custLinFactNeighborY="-37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E15577-1B1C-4165-A384-DEAC65C9D154}" type="presOf" srcId="{04AE908E-01BD-4024-9E45-82E0CC77CFC3}" destId="{CE8FE836-1568-4EAF-802C-501186738F11}" srcOrd="0" destOrd="0" presId="urn:microsoft.com/office/officeart/2005/8/layout/vList2"/>
    <dgm:cxn modelId="{D029310C-703D-47F9-A0B6-A3492E5BC0D2}" srcId="{218386CF-84EE-4DD3-82CC-0DFB6C8864A9}" destId="{E8476913-1E0A-4FC4-A323-60B563A4C7BC}" srcOrd="1" destOrd="0" parTransId="{FE2364B8-A87A-4A59-B214-40EAA7F507BA}" sibTransId="{0F684FBB-5E25-4705-99DE-BFA4FC636BE3}"/>
    <dgm:cxn modelId="{17AAC898-1CB7-4A41-AE5A-7E5D69088834}" srcId="{218386CF-84EE-4DD3-82CC-0DFB6C8864A9}" destId="{F5FBC393-8B8A-497B-83E7-3F19BFF28141}" srcOrd="0" destOrd="0" parTransId="{265382C6-5782-45C7-B1A9-BB54DBD58711}" sibTransId="{0DEB7A72-F791-4005-A376-B53D3F1CBFF4}"/>
    <dgm:cxn modelId="{66937C6F-51FB-4331-AE89-72BE2C09C7E8}" type="presOf" srcId="{F5FBC393-8B8A-497B-83E7-3F19BFF28141}" destId="{D0BFFADE-73CE-4D8A-A8CD-8B8A05D1A991}" srcOrd="0" destOrd="0" presId="urn:microsoft.com/office/officeart/2005/8/layout/vList2"/>
    <dgm:cxn modelId="{C29DE57F-949B-4563-A8B6-2EBF94420305}" type="presOf" srcId="{218386CF-84EE-4DD3-82CC-0DFB6C8864A9}" destId="{59E09A1C-3911-4F56-A573-85708CCA8F86}" srcOrd="0" destOrd="0" presId="urn:microsoft.com/office/officeart/2005/8/layout/vList2"/>
    <dgm:cxn modelId="{C1F5BBB5-04B6-460E-81D9-41C5351EFB3C}" type="presOf" srcId="{E8476913-1E0A-4FC4-A323-60B563A4C7BC}" destId="{D0BFFADE-73CE-4D8A-A8CD-8B8A05D1A991}" srcOrd="0" destOrd="1" presId="urn:microsoft.com/office/officeart/2005/8/layout/vList2"/>
    <dgm:cxn modelId="{58F2FBD1-1E5E-49C1-9AEF-0A974CC213E6}" srcId="{04AE908E-01BD-4024-9E45-82E0CC77CFC3}" destId="{218386CF-84EE-4DD3-82CC-0DFB6C8864A9}" srcOrd="0" destOrd="0" parTransId="{D02C532C-0064-4EFE-A235-6443326CB309}" sibTransId="{FA2C9591-44A4-4D20-939D-23B372F4ACE0}"/>
    <dgm:cxn modelId="{A20471A8-1191-44BB-8FBD-F4D68445A7D0}" type="presParOf" srcId="{CE8FE836-1568-4EAF-802C-501186738F11}" destId="{59E09A1C-3911-4F56-A573-85708CCA8F86}" srcOrd="0" destOrd="0" presId="urn:microsoft.com/office/officeart/2005/8/layout/vList2"/>
    <dgm:cxn modelId="{707EDE43-ACB9-4179-8593-6049F22D98D4}" type="presParOf" srcId="{CE8FE836-1568-4EAF-802C-501186738F11}" destId="{D0BFFADE-73CE-4D8A-A8CD-8B8A05D1A9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E908E-01BD-4024-9E45-82E0CC77CF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8386CF-84EE-4DD3-82CC-0DFB6C8864A9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4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Технические </a:t>
          </a:r>
        </a:p>
        <a:p>
          <a:pPr algn="ctr">
            <a:spcAft>
              <a:spcPts val="0"/>
            </a:spcAft>
          </a:pPr>
          <a:r>
            <a:rPr lang="ru-RU" sz="24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мероприятия</a:t>
          </a:r>
          <a:endParaRPr lang="ru-RU" sz="2400" dirty="0"/>
        </a:p>
      </dgm:t>
    </dgm:pt>
    <dgm:pt modelId="{D02C532C-0064-4EFE-A235-6443326CB309}" type="parTrans" cxnId="{58F2FBD1-1E5E-49C1-9AEF-0A974CC213E6}">
      <dgm:prSet/>
      <dgm:spPr/>
      <dgm:t>
        <a:bodyPr/>
        <a:lstStyle/>
        <a:p>
          <a:endParaRPr lang="ru-RU"/>
        </a:p>
      </dgm:t>
    </dgm:pt>
    <dgm:pt modelId="{FA2C9591-44A4-4D20-939D-23B372F4ACE0}" type="sibTrans" cxnId="{58F2FBD1-1E5E-49C1-9AEF-0A974CC213E6}">
      <dgm:prSet/>
      <dgm:spPr/>
      <dgm:t>
        <a:bodyPr/>
        <a:lstStyle/>
        <a:p>
          <a:endParaRPr lang="ru-RU"/>
        </a:p>
      </dgm:t>
    </dgm:pt>
    <dgm:pt modelId="{F5FBC393-8B8A-497B-83E7-3F19BFF28141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Межсетевое экранирование</a:t>
          </a:r>
          <a:endParaRPr lang="ru-RU" sz="2000" dirty="0"/>
        </a:p>
      </dgm:t>
    </dgm:pt>
    <dgm:pt modelId="{265382C6-5782-45C7-B1A9-BB54DBD58711}" type="parTrans" cxnId="{17AAC898-1CB7-4A41-AE5A-7E5D69088834}">
      <dgm:prSet/>
      <dgm:spPr/>
      <dgm:t>
        <a:bodyPr/>
        <a:lstStyle/>
        <a:p>
          <a:endParaRPr lang="ru-RU"/>
        </a:p>
      </dgm:t>
    </dgm:pt>
    <dgm:pt modelId="{0DEB7A72-F791-4005-A376-B53D3F1CBFF4}" type="sibTrans" cxnId="{17AAC898-1CB7-4A41-AE5A-7E5D69088834}">
      <dgm:prSet/>
      <dgm:spPr/>
      <dgm:t>
        <a:bodyPr/>
        <a:lstStyle/>
        <a:p>
          <a:endParaRPr lang="ru-RU"/>
        </a:p>
      </dgm:t>
    </dgm:pt>
    <dgm:pt modelId="{E8476913-1E0A-4FC4-A323-60B563A4C7BC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Защита от несанкционированного доступа</a:t>
          </a:r>
          <a:endParaRPr lang="ru-RU" sz="2000" dirty="0"/>
        </a:p>
      </dgm:t>
    </dgm:pt>
    <dgm:pt modelId="{FE2364B8-A87A-4A59-B214-40EAA7F507BA}" type="parTrans" cxnId="{D029310C-703D-47F9-A0B6-A3492E5BC0D2}">
      <dgm:prSet/>
      <dgm:spPr/>
      <dgm:t>
        <a:bodyPr/>
        <a:lstStyle/>
        <a:p>
          <a:endParaRPr lang="ru-RU"/>
        </a:p>
      </dgm:t>
    </dgm:pt>
    <dgm:pt modelId="{0F684FBB-5E25-4705-99DE-BFA4FC636BE3}" type="sibTrans" cxnId="{D029310C-703D-47F9-A0B6-A3492E5BC0D2}">
      <dgm:prSet/>
      <dgm:spPr/>
      <dgm:t>
        <a:bodyPr/>
        <a:lstStyle/>
        <a:p>
          <a:endParaRPr lang="ru-RU"/>
        </a:p>
      </dgm:t>
    </dgm:pt>
    <dgm:pt modelId="{04F6CEB5-D366-4A0D-B73E-A8FB09D9071C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отказоустойчивости, с использованием систем резервного копирования и питания</a:t>
          </a:r>
          <a:endParaRPr lang="ru-RU" sz="2000" dirty="0"/>
        </a:p>
      </dgm:t>
    </dgm:pt>
    <dgm:pt modelId="{BE2D4146-F5DC-48F4-A63D-8D14F21CCC29}" type="parTrans" cxnId="{F658A7DF-7E7E-4BF7-A28E-1B2E812772C5}">
      <dgm:prSet/>
      <dgm:spPr/>
      <dgm:t>
        <a:bodyPr/>
        <a:lstStyle/>
        <a:p>
          <a:endParaRPr lang="ru-RU"/>
        </a:p>
      </dgm:t>
    </dgm:pt>
    <dgm:pt modelId="{1774A77E-5747-4B90-AD9B-E763298D4E91}" type="sibTrans" cxnId="{F658A7DF-7E7E-4BF7-A28E-1B2E812772C5}">
      <dgm:prSet/>
      <dgm:spPr/>
      <dgm:t>
        <a:bodyPr/>
        <a:lstStyle/>
        <a:p>
          <a:endParaRPr lang="ru-RU"/>
        </a:p>
      </dgm:t>
    </dgm:pt>
    <dgm:pt modelId="{45E6C65D-CD85-4131-A62E-DF05F2B164E1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Шифрование трафика при передаче сведений</a:t>
          </a:r>
          <a:endParaRPr lang="ru-RU" sz="2000" dirty="0"/>
        </a:p>
      </dgm:t>
    </dgm:pt>
    <dgm:pt modelId="{2C341130-40DC-4337-9375-C6D99D3BAB60}" type="parTrans" cxnId="{FCD8A1FB-A17F-4968-82D2-A0920E294AC8}">
      <dgm:prSet/>
      <dgm:spPr/>
      <dgm:t>
        <a:bodyPr/>
        <a:lstStyle/>
        <a:p>
          <a:endParaRPr lang="ru-RU"/>
        </a:p>
      </dgm:t>
    </dgm:pt>
    <dgm:pt modelId="{51C2ABC6-2B7F-41CD-9542-CBFCE504C854}" type="sibTrans" cxnId="{FCD8A1FB-A17F-4968-82D2-A0920E294AC8}">
      <dgm:prSet/>
      <dgm:spPr/>
      <dgm:t>
        <a:bodyPr/>
        <a:lstStyle/>
        <a:p>
          <a:endParaRPr lang="ru-RU"/>
        </a:p>
      </dgm:t>
    </dgm:pt>
    <dgm:pt modelId="{A73BB028-F361-46EF-A594-62D8E4773172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Защита среды виртуализации</a:t>
          </a:r>
          <a:endParaRPr lang="ru-RU" sz="2000" dirty="0"/>
        </a:p>
      </dgm:t>
    </dgm:pt>
    <dgm:pt modelId="{60F07515-DCF4-4DA3-B03B-855226C73E76}" type="parTrans" cxnId="{5FC4C147-8F63-4D78-84BC-4C84E19BD3B1}">
      <dgm:prSet/>
      <dgm:spPr/>
      <dgm:t>
        <a:bodyPr/>
        <a:lstStyle/>
        <a:p>
          <a:endParaRPr lang="ru-RU"/>
        </a:p>
      </dgm:t>
    </dgm:pt>
    <dgm:pt modelId="{B2934F95-62A2-4AB6-9164-45E74EBED038}" type="sibTrans" cxnId="{5FC4C147-8F63-4D78-84BC-4C84E19BD3B1}">
      <dgm:prSet/>
      <dgm:spPr/>
      <dgm:t>
        <a:bodyPr/>
        <a:lstStyle/>
        <a:p>
          <a:endParaRPr lang="ru-RU"/>
        </a:p>
      </dgm:t>
    </dgm:pt>
    <dgm:pt modelId="{6EEF7717-B975-4E00-8528-33F54857EE46}">
      <dgm:prSet phldrT="[Текст]" custT="1"/>
      <dgm:spPr/>
      <dgm:t>
        <a:bodyPr/>
        <a:lstStyle/>
        <a:p>
          <a:endParaRPr lang="ru-RU" sz="1800" dirty="0"/>
        </a:p>
      </dgm:t>
    </dgm:pt>
    <dgm:pt modelId="{1D541AAB-2B4C-44C1-A69A-6A81FEA0A5D2}" type="parTrans" cxnId="{1497D074-C2FA-4BEF-9FA0-B6C011704C63}">
      <dgm:prSet/>
      <dgm:spPr/>
      <dgm:t>
        <a:bodyPr/>
        <a:lstStyle/>
        <a:p>
          <a:endParaRPr lang="ru-RU"/>
        </a:p>
      </dgm:t>
    </dgm:pt>
    <dgm:pt modelId="{51598532-03AF-4058-A07A-A1BB914BF50E}" type="sibTrans" cxnId="{1497D074-C2FA-4BEF-9FA0-B6C011704C63}">
      <dgm:prSet/>
      <dgm:spPr/>
      <dgm:t>
        <a:bodyPr/>
        <a:lstStyle/>
        <a:p>
          <a:endParaRPr lang="ru-RU"/>
        </a:p>
      </dgm:t>
    </dgm:pt>
    <dgm:pt modelId="{CE8FE836-1568-4EAF-802C-501186738F11}" type="pres">
      <dgm:prSet presAssocID="{04AE908E-01BD-4024-9E45-82E0CC77CF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09A1C-3911-4F56-A573-85708CCA8F86}" type="pres">
      <dgm:prSet presAssocID="{218386CF-84EE-4DD3-82CC-0DFB6C8864A9}" presName="parentText" presStyleLbl="node1" presStyleIdx="0" presStyleCnt="1" custScaleY="90819" custLinFactNeighborX="-4936" custLinFactNeighborY="-1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FFADE-73CE-4D8A-A8CD-8B8A05D1A991}" type="pres">
      <dgm:prSet presAssocID="{218386CF-84EE-4DD3-82CC-0DFB6C8864A9}" presName="childText" presStyleLbl="revTx" presStyleIdx="0" presStyleCnt="1" custScaleY="143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9310C-703D-47F9-A0B6-A3492E5BC0D2}" srcId="{218386CF-84EE-4DD3-82CC-0DFB6C8864A9}" destId="{E8476913-1E0A-4FC4-A323-60B563A4C7BC}" srcOrd="2" destOrd="0" parTransId="{FE2364B8-A87A-4A59-B214-40EAA7F507BA}" sibTransId="{0F684FBB-5E25-4705-99DE-BFA4FC636BE3}"/>
    <dgm:cxn modelId="{57419393-7BBC-42F2-84C9-2205EFB53A0D}" type="presOf" srcId="{6EEF7717-B975-4E00-8528-33F54857EE46}" destId="{D0BFFADE-73CE-4D8A-A8CD-8B8A05D1A991}" srcOrd="0" destOrd="0" presId="urn:microsoft.com/office/officeart/2005/8/layout/vList2"/>
    <dgm:cxn modelId="{17AAC898-1CB7-4A41-AE5A-7E5D69088834}" srcId="{218386CF-84EE-4DD3-82CC-0DFB6C8864A9}" destId="{F5FBC393-8B8A-497B-83E7-3F19BFF28141}" srcOrd="1" destOrd="0" parTransId="{265382C6-5782-45C7-B1A9-BB54DBD58711}" sibTransId="{0DEB7A72-F791-4005-A376-B53D3F1CBFF4}"/>
    <dgm:cxn modelId="{FCD8A1FB-A17F-4968-82D2-A0920E294AC8}" srcId="{218386CF-84EE-4DD3-82CC-0DFB6C8864A9}" destId="{45E6C65D-CD85-4131-A62E-DF05F2B164E1}" srcOrd="4" destOrd="0" parTransId="{2C341130-40DC-4337-9375-C6D99D3BAB60}" sibTransId="{51C2ABC6-2B7F-41CD-9542-CBFCE504C854}"/>
    <dgm:cxn modelId="{2A4B77FF-9FBA-4111-BE2F-B97584EED0C7}" type="presOf" srcId="{04AE908E-01BD-4024-9E45-82E0CC77CFC3}" destId="{CE8FE836-1568-4EAF-802C-501186738F11}" srcOrd="0" destOrd="0" presId="urn:microsoft.com/office/officeart/2005/8/layout/vList2"/>
    <dgm:cxn modelId="{9E1FBB92-6580-48E7-ABB6-1CDE58218B89}" type="presOf" srcId="{A73BB028-F361-46EF-A594-62D8E4773172}" destId="{D0BFFADE-73CE-4D8A-A8CD-8B8A05D1A991}" srcOrd="0" destOrd="5" presId="urn:microsoft.com/office/officeart/2005/8/layout/vList2"/>
    <dgm:cxn modelId="{5FC4C147-8F63-4D78-84BC-4C84E19BD3B1}" srcId="{218386CF-84EE-4DD3-82CC-0DFB6C8864A9}" destId="{A73BB028-F361-46EF-A594-62D8E4773172}" srcOrd="5" destOrd="0" parTransId="{60F07515-DCF4-4DA3-B03B-855226C73E76}" sibTransId="{B2934F95-62A2-4AB6-9164-45E74EBED038}"/>
    <dgm:cxn modelId="{DC7C427A-872E-478E-93E6-1406B3098F67}" type="presOf" srcId="{04F6CEB5-D366-4A0D-B73E-A8FB09D9071C}" destId="{D0BFFADE-73CE-4D8A-A8CD-8B8A05D1A991}" srcOrd="0" destOrd="3" presId="urn:microsoft.com/office/officeart/2005/8/layout/vList2"/>
    <dgm:cxn modelId="{F658A7DF-7E7E-4BF7-A28E-1B2E812772C5}" srcId="{218386CF-84EE-4DD3-82CC-0DFB6C8864A9}" destId="{04F6CEB5-D366-4A0D-B73E-A8FB09D9071C}" srcOrd="3" destOrd="0" parTransId="{BE2D4146-F5DC-48F4-A63D-8D14F21CCC29}" sibTransId="{1774A77E-5747-4B90-AD9B-E763298D4E91}"/>
    <dgm:cxn modelId="{04452059-5CC0-4158-97CE-6110CB9ECE33}" type="presOf" srcId="{45E6C65D-CD85-4131-A62E-DF05F2B164E1}" destId="{D0BFFADE-73CE-4D8A-A8CD-8B8A05D1A991}" srcOrd="0" destOrd="4" presId="urn:microsoft.com/office/officeart/2005/8/layout/vList2"/>
    <dgm:cxn modelId="{1497D074-C2FA-4BEF-9FA0-B6C011704C63}" srcId="{218386CF-84EE-4DD3-82CC-0DFB6C8864A9}" destId="{6EEF7717-B975-4E00-8528-33F54857EE46}" srcOrd="0" destOrd="0" parTransId="{1D541AAB-2B4C-44C1-A69A-6A81FEA0A5D2}" sibTransId="{51598532-03AF-4058-A07A-A1BB914BF50E}"/>
    <dgm:cxn modelId="{9AB58204-3323-4BB8-8F92-DEC3394ED35F}" type="presOf" srcId="{218386CF-84EE-4DD3-82CC-0DFB6C8864A9}" destId="{59E09A1C-3911-4F56-A573-85708CCA8F86}" srcOrd="0" destOrd="0" presId="urn:microsoft.com/office/officeart/2005/8/layout/vList2"/>
    <dgm:cxn modelId="{2030CF0A-32B9-40DB-B636-2023F5E5518A}" type="presOf" srcId="{F5FBC393-8B8A-497B-83E7-3F19BFF28141}" destId="{D0BFFADE-73CE-4D8A-A8CD-8B8A05D1A991}" srcOrd="0" destOrd="1" presId="urn:microsoft.com/office/officeart/2005/8/layout/vList2"/>
    <dgm:cxn modelId="{58F2FBD1-1E5E-49C1-9AEF-0A974CC213E6}" srcId="{04AE908E-01BD-4024-9E45-82E0CC77CFC3}" destId="{218386CF-84EE-4DD3-82CC-0DFB6C8864A9}" srcOrd="0" destOrd="0" parTransId="{D02C532C-0064-4EFE-A235-6443326CB309}" sibTransId="{FA2C9591-44A4-4D20-939D-23B372F4ACE0}"/>
    <dgm:cxn modelId="{2E8CD001-4EB6-4517-A0FA-EC642C2014EC}" type="presOf" srcId="{E8476913-1E0A-4FC4-A323-60B563A4C7BC}" destId="{D0BFFADE-73CE-4D8A-A8CD-8B8A05D1A991}" srcOrd="0" destOrd="2" presId="urn:microsoft.com/office/officeart/2005/8/layout/vList2"/>
    <dgm:cxn modelId="{4C39FC4A-94EF-42F9-8FEB-E849C443053C}" type="presParOf" srcId="{CE8FE836-1568-4EAF-802C-501186738F11}" destId="{59E09A1C-3911-4F56-A573-85708CCA8F86}" srcOrd="0" destOrd="0" presId="urn:microsoft.com/office/officeart/2005/8/layout/vList2"/>
    <dgm:cxn modelId="{1E5ABE10-76A2-4E53-B4C7-B5E3549D84B0}" type="presParOf" srcId="{CE8FE836-1568-4EAF-802C-501186738F11}" destId="{D0BFFADE-73CE-4D8A-A8CD-8B8A05D1A9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09A1C-3911-4F56-A573-85708CCA8F86}">
      <dsp:nvSpPr>
        <dsp:cNvPr id="0" name=""/>
        <dsp:cNvSpPr/>
      </dsp:nvSpPr>
      <dsp:spPr>
        <a:xfrm>
          <a:off x="0" y="0"/>
          <a:ext cx="4376185" cy="696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Организационные</a:t>
          </a:r>
          <a:r>
            <a:rPr lang="ru-RU" sz="2000" i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i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мероприятия</a:t>
          </a:r>
          <a:r>
            <a:rPr lang="ru-RU" sz="2000" i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2000" kern="1200" dirty="0"/>
        </a:p>
      </dsp:txBody>
      <dsp:txXfrm>
        <a:off x="0" y="0"/>
        <a:ext cx="4376185" cy="696252"/>
      </dsp:txXfrm>
    </dsp:sp>
    <dsp:sp modelId="{D0BFFADE-73CE-4D8A-A8CD-8B8A05D1A991}">
      <dsp:nvSpPr>
        <dsp:cNvPr id="0" name=""/>
        <dsp:cNvSpPr/>
      </dsp:nvSpPr>
      <dsp:spPr>
        <a:xfrm>
          <a:off x="0" y="840266"/>
          <a:ext cx="4376185" cy="20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4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режима доступа специалистов к техническим средствам обработки информации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Повышение грамотности специалистов в области защиты информации</a:t>
          </a:r>
          <a:endParaRPr lang="ru-RU" sz="2000" kern="1200" dirty="0"/>
        </a:p>
      </dsp:txBody>
      <dsp:txXfrm>
        <a:off x="0" y="840266"/>
        <a:ext cx="4376185" cy="2086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09A1C-3911-4F56-A573-85708CCA8F86}">
      <dsp:nvSpPr>
        <dsp:cNvPr id="0" name=""/>
        <dsp:cNvSpPr/>
      </dsp:nvSpPr>
      <dsp:spPr>
        <a:xfrm>
          <a:off x="0" y="0"/>
          <a:ext cx="4376185" cy="713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Технические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мероприятия</a:t>
          </a:r>
          <a:endParaRPr lang="ru-RU" sz="2400" kern="1200" dirty="0"/>
        </a:p>
      </dsp:txBody>
      <dsp:txXfrm>
        <a:off x="0" y="0"/>
        <a:ext cx="4376185" cy="713204"/>
      </dsp:txXfrm>
    </dsp:sp>
    <dsp:sp modelId="{D0BFFADE-73CE-4D8A-A8CD-8B8A05D1A991}">
      <dsp:nvSpPr>
        <dsp:cNvPr id="0" name=""/>
        <dsp:cNvSpPr/>
      </dsp:nvSpPr>
      <dsp:spPr>
        <a:xfrm>
          <a:off x="0" y="715941"/>
          <a:ext cx="4376185" cy="324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4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Межсетевое экранирование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Защита от несанкционированного доступа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отказоустойчивости, с использованием систем резервного копирования и питания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Шифрование трафика при передаче сведений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Защита среды виртуализации</a:t>
          </a:r>
          <a:endParaRPr lang="ru-RU" sz="2000" kern="1200" dirty="0"/>
        </a:p>
      </dsp:txBody>
      <dsp:txXfrm>
        <a:off x="0" y="715941"/>
        <a:ext cx="4376185" cy="3241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0.38521</cdr:x>
      <cdr:y>0.11087</cdr:y>
    </cdr:from>
    <cdr:to>
      <cdr:x>0.46718</cdr:x>
      <cdr:y>0.17823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3896" y="592616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963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0.18607</cdr:x>
      <cdr:y>0.22815</cdr:y>
    </cdr:from>
    <cdr:to>
      <cdr:x>0.26804</cdr:x>
      <cdr:y>0.29551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34496" y="121948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76313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0.26225</cdr:x>
      <cdr:y>0.66321</cdr:y>
    </cdr:from>
    <cdr:to>
      <cdr:x>0.34423</cdr:x>
      <cdr:y>0.73057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03776" y="354494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206635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0.02454</cdr:x>
      <cdr:y>0.3803</cdr:y>
    </cdr:from>
    <cdr:to>
      <cdr:x>0.08408</cdr:x>
      <cdr:y>0.44766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5544" y="2032776"/>
          <a:ext cx="523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111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C2AD6-3586-4BF7-85C5-17114BFC8EE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4787D-2B2E-494A-8BBB-DC4391866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24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34AD-AA37-40BA-A3A4-BB7F1AFB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05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scity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8185" y="332656"/>
            <a:ext cx="8758311" cy="4968552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7500"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</a:t>
            </a:r>
            <a:r>
              <a:rPr lang="ru-RU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инфраструктура 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обеспечения </a:t>
            </a:r>
            <a:r>
              <a:rPr lang="ru-RU" sz="3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доступности получения муниципальных услуг </a:t>
            </a:r>
            <a:endParaRPr lang="ru-RU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3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электронной </a:t>
            </a:r>
            <a:r>
              <a:rPr lang="ru-RU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форме в г. Комсомольске-на-Амуре»</a:t>
            </a:r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2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185" y="486916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Докладчик: </a:t>
            </a:r>
          </a:p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Начальник управления информатизации администрации города Комсомольска-на-Амуре, к.т.н.</a:t>
            </a:r>
          </a:p>
          <a:p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Уханов Сергей Владимирович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286"/>
            <a:ext cx="2057400" cy="93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96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107504" y="353293"/>
            <a:ext cx="8825508" cy="6381353"/>
            <a:chOff x="107504" y="353293"/>
            <a:chExt cx="8825508" cy="63813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99" y="353293"/>
              <a:ext cx="8592713" cy="638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340299" y="1073374"/>
              <a:ext cx="2863549" cy="864096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07504" y="4169718"/>
              <a:ext cx="2431501" cy="648072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03259" y="4097710"/>
              <a:ext cx="309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Документы на выдаче в МФЦ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678354" y="4876365"/>
              <a:ext cx="2431501" cy="648072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08670" y="5600586"/>
              <a:ext cx="2379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Скан копия результата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Скругленная соединительная линия 17"/>
            <p:cNvCxnSpPr/>
            <p:nvPr/>
          </p:nvCxnSpPr>
          <p:spPr>
            <a:xfrm flipV="1">
              <a:off x="1547664" y="4384524"/>
              <a:ext cx="1388198" cy="193141"/>
            </a:xfrm>
            <a:prstGeom prst="curvedConnector3">
              <a:avLst>
                <a:gd name="adj1" fmla="val 102849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Скругленная соединительная линия 35"/>
            <p:cNvCxnSpPr/>
            <p:nvPr/>
          </p:nvCxnSpPr>
          <p:spPr>
            <a:xfrm rot="16200000" flipH="1">
              <a:off x="5642077" y="5353204"/>
              <a:ext cx="504056" cy="360041"/>
            </a:xfrm>
            <a:prstGeom prst="curvedConnector3">
              <a:avLst>
                <a:gd name="adj1" fmla="val 130157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819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7957272"/>
              </p:ext>
            </p:extLst>
          </p:nvPr>
        </p:nvGraphicFramePr>
        <p:xfrm>
          <a:off x="395536" y="1556792"/>
          <a:ext cx="842493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69752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«ИНФОРМАЦИОННЫЕ УСЛУГИ»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УСЛУГИ,  ДЛЯ КОТОРЫХ РЕАЛИЗОВАНЫ СПЕЦИАЛИЗИРОВАННЫЕ СЕРВИСЫ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сайтах учреждений </a:t>
                      </a:r>
                      <a:endParaRPr lang="ru-RU" sz="1400" dirty="0"/>
                    </a:p>
                  </a:txBody>
                  <a:tcPr/>
                </a:tc>
              </a:tr>
              <a:tr h="1104412"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о порядке предоставления жилищно-коммунальных услуг населению</a:t>
                      </a:r>
                    </a:p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(сайт администрации города)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о текущей успеваемости учащегося, ведение электронного дневника и электронного журнала успеваемости</a:t>
                      </a:r>
                    </a:p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(сервис – электронный дневник)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307856"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о времени и месте театральных представлений, филармонических и эстрадных концертов и гастрольных мероприятий театров и филармоний, киносеансов, анонсы данных мероприятий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(сайты учреждений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культуры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доступа к справочно-поисковому аппарату библиотек, базам данных</a:t>
                      </a:r>
                    </a:p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(сервис доступа к поисковой системе библиотек)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714745"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об образовательных программах и учебных планах, рабочих программах учебных курсов, предметов, дисциплин (модулей), годовых календарных учебных графиках</a:t>
                      </a:r>
                    </a:p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(сайты образовательных учреждений)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доступа к оцифрованным изданиям, хранящимся в библиотеках, в том числе к фонду редких книг, с учетом соблюдения требований законодательства Российской Федерации об авторских и смежных правах</a:t>
                      </a:r>
                    </a:p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(сервис доступа к электронным архивам учреждений культуры)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07504" y="620688"/>
            <a:ext cx="8901559" cy="1728192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7500"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Примеры </a:t>
            </a:r>
            <a:r>
              <a:rPr lang="ru-RU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«информационных» услуг,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предоставляемых </a:t>
            </a:r>
            <a:r>
              <a:rPr lang="ru-RU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электронном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</a:t>
            </a:r>
            <a:endParaRPr lang="ru-RU" sz="1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00" y="118800"/>
            <a:ext cx="2057400" cy="93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9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8800"/>
            <a:ext cx="9036496" cy="6550560"/>
            <a:chOff x="107504" y="118800"/>
            <a:chExt cx="9036496" cy="6550560"/>
          </a:xfrm>
        </p:grpSpPr>
        <p:graphicFrame>
          <p:nvGraphicFramePr>
            <p:cNvPr id="4" name="Диаграмма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617666375"/>
                </p:ext>
              </p:extLst>
            </p:nvPr>
          </p:nvGraphicFramePr>
          <p:xfrm>
            <a:off x="107504" y="864593"/>
            <a:ext cx="9036496" cy="5516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5" name="Рисунок 4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" y="118800"/>
              <a:ext cx="2057400" cy="93345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6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730903845"/>
                </p:ext>
              </p:extLst>
            </p:nvPr>
          </p:nvGraphicFramePr>
          <p:xfrm>
            <a:off x="323528" y="1700808"/>
            <a:ext cx="8568952" cy="49685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1691680" y="764704"/>
              <a:ext cx="734481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2400" b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Услуги, заявки по которым были </a:t>
              </a:r>
              <a:r>
                <a:rPr lang="ru-RU" sz="2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направлены в электронном виде </a:t>
              </a:r>
              <a:endPara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 sz="1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2400" b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через ЕПГУ и муниципальный сайт</a:t>
              </a:r>
            </a:p>
            <a:p>
              <a:pPr algn="ctr">
                <a:defRPr sz="1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2400" b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5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1211" y="118800"/>
            <a:ext cx="9062789" cy="6550559"/>
            <a:chOff x="81211" y="118800"/>
            <a:chExt cx="9062789" cy="6550559"/>
          </a:xfrm>
        </p:grpSpPr>
        <p:graphicFrame>
          <p:nvGraphicFramePr>
            <p:cNvPr id="4" name="Диаграмма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101652938"/>
                </p:ext>
              </p:extLst>
            </p:nvPr>
          </p:nvGraphicFramePr>
          <p:xfrm>
            <a:off x="107504" y="864593"/>
            <a:ext cx="9036496" cy="5516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Диаграмма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660425638"/>
                </p:ext>
              </p:extLst>
            </p:nvPr>
          </p:nvGraphicFramePr>
          <p:xfrm>
            <a:off x="81211" y="764703"/>
            <a:ext cx="9036496" cy="58326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9" name="Рисунок 8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" y="118800"/>
              <a:ext cx="2057400" cy="93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990624" y="764704"/>
              <a:ext cx="79657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2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Количество </a:t>
              </a:r>
              <a:r>
                <a:rPr lang="ru-RU" sz="2400" b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услуг, </a:t>
              </a:r>
              <a:r>
                <a:rPr lang="ru-RU" sz="2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предоставленных в электронном виде за </a:t>
              </a:r>
              <a:r>
                <a:rPr lang="ru-RU" sz="2400" b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2015 </a:t>
              </a:r>
              <a:r>
                <a:rPr lang="ru-RU" sz="2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гг.</a:t>
              </a:r>
              <a:endParaRPr lang="ru-RU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1" name="Диаграмма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022709626"/>
                </p:ext>
              </p:extLst>
            </p:nvPr>
          </p:nvGraphicFramePr>
          <p:xfrm>
            <a:off x="107504" y="2204864"/>
            <a:ext cx="4572000" cy="4104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3" name="Диаграмма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995376331"/>
                </p:ext>
              </p:extLst>
            </p:nvPr>
          </p:nvGraphicFramePr>
          <p:xfrm>
            <a:off x="252000" y="1324216"/>
            <a:ext cx="8784495" cy="53451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1490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6"/>
          <p:cNvSpPr>
            <a:spLocks noChangeArrowheads="1"/>
          </p:cNvSpPr>
          <p:nvPr/>
        </p:nvSpPr>
        <p:spPr bwMode="auto">
          <a:xfrm>
            <a:off x="165778" y="3429000"/>
            <a:ext cx="8752320" cy="100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7" tIns="41469" rIns="82937" bIns="41469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Спасибо за внимание</a:t>
            </a:r>
            <a:endParaRPr lang="ru-RU" sz="36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4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8185" y="4545702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Контактная информация: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информатизации администрации города Комсомольска-на-Амуре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www.kmscity.ru/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Е-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mail: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ivc@kmscity.ru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Тел: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(4217) 25-50-79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(4217)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3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6"/>
          <p:cNvSpPr>
            <a:spLocks noChangeArrowheads="1"/>
          </p:cNvSpPr>
          <p:nvPr/>
        </p:nvSpPr>
        <p:spPr bwMode="auto">
          <a:xfrm>
            <a:off x="257648" y="97458"/>
            <a:ext cx="8752320" cy="11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7" tIns="41469" rIns="82937" bIns="41469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Автоматизированная информационная система «Взаимодействие муниципальных служащих»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(АИС ВМС)</a:t>
            </a:r>
            <a:endParaRPr lang="ru-RU" sz="24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Группа 42"/>
          <p:cNvGrpSpPr/>
          <p:nvPr/>
        </p:nvGrpSpPr>
        <p:grpSpPr>
          <a:xfrm>
            <a:off x="4786315" y="5437269"/>
            <a:ext cx="1292520" cy="1016069"/>
            <a:chOff x="4636801" y="4484632"/>
            <a:chExt cx="740159" cy="610623"/>
          </a:xfrm>
        </p:grpSpPr>
        <p:sp>
          <p:nvSpPr>
            <p:cNvPr id="5" name="CustomShape 2"/>
            <p:cNvSpPr>
              <a:spLocks noChangeArrowheads="1"/>
            </p:cNvSpPr>
            <p:nvPr/>
          </p:nvSpPr>
          <p:spPr bwMode="auto">
            <a:xfrm>
              <a:off x="4767840" y="4595523"/>
              <a:ext cx="609120" cy="499732"/>
            </a:xfrm>
            <a:prstGeom prst="flowChartProcess">
              <a:avLst/>
            </a:prstGeom>
            <a:solidFill>
              <a:srgbClr val="FFFFFF"/>
            </a:solidFill>
            <a:ln w="36000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  <p:sp>
          <p:nvSpPr>
            <p:cNvPr id="6" name="CustomShape 3"/>
            <p:cNvSpPr>
              <a:spLocks noChangeArrowheads="1"/>
            </p:cNvSpPr>
            <p:nvPr/>
          </p:nvSpPr>
          <p:spPr bwMode="auto">
            <a:xfrm>
              <a:off x="4703041" y="4540798"/>
              <a:ext cx="609120" cy="498292"/>
            </a:xfrm>
            <a:prstGeom prst="flowChartProcess">
              <a:avLst/>
            </a:prstGeom>
            <a:solidFill>
              <a:srgbClr val="FFFFFF"/>
            </a:solidFill>
            <a:ln w="36000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  <p:sp>
          <p:nvSpPr>
            <p:cNvPr id="7" name="CustomShape 4"/>
            <p:cNvSpPr>
              <a:spLocks noChangeArrowheads="1"/>
            </p:cNvSpPr>
            <p:nvPr/>
          </p:nvSpPr>
          <p:spPr bwMode="auto">
            <a:xfrm>
              <a:off x="4636801" y="4484632"/>
              <a:ext cx="610560" cy="499733"/>
            </a:xfrm>
            <a:prstGeom prst="flowChartProcess">
              <a:avLst/>
            </a:prstGeom>
            <a:solidFill>
              <a:srgbClr val="FFFFFF"/>
            </a:solidFill>
            <a:ln w="36000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lIns="97967" tIns="57147" rIns="97967" bIns="57147" anchor="ctr"/>
            <a:lstStyle/>
            <a:p>
              <a:pPr algn="ctr"/>
              <a:r>
                <a:rPr lang="ru-RU" sz="2400" b="1" dirty="0"/>
                <a:t>ФОИВ</a:t>
              </a:r>
            </a:p>
          </p:txBody>
        </p:sp>
      </p:grpSp>
      <p:grpSp>
        <p:nvGrpSpPr>
          <p:cNvPr id="8" name="Группа 46"/>
          <p:cNvGrpSpPr/>
          <p:nvPr/>
        </p:nvGrpSpPr>
        <p:grpSpPr>
          <a:xfrm>
            <a:off x="6732240" y="5229201"/>
            <a:ext cx="2086324" cy="1224136"/>
            <a:chOff x="7266239" y="4506234"/>
            <a:chExt cx="721441" cy="610624"/>
          </a:xfrm>
        </p:grpSpPr>
        <p:sp>
          <p:nvSpPr>
            <p:cNvPr id="9" name="CustomShape 5"/>
            <p:cNvSpPr>
              <a:spLocks noChangeArrowheads="1"/>
            </p:cNvSpPr>
            <p:nvPr/>
          </p:nvSpPr>
          <p:spPr bwMode="auto">
            <a:xfrm>
              <a:off x="7377120" y="4618566"/>
              <a:ext cx="610560" cy="498292"/>
            </a:xfrm>
            <a:prstGeom prst="flowChartProcess">
              <a:avLst/>
            </a:prstGeom>
            <a:solidFill>
              <a:srgbClr val="FFFFFF"/>
            </a:solidFill>
            <a:ln w="36000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  <p:sp>
          <p:nvSpPr>
            <p:cNvPr id="10" name="CustomShape 6"/>
            <p:cNvSpPr>
              <a:spLocks noChangeArrowheads="1"/>
            </p:cNvSpPr>
            <p:nvPr/>
          </p:nvSpPr>
          <p:spPr bwMode="auto">
            <a:xfrm>
              <a:off x="7322400" y="4562399"/>
              <a:ext cx="610560" cy="499733"/>
            </a:xfrm>
            <a:prstGeom prst="flowChartProcess">
              <a:avLst/>
            </a:prstGeom>
            <a:solidFill>
              <a:srgbClr val="FFFFFF"/>
            </a:solidFill>
            <a:ln w="36000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  <p:sp>
          <p:nvSpPr>
            <p:cNvPr id="11" name="CustomShape 7"/>
            <p:cNvSpPr>
              <a:spLocks noChangeArrowheads="1"/>
            </p:cNvSpPr>
            <p:nvPr/>
          </p:nvSpPr>
          <p:spPr bwMode="auto">
            <a:xfrm>
              <a:off x="7266239" y="4506234"/>
              <a:ext cx="610560" cy="499732"/>
            </a:xfrm>
            <a:prstGeom prst="flowChartProcess">
              <a:avLst/>
            </a:prstGeom>
            <a:solidFill>
              <a:srgbClr val="FFFFFF"/>
            </a:solidFill>
            <a:ln w="36000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wrap="none" lIns="97967" tIns="57147" rIns="97967" bIns="57147" anchor="ctr"/>
            <a:lstStyle/>
            <a:p>
              <a:pPr algn="ctr"/>
              <a:r>
                <a:rPr lang="ru-RU" b="1" dirty="0" smtClean="0"/>
                <a:t>Органы</a:t>
              </a:r>
            </a:p>
            <a:p>
              <a:pPr algn="ctr"/>
              <a:r>
                <a:rPr lang="ru-RU" b="1" dirty="0" smtClean="0"/>
                <a:t> администрации</a:t>
              </a:r>
            </a:p>
            <a:p>
              <a:pPr algn="ctr"/>
              <a:r>
                <a:rPr lang="ru-RU" b="1" dirty="0" smtClean="0"/>
                <a:t> города</a:t>
              </a:r>
            </a:p>
          </p:txBody>
        </p:sp>
      </p:grpSp>
      <p:sp>
        <p:nvSpPr>
          <p:cNvPr id="12" name="CustomShape 11"/>
          <p:cNvSpPr>
            <a:spLocks noChangeArrowheads="1"/>
          </p:cNvSpPr>
          <p:nvPr/>
        </p:nvSpPr>
        <p:spPr bwMode="auto">
          <a:xfrm>
            <a:off x="7479043" y="935549"/>
            <a:ext cx="1379239" cy="1964747"/>
          </a:xfrm>
          <a:prstGeom prst="can">
            <a:avLst>
              <a:gd name="adj" fmla="val 5399"/>
            </a:avLst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81632" tIns="40817" rIns="81632" bIns="40817" anchor="ctr"/>
          <a:lstStyle/>
          <a:p>
            <a:pPr algn="ctr"/>
            <a:r>
              <a:rPr lang="ru-RU" sz="2400" b="1" dirty="0" smtClean="0"/>
              <a:t>ИС</a:t>
            </a:r>
          </a:p>
          <a:p>
            <a:pPr algn="ctr"/>
            <a:r>
              <a:rPr lang="ru-RU" sz="2400" b="1" dirty="0" smtClean="0"/>
              <a:t>ОВ, </a:t>
            </a:r>
          </a:p>
          <a:p>
            <a:pPr algn="ctr"/>
            <a:r>
              <a:rPr lang="ru-RU" sz="2400" b="1" dirty="0" err="1" smtClean="0"/>
              <a:t>Муници</a:t>
            </a:r>
            <a:r>
              <a:rPr lang="ru-RU" sz="2400" b="1" dirty="0" smtClean="0"/>
              <a:t>-</a:t>
            </a:r>
          </a:p>
          <a:p>
            <a:pPr algn="ctr"/>
            <a:r>
              <a:rPr lang="ru-RU" sz="2400" b="1" dirty="0" err="1" smtClean="0"/>
              <a:t>пальные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АИС</a:t>
            </a:r>
            <a:endParaRPr lang="ru-RU" sz="2400" b="1" dirty="0"/>
          </a:p>
        </p:txBody>
      </p:sp>
      <p:sp>
        <p:nvSpPr>
          <p:cNvPr id="13" name="CustomShape 12"/>
          <p:cNvSpPr>
            <a:spLocks noChangeArrowheads="1"/>
          </p:cNvSpPr>
          <p:nvPr/>
        </p:nvSpPr>
        <p:spPr bwMode="auto">
          <a:xfrm>
            <a:off x="2915817" y="4757101"/>
            <a:ext cx="1643074" cy="616116"/>
          </a:xfrm>
          <a:prstGeom prst="ellipse">
            <a:avLst/>
          </a:prstGeom>
          <a:noFill/>
          <a:ln w="36000">
            <a:solidFill>
              <a:srgbClr val="808080"/>
            </a:solidFill>
            <a:round/>
            <a:headEnd/>
            <a:tailEnd/>
          </a:ln>
        </p:spPr>
        <p:txBody>
          <a:bodyPr wrap="none" lIns="97958" tIns="57142" rIns="97958" bIns="57142" anchor="ctr"/>
          <a:lstStyle/>
          <a:p>
            <a:pPr algn="ctr"/>
            <a:r>
              <a:rPr lang="ru-RU" sz="2800" b="1" dirty="0"/>
              <a:t>СМЭВ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948586" y="2060850"/>
            <a:ext cx="530457" cy="4943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82937" tIns="41469" rIns="82937" bIns="41469"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395538" y="2625335"/>
            <a:ext cx="432049" cy="846703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82937" tIns="41469" rIns="82937" bIns="41469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5652122" y="2060848"/>
            <a:ext cx="313557" cy="0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82937" tIns="41469" rIns="82937" bIns="41469"/>
          <a:lstStyle/>
          <a:p>
            <a:endParaRPr lang="ru-RU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 flipV="1">
            <a:off x="539553" y="4653137"/>
            <a:ext cx="473963" cy="1152129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82937" tIns="41469" rIns="82937" bIns="41469"/>
          <a:lstStyle/>
          <a:p>
            <a:endParaRPr lang="ru-RU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H="1">
            <a:off x="2655605" y="5373217"/>
            <a:ext cx="801970" cy="432048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82937" tIns="41469" rIns="82937" bIns="41469"/>
          <a:lstStyle/>
          <a:p>
            <a:endParaRPr lang="ru-RU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 flipV="1">
            <a:off x="4182511" y="5389491"/>
            <a:ext cx="603804" cy="415775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82937" tIns="41469" rIns="82937" bIns="41469"/>
          <a:lstStyle/>
          <a:p>
            <a:endParaRPr lang="ru-RU"/>
          </a:p>
        </p:txBody>
      </p:sp>
      <p:sp>
        <p:nvSpPr>
          <p:cNvPr id="20" name="CustomShape 28"/>
          <p:cNvSpPr>
            <a:spLocks noChangeArrowheads="1"/>
          </p:cNvSpPr>
          <p:nvPr/>
        </p:nvSpPr>
        <p:spPr bwMode="auto">
          <a:xfrm>
            <a:off x="3392242" y="3463166"/>
            <a:ext cx="5146874" cy="750319"/>
          </a:xfrm>
          <a:prstGeom prst="ellipse">
            <a:avLst/>
          </a:prstGeom>
          <a:noFill/>
          <a:ln w="36000">
            <a:solidFill>
              <a:srgbClr val="0066CC"/>
            </a:solidFill>
            <a:round/>
            <a:headEnd/>
            <a:tailEnd/>
          </a:ln>
        </p:spPr>
        <p:txBody>
          <a:bodyPr wrap="none" lIns="97958" tIns="57142" rIns="97958" bIns="57142" anchor="ctr"/>
          <a:lstStyle/>
          <a:p>
            <a:pPr algn="ctr"/>
            <a:r>
              <a:rPr lang="ru-RU" sz="3000" b="1" i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АИС ВМС</a:t>
            </a:r>
            <a:endParaRPr lang="ru-RU" sz="4000" b="1" dirty="0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 flipH="1">
            <a:off x="4067944" y="4005065"/>
            <a:ext cx="0" cy="754251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82937" tIns="41469" rIns="82937" bIns="41469"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 flipH="1" flipV="1">
            <a:off x="6804251" y="4092462"/>
            <a:ext cx="1" cy="1352763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triangle"/>
            <a:tailEnd type="triangle" w="med" len="med"/>
          </a:ln>
        </p:spPr>
        <p:txBody>
          <a:bodyPr lIns="82937" tIns="41469" rIns="82937" bIns="41469"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91630" y="2708922"/>
            <a:ext cx="779012" cy="640827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 lIns="82937" tIns="41469" rIns="82937" bIns="41469"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H="1" flipV="1">
            <a:off x="5181976" y="2672278"/>
            <a:ext cx="137443" cy="684715"/>
          </a:xfrm>
          <a:prstGeom prst="line">
            <a:avLst/>
          </a:prstGeom>
          <a:noFill/>
          <a:ln w="25200">
            <a:solidFill>
              <a:srgbClr val="0066CC"/>
            </a:solidFill>
            <a:prstDash val="sysDash"/>
            <a:round/>
            <a:headEnd type="triangle"/>
            <a:tailEnd type="triangle" w="med" len="med"/>
          </a:ln>
        </p:spPr>
        <p:txBody>
          <a:bodyPr lIns="82937" tIns="41469" rIns="82937" bIns="41469"/>
          <a:lstStyle/>
          <a:p>
            <a:endParaRPr lang="ru-RU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V="1">
            <a:off x="5852522" y="2672280"/>
            <a:ext cx="613081" cy="684712"/>
          </a:xfrm>
          <a:prstGeom prst="line">
            <a:avLst/>
          </a:prstGeom>
          <a:noFill/>
          <a:ln w="25200">
            <a:solidFill>
              <a:srgbClr val="0066CC"/>
            </a:solidFill>
            <a:prstDash val="sysDash"/>
            <a:round/>
            <a:headEnd type="triangle"/>
            <a:tailEnd type="triangle" w="med" len="med"/>
          </a:ln>
        </p:spPr>
        <p:txBody>
          <a:bodyPr lIns="82937" tIns="41469" rIns="82937" bIns="41469"/>
          <a:lstStyle/>
          <a:p>
            <a:endParaRPr lang="ru-RU"/>
          </a:p>
        </p:txBody>
      </p:sp>
      <p:sp>
        <p:nvSpPr>
          <p:cNvPr id="26" name="TextBox 57"/>
          <p:cNvSpPr txBox="1">
            <a:spLocks noChangeArrowheads="1"/>
          </p:cNvSpPr>
          <p:nvPr/>
        </p:nvSpPr>
        <p:spPr bwMode="auto">
          <a:xfrm>
            <a:off x="395538" y="3930970"/>
            <a:ext cx="8295840" cy="3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7" tIns="41469" rIns="82937" bIns="41469">
            <a:spAutoFit/>
          </a:bodyPr>
          <a:lstStyle/>
          <a:p>
            <a:endParaRPr lang="ru-RU" sz="2000" dirty="0"/>
          </a:p>
        </p:txBody>
      </p:sp>
      <p:sp>
        <p:nvSpPr>
          <p:cNvPr id="27" name="TextShape 22"/>
          <p:cNvSpPr txBox="1">
            <a:spLocks noChangeArrowheads="1"/>
          </p:cNvSpPr>
          <p:nvPr/>
        </p:nvSpPr>
        <p:spPr bwMode="auto">
          <a:xfrm>
            <a:off x="4500562" y="4149081"/>
            <a:ext cx="2087662" cy="6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2" tIns="40817" rIns="81632" bIns="40817"/>
          <a:lstStyle/>
          <a:p>
            <a:r>
              <a:rPr lang="ru-RU" sz="2000" b="1" i="1" dirty="0">
                <a:solidFill>
                  <a:srgbClr val="0066CC"/>
                </a:solidFill>
              </a:rPr>
              <a:t>Меж</a:t>
            </a:r>
            <a:endParaRPr lang="en-US" sz="2000" b="1" i="1" dirty="0">
              <a:solidFill>
                <a:srgbClr val="0066CC"/>
              </a:solidFill>
            </a:endParaRPr>
          </a:p>
          <a:p>
            <a:r>
              <a:rPr lang="ru-RU" sz="2000" b="1" i="1" dirty="0">
                <a:solidFill>
                  <a:srgbClr val="0066CC"/>
                </a:solidFill>
              </a:rPr>
              <a:t>ведомственное</a:t>
            </a:r>
            <a:endParaRPr lang="ru-RU" sz="2000" b="1" i="1" dirty="0"/>
          </a:p>
          <a:p>
            <a:r>
              <a:rPr lang="ru-RU" sz="2000" b="1" i="1" dirty="0">
                <a:solidFill>
                  <a:srgbClr val="0066CC"/>
                </a:solidFill>
              </a:rPr>
              <a:t>взаимодействие</a:t>
            </a:r>
            <a:endParaRPr lang="ru-RU" sz="2000" b="1" i="1" dirty="0"/>
          </a:p>
        </p:txBody>
      </p:sp>
      <p:sp>
        <p:nvSpPr>
          <p:cNvPr id="28" name="TextShape 9"/>
          <p:cNvSpPr txBox="1">
            <a:spLocks noChangeArrowheads="1"/>
          </p:cNvSpPr>
          <p:nvPr/>
        </p:nvSpPr>
        <p:spPr bwMode="auto">
          <a:xfrm>
            <a:off x="6819670" y="4126733"/>
            <a:ext cx="1928794" cy="117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2" tIns="40817" rIns="81632" bIns="40817"/>
          <a:lstStyle/>
          <a:p>
            <a:r>
              <a:rPr lang="ru-RU" sz="2000" b="1" i="1" dirty="0">
                <a:solidFill>
                  <a:srgbClr val="0066CC"/>
                </a:solidFill>
              </a:rPr>
              <a:t>Внутри</a:t>
            </a:r>
          </a:p>
          <a:p>
            <a:r>
              <a:rPr lang="ru-RU" sz="2000" b="1" i="1" dirty="0">
                <a:solidFill>
                  <a:srgbClr val="0066CC"/>
                </a:solidFill>
              </a:rPr>
              <a:t>ведомственное</a:t>
            </a:r>
          </a:p>
          <a:p>
            <a:r>
              <a:rPr lang="ru-RU" sz="2000" b="1" i="1" dirty="0">
                <a:solidFill>
                  <a:srgbClr val="0066CC"/>
                </a:solidFill>
              </a:rPr>
              <a:t>взаимодействие</a:t>
            </a:r>
          </a:p>
        </p:txBody>
      </p:sp>
      <p:sp>
        <p:nvSpPr>
          <p:cNvPr id="29" name="TextShape 5"/>
          <p:cNvSpPr txBox="1">
            <a:spLocks noChangeArrowheads="1"/>
          </p:cNvSpPr>
          <p:nvPr/>
        </p:nvSpPr>
        <p:spPr bwMode="auto">
          <a:xfrm>
            <a:off x="3707904" y="1191549"/>
            <a:ext cx="2928958" cy="6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2" tIns="40817" rIns="81632" bIns="40817"/>
          <a:lstStyle/>
          <a:p>
            <a:pPr algn="ctr">
              <a:lnSpc>
                <a:spcPts val="2400"/>
              </a:lnSpc>
            </a:pPr>
            <a:r>
              <a:rPr lang="ru-RU" sz="2000" b="1" i="1" dirty="0">
                <a:solidFill>
                  <a:srgbClr val="FF0000"/>
                </a:solidFill>
              </a:rPr>
              <a:t>Орган </a:t>
            </a:r>
            <a:r>
              <a:rPr lang="ru-RU" sz="2000" b="1" i="1" dirty="0" smtClean="0">
                <a:solidFill>
                  <a:srgbClr val="FF0000"/>
                </a:solidFill>
              </a:rPr>
              <a:t>местного самоуправления , </a:t>
            </a:r>
          </a:p>
          <a:p>
            <a:pPr algn="ctr">
              <a:lnSpc>
                <a:spcPts val="24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предоставляющий услугу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0" name="Номер слайда 56"/>
          <p:cNvSpPr>
            <a:spLocks noGrp="1"/>
          </p:cNvSpPr>
          <p:nvPr>
            <p:ph type="sldNum" sz="quarter" idx="10"/>
          </p:nvPr>
        </p:nvSpPr>
        <p:spPr>
          <a:xfrm>
            <a:off x="6553201" y="6356352"/>
            <a:ext cx="2133600" cy="365125"/>
          </a:xfrm>
        </p:spPr>
        <p:txBody>
          <a:bodyPr/>
          <a:lstStyle/>
          <a:p>
            <a:pPr>
              <a:defRPr/>
            </a:pPr>
            <a:fld id="{2BC61FE4-896C-4095-8B72-B48465D8BB14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1" name="TextShape 5"/>
          <p:cNvSpPr txBox="1">
            <a:spLocks noChangeArrowheads="1"/>
          </p:cNvSpPr>
          <p:nvPr/>
        </p:nvSpPr>
        <p:spPr bwMode="auto">
          <a:xfrm>
            <a:off x="263383" y="1191687"/>
            <a:ext cx="2483768" cy="52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2" tIns="40817" rIns="81632" bIns="40817"/>
          <a:lstStyle/>
          <a:p>
            <a:pPr algn="ctr"/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филиал </a:t>
            </a:r>
            <a:r>
              <a:rPr lang="ru-RU" sz="2000" b="1" i="1" dirty="0">
                <a:solidFill>
                  <a:srgbClr val="FF0000"/>
                </a:solidFill>
              </a:rPr>
              <a:t>краевого МФЦ</a:t>
            </a: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2018702" y="2625334"/>
            <a:ext cx="1689205" cy="875675"/>
          </a:xfrm>
          <a:prstGeom prst="line">
            <a:avLst/>
          </a:prstGeom>
          <a:noFill/>
          <a:ln w="25200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 lIns="82937" tIns="41469" rIns="82937" bIns="41469"/>
          <a:lstStyle/>
          <a:p>
            <a:endParaRPr lang="ru-RU"/>
          </a:p>
        </p:txBody>
      </p:sp>
      <p:pic>
        <p:nvPicPr>
          <p:cNvPr id="33" name="Рисунок 1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414" y="2323543"/>
            <a:ext cx="191520" cy="1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1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896" y="2237989"/>
            <a:ext cx="162720" cy="1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75" y="3472037"/>
            <a:ext cx="1009650" cy="1181100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180" y="1820812"/>
            <a:ext cx="1104900" cy="1190625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151" y="1830923"/>
            <a:ext cx="1009650" cy="1181100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679" y="1830337"/>
            <a:ext cx="1162050" cy="1181100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1115616" y="4554018"/>
            <a:ext cx="1617882" cy="2175591"/>
            <a:chOff x="1890589" y="4931965"/>
            <a:chExt cx="2376264" cy="2398186"/>
          </a:xfrm>
        </p:grpSpPr>
        <p:sp>
          <p:nvSpPr>
            <p:cNvPr id="40" name="Прямоугольник 39"/>
            <p:cNvSpPr/>
            <p:nvPr/>
          </p:nvSpPr>
          <p:spPr bwMode="auto">
            <a:xfrm>
              <a:off x="2106613" y="4931965"/>
              <a:ext cx="2160240" cy="21602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4247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1962597" y="5075981"/>
              <a:ext cx="2160240" cy="21602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4247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Arial" charset="0"/>
                <a:ea typeface="Microsoft YaHei" charset="-122"/>
              </a:endParaRPr>
            </a:p>
          </p:txBody>
        </p:sp>
        <p:pic>
          <p:nvPicPr>
            <p:cNvPr id="42" name="Рисунок 41" descr="Порталы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0589" y="5219997"/>
              <a:ext cx="2110154" cy="21101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43" name="Рисунок 42" descr="Выдающий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1059" y="1917922"/>
            <a:ext cx="1225668" cy="16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0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6"/>
          <p:cNvSpPr>
            <a:spLocks noChangeArrowheads="1"/>
          </p:cNvSpPr>
          <p:nvPr/>
        </p:nvSpPr>
        <p:spPr bwMode="auto">
          <a:xfrm>
            <a:off x="257648" y="743672"/>
            <a:ext cx="8752320" cy="4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7" tIns="41469" rIns="82937" bIns="41469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Система </a:t>
            </a:r>
            <a:r>
              <a:rPr lang="ru-RU" sz="2400" b="1" i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защиты «АИС ВМС</a:t>
            </a: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ru-RU" sz="24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859634617"/>
              </p:ext>
            </p:extLst>
          </p:nvPr>
        </p:nvGraphicFramePr>
        <p:xfrm>
          <a:off x="257623" y="1628800"/>
          <a:ext cx="4376185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461988253"/>
              </p:ext>
            </p:extLst>
          </p:nvPr>
        </p:nvGraphicFramePr>
        <p:xfrm>
          <a:off x="4716016" y="1628800"/>
          <a:ext cx="4376185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Рисунок 13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286"/>
            <a:ext cx="2057400" cy="93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22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6"/>
          <p:cNvSpPr>
            <a:spLocks noChangeArrowheads="1"/>
          </p:cNvSpPr>
          <p:nvPr/>
        </p:nvSpPr>
        <p:spPr bwMode="auto">
          <a:xfrm>
            <a:off x="257648" y="887688"/>
            <a:ext cx="8752320" cy="4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7" tIns="41469" rIns="82937" bIns="41469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Филиал МФЦ в г. Комсомольске-на-Амуре </a:t>
            </a:r>
            <a:endParaRPr lang="ru-RU" sz="24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3215"/>
            <a:ext cx="6816945" cy="51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286"/>
            <a:ext cx="2057400" cy="93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49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119286"/>
            <a:ext cx="8640960" cy="6190034"/>
            <a:chOff x="251520" y="119286"/>
            <a:chExt cx="8640960" cy="6190034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971599" y="764704"/>
              <a:ext cx="7920879" cy="1140196"/>
            </a:xfrm>
            <a:prstGeom prst="rect">
              <a:avLst/>
            </a:prstGeom>
          </p:spPr>
          <p:txBody>
            <a:bodyPr vert="horz" lIns="91429" tIns="45715" rIns="91429" bIns="45715" rtlCol="0" anchor="ctr">
              <a:normAutofit fontScale="97500"/>
            </a:bodyPr>
            <a:lstStyle>
              <a:lvl1pPr algn="ctr" defTabSz="91429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4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5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Количество услуг предоставленных через МФЦ за 2014-2015 гг.</a:t>
              </a:r>
            </a:p>
            <a:p>
              <a:endParaRPr lang="ru-RU" sz="2900" b="1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462624976"/>
                </p:ext>
              </p:extLst>
            </p:nvPr>
          </p:nvGraphicFramePr>
          <p:xfrm>
            <a:off x="395536" y="1340768"/>
            <a:ext cx="8496944" cy="49685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6" name="Рисунок 5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9286"/>
              <a:ext cx="2057400" cy="933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7206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8800"/>
            <a:ext cx="8794873" cy="6382210"/>
            <a:chOff x="107504" y="118800"/>
            <a:chExt cx="8794873" cy="6382210"/>
          </a:xfrm>
        </p:grpSpPr>
        <p:graphicFrame>
          <p:nvGraphicFramePr>
            <p:cNvPr id="6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503081595"/>
                </p:ext>
              </p:extLst>
            </p:nvPr>
          </p:nvGraphicFramePr>
          <p:xfrm>
            <a:off x="107504" y="1412776"/>
            <a:ext cx="8640960" cy="50882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7" name="Рисунок 6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" y="118800"/>
              <a:ext cx="2057400" cy="93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981497" y="797803"/>
              <a:ext cx="79208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40" b="1" i="0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r>
                <a:rPr lang="ru-RU" sz="2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Количество муниципальных услуг принятых и выданных в МФЦ за 2014 и 2015 гг.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737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804" y="116632"/>
            <a:ext cx="9036496" cy="6217595"/>
            <a:chOff x="33804" y="118800"/>
            <a:chExt cx="9036496" cy="6217595"/>
          </a:xfrm>
        </p:grpSpPr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180868634"/>
                </p:ext>
              </p:extLst>
            </p:nvPr>
          </p:nvGraphicFramePr>
          <p:xfrm>
            <a:off x="33804" y="819660"/>
            <a:ext cx="9036496" cy="5516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9" name="Рисунок 8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" y="118800"/>
              <a:ext cx="2057400" cy="93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971600" y="836712"/>
              <a:ext cx="79208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20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2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Количество </a:t>
              </a:r>
              <a:r>
                <a:rPr lang="ru-RU" sz="2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 </a:t>
              </a:r>
              <a:r>
                <a:rPr lang="ru-RU" sz="2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предоставленных через МФЦ за 2015 г. по сферам деятельности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031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170792"/>
            <a:ext cx="8640960" cy="6499241"/>
            <a:chOff x="251520" y="170792"/>
            <a:chExt cx="8640960" cy="6499241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0792"/>
              <a:ext cx="8640960" cy="6499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2483768" y="2636912"/>
              <a:ext cx="2088232" cy="432048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5220072" y="908720"/>
              <a:ext cx="2088232" cy="432048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455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55776" y="476672"/>
            <a:ext cx="4070300" cy="5877272"/>
            <a:chOff x="2555776" y="476672"/>
            <a:chExt cx="4070300" cy="587727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76672"/>
              <a:ext cx="4031160" cy="587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76672"/>
              <a:ext cx="4070300" cy="587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2555776" y="1484784"/>
              <a:ext cx="4070300" cy="252028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2630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</TotalTime>
  <Words>417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sam123</dc:creator>
  <cp:lastModifiedBy>boss</cp:lastModifiedBy>
  <cp:revision>239</cp:revision>
  <dcterms:modified xsi:type="dcterms:W3CDTF">2015-10-13T07:56:34Z</dcterms:modified>
</cp:coreProperties>
</file>