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87" r:id="rId3"/>
    <p:sldId id="292" r:id="rId4"/>
    <p:sldId id="293" r:id="rId5"/>
    <p:sldId id="276" r:id="rId6"/>
    <p:sldId id="290" r:id="rId7"/>
    <p:sldId id="289" r:id="rId8"/>
    <p:sldId id="277" r:id="rId9"/>
    <p:sldId id="294" r:id="rId10"/>
    <p:sldId id="295" r:id="rId11"/>
    <p:sldId id="296" r:id="rId12"/>
    <p:sldId id="286" r:id="rId13"/>
    <p:sldId id="291" r:id="rId14"/>
    <p:sldId id="283" r:id="rId15"/>
    <p:sldId id="297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EC200"/>
    <a:srgbClr val="FF9900"/>
    <a:srgbClr val="3399FF"/>
    <a:srgbClr val="6699FF"/>
    <a:srgbClr val="C1D4FF"/>
    <a:srgbClr val="E6AF00"/>
    <a:srgbClr val="66FF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1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F3FCFA1-5CED-4B09-9E71-A4524D7DC4CA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4CFE6B-F307-4B9C-8DAE-3058F598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органа местного самоуправления о переводе жилого помещения в нежилое, нежилого помещения - в жилое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органа местного самоуправления о переводе жилого помещения в нежилое, нежилого помещения - в жилое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в стиле </a:t>
            </a:r>
            <a:r>
              <a:rPr lang="ru-RU" smtClean="0"/>
              <a:t>презентации Президента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77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6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73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97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2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2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5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8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6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18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58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eestr.210fz.ru/appruved_list_doc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1" y="9053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1357299"/>
            <a:ext cx="8323292" cy="342902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Возможности современных информационных технологий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для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поддержки процессов оказания государственных и муниципальных услуг</a:t>
            </a:r>
            <a:endParaRPr lang="ru-RU" sz="3600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5445125"/>
            <a:ext cx="6862762" cy="12588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«Корпорация ПАРУС»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Лопарёв Александр Анатольевич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Отработка запросов Поставщикам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Запросы Поставщика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000108"/>
            <a:ext cx="8091678" cy="57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Отработка заявления на предоставление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муниципальной услуги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Отработка заявления на услуг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88" y="1000109"/>
            <a:ext cx="7663050" cy="56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Охват сведений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071546"/>
          <a:ext cx="8715436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6858048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ОМСУ - Поставщики</a:t>
                      </a:r>
                      <a:endParaRPr lang="ru-RU" sz="2000" kern="120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18 сведений из перечня, утвержденного Распоряжением Правительства РФ от 29 июня 2012 г. № 1123-р: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Выписка из домовой книги (ФМС)</a:t>
                      </a:r>
                    </a:p>
                    <a:p>
                      <a:pPr marL="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Сведения, содержащиеся в договорах социального (коммерческого) найма жилого помещения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Минрегион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Решение органа местного самоуправления о переводе жилого помещения в нежилое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Минрегион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just" defTabSz="914400" rtl="0" eaLnBrk="1" latinLnBrk="0" hangingPunct="1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Согласование маршрута транспортного средства, осуществляющего перевозки крупногабаритных и (или) тяжеловесных грузов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Росавтодор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just" defTabSz="914400" rtl="0" eaLnBrk="1" latinLnBrk="0" hangingPunct="1">
                        <a:buFontTx/>
                        <a:buChar char="-"/>
                      </a:pPr>
                      <a:r>
                        <a:rPr lang="ru-RU" sz="18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ru-RU" sz="1800" b="1" kern="1200" baseline="0" dirty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66CC"/>
                          </a:solidFill>
                        </a:rPr>
                        <a:t>ОМСУ - Потребители</a:t>
                      </a:r>
                      <a:endParaRPr lang="ru-RU" sz="2000" b="1" dirty="0">
                        <a:solidFill>
                          <a:srgbClr val="0066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12 сведений из Реестра, опубликованного на сайте </a:t>
                      </a:r>
                      <a:r>
                        <a:rPr lang="ru-RU" sz="18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http://reestr.210fz.ru/appruved_list_docs.html</a:t>
                      </a:r>
                      <a:r>
                        <a:rPr lang="ru-RU" sz="18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ru-RU" sz="1800" b="1" kern="1200" baseline="0" dirty="0" smtClean="0">
                        <a:solidFill>
                          <a:srgbClr val="0066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- Проверка наличия адреса в ФИАС (ФНС)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Кадастровая выписка об объекте недвижимости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Кадастровый план территории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Выписка из Единого государственного реестра прав на недвижимое имущество и сделок с ним (</a:t>
                      </a:r>
                      <a:r>
                        <a:rPr lang="ru-RU" sz="1600" b="1" kern="1200" baseline="0" dirty="0" err="1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</a:t>
                      </a: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="1" kern="1200" baseline="0" dirty="0" smtClean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Место решения в структуре регионального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электронного правительства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Архитектур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1068269"/>
            <a:ext cx="6651018" cy="55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Конкурентные преимущества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1285860"/>
          <a:ext cx="8358246" cy="50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286412"/>
              </a:tblGrid>
              <a:tr h="388926"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468594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Комплексность</a:t>
                      </a:r>
                      <a:endParaRPr lang="ru-RU" sz="20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Объект учета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Документ-основание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Электронный сервис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СМЭВ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Поставщик/Потребитель</a:t>
                      </a:r>
                    </a:p>
                    <a:p>
                      <a:endParaRPr lang="ru-RU" sz="20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Заявка на предоставление услуги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Административный регламент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Результат предоставления услуги</a:t>
                      </a:r>
                      <a:endParaRPr lang="ru-RU" sz="200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26084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Гибкость архитектуры</a:t>
                      </a:r>
                      <a:endParaRPr lang="ru-RU" sz="20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Интеграция с СМЭВ/РСМЭВ/СИР/МФЦ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On-Line/Off-Line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Web/Win</a:t>
                      </a:r>
                      <a:endParaRPr lang="ru-RU" sz="200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02788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Большой охват документов и сведений, циркулирующих через СМЭВ</a:t>
                      </a:r>
                      <a:endParaRPr lang="ru-RU" sz="20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893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Проекты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2670" y="1862783"/>
            <a:ext cx="627972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Белгородская область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Волгоградская область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Краснодарский край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Томская область</a:t>
            </a:r>
          </a:p>
          <a:p>
            <a:pPr marL="393192" indent="-393192">
              <a:lnSpc>
                <a:spcPct val="9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93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2844" y="1571612"/>
            <a:ext cx="52689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7979" y="5345136"/>
            <a:ext cx="48355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Тел.: +7 (495) 797 89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E-mail: office@parus.com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Web: www.parus.com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4361" y="4558737"/>
            <a:ext cx="3777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ambria" pitchFamily="18" charset="0"/>
              </a:rPr>
              <a:t>Корпорация ПАРУС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Функциональные блоки решения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Функциональные бло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00" y="1111143"/>
            <a:ext cx="5930082" cy="53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Реестр населения муниципального образования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Реестр населе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2" y="1071546"/>
            <a:ext cx="8572528" cy="2080263"/>
          </a:xfrm>
          <a:prstGeom prst="rect">
            <a:avLst/>
          </a:prstGeom>
        </p:spPr>
      </p:pic>
      <p:pic>
        <p:nvPicPr>
          <p:cNvPr id="15" name="Рисунок 14" descr="Форма исправлен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357430"/>
            <a:ext cx="2875923" cy="4252923"/>
          </a:xfrm>
          <a:prstGeom prst="rect">
            <a:avLst/>
          </a:prstGeom>
        </p:spPr>
      </p:pic>
      <p:pic>
        <p:nvPicPr>
          <p:cNvPr id="16" name="Рисунок 15" descr="Образование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357430"/>
            <a:ext cx="2908547" cy="4286280"/>
          </a:xfrm>
          <a:prstGeom prst="rect">
            <a:avLst/>
          </a:prstGeom>
        </p:spPr>
      </p:pic>
      <p:pic>
        <p:nvPicPr>
          <p:cNvPr id="17" name="Рисунок 16" descr="Трудовая деятельность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50" y="2357430"/>
            <a:ext cx="2642057" cy="30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Реестр земельных участков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муниципального образования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Реестр З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2" y="1142984"/>
            <a:ext cx="8501090" cy="2802665"/>
          </a:xfrm>
          <a:prstGeom prst="rect">
            <a:avLst/>
          </a:prstGeom>
        </p:spPr>
      </p:pic>
      <p:pic>
        <p:nvPicPr>
          <p:cNvPr id="18" name="Рисунок 17" descr="ЗУ Форма исправлен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6" y="3000372"/>
            <a:ext cx="2074545" cy="3405188"/>
          </a:xfrm>
          <a:prstGeom prst="rect">
            <a:avLst/>
          </a:prstGeom>
        </p:spPr>
      </p:pic>
      <p:pic>
        <p:nvPicPr>
          <p:cNvPr id="19" name="Рисунок 18" descr="ЗУ Форма исправления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3000372"/>
            <a:ext cx="2079784" cy="3410426"/>
          </a:xfrm>
          <a:prstGeom prst="rect">
            <a:avLst/>
          </a:prstGeom>
        </p:spPr>
      </p:pic>
      <p:pic>
        <p:nvPicPr>
          <p:cNvPr id="20" name="Рисунок 19" descr="ЗУ Прав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3000373"/>
            <a:ext cx="2069306" cy="3279458"/>
          </a:xfrm>
          <a:prstGeom prst="rect">
            <a:avLst/>
          </a:prstGeom>
        </p:spPr>
      </p:pic>
      <p:pic>
        <p:nvPicPr>
          <p:cNvPr id="21" name="Рисунок 20" descr="ЗУ Права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578" y="3000372"/>
            <a:ext cx="2079784" cy="32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«Картотека документов»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1285875"/>
            <a:ext cx="6643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3286125"/>
            <a:ext cx="2143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3786188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Управление административными процесс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846757" cy="4071966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«Управление административными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процессами»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Административный регл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265449"/>
            <a:ext cx="2857520" cy="4020939"/>
          </a:xfrm>
          <a:prstGeom prst="rect">
            <a:avLst/>
          </a:prstGeom>
        </p:spPr>
      </p:pic>
      <p:pic>
        <p:nvPicPr>
          <p:cNvPr id="15" name="Рисунок 14" descr="Административный регламент Схем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2214554"/>
            <a:ext cx="3000396" cy="421980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3286116" y="4230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Контроль отклонений исполнения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административных регламентов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271588"/>
            <a:ext cx="853281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«Обработка запросов СМЭВ»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500188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2000250"/>
            <a:ext cx="28257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Отработка запросов от Потребителей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АнтиСИ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1" y="1027000"/>
            <a:ext cx="8072495" cy="56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2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1521</TotalTime>
  <Words>324</Words>
  <Application>Microsoft Office PowerPoint</Application>
  <PresentationFormat>Экран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Возможности современных информационных технологий  для поддержки процессов оказания государственных и муниципальных услуг</vt:lpstr>
      <vt:lpstr>Функциональные блоки решения</vt:lpstr>
      <vt:lpstr>Реестр населения муниципального образования</vt:lpstr>
      <vt:lpstr>Реестр земельных участков  муниципального образования</vt:lpstr>
      <vt:lpstr>Модуль «Картотека документов»</vt:lpstr>
      <vt:lpstr>Модуль «Управление административными  процессами»</vt:lpstr>
      <vt:lpstr>Контроль отклонений исполнения  административных регламентов</vt:lpstr>
      <vt:lpstr>Модуль «Обработка запросов СМЭВ»</vt:lpstr>
      <vt:lpstr>Отработка запросов от Потребителей</vt:lpstr>
      <vt:lpstr>Отработка запросов Поставщикам</vt:lpstr>
      <vt:lpstr>Отработка заявления на предоставление  муниципальной услуги</vt:lpstr>
      <vt:lpstr>Охват сведений</vt:lpstr>
      <vt:lpstr>Место решения в структуре регионального  электронного правительства</vt:lpstr>
      <vt:lpstr>Конкурентные преимущества</vt:lpstr>
      <vt:lpstr>Проекты</vt:lpstr>
      <vt:lpstr>Слайд 16</vt:lpstr>
    </vt:vector>
  </TitlesOfParts>
  <Company>@home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Loparev</cp:lastModifiedBy>
  <cp:revision>127</cp:revision>
  <dcterms:created xsi:type="dcterms:W3CDTF">2013-03-07T14:36:16Z</dcterms:created>
  <dcterms:modified xsi:type="dcterms:W3CDTF">2013-10-17T01:00:36Z</dcterms:modified>
</cp:coreProperties>
</file>