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7" r:id="rId4"/>
    <p:sldId id="270" r:id="rId5"/>
    <p:sldId id="278" r:id="rId6"/>
    <p:sldId id="279" r:id="rId7"/>
    <p:sldId id="275" r:id="rId8"/>
    <p:sldId id="276" r:id="rId9"/>
    <p:sldId id="258" r:id="rId10"/>
    <p:sldId id="264" r:id="rId11"/>
    <p:sldId id="271" r:id="rId12"/>
    <p:sldId id="265" r:id="rId13"/>
    <p:sldId id="263" r:id="rId14"/>
    <p:sldId id="268" r:id="rId15"/>
    <p:sldId id="269" r:id="rId16"/>
    <p:sldId id="282" r:id="rId17"/>
    <p:sldId id="280" r:id="rId18"/>
    <p:sldId id="281" r:id="rId19"/>
    <p:sldId id="28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6" autoAdjust="0"/>
    <p:restoredTop sz="95137" autoAdjust="0"/>
  </p:normalViewPr>
  <p:slideViewPr>
    <p:cSldViewPr>
      <p:cViewPr>
        <p:scale>
          <a:sx n="60" d="100"/>
          <a:sy n="60" d="100"/>
        </p:scale>
        <p:origin x="-710" y="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Shevchuk\Local%20Settings\Temporary%20Internet%20Files\Content.Outlook\VFXY3JHM\&#1050;&#1086;&#1087;&#1080;&#1103;%20&#1042;&#1086;&#1087;&#1088;&#1086;&#1089;&#1099;%20(&#8470;%2023%20)%20&#1054;&#1090;&#1095;&#1077;&#1090;%20&#1076;&#1083;&#1103;%20&#1052;&#1069;&#1056;&#1058;-&#1050;&#1050;%20(&#1087;&#1077;&#1088;&#1077;&#1095;&#1077;&#1085;&#1100;%20&#1091;&#1089;&#1083;&#1091;&#1075;%20&#1080;%20&#1084;&#1077;&#1089;&#1090;&#1072;%20&#1080;&#1093;%20&#1086;&#1082;&#1072;&#1079;&#1072;&#1085;&#1080;&#1103;%20)%20(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</a:t>
            </a:r>
            <a:r>
              <a:rPr lang="ru-RU" dirty="0" smtClean="0"/>
              <a:t>1 год</a:t>
            </a:r>
            <a:endParaRPr lang="en-US" dirty="0"/>
          </a:p>
        </c:rich>
      </c:tx>
      <c:layout>
        <c:manualLayout>
          <c:xMode val="edge"/>
          <c:yMode val="edge"/>
          <c:x val="0.16768192154191203"/>
          <c:y val="4.444413337439457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8106869152531128E-2"/>
          <c:y val="0.18835253369196778"/>
          <c:w val="0.42585282446420786"/>
          <c:h val="0.452152466817776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31"/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Поставлено на учет детей нуждающихся в предоставление места в детском саду через Службу "Одного окна"
</c:v>
                </c:pt>
                <c:pt idx="1">
                  <c:v>Поставлено на учет детей нуждающихся в предоставление места в детском саду, через Интернет 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2232</c:v>
                </c:pt>
                <c:pt idx="1">
                  <c:v>397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8.3985025087799561E-3"/>
          <c:y val="0.65606862971010904"/>
          <c:w val="0.98127695292369554"/>
          <c:h val="0.3439313702898910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201</a:t>
            </a:r>
            <a:r>
              <a:rPr lang="ru-RU" dirty="0" smtClean="0"/>
              <a:t>2 год</a:t>
            </a:r>
            <a:endParaRPr lang="en-US" dirty="0"/>
          </a:p>
        </c:rich>
      </c:tx>
      <c:layout>
        <c:manualLayout>
          <c:xMode val="edge"/>
          <c:yMode val="edge"/>
          <c:x val="0.4358731920113818"/>
          <c:y val="8.12692724560358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7176892650170189"/>
          <c:w val="0.7459615330776338"/>
          <c:h val="0.796042522387044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/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1.3309952177221696E-2"/>
                  <c:y val="-3.7278679214343732E-2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ru-RU"/>
                </a:p>
              </c:txPr>
              <c:showPercent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2"/>
                <c:pt idx="0">
                  <c:v>Поставлено на учет детей нуждающихся в предоставление места в детском саду через Службу "Одного окна"
</c:v>
                </c:pt>
                <c:pt idx="1">
                  <c:v>Поставлено на учет детей нуждающихся в предоставление места в детском саду, через Интернет 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1417</c:v>
                </c:pt>
                <c:pt idx="1">
                  <c:v>308</c:v>
                </c:pt>
              </c:numCache>
            </c:numRef>
          </c:val>
        </c:ser>
      </c:pie3DChart>
    </c:plotArea>
    <c:plotVisOnly val="1"/>
  </c:chart>
  <c:spPr>
    <a:noFill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="1" u="sng" dirty="0">
                <a:effectLst/>
                <a:latin typeface="Times New Roman" pitchFamily="18" charset="0"/>
                <a:cs typeface="Times New Roman" pitchFamily="18" charset="0"/>
              </a:rPr>
              <a:t>Кол-во родителей регулярно пользующихся услугой</a:t>
            </a:r>
            <a:endParaRPr lang="ru-RU" sz="1800" u="sng" dirty="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'[Копия Вопросы (№ 23 ) Отчет для МЭРТ-КК (перечень услуг и места их оказания ) (4).xlsx]Лист2'!$C$13</c:f>
              <c:strCache>
                <c:ptCount val="1"/>
                <c:pt idx="0">
                  <c:v>Кол-во предаставленных услуг</c:v>
                </c:pt>
              </c:strCache>
            </c:strRef>
          </c:tx>
          <c:dLbls>
            <c:dLbl>
              <c:idx val="0"/>
              <c:layout>
                <c:manualLayout>
                  <c:x val="1.8939391114979855E-2"/>
                  <c:y val="-0.125"/>
                </c:manualLayout>
              </c:layout>
              <c:showVal val="1"/>
            </c:dLbl>
            <c:dLbl>
              <c:idx val="1"/>
              <c:layout>
                <c:manualLayout>
                  <c:x val="2.8409086672469806E-2"/>
                  <c:y val="-5.5555555555555511E-2"/>
                </c:manualLayout>
              </c:layout>
              <c:showVal val="1"/>
            </c:dLbl>
            <c:dLbl>
              <c:idx val="2"/>
              <c:layout>
                <c:manualLayout>
                  <c:x val="2.6515147560971834E-2"/>
                  <c:y val="-4.6296296296296349E-2"/>
                </c:manualLayout>
              </c:layout>
              <c:showVal val="1"/>
            </c:dLbl>
            <c:showVal val="1"/>
          </c:dLbls>
          <c:cat>
            <c:strRef>
              <c:f>'[Копия Вопросы (№ 23 ) Отчет для МЭРТ-КК (перечень услуг и места их оказания ) (4).xlsx]Лист2'!$D$12:$F$12</c:f>
              <c:strCache>
                <c:ptCount val="3"/>
                <c:pt idx="0">
                  <c:v>2010</c:v>
                </c:pt>
                <c:pt idx="1">
                  <c:v>2011</c:v>
                </c:pt>
                <c:pt idx="2">
                  <c:v>2012 (I пол)</c:v>
                </c:pt>
              </c:strCache>
            </c:strRef>
          </c:cat>
          <c:val>
            <c:numRef>
              <c:f>'[Копия Вопросы (№ 23 ) Отчет для МЭРТ-КК (перечень услуг и места их оказания ) (4).xlsx]Лист2'!$D$13:$F$13</c:f>
              <c:numCache>
                <c:formatCode>General</c:formatCode>
                <c:ptCount val="3"/>
                <c:pt idx="0">
                  <c:v>854</c:v>
                </c:pt>
                <c:pt idx="1">
                  <c:v>2661</c:v>
                </c:pt>
                <c:pt idx="2">
                  <c:v>1774</c:v>
                </c:pt>
              </c:numCache>
            </c:numRef>
          </c:val>
        </c:ser>
        <c:shape val="box"/>
        <c:axId val="60924672"/>
        <c:axId val="60926208"/>
        <c:axId val="0"/>
      </c:bar3DChart>
      <c:catAx>
        <c:axId val="60924672"/>
        <c:scaling>
          <c:orientation val="minMax"/>
        </c:scaling>
        <c:axPos val="b"/>
        <c:tickLblPos val="nextTo"/>
        <c:crossAx val="60926208"/>
        <c:crosses val="autoZero"/>
        <c:auto val="1"/>
        <c:lblAlgn val="ctr"/>
        <c:lblOffset val="100"/>
      </c:catAx>
      <c:valAx>
        <c:axId val="60926208"/>
        <c:scaling>
          <c:orientation val="minMax"/>
        </c:scaling>
        <c:axPos val="l"/>
        <c:majorGridlines/>
        <c:numFmt formatCode="General" sourceLinked="1"/>
        <c:tickLblPos val="nextTo"/>
        <c:crossAx val="609246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FE7B2-8AAF-420E-B096-07BCCFCE380D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BE2F93-3344-4D81-89E4-FF7BE9B60D6A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Предоставление информации об организации общедоступного и бесплатного дошкольного, начального общего, основного общего, среднего (полного) общего образования, а также дополнительного образования в общеобразовательных учреждениях, расположенных на территории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Петропавловск-Камчатского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городского округа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CCF4555-5148-43A6-9EFC-CA710F0E56E0}" type="parTrans" cxnId="{4AAFEE6B-A0E1-4738-8BAA-2CAA59E89CC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F623A3C-89CD-41FA-9210-0C956290501C}" type="sibTrans" cxnId="{4AAFEE6B-A0E1-4738-8BAA-2CAA59E89CC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30B70BC-9A43-4088-BD76-E774079C3B2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«Предоставление места в муниципальном дошкольном образовательном учреждении» оказывается гражданам на территории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Петропавловск-Камчатского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городского округа </a:t>
          </a:r>
        </a:p>
        <a:p>
          <a:pPr algn="just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93B746A-36CB-4739-A288-78AE3F7320B3}" type="parTrans" cxnId="{DDF4D11B-DC0A-45BE-BB2A-8B1BE318D74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784CCBE-C48A-4754-A920-7F3C36BBE622}" type="sibTrans" cxnId="{DDF4D11B-DC0A-45BE-BB2A-8B1BE318D74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3A6B3EB-E481-4A51-8EA0-57A3C59A6484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«Предоставление информации о текущей успеваемости обучающегося, ведение электронного дневника и электронного журнала успеваемости»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Петропавловск-Камчатском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городском округе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AA3079-BBD6-4AB2-B967-D16252B3C9B7}" type="parTrans" cxnId="{D95BE170-2C70-48AE-95D9-53CEFE56617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41AF605-E833-4323-8240-622E4FCA8201}" type="sibTrans" cxnId="{D95BE170-2C70-48AE-95D9-53CEFE56617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2734AF0-9A77-4DD1-B33F-D0D5B89E07AE}" type="pres">
      <dgm:prSet presAssocID="{DB0FE7B2-8AAF-420E-B096-07BCCFCE38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BDD36A-FB7D-48C9-81A1-4D517B9E5A8C}" type="pres">
      <dgm:prSet presAssocID="{60BE2F93-3344-4D81-89E4-FF7BE9B60D6A}" presName="comp" presStyleCnt="0"/>
      <dgm:spPr/>
    </dgm:pt>
    <dgm:pt modelId="{AB6B624B-3595-4FB1-A69B-51DCCFC01FF7}" type="pres">
      <dgm:prSet presAssocID="{60BE2F93-3344-4D81-89E4-FF7BE9B60D6A}" presName="box" presStyleLbl="node1" presStyleIdx="0" presStyleCnt="3" custLinFactNeighborX="-980" custLinFactNeighborY="-11276"/>
      <dgm:spPr/>
      <dgm:t>
        <a:bodyPr/>
        <a:lstStyle/>
        <a:p>
          <a:endParaRPr lang="ru-RU"/>
        </a:p>
      </dgm:t>
    </dgm:pt>
    <dgm:pt modelId="{F1D8E554-1DD5-44F9-8423-543ABB44F0C2}" type="pres">
      <dgm:prSet presAssocID="{60BE2F93-3344-4D81-89E4-FF7BE9B60D6A}" presName="img" presStyleLbl="fgImgPlace1" presStyleIdx="0" presStyleCnt="3" custScaleX="18173" custScaleY="30052" custLinFactY="100000" custLinFactNeighborX="-8143" custLinFactNeighborY="1696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5428F4-086C-4155-85E5-1BF10415BE0E}" type="pres">
      <dgm:prSet presAssocID="{60BE2F93-3344-4D81-89E4-FF7BE9B60D6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17DAD-21E4-49F2-8021-C5B332A87CD7}" type="pres">
      <dgm:prSet presAssocID="{3F623A3C-89CD-41FA-9210-0C956290501C}" presName="spacer" presStyleCnt="0"/>
      <dgm:spPr/>
    </dgm:pt>
    <dgm:pt modelId="{46377124-DB45-4C44-B031-F4D3102B0893}" type="pres">
      <dgm:prSet presAssocID="{230B70BC-9A43-4088-BD76-E774079C3B2C}" presName="comp" presStyleCnt="0"/>
      <dgm:spPr/>
    </dgm:pt>
    <dgm:pt modelId="{11EE6D6F-AB14-4A1E-9B9D-F0A64F9039C0}" type="pres">
      <dgm:prSet presAssocID="{230B70BC-9A43-4088-BD76-E774079C3B2C}" presName="box" presStyleLbl="node1" presStyleIdx="1" presStyleCnt="3"/>
      <dgm:spPr/>
      <dgm:t>
        <a:bodyPr/>
        <a:lstStyle/>
        <a:p>
          <a:endParaRPr lang="ru-RU"/>
        </a:p>
      </dgm:t>
    </dgm:pt>
    <dgm:pt modelId="{A4A571CC-548E-447F-B283-5147F851A923}" type="pres">
      <dgm:prSet presAssocID="{230B70BC-9A43-4088-BD76-E774079C3B2C}" presName="img" presStyleLbl="fgImgPlace1" presStyleIdx="1" presStyleCnt="3" custFlipVert="1" custFlipHor="1" custScaleX="69402" custScaleY="83244" custLinFactX="59577" custLinFactY="37630" custLinFactNeighborX="100000" custLinFactNeighborY="100000"/>
      <dgm:spPr>
        <a:prstGeom prst="actionButtonBlank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5FD633-5B84-4C32-8F52-09CE48DE31DF}" type="pres">
      <dgm:prSet presAssocID="{230B70BC-9A43-4088-BD76-E774079C3B2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C2F87-6787-46F2-A589-432E6E753BB9}" type="pres">
      <dgm:prSet presAssocID="{E784CCBE-C48A-4754-A920-7F3C36BBE622}" presName="spacer" presStyleCnt="0"/>
      <dgm:spPr/>
    </dgm:pt>
    <dgm:pt modelId="{DC9AE1C3-F65A-41D8-8B41-C3C4AAAAB985}" type="pres">
      <dgm:prSet presAssocID="{B3A6B3EB-E481-4A51-8EA0-57A3C59A6484}" presName="comp" presStyleCnt="0"/>
      <dgm:spPr/>
    </dgm:pt>
    <dgm:pt modelId="{D62987F5-BDD4-4429-AFD0-52D769421758}" type="pres">
      <dgm:prSet presAssocID="{B3A6B3EB-E481-4A51-8EA0-57A3C59A6484}" presName="box" presStyleLbl="node1" presStyleIdx="2" presStyleCnt="3"/>
      <dgm:spPr/>
      <dgm:t>
        <a:bodyPr/>
        <a:lstStyle/>
        <a:p>
          <a:endParaRPr lang="ru-RU"/>
        </a:p>
      </dgm:t>
    </dgm:pt>
    <dgm:pt modelId="{645485CD-7515-4167-99BD-F1459AE61A6C}" type="pres">
      <dgm:prSet presAssocID="{B3A6B3EB-E481-4A51-8EA0-57A3C59A6484}" presName="img" presStyleLbl="fgImgPlace1" presStyleIdx="2" presStyleCnt="3" custScaleX="884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B36DCF3-2FE8-4B54-8EFD-65DD754E8442}" type="pres">
      <dgm:prSet presAssocID="{B3A6B3EB-E481-4A51-8EA0-57A3C59A648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AFEE6B-A0E1-4738-8BAA-2CAA59E89CC1}" srcId="{DB0FE7B2-8AAF-420E-B096-07BCCFCE380D}" destId="{60BE2F93-3344-4D81-89E4-FF7BE9B60D6A}" srcOrd="0" destOrd="0" parTransId="{BCCF4555-5148-43A6-9EFC-CA710F0E56E0}" sibTransId="{3F623A3C-89CD-41FA-9210-0C956290501C}"/>
    <dgm:cxn modelId="{7641EC08-8BA9-424D-83A6-B7ECCED18B48}" type="presOf" srcId="{B3A6B3EB-E481-4A51-8EA0-57A3C59A6484}" destId="{7B36DCF3-2FE8-4B54-8EFD-65DD754E8442}" srcOrd="1" destOrd="0" presId="urn:microsoft.com/office/officeart/2005/8/layout/vList4"/>
    <dgm:cxn modelId="{DDF4D11B-DC0A-45BE-BB2A-8B1BE318D746}" srcId="{DB0FE7B2-8AAF-420E-B096-07BCCFCE380D}" destId="{230B70BC-9A43-4088-BD76-E774079C3B2C}" srcOrd="1" destOrd="0" parTransId="{A93B746A-36CB-4739-A288-78AE3F7320B3}" sibTransId="{E784CCBE-C48A-4754-A920-7F3C36BBE622}"/>
    <dgm:cxn modelId="{3D1E28B4-BAB1-475F-8B1E-8BDE70BFDF1F}" type="presOf" srcId="{230B70BC-9A43-4088-BD76-E774079C3B2C}" destId="{11EE6D6F-AB14-4A1E-9B9D-F0A64F9039C0}" srcOrd="0" destOrd="0" presId="urn:microsoft.com/office/officeart/2005/8/layout/vList4"/>
    <dgm:cxn modelId="{DF50CBE4-126C-4536-8C3D-F29AAE735B99}" type="presOf" srcId="{DB0FE7B2-8AAF-420E-B096-07BCCFCE380D}" destId="{32734AF0-9A77-4DD1-B33F-D0D5B89E07AE}" srcOrd="0" destOrd="0" presId="urn:microsoft.com/office/officeart/2005/8/layout/vList4"/>
    <dgm:cxn modelId="{EEBCB45E-30DD-40AD-B733-D46C73A2FFCD}" type="presOf" srcId="{B3A6B3EB-E481-4A51-8EA0-57A3C59A6484}" destId="{D62987F5-BDD4-4429-AFD0-52D769421758}" srcOrd="0" destOrd="0" presId="urn:microsoft.com/office/officeart/2005/8/layout/vList4"/>
    <dgm:cxn modelId="{0C7E3BAB-D60F-4A6C-8181-901710C398D1}" type="presOf" srcId="{60BE2F93-3344-4D81-89E4-FF7BE9B60D6A}" destId="{AB6B624B-3595-4FB1-A69B-51DCCFC01FF7}" srcOrd="0" destOrd="0" presId="urn:microsoft.com/office/officeart/2005/8/layout/vList4"/>
    <dgm:cxn modelId="{D95BE170-2C70-48AE-95D9-53CEFE56617E}" srcId="{DB0FE7B2-8AAF-420E-B096-07BCCFCE380D}" destId="{B3A6B3EB-E481-4A51-8EA0-57A3C59A6484}" srcOrd="2" destOrd="0" parTransId="{E1AA3079-BBD6-4AB2-B967-D16252B3C9B7}" sibTransId="{241AF605-E833-4323-8240-622E4FCA8201}"/>
    <dgm:cxn modelId="{3F43DAC0-E0BC-41B4-A102-E99DEA99CDBF}" type="presOf" srcId="{60BE2F93-3344-4D81-89E4-FF7BE9B60D6A}" destId="{315428F4-086C-4155-85E5-1BF10415BE0E}" srcOrd="1" destOrd="0" presId="urn:microsoft.com/office/officeart/2005/8/layout/vList4"/>
    <dgm:cxn modelId="{666D6A84-B8B8-493B-A909-92E5BEE3477F}" type="presOf" srcId="{230B70BC-9A43-4088-BD76-E774079C3B2C}" destId="{8B5FD633-5B84-4C32-8F52-09CE48DE31DF}" srcOrd="1" destOrd="0" presId="urn:microsoft.com/office/officeart/2005/8/layout/vList4"/>
    <dgm:cxn modelId="{5E6223C1-60D5-40E4-A8AC-198A604213CA}" type="presParOf" srcId="{32734AF0-9A77-4DD1-B33F-D0D5B89E07AE}" destId="{45BDD36A-FB7D-48C9-81A1-4D517B9E5A8C}" srcOrd="0" destOrd="0" presId="urn:microsoft.com/office/officeart/2005/8/layout/vList4"/>
    <dgm:cxn modelId="{69FAA248-6C17-42E8-B1F5-E3A43AB9729A}" type="presParOf" srcId="{45BDD36A-FB7D-48C9-81A1-4D517B9E5A8C}" destId="{AB6B624B-3595-4FB1-A69B-51DCCFC01FF7}" srcOrd="0" destOrd="0" presId="urn:microsoft.com/office/officeart/2005/8/layout/vList4"/>
    <dgm:cxn modelId="{19B0C135-C69B-44E1-A169-31F0DBE7921D}" type="presParOf" srcId="{45BDD36A-FB7D-48C9-81A1-4D517B9E5A8C}" destId="{F1D8E554-1DD5-44F9-8423-543ABB44F0C2}" srcOrd="1" destOrd="0" presId="urn:microsoft.com/office/officeart/2005/8/layout/vList4"/>
    <dgm:cxn modelId="{14257775-B8E7-426D-A132-B9ED48E2C0A8}" type="presParOf" srcId="{45BDD36A-FB7D-48C9-81A1-4D517B9E5A8C}" destId="{315428F4-086C-4155-85E5-1BF10415BE0E}" srcOrd="2" destOrd="0" presId="urn:microsoft.com/office/officeart/2005/8/layout/vList4"/>
    <dgm:cxn modelId="{1003BF05-7B03-4307-A7FE-D03A4BD6A45F}" type="presParOf" srcId="{32734AF0-9A77-4DD1-B33F-D0D5B89E07AE}" destId="{A1E17DAD-21E4-49F2-8021-C5B332A87CD7}" srcOrd="1" destOrd="0" presId="urn:microsoft.com/office/officeart/2005/8/layout/vList4"/>
    <dgm:cxn modelId="{87FC41C1-130A-413B-A46C-252CD5AB1031}" type="presParOf" srcId="{32734AF0-9A77-4DD1-B33F-D0D5B89E07AE}" destId="{46377124-DB45-4C44-B031-F4D3102B0893}" srcOrd="2" destOrd="0" presId="urn:microsoft.com/office/officeart/2005/8/layout/vList4"/>
    <dgm:cxn modelId="{A696D6D7-4729-4083-BA72-CCC722BBF572}" type="presParOf" srcId="{46377124-DB45-4C44-B031-F4D3102B0893}" destId="{11EE6D6F-AB14-4A1E-9B9D-F0A64F9039C0}" srcOrd="0" destOrd="0" presId="urn:microsoft.com/office/officeart/2005/8/layout/vList4"/>
    <dgm:cxn modelId="{450DD43B-2C72-4818-B2CC-98CFEA1C2BEE}" type="presParOf" srcId="{46377124-DB45-4C44-B031-F4D3102B0893}" destId="{A4A571CC-548E-447F-B283-5147F851A923}" srcOrd="1" destOrd="0" presId="urn:microsoft.com/office/officeart/2005/8/layout/vList4"/>
    <dgm:cxn modelId="{57E187CE-A65D-4894-8AFF-EECD97B51219}" type="presParOf" srcId="{46377124-DB45-4C44-B031-F4D3102B0893}" destId="{8B5FD633-5B84-4C32-8F52-09CE48DE31DF}" srcOrd="2" destOrd="0" presId="urn:microsoft.com/office/officeart/2005/8/layout/vList4"/>
    <dgm:cxn modelId="{91D82CB3-B86F-4BCD-ADD7-BFE17B6AF62C}" type="presParOf" srcId="{32734AF0-9A77-4DD1-B33F-D0D5B89E07AE}" destId="{742C2F87-6787-46F2-A589-432E6E753BB9}" srcOrd="3" destOrd="0" presId="urn:microsoft.com/office/officeart/2005/8/layout/vList4"/>
    <dgm:cxn modelId="{F6416686-BADE-41CA-907D-3B357AFAB188}" type="presParOf" srcId="{32734AF0-9A77-4DD1-B33F-D0D5B89E07AE}" destId="{DC9AE1C3-F65A-41D8-8B41-C3C4AAAAB985}" srcOrd="4" destOrd="0" presId="urn:microsoft.com/office/officeart/2005/8/layout/vList4"/>
    <dgm:cxn modelId="{0BC4FB13-0C4E-4A23-976D-21F202E94C69}" type="presParOf" srcId="{DC9AE1C3-F65A-41D8-8B41-C3C4AAAAB985}" destId="{D62987F5-BDD4-4429-AFD0-52D769421758}" srcOrd="0" destOrd="0" presId="urn:microsoft.com/office/officeart/2005/8/layout/vList4"/>
    <dgm:cxn modelId="{C8327DD2-6D1A-4164-B97D-2E88A6CF03D8}" type="presParOf" srcId="{DC9AE1C3-F65A-41D8-8B41-C3C4AAAAB985}" destId="{645485CD-7515-4167-99BD-F1459AE61A6C}" srcOrd="1" destOrd="0" presId="urn:microsoft.com/office/officeart/2005/8/layout/vList4"/>
    <dgm:cxn modelId="{BB0E8419-823F-459F-9E47-3AB1669BBE6F}" type="presParOf" srcId="{DC9AE1C3-F65A-41D8-8B41-C3C4AAAAB985}" destId="{7B36DCF3-2FE8-4B54-8EFD-65DD754E8442}" srcOrd="2" destOrd="0" presId="urn:microsoft.com/office/officeart/2005/8/layout/vList4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3EBF2-3B5B-4F1A-9292-448DDF36EAD2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D2A23-2DAA-41A8-B276-459B12258E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D2A23-2DAA-41A8-B276-459B12258E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6E8A-5D24-4DC3-860D-59509F8CDA9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B1B7-DFEF-4060-B7FF-F7640EF43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6E8A-5D24-4DC3-860D-59509F8CDA9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B1B7-DFEF-4060-B7FF-F7640EF43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6E8A-5D24-4DC3-860D-59509F8CDA9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B1B7-DFEF-4060-B7FF-F7640EF43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6E8A-5D24-4DC3-860D-59509F8CDA9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B1B7-DFEF-4060-B7FF-F7640EF43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6E8A-5D24-4DC3-860D-59509F8CDA9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B1B7-DFEF-4060-B7FF-F7640EF43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6E8A-5D24-4DC3-860D-59509F8CDA9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B1B7-DFEF-4060-B7FF-F7640EF43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6E8A-5D24-4DC3-860D-59509F8CDA9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B1B7-DFEF-4060-B7FF-F7640EF43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6E8A-5D24-4DC3-860D-59509F8CDA9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B1B7-DFEF-4060-B7FF-F7640EF43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6E8A-5D24-4DC3-860D-59509F8CDA9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B1B7-DFEF-4060-B7FF-F7640EF43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6E8A-5D24-4DC3-860D-59509F8CDA9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B1B7-DFEF-4060-B7FF-F7640EF43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6E8A-5D24-4DC3-860D-59509F8CDA9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B1B7-DFEF-4060-B7FF-F7640EF43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6E8A-5D24-4DC3-860D-59509F8CDA99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B1B7-DFEF-4060-B7FF-F7640EF439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285852" y="642918"/>
            <a:ext cx="6786610" cy="857256"/>
            <a:chOff x="0" y="0"/>
            <a:chExt cx="6786610" cy="1267026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6786610" cy="126702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214446" y="0"/>
              <a:ext cx="5572163" cy="12670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«Предоставление места в муниципальном дошкольном образовательном учреждении» оказывается гражданам на территории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Петропавловск-Камчатского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городского округа 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1565595" y="698182"/>
            <a:ext cx="791827" cy="730554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785786" y="152869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Принципиальная схема оказания услуги</a:t>
            </a:r>
            <a:endParaRPr lang="ru-RU" sz="23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857224" y="2571744"/>
          <a:ext cx="7617620" cy="3286148"/>
        </p:xfrm>
        <a:graphic>
          <a:graphicData uri="http://schemas.openxmlformats.org/presentationml/2006/ole">
            <p:oleObj spid="_x0000_s6147" name="Visio" r:id="rId4" imgW="9629792" imgH="4459097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285852" y="642918"/>
            <a:ext cx="6786610" cy="857256"/>
            <a:chOff x="0" y="0"/>
            <a:chExt cx="6786610" cy="1267026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6786610" cy="126702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214446" y="0"/>
              <a:ext cx="5572163" cy="12670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«Предоставление места в муниципальном дошкольном образовательном учреждении» оказывается гражданам на территории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Петропавловск-Камчатского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городского округа 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1565595" y="698182"/>
            <a:ext cx="791827" cy="730554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777875" y="1857364"/>
          <a:ext cx="7507288" cy="4564063"/>
        </p:xfrm>
        <a:graphic>
          <a:graphicData uri="http://schemas.openxmlformats.org/presentationml/2006/ole">
            <p:oleObj spid="_x0000_s27650" name="Visio" r:id="rId4" imgW="9629792" imgH="6286614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5786" y="152869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Принципиальная схема оказания услуги в электронном виде</a:t>
            </a:r>
            <a:endParaRPr lang="ru-RU" sz="23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357562"/>
            <a:ext cx="24288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Подача заявления на постановку в очередь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Направление уведомления о постановки в очередь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Мониторинг очереди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Выдача направления в МДОУ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Зачисление в МДОУ </a:t>
            </a:r>
            <a:endParaRPr lang="ru-RU" sz="1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1285852" y="642918"/>
            <a:ext cx="6786610" cy="857256"/>
            <a:chOff x="0" y="0"/>
            <a:chExt cx="6786610" cy="1267026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6786610" cy="126702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214446" y="0"/>
              <a:ext cx="5572163" cy="12670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«Предоставление места в муниципальном дошкольном образовательном учреждении» оказывается гражданам на территории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Петропавловск-Камчатского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городского округа 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1565595" y="698182"/>
            <a:ext cx="791827" cy="730554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0" name="Диаграмма 9"/>
          <p:cNvGraphicFramePr/>
          <p:nvPr/>
        </p:nvGraphicFramePr>
        <p:xfrm>
          <a:off x="857224" y="2500306"/>
          <a:ext cx="771530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643438" y="2500306"/>
          <a:ext cx="392909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7224" y="1714488"/>
            <a:ext cx="750099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Статистика предоставления  муниципальной услуги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142976" y="571480"/>
            <a:ext cx="6786610" cy="1000132"/>
            <a:chOff x="0" y="2787458"/>
            <a:chExt cx="6786610" cy="1267026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787458"/>
              <a:ext cx="6786610" cy="126702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285884" y="2787458"/>
              <a:ext cx="5500725" cy="12670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Предоставление информации о текущей успеваемости обучающегося, ведение электронного дневника и электронного журнала успеваемости» в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Петропавловск-Камчатском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городском округе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1276327" y="642918"/>
            <a:ext cx="1009657" cy="852026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/>
          <p:cNvSpPr txBox="1"/>
          <p:nvPr/>
        </p:nvSpPr>
        <p:spPr>
          <a:xfrm>
            <a:off x="4714876" y="2000240"/>
            <a:ext cx="34290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Внедрена  информационная система АИС «Сетевой город 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«Образование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»                          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Обеспечены места свободного доступа к вводу информации, обучен персонал  </a:t>
            </a:r>
          </a:p>
          <a:p>
            <a:pPr marL="182563" indent="-182563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Организована возможность обращения за услугой через Интернет портал и мобильную связь через 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SMS 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запросы</a:t>
            </a:r>
          </a:p>
          <a:p>
            <a:pPr marL="182563" indent="-182563">
              <a:spcAft>
                <a:spcPts val="12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Разработан и утвержден регламент оказания муниципальной услуги </a:t>
            </a:r>
            <a:endParaRPr lang="ru-RU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4143372" y="2500306"/>
            <a:ext cx="642942" cy="2857520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1328200784_f1000072_document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5131636"/>
            <a:ext cx="852481" cy="79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57752" y="157161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Решения: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5786" y="3000372"/>
            <a:ext cx="750099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85786" y="4000504"/>
            <a:ext cx="750099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85786" y="5072074"/>
            <a:ext cx="750099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571472" y="1571612"/>
            <a:ext cx="3786214" cy="4378051"/>
            <a:chOff x="571472" y="1571612"/>
            <a:chExt cx="3786214" cy="4378051"/>
          </a:xfrm>
        </p:grpSpPr>
        <p:sp>
          <p:nvSpPr>
            <p:cNvPr id="19" name="TextBox 18"/>
            <p:cNvSpPr txBox="1"/>
            <p:nvPr/>
          </p:nvSpPr>
          <p:spPr>
            <a:xfrm>
              <a:off x="571472" y="2071678"/>
              <a:ext cx="3786214" cy="387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Ведение учета успеваемости учащихся с использованием информационной системы</a:t>
              </a:r>
            </a:p>
            <a:p>
              <a:pPr marL="269875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Обеспечить регулярный ввод информации в информационную систему                                                   </a:t>
              </a:r>
            </a:p>
            <a:p>
              <a:pPr marL="269875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Создать Интернет сервис для обращения  гражданина за услугой    </a:t>
              </a:r>
            </a:p>
            <a:p>
              <a:pPr marL="269875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Разработать и принять НПА для оказания услуги в электронной форме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7224" y="1571612"/>
              <a:ext cx="2286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u="sng" dirty="0" smtClean="0">
                  <a:latin typeface="Times New Roman" pitchFamily="18" charset="0"/>
                  <a:cs typeface="Times New Roman" pitchFamily="18" charset="0"/>
                </a:rPr>
                <a:t>Задачи:</a:t>
              </a:r>
              <a:endParaRPr lang="ru-RU" sz="2400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142976" y="571480"/>
            <a:ext cx="6786610" cy="1000132"/>
            <a:chOff x="0" y="2787458"/>
            <a:chExt cx="6786610" cy="1267026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787458"/>
              <a:ext cx="6786610" cy="126702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285884" y="2787458"/>
              <a:ext cx="5500725" cy="12670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Предоставление информации о текущей успеваемости обучающегося, ведение электронного дневника и электронного журнала успеваемости» в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Петропавловск-Камчатском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городском округе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1276327" y="642918"/>
            <a:ext cx="1009657" cy="852026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857250" y="1857364"/>
          <a:ext cx="7839075" cy="4438650"/>
        </p:xfrm>
        <a:graphic>
          <a:graphicData uri="http://schemas.openxmlformats.org/presentationml/2006/ole">
            <p:oleObj spid="_x0000_s31746" name="Visio" r:id="rId4" imgW="8113586" imgH="4600575" progId="">
              <p:embed/>
            </p:oleObj>
          </a:graphicData>
        </a:graphic>
      </p:graphicFrame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5214950"/>
            <a:ext cx="383891" cy="4286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786454"/>
            <a:ext cx="383891" cy="4286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142976" y="571480"/>
            <a:ext cx="6786610" cy="1000132"/>
            <a:chOff x="0" y="2787458"/>
            <a:chExt cx="6786610" cy="1267026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787458"/>
              <a:ext cx="6786610" cy="126702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285884" y="2787458"/>
              <a:ext cx="5500725" cy="12670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Предоставление информации о текущей успеваемости обучающегося, ведение электронного дневника и электронного журнала успеваемости» в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Петропавловск-Камчатском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городском округе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1276327" y="642918"/>
            <a:ext cx="1009657" cy="852026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2" name="Диаграмма 1"/>
          <p:cNvPicPr>
            <a:picLocks noChangeArrowheads="1"/>
          </p:cNvPicPr>
          <p:nvPr/>
        </p:nvPicPr>
        <p:blipFill>
          <a:blip r:embed="rId3"/>
          <a:srcRect l="-4211" t="-9712" r="-2029" b="-5699"/>
          <a:stretch>
            <a:fillRect/>
          </a:stretch>
        </p:blipFill>
        <p:spPr bwMode="auto">
          <a:xfrm>
            <a:off x="2143108" y="2143116"/>
            <a:ext cx="51435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14348" y="164305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Кол-во подключенных школ к АИС «Сетевой город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«Образование»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 2009 по 2012 годы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1000100" y="4071942"/>
          <a:ext cx="728667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42976" y="571480"/>
            <a:ext cx="6786610" cy="1000132"/>
            <a:chOff x="0" y="2787458"/>
            <a:chExt cx="6786610" cy="1267026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2787458"/>
              <a:ext cx="6786610" cy="126702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285884" y="2787458"/>
              <a:ext cx="5500725" cy="12670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Предоставление информации о текущей успеваемости обучающегося, ведение электронного дневника и электронного журнала успеваемости» в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Петропавловск-Камчатском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городском округе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1276327" y="642918"/>
            <a:ext cx="1009657" cy="852026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785786" y="1857364"/>
            <a:ext cx="77153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Повышение показателей характеризующих уровень образования в учреждениях где внедрена ИС СГО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Посещаемость увеличилась на 6%</a:t>
            </a:r>
          </a:p>
          <a:p>
            <a:pPr algn="just">
              <a:buFont typeface="Wingdings" pitchFamily="2" charset="2"/>
              <a:buChar char="ü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Успеваемость увеличилась на 4, 5 %</a:t>
            </a:r>
          </a:p>
          <a:p>
            <a:pPr algn="just">
              <a:buFont typeface="Wingdings" pitchFamily="2" charset="2"/>
              <a:buChar char="ü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Качество образования увеличилось на 3%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4699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2011 года начаты работы по информатизации сферы МДОУ.</a:t>
            </a:r>
          </a:p>
          <a:p>
            <a:pPr indent="469900"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90600" indent="-368300" algn="just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Создание ЛВС;</a:t>
            </a:r>
          </a:p>
          <a:p>
            <a:pPr marL="990600" indent="-368300" algn="just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Оснащение техникой;</a:t>
            </a:r>
          </a:p>
          <a:p>
            <a:pPr marL="990600" indent="-368300" algn="just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учебных модулей для сотрудников МДОУ;</a:t>
            </a:r>
          </a:p>
          <a:p>
            <a:pPr marL="990600" indent="-368300" algn="just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Обучение персонала основам ИКТ 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применение их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своей профессиональной деятельности; </a:t>
            </a:r>
          </a:p>
          <a:p>
            <a:pPr marL="990600" indent="-368300" algn="just">
              <a:buFont typeface="Wingdings" pitchFamily="2" charset="2"/>
              <a:buChar char="ü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Внедрение ИС СГО  в систему дошкольного образования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42976" y="571480"/>
            <a:ext cx="6786610" cy="1000132"/>
            <a:chOff x="0" y="2787458"/>
            <a:chExt cx="6786610" cy="1267026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2787458"/>
              <a:ext cx="6786610" cy="126702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285884" y="2787458"/>
              <a:ext cx="5500725" cy="12670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Предоставление информации о текущей успеваемости обучающегося, ведение электронного дневника и электронного журнала успеваемости» в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Петропавловск-Камчатском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городском округе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1276327" y="642918"/>
            <a:ext cx="1009657" cy="852026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Проблемы по внедрению электронных услуг 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1"/>
            <a:ext cx="8186766" cy="2571768"/>
          </a:xfrm>
        </p:spPr>
        <p:txBody>
          <a:bodyPr>
            <a:noAutofit/>
          </a:bodyPr>
          <a:lstStyle/>
          <a:p>
            <a:pPr marL="901700" indent="-457200" defTabSz="8128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Несвоевременное внесение информации в ИС;</a:t>
            </a:r>
          </a:p>
          <a:p>
            <a:pPr marL="901700" indent="-457200" defTabSz="8128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Актуализация размещенной информации;</a:t>
            </a:r>
          </a:p>
          <a:p>
            <a:pPr marL="901700" indent="-457200" defTabSz="8128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Низкая заинтересованность персонала в автоматизации их работы;</a:t>
            </a:r>
          </a:p>
          <a:p>
            <a:pPr marL="901700" indent="-457200" defTabSz="8128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административных регламентов по оказанию муниципальных услуг.</a:t>
            </a:r>
          </a:p>
          <a:p>
            <a:pPr marL="177800" indent="546100" algn="just" defTabSz="8128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Путь решения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мероприятий по осуществлению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контроля за качеством оказания  муниципальных услуг в электронном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78605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Требуйте качественного оказания электронных услуг!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Предоставление муниципальных услуг</a:t>
            </a:r>
            <a:br>
              <a:rPr lang="ru-RU" sz="3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в электронном виде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>
            <a:hlinkClick r:id="" action="ppaction://noaction" highlightClick="1"/>
          </p:cNvPr>
          <p:cNvGraphicFramePr>
            <a:graphicFrameLocks noGrp="1"/>
          </p:cNvGraphicFramePr>
          <p:nvPr>
            <p:ph idx="1"/>
          </p:nvPr>
        </p:nvGraphicFramePr>
        <p:xfrm>
          <a:off x="1214414" y="2000240"/>
          <a:ext cx="6786610" cy="405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449057" y="3500438"/>
            <a:ext cx="1194117" cy="1013621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Скругленный прямоугольник 4"/>
          <p:cNvSpPr/>
          <p:nvPr/>
        </p:nvSpPr>
        <p:spPr>
          <a:xfrm>
            <a:off x="1428728" y="2143116"/>
            <a:ext cx="1201148" cy="1013621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2714620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Предоставление муниципальных услуг</a:t>
            </a:r>
            <a:br>
              <a:rPr lang="ru-RU" sz="36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в электронном виде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928802"/>
            <a:ext cx="721523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indent="-5461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инфраструктуры связывающую всех участников  процесса оказания муниципальной услуги;</a:t>
            </a:r>
          </a:p>
          <a:p>
            <a:pPr marL="546100" indent="-5461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Внедрение аппаратно-программных решений и создание служб ИТ поддержки всех участников;</a:t>
            </a:r>
          </a:p>
          <a:p>
            <a:pPr marL="546100" indent="-5461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ИТ компетенции сотрудников  занятых в  процессе оказания услуг;</a:t>
            </a:r>
          </a:p>
          <a:p>
            <a:pPr marL="546100" indent="-54610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и принятие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нормативной правовой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базы.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Прямоугольник 2533"/>
          <p:cNvSpPr/>
          <p:nvPr/>
        </p:nvSpPr>
        <p:spPr>
          <a:xfrm>
            <a:off x="928662" y="500042"/>
            <a:ext cx="7215238" cy="9387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300"/>
              </a:lnSpc>
              <a:defRPr/>
            </a:pPr>
            <a:r>
              <a:rPr lang="ru-RU" sz="2800" b="1" spc="50" dirty="0">
                <a:ln w="31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корпортаивная сеть передачи данных </a:t>
            </a:r>
            <a:r>
              <a:rPr lang="ru-RU" sz="2800" b="1" spc="50" dirty="0" smtClean="0">
                <a:ln w="31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spc="50" dirty="0">
                <a:ln w="31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  СПД)</a:t>
            </a:r>
          </a:p>
        </p:txBody>
      </p:sp>
      <p:grpSp>
        <p:nvGrpSpPr>
          <p:cNvPr id="5062" name="Группа 5061"/>
          <p:cNvGrpSpPr/>
          <p:nvPr/>
        </p:nvGrpSpPr>
        <p:grpSpPr>
          <a:xfrm>
            <a:off x="1071538" y="1489075"/>
            <a:ext cx="7143800" cy="4797445"/>
            <a:chOff x="1071538" y="1489075"/>
            <a:chExt cx="8072088" cy="5368925"/>
          </a:xfrm>
        </p:grpSpPr>
        <p:sp>
          <p:nvSpPr>
            <p:cNvPr id="2535" name="Freeform 1"/>
            <p:cNvSpPr>
              <a:spLocks noChangeArrowheads="1"/>
            </p:cNvSpPr>
            <p:nvPr/>
          </p:nvSpPr>
          <p:spPr bwMode="auto">
            <a:xfrm>
              <a:off x="4273550" y="3856038"/>
              <a:ext cx="969963" cy="198437"/>
            </a:xfrm>
            <a:custGeom>
              <a:avLst/>
              <a:gdLst>
                <a:gd name="T0" fmla="*/ 0 w 611"/>
                <a:gd name="T1" fmla="*/ 0 h 124"/>
                <a:gd name="T2" fmla="*/ 1539816838 w 611"/>
                <a:gd name="T3" fmla="*/ 0 h 124"/>
                <a:gd name="T4" fmla="*/ 1539816838 w 611"/>
                <a:gd name="T5" fmla="*/ 317558433 h 124"/>
                <a:gd name="T6" fmla="*/ 0 60000 65536"/>
                <a:gd name="T7" fmla="*/ 0 60000 65536"/>
                <a:gd name="T8" fmla="*/ 0 60000 65536"/>
                <a:gd name="T9" fmla="*/ 0 w 611"/>
                <a:gd name="T10" fmla="*/ 0 h 124"/>
                <a:gd name="T11" fmla="*/ 611 w 611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11" h="124">
                  <a:moveTo>
                    <a:pt x="0" y="0"/>
                  </a:moveTo>
                  <a:lnTo>
                    <a:pt x="611" y="0"/>
                  </a:lnTo>
                  <a:lnTo>
                    <a:pt x="611" y="12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536" name="Freeform 2"/>
            <p:cNvSpPr>
              <a:spLocks noChangeArrowheads="1"/>
            </p:cNvSpPr>
            <p:nvPr/>
          </p:nvSpPr>
          <p:spPr bwMode="auto">
            <a:xfrm>
              <a:off x="4179888" y="4165600"/>
              <a:ext cx="1066800" cy="1343025"/>
            </a:xfrm>
            <a:custGeom>
              <a:avLst/>
              <a:gdLst>
                <a:gd name="T0" fmla="*/ 0 w 671"/>
                <a:gd name="T1" fmla="*/ 2132052366 h 846"/>
                <a:gd name="T2" fmla="*/ 1304279778 w 671"/>
                <a:gd name="T3" fmla="*/ 2132052366 h 846"/>
                <a:gd name="T4" fmla="*/ 1304279778 w 671"/>
                <a:gd name="T5" fmla="*/ 0 h 846"/>
                <a:gd name="T6" fmla="*/ 1696069090 w 671"/>
                <a:gd name="T7" fmla="*/ 0 h 8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1"/>
                <a:gd name="T13" fmla="*/ 0 h 846"/>
                <a:gd name="T14" fmla="*/ 671 w 671"/>
                <a:gd name="T15" fmla="*/ 846 h 8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1" h="846">
                  <a:moveTo>
                    <a:pt x="0" y="846"/>
                  </a:moveTo>
                  <a:lnTo>
                    <a:pt x="516" y="846"/>
                  </a:lnTo>
                  <a:lnTo>
                    <a:pt x="516" y="0"/>
                  </a:lnTo>
                  <a:lnTo>
                    <a:pt x="67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537" name="Freeform 3"/>
            <p:cNvSpPr>
              <a:spLocks noChangeArrowheads="1"/>
            </p:cNvSpPr>
            <p:nvPr/>
          </p:nvSpPr>
          <p:spPr bwMode="auto">
            <a:xfrm>
              <a:off x="6292850" y="4149725"/>
              <a:ext cx="1243013" cy="1335088"/>
            </a:xfrm>
            <a:custGeom>
              <a:avLst/>
              <a:gdLst>
                <a:gd name="T0" fmla="*/ 1973284110 w 783"/>
                <a:gd name="T1" fmla="*/ 2121976330 h 840"/>
                <a:gd name="T2" fmla="*/ 874495488 w 783"/>
                <a:gd name="T3" fmla="*/ 2121976330 h 840"/>
                <a:gd name="T4" fmla="*/ 874495488 w 783"/>
                <a:gd name="T5" fmla="*/ 0 h 840"/>
                <a:gd name="T6" fmla="*/ 0 w 783"/>
                <a:gd name="T7" fmla="*/ 0 h 8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3"/>
                <a:gd name="T13" fmla="*/ 0 h 840"/>
                <a:gd name="T14" fmla="*/ 783 w 783"/>
                <a:gd name="T15" fmla="*/ 840 h 8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3" h="840">
                  <a:moveTo>
                    <a:pt x="783" y="840"/>
                  </a:moveTo>
                  <a:lnTo>
                    <a:pt x="347" y="840"/>
                  </a:lnTo>
                  <a:lnTo>
                    <a:pt x="347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538" name="Freeform 4"/>
            <p:cNvSpPr>
              <a:spLocks noChangeArrowheads="1"/>
            </p:cNvSpPr>
            <p:nvPr/>
          </p:nvSpPr>
          <p:spPr bwMode="auto">
            <a:xfrm>
              <a:off x="6538913" y="3856038"/>
              <a:ext cx="969962" cy="0"/>
            </a:xfrm>
            <a:custGeom>
              <a:avLst/>
              <a:gdLst>
                <a:gd name="T0" fmla="*/ 1539813663 w 611"/>
                <a:gd name="T1" fmla="*/ 0 w 611"/>
                <a:gd name="T2" fmla="*/ 0 60000 65536"/>
                <a:gd name="T3" fmla="*/ 0 60000 65536"/>
                <a:gd name="T4" fmla="*/ 0 w 611"/>
                <a:gd name="T5" fmla="*/ 611 w 611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T4" t="0" r="T5" b="0"/>
              <a:pathLst>
                <a:path w="611">
                  <a:moveTo>
                    <a:pt x="611" y="1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539" name="Freeform 5"/>
            <p:cNvSpPr>
              <a:spLocks noChangeArrowheads="1"/>
            </p:cNvSpPr>
            <p:nvPr/>
          </p:nvSpPr>
          <p:spPr bwMode="auto">
            <a:xfrm>
              <a:off x="6523038" y="2073275"/>
              <a:ext cx="1287462" cy="1281113"/>
            </a:xfrm>
            <a:custGeom>
              <a:avLst/>
              <a:gdLst>
                <a:gd name="T0" fmla="*/ 2043845310 w 811"/>
                <a:gd name="T1" fmla="*/ 0 h 807"/>
                <a:gd name="T2" fmla="*/ 509071410 w 811"/>
                <a:gd name="T3" fmla="*/ 0 h 807"/>
                <a:gd name="T4" fmla="*/ 509071410 w 811"/>
                <a:gd name="T5" fmla="*/ 2033767860 h 807"/>
                <a:gd name="T6" fmla="*/ 0 w 811"/>
                <a:gd name="T7" fmla="*/ 2033767860 h 8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1"/>
                <a:gd name="T13" fmla="*/ 0 h 807"/>
                <a:gd name="T14" fmla="*/ 811 w 811"/>
                <a:gd name="T15" fmla="*/ 807 h 8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1" h="807">
                  <a:moveTo>
                    <a:pt x="811" y="0"/>
                  </a:moveTo>
                  <a:lnTo>
                    <a:pt x="202" y="0"/>
                  </a:lnTo>
                  <a:lnTo>
                    <a:pt x="202" y="807"/>
                  </a:lnTo>
                  <a:lnTo>
                    <a:pt x="0" y="80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540" name="Freeform 6"/>
            <p:cNvSpPr>
              <a:spLocks noChangeArrowheads="1"/>
            </p:cNvSpPr>
            <p:nvPr/>
          </p:nvSpPr>
          <p:spPr bwMode="auto">
            <a:xfrm>
              <a:off x="4202113" y="2098675"/>
              <a:ext cx="1114425" cy="1323975"/>
            </a:xfrm>
            <a:custGeom>
              <a:avLst/>
              <a:gdLst>
                <a:gd name="T0" fmla="*/ 0 w 702"/>
                <a:gd name="T1" fmla="*/ 0 h 833"/>
                <a:gd name="T2" fmla="*/ 1219755598 w 702"/>
                <a:gd name="T3" fmla="*/ 0 h 833"/>
                <a:gd name="T4" fmla="*/ 1219755598 w 702"/>
                <a:gd name="T5" fmla="*/ 2104333672 h 833"/>
                <a:gd name="T6" fmla="*/ 1769149866 w 702"/>
                <a:gd name="T7" fmla="*/ 2104333672 h 8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2"/>
                <a:gd name="T13" fmla="*/ 0 h 833"/>
                <a:gd name="T14" fmla="*/ 702 w 702"/>
                <a:gd name="T15" fmla="*/ 833 h 8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2" h="833">
                  <a:moveTo>
                    <a:pt x="0" y="0"/>
                  </a:moveTo>
                  <a:lnTo>
                    <a:pt x="484" y="0"/>
                  </a:lnTo>
                  <a:lnTo>
                    <a:pt x="484" y="833"/>
                  </a:lnTo>
                  <a:lnTo>
                    <a:pt x="702" y="83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2541" name="Rectangle 7"/>
            <p:cNvSpPr>
              <a:spLocks noChangeArrowheads="1"/>
            </p:cNvSpPr>
            <p:nvPr/>
          </p:nvSpPr>
          <p:spPr bwMode="auto">
            <a:xfrm>
              <a:off x="4976813" y="2047875"/>
              <a:ext cx="1830387" cy="738188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 bIns="0" anchor="ctr"/>
            <a:lstStyle/>
            <a:p>
              <a:pPr algn="ctr" defTabSz="455613"/>
              <a:r>
                <a:rPr lang="ru-RU" sz="1600" b="1" dirty="0">
                  <a:latin typeface="Constantia" pitchFamily="18" charset="0"/>
                </a:rPr>
                <a:t>45</a:t>
              </a:r>
              <a:r>
                <a:rPr lang="en-GB" sz="1600" b="1" dirty="0">
                  <a:latin typeface="Constantia" pitchFamily="18" charset="0"/>
                </a:rPr>
                <a:t> Серверов</a:t>
              </a:r>
            </a:p>
            <a:p>
              <a:pPr algn="ctr" defTabSz="455613"/>
              <a:endParaRPr lang="en-GB" sz="1600" b="1" dirty="0">
                <a:latin typeface="Constantia" pitchFamily="18" charset="0"/>
              </a:endParaRPr>
            </a:p>
            <a:p>
              <a:pPr algn="ctr" defTabSz="455613"/>
              <a:r>
                <a:rPr lang="en-GB" sz="1600" b="1" dirty="0">
                  <a:latin typeface="Constantia" pitchFamily="18" charset="0"/>
                </a:rPr>
                <a:t>1</a:t>
              </a:r>
              <a:r>
                <a:rPr lang="ru-RU" sz="1600" b="1" dirty="0">
                  <a:latin typeface="Constantia" pitchFamily="18" charset="0"/>
                </a:rPr>
                <a:t>6</a:t>
              </a:r>
              <a:r>
                <a:rPr lang="en-GB" sz="1600" b="1" dirty="0">
                  <a:latin typeface="Constantia" pitchFamily="18" charset="0"/>
                </a:rPr>
                <a:t>0 Учреждений</a:t>
              </a:r>
            </a:p>
          </p:txBody>
        </p:sp>
        <p:grpSp>
          <p:nvGrpSpPr>
            <p:cNvPr id="2542" name="Group 8"/>
            <p:cNvGrpSpPr>
              <a:grpSpLocks/>
            </p:cNvGrpSpPr>
            <p:nvPr/>
          </p:nvGrpSpPr>
          <p:grpSpPr bwMode="auto">
            <a:xfrm>
              <a:off x="5243513" y="2952750"/>
              <a:ext cx="1295400" cy="2006600"/>
              <a:chOff x="0" y="0"/>
              <a:chExt cx="817" cy="1265"/>
            </a:xfrm>
          </p:grpSpPr>
          <p:grpSp>
            <p:nvGrpSpPr>
              <p:cNvPr id="2543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814" cy="1136"/>
                <a:chOff x="0" y="0"/>
                <a:chExt cx="814" cy="1137"/>
              </a:xfrm>
            </p:grpSpPr>
            <p:grpSp>
              <p:nvGrpSpPr>
                <p:cNvPr id="2545" name="Group 10"/>
                <p:cNvGrpSpPr>
                  <a:grpSpLocks/>
                </p:cNvGrpSpPr>
                <p:nvPr/>
              </p:nvGrpSpPr>
              <p:grpSpPr bwMode="auto">
                <a:xfrm>
                  <a:off x="0" y="197"/>
                  <a:ext cx="330" cy="655"/>
                  <a:chOff x="0" y="0"/>
                  <a:chExt cx="331" cy="656"/>
                </a:xfrm>
              </p:grpSpPr>
              <p:sp>
                <p:nvSpPr>
                  <p:cNvPr id="2598" name="Freeform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31" cy="656"/>
                  </a:xfrm>
                  <a:custGeom>
                    <a:avLst/>
                    <a:gdLst>
                      <a:gd name="T0" fmla="*/ 0 w 331"/>
                      <a:gd name="T1" fmla="*/ 87 h 656"/>
                      <a:gd name="T2" fmla="*/ 107 w 331"/>
                      <a:gd name="T3" fmla="*/ 4 h 656"/>
                      <a:gd name="T4" fmla="*/ 113 w 331"/>
                      <a:gd name="T5" fmla="*/ 0 h 656"/>
                      <a:gd name="T6" fmla="*/ 118 w 331"/>
                      <a:gd name="T7" fmla="*/ 1 h 656"/>
                      <a:gd name="T8" fmla="*/ 324 w 331"/>
                      <a:gd name="T9" fmla="*/ 3 h 656"/>
                      <a:gd name="T10" fmla="*/ 326 w 331"/>
                      <a:gd name="T11" fmla="*/ 5 h 656"/>
                      <a:gd name="T12" fmla="*/ 328 w 331"/>
                      <a:gd name="T13" fmla="*/ 8 h 656"/>
                      <a:gd name="T14" fmla="*/ 329 w 331"/>
                      <a:gd name="T15" fmla="*/ 12 h 656"/>
                      <a:gd name="T16" fmla="*/ 330 w 331"/>
                      <a:gd name="T17" fmla="*/ 640 h 656"/>
                      <a:gd name="T18" fmla="*/ 330 w 331"/>
                      <a:gd name="T19" fmla="*/ 646 h 656"/>
                      <a:gd name="T20" fmla="*/ 328 w 331"/>
                      <a:gd name="T21" fmla="*/ 650 h 656"/>
                      <a:gd name="T22" fmla="*/ 324 w 331"/>
                      <a:gd name="T23" fmla="*/ 652 h 656"/>
                      <a:gd name="T24" fmla="*/ 118 w 331"/>
                      <a:gd name="T25" fmla="*/ 656 h 656"/>
                      <a:gd name="T26" fmla="*/ 112 w 331"/>
                      <a:gd name="T27" fmla="*/ 655 h 656"/>
                      <a:gd name="T28" fmla="*/ 107 w 331"/>
                      <a:gd name="T29" fmla="*/ 651 h 656"/>
                      <a:gd name="T30" fmla="*/ 0 w 331"/>
                      <a:gd name="T31" fmla="*/ 555 h 656"/>
                      <a:gd name="T32" fmla="*/ 0 w 331"/>
                      <a:gd name="T33" fmla="*/ 87 h 65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31"/>
                      <a:gd name="T52" fmla="*/ 0 h 656"/>
                      <a:gd name="T53" fmla="*/ 331 w 331"/>
                      <a:gd name="T54" fmla="*/ 656 h 65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31" h="656">
                        <a:moveTo>
                          <a:pt x="0" y="87"/>
                        </a:moveTo>
                        <a:lnTo>
                          <a:pt x="107" y="4"/>
                        </a:lnTo>
                        <a:cubicBezTo>
                          <a:pt x="107" y="4"/>
                          <a:pt x="110" y="1"/>
                          <a:pt x="113" y="0"/>
                        </a:cubicBezTo>
                        <a:cubicBezTo>
                          <a:pt x="113" y="0"/>
                          <a:pt x="115" y="0"/>
                          <a:pt x="118" y="1"/>
                        </a:cubicBezTo>
                        <a:lnTo>
                          <a:pt x="324" y="3"/>
                        </a:lnTo>
                        <a:cubicBezTo>
                          <a:pt x="324" y="3"/>
                          <a:pt x="325" y="4"/>
                          <a:pt x="326" y="5"/>
                        </a:cubicBezTo>
                        <a:cubicBezTo>
                          <a:pt x="326" y="5"/>
                          <a:pt x="327" y="6"/>
                          <a:pt x="328" y="8"/>
                        </a:cubicBezTo>
                        <a:cubicBezTo>
                          <a:pt x="328" y="8"/>
                          <a:pt x="329" y="10"/>
                          <a:pt x="329" y="12"/>
                        </a:cubicBezTo>
                        <a:lnTo>
                          <a:pt x="330" y="640"/>
                        </a:lnTo>
                        <a:cubicBezTo>
                          <a:pt x="330" y="640"/>
                          <a:pt x="331" y="643"/>
                          <a:pt x="330" y="646"/>
                        </a:cubicBezTo>
                        <a:cubicBezTo>
                          <a:pt x="330" y="646"/>
                          <a:pt x="329" y="648"/>
                          <a:pt x="328" y="650"/>
                        </a:cubicBezTo>
                        <a:cubicBezTo>
                          <a:pt x="328" y="650"/>
                          <a:pt x="326" y="651"/>
                          <a:pt x="324" y="652"/>
                        </a:cubicBezTo>
                        <a:lnTo>
                          <a:pt x="118" y="656"/>
                        </a:lnTo>
                        <a:cubicBezTo>
                          <a:pt x="118" y="656"/>
                          <a:pt x="115" y="657"/>
                          <a:pt x="112" y="655"/>
                        </a:cubicBezTo>
                        <a:cubicBezTo>
                          <a:pt x="112" y="655"/>
                          <a:pt x="109" y="654"/>
                          <a:pt x="107" y="651"/>
                        </a:cubicBezTo>
                        <a:lnTo>
                          <a:pt x="0" y="555"/>
                        </a:lnTo>
                        <a:lnTo>
                          <a:pt x="0" y="87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1F1F1F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99" name="Freeform 12"/>
                  <p:cNvSpPr>
                    <a:spLocks noChangeArrowheads="1"/>
                  </p:cNvSpPr>
                  <p:nvPr/>
                </p:nvSpPr>
                <p:spPr bwMode="auto">
                  <a:xfrm>
                    <a:off x="1" y="482"/>
                    <a:ext cx="109" cy="166"/>
                  </a:xfrm>
                  <a:custGeom>
                    <a:avLst/>
                    <a:gdLst>
                      <a:gd name="T0" fmla="*/ 0 w 109"/>
                      <a:gd name="T1" fmla="*/ 66 h 165"/>
                      <a:gd name="T2" fmla="*/ 107 w 109"/>
                      <a:gd name="T3" fmla="*/ 0 h 165"/>
                      <a:gd name="T4" fmla="*/ 109 w 109"/>
                      <a:gd name="T5" fmla="*/ 167 h 165"/>
                      <a:gd name="T6" fmla="*/ 0 w 109"/>
                      <a:gd name="T7" fmla="*/ 66 h 16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9"/>
                      <a:gd name="T13" fmla="*/ 0 h 165"/>
                      <a:gd name="T14" fmla="*/ 109 w 109"/>
                      <a:gd name="T15" fmla="*/ 165 h 16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9" h="165">
                        <a:moveTo>
                          <a:pt x="0" y="66"/>
                        </a:moveTo>
                        <a:cubicBezTo>
                          <a:pt x="0" y="66"/>
                          <a:pt x="50" y="20"/>
                          <a:pt x="107" y="0"/>
                        </a:cubicBezTo>
                        <a:lnTo>
                          <a:pt x="109" y="165"/>
                        </a:lnTo>
                        <a:lnTo>
                          <a:pt x="0" y="6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000000">
                          <a:alpha val="0"/>
                        </a:srgbClr>
                      </a:gs>
                      <a:gs pos="100000">
                        <a:srgbClr val="A0A0A0">
                          <a:alpha val="60001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00" name="Freeform 13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98"/>
                    <a:ext cx="4" cy="452"/>
                  </a:xfrm>
                  <a:custGeom>
                    <a:avLst/>
                    <a:gdLst>
                      <a:gd name="T0" fmla="*/ 0 w 4"/>
                      <a:gd name="T1" fmla="*/ 2 h 452"/>
                      <a:gd name="T2" fmla="*/ 0 w 4"/>
                      <a:gd name="T3" fmla="*/ 449 h 452"/>
                      <a:gd name="T4" fmla="*/ 0 w 4"/>
                      <a:gd name="T5" fmla="*/ 450 h 452"/>
                      <a:gd name="T6" fmla="*/ 0 w 4"/>
                      <a:gd name="T7" fmla="*/ 452 h 452"/>
                      <a:gd name="T8" fmla="*/ 1 w 4"/>
                      <a:gd name="T9" fmla="*/ 452 h 452"/>
                      <a:gd name="T10" fmla="*/ 2 w 4"/>
                      <a:gd name="T11" fmla="*/ 452 h 452"/>
                      <a:gd name="T12" fmla="*/ 3 w 4"/>
                      <a:gd name="T13" fmla="*/ 452 h 452"/>
                      <a:gd name="T14" fmla="*/ 3 w 4"/>
                      <a:gd name="T15" fmla="*/ 450 h 452"/>
                      <a:gd name="T16" fmla="*/ 4 w 4"/>
                      <a:gd name="T17" fmla="*/ 449 h 452"/>
                      <a:gd name="T18" fmla="*/ 4 w 4"/>
                      <a:gd name="T19" fmla="*/ 2 h 452"/>
                      <a:gd name="T20" fmla="*/ 3 w 4"/>
                      <a:gd name="T21" fmla="*/ 1 h 452"/>
                      <a:gd name="T22" fmla="*/ 3 w 4"/>
                      <a:gd name="T23" fmla="*/ 0 h 452"/>
                      <a:gd name="T24" fmla="*/ 2 w 4"/>
                      <a:gd name="T25" fmla="*/ 0 h 452"/>
                      <a:gd name="T26" fmla="*/ 1 w 4"/>
                      <a:gd name="T27" fmla="*/ 0 h 452"/>
                      <a:gd name="T28" fmla="*/ 0 w 4"/>
                      <a:gd name="T29" fmla="*/ 0 h 452"/>
                      <a:gd name="T30" fmla="*/ 0 w 4"/>
                      <a:gd name="T31" fmla="*/ 1 h 452"/>
                      <a:gd name="T32" fmla="*/ 0 w 4"/>
                      <a:gd name="T33" fmla="*/ 2 h 45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"/>
                      <a:gd name="T52" fmla="*/ 0 h 452"/>
                      <a:gd name="T53" fmla="*/ 4 w 4"/>
                      <a:gd name="T54" fmla="*/ 452 h 45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" h="452">
                        <a:moveTo>
                          <a:pt x="0" y="2"/>
                        </a:moveTo>
                        <a:lnTo>
                          <a:pt x="0" y="449"/>
                        </a:lnTo>
                        <a:cubicBezTo>
                          <a:pt x="0" y="449"/>
                          <a:pt x="0" y="450"/>
                          <a:pt x="0" y="450"/>
                        </a:cubicBezTo>
                        <a:cubicBezTo>
                          <a:pt x="0" y="450"/>
                          <a:pt x="0" y="451"/>
                          <a:pt x="0" y="452"/>
                        </a:cubicBezTo>
                        <a:cubicBezTo>
                          <a:pt x="0" y="452"/>
                          <a:pt x="1" y="452"/>
                          <a:pt x="1" y="452"/>
                        </a:cubicBezTo>
                        <a:cubicBezTo>
                          <a:pt x="1" y="452"/>
                          <a:pt x="2" y="452"/>
                          <a:pt x="2" y="452"/>
                        </a:cubicBezTo>
                        <a:cubicBezTo>
                          <a:pt x="2" y="452"/>
                          <a:pt x="3" y="452"/>
                          <a:pt x="3" y="452"/>
                        </a:cubicBezTo>
                        <a:cubicBezTo>
                          <a:pt x="3" y="452"/>
                          <a:pt x="3" y="451"/>
                          <a:pt x="3" y="450"/>
                        </a:cubicBezTo>
                        <a:cubicBezTo>
                          <a:pt x="3" y="450"/>
                          <a:pt x="4" y="450"/>
                          <a:pt x="4" y="449"/>
                        </a:cubicBezTo>
                        <a:lnTo>
                          <a:pt x="4" y="2"/>
                        </a:lnTo>
                        <a:cubicBezTo>
                          <a:pt x="4" y="2"/>
                          <a:pt x="4" y="2"/>
                          <a:pt x="3" y="1"/>
                        </a:cubicBezTo>
                        <a:cubicBezTo>
                          <a:pt x="3" y="1"/>
                          <a:pt x="3" y="1"/>
                          <a:pt x="3" y="0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5F5F5F"/>
                      </a:gs>
                      <a:gs pos="100000">
                        <a:srgbClr val="8F8F8F"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01" name="Freeform 14"/>
                  <p:cNvSpPr>
                    <a:spLocks noChangeArrowheads="1"/>
                  </p:cNvSpPr>
                  <p:nvPr/>
                </p:nvSpPr>
                <p:spPr bwMode="auto">
                  <a:xfrm>
                    <a:off x="112" y="1"/>
                    <a:ext cx="6" cy="653"/>
                  </a:xfrm>
                  <a:custGeom>
                    <a:avLst/>
                    <a:gdLst>
                      <a:gd name="T0" fmla="*/ 0 w 6"/>
                      <a:gd name="T1" fmla="*/ 2 h 653"/>
                      <a:gd name="T2" fmla="*/ 0 w 6"/>
                      <a:gd name="T3" fmla="*/ 653 h 653"/>
                      <a:gd name="T4" fmla="*/ 6 w 6"/>
                      <a:gd name="T5" fmla="*/ 653 h 653"/>
                      <a:gd name="T6" fmla="*/ 6 w 6"/>
                      <a:gd name="T7" fmla="*/ 2 h 653"/>
                      <a:gd name="T8" fmla="*/ 5 w 6"/>
                      <a:gd name="T9" fmla="*/ 1 h 653"/>
                      <a:gd name="T10" fmla="*/ 3 w 6"/>
                      <a:gd name="T11" fmla="*/ 0 h 653"/>
                      <a:gd name="T12" fmla="*/ 2 w 6"/>
                      <a:gd name="T13" fmla="*/ 0 h 653"/>
                      <a:gd name="T14" fmla="*/ 0 w 6"/>
                      <a:gd name="T15" fmla="*/ 1 h 653"/>
                      <a:gd name="T16" fmla="*/ 0 w 6"/>
                      <a:gd name="T17" fmla="*/ 2 h 6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"/>
                      <a:gd name="T28" fmla="*/ 0 h 653"/>
                      <a:gd name="T29" fmla="*/ 6 w 6"/>
                      <a:gd name="T30" fmla="*/ 653 h 65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" h="653">
                        <a:moveTo>
                          <a:pt x="0" y="2"/>
                        </a:moveTo>
                        <a:lnTo>
                          <a:pt x="0" y="653"/>
                        </a:lnTo>
                        <a:lnTo>
                          <a:pt x="6" y="653"/>
                        </a:lnTo>
                        <a:lnTo>
                          <a:pt x="6" y="2"/>
                        </a:lnTo>
                        <a:cubicBezTo>
                          <a:pt x="6" y="2"/>
                          <a:pt x="5" y="1"/>
                          <a:pt x="5" y="1"/>
                        </a:cubicBezTo>
                        <a:cubicBezTo>
                          <a:pt x="5" y="1"/>
                          <a:pt x="4" y="0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1" y="0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DFDFD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02" name="Freeform 15"/>
                  <p:cNvSpPr>
                    <a:spLocks noChangeArrowheads="1"/>
                  </p:cNvSpPr>
                  <p:nvPr/>
                </p:nvSpPr>
                <p:spPr bwMode="auto">
                  <a:xfrm>
                    <a:off x="118" y="1"/>
                    <a:ext cx="210" cy="652"/>
                  </a:xfrm>
                  <a:custGeom>
                    <a:avLst/>
                    <a:gdLst>
                      <a:gd name="T0" fmla="*/ 0 w 210"/>
                      <a:gd name="T1" fmla="*/ 0 h 652"/>
                      <a:gd name="T2" fmla="*/ 0 w 210"/>
                      <a:gd name="T3" fmla="*/ 652 h 652"/>
                      <a:gd name="T4" fmla="*/ 206 w 210"/>
                      <a:gd name="T5" fmla="*/ 646 h 652"/>
                      <a:gd name="T6" fmla="*/ 208 w 210"/>
                      <a:gd name="T7" fmla="*/ 645 h 652"/>
                      <a:gd name="T8" fmla="*/ 209 w 210"/>
                      <a:gd name="T9" fmla="*/ 643 h 652"/>
                      <a:gd name="T10" fmla="*/ 210 w 210"/>
                      <a:gd name="T11" fmla="*/ 639 h 652"/>
                      <a:gd name="T12" fmla="*/ 207 w 210"/>
                      <a:gd name="T13" fmla="*/ 8 h 652"/>
                      <a:gd name="T14" fmla="*/ 206 w 210"/>
                      <a:gd name="T15" fmla="*/ 5 h 652"/>
                      <a:gd name="T16" fmla="*/ 204 w 210"/>
                      <a:gd name="T17" fmla="*/ 3 h 652"/>
                      <a:gd name="T18" fmla="*/ 0 w 210"/>
                      <a:gd name="T19" fmla="*/ 0 h 6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10"/>
                      <a:gd name="T31" fmla="*/ 0 h 652"/>
                      <a:gd name="T32" fmla="*/ 210 w 210"/>
                      <a:gd name="T33" fmla="*/ 652 h 6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10" h="652">
                        <a:moveTo>
                          <a:pt x="0" y="0"/>
                        </a:moveTo>
                        <a:lnTo>
                          <a:pt x="0" y="652"/>
                        </a:lnTo>
                        <a:lnTo>
                          <a:pt x="206" y="646"/>
                        </a:lnTo>
                        <a:cubicBezTo>
                          <a:pt x="206" y="646"/>
                          <a:pt x="207" y="646"/>
                          <a:pt x="208" y="645"/>
                        </a:cubicBezTo>
                        <a:cubicBezTo>
                          <a:pt x="208" y="645"/>
                          <a:pt x="209" y="644"/>
                          <a:pt x="209" y="643"/>
                        </a:cubicBezTo>
                        <a:cubicBezTo>
                          <a:pt x="209" y="643"/>
                          <a:pt x="210" y="641"/>
                          <a:pt x="210" y="639"/>
                        </a:cubicBezTo>
                        <a:lnTo>
                          <a:pt x="207" y="8"/>
                        </a:lnTo>
                        <a:cubicBezTo>
                          <a:pt x="207" y="8"/>
                          <a:pt x="207" y="6"/>
                          <a:pt x="206" y="5"/>
                        </a:cubicBezTo>
                        <a:cubicBezTo>
                          <a:pt x="206" y="5"/>
                          <a:pt x="205" y="3"/>
                          <a:pt x="204" y="3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A0A0"/>
                      </a:gs>
                      <a:gs pos="50000">
                        <a:srgbClr val="DFDFDF"/>
                      </a:gs>
                      <a:gs pos="100000">
                        <a:srgbClr val="A0A0A0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03" name="Freeform 16"/>
                  <p:cNvSpPr>
                    <a:spLocks noChangeArrowheads="1"/>
                  </p:cNvSpPr>
                  <p:nvPr/>
                </p:nvSpPr>
                <p:spPr bwMode="auto">
                  <a:xfrm>
                    <a:off x="116" y="1"/>
                    <a:ext cx="4" cy="612"/>
                  </a:xfrm>
                  <a:custGeom>
                    <a:avLst/>
                    <a:gdLst>
                      <a:gd name="T0" fmla="*/ 0 w 3"/>
                      <a:gd name="T1" fmla="*/ 2 h 611"/>
                      <a:gd name="T2" fmla="*/ 0 w 3"/>
                      <a:gd name="T3" fmla="*/ 613 h 611"/>
                      <a:gd name="T4" fmla="*/ 5 w 3"/>
                      <a:gd name="T5" fmla="*/ 613 h 611"/>
                      <a:gd name="T6" fmla="*/ 5 w 3"/>
                      <a:gd name="T7" fmla="*/ 2 h 611"/>
                      <a:gd name="T8" fmla="*/ 4 w 3"/>
                      <a:gd name="T9" fmla="*/ 1 h 611"/>
                      <a:gd name="T10" fmla="*/ 4 w 3"/>
                      <a:gd name="T11" fmla="*/ 0 h 611"/>
                      <a:gd name="T12" fmla="*/ 1 w 3"/>
                      <a:gd name="T13" fmla="*/ 0 h 611"/>
                      <a:gd name="T14" fmla="*/ 0 w 3"/>
                      <a:gd name="T15" fmla="*/ 1 h 611"/>
                      <a:gd name="T16" fmla="*/ 0 w 3"/>
                      <a:gd name="T17" fmla="*/ 2 h 6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611"/>
                      <a:gd name="T29" fmla="*/ 3 w 3"/>
                      <a:gd name="T30" fmla="*/ 611 h 61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611">
                        <a:moveTo>
                          <a:pt x="0" y="2"/>
                        </a:moveTo>
                        <a:lnTo>
                          <a:pt x="0" y="611"/>
                        </a:lnTo>
                        <a:lnTo>
                          <a:pt x="3" y="611"/>
                        </a:lnTo>
                        <a:lnTo>
                          <a:pt x="3" y="2"/>
                        </a:lnTo>
                        <a:cubicBezTo>
                          <a:pt x="3" y="2"/>
                          <a:pt x="3" y="1"/>
                          <a:pt x="2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FEFEF"/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04" name="Freeform 17"/>
                  <p:cNvSpPr>
                    <a:spLocks noChangeArrowheads="1"/>
                  </p:cNvSpPr>
                  <p:nvPr/>
                </p:nvSpPr>
                <p:spPr bwMode="auto">
                  <a:xfrm>
                    <a:off x="122" y="1"/>
                    <a:ext cx="3" cy="650"/>
                  </a:xfrm>
                  <a:custGeom>
                    <a:avLst/>
                    <a:gdLst>
                      <a:gd name="T0" fmla="*/ 0 w 3"/>
                      <a:gd name="T1" fmla="*/ 2 h 649"/>
                      <a:gd name="T2" fmla="*/ 0 w 3"/>
                      <a:gd name="T3" fmla="*/ 652 h 649"/>
                      <a:gd name="T4" fmla="*/ 3 w 3"/>
                      <a:gd name="T5" fmla="*/ 652 h 649"/>
                      <a:gd name="T6" fmla="*/ 3 w 3"/>
                      <a:gd name="T7" fmla="*/ 2 h 649"/>
                      <a:gd name="T8" fmla="*/ 2 w 3"/>
                      <a:gd name="T9" fmla="*/ 1 h 649"/>
                      <a:gd name="T10" fmla="*/ 2 w 3"/>
                      <a:gd name="T11" fmla="*/ 0 h 649"/>
                      <a:gd name="T12" fmla="*/ 1 w 3"/>
                      <a:gd name="T13" fmla="*/ 0 h 649"/>
                      <a:gd name="T14" fmla="*/ 0 w 3"/>
                      <a:gd name="T15" fmla="*/ 1 h 649"/>
                      <a:gd name="T16" fmla="*/ 0 w 3"/>
                      <a:gd name="T17" fmla="*/ 2 h 64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649"/>
                      <a:gd name="T29" fmla="*/ 3 w 3"/>
                      <a:gd name="T30" fmla="*/ 649 h 64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649">
                        <a:moveTo>
                          <a:pt x="0" y="2"/>
                        </a:moveTo>
                        <a:lnTo>
                          <a:pt x="0" y="650"/>
                        </a:lnTo>
                        <a:lnTo>
                          <a:pt x="3" y="650"/>
                        </a:lnTo>
                        <a:lnTo>
                          <a:pt x="3" y="2"/>
                        </a:lnTo>
                        <a:cubicBezTo>
                          <a:pt x="3" y="2"/>
                          <a:pt x="3" y="1"/>
                          <a:pt x="2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BFBFBF"/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05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21" y="2"/>
                    <a:ext cx="18" cy="26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06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23" y="4"/>
                    <a:ext cx="14" cy="21"/>
                  </a:xfrm>
                  <a:prstGeom prst="ellipse">
                    <a:avLst/>
                  </a:prstGeom>
                  <a:solidFill>
                    <a:srgbClr val="EFEFE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07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228" y="11"/>
                    <a:ext cx="3" cy="5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08" name="Freeform 21"/>
                  <p:cNvSpPr>
                    <a:spLocks noChangeArrowheads="1"/>
                  </p:cNvSpPr>
                  <p:nvPr/>
                </p:nvSpPr>
                <p:spPr bwMode="auto">
                  <a:xfrm>
                    <a:off x="127" y="5"/>
                    <a:ext cx="200" cy="639"/>
                  </a:xfrm>
                  <a:custGeom>
                    <a:avLst/>
                    <a:gdLst>
                      <a:gd name="T0" fmla="*/ 122 w 200"/>
                      <a:gd name="T1" fmla="*/ 0 h 639"/>
                      <a:gd name="T2" fmla="*/ 196 w 200"/>
                      <a:gd name="T3" fmla="*/ 3 h 639"/>
                      <a:gd name="T4" fmla="*/ 196 w 200"/>
                      <a:gd name="T5" fmla="*/ 23 h 639"/>
                      <a:gd name="T6" fmla="*/ 3 w 200"/>
                      <a:gd name="T7" fmla="*/ 22 h 639"/>
                      <a:gd name="T8" fmla="*/ 1 w 200"/>
                      <a:gd name="T9" fmla="*/ 23 h 639"/>
                      <a:gd name="T10" fmla="*/ 0 w 200"/>
                      <a:gd name="T11" fmla="*/ 25 h 639"/>
                      <a:gd name="T12" fmla="*/ 0 w 200"/>
                      <a:gd name="T13" fmla="*/ 28 h 639"/>
                      <a:gd name="T14" fmla="*/ 1 w 200"/>
                      <a:gd name="T15" fmla="*/ 235 h 639"/>
                      <a:gd name="T16" fmla="*/ 3 w 200"/>
                      <a:gd name="T17" fmla="*/ 234 h 639"/>
                      <a:gd name="T18" fmla="*/ 3 w 200"/>
                      <a:gd name="T19" fmla="*/ 28 h 639"/>
                      <a:gd name="T20" fmla="*/ 196 w 200"/>
                      <a:gd name="T21" fmla="*/ 30 h 639"/>
                      <a:gd name="T22" fmla="*/ 198 w 200"/>
                      <a:gd name="T23" fmla="*/ 639 h 639"/>
                      <a:gd name="T24" fmla="*/ 200 w 200"/>
                      <a:gd name="T25" fmla="*/ 629 h 639"/>
                      <a:gd name="T26" fmla="*/ 199 w 200"/>
                      <a:gd name="T27" fmla="*/ 5 h 639"/>
                      <a:gd name="T28" fmla="*/ 197 w 200"/>
                      <a:gd name="T29" fmla="*/ 1 h 639"/>
                      <a:gd name="T30" fmla="*/ 195 w 200"/>
                      <a:gd name="T31" fmla="*/ 0 h 639"/>
                      <a:gd name="T32" fmla="*/ 122 w 200"/>
                      <a:gd name="T33" fmla="*/ 0 h 63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00"/>
                      <a:gd name="T52" fmla="*/ 0 h 639"/>
                      <a:gd name="T53" fmla="*/ 200 w 200"/>
                      <a:gd name="T54" fmla="*/ 639 h 63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00" h="639">
                        <a:moveTo>
                          <a:pt x="122" y="0"/>
                        </a:moveTo>
                        <a:lnTo>
                          <a:pt x="196" y="3"/>
                        </a:lnTo>
                        <a:lnTo>
                          <a:pt x="196" y="23"/>
                        </a:lnTo>
                        <a:lnTo>
                          <a:pt x="3" y="22"/>
                        </a:lnTo>
                        <a:cubicBezTo>
                          <a:pt x="3" y="22"/>
                          <a:pt x="2" y="22"/>
                          <a:pt x="1" y="23"/>
                        </a:cubicBezTo>
                        <a:cubicBezTo>
                          <a:pt x="1" y="23"/>
                          <a:pt x="0" y="24"/>
                          <a:pt x="0" y="25"/>
                        </a:cubicBezTo>
                        <a:cubicBezTo>
                          <a:pt x="0" y="25"/>
                          <a:pt x="0" y="27"/>
                          <a:pt x="0" y="28"/>
                        </a:cubicBezTo>
                        <a:lnTo>
                          <a:pt x="1" y="235"/>
                        </a:lnTo>
                        <a:lnTo>
                          <a:pt x="3" y="234"/>
                        </a:lnTo>
                        <a:lnTo>
                          <a:pt x="3" y="28"/>
                        </a:lnTo>
                        <a:lnTo>
                          <a:pt x="196" y="30"/>
                        </a:lnTo>
                        <a:lnTo>
                          <a:pt x="198" y="639"/>
                        </a:lnTo>
                        <a:lnTo>
                          <a:pt x="200" y="629"/>
                        </a:lnTo>
                        <a:lnTo>
                          <a:pt x="199" y="5"/>
                        </a:lnTo>
                        <a:cubicBezTo>
                          <a:pt x="199" y="5"/>
                          <a:pt x="198" y="3"/>
                          <a:pt x="197" y="1"/>
                        </a:cubicBezTo>
                        <a:cubicBezTo>
                          <a:pt x="197" y="1"/>
                          <a:pt x="196" y="0"/>
                          <a:pt x="195" y="0"/>
                        </a:cubicBezTo>
                        <a:lnTo>
                          <a:pt x="12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F8F8F"/>
                      </a:gs>
                      <a:gs pos="100000">
                        <a:srgbClr val="4F4F4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09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27" y="39"/>
                    <a:ext cx="5" cy="194"/>
                  </a:xfrm>
                  <a:prstGeom prst="rect">
                    <a:avLst/>
                  </a:prstGeom>
                  <a:solidFill>
                    <a:srgbClr val="7F7F7F"/>
                  </a:solidFill>
                  <a:ln w="9525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grpSp>
                <p:nvGrpSpPr>
                  <p:cNvPr id="2610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79" y="583"/>
                    <a:ext cx="34" cy="33"/>
                    <a:chOff x="0" y="0"/>
                    <a:chExt cx="35" cy="33"/>
                  </a:xfrm>
                </p:grpSpPr>
                <p:sp>
                  <p:nvSpPr>
                    <p:cNvPr id="2620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35" cy="33"/>
                    </a:xfrm>
                    <a:prstGeom prst="ellipse">
                      <a:avLst/>
                    </a:prstGeom>
                    <a:solidFill>
                      <a:srgbClr val="4F4F4F"/>
                    </a:solidFill>
                    <a:ln w="9525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621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" y="3"/>
                      <a:ext cx="31" cy="27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FEFEF"/>
                        </a:gs>
                        <a:gs pos="100000">
                          <a:srgbClr val="CFCFC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622" name="Freeform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" y="12"/>
                      <a:ext cx="21" cy="10"/>
                    </a:xfrm>
                    <a:custGeom>
                      <a:avLst/>
                      <a:gdLst>
                        <a:gd name="T0" fmla="*/ 7 w 21"/>
                        <a:gd name="T1" fmla="*/ 6 h 10"/>
                        <a:gd name="T2" fmla="*/ 7 w 21"/>
                        <a:gd name="T3" fmla="*/ 10 h 10"/>
                        <a:gd name="T4" fmla="*/ 15 w 21"/>
                        <a:gd name="T5" fmla="*/ 10 h 10"/>
                        <a:gd name="T6" fmla="*/ 15 w 21"/>
                        <a:gd name="T7" fmla="*/ 6 h 10"/>
                        <a:gd name="T8" fmla="*/ 7 w 21"/>
                        <a:gd name="T9" fmla="*/ 6 h 10"/>
                        <a:gd name="T10" fmla="*/ 0 w 21"/>
                        <a:gd name="T11" fmla="*/ 0 h 10"/>
                        <a:gd name="T12" fmla="*/ 0 w 21"/>
                        <a:gd name="T13" fmla="*/ 4 h 10"/>
                        <a:gd name="T14" fmla="*/ 21 w 21"/>
                        <a:gd name="T15" fmla="*/ 4 h 10"/>
                        <a:gd name="T16" fmla="*/ 21 w 21"/>
                        <a:gd name="T17" fmla="*/ 0 h 10"/>
                        <a:gd name="T18" fmla="*/ 0 w 21"/>
                        <a:gd name="T19" fmla="*/ 0 h 1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1"/>
                        <a:gd name="T31" fmla="*/ 0 h 10"/>
                        <a:gd name="T32" fmla="*/ 21 w 21"/>
                        <a:gd name="T33" fmla="*/ 10 h 1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1" h="10">
                          <a:moveTo>
                            <a:pt x="7" y="6"/>
                          </a:moveTo>
                          <a:lnTo>
                            <a:pt x="7" y="10"/>
                          </a:lnTo>
                          <a:lnTo>
                            <a:pt x="15" y="10"/>
                          </a:lnTo>
                          <a:lnTo>
                            <a:pt x="15" y="6"/>
                          </a:lnTo>
                          <a:lnTo>
                            <a:pt x="7" y="6"/>
                          </a:lnTo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21" y="4"/>
                          </a:lnTo>
                          <a:lnTo>
                            <a:pt x="21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9525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sp>
                <p:nvSpPr>
                  <p:cNvPr id="2611" name="Freeform 27"/>
                  <p:cNvSpPr>
                    <a:spLocks noChangeArrowheads="1"/>
                  </p:cNvSpPr>
                  <p:nvPr/>
                </p:nvSpPr>
                <p:spPr bwMode="auto">
                  <a:xfrm>
                    <a:off x="213" y="244"/>
                    <a:ext cx="32" cy="378"/>
                  </a:xfrm>
                  <a:custGeom>
                    <a:avLst/>
                    <a:gdLst>
                      <a:gd name="T0" fmla="*/ 13 w 32"/>
                      <a:gd name="T1" fmla="*/ 50 h 378"/>
                      <a:gd name="T2" fmla="*/ 12 w 32"/>
                      <a:gd name="T3" fmla="*/ 52 h 378"/>
                      <a:gd name="T4" fmla="*/ 11 w 32"/>
                      <a:gd name="T5" fmla="*/ 54 h 378"/>
                      <a:gd name="T6" fmla="*/ 9 w 32"/>
                      <a:gd name="T7" fmla="*/ 56 h 378"/>
                      <a:gd name="T8" fmla="*/ 7 w 32"/>
                      <a:gd name="T9" fmla="*/ 58 h 378"/>
                      <a:gd name="T10" fmla="*/ 6 w 32"/>
                      <a:gd name="T11" fmla="*/ 59 h 378"/>
                      <a:gd name="T12" fmla="*/ 5 w 32"/>
                      <a:gd name="T13" fmla="*/ 61 h 378"/>
                      <a:gd name="T14" fmla="*/ 4 w 32"/>
                      <a:gd name="T15" fmla="*/ 62 h 378"/>
                      <a:gd name="T16" fmla="*/ 3 w 32"/>
                      <a:gd name="T17" fmla="*/ 64 h 378"/>
                      <a:gd name="T18" fmla="*/ 2 w 32"/>
                      <a:gd name="T19" fmla="*/ 66 h 378"/>
                      <a:gd name="T20" fmla="*/ 1 w 32"/>
                      <a:gd name="T21" fmla="*/ 68 h 378"/>
                      <a:gd name="T22" fmla="*/ 1 w 32"/>
                      <a:gd name="T23" fmla="*/ 70 h 378"/>
                      <a:gd name="T24" fmla="*/ 0 w 32"/>
                      <a:gd name="T25" fmla="*/ 72 h 378"/>
                      <a:gd name="T26" fmla="*/ 0 w 32"/>
                      <a:gd name="T27" fmla="*/ 75 h 378"/>
                      <a:gd name="T28" fmla="*/ 0 w 32"/>
                      <a:gd name="T29" fmla="*/ 77 h 378"/>
                      <a:gd name="T30" fmla="*/ 0 w 32"/>
                      <a:gd name="T31" fmla="*/ 79 h 378"/>
                      <a:gd name="T32" fmla="*/ 0 w 32"/>
                      <a:gd name="T33" fmla="*/ 81 h 378"/>
                      <a:gd name="T34" fmla="*/ 0 w 32"/>
                      <a:gd name="T35" fmla="*/ 84 h 378"/>
                      <a:gd name="T36" fmla="*/ 0 w 32"/>
                      <a:gd name="T37" fmla="*/ 86 h 378"/>
                      <a:gd name="T38" fmla="*/ 1 w 32"/>
                      <a:gd name="T39" fmla="*/ 88 h 378"/>
                      <a:gd name="T40" fmla="*/ 1 w 32"/>
                      <a:gd name="T41" fmla="*/ 90 h 378"/>
                      <a:gd name="T42" fmla="*/ 2 w 32"/>
                      <a:gd name="T43" fmla="*/ 92 h 378"/>
                      <a:gd name="T44" fmla="*/ 3 w 32"/>
                      <a:gd name="T45" fmla="*/ 94 h 378"/>
                      <a:gd name="T46" fmla="*/ 4 w 32"/>
                      <a:gd name="T47" fmla="*/ 96 h 378"/>
                      <a:gd name="T48" fmla="*/ 5 w 32"/>
                      <a:gd name="T49" fmla="*/ 98 h 378"/>
                      <a:gd name="T50" fmla="*/ 6 w 32"/>
                      <a:gd name="T51" fmla="*/ 99 h 378"/>
                      <a:gd name="T52" fmla="*/ 7 w 32"/>
                      <a:gd name="T53" fmla="*/ 101 h 378"/>
                      <a:gd name="T54" fmla="*/ 9 w 32"/>
                      <a:gd name="T55" fmla="*/ 102 h 378"/>
                      <a:gd name="T56" fmla="*/ 10 w 32"/>
                      <a:gd name="T57" fmla="*/ 104 h 378"/>
                      <a:gd name="T58" fmla="*/ 12 w 32"/>
                      <a:gd name="T59" fmla="*/ 106 h 378"/>
                      <a:gd name="T60" fmla="*/ 13 w 32"/>
                      <a:gd name="T61" fmla="*/ 109 h 378"/>
                      <a:gd name="T62" fmla="*/ 18 w 32"/>
                      <a:gd name="T63" fmla="*/ 109 h 378"/>
                      <a:gd name="T64" fmla="*/ 19 w 32"/>
                      <a:gd name="T65" fmla="*/ 108 h 378"/>
                      <a:gd name="T66" fmla="*/ 20 w 32"/>
                      <a:gd name="T67" fmla="*/ 106 h 378"/>
                      <a:gd name="T68" fmla="*/ 21 w 32"/>
                      <a:gd name="T69" fmla="*/ 104 h 378"/>
                      <a:gd name="T70" fmla="*/ 22 w 32"/>
                      <a:gd name="T71" fmla="*/ 103 h 378"/>
                      <a:gd name="T72" fmla="*/ 24 w 32"/>
                      <a:gd name="T73" fmla="*/ 102 h 378"/>
                      <a:gd name="T74" fmla="*/ 25 w 32"/>
                      <a:gd name="T75" fmla="*/ 100 h 378"/>
                      <a:gd name="T76" fmla="*/ 26 w 32"/>
                      <a:gd name="T77" fmla="*/ 99 h 378"/>
                      <a:gd name="T78" fmla="*/ 27 w 32"/>
                      <a:gd name="T79" fmla="*/ 97 h 378"/>
                      <a:gd name="T80" fmla="*/ 28 w 32"/>
                      <a:gd name="T81" fmla="*/ 95 h 378"/>
                      <a:gd name="T82" fmla="*/ 29 w 32"/>
                      <a:gd name="T83" fmla="*/ 93 h 378"/>
                      <a:gd name="T84" fmla="*/ 30 w 32"/>
                      <a:gd name="T85" fmla="*/ 91 h 378"/>
                      <a:gd name="T86" fmla="*/ 31 w 32"/>
                      <a:gd name="T87" fmla="*/ 88 h 378"/>
                      <a:gd name="T88" fmla="*/ 31 w 32"/>
                      <a:gd name="T89" fmla="*/ 86 h 378"/>
                      <a:gd name="T90" fmla="*/ 31 w 32"/>
                      <a:gd name="T91" fmla="*/ 84 h 378"/>
                      <a:gd name="T92" fmla="*/ 32 w 32"/>
                      <a:gd name="T93" fmla="*/ 81 h 378"/>
                      <a:gd name="T94" fmla="*/ 32 w 32"/>
                      <a:gd name="T95" fmla="*/ 79 h 378"/>
                      <a:gd name="T96" fmla="*/ 31 w 32"/>
                      <a:gd name="T97" fmla="*/ 76 h 378"/>
                      <a:gd name="T98" fmla="*/ 31 w 32"/>
                      <a:gd name="T99" fmla="*/ 74 h 378"/>
                      <a:gd name="T100" fmla="*/ 31 w 32"/>
                      <a:gd name="T101" fmla="*/ 71 h 378"/>
                      <a:gd name="T102" fmla="*/ 30 w 32"/>
                      <a:gd name="T103" fmla="*/ 69 h 378"/>
                      <a:gd name="T104" fmla="*/ 30 w 32"/>
                      <a:gd name="T105" fmla="*/ 67 h 378"/>
                      <a:gd name="T106" fmla="*/ 29 w 32"/>
                      <a:gd name="T107" fmla="*/ 65 h 378"/>
                      <a:gd name="T108" fmla="*/ 28 w 32"/>
                      <a:gd name="T109" fmla="*/ 63 h 378"/>
                      <a:gd name="T110" fmla="*/ 27 w 32"/>
                      <a:gd name="T111" fmla="*/ 61 h 378"/>
                      <a:gd name="T112" fmla="*/ 26 w 32"/>
                      <a:gd name="T113" fmla="*/ 59 h 378"/>
                      <a:gd name="T114" fmla="*/ 24 w 32"/>
                      <a:gd name="T115" fmla="*/ 57 h 378"/>
                      <a:gd name="T116" fmla="*/ 22 w 32"/>
                      <a:gd name="T117" fmla="*/ 54 h 378"/>
                      <a:gd name="T118" fmla="*/ 20 w 32"/>
                      <a:gd name="T119" fmla="*/ 52 h 378"/>
                      <a:gd name="T120" fmla="*/ 18 w 32"/>
                      <a:gd name="T121" fmla="*/ 48 h 378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32"/>
                      <a:gd name="T184" fmla="*/ 0 h 378"/>
                      <a:gd name="T185" fmla="*/ 32 w 32"/>
                      <a:gd name="T186" fmla="*/ 378 h 378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32" h="378">
                        <a:moveTo>
                          <a:pt x="13" y="0"/>
                        </a:moveTo>
                        <a:lnTo>
                          <a:pt x="14" y="48"/>
                        </a:lnTo>
                        <a:lnTo>
                          <a:pt x="14" y="49"/>
                        </a:lnTo>
                        <a:lnTo>
                          <a:pt x="13" y="49"/>
                        </a:lnTo>
                        <a:lnTo>
                          <a:pt x="13" y="50"/>
                        </a:lnTo>
                        <a:lnTo>
                          <a:pt x="13" y="51"/>
                        </a:lnTo>
                        <a:lnTo>
                          <a:pt x="12" y="51"/>
                        </a:lnTo>
                        <a:lnTo>
                          <a:pt x="12" y="52"/>
                        </a:lnTo>
                        <a:lnTo>
                          <a:pt x="11" y="53"/>
                        </a:lnTo>
                        <a:lnTo>
                          <a:pt x="11" y="54"/>
                        </a:lnTo>
                        <a:lnTo>
                          <a:pt x="10" y="55"/>
                        </a:lnTo>
                        <a:lnTo>
                          <a:pt x="9" y="56"/>
                        </a:lnTo>
                        <a:lnTo>
                          <a:pt x="8" y="57"/>
                        </a:lnTo>
                        <a:lnTo>
                          <a:pt x="7" y="58"/>
                        </a:lnTo>
                        <a:lnTo>
                          <a:pt x="7" y="59"/>
                        </a:lnTo>
                        <a:lnTo>
                          <a:pt x="6" y="59"/>
                        </a:lnTo>
                        <a:lnTo>
                          <a:pt x="6" y="60"/>
                        </a:lnTo>
                        <a:lnTo>
                          <a:pt x="5" y="60"/>
                        </a:lnTo>
                        <a:lnTo>
                          <a:pt x="5" y="61"/>
                        </a:lnTo>
                        <a:lnTo>
                          <a:pt x="4" y="62"/>
                        </a:lnTo>
                        <a:lnTo>
                          <a:pt x="4" y="63"/>
                        </a:lnTo>
                        <a:lnTo>
                          <a:pt x="3" y="63"/>
                        </a:lnTo>
                        <a:lnTo>
                          <a:pt x="3" y="64"/>
                        </a:lnTo>
                        <a:lnTo>
                          <a:pt x="3" y="65"/>
                        </a:lnTo>
                        <a:lnTo>
                          <a:pt x="2" y="65"/>
                        </a:lnTo>
                        <a:lnTo>
                          <a:pt x="2" y="66"/>
                        </a:lnTo>
                        <a:lnTo>
                          <a:pt x="2" y="67"/>
                        </a:lnTo>
                        <a:lnTo>
                          <a:pt x="1" y="68"/>
                        </a:lnTo>
                        <a:lnTo>
                          <a:pt x="1" y="69"/>
                        </a:lnTo>
                        <a:lnTo>
                          <a:pt x="1" y="70"/>
                        </a:lnTo>
                        <a:lnTo>
                          <a:pt x="1" y="71"/>
                        </a:lnTo>
                        <a:lnTo>
                          <a:pt x="0" y="71"/>
                        </a:lnTo>
                        <a:lnTo>
                          <a:pt x="0" y="72"/>
                        </a:lnTo>
                        <a:lnTo>
                          <a:pt x="0" y="73"/>
                        </a:lnTo>
                        <a:lnTo>
                          <a:pt x="0" y="74"/>
                        </a:lnTo>
                        <a:lnTo>
                          <a:pt x="0" y="75"/>
                        </a:lnTo>
                        <a:lnTo>
                          <a:pt x="0" y="76"/>
                        </a:lnTo>
                        <a:lnTo>
                          <a:pt x="0" y="77"/>
                        </a:lnTo>
                        <a:lnTo>
                          <a:pt x="0" y="78"/>
                        </a:lnTo>
                        <a:lnTo>
                          <a:pt x="0" y="79"/>
                        </a:lnTo>
                        <a:lnTo>
                          <a:pt x="0" y="80"/>
                        </a:lnTo>
                        <a:lnTo>
                          <a:pt x="0" y="81"/>
                        </a:lnTo>
                        <a:lnTo>
                          <a:pt x="0" y="82"/>
                        </a:lnTo>
                        <a:lnTo>
                          <a:pt x="0" y="83"/>
                        </a:lnTo>
                        <a:lnTo>
                          <a:pt x="0" y="84"/>
                        </a:lnTo>
                        <a:lnTo>
                          <a:pt x="0" y="85"/>
                        </a:lnTo>
                        <a:lnTo>
                          <a:pt x="0" y="86"/>
                        </a:lnTo>
                        <a:lnTo>
                          <a:pt x="0" y="87"/>
                        </a:lnTo>
                        <a:lnTo>
                          <a:pt x="0" y="88"/>
                        </a:lnTo>
                        <a:lnTo>
                          <a:pt x="1" y="88"/>
                        </a:lnTo>
                        <a:lnTo>
                          <a:pt x="1" y="89"/>
                        </a:lnTo>
                        <a:lnTo>
                          <a:pt x="1" y="90"/>
                        </a:lnTo>
                        <a:lnTo>
                          <a:pt x="1" y="91"/>
                        </a:lnTo>
                        <a:lnTo>
                          <a:pt x="2" y="92"/>
                        </a:lnTo>
                        <a:lnTo>
                          <a:pt x="2" y="93"/>
                        </a:lnTo>
                        <a:lnTo>
                          <a:pt x="2" y="94"/>
                        </a:lnTo>
                        <a:lnTo>
                          <a:pt x="3" y="94"/>
                        </a:lnTo>
                        <a:lnTo>
                          <a:pt x="3" y="95"/>
                        </a:lnTo>
                        <a:lnTo>
                          <a:pt x="3" y="96"/>
                        </a:lnTo>
                        <a:lnTo>
                          <a:pt x="4" y="96"/>
                        </a:lnTo>
                        <a:lnTo>
                          <a:pt x="4" y="97"/>
                        </a:lnTo>
                        <a:lnTo>
                          <a:pt x="5" y="98"/>
                        </a:lnTo>
                        <a:lnTo>
                          <a:pt x="5" y="99"/>
                        </a:lnTo>
                        <a:lnTo>
                          <a:pt x="6" y="99"/>
                        </a:lnTo>
                        <a:lnTo>
                          <a:pt x="6" y="100"/>
                        </a:lnTo>
                        <a:lnTo>
                          <a:pt x="7" y="100"/>
                        </a:lnTo>
                        <a:lnTo>
                          <a:pt x="7" y="101"/>
                        </a:lnTo>
                        <a:lnTo>
                          <a:pt x="8" y="101"/>
                        </a:lnTo>
                        <a:lnTo>
                          <a:pt x="8" y="102"/>
                        </a:lnTo>
                        <a:lnTo>
                          <a:pt x="9" y="102"/>
                        </a:lnTo>
                        <a:lnTo>
                          <a:pt x="9" y="103"/>
                        </a:lnTo>
                        <a:lnTo>
                          <a:pt x="10" y="104"/>
                        </a:lnTo>
                        <a:lnTo>
                          <a:pt x="11" y="105"/>
                        </a:lnTo>
                        <a:lnTo>
                          <a:pt x="11" y="106"/>
                        </a:lnTo>
                        <a:lnTo>
                          <a:pt x="12" y="106"/>
                        </a:lnTo>
                        <a:lnTo>
                          <a:pt x="12" y="107"/>
                        </a:lnTo>
                        <a:lnTo>
                          <a:pt x="12" y="108"/>
                        </a:lnTo>
                        <a:lnTo>
                          <a:pt x="13" y="108"/>
                        </a:lnTo>
                        <a:lnTo>
                          <a:pt x="13" y="109"/>
                        </a:lnTo>
                        <a:lnTo>
                          <a:pt x="13" y="378"/>
                        </a:lnTo>
                        <a:lnTo>
                          <a:pt x="18" y="377"/>
                        </a:lnTo>
                        <a:lnTo>
                          <a:pt x="18" y="109"/>
                        </a:lnTo>
                        <a:lnTo>
                          <a:pt x="18" y="108"/>
                        </a:lnTo>
                        <a:lnTo>
                          <a:pt x="19" y="108"/>
                        </a:lnTo>
                        <a:lnTo>
                          <a:pt x="19" y="107"/>
                        </a:lnTo>
                        <a:lnTo>
                          <a:pt x="20" y="106"/>
                        </a:lnTo>
                        <a:lnTo>
                          <a:pt x="20" y="105"/>
                        </a:lnTo>
                        <a:lnTo>
                          <a:pt x="21" y="105"/>
                        </a:lnTo>
                        <a:lnTo>
                          <a:pt x="21" y="104"/>
                        </a:lnTo>
                        <a:lnTo>
                          <a:pt x="22" y="103"/>
                        </a:lnTo>
                        <a:lnTo>
                          <a:pt x="23" y="102"/>
                        </a:lnTo>
                        <a:lnTo>
                          <a:pt x="24" y="102"/>
                        </a:lnTo>
                        <a:lnTo>
                          <a:pt x="24" y="101"/>
                        </a:lnTo>
                        <a:lnTo>
                          <a:pt x="25" y="101"/>
                        </a:lnTo>
                        <a:lnTo>
                          <a:pt x="25" y="100"/>
                        </a:lnTo>
                        <a:lnTo>
                          <a:pt x="26" y="99"/>
                        </a:lnTo>
                        <a:lnTo>
                          <a:pt x="26" y="98"/>
                        </a:lnTo>
                        <a:lnTo>
                          <a:pt x="27" y="98"/>
                        </a:lnTo>
                        <a:lnTo>
                          <a:pt x="27" y="97"/>
                        </a:lnTo>
                        <a:lnTo>
                          <a:pt x="28" y="96"/>
                        </a:lnTo>
                        <a:lnTo>
                          <a:pt x="28" y="95"/>
                        </a:lnTo>
                        <a:lnTo>
                          <a:pt x="29" y="94"/>
                        </a:lnTo>
                        <a:lnTo>
                          <a:pt x="29" y="93"/>
                        </a:lnTo>
                        <a:lnTo>
                          <a:pt x="29" y="92"/>
                        </a:lnTo>
                        <a:lnTo>
                          <a:pt x="30" y="92"/>
                        </a:lnTo>
                        <a:lnTo>
                          <a:pt x="30" y="91"/>
                        </a:lnTo>
                        <a:lnTo>
                          <a:pt x="30" y="90"/>
                        </a:lnTo>
                        <a:lnTo>
                          <a:pt x="30" y="89"/>
                        </a:lnTo>
                        <a:lnTo>
                          <a:pt x="31" y="88"/>
                        </a:lnTo>
                        <a:lnTo>
                          <a:pt x="31" y="87"/>
                        </a:lnTo>
                        <a:lnTo>
                          <a:pt x="31" y="86"/>
                        </a:lnTo>
                        <a:lnTo>
                          <a:pt x="31" y="85"/>
                        </a:lnTo>
                        <a:lnTo>
                          <a:pt x="31" y="84"/>
                        </a:lnTo>
                        <a:lnTo>
                          <a:pt x="31" y="83"/>
                        </a:lnTo>
                        <a:lnTo>
                          <a:pt x="31" y="82"/>
                        </a:lnTo>
                        <a:lnTo>
                          <a:pt x="32" y="82"/>
                        </a:lnTo>
                        <a:lnTo>
                          <a:pt x="32" y="81"/>
                        </a:lnTo>
                        <a:lnTo>
                          <a:pt x="32" y="80"/>
                        </a:lnTo>
                        <a:lnTo>
                          <a:pt x="32" y="79"/>
                        </a:lnTo>
                        <a:lnTo>
                          <a:pt x="32" y="78"/>
                        </a:lnTo>
                        <a:lnTo>
                          <a:pt x="32" y="77"/>
                        </a:lnTo>
                        <a:lnTo>
                          <a:pt x="31" y="76"/>
                        </a:lnTo>
                        <a:lnTo>
                          <a:pt x="31" y="75"/>
                        </a:lnTo>
                        <a:lnTo>
                          <a:pt x="31" y="74"/>
                        </a:lnTo>
                        <a:lnTo>
                          <a:pt x="31" y="73"/>
                        </a:lnTo>
                        <a:lnTo>
                          <a:pt x="31" y="72"/>
                        </a:lnTo>
                        <a:lnTo>
                          <a:pt x="31" y="71"/>
                        </a:lnTo>
                        <a:lnTo>
                          <a:pt x="31" y="70"/>
                        </a:lnTo>
                        <a:lnTo>
                          <a:pt x="30" y="70"/>
                        </a:lnTo>
                        <a:lnTo>
                          <a:pt x="30" y="69"/>
                        </a:lnTo>
                        <a:lnTo>
                          <a:pt x="30" y="68"/>
                        </a:lnTo>
                        <a:lnTo>
                          <a:pt x="30" y="67"/>
                        </a:lnTo>
                        <a:lnTo>
                          <a:pt x="29" y="66"/>
                        </a:lnTo>
                        <a:lnTo>
                          <a:pt x="29" y="65"/>
                        </a:lnTo>
                        <a:lnTo>
                          <a:pt x="29" y="64"/>
                        </a:lnTo>
                        <a:lnTo>
                          <a:pt x="28" y="64"/>
                        </a:lnTo>
                        <a:lnTo>
                          <a:pt x="28" y="63"/>
                        </a:lnTo>
                        <a:lnTo>
                          <a:pt x="28" y="62"/>
                        </a:lnTo>
                        <a:lnTo>
                          <a:pt x="27" y="62"/>
                        </a:lnTo>
                        <a:lnTo>
                          <a:pt x="27" y="61"/>
                        </a:lnTo>
                        <a:lnTo>
                          <a:pt x="27" y="60"/>
                        </a:lnTo>
                        <a:lnTo>
                          <a:pt x="26" y="60"/>
                        </a:lnTo>
                        <a:lnTo>
                          <a:pt x="26" y="59"/>
                        </a:lnTo>
                        <a:lnTo>
                          <a:pt x="25" y="59"/>
                        </a:lnTo>
                        <a:lnTo>
                          <a:pt x="25" y="58"/>
                        </a:lnTo>
                        <a:lnTo>
                          <a:pt x="24" y="58"/>
                        </a:lnTo>
                        <a:lnTo>
                          <a:pt x="24" y="57"/>
                        </a:lnTo>
                        <a:lnTo>
                          <a:pt x="23" y="57"/>
                        </a:lnTo>
                        <a:lnTo>
                          <a:pt x="23" y="56"/>
                        </a:lnTo>
                        <a:lnTo>
                          <a:pt x="22" y="55"/>
                        </a:lnTo>
                        <a:lnTo>
                          <a:pt x="22" y="54"/>
                        </a:lnTo>
                        <a:lnTo>
                          <a:pt x="21" y="54"/>
                        </a:lnTo>
                        <a:lnTo>
                          <a:pt x="21" y="53"/>
                        </a:lnTo>
                        <a:lnTo>
                          <a:pt x="20" y="52"/>
                        </a:lnTo>
                        <a:lnTo>
                          <a:pt x="19" y="51"/>
                        </a:lnTo>
                        <a:lnTo>
                          <a:pt x="19" y="50"/>
                        </a:lnTo>
                        <a:lnTo>
                          <a:pt x="18" y="49"/>
                        </a:lnTo>
                        <a:lnTo>
                          <a:pt x="18" y="48"/>
                        </a:lnTo>
                        <a:lnTo>
                          <a:pt x="18" y="0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12" name="Freeform 28"/>
                  <p:cNvSpPr>
                    <a:spLocks noChangeArrowheads="1"/>
                  </p:cNvSpPr>
                  <p:nvPr/>
                </p:nvSpPr>
                <p:spPr bwMode="auto">
                  <a:xfrm>
                    <a:off x="216" y="296"/>
                    <a:ext cx="26" cy="55"/>
                  </a:xfrm>
                  <a:custGeom>
                    <a:avLst/>
                    <a:gdLst>
                      <a:gd name="T0" fmla="*/ 12 w 25"/>
                      <a:gd name="T1" fmla="*/ 0 h 54"/>
                      <a:gd name="T2" fmla="*/ 5 w 25"/>
                      <a:gd name="T3" fmla="*/ 9 h 54"/>
                      <a:gd name="T4" fmla="*/ 1 w 25"/>
                      <a:gd name="T5" fmla="*/ 16 h 54"/>
                      <a:gd name="T6" fmla="*/ 0 w 25"/>
                      <a:gd name="T7" fmla="*/ 26 h 54"/>
                      <a:gd name="T8" fmla="*/ 1 w 25"/>
                      <a:gd name="T9" fmla="*/ 37 h 54"/>
                      <a:gd name="T10" fmla="*/ 5 w 25"/>
                      <a:gd name="T11" fmla="*/ 45 h 54"/>
                      <a:gd name="T12" fmla="*/ 15 w 25"/>
                      <a:gd name="T13" fmla="*/ 56 h 54"/>
                      <a:gd name="T14" fmla="*/ 21 w 25"/>
                      <a:gd name="T15" fmla="*/ 46 h 54"/>
                      <a:gd name="T16" fmla="*/ 26 w 25"/>
                      <a:gd name="T17" fmla="*/ 38 h 54"/>
                      <a:gd name="T18" fmla="*/ 27 w 25"/>
                      <a:gd name="T19" fmla="*/ 26 h 54"/>
                      <a:gd name="T20" fmla="*/ 26 w 25"/>
                      <a:gd name="T21" fmla="*/ 16 h 54"/>
                      <a:gd name="T22" fmla="*/ 21 w 25"/>
                      <a:gd name="T23" fmla="*/ 9 h 54"/>
                      <a:gd name="T24" fmla="*/ 12 w 25"/>
                      <a:gd name="T25" fmla="*/ 0 h 5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5"/>
                      <a:gd name="T40" fmla="*/ 0 h 54"/>
                      <a:gd name="T41" fmla="*/ 25 w 25"/>
                      <a:gd name="T42" fmla="*/ 54 h 5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5" h="54">
                        <a:moveTo>
                          <a:pt x="12" y="0"/>
                        </a:moveTo>
                        <a:cubicBezTo>
                          <a:pt x="12" y="0"/>
                          <a:pt x="10" y="5"/>
                          <a:pt x="5" y="9"/>
                        </a:cubicBezTo>
                        <a:cubicBezTo>
                          <a:pt x="5" y="9"/>
                          <a:pt x="3" y="12"/>
                          <a:pt x="1" y="16"/>
                        </a:cubicBezTo>
                        <a:cubicBezTo>
                          <a:pt x="1" y="16"/>
                          <a:pt x="0" y="21"/>
                          <a:pt x="0" y="26"/>
                        </a:cubicBezTo>
                        <a:cubicBezTo>
                          <a:pt x="0" y="26"/>
                          <a:pt x="0" y="31"/>
                          <a:pt x="1" y="35"/>
                        </a:cubicBezTo>
                        <a:cubicBezTo>
                          <a:pt x="1" y="35"/>
                          <a:pt x="2" y="40"/>
                          <a:pt x="5" y="43"/>
                        </a:cubicBezTo>
                        <a:cubicBezTo>
                          <a:pt x="5" y="43"/>
                          <a:pt x="9" y="47"/>
                          <a:pt x="13" y="54"/>
                        </a:cubicBezTo>
                        <a:cubicBezTo>
                          <a:pt x="13" y="54"/>
                          <a:pt x="15" y="48"/>
                          <a:pt x="19" y="44"/>
                        </a:cubicBezTo>
                        <a:cubicBezTo>
                          <a:pt x="19" y="44"/>
                          <a:pt x="22" y="41"/>
                          <a:pt x="24" y="36"/>
                        </a:cubicBezTo>
                        <a:cubicBezTo>
                          <a:pt x="24" y="36"/>
                          <a:pt x="25" y="32"/>
                          <a:pt x="25" y="26"/>
                        </a:cubicBezTo>
                        <a:cubicBezTo>
                          <a:pt x="25" y="26"/>
                          <a:pt x="25" y="21"/>
                          <a:pt x="24" y="16"/>
                        </a:cubicBezTo>
                        <a:cubicBezTo>
                          <a:pt x="24" y="16"/>
                          <a:pt x="22" y="12"/>
                          <a:pt x="19" y="9"/>
                        </a:cubicBezTo>
                        <a:cubicBezTo>
                          <a:pt x="19" y="9"/>
                          <a:pt x="15" y="5"/>
                          <a:pt x="12" y="0"/>
                        </a:cubicBezTo>
                      </a:path>
                    </a:pathLst>
                  </a:custGeom>
                  <a:solidFill>
                    <a:srgbClr val="CFCFC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1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35" y="238"/>
                    <a:ext cx="185" cy="2"/>
                  </a:xfrm>
                  <a:prstGeom prst="rect">
                    <a:avLst/>
                  </a:prstGeom>
                  <a:solidFill>
                    <a:srgbClr val="A0A0A0"/>
                  </a:solidFill>
                  <a:ln w="9525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14" name="Freeform 30"/>
                  <p:cNvSpPr>
                    <a:spLocks noChangeArrowheads="1"/>
                  </p:cNvSpPr>
                  <p:nvPr/>
                </p:nvSpPr>
                <p:spPr bwMode="auto">
                  <a:xfrm>
                    <a:off x="89" y="247"/>
                    <a:ext cx="12" cy="157"/>
                  </a:xfrm>
                  <a:custGeom>
                    <a:avLst/>
                    <a:gdLst>
                      <a:gd name="T0" fmla="*/ 0 w 12"/>
                      <a:gd name="T1" fmla="*/ 150 h 156"/>
                      <a:gd name="T2" fmla="*/ 0 w 12"/>
                      <a:gd name="T3" fmla="*/ 151 h 156"/>
                      <a:gd name="T4" fmla="*/ 0 w 12"/>
                      <a:gd name="T5" fmla="*/ 152 h 156"/>
                      <a:gd name="T6" fmla="*/ 0 w 12"/>
                      <a:gd name="T7" fmla="*/ 153 h 156"/>
                      <a:gd name="T8" fmla="*/ 0 w 12"/>
                      <a:gd name="T9" fmla="*/ 154 h 156"/>
                      <a:gd name="T10" fmla="*/ 1 w 12"/>
                      <a:gd name="T11" fmla="*/ 155 h 156"/>
                      <a:gd name="T12" fmla="*/ 1 w 12"/>
                      <a:gd name="T13" fmla="*/ 155 h 156"/>
                      <a:gd name="T14" fmla="*/ 2 w 12"/>
                      <a:gd name="T15" fmla="*/ 156 h 156"/>
                      <a:gd name="T16" fmla="*/ 2 w 12"/>
                      <a:gd name="T17" fmla="*/ 157 h 156"/>
                      <a:gd name="T18" fmla="*/ 3 w 12"/>
                      <a:gd name="T19" fmla="*/ 157 h 156"/>
                      <a:gd name="T20" fmla="*/ 3 w 12"/>
                      <a:gd name="T21" fmla="*/ 158 h 156"/>
                      <a:gd name="T22" fmla="*/ 4 w 12"/>
                      <a:gd name="T23" fmla="*/ 158 h 156"/>
                      <a:gd name="T24" fmla="*/ 5 w 12"/>
                      <a:gd name="T25" fmla="*/ 158 h 156"/>
                      <a:gd name="T26" fmla="*/ 5 w 12"/>
                      <a:gd name="T27" fmla="*/ 158 h 156"/>
                      <a:gd name="T28" fmla="*/ 6 w 12"/>
                      <a:gd name="T29" fmla="*/ 158 h 156"/>
                      <a:gd name="T30" fmla="*/ 7 w 12"/>
                      <a:gd name="T31" fmla="*/ 158 h 156"/>
                      <a:gd name="T32" fmla="*/ 7 w 12"/>
                      <a:gd name="T33" fmla="*/ 158 h 156"/>
                      <a:gd name="T34" fmla="*/ 8 w 12"/>
                      <a:gd name="T35" fmla="*/ 158 h 156"/>
                      <a:gd name="T36" fmla="*/ 9 w 12"/>
                      <a:gd name="T37" fmla="*/ 157 h 156"/>
                      <a:gd name="T38" fmla="*/ 9 w 12"/>
                      <a:gd name="T39" fmla="*/ 157 h 156"/>
                      <a:gd name="T40" fmla="*/ 10 w 12"/>
                      <a:gd name="T41" fmla="*/ 156 h 156"/>
                      <a:gd name="T42" fmla="*/ 10 w 12"/>
                      <a:gd name="T43" fmla="*/ 156 h 156"/>
                      <a:gd name="T44" fmla="*/ 11 w 12"/>
                      <a:gd name="T45" fmla="*/ 155 h 156"/>
                      <a:gd name="T46" fmla="*/ 11 w 12"/>
                      <a:gd name="T47" fmla="*/ 154 h 156"/>
                      <a:gd name="T48" fmla="*/ 11 w 12"/>
                      <a:gd name="T49" fmla="*/ 153 h 156"/>
                      <a:gd name="T50" fmla="*/ 12 w 12"/>
                      <a:gd name="T51" fmla="*/ 152 h 156"/>
                      <a:gd name="T52" fmla="*/ 12 w 12"/>
                      <a:gd name="T53" fmla="*/ 151 h 156"/>
                      <a:gd name="T54" fmla="*/ 12 w 12"/>
                      <a:gd name="T55" fmla="*/ 150 h 156"/>
                      <a:gd name="T56" fmla="*/ 12 w 12"/>
                      <a:gd name="T57" fmla="*/ 149 h 156"/>
                      <a:gd name="T58" fmla="*/ 12 w 12"/>
                      <a:gd name="T59" fmla="*/ 6 h 156"/>
                      <a:gd name="T60" fmla="*/ 12 w 12"/>
                      <a:gd name="T61" fmla="*/ 5 h 156"/>
                      <a:gd name="T62" fmla="*/ 11 w 12"/>
                      <a:gd name="T63" fmla="*/ 4 h 156"/>
                      <a:gd name="T64" fmla="*/ 11 w 12"/>
                      <a:gd name="T65" fmla="*/ 3 h 156"/>
                      <a:gd name="T66" fmla="*/ 11 w 12"/>
                      <a:gd name="T67" fmla="*/ 3 h 156"/>
                      <a:gd name="T68" fmla="*/ 10 w 12"/>
                      <a:gd name="T69" fmla="*/ 2 h 156"/>
                      <a:gd name="T70" fmla="*/ 10 w 12"/>
                      <a:gd name="T71" fmla="*/ 1 h 156"/>
                      <a:gd name="T72" fmla="*/ 9 w 12"/>
                      <a:gd name="T73" fmla="*/ 1 h 156"/>
                      <a:gd name="T74" fmla="*/ 8 w 12"/>
                      <a:gd name="T75" fmla="*/ 0 h 156"/>
                      <a:gd name="T76" fmla="*/ 8 w 12"/>
                      <a:gd name="T77" fmla="*/ 0 h 156"/>
                      <a:gd name="T78" fmla="*/ 7 w 12"/>
                      <a:gd name="T79" fmla="*/ 0 h 156"/>
                      <a:gd name="T80" fmla="*/ 6 w 12"/>
                      <a:gd name="T81" fmla="*/ 0 h 156"/>
                      <a:gd name="T82" fmla="*/ 6 w 12"/>
                      <a:gd name="T83" fmla="*/ 0 h 156"/>
                      <a:gd name="T84" fmla="*/ 5 w 12"/>
                      <a:gd name="T85" fmla="*/ 0 h 156"/>
                      <a:gd name="T86" fmla="*/ 4 w 12"/>
                      <a:gd name="T87" fmla="*/ 0 h 156"/>
                      <a:gd name="T88" fmla="*/ 4 w 12"/>
                      <a:gd name="T89" fmla="*/ 0 h 156"/>
                      <a:gd name="T90" fmla="*/ 3 w 12"/>
                      <a:gd name="T91" fmla="*/ 1 h 156"/>
                      <a:gd name="T92" fmla="*/ 2 w 12"/>
                      <a:gd name="T93" fmla="*/ 1 h 156"/>
                      <a:gd name="T94" fmla="*/ 2 w 12"/>
                      <a:gd name="T95" fmla="*/ 2 h 156"/>
                      <a:gd name="T96" fmla="*/ 1 w 12"/>
                      <a:gd name="T97" fmla="*/ 2 h 156"/>
                      <a:gd name="T98" fmla="*/ 1 w 12"/>
                      <a:gd name="T99" fmla="*/ 3 h 156"/>
                      <a:gd name="T100" fmla="*/ 0 w 12"/>
                      <a:gd name="T101" fmla="*/ 4 h 156"/>
                      <a:gd name="T102" fmla="*/ 0 w 12"/>
                      <a:gd name="T103" fmla="*/ 5 h 156"/>
                      <a:gd name="T104" fmla="*/ 0 w 12"/>
                      <a:gd name="T105" fmla="*/ 6 h 156"/>
                      <a:gd name="T106" fmla="*/ 0 w 12"/>
                      <a:gd name="T107" fmla="*/ 7 h 15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2"/>
                      <a:gd name="T163" fmla="*/ 0 h 156"/>
                      <a:gd name="T164" fmla="*/ 12 w 12"/>
                      <a:gd name="T165" fmla="*/ 156 h 15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2" h="156">
                        <a:moveTo>
                          <a:pt x="0" y="7"/>
                        </a:moveTo>
                        <a:lnTo>
                          <a:pt x="0" y="147"/>
                        </a:lnTo>
                        <a:lnTo>
                          <a:pt x="0" y="148"/>
                        </a:lnTo>
                        <a:lnTo>
                          <a:pt x="0" y="149"/>
                        </a:lnTo>
                        <a:lnTo>
                          <a:pt x="0" y="150"/>
                        </a:lnTo>
                        <a:lnTo>
                          <a:pt x="0" y="151"/>
                        </a:lnTo>
                        <a:lnTo>
                          <a:pt x="0" y="152"/>
                        </a:lnTo>
                        <a:lnTo>
                          <a:pt x="1" y="152"/>
                        </a:lnTo>
                        <a:lnTo>
                          <a:pt x="1" y="153"/>
                        </a:lnTo>
                        <a:lnTo>
                          <a:pt x="1" y="154"/>
                        </a:lnTo>
                        <a:lnTo>
                          <a:pt x="2" y="154"/>
                        </a:lnTo>
                        <a:lnTo>
                          <a:pt x="2" y="155"/>
                        </a:lnTo>
                        <a:lnTo>
                          <a:pt x="3" y="155"/>
                        </a:lnTo>
                        <a:lnTo>
                          <a:pt x="3" y="156"/>
                        </a:lnTo>
                        <a:lnTo>
                          <a:pt x="4" y="156"/>
                        </a:lnTo>
                        <a:lnTo>
                          <a:pt x="5" y="156"/>
                        </a:lnTo>
                        <a:lnTo>
                          <a:pt x="6" y="156"/>
                        </a:lnTo>
                        <a:lnTo>
                          <a:pt x="7" y="156"/>
                        </a:lnTo>
                        <a:lnTo>
                          <a:pt x="8" y="156"/>
                        </a:lnTo>
                        <a:lnTo>
                          <a:pt x="9" y="155"/>
                        </a:lnTo>
                        <a:lnTo>
                          <a:pt x="10" y="155"/>
                        </a:lnTo>
                        <a:lnTo>
                          <a:pt x="10" y="154"/>
                        </a:lnTo>
                        <a:lnTo>
                          <a:pt x="10" y="153"/>
                        </a:lnTo>
                        <a:lnTo>
                          <a:pt x="11" y="153"/>
                        </a:lnTo>
                        <a:lnTo>
                          <a:pt x="11" y="152"/>
                        </a:lnTo>
                        <a:lnTo>
                          <a:pt x="11" y="151"/>
                        </a:lnTo>
                        <a:lnTo>
                          <a:pt x="12" y="151"/>
                        </a:lnTo>
                        <a:lnTo>
                          <a:pt x="12" y="150"/>
                        </a:lnTo>
                        <a:lnTo>
                          <a:pt x="12" y="149"/>
                        </a:lnTo>
                        <a:lnTo>
                          <a:pt x="12" y="148"/>
                        </a:lnTo>
                        <a:lnTo>
                          <a:pt x="12" y="147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5"/>
                        </a:lnTo>
                        <a:lnTo>
                          <a:pt x="11" y="4"/>
                        </a:lnTo>
                        <a:lnTo>
                          <a:pt x="11" y="3"/>
                        </a:lnTo>
                        <a:lnTo>
                          <a:pt x="10" y="2"/>
                        </a:lnTo>
                        <a:lnTo>
                          <a:pt x="10" y="1"/>
                        </a:lnTo>
                        <a:lnTo>
                          <a:pt x="9" y="1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moveTo>
                          <a:pt x="4" y="13"/>
                        </a:moveTo>
                        <a:lnTo>
                          <a:pt x="4" y="140"/>
                        </a:lnTo>
                        <a:lnTo>
                          <a:pt x="7" y="140"/>
                        </a:lnTo>
                        <a:lnTo>
                          <a:pt x="7" y="13"/>
                        </a:lnTo>
                        <a:lnTo>
                          <a:pt x="4" y="13"/>
                        </a:lnTo>
                      </a:path>
                    </a:pathLst>
                  </a:custGeom>
                  <a:solidFill>
                    <a:srgbClr val="2F2F2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15" name="Freeform 31"/>
                  <p:cNvSpPr>
                    <a:spLocks noChangeArrowheads="1"/>
                  </p:cNvSpPr>
                  <p:nvPr/>
                </p:nvSpPr>
                <p:spPr bwMode="auto">
                  <a:xfrm>
                    <a:off x="88" y="250"/>
                    <a:ext cx="12" cy="150"/>
                  </a:xfrm>
                  <a:custGeom>
                    <a:avLst/>
                    <a:gdLst>
                      <a:gd name="T0" fmla="*/ 0 w 11"/>
                      <a:gd name="T1" fmla="*/ 143 h 149"/>
                      <a:gd name="T2" fmla="*/ 0 w 11"/>
                      <a:gd name="T3" fmla="*/ 144 h 149"/>
                      <a:gd name="T4" fmla="*/ 0 w 11"/>
                      <a:gd name="T5" fmla="*/ 145 h 149"/>
                      <a:gd name="T6" fmla="*/ 0 w 11"/>
                      <a:gd name="T7" fmla="*/ 146 h 149"/>
                      <a:gd name="T8" fmla="*/ 0 w 11"/>
                      <a:gd name="T9" fmla="*/ 147 h 149"/>
                      <a:gd name="T10" fmla="*/ 1 w 11"/>
                      <a:gd name="T11" fmla="*/ 148 h 149"/>
                      <a:gd name="T12" fmla="*/ 1 w 11"/>
                      <a:gd name="T13" fmla="*/ 148 h 149"/>
                      <a:gd name="T14" fmla="*/ 2 w 11"/>
                      <a:gd name="T15" fmla="*/ 149 h 149"/>
                      <a:gd name="T16" fmla="*/ 2 w 11"/>
                      <a:gd name="T17" fmla="*/ 150 h 149"/>
                      <a:gd name="T18" fmla="*/ 3 w 11"/>
                      <a:gd name="T19" fmla="*/ 150 h 149"/>
                      <a:gd name="T20" fmla="*/ 3 w 11"/>
                      <a:gd name="T21" fmla="*/ 151 h 149"/>
                      <a:gd name="T22" fmla="*/ 4 w 11"/>
                      <a:gd name="T23" fmla="*/ 151 h 149"/>
                      <a:gd name="T24" fmla="*/ 4 w 11"/>
                      <a:gd name="T25" fmla="*/ 151 h 149"/>
                      <a:gd name="T26" fmla="*/ 5 w 11"/>
                      <a:gd name="T27" fmla="*/ 151 h 149"/>
                      <a:gd name="T28" fmla="*/ 8 w 11"/>
                      <a:gd name="T29" fmla="*/ 151 h 149"/>
                      <a:gd name="T30" fmla="*/ 8 w 11"/>
                      <a:gd name="T31" fmla="*/ 151 h 149"/>
                      <a:gd name="T32" fmla="*/ 9 w 11"/>
                      <a:gd name="T33" fmla="*/ 151 h 149"/>
                      <a:gd name="T34" fmla="*/ 9 w 11"/>
                      <a:gd name="T35" fmla="*/ 151 h 149"/>
                      <a:gd name="T36" fmla="*/ 10 w 11"/>
                      <a:gd name="T37" fmla="*/ 150 h 149"/>
                      <a:gd name="T38" fmla="*/ 10 w 11"/>
                      <a:gd name="T39" fmla="*/ 150 h 149"/>
                      <a:gd name="T40" fmla="*/ 11 w 11"/>
                      <a:gd name="T41" fmla="*/ 149 h 149"/>
                      <a:gd name="T42" fmla="*/ 11 w 11"/>
                      <a:gd name="T43" fmla="*/ 149 h 149"/>
                      <a:gd name="T44" fmla="*/ 12 w 11"/>
                      <a:gd name="T45" fmla="*/ 148 h 149"/>
                      <a:gd name="T46" fmla="*/ 12 w 11"/>
                      <a:gd name="T47" fmla="*/ 147 h 149"/>
                      <a:gd name="T48" fmla="*/ 13 w 11"/>
                      <a:gd name="T49" fmla="*/ 146 h 149"/>
                      <a:gd name="T50" fmla="*/ 13 w 11"/>
                      <a:gd name="T51" fmla="*/ 146 h 149"/>
                      <a:gd name="T52" fmla="*/ 13 w 11"/>
                      <a:gd name="T53" fmla="*/ 145 h 149"/>
                      <a:gd name="T54" fmla="*/ 13 w 11"/>
                      <a:gd name="T55" fmla="*/ 144 h 149"/>
                      <a:gd name="T56" fmla="*/ 13 w 11"/>
                      <a:gd name="T57" fmla="*/ 143 h 149"/>
                      <a:gd name="T58" fmla="*/ 13 w 11"/>
                      <a:gd name="T59" fmla="*/ 6 h 149"/>
                      <a:gd name="T60" fmla="*/ 13 w 11"/>
                      <a:gd name="T61" fmla="*/ 5 h 149"/>
                      <a:gd name="T62" fmla="*/ 13 w 11"/>
                      <a:gd name="T63" fmla="*/ 4 h 149"/>
                      <a:gd name="T64" fmla="*/ 12 w 11"/>
                      <a:gd name="T65" fmla="*/ 3 h 149"/>
                      <a:gd name="T66" fmla="*/ 12 w 11"/>
                      <a:gd name="T67" fmla="*/ 2 h 149"/>
                      <a:gd name="T68" fmla="*/ 11 w 11"/>
                      <a:gd name="T69" fmla="*/ 2 h 149"/>
                      <a:gd name="T70" fmla="*/ 11 w 11"/>
                      <a:gd name="T71" fmla="*/ 1 h 149"/>
                      <a:gd name="T72" fmla="*/ 10 w 11"/>
                      <a:gd name="T73" fmla="*/ 1 h 149"/>
                      <a:gd name="T74" fmla="*/ 10 w 11"/>
                      <a:gd name="T75" fmla="*/ 0 h 149"/>
                      <a:gd name="T76" fmla="*/ 9 w 11"/>
                      <a:gd name="T77" fmla="*/ 0 h 149"/>
                      <a:gd name="T78" fmla="*/ 8 w 11"/>
                      <a:gd name="T79" fmla="*/ 0 h 149"/>
                      <a:gd name="T80" fmla="*/ 8 w 11"/>
                      <a:gd name="T81" fmla="*/ 0 h 149"/>
                      <a:gd name="T82" fmla="*/ 5 w 11"/>
                      <a:gd name="T83" fmla="*/ 0 h 149"/>
                      <a:gd name="T84" fmla="*/ 5 w 11"/>
                      <a:gd name="T85" fmla="*/ 0 h 149"/>
                      <a:gd name="T86" fmla="*/ 4 w 11"/>
                      <a:gd name="T87" fmla="*/ 0 h 149"/>
                      <a:gd name="T88" fmla="*/ 3 w 11"/>
                      <a:gd name="T89" fmla="*/ 0 h 149"/>
                      <a:gd name="T90" fmla="*/ 3 w 11"/>
                      <a:gd name="T91" fmla="*/ 0 h 149"/>
                      <a:gd name="T92" fmla="*/ 2 w 11"/>
                      <a:gd name="T93" fmla="*/ 1 h 149"/>
                      <a:gd name="T94" fmla="*/ 2 w 11"/>
                      <a:gd name="T95" fmla="*/ 2 h 149"/>
                      <a:gd name="T96" fmla="*/ 1 w 11"/>
                      <a:gd name="T97" fmla="*/ 2 h 149"/>
                      <a:gd name="T98" fmla="*/ 1 w 11"/>
                      <a:gd name="T99" fmla="*/ 3 h 149"/>
                      <a:gd name="T100" fmla="*/ 0 w 11"/>
                      <a:gd name="T101" fmla="*/ 4 h 149"/>
                      <a:gd name="T102" fmla="*/ 0 w 11"/>
                      <a:gd name="T103" fmla="*/ 5 h 149"/>
                      <a:gd name="T104" fmla="*/ 0 w 11"/>
                      <a:gd name="T105" fmla="*/ 6 h 149"/>
                      <a:gd name="T106" fmla="*/ 0 w 11"/>
                      <a:gd name="T107" fmla="*/ 7 h 149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1"/>
                      <a:gd name="T163" fmla="*/ 0 h 149"/>
                      <a:gd name="T164" fmla="*/ 11 w 11"/>
                      <a:gd name="T165" fmla="*/ 149 h 149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1" h="149">
                        <a:moveTo>
                          <a:pt x="0" y="7"/>
                        </a:moveTo>
                        <a:lnTo>
                          <a:pt x="0" y="141"/>
                        </a:lnTo>
                        <a:lnTo>
                          <a:pt x="0" y="142"/>
                        </a:lnTo>
                        <a:lnTo>
                          <a:pt x="0" y="143"/>
                        </a:lnTo>
                        <a:lnTo>
                          <a:pt x="0" y="144"/>
                        </a:lnTo>
                        <a:lnTo>
                          <a:pt x="0" y="145"/>
                        </a:lnTo>
                        <a:lnTo>
                          <a:pt x="1" y="145"/>
                        </a:lnTo>
                        <a:lnTo>
                          <a:pt x="1" y="146"/>
                        </a:lnTo>
                        <a:lnTo>
                          <a:pt x="1" y="147"/>
                        </a:lnTo>
                        <a:lnTo>
                          <a:pt x="2" y="147"/>
                        </a:lnTo>
                        <a:lnTo>
                          <a:pt x="2" y="148"/>
                        </a:lnTo>
                        <a:lnTo>
                          <a:pt x="3" y="148"/>
                        </a:lnTo>
                        <a:lnTo>
                          <a:pt x="3" y="149"/>
                        </a:lnTo>
                        <a:lnTo>
                          <a:pt x="4" y="149"/>
                        </a:lnTo>
                        <a:lnTo>
                          <a:pt x="5" y="149"/>
                        </a:lnTo>
                        <a:lnTo>
                          <a:pt x="6" y="149"/>
                        </a:lnTo>
                        <a:lnTo>
                          <a:pt x="7" y="149"/>
                        </a:lnTo>
                        <a:lnTo>
                          <a:pt x="8" y="149"/>
                        </a:lnTo>
                        <a:lnTo>
                          <a:pt x="8" y="148"/>
                        </a:lnTo>
                        <a:lnTo>
                          <a:pt x="9" y="148"/>
                        </a:lnTo>
                        <a:lnTo>
                          <a:pt x="9" y="147"/>
                        </a:lnTo>
                        <a:lnTo>
                          <a:pt x="10" y="147"/>
                        </a:lnTo>
                        <a:lnTo>
                          <a:pt x="10" y="146"/>
                        </a:lnTo>
                        <a:lnTo>
                          <a:pt x="10" y="145"/>
                        </a:lnTo>
                        <a:lnTo>
                          <a:pt x="11" y="144"/>
                        </a:lnTo>
                        <a:lnTo>
                          <a:pt x="11" y="143"/>
                        </a:lnTo>
                        <a:lnTo>
                          <a:pt x="11" y="142"/>
                        </a:lnTo>
                        <a:lnTo>
                          <a:pt x="11" y="141"/>
                        </a:lnTo>
                        <a:lnTo>
                          <a:pt x="11" y="7"/>
                        </a:lnTo>
                        <a:lnTo>
                          <a:pt x="11" y="6"/>
                        </a:lnTo>
                        <a:lnTo>
                          <a:pt x="11" y="5"/>
                        </a:lnTo>
                        <a:lnTo>
                          <a:pt x="11" y="4"/>
                        </a:lnTo>
                        <a:lnTo>
                          <a:pt x="10" y="4"/>
                        </a:lnTo>
                        <a:lnTo>
                          <a:pt x="10" y="3"/>
                        </a:lnTo>
                        <a:lnTo>
                          <a:pt x="10" y="2"/>
                        </a:lnTo>
                        <a:lnTo>
                          <a:pt x="9" y="2"/>
                        </a:lnTo>
                        <a:lnTo>
                          <a:pt x="9" y="1"/>
                        </a:lnTo>
                        <a:lnTo>
                          <a:pt x="8" y="1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moveTo>
                          <a:pt x="4" y="13"/>
                        </a:moveTo>
                        <a:lnTo>
                          <a:pt x="4" y="133"/>
                        </a:lnTo>
                        <a:lnTo>
                          <a:pt x="7" y="133"/>
                        </a:lnTo>
                        <a:lnTo>
                          <a:pt x="7" y="13"/>
                        </a:lnTo>
                        <a:lnTo>
                          <a:pt x="4" y="13"/>
                        </a:lnTo>
                      </a:path>
                    </a:pathLst>
                  </a:custGeom>
                  <a:solidFill>
                    <a:srgbClr val="5F5F5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16" name="Freeform 32"/>
                  <p:cNvSpPr>
                    <a:spLocks noChangeArrowheads="1"/>
                  </p:cNvSpPr>
                  <p:nvPr/>
                </p:nvSpPr>
                <p:spPr bwMode="auto">
                  <a:xfrm>
                    <a:off x="132" y="39"/>
                    <a:ext cx="191" cy="593"/>
                  </a:xfrm>
                  <a:custGeom>
                    <a:avLst/>
                    <a:gdLst>
                      <a:gd name="T0" fmla="*/ 105 w 190"/>
                      <a:gd name="T1" fmla="*/ 208 h 593"/>
                      <a:gd name="T2" fmla="*/ 191 w 190"/>
                      <a:gd name="T3" fmla="*/ 206 h 593"/>
                      <a:gd name="T4" fmla="*/ 191 w 190"/>
                      <a:gd name="T5" fmla="*/ 593 h 593"/>
                      <a:gd name="T6" fmla="*/ 105 w 190"/>
                      <a:gd name="T7" fmla="*/ 593 h 593"/>
                      <a:gd name="T8" fmla="*/ 105 w 190"/>
                      <a:gd name="T9" fmla="*/ 327 h 593"/>
                      <a:gd name="T10" fmla="*/ 115 w 190"/>
                      <a:gd name="T11" fmla="*/ 315 h 593"/>
                      <a:gd name="T12" fmla="*/ 120 w 190"/>
                      <a:gd name="T13" fmla="*/ 297 h 593"/>
                      <a:gd name="T14" fmla="*/ 120 w 190"/>
                      <a:gd name="T15" fmla="*/ 278 h 593"/>
                      <a:gd name="T16" fmla="*/ 115 w 190"/>
                      <a:gd name="T17" fmla="*/ 260 h 593"/>
                      <a:gd name="T18" fmla="*/ 105 w 190"/>
                      <a:gd name="T19" fmla="*/ 248 h 593"/>
                      <a:gd name="T20" fmla="*/ 105 w 190"/>
                      <a:gd name="T21" fmla="*/ 208 h 593"/>
                      <a:gd name="T22" fmla="*/ 147 w 190"/>
                      <a:gd name="T23" fmla="*/ 544 h 593"/>
                      <a:gd name="T24" fmla="*/ 147 w 190"/>
                      <a:gd name="T25" fmla="*/ 585 h 593"/>
                      <a:gd name="T26" fmla="*/ 188 w 190"/>
                      <a:gd name="T27" fmla="*/ 585 h 593"/>
                      <a:gd name="T28" fmla="*/ 188 w 190"/>
                      <a:gd name="T29" fmla="*/ 544 h 593"/>
                      <a:gd name="T30" fmla="*/ 147 w 190"/>
                      <a:gd name="T31" fmla="*/ 544 h 593"/>
                      <a:gd name="T32" fmla="*/ 93 w 190"/>
                      <a:gd name="T33" fmla="*/ 208 h 593"/>
                      <a:gd name="T34" fmla="*/ 0 w 190"/>
                      <a:gd name="T35" fmla="*/ 206 h 593"/>
                      <a:gd name="T36" fmla="*/ 0 w 190"/>
                      <a:gd name="T37" fmla="*/ 593 h 593"/>
                      <a:gd name="T38" fmla="*/ 93 w 190"/>
                      <a:gd name="T39" fmla="*/ 593 h 593"/>
                      <a:gd name="T40" fmla="*/ 93 w 190"/>
                      <a:gd name="T41" fmla="*/ 327 h 593"/>
                      <a:gd name="T42" fmla="*/ 83 w 190"/>
                      <a:gd name="T43" fmla="*/ 315 h 593"/>
                      <a:gd name="T44" fmla="*/ 77 w 190"/>
                      <a:gd name="T45" fmla="*/ 297 h 593"/>
                      <a:gd name="T46" fmla="*/ 77 w 190"/>
                      <a:gd name="T47" fmla="*/ 278 h 593"/>
                      <a:gd name="T48" fmla="*/ 83 w 190"/>
                      <a:gd name="T49" fmla="*/ 260 h 593"/>
                      <a:gd name="T50" fmla="*/ 93 w 190"/>
                      <a:gd name="T51" fmla="*/ 248 h 593"/>
                      <a:gd name="T52" fmla="*/ 93 w 190"/>
                      <a:gd name="T53" fmla="*/ 208 h 593"/>
                      <a:gd name="T54" fmla="*/ 0 w 190"/>
                      <a:gd name="T55" fmla="*/ 0 h 593"/>
                      <a:gd name="T56" fmla="*/ 0 w 190"/>
                      <a:gd name="T57" fmla="*/ 196 h 593"/>
                      <a:gd name="T58" fmla="*/ 92 w 190"/>
                      <a:gd name="T59" fmla="*/ 196 h 593"/>
                      <a:gd name="T60" fmla="*/ 92 w 190"/>
                      <a:gd name="T61" fmla="*/ 0 h 593"/>
                      <a:gd name="T62" fmla="*/ 0 w 190"/>
                      <a:gd name="T63" fmla="*/ 0 h 593"/>
                      <a:gd name="T64" fmla="*/ 192 w 190"/>
                      <a:gd name="T65" fmla="*/ 0 h 593"/>
                      <a:gd name="T66" fmla="*/ 192 w 190"/>
                      <a:gd name="T67" fmla="*/ 196 h 593"/>
                      <a:gd name="T68" fmla="*/ 105 w 190"/>
                      <a:gd name="T69" fmla="*/ 196 h 593"/>
                      <a:gd name="T70" fmla="*/ 105 w 190"/>
                      <a:gd name="T71" fmla="*/ 0 h 593"/>
                      <a:gd name="T72" fmla="*/ 192 w 190"/>
                      <a:gd name="T73" fmla="*/ 0 h 59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90"/>
                      <a:gd name="T112" fmla="*/ 0 h 593"/>
                      <a:gd name="T113" fmla="*/ 190 w 190"/>
                      <a:gd name="T114" fmla="*/ 593 h 59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90" h="593">
                        <a:moveTo>
                          <a:pt x="103" y="208"/>
                        </a:moveTo>
                        <a:lnTo>
                          <a:pt x="189" y="206"/>
                        </a:lnTo>
                        <a:lnTo>
                          <a:pt x="189" y="593"/>
                        </a:lnTo>
                        <a:lnTo>
                          <a:pt x="103" y="593"/>
                        </a:lnTo>
                        <a:lnTo>
                          <a:pt x="103" y="327"/>
                        </a:lnTo>
                        <a:cubicBezTo>
                          <a:pt x="103" y="327"/>
                          <a:pt x="109" y="323"/>
                          <a:pt x="113" y="315"/>
                        </a:cubicBezTo>
                        <a:cubicBezTo>
                          <a:pt x="113" y="315"/>
                          <a:pt x="117" y="307"/>
                          <a:pt x="118" y="297"/>
                        </a:cubicBezTo>
                        <a:cubicBezTo>
                          <a:pt x="118" y="297"/>
                          <a:pt x="120" y="288"/>
                          <a:pt x="118" y="278"/>
                        </a:cubicBezTo>
                        <a:cubicBezTo>
                          <a:pt x="118" y="278"/>
                          <a:pt x="117" y="268"/>
                          <a:pt x="113" y="260"/>
                        </a:cubicBezTo>
                        <a:cubicBezTo>
                          <a:pt x="113" y="260"/>
                          <a:pt x="109" y="253"/>
                          <a:pt x="103" y="248"/>
                        </a:cubicBezTo>
                        <a:lnTo>
                          <a:pt x="103" y="208"/>
                        </a:lnTo>
                        <a:moveTo>
                          <a:pt x="145" y="544"/>
                        </a:moveTo>
                        <a:lnTo>
                          <a:pt x="145" y="585"/>
                        </a:lnTo>
                        <a:lnTo>
                          <a:pt x="186" y="585"/>
                        </a:lnTo>
                        <a:lnTo>
                          <a:pt x="186" y="544"/>
                        </a:lnTo>
                        <a:lnTo>
                          <a:pt x="145" y="544"/>
                        </a:lnTo>
                        <a:moveTo>
                          <a:pt x="93" y="208"/>
                        </a:moveTo>
                        <a:lnTo>
                          <a:pt x="0" y="206"/>
                        </a:lnTo>
                        <a:lnTo>
                          <a:pt x="0" y="593"/>
                        </a:lnTo>
                        <a:lnTo>
                          <a:pt x="93" y="593"/>
                        </a:lnTo>
                        <a:lnTo>
                          <a:pt x="93" y="327"/>
                        </a:lnTo>
                        <a:cubicBezTo>
                          <a:pt x="93" y="327"/>
                          <a:pt x="87" y="323"/>
                          <a:pt x="83" y="315"/>
                        </a:cubicBezTo>
                        <a:cubicBezTo>
                          <a:pt x="83" y="315"/>
                          <a:pt x="78" y="307"/>
                          <a:pt x="77" y="297"/>
                        </a:cubicBezTo>
                        <a:cubicBezTo>
                          <a:pt x="77" y="297"/>
                          <a:pt x="75" y="288"/>
                          <a:pt x="77" y="278"/>
                        </a:cubicBezTo>
                        <a:cubicBezTo>
                          <a:pt x="77" y="278"/>
                          <a:pt x="78" y="268"/>
                          <a:pt x="83" y="260"/>
                        </a:cubicBezTo>
                        <a:cubicBezTo>
                          <a:pt x="83" y="260"/>
                          <a:pt x="87" y="253"/>
                          <a:pt x="93" y="248"/>
                        </a:cubicBezTo>
                        <a:lnTo>
                          <a:pt x="93" y="208"/>
                        </a:lnTo>
                        <a:moveTo>
                          <a:pt x="0" y="0"/>
                        </a:moveTo>
                        <a:lnTo>
                          <a:pt x="0" y="196"/>
                        </a:lnTo>
                        <a:lnTo>
                          <a:pt x="92" y="196"/>
                        </a:lnTo>
                        <a:lnTo>
                          <a:pt x="92" y="0"/>
                        </a:lnTo>
                        <a:lnTo>
                          <a:pt x="0" y="0"/>
                        </a:lnTo>
                        <a:moveTo>
                          <a:pt x="190" y="0"/>
                        </a:moveTo>
                        <a:lnTo>
                          <a:pt x="190" y="196"/>
                        </a:lnTo>
                        <a:lnTo>
                          <a:pt x="103" y="196"/>
                        </a:lnTo>
                        <a:lnTo>
                          <a:pt x="103" y="0"/>
                        </a:lnTo>
                        <a:lnTo>
                          <a:pt x="190" y="0"/>
                        </a:lnTo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1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40" y="583"/>
                    <a:ext cx="23" cy="35"/>
                  </a:xfrm>
                  <a:prstGeom prst="rect">
                    <a:avLst/>
                  </a:prstGeom>
                  <a:solidFill>
                    <a:srgbClr val="EFEFEF"/>
                  </a:solidFill>
                  <a:ln w="9525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1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41" y="584"/>
                    <a:ext cx="21" cy="2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A0D0FF">
                          <a:alpha val="40001"/>
                        </a:srgbClr>
                      </a:gs>
                      <a:gs pos="100000">
                        <a:srgbClr val="0040A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19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18" y="311"/>
                    <a:ext cx="23" cy="2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7B7B7"/>
                      </a:gs>
                      <a:gs pos="100000">
                        <a:srgbClr val="55555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546" name="Group 36"/>
                <p:cNvGrpSpPr>
                  <a:grpSpLocks/>
                </p:cNvGrpSpPr>
                <p:nvPr/>
              </p:nvGrpSpPr>
              <p:grpSpPr bwMode="auto">
                <a:xfrm>
                  <a:off x="466" y="0"/>
                  <a:ext cx="348" cy="692"/>
                  <a:chOff x="0" y="0"/>
                  <a:chExt cx="349" cy="693"/>
                </a:xfrm>
              </p:grpSpPr>
              <p:sp>
                <p:nvSpPr>
                  <p:cNvPr id="2573" name="Freeform 3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49" cy="693"/>
                  </a:xfrm>
                  <a:custGeom>
                    <a:avLst/>
                    <a:gdLst>
                      <a:gd name="T0" fmla="*/ 0 w 349"/>
                      <a:gd name="T1" fmla="*/ 92 h 693"/>
                      <a:gd name="T2" fmla="*/ 113 w 349"/>
                      <a:gd name="T3" fmla="*/ 4 h 693"/>
                      <a:gd name="T4" fmla="*/ 119 w 349"/>
                      <a:gd name="T5" fmla="*/ 0 h 693"/>
                      <a:gd name="T6" fmla="*/ 125 w 349"/>
                      <a:gd name="T7" fmla="*/ 1 h 693"/>
                      <a:gd name="T8" fmla="*/ 342 w 349"/>
                      <a:gd name="T9" fmla="*/ 4 h 693"/>
                      <a:gd name="T10" fmla="*/ 345 w 349"/>
                      <a:gd name="T11" fmla="*/ 5 h 693"/>
                      <a:gd name="T12" fmla="*/ 346 w 349"/>
                      <a:gd name="T13" fmla="*/ 8 h 693"/>
                      <a:gd name="T14" fmla="*/ 347 w 349"/>
                      <a:gd name="T15" fmla="*/ 12 h 693"/>
                      <a:gd name="T16" fmla="*/ 349 w 349"/>
                      <a:gd name="T17" fmla="*/ 676 h 693"/>
                      <a:gd name="T18" fmla="*/ 349 w 349"/>
                      <a:gd name="T19" fmla="*/ 682 h 693"/>
                      <a:gd name="T20" fmla="*/ 346 w 349"/>
                      <a:gd name="T21" fmla="*/ 686 h 693"/>
                      <a:gd name="T22" fmla="*/ 343 w 349"/>
                      <a:gd name="T23" fmla="*/ 688 h 693"/>
                      <a:gd name="T24" fmla="*/ 124 w 349"/>
                      <a:gd name="T25" fmla="*/ 693 h 693"/>
                      <a:gd name="T26" fmla="*/ 118 w 349"/>
                      <a:gd name="T27" fmla="*/ 692 h 693"/>
                      <a:gd name="T28" fmla="*/ 113 w 349"/>
                      <a:gd name="T29" fmla="*/ 687 h 693"/>
                      <a:gd name="T30" fmla="*/ 1 w 349"/>
                      <a:gd name="T31" fmla="*/ 586 h 693"/>
                      <a:gd name="T32" fmla="*/ 0 w 349"/>
                      <a:gd name="T33" fmla="*/ 92 h 69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49"/>
                      <a:gd name="T52" fmla="*/ 0 h 693"/>
                      <a:gd name="T53" fmla="*/ 349 w 349"/>
                      <a:gd name="T54" fmla="*/ 693 h 69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49" h="693">
                        <a:moveTo>
                          <a:pt x="0" y="92"/>
                        </a:moveTo>
                        <a:lnTo>
                          <a:pt x="113" y="4"/>
                        </a:lnTo>
                        <a:cubicBezTo>
                          <a:pt x="113" y="4"/>
                          <a:pt x="116" y="1"/>
                          <a:pt x="119" y="0"/>
                        </a:cubicBezTo>
                        <a:cubicBezTo>
                          <a:pt x="119" y="0"/>
                          <a:pt x="122" y="0"/>
                          <a:pt x="125" y="1"/>
                        </a:cubicBezTo>
                        <a:lnTo>
                          <a:pt x="342" y="4"/>
                        </a:lnTo>
                        <a:cubicBezTo>
                          <a:pt x="342" y="4"/>
                          <a:pt x="343" y="4"/>
                          <a:pt x="345" y="5"/>
                        </a:cubicBezTo>
                        <a:cubicBezTo>
                          <a:pt x="345" y="5"/>
                          <a:pt x="346" y="6"/>
                          <a:pt x="346" y="8"/>
                        </a:cubicBezTo>
                        <a:cubicBezTo>
                          <a:pt x="346" y="8"/>
                          <a:pt x="347" y="10"/>
                          <a:pt x="347" y="12"/>
                        </a:cubicBezTo>
                        <a:lnTo>
                          <a:pt x="349" y="676"/>
                        </a:lnTo>
                        <a:cubicBezTo>
                          <a:pt x="349" y="676"/>
                          <a:pt x="349" y="679"/>
                          <a:pt x="349" y="682"/>
                        </a:cubicBezTo>
                        <a:cubicBezTo>
                          <a:pt x="349" y="682"/>
                          <a:pt x="348" y="684"/>
                          <a:pt x="346" y="686"/>
                        </a:cubicBezTo>
                        <a:cubicBezTo>
                          <a:pt x="346" y="686"/>
                          <a:pt x="345" y="688"/>
                          <a:pt x="343" y="688"/>
                        </a:cubicBezTo>
                        <a:lnTo>
                          <a:pt x="124" y="693"/>
                        </a:lnTo>
                        <a:cubicBezTo>
                          <a:pt x="124" y="693"/>
                          <a:pt x="121" y="694"/>
                          <a:pt x="118" y="692"/>
                        </a:cubicBezTo>
                        <a:cubicBezTo>
                          <a:pt x="118" y="692"/>
                          <a:pt x="115" y="691"/>
                          <a:pt x="113" y="687"/>
                        </a:cubicBezTo>
                        <a:lnTo>
                          <a:pt x="1" y="586"/>
                        </a:lnTo>
                        <a:lnTo>
                          <a:pt x="0" y="9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1F1F1F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74" name="Freeform 38"/>
                  <p:cNvSpPr>
                    <a:spLocks noChangeArrowheads="1"/>
                  </p:cNvSpPr>
                  <p:nvPr/>
                </p:nvSpPr>
                <p:spPr bwMode="auto">
                  <a:xfrm>
                    <a:off x="1" y="509"/>
                    <a:ext cx="115" cy="176"/>
                  </a:xfrm>
                  <a:custGeom>
                    <a:avLst/>
                    <a:gdLst>
                      <a:gd name="T0" fmla="*/ 0 w 115"/>
                      <a:gd name="T1" fmla="*/ 70 h 175"/>
                      <a:gd name="T2" fmla="*/ 113 w 115"/>
                      <a:gd name="T3" fmla="*/ 0 h 175"/>
                      <a:gd name="T4" fmla="*/ 115 w 115"/>
                      <a:gd name="T5" fmla="*/ 177 h 175"/>
                      <a:gd name="T6" fmla="*/ 0 w 115"/>
                      <a:gd name="T7" fmla="*/ 70 h 17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15"/>
                      <a:gd name="T13" fmla="*/ 0 h 175"/>
                      <a:gd name="T14" fmla="*/ 115 w 115"/>
                      <a:gd name="T15" fmla="*/ 175 h 17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15" h="175">
                        <a:moveTo>
                          <a:pt x="0" y="70"/>
                        </a:moveTo>
                        <a:cubicBezTo>
                          <a:pt x="0" y="70"/>
                          <a:pt x="53" y="21"/>
                          <a:pt x="113" y="0"/>
                        </a:cubicBezTo>
                        <a:lnTo>
                          <a:pt x="115" y="175"/>
                        </a:lnTo>
                        <a:lnTo>
                          <a:pt x="0" y="7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000000">
                          <a:alpha val="0"/>
                        </a:srgbClr>
                      </a:gs>
                      <a:gs pos="100000">
                        <a:srgbClr val="A0A0A0">
                          <a:alpha val="60001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75" name="Freeform 39"/>
                  <p:cNvSpPr>
                    <a:spLocks noChangeArrowheads="1"/>
                  </p:cNvSpPr>
                  <p:nvPr/>
                </p:nvSpPr>
                <p:spPr bwMode="auto">
                  <a:xfrm>
                    <a:off x="46" y="103"/>
                    <a:ext cx="4" cy="478"/>
                  </a:xfrm>
                  <a:custGeom>
                    <a:avLst/>
                    <a:gdLst>
                      <a:gd name="T0" fmla="*/ 0 w 4"/>
                      <a:gd name="T1" fmla="*/ 2 h 478"/>
                      <a:gd name="T2" fmla="*/ 0 w 4"/>
                      <a:gd name="T3" fmla="*/ 474 h 478"/>
                      <a:gd name="T4" fmla="*/ 0 w 4"/>
                      <a:gd name="T5" fmla="*/ 476 h 478"/>
                      <a:gd name="T6" fmla="*/ 0 w 4"/>
                      <a:gd name="T7" fmla="*/ 477 h 478"/>
                      <a:gd name="T8" fmla="*/ 1 w 4"/>
                      <a:gd name="T9" fmla="*/ 478 h 478"/>
                      <a:gd name="T10" fmla="*/ 2 w 4"/>
                      <a:gd name="T11" fmla="*/ 478 h 478"/>
                      <a:gd name="T12" fmla="*/ 3 w 4"/>
                      <a:gd name="T13" fmla="*/ 477 h 478"/>
                      <a:gd name="T14" fmla="*/ 4 w 4"/>
                      <a:gd name="T15" fmla="*/ 476 h 478"/>
                      <a:gd name="T16" fmla="*/ 4 w 4"/>
                      <a:gd name="T17" fmla="*/ 474 h 478"/>
                      <a:gd name="T18" fmla="*/ 4 w 4"/>
                      <a:gd name="T19" fmla="*/ 2 h 478"/>
                      <a:gd name="T20" fmla="*/ 4 w 4"/>
                      <a:gd name="T21" fmla="*/ 1 h 478"/>
                      <a:gd name="T22" fmla="*/ 3 w 4"/>
                      <a:gd name="T23" fmla="*/ 0 h 478"/>
                      <a:gd name="T24" fmla="*/ 2 w 4"/>
                      <a:gd name="T25" fmla="*/ 0 h 478"/>
                      <a:gd name="T26" fmla="*/ 1 w 4"/>
                      <a:gd name="T27" fmla="*/ 0 h 478"/>
                      <a:gd name="T28" fmla="*/ 0 w 4"/>
                      <a:gd name="T29" fmla="*/ 0 h 478"/>
                      <a:gd name="T30" fmla="*/ 0 w 4"/>
                      <a:gd name="T31" fmla="*/ 1 h 478"/>
                      <a:gd name="T32" fmla="*/ 0 w 4"/>
                      <a:gd name="T33" fmla="*/ 2 h 47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"/>
                      <a:gd name="T52" fmla="*/ 0 h 478"/>
                      <a:gd name="T53" fmla="*/ 4 w 4"/>
                      <a:gd name="T54" fmla="*/ 478 h 47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" h="478">
                        <a:moveTo>
                          <a:pt x="0" y="2"/>
                        </a:moveTo>
                        <a:lnTo>
                          <a:pt x="0" y="474"/>
                        </a:lnTo>
                        <a:cubicBezTo>
                          <a:pt x="0" y="474"/>
                          <a:pt x="0" y="475"/>
                          <a:pt x="0" y="476"/>
                        </a:cubicBezTo>
                        <a:cubicBezTo>
                          <a:pt x="0" y="476"/>
                          <a:pt x="0" y="476"/>
                          <a:pt x="0" y="477"/>
                        </a:cubicBezTo>
                        <a:cubicBezTo>
                          <a:pt x="0" y="477"/>
                          <a:pt x="1" y="477"/>
                          <a:pt x="1" y="478"/>
                        </a:cubicBezTo>
                        <a:cubicBezTo>
                          <a:pt x="1" y="478"/>
                          <a:pt x="2" y="478"/>
                          <a:pt x="2" y="478"/>
                        </a:cubicBezTo>
                        <a:cubicBezTo>
                          <a:pt x="2" y="478"/>
                          <a:pt x="3" y="477"/>
                          <a:pt x="3" y="477"/>
                        </a:cubicBezTo>
                        <a:cubicBezTo>
                          <a:pt x="3" y="477"/>
                          <a:pt x="4" y="476"/>
                          <a:pt x="4" y="476"/>
                        </a:cubicBezTo>
                        <a:cubicBezTo>
                          <a:pt x="4" y="476"/>
                          <a:pt x="4" y="475"/>
                          <a:pt x="4" y="474"/>
                        </a:cubicBezTo>
                        <a:lnTo>
                          <a:pt x="4" y="2"/>
                        </a:lnTo>
                        <a:cubicBezTo>
                          <a:pt x="4" y="2"/>
                          <a:pt x="4" y="2"/>
                          <a:pt x="4" y="1"/>
                        </a:cubicBezTo>
                        <a:cubicBezTo>
                          <a:pt x="4" y="1"/>
                          <a:pt x="3" y="1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5F5F5F"/>
                      </a:gs>
                      <a:gs pos="100000">
                        <a:srgbClr val="8F8F8F"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76" name="Freeform 40"/>
                  <p:cNvSpPr>
                    <a:spLocks noChangeArrowheads="1"/>
                  </p:cNvSpPr>
                  <p:nvPr/>
                </p:nvSpPr>
                <p:spPr bwMode="auto">
                  <a:xfrm>
                    <a:off x="118" y="1"/>
                    <a:ext cx="6" cy="690"/>
                  </a:xfrm>
                  <a:custGeom>
                    <a:avLst/>
                    <a:gdLst>
                      <a:gd name="T0" fmla="*/ 0 w 6"/>
                      <a:gd name="T1" fmla="*/ 2 h 689"/>
                      <a:gd name="T2" fmla="*/ 0 w 6"/>
                      <a:gd name="T3" fmla="*/ 692 h 689"/>
                      <a:gd name="T4" fmla="*/ 6 w 6"/>
                      <a:gd name="T5" fmla="*/ 692 h 689"/>
                      <a:gd name="T6" fmla="*/ 6 w 6"/>
                      <a:gd name="T7" fmla="*/ 2 h 689"/>
                      <a:gd name="T8" fmla="*/ 5 w 6"/>
                      <a:gd name="T9" fmla="*/ 1 h 689"/>
                      <a:gd name="T10" fmla="*/ 3 w 6"/>
                      <a:gd name="T11" fmla="*/ 0 h 689"/>
                      <a:gd name="T12" fmla="*/ 2 w 6"/>
                      <a:gd name="T13" fmla="*/ 0 h 689"/>
                      <a:gd name="T14" fmla="*/ 0 w 6"/>
                      <a:gd name="T15" fmla="*/ 1 h 689"/>
                      <a:gd name="T16" fmla="*/ 0 w 6"/>
                      <a:gd name="T17" fmla="*/ 2 h 68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"/>
                      <a:gd name="T28" fmla="*/ 0 h 689"/>
                      <a:gd name="T29" fmla="*/ 6 w 6"/>
                      <a:gd name="T30" fmla="*/ 689 h 68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" h="689">
                        <a:moveTo>
                          <a:pt x="0" y="2"/>
                        </a:moveTo>
                        <a:lnTo>
                          <a:pt x="0" y="690"/>
                        </a:lnTo>
                        <a:lnTo>
                          <a:pt x="6" y="690"/>
                        </a:lnTo>
                        <a:lnTo>
                          <a:pt x="6" y="2"/>
                        </a:lnTo>
                        <a:cubicBezTo>
                          <a:pt x="6" y="2"/>
                          <a:pt x="5" y="1"/>
                          <a:pt x="5" y="1"/>
                        </a:cubicBezTo>
                        <a:cubicBezTo>
                          <a:pt x="5" y="1"/>
                          <a:pt x="4" y="0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1" y="0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DFDFD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77" name="Freeform 41"/>
                  <p:cNvSpPr>
                    <a:spLocks noChangeArrowheads="1"/>
                  </p:cNvSpPr>
                  <p:nvPr/>
                </p:nvSpPr>
                <p:spPr bwMode="auto">
                  <a:xfrm>
                    <a:off x="125" y="1"/>
                    <a:ext cx="222" cy="689"/>
                  </a:xfrm>
                  <a:custGeom>
                    <a:avLst/>
                    <a:gdLst>
                      <a:gd name="T0" fmla="*/ 0 w 222"/>
                      <a:gd name="T1" fmla="*/ 0 h 688"/>
                      <a:gd name="T2" fmla="*/ 0 w 222"/>
                      <a:gd name="T3" fmla="*/ 690 h 688"/>
                      <a:gd name="T4" fmla="*/ 217 w 222"/>
                      <a:gd name="T5" fmla="*/ 685 h 688"/>
                      <a:gd name="T6" fmla="*/ 219 w 222"/>
                      <a:gd name="T7" fmla="*/ 683 h 688"/>
                      <a:gd name="T8" fmla="*/ 221 w 222"/>
                      <a:gd name="T9" fmla="*/ 681 h 688"/>
                      <a:gd name="T10" fmla="*/ 222 w 222"/>
                      <a:gd name="T11" fmla="*/ 677 h 688"/>
                      <a:gd name="T12" fmla="*/ 219 w 222"/>
                      <a:gd name="T13" fmla="*/ 8 h 688"/>
                      <a:gd name="T14" fmla="*/ 218 w 222"/>
                      <a:gd name="T15" fmla="*/ 5 h 688"/>
                      <a:gd name="T16" fmla="*/ 215 w 222"/>
                      <a:gd name="T17" fmla="*/ 3 h 688"/>
                      <a:gd name="T18" fmla="*/ 0 w 222"/>
                      <a:gd name="T19" fmla="*/ 0 h 68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22"/>
                      <a:gd name="T31" fmla="*/ 0 h 688"/>
                      <a:gd name="T32" fmla="*/ 222 w 222"/>
                      <a:gd name="T33" fmla="*/ 688 h 68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22" h="688">
                        <a:moveTo>
                          <a:pt x="0" y="0"/>
                        </a:moveTo>
                        <a:lnTo>
                          <a:pt x="0" y="688"/>
                        </a:lnTo>
                        <a:lnTo>
                          <a:pt x="217" y="683"/>
                        </a:lnTo>
                        <a:cubicBezTo>
                          <a:pt x="217" y="683"/>
                          <a:pt x="218" y="682"/>
                          <a:pt x="219" y="681"/>
                        </a:cubicBezTo>
                        <a:cubicBezTo>
                          <a:pt x="219" y="681"/>
                          <a:pt x="220" y="680"/>
                          <a:pt x="221" y="679"/>
                        </a:cubicBezTo>
                        <a:cubicBezTo>
                          <a:pt x="221" y="679"/>
                          <a:pt x="221" y="677"/>
                          <a:pt x="222" y="675"/>
                        </a:cubicBezTo>
                        <a:lnTo>
                          <a:pt x="219" y="8"/>
                        </a:lnTo>
                        <a:cubicBezTo>
                          <a:pt x="219" y="8"/>
                          <a:pt x="219" y="6"/>
                          <a:pt x="218" y="5"/>
                        </a:cubicBezTo>
                        <a:cubicBezTo>
                          <a:pt x="218" y="5"/>
                          <a:pt x="217" y="4"/>
                          <a:pt x="215" y="3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A0A0"/>
                      </a:gs>
                      <a:gs pos="50000">
                        <a:srgbClr val="DFDFDF"/>
                      </a:gs>
                      <a:gs pos="100000">
                        <a:srgbClr val="A0A0A0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78" name="Freeform 42"/>
                  <p:cNvSpPr>
                    <a:spLocks noChangeArrowheads="1"/>
                  </p:cNvSpPr>
                  <p:nvPr/>
                </p:nvSpPr>
                <p:spPr bwMode="auto">
                  <a:xfrm>
                    <a:off x="123" y="1"/>
                    <a:ext cx="3" cy="646"/>
                  </a:xfrm>
                  <a:custGeom>
                    <a:avLst/>
                    <a:gdLst>
                      <a:gd name="T0" fmla="*/ 0 w 3"/>
                      <a:gd name="T1" fmla="*/ 2 h 646"/>
                      <a:gd name="T2" fmla="*/ 0 w 3"/>
                      <a:gd name="T3" fmla="*/ 646 h 646"/>
                      <a:gd name="T4" fmla="*/ 3 w 3"/>
                      <a:gd name="T5" fmla="*/ 646 h 646"/>
                      <a:gd name="T6" fmla="*/ 3 w 3"/>
                      <a:gd name="T7" fmla="*/ 2 h 646"/>
                      <a:gd name="T8" fmla="*/ 2 w 3"/>
                      <a:gd name="T9" fmla="*/ 1 h 646"/>
                      <a:gd name="T10" fmla="*/ 2 w 3"/>
                      <a:gd name="T11" fmla="*/ 0 h 646"/>
                      <a:gd name="T12" fmla="*/ 1 w 3"/>
                      <a:gd name="T13" fmla="*/ 0 h 646"/>
                      <a:gd name="T14" fmla="*/ 0 w 3"/>
                      <a:gd name="T15" fmla="*/ 1 h 646"/>
                      <a:gd name="T16" fmla="*/ 0 w 3"/>
                      <a:gd name="T17" fmla="*/ 2 h 6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646"/>
                      <a:gd name="T29" fmla="*/ 3 w 3"/>
                      <a:gd name="T30" fmla="*/ 646 h 64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646">
                        <a:moveTo>
                          <a:pt x="0" y="2"/>
                        </a:moveTo>
                        <a:lnTo>
                          <a:pt x="0" y="646"/>
                        </a:lnTo>
                        <a:lnTo>
                          <a:pt x="3" y="646"/>
                        </a:lnTo>
                        <a:lnTo>
                          <a:pt x="3" y="2"/>
                        </a:lnTo>
                        <a:cubicBezTo>
                          <a:pt x="3" y="2"/>
                          <a:pt x="3" y="1"/>
                          <a:pt x="2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FEFEF"/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79" name="Freeform 43"/>
                  <p:cNvSpPr>
                    <a:spLocks noChangeArrowheads="1"/>
                  </p:cNvSpPr>
                  <p:nvPr/>
                </p:nvSpPr>
                <p:spPr bwMode="auto">
                  <a:xfrm>
                    <a:off x="129" y="1"/>
                    <a:ext cx="3" cy="687"/>
                  </a:xfrm>
                  <a:custGeom>
                    <a:avLst/>
                    <a:gdLst>
                      <a:gd name="T0" fmla="*/ 0 w 3"/>
                      <a:gd name="T1" fmla="*/ 2 h 686"/>
                      <a:gd name="T2" fmla="*/ 0 w 3"/>
                      <a:gd name="T3" fmla="*/ 688 h 686"/>
                      <a:gd name="T4" fmla="*/ 3 w 3"/>
                      <a:gd name="T5" fmla="*/ 688 h 686"/>
                      <a:gd name="T6" fmla="*/ 3 w 3"/>
                      <a:gd name="T7" fmla="*/ 2 h 686"/>
                      <a:gd name="T8" fmla="*/ 2 w 3"/>
                      <a:gd name="T9" fmla="*/ 1 h 686"/>
                      <a:gd name="T10" fmla="*/ 2 w 3"/>
                      <a:gd name="T11" fmla="*/ 0 h 686"/>
                      <a:gd name="T12" fmla="*/ 1 w 3"/>
                      <a:gd name="T13" fmla="*/ 0 h 686"/>
                      <a:gd name="T14" fmla="*/ 0 w 3"/>
                      <a:gd name="T15" fmla="*/ 1 h 686"/>
                      <a:gd name="T16" fmla="*/ 0 w 3"/>
                      <a:gd name="T17" fmla="*/ 2 h 68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686"/>
                      <a:gd name="T29" fmla="*/ 3 w 3"/>
                      <a:gd name="T30" fmla="*/ 686 h 68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686">
                        <a:moveTo>
                          <a:pt x="0" y="2"/>
                        </a:moveTo>
                        <a:lnTo>
                          <a:pt x="0" y="686"/>
                        </a:lnTo>
                        <a:lnTo>
                          <a:pt x="3" y="686"/>
                        </a:lnTo>
                        <a:lnTo>
                          <a:pt x="3" y="2"/>
                        </a:lnTo>
                        <a:cubicBezTo>
                          <a:pt x="3" y="2"/>
                          <a:pt x="3" y="1"/>
                          <a:pt x="2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BFBFBF"/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80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34" y="3"/>
                    <a:ext cx="18" cy="27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81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235" y="4"/>
                    <a:ext cx="16" cy="23"/>
                  </a:xfrm>
                  <a:prstGeom prst="ellipse">
                    <a:avLst/>
                  </a:prstGeom>
                  <a:solidFill>
                    <a:srgbClr val="EFEFE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82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241" y="11"/>
                    <a:ext cx="3" cy="6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83" name="Freeform 47"/>
                  <p:cNvSpPr>
                    <a:spLocks noChangeArrowheads="1"/>
                  </p:cNvSpPr>
                  <p:nvPr/>
                </p:nvSpPr>
                <p:spPr bwMode="auto">
                  <a:xfrm>
                    <a:off x="134" y="5"/>
                    <a:ext cx="211" cy="675"/>
                  </a:xfrm>
                  <a:custGeom>
                    <a:avLst/>
                    <a:gdLst>
                      <a:gd name="T0" fmla="*/ 129 w 211"/>
                      <a:gd name="T1" fmla="*/ 0 h 675"/>
                      <a:gd name="T2" fmla="*/ 207 w 211"/>
                      <a:gd name="T3" fmla="*/ 3 h 675"/>
                      <a:gd name="T4" fmla="*/ 207 w 211"/>
                      <a:gd name="T5" fmla="*/ 25 h 675"/>
                      <a:gd name="T6" fmla="*/ 3 w 211"/>
                      <a:gd name="T7" fmla="*/ 23 h 675"/>
                      <a:gd name="T8" fmla="*/ 1 w 211"/>
                      <a:gd name="T9" fmla="*/ 25 h 675"/>
                      <a:gd name="T10" fmla="*/ 0 w 211"/>
                      <a:gd name="T11" fmla="*/ 27 h 675"/>
                      <a:gd name="T12" fmla="*/ 0 w 211"/>
                      <a:gd name="T13" fmla="*/ 30 h 675"/>
                      <a:gd name="T14" fmla="*/ 1 w 211"/>
                      <a:gd name="T15" fmla="*/ 249 h 675"/>
                      <a:gd name="T16" fmla="*/ 4 w 211"/>
                      <a:gd name="T17" fmla="*/ 248 h 675"/>
                      <a:gd name="T18" fmla="*/ 3 w 211"/>
                      <a:gd name="T19" fmla="*/ 29 h 675"/>
                      <a:gd name="T20" fmla="*/ 207 w 211"/>
                      <a:gd name="T21" fmla="*/ 32 h 675"/>
                      <a:gd name="T22" fmla="*/ 209 w 211"/>
                      <a:gd name="T23" fmla="*/ 675 h 675"/>
                      <a:gd name="T24" fmla="*/ 211 w 211"/>
                      <a:gd name="T25" fmla="*/ 665 h 675"/>
                      <a:gd name="T26" fmla="*/ 210 w 211"/>
                      <a:gd name="T27" fmla="*/ 5 h 675"/>
                      <a:gd name="T28" fmla="*/ 208 w 211"/>
                      <a:gd name="T29" fmla="*/ 1 h 675"/>
                      <a:gd name="T30" fmla="*/ 206 w 211"/>
                      <a:gd name="T31" fmla="*/ 0 h 675"/>
                      <a:gd name="T32" fmla="*/ 129 w 211"/>
                      <a:gd name="T33" fmla="*/ 0 h 67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11"/>
                      <a:gd name="T52" fmla="*/ 0 h 675"/>
                      <a:gd name="T53" fmla="*/ 211 w 211"/>
                      <a:gd name="T54" fmla="*/ 675 h 675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11" h="675">
                        <a:moveTo>
                          <a:pt x="129" y="0"/>
                        </a:moveTo>
                        <a:lnTo>
                          <a:pt x="207" y="3"/>
                        </a:lnTo>
                        <a:lnTo>
                          <a:pt x="207" y="25"/>
                        </a:lnTo>
                        <a:lnTo>
                          <a:pt x="3" y="23"/>
                        </a:lnTo>
                        <a:cubicBezTo>
                          <a:pt x="3" y="23"/>
                          <a:pt x="2" y="24"/>
                          <a:pt x="1" y="25"/>
                        </a:cubicBezTo>
                        <a:cubicBezTo>
                          <a:pt x="1" y="25"/>
                          <a:pt x="0" y="26"/>
                          <a:pt x="0" y="27"/>
                        </a:cubicBezTo>
                        <a:cubicBezTo>
                          <a:pt x="0" y="27"/>
                          <a:pt x="0" y="28"/>
                          <a:pt x="0" y="30"/>
                        </a:cubicBezTo>
                        <a:lnTo>
                          <a:pt x="1" y="249"/>
                        </a:lnTo>
                        <a:lnTo>
                          <a:pt x="4" y="248"/>
                        </a:lnTo>
                        <a:lnTo>
                          <a:pt x="3" y="29"/>
                        </a:lnTo>
                        <a:lnTo>
                          <a:pt x="207" y="32"/>
                        </a:lnTo>
                        <a:lnTo>
                          <a:pt x="209" y="675"/>
                        </a:lnTo>
                        <a:lnTo>
                          <a:pt x="211" y="665"/>
                        </a:lnTo>
                        <a:lnTo>
                          <a:pt x="210" y="5"/>
                        </a:lnTo>
                        <a:cubicBezTo>
                          <a:pt x="210" y="5"/>
                          <a:pt x="210" y="3"/>
                          <a:pt x="208" y="1"/>
                        </a:cubicBezTo>
                        <a:cubicBezTo>
                          <a:pt x="208" y="1"/>
                          <a:pt x="207" y="0"/>
                          <a:pt x="206" y="0"/>
                        </a:cubicBezTo>
                        <a:lnTo>
                          <a:pt x="129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F8F8F"/>
                      </a:gs>
                      <a:gs pos="100000">
                        <a:srgbClr val="4F4F4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84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42"/>
                    <a:ext cx="5" cy="204"/>
                  </a:xfrm>
                  <a:prstGeom prst="rect">
                    <a:avLst/>
                  </a:prstGeom>
                  <a:solidFill>
                    <a:srgbClr val="7F7F7F"/>
                  </a:solidFill>
                  <a:ln w="9525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grpSp>
                <p:nvGrpSpPr>
                  <p:cNvPr id="2585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295" y="616"/>
                    <a:ext cx="36" cy="35"/>
                    <a:chOff x="0" y="0"/>
                    <a:chExt cx="37" cy="35"/>
                  </a:xfrm>
                </p:grpSpPr>
                <p:sp>
                  <p:nvSpPr>
                    <p:cNvPr id="2595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37" cy="35"/>
                    </a:xfrm>
                    <a:prstGeom prst="ellipse">
                      <a:avLst/>
                    </a:prstGeom>
                    <a:solidFill>
                      <a:srgbClr val="4F4F4F"/>
                    </a:solidFill>
                    <a:ln w="9525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596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" y="3"/>
                      <a:ext cx="33" cy="2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FEFEF"/>
                        </a:gs>
                        <a:gs pos="100000">
                          <a:srgbClr val="CFCFC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597" name="Freeform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" y="12"/>
                      <a:ext cx="23" cy="12"/>
                    </a:xfrm>
                    <a:custGeom>
                      <a:avLst/>
                      <a:gdLst>
                        <a:gd name="T0" fmla="*/ 7 w 22"/>
                        <a:gd name="T1" fmla="*/ 9 h 11"/>
                        <a:gd name="T2" fmla="*/ 7 w 22"/>
                        <a:gd name="T3" fmla="*/ 13 h 11"/>
                        <a:gd name="T4" fmla="*/ 18 w 22"/>
                        <a:gd name="T5" fmla="*/ 13 h 11"/>
                        <a:gd name="T6" fmla="*/ 18 w 22"/>
                        <a:gd name="T7" fmla="*/ 9 h 11"/>
                        <a:gd name="T8" fmla="*/ 7 w 22"/>
                        <a:gd name="T9" fmla="*/ 9 h 11"/>
                        <a:gd name="T10" fmla="*/ 0 w 22"/>
                        <a:gd name="T11" fmla="*/ 0 h 11"/>
                        <a:gd name="T12" fmla="*/ 0 w 22"/>
                        <a:gd name="T13" fmla="*/ 4 h 11"/>
                        <a:gd name="T14" fmla="*/ 24 w 22"/>
                        <a:gd name="T15" fmla="*/ 4 h 11"/>
                        <a:gd name="T16" fmla="*/ 24 w 22"/>
                        <a:gd name="T17" fmla="*/ 0 h 11"/>
                        <a:gd name="T18" fmla="*/ 0 w 22"/>
                        <a:gd name="T19" fmla="*/ 0 h 1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2"/>
                        <a:gd name="T31" fmla="*/ 0 h 11"/>
                        <a:gd name="T32" fmla="*/ 22 w 22"/>
                        <a:gd name="T33" fmla="*/ 11 h 1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2" h="11">
                          <a:moveTo>
                            <a:pt x="7" y="7"/>
                          </a:moveTo>
                          <a:lnTo>
                            <a:pt x="7" y="11"/>
                          </a:lnTo>
                          <a:lnTo>
                            <a:pt x="16" y="11"/>
                          </a:lnTo>
                          <a:lnTo>
                            <a:pt x="16" y="7"/>
                          </a:lnTo>
                          <a:lnTo>
                            <a:pt x="7" y="7"/>
                          </a:lnTo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22" y="4"/>
                          </a:lnTo>
                          <a:lnTo>
                            <a:pt x="22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9525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sp>
                <p:nvSpPr>
                  <p:cNvPr id="2586" name="Freeform 53"/>
                  <p:cNvSpPr>
                    <a:spLocks noChangeArrowheads="1"/>
                  </p:cNvSpPr>
                  <p:nvPr/>
                </p:nvSpPr>
                <p:spPr bwMode="auto">
                  <a:xfrm>
                    <a:off x="225" y="258"/>
                    <a:ext cx="34" cy="399"/>
                  </a:xfrm>
                  <a:custGeom>
                    <a:avLst/>
                    <a:gdLst>
                      <a:gd name="T0" fmla="*/ 14 w 33"/>
                      <a:gd name="T1" fmla="*/ 53 h 399"/>
                      <a:gd name="T2" fmla="*/ 13 w 33"/>
                      <a:gd name="T3" fmla="*/ 55 h 399"/>
                      <a:gd name="T4" fmla="*/ 11 w 33"/>
                      <a:gd name="T5" fmla="*/ 57 h 399"/>
                      <a:gd name="T6" fmla="*/ 10 w 33"/>
                      <a:gd name="T7" fmla="*/ 59 h 399"/>
                      <a:gd name="T8" fmla="*/ 8 w 33"/>
                      <a:gd name="T9" fmla="*/ 61 h 399"/>
                      <a:gd name="T10" fmla="*/ 7 w 33"/>
                      <a:gd name="T11" fmla="*/ 62 h 399"/>
                      <a:gd name="T12" fmla="*/ 5 w 33"/>
                      <a:gd name="T13" fmla="*/ 64 h 399"/>
                      <a:gd name="T14" fmla="*/ 4 w 33"/>
                      <a:gd name="T15" fmla="*/ 66 h 399"/>
                      <a:gd name="T16" fmla="*/ 3 w 33"/>
                      <a:gd name="T17" fmla="*/ 68 h 399"/>
                      <a:gd name="T18" fmla="*/ 2 w 33"/>
                      <a:gd name="T19" fmla="*/ 70 h 399"/>
                      <a:gd name="T20" fmla="*/ 1 w 33"/>
                      <a:gd name="T21" fmla="*/ 72 h 399"/>
                      <a:gd name="T22" fmla="*/ 1 w 33"/>
                      <a:gd name="T23" fmla="*/ 74 h 399"/>
                      <a:gd name="T24" fmla="*/ 0 w 33"/>
                      <a:gd name="T25" fmla="*/ 76 h 399"/>
                      <a:gd name="T26" fmla="*/ 0 w 33"/>
                      <a:gd name="T27" fmla="*/ 79 h 399"/>
                      <a:gd name="T28" fmla="*/ 0 w 33"/>
                      <a:gd name="T29" fmla="*/ 81 h 399"/>
                      <a:gd name="T30" fmla="*/ 0 w 33"/>
                      <a:gd name="T31" fmla="*/ 84 h 399"/>
                      <a:gd name="T32" fmla="*/ 0 w 33"/>
                      <a:gd name="T33" fmla="*/ 86 h 399"/>
                      <a:gd name="T34" fmla="*/ 0 w 33"/>
                      <a:gd name="T35" fmla="*/ 89 h 399"/>
                      <a:gd name="T36" fmla="*/ 0 w 33"/>
                      <a:gd name="T37" fmla="*/ 91 h 399"/>
                      <a:gd name="T38" fmla="*/ 1 w 33"/>
                      <a:gd name="T39" fmla="*/ 93 h 399"/>
                      <a:gd name="T40" fmla="*/ 1 w 33"/>
                      <a:gd name="T41" fmla="*/ 95 h 399"/>
                      <a:gd name="T42" fmla="*/ 2 w 33"/>
                      <a:gd name="T43" fmla="*/ 98 h 399"/>
                      <a:gd name="T44" fmla="*/ 3 w 33"/>
                      <a:gd name="T45" fmla="*/ 100 h 399"/>
                      <a:gd name="T46" fmla="*/ 4 w 33"/>
                      <a:gd name="T47" fmla="*/ 102 h 399"/>
                      <a:gd name="T48" fmla="*/ 5 w 33"/>
                      <a:gd name="T49" fmla="*/ 103 h 399"/>
                      <a:gd name="T50" fmla="*/ 6 w 33"/>
                      <a:gd name="T51" fmla="*/ 105 h 399"/>
                      <a:gd name="T52" fmla="*/ 8 w 33"/>
                      <a:gd name="T53" fmla="*/ 107 h 399"/>
                      <a:gd name="T54" fmla="*/ 9 w 33"/>
                      <a:gd name="T55" fmla="*/ 108 h 399"/>
                      <a:gd name="T56" fmla="*/ 11 w 33"/>
                      <a:gd name="T57" fmla="*/ 110 h 399"/>
                      <a:gd name="T58" fmla="*/ 12 w 33"/>
                      <a:gd name="T59" fmla="*/ 112 h 399"/>
                      <a:gd name="T60" fmla="*/ 14 w 33"/>
                      <a:gd name="T61" fmla="*/ 115 h 399"/>
                      <a:gd name="T62" fmla="*/ 21 w 33"/>
                      <a:gd name="T63" fmla="*/ 116 h 399"/>
                      <a:gd name="T64" fmla="*/ 22 w 33"/>
                      <a:gd name="T65" fmla="*/ 114 h 399"/>
                      <a:gd name="T66" fmla="*/ 23 w 33"/>
                      <a:gd name="T67" fmla="*/ 112 h 399"/>
                      <a:gd name="T68" fmla="*/ 24 w 33"/>
                      <a:gd name="T69" fmla="*/ 110 h 399"/>
                      <a:gd name="T70" fmla="*/ 25 w 33"/>
                      <a:gd name="T71" fmla="*/ 109 h 399"/>
                      <a:gd name="T72" fmla="*/ 27 w 33"/>
                      <a:gd name="T73" fmla="*/ 107 h 399"/>
                      <a:gd name="T74" fmla="*/ 28 w 33"/>
                      <a:gd name="T75" fmla="*/ 106 h 399"/>
                      <a:gd name="T76" fmla="*/ 30 w 33"/>
                      <a:gd name="T77" fmla="*/ 104 h 399"/>
                      <a:gd name="T78" fmla="*/ 31 w 33"/>
                      <a:gd name="T79" fmla="*/ 102 h 399"/>
                      <a:gd name="T80" fmla="*/ 32 w 33"/>
                      <a:gd name="T81" fmla="*/ 100 h 399"/>
                      <a:gd name="T82" fmla="*/ 33 w 33"/>
                      <a:gd name="T83" fmla="*/ 98 h 399"/>
                      <a:gd name="T84" fmla="*/ 34 w 33"/>
                      <a:gd name="T85" fmla="*/ 96 h 399"/>
                      <a:gd name="T86" fmla="*/ 34 w 33"/>
                      <a:gd name="T87" fmla="*/ 93 h 399"/>
                      <a:gd name="T88" fmla="*/ 35 w 33"/>
                      <a:gd name="T89" fmla="*/ 91 h 399"/>
                      <a:gd name="T90" fmla="*/ 35 w 33"/>
                      <a:gd name="T91" fmla="*/ 88 h 399"/>
                      <a:gd name="T92" fmla="*/ 35 w 33"/>
                      <a:gd name="T93" fmla="*/ 86 h 399"/>
                      <a:gd name="T94" fmla="*/ 35 w 33"/>
                      <a:gd name="T95" fmla="*/ 83 h 399"/>
                      <a:gd name="T96" fmla="*/ 35 w 33"/>
                      <a:gd name="T97" fmla="*/ 81 h 399"/>
                      <a:gd name="T98" fmla="*/ 35 w 33"/>
                      <a:gd name="T99" fmla="*/ 78 h 399"/>
                      <a:gd name="T100" fmla="*/ 35 w 33"/>
                      <a:gd name="T101" fmla="*/ 76 h 399"/>
                      <a:gd name="T102" fmla="*/ 34 w 33"/>
                      <a:gd name="T103" fmla="*/ 73 h 399"/>
                      <a:gd name="T104" fmla="*/ 33 w 33"/>
                      <a:gd name="T105" fmla="*/ 71 h 399"/>
                      <a:gd name="T106" fmla="*/ 32 w 33"/>
                      <a:gd name="T107" fmla="*/ 68 h 399"/>
                      <a:gd name="T108" fmla="*/ 31 w 33"/>
                      <a:gd name="T109" fmla="*/ 66 h 399"/>
                      <a:gd name="T110" fmla="*/ 30 w 33"/>
                      <a:gd name="T111" fmla="*/ 64 h 399"/>
                      <a:gd name="T112" fmla="*/ 29 w 33"/>
                      <a:gd name="T113" fmla="*/ 62 h 399"/>
                      <a:gd name="T114" fmla="*/ 27 w 33"/>
                      <a:gd name="T115" fmla="*/ 60 h 399"/>
                      <a:gd name="T116" fmla="*/ 25 w 33"/>
                      <a:gd name="T117" fmla="*/ 58 h 399"/>
                      <a:gd name="T118" fmla="*/ 23 w 33"/>
                      <a:gd name="T119" fmla="*/ 54 h 399"/>
                      <a:gd name="T120" fmla="*/ 21 w 33"/>
                      <a:gd name="T121" fmla="*/ 51 h 399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33"/>
                      <a:gd name="T184" fmla="*/ 0 h 399"/>
                      <a:gd name="T185" fmla="*/ 33 w 33"/>
                      <a:gd name="T186" fmla="*/ 399 h 399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33" h="399">
                        <a:moveTo>
                          <a:pt x="14" y="0"/>
                        </a:moveTo>
                        <a:lnTo>
                          <a:pt x="15" y="51"/>
                        </a:lnTo>
                        <a:lnTo>
                          <a:pt x="14" y="52"/>
                        </a:lnTo>
                        <a:lnTo>
                          <a:pt x="14" y="53"/>
                        </a:lnTo>
                        <a:lnTo>
                          <a:pt x="13" y="54"/>
                        </a:lnTo>
                        <a:lnTo>
                          <a:pt x="13" y="55"/>
                        </a:lnTo>
                        <a:lnTo>
                          <a:pt x="12" y="55"/>
                        </a:lnTo>
                        <a:lnTo>
                          <a:pt x="12" y="56"/>
                        </a:lnTo>
                        <a:lnTo>
                          <a:pt x="11" y="57"/>
                        </a:lnTo>
                        <a:lnTo>
                          <a:pt x="11" y="58"/>
                        </a:lnTo>
                        <a:lnTo>
                          <a:pt x="10" y="58"/>
                        </a:lnTo>
                        <a:lnTo>
                          <a:pt x="10" y="59"/>
                        </a:lnTo>
                        <a:lnTo>
                          <a:pt x="9" y="60"/>
                        </a:lnTo>
                        <a:lnTo>
                          <a:pt x="8" y="61"/>
                        </a:lnTo>
                        <a:lnTo>
                          <a:pt x="7" y="62"/>
                        </a:lnTo>
                        <a:lnTo>
                          <a:pt x="6" y="63"/>
                        </a:lnTo>
                        <a:lnTo>
                          <a:pt x="6" y="64"/>
                        </a:lnTo>
                        <a:lnTo>
                          <a:pt x="5" y="64"/>
                        </a:lnTo>
                        <a:lnTo>
                          <a:pt x="5" y="65"/>
                        </a:lnTo>
                        <a:lnTo>
                          <a:pt x="4" y="65"/>
                        </a:lnTo>
                        <a:lnTo>
                          <a:pt x="4" y="66"/>
                        </a:lnTo>
                        <a:lnTo>
                          <a:pt x="4" y="67"/>
                        </a:lnTo>
                        <a:lnTo>
                          <a:pt x="3" y="67"/>
                        </a:lnTo>
                        <a:lnTo>
                          <a:pt x="3" y="68"/>
                        </a:lnTo>
                        <a:lnTo>
                          <a:pt x="3" y="69"/>
                        </a:lnTo>
                        <a:lnTo>
                          <a:pt x="2" y="69"/>
                        </a:lnTo>
                        <a:lnTo>
                          <a:pt x="2" y="70"/>
                        </a:lnTo>
                        <a:lnTo>
                          <a:pt x="2" y="71"/>
                        </a:lnTo>
                        <a:lnTo>
                          <a:pt x="1" y="72"/>
                        </a:lnTo>
                        <a:lnTo>
                          <a:pt x="1" y="73"/>
                        </a:lnTo>
                        <a:lnTo>
                          <a:pt x="1" y="74"/>
                        </a:lnTo>
                        <a:lnTo>
                          <a:pt x="1" y="75"/>
                        </a:lnTo>
                        <a:lnTo>
                          <a:pt x="0" y="75"/>
                        </a:lnTo>
                        <a:lnTo>
                          <a:pt x="0" y="76"/>
                        </a:lnTo>
                        <a:lnTo>
                          <a:pt x="0" y="77"/>
                        </a:lnTo>
                        <a:lnTo>
                          <a:pt x="0" y="78"/>
                        </a:lnTo>
                        <a:lnTo>
                          <a:pt x="0" y="79"/>
                        </a:lnTo>
                        <a:lnTo>
                          <a:pt x="0" y="80"/>
                        </a:lnTo>
                        <a:lnTo>
                          <a:pt x="0" y="81"/>
                        </a:lnTo>
                        <a:lnTo>
                          <a:pt x="0" y="82"/>
                        </a:lnTo>
                        <a:lnTo>
                          <a:pt x="0" y="83"/>
                        </a:lnTo>
                        <a:lnTo>
                          <a:pt x="0" y="84"/>
                        </a:lnTo>
                        <a:lnTo>
                          <a:pt x="0" y="85"/>
                        </a:lnTo>
                        <a:lnTo>
                          <a:pt x="0" y="86"/>
                        </a:lnTo>
                        <a:lnTo>
                          <a:pt x="0" y="87"/>
                        </a:lnTo>
                        <a:lnTo>
                          <a:pt x="0" y="88"/>
                        </a:lnTo>
                        <a:lnTo>
                          <a:pt x="0" y="89"/>
                        </a:lnTo>
                        <a:lnTo>
                          <a:pt x="0" y="90"/>
                        </a:lnTo>
                        <a:lnTo>
                          <a:pt x="0" y="91"/>
                        </a:lnTo>
                        <a:lnTo>
                          <a:pt x="0" y="92"/>
                        </a:lnTo>
                        <a:lnTo>
                          <a:pt x="0" y="93"/>
                        </a:lnTo>
                        <a:lnTo>
                          <a:pt x="1" y="93"/>
                        </a:lnTo>
                        <a:lnTo>
                          <a:pt x="1" y="94"/>
                        </a:lnTo>
                        <a:lnTo>
                          <a:pt x="1" y="95"/>
                        </a:lnTo>
                        <a:lnTo>
                          <a:pt x="1" y="96"/>
                        </a:lnTo>
                        <a:lnTo>
                          <a:pt x="2" y="96"/>
                        </a:lnTo>
                        <a:lnTo>
                          <a:pt x="2" y="97"/>
                        </a:lnTo>
                        <a:lnTo>
                          <a:pt x="2" y="98"/>
                        </a:lnTo>
                        <a:lnTo>
                          <a:pt x="3" y="99"/>
                        </a:lnTo>
                        <a:lnTo>
                          <a:pt x="3" y="100"/>
                        </a:lnTo>
                        <a:lnTo>
                          <a:pt x="3" y="101"/>
                        </a:lnTo>
                        <a:lnTo>
                          <a:pt x="4" y="101"/>
                        </a:lnTo>
                        <a:lnTo>
                          <a:pt x="4" y="102"/>
                        </a:lnTo>
                        <a:lnTo>
                          <a:pt x="5" y="103"/>
                        </a:lnTo>
                        <a:lnTo>
                          <a:pt x="5" y="104"/>
                        </a:lnTo>
                        <a:lnTo>
                          <a:pt x="6" y="104"/>
                        </a:lnTo>
                        <a:lnTo>
                          <a:pt x="6" y="105"/>
                        </a:lnTo>
                        <a:lnTo>
                          <a:pt x="7" y="105"/>
                        </a:lnTo>
                        <a:lnTo>
                          <a:pt x="7" y="106"/>
                        </a:lnTo>
                        <a:lnTo>
                          <a:pt x="8" y="107"/>
                        </a:lnTo>
                        <a:lnTo>
                          <a:pt x="9" y="107"/>
                        </a:lnTo>
                        <a:lnTo>
                          <a:pt x="9" y="108"/>
                        </a:lnTo>
                        <a:lnTo>
                          <a:pt x="10" y="109"/>
                        </a:lnTo>
                        <a:lnTo>
                          <a:pt x="11" y="110"/>
                        </a:lnTo>
                        <a:lnTo>
                          <a:pt x="11" y="111"/>
                        </a:lnTo>
                        <a:lnTo>
                          <a:pt x="12" y="111"/>
                        </a:lnTo>
                        <a:lnTo>
                          <a:pt x="12" y="112"/>
                        </a:lnTo>
                        <a:lnTo>
                          <a:pt x="13" y="113"/>
                        </a:lnTo>
                        <a:lnTo>
                          <a:pt x="13" y="114"/>
                        </a:lnTo>
                        <a:lnTo>
                          <a:pt x="14" y="115"/>
                        </a:lnTo>
                        <a:lnTo>
                          <a:pt x="14" y="116"/>
                        </a:lnTo>
                        <a:lnTo>
                          <a:pt x="14" y="399"/>
                        </a:lnTo>
                        <a:lnTo>
                          <a:pt x="19" y="399"/>
                        </a:lnTo>
                        <a:lnTo>
                          <a:pt x="19" y="116"/>
                        </a:lnTo>
                        <a:lnTo>
                          <a:pt x="19" y="115"/>
                        </a:lnTo>
                        <a:lnTo>
                          <a:pt x="19" y="114"/>
                        </a:lnTo>
                        <a:lnTo>
                          <a:pt x="20" y="114"/>
                        </a:lnTo>
                        <a:lnTo>
                          <a:pt x="20" y="113"/>
                        </a:lnTo>
                        <a:lnTo>
                          <a:pt x="21" y="112"/>
                        </a:lnTo>
                        <a:lnTo>
                          <a:pt x="21" y="111"/>
                        </a:lnTo>
                        <a:lnTo>
                          <a:pt x="22" y="111"/>
                        </a:lnTo>
                        <a:lnTo>
                          <a:pt x="22" y="110"/>
                        </a:lnTo>
                        <a:lnTo>
                          <a:pt x="23" y="110"/>
                        </a:lnTo>
                        <a:lnTo>
                          <a:pt x="23" y="109"/>
                        </a:lnTo>
                        <a:lnTo>
                          <a:pt x="24" y="108"/>
                        </a:lnTo>
                        <a:lnTo>
                          <a:pt x="25" y="108"/>
                        </a:lnTo>
                        <a:lnTo>
                          <a:pt x="25" y="107"/>
                        </a:lnTo>
                        <a:lnTo>
                          <a:pt x="26" y="107"/>
                        </a:lnTo>
                        <a:lnTo>
                          <a:pt x="26" y="106"/>
                        </a:lnTo>
                        <a:lnTo>
                          <a:pt x="27" y="106"/>
                        </a:lnTo>
                        <a:lnTo>
                          <a:pt x="27" y="105"/>
                        </a:lnTo>
                        <a:lnTo>
                          <a:pt x="28" y="104"/>
                        </a:lnTo>
                        <a:lnTo>
                          <a:pt x="28" y="103"/>
                        </a:lnTo>
                        <a:lnTo>
                          <a:pt x="29" y="103"/>
                        </a:lnTo>
                        <a:lnTo>
                          <a:pt x="29" y="102"/>
                        </a:lnTo>
                        <a:lnTo>
                          <a:pt x="29" y="101"/>
                        </a:lnTo>
                        <a:lnTo>
                          <a:pt x="30" y="101"/>
                        </a:lnTo>
                        <a:lnTo>
                          <a:pt x="30" y="100"/>
                        </a:lnTo>
                        <a:lnTo>
                          <a:pt x="30" y="99"/>
                        </a:lnTo>
                        <a:lnTo>
                          <a:pt x="31" y="99"/>
                        </a:lnTo>
                        <a:lnTo>
                          <a:pt x="31" y="98"/>
                        </a:lnTo>
                        <a:lnTo>
                          <a:pt x="31" y="97"/>
                        </a:lnTo>
                        <a:lnTo>
                          <a:pt x="31" y="96"/>
                        </a:lnTo>
                        <a:lnTo>
                          <a:pt x="32" y="96"/>
                        </a:lnTo>
                        <a:lnTo>
                          <a:pt x="32" y="95"/>
                        </a:lnTo>
                        <a:lnTo>
                          <a:pt x="32" y="94"/>
                        </a:lnTo>
                        <a:lnTo>
                          <a:pt x="32" y="93"/>
                        </a:lnTo>
                        <a:lnTo>
                          <a:pt x="32" y="92"/>
                        </a:lnTo>
                        <a:lnTo>
                          <a:pt x="33" y="92"/>
                        </a:lnTo>
                        <a:lnTo>
                          <a:pt x="33" y="91"/>
                        </a:lnTo>
                        <a:lnTo>
                          <a:pt x="33" y="90"/>
                        </a:lnTo>
                        <a:lnTo>
                          <a:pt x="33" y="89"/>
                        </a:lnTo>
                        <a:lnTo>
                          <a:pt x="33" y="88"/>
                        </a:lnTo>
                        <a:lnTo>
                          <a:pt x="33" y="87"/>
                        </a:lnTo>
                        <a:lnTo>
                          <a:pt x="33" y="86"/>
                        </a:lnTo>
                        <a:lnTo>
                          <a:pt x="33" y="85"/>
                        </a:lnTo>
                        <a:lnTo>
                          <a:pt x="33" y="84"/>
                        </a:lnTo>
                        <a:lnTo>
                          <a:pt x="33" y="83"/>
                        </a:lnTo>
                        <a:lnTo>
                          <a:pt x="33" y="82"/>
                        </a:lnTo>
                        <a:lnTo>
                          <a:pt x="33" y="81"/>
                        </a:lnTo>
                        <a:lnTo>
                          <a:pt x="33" y="80"/>
                        </a:lnTo>
                        <a:lnTo>
                          <a:pt x="33" y="79"/>
                        </a:lnTo>
                        <a:lnTo>
                          <a:pt x="33" y="78"/>
                        </a:lnTo>
                        <a:lnTo>
                          <a:pt x="33" y="77"/>
                        </a:lnTo>
                        <a:lnTo>
                          <a:pt x="33" y="76"/>
                        </a:lnTo>
                        <a:lnTo>
                          <a:pt x="32" y="75"/>
                        </a:lnTo>
                        <a:lnTo>
                          <a:pt x="32" y="74"/>
                        </a:lnTo>
                        <a:lnTo>
                          <a:pt x="32" y="73"/>
                        </a:lnTo>
                        <a:lnTo>
                          <a:pt x="32" y="72"/>
                        </a:lnTo>
                        <a:lnTo>
                          <a:pt x="31" y="71"/>
                        </a:lnTo>
                        <a:lnTo>
                          <a:pt x="31" y="70"/>
                        </a:lnTo>
                        <a:lnTo>
                          <a:pt x="31" y="69"/>
                        </a:lnTo>
                        <a:lnTo>
                          <a:pt x="30" y="68"/>
                        </a:lnTo>
                        <a:lnTo>
                          <a:pt x="30" y="67"/>
                        </a:lnTo>
                        <a:lnTo>
                          <a:pt x="29" y="66"/>
                        </a:lnTo>
                        <a:lnTo>
                          <a:pt x="29" y="65"/>
                        </a:lnTo>
                        <a:lnTo>
                          <a:pt x="28" y="64"/>
                        </a:lnTo>
                        <a:lnTo>
                          <a:pt x="28" y="63"/>
                        </a:lnTo>
                        <a:lnTo>
                          <a:pt x="27" y="63"/>
                        </a:lnTo>
                        <a:lnTo>
                          <a:pt x="27" y="62"/>
                        </a:lnTo>
                        <a:lnTo>
                          <a:pt x="26" y="61"/>
                        </a:lnTo>
                        <a:lnTo>
                          <a:pt x="25" y="60"/>
                        </a:lnTo>
                        <a:lnTo>
                          <a:pt x="24" y="59"/>
                        </a:lnTo>
                        <a:lnTo>
                          <a:pt x="23" y="58"/>
                        </a:lnTo>
                        <a:lnTo>
                          <a:pt x="23" y="57"/>
                        </a:lnTo>
                        <a:lnTo>
                          <a:pt x="22" y="56"/>
                        </a:lnTo>
                        <a:lnTo>
                          <a:pt x="21" y="55"/>
                        </a:lnTo>
                        <a:lnTo>
                          <a:pt x="21" y="54"/>
                        </a:lnTo>
                        <a:lnTo>
                          <a:pt x="20" y="53"/>
                        </a:lnTo>
                        <a:lnTo>
                          <a:pt x="20" y="52"/>
                        </a:lnTo>
                        <a:lnTo>
                          <a:pt x="19" y="52"/>
                        </a:lnTo>
                        <a:lnTo>
                          <a:pt x="19" y="51"/>
                        </a:lnTo>
                        <a:lnTo>
                          <a:pt x="19" y="0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87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229" y="313"/>
                    <a:ext cx="27" cy="57"/>
                  </a:xfrm>
                  <a:custGeom>
                    <a:avLst/>
                    <a:gdLst>
                      <a:gd name="T0" fmla="*/ 13 w 27"/>
                      <a:gd name="T1" fmla="*/ 0 h 57"/>
                      <a:gd name="T2" fmla="*/ 6 w 27"/>
                      <a:gd name="T3" fmla="*/ 9 h 57"/>
                      <a:gd name="T4" fmla="*/ 1 w 27"/>
                      <a:gd name="T5" fmla="*/ 17 h 57"/>
                      <a:gd name="T6" fmla="*/ 0 w 27"/>
                      <a:gd name="T7" fmla="*/ 27 h 57"/>
                      <a:gd name="T8" fmla="*/ 1 w 27"/>
                      <a:gd name="T9" fmla="*/ 37 h 57"/>
                      <a:gd name="T10" fmla="*/ 5 w 27"/>
                      <a:gd name="T11" fmla="*/ 46 h 57"/>
                      <a:gd name="T12" fmla="*/ 13 w 27"/>
                      <a:gd name="T13" fmla="*/ 57 h 57"/>
                      <a:gd name="T14" fmla="*/ 21 w 27"/>
                      <a:gd name="T15" fmla="*/ 47 h 57"/>
                      <a:gd name="T16" fmla="*/ 25 w 27"/>
                      <a:gd name="T17" fmla="*/ 38 h 57"/>
                      <a:gd name="T18" fmla="*/ 27 w 27"/>
                      <a:gd name="T19" fmla="*/ 28 h 57"/>
                      <a:gd name="T20" fmla="*/ 25 w 27"/>
                      <a:gd name="T21" fmla="*/ 17 h 57"/>
                      <a:gd name="T22" fmla="*/ 20 w 27"/>
                      <a:gd name="T23" fmla="*/ 9 h 57"/>
                      <a:gd name="T24" fmla="*/ 13 w 27"/>
                      <a:gd name="T25" fmla="*/ 0 h 5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7"/>
                      <a:gd name="T40" fmla="*/ 0 h 57"/>
                      <a:gd name="T41" fmla="*/ 27 w 27"/>
                      <a:gd name="T42" fmla="*/ 57 h 5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7" h="57">
                        <a:moveTo>
                          <a:pt x="13" y="0"/>
                        </a:moveTo>
                        <a:cubicBezTo>
                          <a:pt x="13" y="0"/>
                          <a:pt x="10" y="6"/>
                          <a:pt x="6" y="9"/>
                        </a:cubicBezTo>
                        <a:cubicBezTo>
                          <a:pt x="6" y="9"/>
                          <a:pt x="3" y="13"/>
                          <a:pt x="1" y="17"/>
                        </a:cubicBezTo>
                        <a:cubicBezTo>
                          <a:pt x="1" y="17"/>
                          <a:pt x="0" y="22"/>
                          <a:pt x="0" y="27"/>
                        </a:cubicBezTo>
                        <a:cubicBezTo>
                          <a:pt x="0" y="27"/>
                          <a:pt x="0" y="33"/>
                          <a:pt x="1" y="37"/>
                        </a:cubicBezTo>
                        <a:cubicBezTo>
                          <a:pt x="1" y="37"/>
                          <a:pt x="2" y="42"/>
                          <a:pt x="5" y="46"/>
                        </a:cubicBezTo>
                        <a:cubicBezTo>
                          <a:pt x="5" y="46"/>
                          <a:pt x="10" y="50"/>
                          <a:pt x="13" y="57"/>
                        </a:cubicBezTo>
                        <a:cubicBezTo>
                          <a:pt x="13" y="57"/>
                          <a:pt x="16" y="50"/>
                          <a:pt x="21" y="47"/>
                        </a:cubicBezTo>
                        <a:cubicBezTo>
                          <a:pt x="21" y="47"/>
                          <a:pt x="24" y="43"/>
                          <a:pt x="25" y="38"/>
                        </a:cubicBezTo>
                        <a:cubicBezTo>
                          <a:pt x="25" y="38"/>
                          <a:pt x="27" y="33"/>
                          <a:pt x="27" y="28"/>
                        </a:cubicBezTo>
                        <a:cubicBezTo>
                          <a:pt x="27" y="28"/>
                          <a:pt x="27" y="22"/>
                          <a:pt x="25" y="17"/>
                        </a:cubicBezTo>
                        <a:cubicBezTo>
                          <a:pt x="25" y="17"/>
                          <a:pt x="23" y="13"/>
                          <a:pt x="20" y="9"/>
                        </a:cubicBezTo>
                        <a:cubicBezTo>
                          <a:pt x="20" y="9"/>
                          <a:pt x="16" y="5"/>
                          <a:pt x="13" y="0"/>
                        </a:cubicBezTo>
                      </a:path>
                    </a:pathLst>
                  </a:custGeom>
                  <a:solidFill>
                    <a:srgbClr val="CFCFC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8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42" y="251"/>
                    <a:ext cx="196" cy="3"/>
                  </a:xfrm>
                  <a:prstGeom prst="rect">
                    <a:avLst/>
                  </a:prstGeom>
                  <a:solidFill>
                    <a:srgbClr val="A0A0A0"/>
                  </a:solidFill>
                  <a:ln w="9525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89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94" y="260"/>
                    <a:ext cx="13" cy="166"/>
                  </a:xfrm>
                  <a:custGeom>
                    <a:avLst/>
                    <a:gdLst>
                      <a:gd name="T0" fmla="*/ 0 w 13"/>
                      <a:gd name="T1" fmla="*/ 158 h 165"/>
                      <a:gd name="T2" fmla="*/ 0 w 13"/>
                      <a:gd name="T3" fmla="*/ 159 h 165"/>
                      <a:gd name="T4" fmla="*/ 0 w 13"/>
                      <a:gd name="T5" fmla="*/ 160 h 165"/>
                      <a:gd name="T6" fmla="*/ 0 w 13"/>
                      <a:gd name="T7" fmla="*/ 161 h 165"/>
                      <a:gd name="T8" fmla="*/ 0 w 13"/>
                      <a:gd name="T9" fmla="*/ 162 h 165"/>
                      <a:gd name="T10" fmla="*/ 1 w 13"/>
                      <a:gd name="T11" fmla="*/ 163 h 165"/>
                      <a:gd name="T12" fmla="*/ 1 w 13"/>
                      <a:gd name="T13" fmla="*/ 164 h 165"/>
                      <a:gd name="T14" fmla="*/ 2 w 13"/>
                      <a:gd name="T15" fmla="*/ 165 h 165"/>
                      <a:gd name="T16" fmla="*/ 2 w 13"/>
                      <a:gd name="T17" fmla="*/ 165 h 165"/>
                      <a:gd name="T18" fmla="*/ 3 w 13"/>
                      <a:gd name="T19" fmla="*/ 166 h 165"/>
                      <a:gd name="T20" fmla="*/ 4 w 13"/>
                      <a:gd name="T21" fmla="*/ 166 h 165"/>
                      <a:gd name="T22" fmla="*/ 4 w 13"/>
                      <a:gd name="T23" fmla="*/ 167 h 165"/>
                      <a:gd name="T24" fmla="*/ 5 w 13"/>
                      <a:gd name="T25" fmla="*/ 167 h 165"/>
                      <a:gd name="T26" fmla="*/ 6 w 13"/>
                      <a:gd name="T27" fmla="*/ 167 h 165"/>
                      <a:gd name="T28" fmla="*/ 6 w 13"/>
                      <a:gd name="T29" fmla="*/ 167 h 165"/>
                      <a:gd name="T30" fmla="*/ 7 w 13"/>
                      <a:gd name="T31" fmla="*/ 167 h 165"/>
                      <a:gd name="T32" fmla="*/ 8 w 13"/>
                      <a:gd name="T33" fmla="*/ 167 h 165"/>
                      <a:gd name="T34" fmla="*/ 8 w 13"/>
                      <a:gd name="T35" fmla="*/ 167 h 165"/>
                      <a:gd name="T36" fmla="*/ 9 w 13"/>
                      <a:gd name="T37" fmla="*/ 166 h 165"/>
                      <a:gd name="T38" fmla="*/ 10 w 13"/>
                      <a:gd name="T39" fmla="*/ 166 h 165"/>
                      <a:gd name="T40" fmla="*/ 10 w 13"/>
                      <a:gd name="T41" fmla="*/ 165 h 165"/>
                      <a:gd name="T42" fmla="*/ 11 w 13"/>
                      <a:gd name="T43" fmla="*/ 164 h 165"/>
                      <a:gd name="T44" fmla="*/ 11 w 13"/>
                      <a:gd name="T45" fmla="*/ 164 h 165"/>
                      <a:gd name="T46" fmla="*/ 12 w 13"/>
                      <a:gd name="T47" fmla="*/ 163 h 165"/>
                      <a:gd name="T48" fmla="*/ 12 w 13"/>
                      <a:gd name="T49" fmla="*/ 162 h 165"/>
                      <a:gd name="T50" fmla="*/ 12 w 13"/>
                      <a:gd name="T51" fmla="*/ 161 h 165"/>
                      <a:gd name="T52" fmla="*/ 13 w 13"/>
                      <a:gd name="T53" fmla="*/ 160 h 165"/>
                      <a:gd name="T54" fmla="*/ 13 w 13"/>
                      <a:gd name="T55" fmla="*/ 159 h 165"/>
                      <a:gd name="T56" fmla="*/ 13 w 13"/>
                      <a:gd name="T57" fmla="*/ 158 h 165"/>
                      <a:gd name="T58" fmla="*/ 13 w 13"/>
                      <a:gd name="T59" fmla="*/ 7 h 165"/>
                      <a:gd name="T60" fmla="*/ 12 w 13"/>
                      <a:gd name="T61" fmla="*/ 6 h 165"/>
                      <a:gd name="T62" fmla="*/ 12 w 13"/>
                      <a:gd name="T63" fmla="*/ 5 h 165"/>
                      <a:gd name="T64" fmla="*/ 12 w 13"/>
                      <a:gd name="T65" fmla="*/ 4 h 165"/>
                      <a:gd name="T66" fmla="*/ 11 w 13"/>
                      <a:gd name="T67" fmla="*/ 3 h 165"/>
                      <a:gd name="T68" fmla="*/ 11 w 13"/>
                      <a:gd name="T69" fmla="*/ 2 h 165"/>
                      <a:gd name="T70" fmla="*/ 10 w 13"/>
                      <a:gd name="T71" fmla="*/ 1 h 165"/>
                      <a:gd name="T72" fmla="*/ 9 w 13"/>
                      <a:gd name="T73" fmla="*/ 1 h 165"/>
                      <a:gd name="T74" fmla="*/ 9 w 13"/>
                      <a:gd name="T75" fmla="*/ 0 h 165"/>
                      <a:gd name="T76" fmla="*/ 8 w 13"/>
                      <a:gd name="T77" fmla="*/ 0 h 165"/>
                      <a:gd name="T78" fmla="*/ 7 w 13"/>
                      <a:gd name="T79" fmla="*/ 0 h 165"/>
                      <a:gd name="T80" fmla="*/ 7 w 13"/>
                      <a:gd name="T81" fmla="*/ 0 h 165"/>
                      <a:gd name="T82" fmla="*/ 6 w 13"/>
                      <a:gd name="T83" fmla="*/ 0 h 165"/>
                      <a:gd name="T84" fmla="*/ 5 w 13"/>
                      <a:gd name="T85" fmla="*/ 0 h 165"/>
                      <a:gd name="T86" fmla="*/ 4 w 13"/>
                      <a:gd name="T87" fmla="*/ 0 h 165"/>
                      <a:gd name="T88" fmla="*/ 4 w 13"/>
                      <a:gd name="T89" fmla="*/ 0 h 165"/>
                      <a:gd name="T90" fmla="*/ 3 w 13"/>
                      <a:gd name="T91" fmla="*/ 1 h 165"/>
                      <a:gd name="T92" fmla="*/ 2 w 13"/>
                      <a:gd name="T93" fmla="*/ 1 h 165"/>
                      <a:gd name="T94" fmla="*/ 2 w 13"/>
                      <a:gd name="T95" fmla="*/ 2 h 165"/>
                      <a:gd name="T96" fmla="*/ 1 w 13"/>
                      <a:gd name="T97" fmla="*/ 3 h 165"/>
                      <a:gd name="T98" fmla="*/ 1 w 13"/>
                      <a:gd name="T99" fmla="*/ 3 h 165"/>
                      <a:gd name="T100" fmla="*/ 0 w 13"/>
                      <a:gd name="T101" fmla="*/ 4 h 165"/>
                      <a:gd name="T102" fmla="*/ 0 w 13"/>
                      <a:gd name="T103" fmla="*/ 5 h 165"/>
                      <a:gd name="T104" fmla="*/ 0 w 13"/>
                      <a:gd name="T105" fmla="*/ 6 h 165"/>
                      <a:gd name="T106" fmla="*/ 0 w 13"/>
                      <a:gd name="T107" fmla="*/ 7 h 165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3"/>
                      <a:gd name="T163" fmla="*/ 0 h 165"/>
                      <a:gd name="T164" fmla="*/ 13 w 13"/>
                      <a:gd name="T165" fmla="*/ 165 h 165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3" h="165">
                        <a:moveTo>
                          <a:pt x="0" y="7"/>
                        </a:moveTo>
                        <a:lnTo>
                          <a:pt x="0" y="155"/>
                        </a:lnTo>
                        <a:lnTo>
                          <a:pt x="0" y="156"/>
                        </a:lnTo>
                        <a:lnTo>
                          <a:pt x="0" y="157"/>
                        </a:lnTo>
                        <a:lnTo>
                          <a:pt x="0" y="158"/>
                        </a:lnTo>
                        <a:lnTo>
                          <a:pt x="0" y="159"/>
                        </a:lnTo>
                        <a:lnTo>
                          <a:pt x="0" y="160"/>
                        </a:lnTo>
                        <a:lnTo>
                          <a:pt x="1" y="160"/>
                        </a:lnTo>
                        <a:lnTo>
                          <a:pt x="1" y="161"/>
                        </a:lnTo>
                        <a:lnTo>
                          <a:pt x="1" y="162"/>
                        </a:lnTo>
                        <a:lnTo>
                          <a:pt x="2" y="162"/>
                        </a:lnTo>
                        <a:lnTo>
                          <a:pt x="2" y="163"/>
                        </a:lnTo>
                        <a:lnTo>
                          <a:pt x="3" y="164"/>
                        </a:lnTo>
                        <a:lnTo>
                          <a:pt x="4" y="164"/>
                        </a:lnTo>
                        <a:lnTo>
                          <a:pt x="4" y="165"/>
                        </a:lnTo>
                        <a:lnTo>
                          <a:pt x="5" y="165"/>
                        </a:lnTo>
                        <a:lnTo>
                          <a:pt x="6" y="165"/>
                        </a:lnTo>
                        <a:lnTo>
                          <a:pt x="7" y="165"/>
                        </a:lnTo>
                        <a:lnTo>
                          <a:pt x="8" y="165"/>
                        </a:lnTo>
                        <a:lnTo>
                          <a:pt x="9" y="165"/>
                        </a:lnTo>
                        <a:lnTo>
                          <a:pt x="9" y="164"/>
                        </a:lnTo>
                        <a:lnTo>
                          <a:pt x="10" y="164"/>
                        </a:lnTo>
                        <a:lnTo>
                          <a:pt x="10" y="163"/>
                        </a:lnTo>
                        <a:lnTo>
                          <a:pt x="11" y="163"/>
                        </a:lnTo>
                        <a:lnTo>
                          <a:pt x="11" y="162"/>
                        </a:lnTo>
                        <a:lnTo>
                          <a:pt x="11" y="161"/>
                        </a:lnTo>
                        <a:lnTo>
                          <a:pt x="12" y="161"/>
                        </a:lnTo>
                        <a:lnTo>
                          <a:pt x="12" y="160"/>
                        </a:lnTo>
                        <a:lnTo>
                          <a:pt x="12" y="159"/>
                        </a:lnTo>
                        <a:lnTo>
                          <a:pt x="12" y="158"/>
                        </a:lnTo>
                        <a:lnTo>
                          <a:pt x="13" y="158"/>
                        </a:lnTo>
                        <a:lnTo>
                          <a:pt x="13" y="157"/>
                        </a:lnTo>
                        <a:lnTo>
                          <a:pt x="13" y="156"/>
                        </a:lnTo>
                        <a:lnTo>
                          <a:pt x="13" y="155"/>
                        </a:lnTo>
                        <a:lnTo>
                          <a:pt x="13" y="7"/>
                        </a:lnTo>
                        <a:lnTo>
                          <a:pt x="13" y="6"/>
                        </a:lnTo>
                        <a:lnTo>
                          <a:pt x="12" y="6"/>
                        </a:lnTo>
                        <a:lnTo>
                          <a:pt x="12" y="5"/>
                        </a:lnTo>
                        <a:lnTo>
                          <a:pt x="12" y="4"/>
                        </a:lnTo>
                        <a:lnTo>
                          <a:pt x="12" y="3"/>
                        </a:lnTo>
                        <a:lnTo>
                          <a:pt x="11" y="3"/>
                        </a:lnTo>
                        <a:lnTo>
                          <a:pt x="11" y="2"/>
                        </a:lnTo>
                        <a:lnTo>
                          <a:pt x="10" y="2"/>
                        </a:lnTo>
                        <a:lnTo>
                          <a:pt x="10" y="1"/>
                        </a:lnTo>
                        <a:lnTo>
                          <a:pt x="9" y="1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moveTo>
                          <a:pt x="5" y="14"/>
                        </a:moveTo>
                        <a:lnTo>
                          <a:pt x="5" y="148"/>
                        </a:lnTo>
                        <a:lnTo>
                          <a:pt x="8" y="148"/>
                        </a:lnTo>
                        <a:lnTo>
                          <a:pt x="8" y="14"/>
                        </a:lnTo>
                        <a:lnTo>
                          <a:pt x="5" y="14"/>
                        </a:lnTo>
                      </a:path>
                    </a:pathLst>
                  </a:custGeom>
                  <a:solidFill>
                    <a:srgbClr val="2F2F2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90" name="Freeform 57"/>
                  <p:cNvSpPr>
                    <a:spLocks noChangeArrowheads="1"/>
                  </p:cNvSpPr>
                  <p:nvPr/>
                </p:nvSpPr>
                <p:spPr bwMode="auto">
                  <a:xfrm>
                    <a:off x="93" y="264"/>
                    <a:ext cx="13" cy="158"/>
                  </a:xfrm>
                  <a:custGeom>
                    <a:avLst/>
                    <a:gdLst>
                      <a:gd name="T0" fmla="*/ 0 w 12"/>
                      <a:gd name="T1" fmla="*/ 149 h 158"/>
                      <a:gd name="T2" fmla="*/ 0 w 12"/>
                      <a:gd name="T3" fmla="*/ 150 h 158"/>
                      <a:gd name="T4" fmla="*/ 0 w 12"/>
                      <a:gd name="T5" fmla="*/ 151 h 158"/>
                      <a:gd name="T6" fmla="*/ 0 w 12"/>
                      <a:gd name="T7" fmla="*/ 152 h 158"/>
                      <a:gd name="T8" fmla="*/ 0 w 12"/>
                      <a:gd name="T9" fmla="*/ 153 h 158"/>
                      <a:gd name="T10" fmla="*/ 1 w 12"/>
                      <a:gd name="T11" fmla="*/ 154 h 158"/>
                      <a:gd name="T12" fmla="*/ 1 w 12"/>
                      <a:gd name="T13" fmla="*/ 155 h 158"/>
                      <a:gd name="T14" fmla="*/ 2 w 12"/>
                      <a:gd name="T15" fmla="*/ 155 h 158"/>
                      <a:gd name="T16" fmla="*/ 2 w 12"/>
                      <a:gd name="T17" fmla="*/ 156 h 158"/>
                      <a:gd name="T18" fmla="*/ 3 w 12"/>
                      <a:gd name="T19" fmla="*/ 157 h 158"/>
                      <a:gd name="T20" fmla="*/ 3 w 12"/>
                      <a:gd name="T21" fmla="*/ 157 h 158"/>
                      <a:gd name="T22" fmla="*/ 4 w 12"/>
                      <a:gd name="T23" fmla="*/ 157 h 158"/>
                      <a:gd name="T24" fmla="*/ 5 w 12"/>
                      <a:gd name="T25" fmla="*/ 158 h 158"/>
                      <a:gd name="T26" fmla="*/ 5 w 12"/>
                      <a:gd name="T27" fmla="*/ 158 h 158"/>
                      <a:gd name="T28" fmla="*/ 8 w 12"/>
                      <a:gd name="T29" fmla="*/ 158 h 158"/>
                      <a:gd name="T30" fmla="*/ 9 w 12"/>
                      <a:gd name="T31" fmla="*/ 158 h 158"/>
                      <a:gd name="T32" fmla="*/ 9 w 12"/>
                      <a:gd name="T33" fmla="*/ 158 h 158"/>
                      <a:gd name="T34" fmla="*/ 10 w 12"/>
                      <a:gd name="T35" fmla="*/ 157 h 158"/>
                      <a:gd name="T36" fmla="*/ 10 w 12"/>
                      <a:gd name="T37" fmla="*/ 157 h 158"/>
                      <a:gd name="T38" fmla="*/ 11 w 12"/>
                      <a:gd name="T39" fmla="*/ 156 h 158"/>
                      <a:gd name="T40" fmla="*/ 11 w 12"/>
                      <a:gd name="T41" fmla="*/ 156 h 158"/>
                      <a:gd name="T42" fmla="*/ 12 w 12"/>
                      <a:gd name="T43" fmla="*/ 155 h 158"/>
                      <a:gd name="T44" fmla="*/ 12 w 12"/>
                      <a:gd name="T45" fmla="*/ 154 h 158"/>
                      <a:gd name="T46" fmla="*/ 13 w 12"/>
                      <a:gd name="T47" fmla="*/ 153 h 158"/>
                      <a:gd name="T48" fmla="*/ 13 w 12"/>
                      <a:gd name="T49" fmla="*/ 153 h 158"/>
                      <a:gd name="T50" fmla="*/ 13 w 12"/>
                      <a:gd name="T51" fmla="*/ 152 h 158"/>
                      <a:gd name="T52" fmla="*/ 14 w 12"/>
                      <a:gd name="T53" fmla="*/ 151 h 158"/>
                      <a:gd name="T54" fmla="*/ 14 w 12"/>
                      <a:gd name="T55" fmla="*/ 150 h 158"/>
                      <a:gd name="T56" fmla="*/ 14 w 12"/>
                      <a:gd name="T57" fmla="*/ 149 h 158"/>
                      <a:gd name="T58" fmla="*/ 14 w 12"/>
                      <a:gd name="T59" fmla="*/ 6 h 158"/>
                      <a:gd name="T60" fmla="*/ 13 w 12"/>
                      <a:gd name="T61" fmla="*/ 5 h 158"/>
                      <a:gd name="T62" fmla="*/ 13 w 12"/>
                      <a:gd name="T63" fmla="*/ 4 h 158"/>
                      <a:gd name="T64" fmla="*/ 13 w 12"/>
                      <a:gd name="T65" fmla="*/ 3 h 158"/>
                      <a:gd name="T66" fmla="*/ 12 w 12"/>
                      <a:gd name="T67" fmla="*/ 3 h 158"/>
                      <a:gd name="T68" fmla="*/ 12 w 12"/>
                      <a:gd name="T69" fmla="*/ 2 h 158"/>
                      <a:gd name="T70" fmla="*/ 11 w 12"/>
                      <a:gd name="T71" fmla="*/ 1 h 158"/>
                      <a:gd name="T72" fmla="*/ 11 w 12"/>
                      <a:gd name="T73" fmla="*/ 1 h 158"/>
                      <a:gd name="T74" fmla="*/ 10 w 12"/>
                      <a:gd name="T75" fmla="*/ 0 h 158"/>
                      <a:gd name="T76" fmla="*/ 9 w 12"/>
                      <a:gd name="T77" fmla="*/ 0 h 158"/>
                      <a:gd name="T78" fmla="*/ 9 w 12"/>
                      <a:gd name="T79" fmla="*/ 0 h 158"/>
                      <a:gd name="T80" fmla="*/ 8 w 12"/>
                      <a:gd name="T81" fmla="*/ 0 h 158"/>
                      <a:gd name="T82" fmla="*/ 5 w 12"/>
                      <a:gd name="T83" fmla="*/ 0 h 158"/>
                      <a:gd name="T84" fmla="*/ 5 w 12"/>
                      <a:gd name="T85" fmla="*/ 0 h 158"/>
                      <a:gd name="T86" fmla="*/ 4 w 12"/>
                      <a:gd name="T87" fmla="*/ 0 h 158"/>
                      <a:gd name="T88" fmla="*/ 3 w 12"/>
                      <a:gd name="T89" fmla="*/ 0 h 158"/>
                      <a:gd name="T90" fmla="*/ 3 w 12"/>
                      <a:gd name="T91" fmla="*/ 1 h 158"/>
                      <a:gd name="T92" fmla="*/ 2 w 12"/>
                      <a:gd name="T93" fmla="*/ 1 h 158"/>
                      <a:gd name="T94" fmla="*/ 2 w 12"/>
                      <a:gd name="T95" fmla="*/ 2 h 158"/>
                      <a:gd name="T96" fmla="*/ 1 w 12"/>
                      <a:gd name="T97" fmla="*/ 2 h 158"/>
                      <a:gd name="T98" fmla="*/ 1 w 12"/>
                      <a:gd name="T99" fmla="*/ 3 h 158"/>
                      <a:gd name="T100" fmla="*/ 0 w 12"/>
                      <a:gd name="T101" fmla="*/ 4 h 158"/>
                      <a:gd name="T102" fmla="*/ 0 w 12"/>
                      <a:gd name="T103" fmla="*/ 5 h 158"/>
                      <a:gd name="T104" fmla="*/ 0 w 12"/>
                      <a:gd name="T105" fmla="*/ 6 h 158"/>
                      <a:gd name="T106" fmla="*/ 0 w 12"/>
                      <a:gd name="T107" fmla="*/ 7 h 15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2"/>
                      <a:gd name="T163" fmla="*/ 0 h 158"/>
                      <a:gd name="T164" fmla="*/ 12 w 12"/>
                      <a:gd name="T165" fmla="*/ 158 h 15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2" h="158">
                        <a:moveTo>
                          <a:pt x="0" y="7"/>
                        </a:moveTo>
                        <a:lnTo>
                          <a:pt x="0" y="148"/>
                        </a:lnTo>
                        <a:lnTo>
                          <a:pt x="0" y="149"/>
                        </a:lnTo>
                        <a:lnTo>
                          <a:pt x="0" y="150"/>
                        </a:lnTo>
                        <a:lnTo>
                          <a:pt x="0" y="151"/>
                        </a:lnTo>
                        <a:lnTo>
                          <a:pt x="0" y="152"/>
                        </a:lnTo>
                        <a:lnTo>
                          <a:pt x="0" y="153"/>
                        </a:lnTo>
                        <a:lnTo>
                          <a:pt x="1" y="153"/>
                        </a:lnTo>
                        <a:lnTo>
                          <a:pt x="1" y="154"/>
                        </a:lnTo>
                        <a:lnTo>
                          <a:pt x="1" y="155"/>
                        </a:lnTo>
                        <a:lnTo>
                          <a:pt x="2" y="155"/>
                        </a:lnTo>
                        <a:lnTo>
                          <a:pt x="2" y="156"/>
                        </a:lnTo>
                        <a:lnTo>
                          <a:pt x="3" y="156"/>
                        </a:lnTo>
                        <a:lnTo>
                          <a:pt x="3" y="157"/>
                        </a:lnTo>
                        <a:lnTo>
                          <a:pt x="4" y="157"/>
                        </a:lnTo>
                        <a:lnTo>
                          <a:pt x="4" y="158"/>
                        </a:lnTo>
                        <a:lnTo>
                          <a:pt x="5" y="158"/>
                        </a:lnTo>
                        <a:lnTo>
                          <a:pt x="6" y="158"/>
                        </a:lnTo>
                        <a:lnTo>
                          <a:pt x="7" y="158"/>
                        </a:lnTo>
                        <a:lnTo>
                          <a:pt x="7" y="157"/>
                        </a:lnTo>
                        <a:lnTo>
                          <a:pt x="8" y="157"/>
                        </a:lnTo>
                        <a:lnTo>
                          <a:pt x="9" y="157"/>
                        </a:lnTo>
                        <a:lnTo>
                          <a:pt x="9" y="156"/>
                        </a:lnTo>
                        <a:lnTo>
                          <a:pt x="10" y="156"/>
                        </a:lnTo>
                        <a:lnTo>
                          <a:pt x="10" y="155"/>
                        </a:lnTo>
                        <a:lnTo>
                          <a:pt x="10" y="154"/>
                        </a:lnTo>
                        <a:lnTo>
                          <a:pt x="11" y="154"/>
                        </a:lnTo>
                        <a:lnTo>
                          <a:pt x="11" y="153"/>
                        </a:lnTo>
                        <a:lnTo>
                          <a:pt x="11" y="152"/>
                        </a:lnTo>
                        <a:lnTo>
                          <a:pt x="11" y="151"/>
                        </a:lnTo>
                        <a:lnTo>
                          <a:pt x="12" y="151"/>
                        </a:lnTo>
                        <a:lnTo>
                          <a:pt x="12" y="150"/>
                        </a:lnTo>
                        <a:lnTo>
                          <a:pt x="12" y="149"/>
                        </a:lnTo>
                        <a:lnTo>
                          <a:pt x="12" y="148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5"/>
                        </a:lnTo>
                        <a:lnTo>
                          <a:pt x="11" y="5"/>
                        </a:lnTo>
                        <a:lnTo>
                          <a:pt x="11" y="4"/>
                        </a:lnTo>
                        <a:lnTo>
                          <a:pt x="11" y="3"/>
                        </a:lnTo>
                        <a:lnTo>
                          <a:pt x="10" y="3"/>
                        </a:lnTo>
                        <a:lnTo>
                          <a:pt x="10" y="2"/>
                        </a:lnTo>
                        <a:lnTo>
                          <a:pt x="9" y="1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1" y="2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moveTo>
                          <a:pt x="4" y="13"/>
                        </a:moveTo>
                        <a:lnTo>
                          <a:pt x="4" y="141"/>
                        </a:lnTo>
                        <a:lnTo>
                          <a:pt x="7" y="141"/>
                        </a:lnTo>
                        <a:lnTo>
                          <a:pt x="7" y="13"/>
                        </a:lnTo>
                        <a:lnTo>
                          <a:pt x="4" y="13"/>
                        </a:lnTo>
                      </a:path>
                    </a:pathLst>
                  </a:custGeom>
                  <a:solidFill>
                    <a:srgbClr val="5F5F5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91" name="Freeform 58"/>
                  <p:cNvSpPr>
                    <a:spLocks noChangeArrowheads="1"/>
                  </p:cNvSpPr>
                  <p:nvPr/>
                </p:nvSpPr>
                <p:spPr bwMode="auto">
                  <a:xfrm>
                    <a:off x="139" y="41"/>
                    <a:ext cx="202" cy="626"/>
                  </a:xfrm>
                  <a:custGeom>
                    <a:avLst/>
                    <a:gdLst>
                      <a:gd name="T0" fmla="*/ 111 w 201"/>
                      <a:gd name="T1" fmla="*/ 219 h 626"/>
                      <a:gd name="T2" fmla="*/ 202 w 201"/>
                      <a:gd name="T3" fmla="*/ 218 h 626"/>
                      <a:gd name="T4" fmla="*/ 202 w 201"/>
                      <a:gd name="T5" fmla="*/ 626 h 626"/>
                      <a:gd name="T6" fmla="*/ 111 w 201"/>
                      <a:gd name="T7" fmla="*/ 626 h 626"/>
                      <a:gd name="T8" fmla="*/ 111 w 201"/>
                      <a:gd name="T9" fmla="*/ 345 h 626"/>
                      <a:gd name="T10" fmla="*/ 121 w 201"/>
                      <a:gd name="T11" fmla="*/ 333 h 626"/>
                      <a:gd name="T12" fmla="*/ 127 w 201"/>
                      <a:gd name="T13" fmla="*/ 314 h 626"/>
                      <a:gd name="T14" fmla="*/ 127 w 201"/>
                      <a:gd name="T15" fmla="*/ 294 h 626"/>
                      <a:gd name="T16" fmla="*/ 121 w 201"/>
                      <a:gd name="T17" fmla="*/ 275 h 626"/>
                      <a:gd name="T18" fmla="*/ 111 w 201"/>
                      <a:gd name="T19" fmla="*/ 262 h 626"/>
                      <a:gd name="T20" fmla="*/ 111 w 201"/>
                      <a:gd name="T21" fmla="*/ 219 h 626"/>
                      <a:gd name="T22" fmla="*/ 156 w 201"/>
                      <a:gd name="T23" fmla="*/ 575 h 626"/>
                      <a:gd name="T24" fmla="*/ 156 w 201"/>
                      <a:gd name="T25" fmla="*/ 618 h 626"/>
                      <a:gd name="T26" fmla="*/ 198 w 201"/>
                      <a:gd name="T27" fmla="*/ 618 h 626"/>
                      <a:gd name="T28" fmla="*/ 198 w 201"/>
                      <a:gd name="T29" fmla="*/ 575 h 626"/>
                      <a:gd name="T30" fmla="*/ 156 w 201"/>
                      <a:gd name="T31" fmla="*/ 575 h 626"/>
                      <a:gd name="T32" fmla="*/ 98 w 201"/>
                      <a:gd name="T33" fmla="*/ 219 h 626"/>
                      <a:gd name="T34" fmla="*/ 0 w 201"/>
                      <a:gd name="T35" fmla="*/ 218 h 626"/>
                      <a:gd name="T36" fmla="*/ 0 w 201"/>
                      <a:gd name="T37" fmla="*/ 626 h 626"/>
                      <a:gd name="T38" fmla="*/ 98 w 201"/>
                      <a:gd name="T39" fmla="*/ 626 h 626"/>
                      <a:gd name="T40" fmla="*/ 98 w 201"/>
                      <a:gd name="T41" fmla="*/ 345 h 626"/>
                      <a:gd name="T42" fmla="*/ 87 w 201"/>
                      <a:gd name="T43" fmla="*/ 333 h 626"/>
                      <a:gd name="T44" fmla="*/ 81 w 201"/>
                      <a:gd name="T45" fmla="*/ 314 h 626"/>
                      <a:gd name="T46" fmla="*/ 81 w 201"/>
                      <a:gd name="T47" fmla="*/ 294 h 626"/>
                      <a:gd name="T48" fmla="*/ 87 w 201"/>
                      <a:gd name="T49" fmla="*/ 275 h 626"/>
                      <a:gd name="T50" fmla="*/ 98 w 201"/>
                      <a:gd name="T51" fmla="*/ 262 h 626"/>
                      <a:gd name="T52" fmla="*/ 98 w 201"/>
                      <a:gd name="T53" fmla="*/ 219 h 626"/>
                      <a:gd name="T54" fmla="*/ 0 w 201"/>
                      <a:gd name="T55" fmla="*/ 0 h 626"/>
                      <a:gd name="T56" fmla="*/ 0 w 201"/>
                      <a:gd name="T57" fmla="*/ 207 h 626"/>
                      <a:gd name="T58" fmla="*/ 97 w 201"/>
                      <a:gd name="T59" fmla="*/ 207 h 626"/>
                      <a:gd name="T60" fmla="*/ 97 w 201"/>
                      <a:gd name="T61" fmla="*/ 0 h 626"/>
                      <a:gd name="T62" fmla="*/ 0 w 201"/>
                      <a:gd name="T63" fmla="*/ 0 h 626"/>
                      <a:gd name="T64" fmla="*/ 203 w 201"/>
                      <a:gd name="T65" fmla="*/ 0 h 626"/>
                      <a:gd name="T66" fmla="*/ 203 w 201"/>
                      <a:gd name="T67" fmla="*/ 207 h 626"/>
                      <a:gd name="T68" fmla="*/ 110 w 201"/>
                      <a:gd name="T69" fmla="*/ 207 h 626"/>
                      <a:gd name="T70" fmla="*/ 110 w 201"/>
                      <a:gd name="T71" fmla="*/ 0 h 626"/>
                      <a:gd name="T72" fmla="*/ 203 w 201"/>
                      <a:gd name="T73" fmla="*/ 0 h 62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01"/>
                      <a:gd name="T112" fmla="*/ 0 h 626"/>
                      <a:gd name="T113" fmla="*/ 201 w 201"/>
                      <a:gd name="T114" fmla="*/ 626 h 62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01" h="626">
                        <a:moveTo>
                          <a:pt x="109" y="219"/>
                        </a:moveTo>
                        <a:lnTo>
                          <a:pt x="200" y="218"/>
                        </a:lnTo>
                        <a:lnTo>
                          <a:pt x="200" y="626"/>
                        </a:lnTo>
                        <a:lnTo>
                          <a:pt x="109" y="626"/>
                        </a:lnTo>
                        <a:lnTo>
                          <a:pt x="109" y="345"/>
                        </a:lnTo>
                        <a:cubicBezTo>
                          <a:pt x="109" y="345"/>
                          <a:pt x="115" y="341"/>
                          <a:pt x="119" y="333"/>
                        </a:cubicBezTo>
                        <a:cubicBezTo>
                          <a:pt x="119" y="333"/>
                          <a:pt x="123" y="324"/>
                          <a:pt x="125" y="314"/>
                        </a:cubicBezTo>
                        <a:cubicBezTo>
                          <a:pt x="125" y="314"/>
                          <a:pt x="126" y="304"/>
                          <a:pt x="125" y="294"/>
                        </a:cubicBezTo>
                        <a:cubicBezTo>
                          <a:pt x="125" y="294"/>
                          <a:pt x="123" y="283"/>
                          <a:pt x="119" y="275"/>
                        </a:cubicBezTo>
                        <a:cubicBezTo>
                          <a:pt x="119" y="275"/>
                          <a:pt x="115" y="267"/>
                          <a:pt x="109" y="262"/>
                        </a:cubicBezTo>
                        <a:lnTo>
                          <a:pt x="109" y="219"/>
                        </a:lnTo>
                        <a:moveTo>
                          <a:pt x="154" y="575"/>
                        </a:moveTo>
                        <a:lnTo>
                          <a:pt x="154" y="618"/>
                        </a:lnTo>
                        <a:lnTo>
                          <a:pt x="196" y="618"/>
                        </a:lnTo>
                        <a:lnTo>
                          <a:pt x="196" y="575"/>
                        </a:lnTo>
                        <a:lnTo>
                          <a:pt x="154" y="575"/>
                        </a:lnTo>
                        <a:moveTo>
                          <a:pt x="98" y="219"/>
                        </a:moveTo>
                        <a:lnTo>
                          <a:pt x="0" y="218"/>
                        </a:lnTo>
                        <a:lnTo>
                          <a:pt x="0" y="626"/>
                        </a:lnTo>
                        <a:lnTo>
                          <a:pt x="98" y="626"/>
                        </a:lnTo>
                        <a:lnTo>
                          <a:pt x="98" y="345"/>
                        </a:lnTo>
                        <a:cubicBezTo>
                          <a:pt x="98" y="345"/>
                          <a:pt x="92" y="341"/>
                          <a:pt x="87" y="333"/>
                        </a:cubicBezTo>
                        <a:cubicBezTo>
                          <a:pt x="87" y="333"/>
                          <a:pt x="83" y="324"/>
                          <a:pt x="81" y="314"/>
                        </a:cubicBezTo>
                        <a:cubicBezTo>
                          <a:pt x="81" y="314"/>
                          <a:pt x="80" y="304"/>
                          <a:pt x="81" y="294"/>
                        </a:cubicBezTo>
                        <a:cubicBezTo>
                          <a:pt x="81" y="294"/>
                          <a:pt x="83" y="283"/>
                          <a:pt x="87" y="275"/>
                        </a:cubicBezTo>
                        <a:cubicBezTo>
                          <a:pt x="87" y="275"/>
                          <a:pt x="92" y="267"/>
                          <a:pt x="98" y="262"/>
                        </a:cubicBezTo>
                        <a:lnTo>
                          <a:pt x="98" y="219"/>
                        </a:lnTo>
                        <a:moveTo>
                          <a:pt x="0" y="0"/>
                        </a:moveTo>
                        <a:lnTo>
                          <a:pt x="0" y="207"/>
                        </a:lnTo>
                        <a:lnTo>
                          <a:pt x="97" y="207"/>
                        </a:lnTo>
                        <a:lnTo>
                          <a:pt x="97" y="0"/>
                        </a:lnTo>
                        <a:lnTo>
                          <a:pt x="0" y="0"/>
                        </a:lnTo>
                        <a:moveTo>
                          <a:pt x="201" y="0"/>
                        </a:moveTo>
                        <a:lnTo>
                          <a:pt x="201" y="207"/>
                        </a:lnTo>
                        <a:lnTo>
                          <a:pt x="108" y="207"/>
                        </a:lnTo>
                        <a:lnTo>
                          <a:pt x="108" y="0"/>
                        </a:lnTo>
                        <a:lnTo>
                          <a:pt x="201" y="0"/>
                        </a:lnTo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92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48" y="616"/>
                    <a:ext cx="24" cy="37"/>
                  </a:xfrm>
                  <a:prstGeom prst="rect">
                    <a:avLst/>
                  </a:prstGeom>
                  <a:solidFill>
                    <a:srgbClr val="EFEFEF"/>
                  </a:solidFill>
                  <a:ln w="9525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93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49" y="617"/>
                    <a:ext cx="22" cy="2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A0D0FF">
                          <a:alpha val="40001"/>
                        </a:srgbClr>
                      </a:gs>
                      <a:gs pos="100000">
                        <a:srgbClr val="0040A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94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231" y="329"/>
                    <a:ext cx="23" cy="2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7B7B7"/>
                      </a:gs>
                      <a:gs pos="100000">
                        <a:srgbClr val="55555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grpSp>
              <p:nvGrpSpPr>
                <p:cNvPr id="2547" name="Group 62"/>
                <p:cNvGrpSpPr>
                  <a:grpSpLocks/>
                </p:cNvGrpSpPr>
                <p:nvPr/>
              </p:nvGrpSpPr>
              <p:grpSpPr bwMode="auto">
                <a:xfrm>
                  <a:off x="271" y="368"/>
                  <a:ext cx="387" cy="769"/>
                  <a:chOff x="0" y="0"/>
                  <a:chExt cx="388" cy="770"/>
                </a:xfrm>
              </p:grpSpPr>
              <p:sp>
                <p:nvSpPr>
                  <p:cNvPr id="2548" name="Freeform 6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88" cy="770"/>
                  </a:xfrm>
                  <a:custGeom>
                    <a:avLst/>
                    <a:gdLst>
                      <a:gd name="T0" fmla="*/ 0 w 388"/>
                      <a:gd name="T1" fmla="*/ 102 h 770"/>
                      <a:gd name="T2" fmla="*/ 126 w 388"/>
                      <a:gd name="T3" fmla="*/ 5 h 770"/>
                      <a:gd name="T4" fmla="*/ 132 w 388"/>
                      <a:gd name="T5" fmla="*/ 1 h 770"/>
                      <a:gd name="T6" fmla="*/ 139 w 388"/>
                      <a:gd name="T7" fmla="*/ 1 h 770"/>
                      <a:gd name="T8" fmla="*/ 380 w 388"/>
                      <a:gd name="T9" fmla="*/ 4 h 770"/>
                      <a:gd name="T10" fmla="*/ 383 w 388"/>
                      <a:gd name="T11" fmla="*/ 6 h 770"/>
                      <a:gd name="T12" fmla="*/ 385 w 388"/>
                      <a:gd name="T13" fmla="*/ 9 h 770"/>
                      <a:gd name="T14" fmla="*/ 386 w 388"/>
                      <a:gd name="T15" fmla="*/ 14 h 770"/>
                      <a:gd name="T16" fmla="*/ 388 w 388"/>
                      <a:gd name="T17" fmla="*/ 752 h 770"/>
                      <a:gd name="T18" fmla="*/ 387 w 388"/>
                      <a:gd name="T19" fmla="*/ 758 h 770"/>
                      <a:gd name="T20" fmla="*/ 385 w 388"/>
                      <a:gd name="T21" fmla="*/ 763 h 770"/>
                      <a:gd name="T22" fmla="*/ 381 w 388"/>
                      <a:gd name="T23" fmla="*/ 765 h 770"/>
                      <a:gd name="T24" fmla="*/ 138 w 388"/>
                      <a:gd name="T25" fmla="*/ 770 h 770"/>
                      <a:gd name="T26" fmla="*/ 131 w 388"/>
                      <a:gd name="T27" fmla="*/ 769 h 770"/>
                      <a:gd name="T28" fmla="*/ 126 w 388"/>
                      <a:gd name="T29" fmla="*/ 764 h 770"/>
                      <a:gd name="T30" fmla="*/ 1 w 388"/>
                      <a:gd name="T31" fmla="*/ 651 h 770"/>
                      <a:gd name="T32" fmla="*/ 0 w 388"/>
                      <a:gd name="T33" fmla="*/ 102 h 77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88"/>
                      <a:gd name="T52" fmla="*/ 0 h 770"/>
                      <a:gd name="T53" fmla="*/ 388 w 388"/>
                      <a:gd name="T54" fmla="*/ 770 h 77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88" h="770">
                        <a:moveTo>
                          <a:pt x="0" y="102"/>
                        </a:moveTo>
                        <a:lnTo>
                          <a:pt x="126" y="5"/>
                        </a:lnTo>
                        <a:cubicBezTo>
                          <a:pt x="126" y="5"/>
                          <a:pt x="129" y="2"/>
                          <a:pt x="132" y="1"/>
                        </a:cubicBezTo>
                        <a:cubicBezTo>
                          <a:pt x="132" y="1"/>
                          <a:pt x="136" y="0"/>
                          <a:pt x="139" y="1"/>
                        </a:cubicBezTo>
                        <a:lnTo>
                          <a:pt x="380" y="4"/>
                        </a:lnTo>
                        <a:cubicBezTo>
                          <a:pt x="380" y="4"/>
                          <a:pt x="381" y="4"/>
                          <a:pt x="383" y="6"/>
                        </a:cubicBezTo>
                        <a:cubicBezTo>
                          <a:pt x="383" y="6"/>
                          <a:pt x="384" y="7"/>
                          <a:pt x="385" y="9"/>
                        </a:cubicBezTo>
                        <a:cubicBezTo>
                          <a:pt x="385" y="9"/>
                          <a:pt x="386" y="11"/>
                          <a:pt x="386" y="14"/>
                        </a:cubicBezTo>
                        <a:lnTo>
                          <a:pt x="388" y="752"/>
                        </a:lnTo>
                        <a:cubicBezTo>
                          <a:pt x="388" y="752"/>
                          <a:pt x="388" y="755"/>
                          <a:pt x="387" y="758"/>
                        </a:cubicBezTo>
                        <a:cubicBezTo>
                          <a:pt x="387" y="758"/>
                          <a:pt x="386" y="761"/>
                          <a:pt x="385" y="763"/>
                        </a:cubicBezTo>
                        <a:cubicBezTo>
                          <a:pt x="385" y="763"/>
                          <a:pt x="383" y="764"/>
                          <a:pt x="381" y="765"/>
                        </a:cubicBezTo>
                        <a:lnTo>
                          <a:pt x="138" y="770"/>
                        </a:lnTo>
                        <a:cubicBezTo>
                          <a:pt x="138" y="770"/>
                          <a:pt x="135" y="771"/>
                          <a:pt x="131" y="769"/>
                        </a:cubicBezTo>
                        <a:cubicBezTo>
                          <a:pt x="131" y="769"/>
                          <a:pt x="128" y="767"/>
                          <a:pt x="126" y="764"/>
                        </a:cubicBezTo>
                        <a:lnTo>
                          <a:pt x="1" y="651"/>
                        </a:lnTo>
                        <a:lnTo>
                          <a:pt x="0" y="10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1F1F1F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49" name="Freeform 64"/>
                  <p:cNvSpPr>
                    <a:spLocks noChangeArrowheads="1"/>
                  </p:cNvSpPr>
                  <p:nvPr/>
                </p:nvSpPr>
                <p:spPr bwMode="auto">
                  <a:xfrm>
                    <a:off x="1" y="566"/>
                    <a:ext cx="128" cy="195"/>
                  </a:xfrm>
                  <a:custGeom>
                    <a:avLst/>
                    <a:gdLst>
                      <a:gd name="T0" fmla="*/ 0 w 128"/>
                      <a:gd name="T1" fmla="*/ 77 h 194"/>
                      <a:gd name="T2" fmla="*/ 126 w 128"/>
                      <a:gd name="T3" fmla="*/ 0 h 194"/>
                      <a:gd name="T4" fmla="*/ 128 w 128"/>
                      <a:gd name="T5" fmla="*/ 196 h 194"/>
                      <a:gd name="T6" fmla="*/ 0 w 128"/>
                      <a:gd name="T7" fmla="*/ 77 h 19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8"/>
                      <a:gd name="T13" fmla="*/ 0 h 194"/>
                      <a:gd name="T14" fmla="*/ 128 w 128"/>
                      <a:gd name="T15" fmla="*/ 194 h 19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8" h="194">
                        <a:moveTo>
                          <a:pt x="0" y="77"/>
                        </a:moveTo>
                        <a:cubicBezTo>
                          <a:pt x="0" y="77"/>
                          <a:pt x="59" y="24"/>
                          <a:pt x="126" y="0"/>
                        </a:cubicBezTo>
                        <a:lnTo>
                          <a:pt x="128" y="194"/>
                        </a:lnTo>
                        <a:lnTo>
                          <a:pt x="0" y="77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000000">
                          <a:alpha val="0"/>
                        </a:srgbClr>
                      </a:gs>
                      <a:gs pos="100000">
                        <a:srgbClr val="A0A0A0">
                          <a:alpha val="60001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50" name="Freeform 65"/>
                  <p:cNvSpPr>
                    <a:spLocks noChangeArrowheads="1"/>
                  </p:cNvSpPr>
                  <p:nvPr/>
                </p:nvSpPr>
                <p:spPr bwMode="auto">
                  <a:xfrm>
                    <a:off x="51" y="115"/>
                    <a:ext cx="5" cy="531"/>
                  </a:xfrm>
                  <a:custGeom>
                    <a:avLst/>
                    <a:gdLst>
                      <a:gd name="T0" fmla="*/ 0 w 4"/>
                      <a:gd name="T1" fmla="*/ 3 h 531"/>
                      <a:gd name="T2" fmla="*/ 0 w 4"/>
                      <a:gd name="T3" fmla="*/ 527 h 531"/>
                      <a:gd name="T4" fmla="*/ 0 w 4"/>
                      <a:gd name="T5" fmla="*/ 529 h 531"/>
                      <a:gd name="T6" fmla="*/ 0 w 4"/>
                      <a:gd name="T7" fmla="*/ 530 h 531"/>
                      <a:gd name="T8" fmla="*/ 1 w 4"/>
                      <a:gd name="T9" fmla="*/ 531 h 531"/>
                      <a:gd name="T10" fmla="*/ 5 w 4"/>
                      <a:gd name="T11" fmla="*/ 531 h 531"/>
                      <a:gd name="T12" fmla="*/ 6 w 4"/>
                      <a:gd name="T13" fmla="*/ 530 h 531"/>
                      <a:gd name="T14" fmla="*/ 6 w 4"/>
                      <a:gd name="T15" fmla="*/ 529 h 531"/>
                      <a:gd name="T16" fmla="*/ 6 w 4"/>
                      <a:gd name="T17" fmla="*/ 527 h 531"/>
                      <a:gd name="T18" fmla="*/ 6 w 4"/>
                      <a:gd name="T19" fmla="*/ 3 h 531"/>
                      <a:gd name="T20" fmla="*/ 6 w 4"/>
                      <a:gd name="T21" fmla="*/ 1 h 531"/>
                      <a:gd name="T22" fmla="*/ 5 w 4"/>
                      <a:gd name="T23" fmla="*/ 0 h 531"/>
                      <a:gd name="T24" fmla="*/ 4 w 4"/>
                      <a:gd name="T25" fmla="*/ 0 h 531"/>
                      <a:gd name="T26" fmla="*/ 1 w 4"/>
                      <a:gd name="T27" fmla="*/ 0 h 531"/>
                      <a:gd name="T28" fmla="*/ 1 w 4"/>
                      <a:gd name="T29" fmla="*/ 0 h 531"/>
                      <a:gd name="T30" fmla="*/ 0 w 4"/>
                      <a:gd name="T31" fmla="*/ 1 h 531"/>
                      <a:gd name="T32" fmla="*/ 0 w 4"/>
                      <a:gd name="T33" fmla="*/ 3 h 53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"/>
                      <a:gd name="T52" fmla="*/ 0 h 531"/>
                      <a:gd name="T53" fmla="*/ 4 w 4"/>
                      <a:gd name="T54" fmla="*/ 531 h 53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" h="531">
                        <a:moveTo>
                          <a:pt x="0" y="3"/>
                        </a:moveTo>
                        <a:lnTo>
                          <a:pt x="0" y="527"/>
                        </a:lnTo>
                        <a:cubicBezTo>
                          <a:pt x="0" y="527"/>
                          <a:pt x="0" y="528"/>
                          <a:pt x="0" y="529"/>
                        </a:cubicBezTo>
                        <a:cubicBezTo>
                          <a:pt x="0" y="529"/>
                          <a:pt x="0" y="529"/>
                          <a:pt x="0" y="530"/>
                        </a:cubicBezTo>
                        <a:cubicBezTo>
                          <a:pt x="0" y="530"/>
                          <a:pt x="1" y="530"/>
                          <a:pt x="1" y="531"/>
                        </a:cubicBezTo>
                        <a:cubicBezTo>
                          <a:pt x="1" y="531"/>
                          <a:pt x="2" y="531"/>
                          <a:pt x="3" y="531"/>
                        </a:cubicBezTo>
                        <a:cubicBezTo>
                          <a:pt x="3" y="531"/>
                          <a:pt x="3" y="530"/>
                          <a:pt x="4" y="530"/>
                        </a:cubicBezTo>
                        <a:cubicBezTo>
                          <a:pt x="4" y="530"/>
                          <a:pt x="4" y="529"/>
                          <a:pt x="4" y="529"/>
                        </a:cubicBezTo>
                        <a:cubicBezTo>
                          <a:pt x="4" y="529"/>
                          <a:pt x="4" y="528"/>
                          <a:pt x="4" y="527"/>
                        </a:cubicBezTo>
                        <a:lnTo>
                          <a:pt x="4" y="3"/>
                        </a:lnTo>
                        <a:cubicBezTo>
                          <a:pt x="4" y="3"/>
                          <a:pt x="4" y="2"/>
                          <a:pt x="4" y="1"/>
                        </a:cubicBezTo>
                        <a:cubicBezTo>
                          <a:pt x="4" y="1"/>
                          <a:pt x="4" y="1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5F5F5F"/>
                      </a:gs>
                      <a:gs pos="100000">
                        <a:srgbClr val="8F8F8F"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51" name="Freeform 66"/>
                  <p:cNvSpPr>
                    <a:spLocks noChangeArrowheads="1"/>
                  </p:cNvSpPr>
                  <p:nvPr/>
                </p:nvSpPr>
                <p:spPr bwMode="auto">
                  <a:xfrm>
                    <a:off x="131" y="1"/>
                    <a:ext cx="7" cy="766"/>
                  </a:xfrm>
                  <a:custGeom>
                    <a:avLst/>
                    <a:gdLst>
                      <a:gd name="T0" fmla="*/ 0 w 7"/>
                      <a:gd name="T1" fmla="*/ 3 h 766"/>
                      <a:gd name="T2" fmla="*/ 0 w 7"/>
                      <a:gd name="T3" fmla="*/ 766 h 766"/>
                      <a:gd name="T4" fmla="*/ 7 w 7"/>
                      <a:gd name="T5" fmla="*/ 766 h 766"/>
                      <a:gd name="T6" fmla="*/ 7 w 7"/>
                      <a:gd name="T7" fmla="*/ 3 h 766"/>
                      <a:gd name="T8" fmla="*/ 5 w 7"/>
                      <a:gd name="T9" fmla="*/ 1 h 766"/>
                      <a:gd name="T10" fmla="*/ 4 w 7"/>
                      <a:gd name="T11" fmla="*/ 0 h 766"/>
                      <a:gd name="T12" fmla="*/ 2 w 7"/>
                      <a:gd name="T13" fmla="*/ 0 h 766"/>
                      <a:gd name="T14" fmla="*/ 1 w 7"/>
                      <a:gd name="T15" fmla="*/ 1 h 766"/>
                      <a:gd name="T16" fmla="*/ 0 w 7"/>
                      <a:gd name="T17" fmla="*/ 3 h 7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"/>
                      <a:gd name="T28" fmla="*/ 0 h 766"/>
                      <a:gd name="T29" fmla="*/ 7 w 7"/>
                      <a:gd name="T30" fmla="*/ 766 h 76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" h="766">
                        <a:moveTo>
                          <a:pt x="0" y="3"/>
                        </a:moveTo>
                        <a:lnTo>
                          <a:pt x="0" y="766"/>
                        </a:lnTo>
                        <a:lnTo>
                          <a:pt x="7" y="766"/>
                        </a:lnTo>
                        <a:lnTo>
                          <a:pt x="7" y="3"/>
                        </a:lnTo>
                        <a:cubicBezTo>
                          <a:pt x="7" y="3"/>
                          <a:pt x="6" y="2"/>
                          <a:pt x="5" y="1"/>
                        </a:cubicBezTo>
                        <a:cubicBezTo>
                          <a:pt x="5" y="1"/>
                          <a:pt x="5" y="0"/>
                          <a:pt x="4" y="0"/>
                        </a:cubicBezTo>
                        <a:cubicBezTo>
                          <a:pt x="4" y="0"/>
                          <a:pt x="3" y="0"/>
                          <a:pt x="2" y="0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DFDFD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52" name="Freeform 67"/>
                  <p:cNvSpPr>
                    <a:spLocks noChangeArrowheads="1"/>
                  </p:cNvSpPr>
                  <p:nvPr/>
                </p:nvSpPr>
                <p:spPr bwMode="auto">
                  <a:xfrm>
                    <a:off x="139" y="1"/>
                    <a:ext cx="246" cy="765"/>
                  </a:xfrm>
                  <a:custGeom>
                    <a:avLst/>
                    <a:gdLst>
                      <a:gd name="T0" fmla="*/ 0 w 246"/>
                      <a:gd name="T1" fmla="*/ 0 h 765"/>
                      <a:gd name="T2" fmla="*/ 0 w 246"/>
                      <a:gd name="T3" fmla="*/ 765 h 765"/>
                      <a:gd name="T4" fmla="*/ 241 w 246"/>
                      <a:gd name="T5" fmla="*/ 759 h 765"/>
                      <a:gd name="T6" fmla="*/ 244 w 246"/>
                      <a:gd name="T7" fmla="*/ 757 h 765"/>
                      <a:gd name="T8" fmla="*/ 245 w 246"/>
                      <a:gd name="T9" fmla="*/ 754 h 765"/>
                      <a:gd name="T10" fmla="*/ 246 w 246"/>
                      <a:gd name="T11" fmla="*/ 750 h 765"/>
                      <a:gd name="T12" fmla="*/ 244 w 246"/>
                      <a:gd name="T13" fmla="*/ 9 h 765"/>
                      <a:gd name="T14" fmla="*/ 242 w 246"/>
                      <a:gd name="T15" fmla="*/ 6 h 765"/>
                      <a:gd name="T16" fmla="*/ 239 w 246"/>
                      <a:gd name="T17" fmla="*/ 4 h 765"/>
                      <a:gd name="T18" fmla="*/ 0 w 246"/>
                      <a:gd name="T19" fmla="*/ 0 h 76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46"/>
                      <a:gd name="T31" fmla="*/ 0 h 765"/>
                      <a:gd name="T32" fmla="*/ 246 w 246"/>
                      <a:gd name="T33" fmla="*/ 765 h 76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46" h="765">
                        <a:moveTo>
                          <a:pt x="0" y="0"/>
                        </a:moveTo>
                        <a:lnTo>
                          <a:pt x="0" y="765"/>
                        </a:lnTo>
                        <a:lnTo>
                          <a:pt x="241" y="759"/>
                        </a:lnTo>
                        <a:cubicBezTo>
                          <a:pt x="241" y="759"/>
                          <a:pt x="243" y="758"/>
                          <a:pt x="244" y="757"/>
                        </a:cubicBezTo>
                        <a:cubicBezTo>
                          <a:pt x="244" y="757"/>
                          <a:pt x="245" y="756"/>
                          <a:pt x="245" y="754"/>
                        </a:cubicBezTo>
                        <a:cubicBezTo>
                          <a:pt x="245" y="754"/>
                          <a:pt x="246" y="752"/>
                          <a:pt x="246" y="750"/>
                        </a:cubicBezTo>
                        <a:lnTo>
                          <a:pt x="244" y="9"/>
                        </a:lnTo>
                        <a:cubicBezTo>
                          <a:pt x="244" y="9"/>
                          <a:pt x="243" y="7"/>
                          <a:pt x="242" y="6"/>
                        </a:cubicBezTo>
                        <a:cubicBezTo>
                          <a:pt x="242" y="6"/>
                          <a:pt x="241" y="4"/>
                          <a:pt x="239" y="4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A0A0"/>
                      </a:gs>
                      <a:gs pos="50000">
                        <a:srgbClr val="DFDFDF"/>
                      </a:gs>
                      <a:gs pos="100000">
                        <a:srgbClr val="A0A0A0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53" name="Freeform 68"/>
                  <p:cNvSpPr>
                    <a:spLocks noChangeArrowheads="1"/>
                  </p:cNvSpPr>
                  <p:nvPr/>
                </p:nvSpPr>
                <p:spPr bwMode="auto">
                  <a:xfrm>
                    <a:off x="137" y="1"/>
                    <a:ext cx="4" cy="718"/>
                  </a:xfrm>
                  <a:custGeom>
                    <a:avLst/>
                    <a:gdLst>
                      <a:gd name="T0" fmla="*/ 0 w 3"/>
                      <a:gd name="T1" fmla="*/ 3 h 717"/>
                      <a:gd name="T2" fmla="*/ 0 w 3"/>
                      <a:gd name="T3" fmla="*/ 720 h 717"/>
                      <a:gd name="T4" fmla="*/ 5 w 3"/>
                      <a:gd name="T5" fmla="*/ 720 h 717"/>
                      <a:gd name="T6" fmla="*/ 5 w 3"/>
                      <a:gd name="T7" fmla="*/ 3 h 717"/>
                      <a:gd name="T8" fmla="*/ 5 w 3"/>
                      <a:gd name="T9" fmla="*/ 1 h 717"/>
                      <a:gd name="T10" fmla="*/ 4 w 3"/>
                      <a:gd name="T11" fmla="*/ 0 h 717"/>
                      <a:gd name="T12" fmla="*/ 1 w 3"/>
                      <a:gd name="T13" fmla="*/ 0 h 717"/>
                      <a:gd name="T14" fmla="*/ 0 w 3"/>
                      <a:gd name="T15" fmla="*/ 1 h 717"/>
                      <a:gd name="T16" fmla="*/ 0 w 3"/>
                      <a:gd name="T17" fmla="*/ 3 h 71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717"/>
                      <a:gd name="T29" fmla="*/ 3 w 3"/>
                      <a:gd name="T30" fmla="*/ 717 h 71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717">
                        <a:moveTo>
                          <a:pt x="0" y="3"/>
                        </a:moveTo>
                        <a:lnTo>
                          <a:pt x="0" y="718"/>
                        </a:lnTo>
                        <a:lnTo>
                          <a:pt x="3" y="718"/>
                        </a:lnTo>
                        <a:lnTo>
                          <a:pt x="3" y="3"/>
                        </a:lnTo>
                        <a:cubicBezTo>
                          <a:pt x="3" y="3"/>
                          <a:pt x="3" y="2"/>
                          <a:pt x="3" y="1"/>
                        </a:cubicBezTo>
                        <a:cubicBezTo>
                          <a:pt x="3" y="1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FEFEF"/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54" name="Freeform 69"/>
                  <p:cNvSpPr>
                    <a:spLocks noChangeArrowheads="1"/>
                  </p:cNvSpPr>
                  <p:nvPr/>
                </p:nvSpPr>
                <p:spPr bwMode="auto">
                  <a:xfrm>
                    <a:off x="143" y="2"/>
                    <a:ext cx="4" cy="762"/>
                  </a:xfrm>
                  <a:custGeom>
                    <a:avLst/>
                    <a:gdLst>
                      <a:gd name="T0" fmla="*/ 0 w 3"/>
                      <a:gd name="T1" fmla="*/ 3 h 762"/>
                      <a:gd name="T2" fmla="*/ 0 w 3"/>
                      <a:gd name="T3" fmla="*/ 762 h 762"/>
                      <a:gd name="T4" fmla="*/ 5 w 3"/>
                      <a:gd name="T5" fmla="*/ 762 h 762"/>
                      <a:gd name="T6" fmla="*/ 5 w 3"/>
                      <a:gd name="T7" fmla="*/ 3 h 762"/>
                      <a:gd name="T8" fmla="*/ 5 w 3"/>
                      <a:gd name="T9" fmla="*/ 1 h 762"/>
                      <a:gd name="T10" fmla="*/ 4 w 3"/>
                      <a:gd name="T11" fmla="*/ 0 h 762"/>
                      <a:gd name="T12" fmla="*/ 1 w 3"/>
                      <a:gd name="T13" fmla="*/ 0 h 762"/>
                      <a:gd name="T14" fmla="*/ 0 w 3"/>
                      <a:gd name="T15" fmla="*/ 1 h 762"/>
                      <a:gd name="T16" fmla="*/ 0 w 3"/>
                      <a:gd name="T17" fmla="*/ 3 h 76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762"/>
                      <a:gd name="T29" fmla="*/ 3 w 3"/>
                      <a:gd name="T30" fmla="*/ 762 h 76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762">
                        <a:moveTo>
                          <a:pt x="0" y="3"/>
                        </a:moveTo>
                        <a:lnTo>
                          <a:pt x="0" y="762"/>
                        </a:lnTo>
                        <a:lnTo>
                          <a:pt x="3" y="762"/>
                        </a:lnTo>
                        <a:lnTo>
                          <a:pt x="3" y="3"/>
                        </a:lnTo>
                        <a:cubicBezTo>
                          <a:pt x="3" y="3"/>
                          <a:pt x="3" y="2"/>
                          <a:pt x="3" y="1"/>
                        </a:cubicBezTo>
                        <a:cubicBezTo>
                          <a:pt x="3" y="1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BFBFBF"/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55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60" y="3"/>
                    <a:ext cx="20" cy="30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56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61" y="5"/>
                    <a:ext cx="18" cy="25"/>
                  </a:xfrm>
                  <a:prstGeom prst="ellipse">
                    <a:avLst/>
                  </a:prstGeom>
                  <a:solidFill>
                    <a:srgbClr val="EFEFE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57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68" y="13"/>
                    <a:ext cx="4" cy="6"/>
                  </a:xfrm>
                  <a:prstGeom prst="ellipse">
                    <a:avLst/>
                  </a:prstGeom>
                  <a:solidFill>
                    <a:srgbClr val="A0A0A0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58" name="Freeform 73"/>
                  <p:cNvSpPr>
                    <a:spLocks noChangeArrowheads="1"/>
                  </p:cNvSpPr>
                  <p:nvPr/>
                </p:nvSpPr>
                <p:spPr bwMode="auto">
                  <a:xfrm>
                    <a:off x="149" y="6"/>
                    <a:ext cx="235" cy="750"/>
                  </a:xfrm>
                  <a:custGeom>
                    <a:avLst/>
                    <a:gdLst>
                      <a:gd name="T0" fmla="*/ 146 w 234"/>
                      <a:gd name="T1" fmla="*/ 0 h 750"/>
                      <a:gd name="T2" fmla="*/ 232 w 234"/>
                      <a:gd name="T3" fmla="*/ 3 h 750"/>
                      <a:gd name="T4" fmla="*/ 232 w 234"/>
                      <a:gd name="T5" fmla="*/ 27 h 750"/>
                      <a:gd name="T6" fmla="*/ 3 w 234"/>
                      <a:gd name="T7" fmla="*/ 26 h 750"/>
                      <a:gd name="T8" fmla="*/ 1 w 234"/>
                      <a:gd name="T9" fmla="*/ 27 h 750"/>
                      <a:gd name="T10" fmla="*/ 0 w 234"/>
                      <a:gd name="T11" fmla="*/ 30 h 750"/>
                      <a:gd name="T12" fmla="*/ 0 w 234"/>
                      <a:gd name="T13" fmla="*/ 33 h 750"/>
                      <a:gd name="T14" fmla="*/ 1 w 234"/>
                      <a:gd name="T15" fmla="*/ 276 h 750"/>
                      <a:gd name="T16" fmla="*/ 4 w 234"/>
                      <a:gd name="T17" fmla="*/ 275 h 750"/>
                      <a:gd name="T18" fmla="*/ 3 w 234"/>
                      <a:gd name="T19" fmla="*/ 33 h 750"/>
                      <a:gd name="T20" fmla="*/ 232 w 234"/>
                      <a:gd name="T21" fmla="*/ 35 h 750"/>
                      <a:gd name="T22" fmla="*/ 234 w 234"/>
                      <a:gd name="T23" fmla="*/ 750 h 750"/>
                      <a:gd name="T24" fmla="*/ 236 w 234"/>
                      <a:gd name="T25" fmla="*/ 739 h 750"/>
                      <a:gd name="T26" fmla="*/ 235 w 234"/>
                      <a:gd name="T27" fmla="*/ 6 h 750"/>
                      <a:gd name="T28" fmla="*/ 234 w 234"/>
                      <a:gd name="T29" fmla="*/ 2 h 750"/>
                      <a:gd name="T30" fmla="*/ 230 w 234"/>
                      <a:gd name="T31" fmla="*/ 0 h 750"/>
                      <a:gd name="T32" fmla="*/ 146 w 234"/>
                      <a:gd name="T33" fmla="*/ 0 h 75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34"/>
                      <a:gd name="T52" fmla="*/ 0 h 750"/>
                      <a:gd name="T53" fmla="*/ 234 w 234"/>
                      <a:gd name="T54" fmla="*/ 750 h 75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34" h="750">
                        <a:moveTo>
                          <a:pt x="144" y="0"/>
                        </a:moveTo>
                        <a:lnTo>
                          <a:pt x="230" y="3"/>
                        </a:lnTo>
                        <a:lnTo>
                          <a:pt x="230" y="27"/>
                        </a:lnTo>
                        <a:lnTo>
                          <a:pt x="3" y="26"/>
                        </a:lnTo>
                        <a:cubicBezTo>
                          <a:pt x="3" y="26"/>
                          <a:pt x="2" y="26"/>
                          <a:pt x="1" y="27"/>
                        </a:cubicBezTo>
                        <a:cubicBezTo>
                          <a:pt x="1" y="27"/>
                          <a:pt x="1" y="28"/>
                          <a:pt x="0" y="30"/>
                        </a:cubicBezTo>
                        <a:cubicBezTo>
                          <a:pt x="0" y="30"/>
                          <a:pt x="0" y="31"/>
                          <a:pt x="0" y="33"/>
                        </a:cubicBezTo>
                        <a:lnTo>
                          <a:pt x="1" y="276"/>
                        </a:lnTo>
                        <a:lnTo>
                          <a:pt x="4" y="275"/>
                        </a:lnTo>
                        <a:lnTo>
                          <a:pt x="3" y="33"/>
                        </a:lnTo>
                        <a:lnTo>
                          <a:pt x="230" y="35"/>
                        </a:lnTo>
                        <a:lnTo>
                          <a:pt x="232" y="750"/>
                        </a:lnTo>
                        <a:lnTo>
                          <a:pt x="234" y="739"/>
                        </a:lnTo>
                        <a:lnTo>
                          <a:pt x="233" y="6"/>
                        </a:lnTo>
                        <a:cubicBezTo>
                          <a:pt x="233" y="6"/>
                          <a:pt x="233" y="3"/>
                          <a:pt x="232" y="2"/>
                        </a:cubicBezTo>
                        <a:cubicBezTo>
                          <a:pt x="232" y="2"/>
                          <a:pt x="230" y="0"/>
                          <a:pt x="228" y="0"/>
                        </a:cubicBezTo>
                        <a:lnTo>
                          <a:pt x="144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F8F8F"/>
                      </a:gs>
                      <a:gs pos="100000">
                        <a:srgbClr val="4F4F4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59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266" y="46"/>
                    <a:ext cx="6" cy="227"/>
                  </a:xfrm>
                  <a:prstGeom prst="rect">
                    <a:avLst/>
                  </a:prstGeom>
                  <a:solidFill>
                    <a:srgbClr val="7F7F7F"/>
                  </a:solidFill>
                  <a:ln w="9525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grpSp>
                <p:nvGrpSpPr>
                  <p:cNvPr id="2560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327" y="685"/>
                    <a:ext cx="40" cy="39"/>
                    <a:chOff x="0" y="0"/>
                    <a:chExt cx="41" cy="39"/>
                  </a:xfrm>
                </p:grpSpPr>
                <p:sp>
                  <p:nvSpPr>
                    <p:cNvPr id="2570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41" cy="39"/>
                    </a:xfrm>
                    <a:prstGeom prst="ellipse">
                      <a:avLst/>
                    </a:prstGeom>
                    <a:solidFill>
                      <a:srgbClr val="4F4F4F"/>
                    </a:solidFill>
                    <a:ln w="9525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571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" y="3"/>
                      <a:ext cx="37" cy="33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EFEFEF"/>
                        </a:gs>
                        <a:gs pos="100000">
                          <a:srgbClr val="CFCFCF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2572" name="Freeform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" y="14"/>
                      <a:ext cx="25" cy="12"/>
                    </a:xfrm>
                    <a:custGeom>
                      <a:avLst/>
                      <a:gdLst>
                        <a:gd name="T0" fmla="*/ 8 w 25"/>
                        <a:gd name="T1" fmla="*/ 8 h 12"/>
                        <a:gd name="T2" fmla="*/ 8 w 25"/>
                        <a:gd name="T3" fmla="*/ 12 h 12"/>
                        <a:gd name="T4" fmla="*/ 18 w 25"/>
                        <a:gd name="T5" fmla="*/ 12 h 12"/>
                        <a:gd name="T6" fmla="*/ 18 w 25"/>
                        <a:gd name="T7" fmla="*/ 8 h 12"/>
                        <a:gd name="T8" fmla="*/ 8 w 25"/>
                        <a:gd name="T9" fmla="*/ 8 h 12"/>
                        <a:gd name="T10" fmla="*/ 0 w 25"/>
                        <a:gd name="T11" fmla="*/ 0 h 12"/>
                        <a:gd name="T12" fmla="*/ 0 w 25"/>
                        <a:gd name="T13" fmla="*/ 5 h 12"/>
                        <a:gd name="T14" fmla="*/ 25 w 25"/>
                        <a:gd name="T15" fmla="*/ 5 h 12"/>
                        <a:gd name="T16" fmla="*/ 25 w 25"/>
                        <a:gd name="T17" fmla="*/ 0 h 12"/>
                        <a:gd name="T18" fmla="*/ 0 w 25"/>
                        <a:gd name="T19" fmla="*/ 0 h 1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5"/>
                        <a:gd name="T31" fmla="*/ 0 h 12"/>
                        <a:gd name="T32" fmla="*/ 25 w 25"/>
                        <a:gd name="T33" fmla="*/ 12 h 1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5" h="12">
                          <a:moveTo>
                            <a:pt x="8" y="8"/>
                          </a:moveTo>
                          <a:lnTo>
                            <a:pt x="8" y="12"/>
                          </a:lnTo>
                          <a:lnTo>
                            <a:pt x="18" y="12"/>
                          </a:lnTo>
                          <a:lnTo>
                            <a:pt x="18" y="8"/>
                          </a:lnTo>
                          <a:lnTo>
                            <a:pt x="8" y="8"/>
                          </a:lnTo>
                          <a:moveTo>
                            <a:pt x="0" y="0"/>
                          </a:moveTo>
                          <a:lnTo>
                            <a:pt x="0" y="5"/>
                          </a:lnTo>
                          <a:lnTo>
                            <a:pt x="25" y="5"/>
                          </a:lnTo>
                          <a:lnTo>
                            <a:pt x="25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A0A0A0"/>
                    </a:solidFill>
                    <a:ln w="9525">
                      <a:noFill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  <p:sp>
                <p:nvSpPr>
                  <p:cNvPr id="2561" name="Freeform 79"/>
                  <p:cNvSpPr>
                    <a:spLocks noChangeArrowheads="1"/>
                  </p:cNvSpPr>
                  <p:nvPr/>
                </p:nvSpPr>
                <p:spPr bwMode="auto">
                  <a:xfrm>
                    <a:off x="250" y="287"/>
                    <a:ext cx="38" cy="443"/>
                  </a:xfrm>
                  <a:custGeom>
                    <a:avLst/>
                    <a:gdLst>
                      <a:gd name="T0" fmla="*/ 16 w 37"/>
                      <a:gd name="T1" fmla="*/ 59 h 443"/>
                      <a:gd name="T2" fmla="*/ 14 w 37"/>
                      <a:gd name="T3" fmla="*/ 61 h 443"/>
                      <a:gd name="T4" fmla="*/ 12 w 37"/>
                      <a:gd name="T5" fmla="*/ 64 h 443"/>
                      <a:gd name="T6" fmla="*/ 11 w 37"/>
                      <a:gd name="T7" fmla="*/ 66 h 443"/>
                      <a:gd name="T8" fmla="*/ 9 w 37"/>
                      <a:gd name="T9" fmla="*/ 68 h 443"/>
                      <a:gd name="T10" fmla="*/ 7 w 37"/>
                      <a:gd name="T11" fmla="*/ 69 h 443"/>
                      <a:gd name="T12" fmla="*/ 6 w 37"/>
                      <a:gd name="T13" fmla="*/ 71 h 443"/>
                      <a:gd name="T14" fmla="*/ 5 w 37"/>
                      <a:gd name="T15" fmla="*/ 73 h 443"/>
                      <a:gd name="T16" fmla="*/ 3 w 37"/>
                      <a:gd name="T17" fmla="*/ 75 h 443"/>
                      <a:gd name="T18" fmla="*/ 2 w 37"/>
                      <a:gd name="T19" fmla="*/ 78 h 443"/>
                      <a:gd name="T20" fmla="*/ 2 w 37"/>
                      <a:gd name="T21" fmla="*/ 80 h 443"/>
                      <a:gd name="T22" fmla="*/ 1 w 37"/>
                      <a:gd name="T23" fmla="*/ 82 h 443"/>
                      <a:gd name="T24" fmla="*/ 0 w 37"/>
                      <a:gd name="T25" fmla="*/ 85 h 443"/>
                      <a:gd name="T26" fmla="*/ 0 w 37"/>
                      <a:gd name="T27" fmla="*/ 88 h 443"/>
                      <a:gd name="T28" fmla="*/ 0 w 37"/>
                      <a:gd name="T29" fmla="*/ 90 h 443"/>
                      <a:gd name="T30" fmla="*/ 0 w 37"/>
                      <a:gd name="T31" fmla="*/ 93 h 443"/>
                      <a:gd name="T32" fmla="*/ 0 w 37"/>
                      <a:gd name="T33" fmla="*/ 96 h 443"/>
                      <a:gd name="T34" fmla="*/ 0 w 37"/>
                      <a:gd name="T35" fmla="*/ 98 h 443"/>
                      <a:gd name="T36" fmla="*/ 0 w 37"/>
                      <a:gd name="T37" fmla="*/ 101 h 443"/>
                      <a:gd name="T38" fmla="*/ 1 w 37"/>
                      <a:gd name="T39" fmla="*/ 104 h 443"/>
                      <a:gd name="T40" fmla="*/ 1 w 37"/>
                      <a:gd name="T41" fmla="*/ 106 h 443"/>
                      <a:gd name="T42" fmla="*/ 2 w 37"/>
                      <a:gd name="T43" fmla="*/ 109 h 443"/>
                      <a:gd name="T44" fmla="*/ 3 w 37"/>
                      <a:gd name="T45" fmla="*/ 111 h 443"/>
                      <a:gd name="T46" fmla="*/ 4 w 37"/>
                      <a:gd name="T47" fmla="*/ 113 h 443"/>
                      <a:gd name="T48" fmla="*/ 6 w 37"/>
                      <a:gd name="T49" fmla="*/ 115 h 443"/>
                      <a:gd name="T50" fmla="*/ 7 w 37"/>
                      <a:gd name="T51" fmla="*/ 117 h 443"/>
                      <a:gd name="T52" fmla="*/ 8 w 37"/>
                      <a:gd name="T53" fmla="*/ 118 h 443"/>
                      <a:gd name="T54" fmla="*/ 10 w 37"/>
                      <a:gd name="T55" fmla="*/ 120 h 443"/>
                      <a:gd name="T56" fmla="*/ 12 w 37"/>
                      <a:gd name="T57" fmla="*/ 122 h 443"/>
                      <a:gd name="T58" fmla="*/ 14 w 37"/>
                      <a:gd name="T59" fmla="*/ 125 h 443"/>
                      <a:gd name="T60" fmla="*/ 15 w 37"/>
                      <a:gd name="T61" fmla="*/ 127 h 443"/>
                      <a:gd name="T62" fmla="*/ 23 w 37"/>
                      <a:gd name="T63" fmla="*/ 129 h 443"/>
                      <a:gd name="T64" fmla="*/ 24 w 37"/>
                      <a:gd name="T65" fmla="*/ 126 h 443"/>
                      <a:gd name="T66" fmla="*/ 25 w 37"/>
                      <a:gd name="T67" fmla="*/ 124 h 443"/>
                      <a:gd name="T68" fmla="*/ 27 w 37"/>
                      <a:gd name="T69" fmla="*/ 123 h 443"/>
                      <a:gd name="T70" fmla="*/ 28 w 37"/>
                      <a:gd name="T71" fmla="*/ 121 h 443"/>
                      <a:gd name="T72" fmla="*/ 30 w 37"/>
                      <a:gd name="T73" fmla="*/ 119 h 443"/>
                      <a:gd name="T74" fmla="*/ 31 w 37"/>
                      <a:gd name="T75" fmla="*/ 118 h 443"/>
                      <a:gd name="T76" fmla="*/ 33 w 37"/>
                      <a:gd name="T77" fmla="*/ 116 h 443"/>
                      <a:gd name="T78" fmla="*/ 34 w 37"/>
                      <a:gd name="T79" fmla="*/ 114 h 443"/>
                      <a:gd name="T80" fmla="*/ 35 w 37"/>
                      <a:gd name="T81" fmla="*/ 112 h 443"/>
                      <a:gd name="T82" fmla="*/ 36 w 37"/>
                      <a:gd name="T83" fmla="*/ 109 h 443"/>
                      <a:gd name="T84" fmla="*/ 37 w 37"/>
                      <a:gd name="T85" fmla="*/ 107 h 443"/>
                      <a:gd name="T86" fmla="*/ 38 w 37"/>
                      <a:gd name="T87" fmla="*/ 104 h 443"/>
                      <a:gd name="T88" fmla="*/ 38 w 37"/>
                      <a:gd name="T89" fmla="*/ 101 h 443"/>
                      <a:gd name="T90" fmla="*/ 39 w 37"/>
                      <a:gd name="T91" fmla="*/ 98 h 443"/>
                      <a:gd name="T92" fmla="*/ 39 w 37"/>
                      <a:gd name="T93" fmla="*/ 95 h 443"/>
                      <a:gd name="T94" fmla="*/ 39 w 37"/>
                      <a:gd name="T95" fmla="*/ 93 h 443"/>
                      <a:gd name="T96" fmla="*/ 39 w 37"/>
                      <a:gd name="T97" fmla="*/ 90 h 443"/>
                      <a:gd name="T98" fmla="*/ 39 w 37"/>
                      <a:gd name="T99" fmla="*/ 87 h 443"/>
                      <a:gd name="T100" fmla="*/ 38 w 37"/>
                      <a:gd name="T101" fmla="*/ 84 h 443"/>
                      <a:gd name="T102" fmla="*/ 38 w 37"/>
                      <a:gd name="T103" fmla="*/ 81 h 443"/>
                      <a:gd name="T104" fmla="*/ 37 w 37"/>
                      <a:gd name="T105" fmla="*/ 79 h 443"/>
                      <a:gd name="T106" fmla="*/ 36 w 37"/>
                      <a:gd name="T107" fmla="*/ 76 h 443"/>
                      <a:gd name="T108" fmla="*/ 35 w 37"/>
                      <a:gd name="T109" fmla="*/ 74 h 443"/>
                      <a:gd name="T110" fmla="*/ 34 w 37"/>
                      <a:gd name="T111" fmla="*/ 71 h 443"/>
                      <a:gd name="T112" fmla="*/ 32 w 37"/>
                      <a:gd name="T113" fmla="*/ 69 h 443"/>
                      <a:gd name="T114" fmla="*/ 30 w 37"/>
                      <a:gd name="T115" fmla="*/ 67 h 443"/>
                      <a:gd name="T116" fmla="*/ 28 w 37"/>
                      <a:gd name="T117" fmla="*/ 64 h 443"/>
                      <a:gd name="T118" fmla="*/ 25 w 37"/>
                      <a:gd name="T119" fmla="*/ 61 h 443"/>
                      <a:gd name="T120" fmla="*/ 23 w 37"/>
                      <a:gd name="T121" fmla="*/ 57 h 443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w 37"/>
                      <a:gd name="T184" fmla="*/ 0 h 443"/>
                      <a:gd name="T185" fmla="*/ 37 w 37"/>
                      <a:gd name="T186" fmla="*/ 443 h 443"/>
                    </a:gdLst>
                    <a:ahLst/>
                    <a:cxnLst>
                      <a:cxn ang="T122">
                        <a:pos x="T0" y="T1"/>
                      </a:cxn>
                      <a:cxn ang="T123">
                        <a:pos x="T2" y="T3"/>
                      </a:cxn>
                      <a:cxn ang="T124">
                        <a:pos x="T4" y="T5"/>
                      </a:cxn>
                      <a:cxn ang="T125">
                        <a:pos x="T6" y="T7"/>
                      </a:cxn>
                      <a:cxn ang="T126">
                        <a:pos x="T8" y="T9"/>
                      </a:cxn>
                      <a:cxn ang="T127">
                        <a:pos x="T10" y="T11"/>
                      </a:cxn>
                      <a:cxn ang="T128">
                        <a:pos x="T12" y="T13"/>
                      </a:cxn>
                      <a:cxn ang="T129">
                        <a:pos x="T14" y="T15"/>
                      </a:cxn>
                      <a:cxn ang="T130">
                        <a:pos x="T16" y="T17"/>
                      </a:cxn>
                      <a:cxn ang="T131">
                        <a:pos x="T18" y="T19"/>
                      </a:cxn>
                      <a:cxn ang="T132">
                        <a:pos x="T20" y="T21"/>
                      </a:cxn>
                      <a:cxn ang="T133">
                        <a:pos x="T22" y="T23"/>
                      </a:cxn>
                      <a:cxn ang="T134">
                        <a:pos x="T24" y="T25"/>
                      </a:cxn>
                      <a:cxn ang="T135">
                        <a:pos x="T26" y="T27"/>
                      </a:cxn>
                      <a:cxn ang="T136">
                        <a:pos x="T28" y="T29"/>
                      </a:cxn>
                      <a:cxn ang="T137">
                        <a:pos x="T30" y="T31"/>
                      </a:cxn>
                      <a:cxn ang="T138">
                        <a:pos x="T32" y="T33"/>
                      </a:cxn>
                      <a:cxn ang="T139">
                        <a:pos x="T34" y="T35"/>
                      </a:cxn>
                      <a:cxn ang="T140">
                        <a:pos x="T36" y="T37"/>
                      </a:cxn>
                      <a:cxn ang="T141">
                        <a:pos x="T38" y="T39"/>
                      </a:cxn>
                      <a:cxn ang="T142">
                        <a:pos x="T40" y="T41"/>
                      </a:cxn>
                      <a:cxn ang="T143">
                        <a:pos x="T42" y="T43"/>
                      </a:cxn>
                      <a:cxn ang="T144">
                        <a:pos x="T44" y="T45"/>
                      </a:cxn>
                      <a:cxn ang="T145">
                        <a:pos x="T46" y="T47"/>
                      </a:cxn>
                      <a:cxn ang="T146">
                        <a:pos x="T48" y="T49"/>
                      </a:cxn>
                      <a:cxn ang="T147">
                        <a:pos x="T50" y="T51"/>
                      </a:cxn>
                      <a:cxn ang="T148">
                        <a:pos x="T52" y="T53"/>
                      </a:cxn>
                      <a:cxn ang="T149">
                        <a:pos x="T54" y="T55"/>
                      </a:cxn>
                      <a:cxn ang="T150">
                        <a:pos x="T56" y="T57"/>
                      </a:cxn>
                      <a:cxn ang="T151">
                        <a:pos x="T58" y="T59"/>
                      </a:cxn>
                      <a:cxn ang="T152">
                        <a:pos x="T60" y="T61"/>
                      </a:cxn>
                      <a:cxn ang="T153">
                        <a:pos x="T62" y="T63"/>
                      </a:cxn>
                      <a:cxn ang="T154">
                        <a:pos x="T64" y="T65"/>
                      </a:cxn>
                      <a:cxn ang="T155">
                        <a:pos x="T66" y="T67"/>
                      </a:cxn>
                      <a:cxn ang="T156">
                        <a:pos x="T68" y="T69"/>
                      </a:cxn>
                      <a:cxn ang="T157">
                        <a:pos x="T70" y="T71"/>
                      </a:cxn>
                      <a:cxn ang="T158">
                        <a:pos x="T72" y="T73"/>
                      </a:cxn>
                      <a:cxn ang="T159">
                        <a:pos x="T74" y="T75"/>
                      </a:cxn>
                      <a:cxn ang="T160">
                        <a:pos x="T76" y="T77"/>
                      </a:cxn>
                      <a:cxn ang="T161">
                        <a:pos x="T78" y="T79"/>
                      </a:cxn>
                      <a:cxn ang="T162">
                        <a:pos x="T80" y="T81"/>
                      </a:cxn>
                      <a:cxn ang="T163">
                        <a:pos x="T82" y="T83"/>
                      </a:cxn>
                      <a:cxn ang="T164">
                        <a:pos x="T84" y="T85"/>
                      </a:cxn>
                      <a:cxn ang="T165">
                        <a:pos x="T86" y="T87"/>
                      </a:cxn>
                      <a:cxn ang="T166">
                        <a:pos x="T88" y="T89"/>
                      </a:cxn>
                      <a:cxn ang="T167">
                        <a:pos x="T90" y="T91"/>
                      </a:cxn>
                      <a:cxn ang="T168">
                        <a:pos x="T92" y="T93"/>
                      </a:cxn>
                      <a:cxn ang="T169">
                        <a:pos x="T94" y="T95"/>
                      </a:cxn>
                      <a:cxn ang="T170">
                        <a:pos x="T96" y="T97"/>
                      </a:cxn>
                      <a:cxn ang="T171">
                        <a:pos x="T98" y="T99"/>
                      </a:cxn>
                      <a:cxn ang="T172">
                        <a:pos x="T100" y="T101"/>
                      </a:cxn>
                      <a:cxn ang="T173">
                        <a:pos x="T102" y="T103"/>
                      </a:cxn>
                      <a:cxn ang="T174">
                        <a:pos x="T104" y="T105"/>
                      </a:cxn>
                      <a:cxn ang="T175">
                        <a:pos x="T106" y="T107"/>
                      </a:cxn>
                      <a:cxn ang="T176">
                        <a:pos x="T108" y="T109"/>
                      </a:cxn>
                      <a:cxn ang="T177">
                        <a:pos x="T110" y="T111"/>
                      </a:cxn>
                      <a:cxn ang="T178">
                        <a:pos x="T112" y="T113"/>
                      </a:cxn>
                      <a:cxn ang="T179">
                        <a:pos x="T114" y="T115"/>
                      </a:cxn>
                      <a:cxn ang="T180">
                        <a:pos x="T116" y="T117"/>
                      </a:cxn>
                      <a:cxn ang="T181">
                        <a:pos x="T118" y="T119"/>
                      </a:cxn>
                      <a:cxn ang="T182">
                        <a:pos x="T120" y="T121"/>
                      </a:cxn>
                    </a:cxnLst>
                    <a:rect l="T183" t="T184" r="T185" b="T186"/>
                    <a:pathLst>
                      <a:path w="37" h="443">
                        <a:moveTo>
                          <a:pt x="16" y="0"/>
                        </a:moveTo>
                        <a:lnTo>
                          <a:pt x="16" y="57"/>
                        </a:lnTo>
                        <a:lnTo>
                          <a:pt x="16" y="58"/>
                        </a:lnTo>
                        <a:lnTo>
                          <a:pt x="16" y="59"/>
                        </a:lnTo>
                        <a:lnTo>
                          <a:pt x="15" y="59"/>
                        </a:lnTo>
                        <a:lnTo>
                          <a:pt x="15" y="60"/>
                        </a:lnTo>
                        <a:lnTo>
                          <a:pt x="14" y="61"/>
                        </a:lnTo>
                        <a:lnTo>
                          <a:pt x="14" y="62"/>
                        </a:lnTo>
                        <a:lnTo>
                          <a:pt x="13" y="62"/>
                        </a:lnTo>
                        <a:lnTo>
                          <a:pt x="13" y="63"/>
                        </a:lnTo>
                        <a:lnTo>
                          <a:pt x="12" y="64"/>
                        </a:lnTo>
                        <a:lnTo>
                          <a:pt x="12" y="65"/>
                        </a:lnTo>
                        <a:lnTo>
                          <a:pt x="11" y="65"/>
                        </a:lnTo>
                        <a:lnTo>
                          <a:pt x="11" y="66"/>
                        </a:lnTo>
                        <a:lnTo>
                          <a:pt x="10" y="66"/>
                        </a:lnTo>
                        <a:lnTo>
                          <a:pt x="10" y="67"/>
                        </a:lnTo>
                        <a:lnTo>
                          <a:pt x="9" y="67"/>
                        </a:lnTo>
                        <a:lnTo>
                          <a:pt x="9" y="68"/>
                        </a:lnTo>
                        <a:lnTo>
                          <a:pt x="8" y="68"/>
                        </a:lnTo>
                        <a:lnTo>
                          <a:pt x="8" y="69"/>
                        </a:lnTo>
                        <a:lnTo>
                          <a:pt x="7" y="69"/>
                        </a:lnTo>
                        <a:lnTo>
                          <a:pt x="7" y="70"/>
                        </a:lnTo>
                        <a:lnTo>
                          <a:pt x="6" y="70"/>
                        </a:lnTo>
                        <a:lnTo>
                          <a:pt x="6" y="71"/>
                        </a:lnTo>
                        <a:lnTo>
                          <a:pt x="6" y="72"/>
                        </a:lnTo>
                        <a:lnTo>
                          <a:pt x="5" y="72"/>
                        </a:lnTo>
                        <a:lnTo>
                          <a:pt x="5" y="73"/>
                        </a:lnTo>
                        <a:lnTo>
                          <a:pt x="4" y="74"/>
                        </a:lnTo>
                        <a:lnTo>
                          <a:pt x="4" y="75"/>
                        </a:lnTo>
                        <a:lnTo>
                          <a:pt x="3" y="75"/>
                        </a:lnTo>
                        <a:lnTo>
                          <a:pt x="3" y="76"/>
                        </a:lnTo>
                        <a:lnTo>
                          <a:pt x="3" y="77"/>
                        </a:lnTo>
                        <a:lnTo>
                          <a:pt x="2" y="78"/>
                        </a:lnTo>
                        <a:lnTo>
                          <a:pt x="2" y="79"/>
                        </a:lnTo>
                        <a:lnTo>
                          <a:pt x="2" y="80"/>
                        </a:lnTo>
                        <a:lnTo>
                          <a:pt x="1" y="80"/>
                        </a:lnTo>
                        <a:lnTo>
                          <a:pt x="1" y="81"/>
                        </a:lnTo>
                        <a:lnTo>
                          <a:pt x="1" y="82"/>
                        </a:lnTo>
                        <a:lnTo>
                          <a:pt x="1" y="83"/>
                        </a:lnTo>
                        <a:lnTo>
                          <a:pt x="0" y="84"/>
                        </a:lnTo>
                        <a:lnTo>
                          <a:pt x="0" y="85"/>
                        </a:lnTo>
                        <a:lnTo>
                          <a:pt x="0" y="86"/>
                        </a:lnTo>
                        <a:lnTo>
                          <a:pt x="0" y="87"/>
                        </a:lnTo>
                        <a:lnTo>
                          <a:pt x="0" y="88"/>
                        </a:lnTo>
                        <a:lnTo>
                          <a:pt x="0" y="89"/>
                        </a:lnTo>
                        <a:lnTo>
                          <a:pt x="0" y="90"/>
                        </a:lnTo>
                        <a:lnTo>
                          <a:pt x="0" y="91"/>
                        </a:lnTo>
                        <a:lnTo>
                          <a:pt x="0" y="92"/>
                        </a:lnTo>
                        <a:lnTo>
                          <a:pt x="0" y="93"/>
                        </a:lnTo>
                        <a:lnTo>
                          <a:pt x="0" y="94"/>
                        </a:lnTo>
                        <a:lnTo>
                          <a:pt x="0" y="95"/>
                        </a:lnTo>
                        <a:lnTo>
                          <a:pt x="0" y="96"/>
                        </a:lnTo>
                        <a:lnTo>
                          <a:pt x="0" y="97"/>
                        </a:lnTo>
                        <a:lnTo>
                          <a:pt x="0" y="98"/>
                        </a:lnTo>
                        <a:lnTo>
                          <a:pt x="0" y="99"/>
                        </a:lnTo>
                        <a:lnTo>
                          <a:pt x="0" y="100"/>
                        </a:lnTo>
                        <a:lnTo>
                          <a:pt x="0" y="101"/>
                        </a:lnTo>
                        <a:lnTo>
                          <a:pt x="0" y="102"/>
                        </a:lnTo>
                        <a:lnTo>
                          <a:pt x="0" y="103"/>
                        </a:lnTo>
                        <a:lnTo>
                          <a:pt x="1" y="103"/>
                        </a:lnTo>
                        <a:lnTo>
                          <a:pt x="1" y="104"/>
                        </a:lnTo>
                        <a:lnTo>
                          <a:pt x="1" y="105"/>
                        </a:lnTo>
                        <a:lnTo>
                          <a:pt x="1" y="106"/>
                        </a:lnTo>
                        <a:lnTo>
                          <a:pt x="2" y="107"/>
                        </a:lnTo>
                        <a:lnTo>
                          <a:pt x="2" y="108"/>
                        </a:lnTo>
                        <a:lnTo>
                          <a:pt x="2" y="109"/>
                        </a:lnTo>
                        <a:lnTo>
                          <a:pt x="3" y="109"/>
                        </a:lnTo>
                        <a:lnTo>
                          <a:pt x="3" y="110"/>
                        </a:lnTo>
                        <a:lnTo>
                          <a:pt x="3" y="111"/>
                        </a:lnTo>
                        <a:lnTo>
                          <a:pt x="4" y="112"/>
                        </a:lnTo>
                        <a:lnTo>
                          <a:pt x="4" y="113"/>
                        </a:lnTo>
                        <a:lnTo>
                          <a:pt x="5" y="113"/>
                        </a:lnTo>
                        <a:lnTo>
                          <a:pt x="5" y="114"/>
                        </a:lnTo>
                        <a:lnTo>
                          <a:pt x="5" y="115"/>
                        </a:lnTo>
                        <a:lnTo>
                          <a:pt x="6" y="115"/>
                        </a:lnTo>
                        <a:lnTo>
                          <a:pt x="6" y="116"/>
                        </a:lnTo>
                        <a:lnTo>
                          <a:pt x="7" y="116"/>
                        </a:lnTo>
                        <a:lnTo>
                          <a:pt x="7" y="117"/>
                        </a:lnTo>
                        <a:lnTo>
                          <a:pt x="8" y="117"/>
                        </a:lnTo>
                        <a:lnTo>
                          <a:pt x="8" y="118"/>
                        </a:lnTo>
                        <a:lnTo>
                          <a:pt x="9" y="119"/>
                        </a:lnTo>
                        <a:lnTo>
                          <a:pt x="10" y="119"/>
                        </a:lnTo>
                        <a:lnTo>
                          <a:pt x="10" y="120"/>
                        </a:lnTo>
                        <a:lnTo>
                          <a:pt x="11" y="121"/>
                        </a:lnTo>
                        <a:lnTo>
                          <a:pt x="11" y="122"/>
                        </a:lnTo>
                        <a:lnTo>
                          <a:pt x="12" y="122"/>
                        </a:lnTo>
                        <a:lnTo>
                          <a:pt x="12" y="123"/>
                        </a:lnTo>
                        <a:lnTo>
                          <a:pt x="13" y="123"/>
                        </a:lnTo>
                        <a:lnTo>
                          <a:pt x="13" y="124"/>
                        </a:lnTo>
                        <a:lnTo>
                          <a:pt x="14" y="125"/>
                        </a:lnTo>
                        <a:lnTo>
                          <a:pt x="14" y="126"/>
                        </a:lnTo>
                        <a:lnTo>
                          <a:pt x="15" y="126"/>
                        </a:lnTo>
                        <a:lnTo>
                          <a:pt x="15" y="127"/>
                        </a:lnTo>
                        <a:lnTo>
                          <a:pt x="16" y="128"/>
                        </a:lnTo>
                        <a:lnTo>
                          <a:pt x="16" y="129"/>
                        </a:lnTo>
                        <a:lnTo>
                          <a:pt x="16" y="443"/>
                        </a:lnTo>
                        <a:lnTo>
                          <a:pt x="21" y="443"/>
                        </a:lnTo>
                        <a:lnTo>
                          <a:pt x="21" y="129"/>
                        </a:lnTo>
                        <a:lnTo>
                          <a:pt x="21" y="128"/>
                        </a:lnTo>
                        <a:lnTo>
                          <a:pt x="22" y="127"/>
                        </a:lnTo>
                        <a:lnTo>
                          <a:pt x="22" y="126"/>
                        </a:lnTo>
                        <a:lnTo>
                          <a:pt x="23" y="126"/>
                        </a:lnTo>
                        <a:lnTo>
                          <a:pt x="23" y="125"/>
                        </a:lnTo>
                        <a:lnTo>
                          <a:pt x="23" y="124"/>
                        </a:lnTo>
                        <a:lnTo>
                          <a:pt x="24" y="124"/>
                        </a:lnTo>
                        <a:lnTo>
                          <a:pt x="24" y="123"/>
                        </a:lnTo>
                        <a:lnTo>
                          <a:pt x="25" y="123"/>
                        </a:lnTo>
                        <a:lnTo>
                          <a:pt x="25" y="122"/>
                        </a:lnTo>
                        <a:lnTo>
                          <a:pt x="26" y="121"/>
                        </a:lnTo>
                        <a:lnTo>
                          <a:pt x="27" y="120"/>
                        </a:lnTo>
                        <a:lnTo>
                          <a:pt x="28" y="119"/>
                        </a:lnTo>
                        <a:lnTo>
                          <a:pt x="29" y="119"/>
                        </a:lnTo>
                        <a:lnTo>
                          <a:pt x="29" y="118"/>
                        </a:lnTo>
                        <a:lnTo>
                          <a:pt x="30" y="118"/>
                        </a:lnTo>
                        <a:lnTo>
                          <a:pt x="30" y="117"/>
                        </a:lnTo>
                        <a:lnTo>
                          <a:pt x="30" y="116"/>
                        </a:lnTo>
                        <a:lnTo>
                          <a:pt x="31" y="116"/>
                        </a:lnTo>
                        <a:lnTo>
                          <a:pt x="31" y="115"/>
                        </a:lnTo>
                        <a:lnTo>
                          <a:pt x="32" y="115"/>
                        </a:lnTo>
                        <a:lnTo>
                          <a:pt x="32" y="114"/>
                        </a:lnTo>
                        <a:lnTo>
                          <a:pt x="32" y="113"/>
                        </a:lnTo>
                        <a:lnTo>
                          <a:pt x="33" y="113"/>
                        </a:lnTo>
                        <a:lnTo>
                          <a:pt x="33" y="112"/>
                        </a:lnTo>
                        <a:lnTo>
                          <a:pt x="33" y="111"/>
                        </a:lnTo>
                        <a:lnTo>
                          <a:pt x="34" y="111"/>
                        </a:lnTo>
                        <a:lnTo>
                          <a:pt x="34" y="110"/>
                        </a:lnTo>
                        <a:lnTo>
                          <a:pt x="34" y="109"/>
                        </a:lnTo>
                        <a:lnTo>
                          <a:pt x="35" y="108"/>
                        </a:lnTo>
                        <a:lnTo>
                          <a:pt x="35" y="107"/>
                        </a:lnTo>
                        <a:lnTo>
                          <a:pt x="35" y="106"/>
                        </a:lnTo>
                        <a:lnTo>
                          <a:pt x="35" y="105"/>
                        </a:lnTo>
                        <a:lnTo>
                          <a:pt x="36" y="105"/>
                        </a:lnTo>
                        <a:lnTo>
                          <a:pt x="36" y="104"/>
                        </a:lnTo>
                        <a:lnTo>
                          <a:pt x="36" y="103"/>
                        </a:lnTo>
                        <a:lnTo>
                          <a:pt x="36" y="102"/>
                        </a:lnTo>
                        <a:lnTo>
                          <a:pt x="36" y="101"/>
                        </a:lnTo>
                        <a:lnTo>
                          <a:pt x="37" y="101"/>
                        </a:lnTo>
                        <a:lnTo>
                          <a:pt x="37" y="100"/>
                        </a:lnTo>
                        <a:lnTo>
                          <a:pt x="37" y="99"/>
                        </a:lnTo>
                        <a:lnTo>
                          <a:pt x="37" y="98"/>
                        </a:lnTo>
                        <a:lnTo>
                          <a:pt x="37" y="97"/>
                        </a:lnTo>
                        <a:lnTo>
                          <a:pt x="37" y="96"/>
                        </a:lnTo>
                        <a:lnTo>
                          <a:pt x="37" y="95"/>
                        </a:lnTo>
                        <a:lnTo>
                          <a:pt x="37" y="94"/>
                        </a:lnTo>
                        <a:lnTo>
                          <a:pt x="37" y="93"/>
                        </a:lnTo>
                        <a:lnTo>
                          <a:pt x="37" y="92"/>
                        </a:lnTo>
                        <a:lnTo>
                          <a:pt x="37" y="91"/>
                        </a:lnTo>
                        <a:lnTo>
                          <a:pt x="37" y="90"/>
                        </a:lnTo>
                        <a:lnTo>
                          <a:pt x="37" y="89"/>
                        </a:lnTo>
                        <a:lnTo>
                          <a:pt x="37" y="88"/>
                        </a:lnTo>
                        <a:lnTo>
                          <a:pt x="37" y="87"/>
                        </a:lnTo>
                        <a:lnTo>
                          <a:pt x="37" y="86"/>
                        </a:lnTo>
                        <a:lnTo>
                          <a:pt x="36" y="85"/>
                        </a:lnTo>
                        <a:lnTo>
                          <a:pt x="36" y="84"/>
                        </a:lnTo>
                        <a:lnTo>
                          <a:pt x="36" y="83"/>
                        </a:lnTo>
                        <a:lnTo>
                          <a:pt x="36" y="82"/>
                        </a:lnTo>
                        <a:lnTo>
                          <a:pt x="36" y="81"/>
                        </a:lnTo>
                        <a:lnTo>
                          <a:pt x="35" y="81"/>
                        </a:lnTo>
                        <a:lnTo>
                          <a:pt x="35" y="80"/>
                        </a:lnTo>
                        <a:lnTo>
                          <a:pt x="35" y="79"/>
                        </a:lnTo>
                        <a:lnTo>
                          <a:pt x="35" y="78"/>
                        </a:lnTo>
                        <a:lnTo>
                          <a:pt x="34" y="78"/>
                        </a:lnTo>
                        <a:lnTo>
                          <a:pt x="34" y="77"/>
                        </a:lnTo>
                        <a:lnTo>
                          <a:pt x="34" y="76"/>
                        </a:lnTo>
                        <a:lnTo>
                          <a:pt x="33" y="75"/>
                        </a:lnTo>
                        <a:lnTo>
                          <a:pt x="33" y="74"/>
                        </a:lnTo>
                        <a:lnTo>
                          <a:pt x="33" y="73"/>
                        </a:lnTo>
                        <a:lnTo>
                          <a:pt x="32" y="73"/>
                        </a:lnTo>
                        <a:lnTo>
                          <a:pt x="32" y="72"/>
                        </a:lnTo>
                        <a:lnTo>
                          <a:pt x="32" y="71"/>
                        </a:lnTo>
                        <a:lnTo>
                          <a:pt x="31" y="71"/>
                        </a:lnTo>
                        <a:lnTo>
                          <a:pt x="31" y="70"/>
                        </a:lnTo>
                        <a:lnTo>
                          <a:pt x="30" y="70"/>
                        </a:lnTo>
                        <a:lnTo>
                          <a:pt x="30" y="69"/>
                        </a:lnTo>
                        <a:lnTo>
                          <a:pt x="29" y="68"/>
                        </a:lnTo>
                        <a:lnTo>
                          <a:pt x="28" y="67"/>
                        </a:lnTo>
                        <a:lnTo>
                          <a:pt x="27" y="66"/>
                        </a:lnTo>
                        <a:lnTo>
                          <a:pt x="27" y="65"/>
                        </a:lnTo>
                        <a:lnTo>
                          <a:pt x="26" y="65"/>
                        </a:lnTo>
                        <a:lnTo>
                          <a:pt x="26" y="64"/>
                        </a:lnTo>
                        <a:lnTo>
                          <a:pt x="25" y="63"/>
                        </a:lnTo>
                        <a:lnTo>
                          <a:pt x="24" y="62"/>
                        </a:lnTo>
                        <a:lnTo>
                          <a:pt x="24" y="61"/>
                        </a:lnTo>
                        <a:lnTo>
                          <a:pt x="23" y="61"/>
                        </a:lnTo>
                        <a:lnTo>
                          <a:pt x="23" y="60"/>
                        </a:lnTo>
                        <a:lnTo>
                          <a:pt x="22" y="59"/>
                        </a:lnTo>
                        <a:lnTo>
                          <a:pt x="22" y="58"/>
                        </a:lnTo>
                        <a:lnTo>
                          <a:pt x="21" y="57"/>
                        </a:lnTo>
                        <a:lnTo>
                          <a:pt x="21" y="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7F7F7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62" name="Freeform 80"/>
                  <p:cNvSpPr>
                    <a:spLocks noChangeArrowheads="1"/>
                  </p:cNvSpPr>
                  <p:nvPr/>
                </p:nvSpPr>
                <p:spPr bwMode="auto">
                  <a:xfrm>
                    <a:off x="254" y="348"/>
                    <a:ext cx="30" cy="63"/>
                  </a:xfrm>
                  <a:custGeom>
                    <a:avLst/>
                    <a:gdLst>
                      <a:gd name="T0" fmla="*/ 15 w 30"/>
                      <a:gd name="T1" fmla="*/ 0 h 63"/>
                      <a:gd name="T2" fmla="*/ 6 w 30"/>
                      <a:gd name="T3" fmla="*/ 11 h 63"/>
                      <a:gd name="T4" fmla="*/ 1 w 30"/>
                      <a:gd name="T5" fmla="*/ 19 h 63"/>
                      <a:gd name="T6" fmla="*/ 0 w 30"/>
                      <a:gd name="T7" fmla="*/ 30 h 63"/>
                      <a:gd name="T8" fmla="*/ 1 w 30"/>
                      <a:gd name="T9" fmla="*/ 42 h 63"/>
                      <a:gd name="T10" fmla="*/ 6 w 30"/>
                      <a:gd name="T11" fmla="*/ 51 h 63"/>
                      <a:gd name="T12" fmla="*/ 15 w 30"/>
                      <a:gd name="T13" fmla="*/ 63 h 63"/>
                      <a:gd name="T14" fmla="*/ 23 w 30"/>
                      <a:gd name="T15" fmla="*/ 52 h 63"/>
                      <a:gd name="T16" fmla="*/ 28 w 30"/>
                      <a:gd name="T17" fmla="*/ 43 h 63"/>
                      <a:gd name="T18" fmla="*/ 30 w 30"/>
                      <a:gd name="T19" fmla="*/ 31 h 63"/>
                      <a:gd name="T20" fmla="*/ 28 w 30"/>
                      <a:gd name="T21" fmla="*/ 19 h 63"/>
                      <a:gd name="T22" fmla="*/ 22 w 30"/>
                      <a:gd name="T23" fmla="*/ 11 h 63"/>
                      <a:gd name="T24" fmla="*/ 15 w 30"/>
                      <a:gd name="T25" fmla="*/ 0 h 6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30"/>
                      <a:gd name="T40" fmla="*/ 0 h 63"/>
                      <a:gd name="T41" fmla="*/ 30 w 30"/>
                      <a:gd name="T42" fmla="*/ 63 h 6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30" h="63">
                        <a:moveTo>
                          <a:pt x="15" y="0"/>
                        </a:moveTo>
                        <a:cubicBezTo>
                          <a:pt x="15" y="0"/>
                          <a:pt x="11" y="6"/>
                          <a:pt x="6" y="11"/>
                        </a:cubicBezTo>
                        <a:cubicBezTo>
                          <a:pt x="6" y="11"/>
                          <a:pt x="3" y="14"/>
                          <a:pt x="1" y="19"/>
                        </a:cubicBezTo>
                        <a:cubicBezTo>
                          <a:pt x="1" y="19"/>
                          <a:pt x="0" y="25"/>
                          <a:pt x="0" y="30"/>
                        </a:cubicBezTo>
                        <a:cubicBezTo>
                          <a:pt x="0" y="30"/>
                          <a:pt x="0" y="36"/>
                          <a:pt x="1" y="42"/>
                        </a:cubicBezTo>
                        <a:cubicBezTo>
                          <a:pt x="1" y="42"/>
                          <a:pt x="3" y="47"/>
                          <a:pt x="6" y="51"/>
                        </a:cubicBezTo>
                        <a:cubicBezTo>
                          <a:pt x="6" y="51"/>
                          <a:pt x="11" y="56"/>
                          <a:pt x="15" y="63"/>
                        </a:cubicBezTo>
                        <a:cubicBezTo>
                          <a:pt x="15" y="63"/>
                          <a:pt x="18" y="56"/>
                          <a:pt x="23" y="52"/>
                        </a:cubicBezTo>
                        <a:cubicBezTo>
                          <a:pt x="23" y="52"/>
                          <a:pt x="26" y="48"/>
                          <a:pt x="28" y="43"/>
                        </a:cubicBezTo>
                        <a:cubicBezTo>
                          <a:pt x="28" y="43"/>
                          <a:pt x="30" y="37"/>
                          <a:pt x="30" y="31"/>
                        </a:cubicBezTo>
                        <a:cubicBezTo>
                          <a:pt x="30" y="31"/>
                          <a:pt x="30" y="25"/>
                          <a:pt x="28" y="19"/>
                        </a:cubicBezTo>
                        <a:cubicBezTo>
                          <a:pt x="28" y="19"/>
                          <a:pt x="26" y="14"/>
                          <a:pt x="22" y="11"/>
                        </a:cubicBezTo>
                        <a:cubicBezTo>
                          <a:pt x="22" y="11"/>
                          <a:pt x="18" y="6"/>
                          <a:pt x="15" y="0"/>
                        </a:cubicBezTo>
                      </a:path>
                    </a:pathLst>
                  </a:custGeom>
                  <a:solidFill>
                    <a:srgbClr val="CFCFC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63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158" y="279"/>
                    <a:ext cx="218" cy="3"/>
                  </a:xfrm>
                  <a:prstGeom prst="rect">
                    <a:avLst/>
                  </a:prstGeom>
                  <a:solidFill>
                    <a:srgbClr val="A0A0A0"/>
                  </a:solidFill>
                  <a:ln w="9525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64" name="Freeform 82"/>
                  <p:cNvSpPr>
                    <a:spLocks noChangeArrowheads="1"/>
                  </p:cNvSpPr>
                  <p:nvPr/>
                </p:nvSpPr>
                <p:spPr bwMode="auto">
                  <a:xfrm>
                    <a:off x="104" y="289"/>
                    <a:ext cx="15" cy="185"/>
                  </a:xfrm>
                  <a:custGeom>
                    <a:avLst/>
                    <a:gdLst>
                      <a:gd name="T0" fmla="*/ 0 w 14"/>
                      <a:gd name="T1" fmla="*/ 176 h 184"/>
                      <a:gd name="T2" fmla="*/ 0 w 14"/>
                      <a:gd name="T3" fmla="*/ 177 h 184"/>
                      <a:gd name="T4" fmla="*/ 0 w 14"/>
                      <a:gd name="T5" fmla="*/ 178 h 184"/>
                      <a:gd name="T6" fmla="*/ 0 w 14"/>
                      <a:gd name="T7" fmla="*/ 179 h 184"/>
                      <a:gd name="T8" fmla="*/ 1 w 14"/>
                      <a:gd name="T9" fmla="*/ 180 h 184"/>
                      <a:gd name="T10" fmla="*/ 1 w 14"/>
                      <a:gd name="T11" fmla="*/ 181 h 184"/>
                      <a:gd name="T12" fmla="*/ 1 w 14"/>
                      <a:gd name="T13" fmla="*/ 182 h 184"/>
                      <a:gd name="T14" fmla="*/ 2 w 14"/>
                      <a:gd name="T15" fmla="*/ 183 h 184"/>
                      <a:gd name="T16" fmla="*/ 3 w 14"/>
                      <a:gd name="T17" fmla="*/ 184 h 184"/>
                      <a:gd name="T18" fmla="*/ 3 w 14"/>
                      <a:gd name="T19" fmla="*/ 184 h 184"/>
                      <a:gd name="T20" fmla="*/ 4 w 14"/>
                      <a:gd name="T21" fmla="*/ 185 h 184"/>
                      <a:gd name="T22" fmla="*/ 5 w 14"/>
                      <a:gd name="T23" fmla="*/ 185 h 184"/>
                      <a:gd name="T24" fmla="*/ 6 w 14"/>
                      <a:gd name="T25" fmla="*/ 185 h 184"/>
                      <a:gd name="T26" fmla="*/ 6 w 14"/>
                      <a:gd name="T27" fmla="*/ 186 h 184"/>
                      <a:gd name="T28" fmla="*/ 9 w 14"/>
                      <a:gd name="T29" fmla="*/ 186 h 184"/>
                      <a:gd name="T30" fmla="*/ 10 w 14"/>
                      <a:gd name="T31" fmla="*/ 186 h 184"/>
                      <a:gd name="T32" fmla="*/ 11 w 14"/>
                      <a:gd name="T33" fmla="*/ 185 h 184"/>
                      <a:gd name="T34" fmla="*/ 11 w 14"/>
                      <a:gd name="T35" fmla="*/ 185 h 184"/>
                      <a:gd name="T36" fmla="*/ 12 w 14"/>
                      <a:gd name="T37" fmla="*/ 184 h 184"/>
                      <a:gd name="T38" fmla="*/ 13 w 14"/>
                      <a:gd name="T39" fmla="*/ 184 h 184"/>
                      <a:gd name="T40" fmla="*/ 13 w 14"/>
                      <a:gd name="T41" fmla="*/ 183 h 184"/>
                      <a:gd name="T42" fmla="*/ 14 w 14"/>
                      <a:gd name="T43" fmla="*/ 182 h 184"/>
                      <a:gd name="T44" fmla="*/ 15 w 14"/>
                      <a:gd name="T45" fmla="*/ 182 h 184"/>
                      <a:gd name="T46" fmla="*/ 15 w 14"/>
                      <a:gd name="T47" fmla="*/ 181 h 184"/>
                      <a:gd name="T48" fmla="*/ 15 w 14"/>
                      <a:gd name="T49" fmla="*/ 180 h 184"/>
                      <a:gd name="T50" fmla="*/ 16 w 14"/>
                      <a:gd name="T51" fmla="*/ 178 h 184"/>
                      <a:gd name="T52" fmla="*/ 16 w 14"/>
                      <a:gd name="T53" fmla="*/ 177 h 184"/>
                      <a:gd name="T54" fmla="*/ 16 w 14"/>
                      <a:gd name="T55" fmla="*/ 176 h 184"/>
                      <a:gd name="T56" fmla="*/ 16 w 14"/>
                      <a:gd name="T57" fmla="*/ 175 h 184"/>
                      <a:gd name="T58" fmla="*/ 16 w 14"/>
                      <a:gd name="T59" fmla="*/ 7 h 184"/>
                      <a:gd name="T60" fmla="*/ 16 w 14"/>
                      <a:gd name="T61" fmla="*/ 6 h 184"/>
                      <a:gd name="T62" fmla="*/ 15 w 14"/>
                      <a:gd name="T63" fmla="*/ 5 h 184"/>
                      <a:gd name="T64" fmla="*/ 15 w 14"/>
                      <a:gd name="T65" fmla="*/ 4 h 184"/>
                      <a:gd name="T66" fmla="*/ 14 w 14"/>
                      <a:gd name="T67" fmla="*/ 3 h 184"/>
                      <a:gd name="T68" fmla="*/ 14 w 14"/>
                      <a:gd name="T69" fmla="*/ 2 h 184"/>
                      <a:gd name="T70" fmla="*/ 13 w 14"/>
                      <a:gd name="T71" fmla="*/ 2 h 184"/>
                      <a:gd name="T72" fmla="*/ 13 w 14"/>
                      <a:gd name="T73" fmla="*/ 1 h 184"/>
                      <a:gd name="T74" fmla="*/ 12 w 14"/>
                      <a:gd name="T75" fmla="*/ 0 h 184"/>
                      <a:gd name="T76" fmla="*/ 11 w 14"/>
                      <a:gd name="T77" fmla="*/ 0 h 184"/>
                      <a:gd name="T78" fmla="*/ 10 w 14"/>
                      <a:gd name="T79" fmla="*/ 0 h 184"/>
                      <a:gd name="T80" fmla="*/ 9 w 14"/>
                      <a:gd name="T81" fmla="*/ 0 h 184"/>
                      <a:gd name="T82" fmla="*/ 9 w 14"/>
                      <a:gd name="T83" fmla="*/ 0 h 184"/>
                      <a:gd name="T84" fmla="*/ 6 w 14"/>
                      <a:gd name="T85" fmla="*/ 0 h 184"/>
                      <a:gd name="T86" fmla="*/ 5 w 14"/>
                      <a:gd name="T87" fmla="*/ 0 h 184"/>
                      <a:gd name="T88" fmla="*/ 4 w 14"/>
                      <a:gd name="T89" fmla="*/ 0 h 184"/>
                      <a:gd name="T90" fmla="*/ 4 w 14"/>
                      <a:gd name="T91" fmla="*/ 1 h 184"/>
                      <a:gd name="T92" fmla="*/ 3 w 14"/>
                      <a:gd name="T93" fmla="*/ 1 h 184"/>
                      <a:gd name="T94" fmla="*/ 2 w 14"/>
                      <a:gd name="T95" fmla="*/ 2 h 184"/>
                      <a:gd name="T96" fmla="*/ 2 w 14"/>
                      <a:gd name="T97" fmla="*/ 3 h 184"/>
                      <a:gd name="T98" fmla="*/ 1 w 14"/>
                      <a:gd name="T99" fmla="*/ 4 h 184"/>
                      <a:gd name="T100" fmla="*/ 1 w 14"/>
                      <a:gd name="T101" fmla="*/ 5 h 184"/>
                      <a:gd name="T102" fmla="*/ 0 w 14"/>
                      <a:gd name="T103" fmla="*/ 6 h 184"/>
                      <a:gd name="T104" fmla="*/ 0 w 14"/>
                      <a:gd name="T105" fmla="*/ 7 h 184"/>
                      <a:gd name="T106" fmla="*/ 0 w 14"/>
                      <a:gd name="T107" fmla="*/ 8 h 184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4"/>
                      <a:gd name="T163" fmla="*/ 0 h 184"/>
                      <a:gd name="T164" fmla="*/ 14 w 14"/>
                      <a:gd name="T165" fmla="*/ 184 h 184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4" h="184">
                        <a:moveTo>
                          <a:pt x="0" y="8"/>
                        </a:moveTo>
                        <a:lnTo>
                          <a:pt x="0" y="173"/>
                        </a:lnTo>
                        <a:lnTo>
                          <a:pt x="0" y="174"/>
                        </a:lnTo>
                        <a:lnTo>
                          <a:pt x="0" y="175"/>
                        </a:lnTo>
                        <a:lnTo>
                          <a:pt x="0" y="176"/>
                        </a:lnTo>
                        <a:lnTo>
                          <a:pt x="0" y="177"/>
                        </a:lnTo>
                        <a:lnTo>
                          <a:pt x="0" y="178"/>
                        </a:lnTo>
                        <a:lnTo>
                          <a:pt x="1" y="178"/>
                        </a:lnTo>
                        <a:lnTo>
                          <a:pt x="1" y="179"/>
                        </a:lnTo>
                        <a:lnTo>
                          <a:pt x="1" y="180"/>
                        </a:lnTo>
                        <a:lnTo>
                          <a:pt x="2" y="180"/>
                        </a:lnTo>
                        <a:lnTo>
                          <a:pt x="2" y="181"/>
                        </a:lnTo>
                        <a:lnTo>
                          <a:pt x="3" y="181"/>
                        </a:lnTo>
                        <a:lnTo>
                          <a:pt x="3" y="182"/>
                        </a:lnTo>
                        <a:lnTo>
                          <a:pt x="4" y="182"/>
                        </a:lnTo>
                        <a:lnTo>
                          <a:pt x="4" y="183"/>
                        </a:lnTo>
                        <a:lnTo>
                          <a:pt x="5" y="183"/>
                        </a:lnTo>
                        <a:lnTo>
                          <a:pt x="6" y="183"/>
                        </a:lnTo>
                        <a:lnTo>
                          <a:pt x="6" y="184"/>
                        </a:lnTo>
                        <a:lnTo>
                          <a:pt x="7" y="184"/>
                        </a:lnTo>
                        <a:lnTo>
                          <a:pt x="8" y="184"/>
                        </a:lnTo>
                        <a:lnTo>
                          <a:pt x="8" y="183"/>
                        </a:lnTo>
                        <a:lnTo>
                          <a:pt x="9" y="183"/>
                        </a:lnTo>
                        <a:lnTo>
                          <a:pt x="10" y="183"/>
                        </a:lnTo>
                        <a:lnTo>
                          <a:pt x="10" y="182"/>
                        </a:lnTo>
                        <a:lnTo>
                          <a:pt x="11" y="182"/>
                        </a:lnTo>
                        <a:lnTo>
                          <a:pt x="11" y="181"/>
                        </a:lnTo>
                        <a:lnTo>
                          <a:pt x="12" y="181"/>
                        </a:lnTo>
                        <a:lnTo>
                          <a:pt x="12" y="180"/>
                        </a:lnTo>
                        <a:lnTo>
                          <a:pt x="13" y="180"/>
                        </a:lnTo>
                        <a:lnTo>
                          <a:pt x="13" y="179"/>
                        </a:lnTo>
                        <a:lnTo>
                          <a:pt x="13" y="178"/>
                        </a:lnTo>
                        <a:lnTo>
                          <a:pt x="14" y="177"/>
                        </a:lnTo>
                        <a:lnTo>
                          <a:pt x="14" y="176"/>
                        </a:lnTo>
                        <a:lnTo>
                          <a:pt x="14" y="175"/>
                        </a:lnTo>
                        <a:lnTo>
                          <a:pt x="14" y="174"/>
                        </a:lnTo>
                        <a:lnTo>
                          <a:pt x="14" y="173"/>
                        </a:lnTo>
                        <a:lnTo>
                          <a:pt x="14" y="8"/>
                        </a:lnTo>
                        <a:lnTo>
                          <a:pt x="14" y="7"/>
                        </a:lnTo>
                        <a:lnTo>
                          <a:pt x="14" y="6"/>
                        </a:lnTo>
                        <a:lnTo>
                          <a:pt x="14" y="5"/>
                        </a:lnTo>
                        <a:lnTo>
                          <a:pt x="13" y="5"/>
                        </a:lnTo>
                        <a:lnTo>
                          <a:pt x="13" y="4"/>
                        </a:lnTo>
                        <a:lnTo>
                          <a:pt x="13" y="3"/>
                        </a:lnTo>
                        <a:lnTo>
                          <a:pt x="12" y="3"/>
                        </a:lnTo>
                        <a:lnTo>
                          <a:pt x="12" y="2"/>
                        </a:lnTo>
                        <a:lnTo>
                          <a:pt x="11" y="2"/>
                        </a:lnTo>
                        <a:lnTo>
                          <a:pt x="11" y="1"/>
                        </a:lnTo>
                        <a:lnTo>
                          <a:pt x="10" y="1"/>
                        </a:lnTo>
                        <a:lnTo>
                          <a:pt x="10" y="0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4" y="1"/>
                        </a:lnTo>
                        <a:lnTo>
                          <a:pt x="3" y="1"/>
                        </a:lnTo>
                        <a:lnTo>
                          <a:pt x="3" y="2"/>
                        </a:lnTo>
                        <a:lnTo>
                          <a:pt x="2" y="2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1" y="5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moveTo>
                          <a:pt x="5" y="16"/>
                        </a:moveTo>
                        <a:lnTo>
                          <a:pt x="5" y="164"/>
                        </a:lnTo>
                        <a:lnTo>
                          <a:pt x="9" y="164"/>
                        </a:lnTo>
                        <a:lnTo>
                          <a:pt x="9" y="16"/>
                        </a:lnTo>
                        <a:lnTo>
                          <a:pt x="5" y="16"/>
                        </a:lnTo>
                      </a:path>
                    </a:pathLst>
                  </a:custGeom>
                  <a:solidFill>
                    <a:srgbClr val="2F2F2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65" name="Freeform 83"/>
                  <p:cNvSpPr>
                    <a:spLocks noChangeArrowheads="1"/>
                  </p:cNvSpPr>
                  <p:nvPr/>
                </p:nvSpPr>
                <p:spPr bwMode="auto">
                  <a:xfrm>
                    <a:off x="104" y="294"/>
                    <a:ext cx="13" cy="175"/>
                  </a:xfrm>
                  <a:custGeom>
                    <a:avLst/>
                    <a:gdLst>
                      <a:gd name="T0" fmla="*/ 0 w 13"/>
                      <a:gd name="T1" fmla="*/ 166 h 175"/>
                      <a:gd name="T2" fmla="*/ 0 w 13"/>
                      <a:gd name="T3" fmla="*/ 167 h 175"/>
                      <a:gd name="T4" fmla="*/ 0 w 13"/>
                      <a:gd name="T5" fmla="*/ 168 h 175"/>
                      <a:gd name="T6" fmla="*/ 0 w 13"/>
                      <a:gd name="T7" fmla="*/ 169 h 175"/>
                      <a:gd name="T8" fmla="*/ 0 w 13"/>
                      <a:gd name="T9" fmla="*/ 170 h 175"/>
                      <a:gd name="T10" fmla="*/ 1 w 13"/>
                      <a:gd name="T11" fmla="*/ 171 h 175"/>
                      <a:gd name="T12" fmla="*/ 1 w 13"/>
                      <a:gd name="T13" fmla="*/ 172 h 175"/>
                      <a:gd name="T14" fmla="*/ 2 w 13"/>
                      <a:gd name="T15" fmla="*/ 173 h 175"/>
                      <a:gd name="T16" fmla="*/ 2 w 13"/>
                      <a:gd name="T17" fmla="*/ 173 h 175"/>
                      <a:gd name="T18" fmla="*/ 3 w 13"/>
                      <a:gd name="T19" fmla="*/ 174 h 175"/>
                      <a:gd name="T20" fmla="*/ 4 w 13"/>
                      <a:gd name="T21" fmla="*/ 175 h 175"/>
                      <a:gd name="T22" fmla="*/ 4 w 13"/>
                      <a:gd name="T23" fmla="*/ 175 h 175"/>
                      <a:gd name="T24" fmla="*/ 5 w 13"/>
                      <a:gd name="T25" fmla="*/ 175 h 175"/>
                      <a:gd name="T26" fmla="*/ 6 w 13"/>
                      <a:gd name="T27" fmla="*/ 175 h 175"/>
                      <a:gd name="T28" fmla="*/ 7 w 13"/>
                      <a:gd name="T29" fmla="*/ 175 h 175"/>
                      <a:gd name="T30" fmla="*/ 7 w 13"/>
                      <a:gd name="T31" fmla="*/ 175 h 175"/>
                      <a:gd name="T32" fmla="*/ 8 w 13"/>
                      <a:gd name="T33" fmla="*/ 175 h 175"/>
                      <a:gd name="T34" fmla="*/ 9 w 13"/>
                      <a:gd name="T35" fmla="*/ 175 h 175"/>
                      <a:gd name="T36" fmla="*/ 9 w 13"/>
                      <a:gd name="T37" fmla="*/ 174 h 175"/>
                      <a:gd name="T38" fmla="*/ 10 w 13"/>
                      <a:gd name="T39" fmla="*/ 174 h 175"/>
                      <a:gd name="T40" fmla="*/ 11 w 13"/>
                      <a:gd name="T41" fmla="*/ 173 h 175"/>
                      <a:gd name="T42" fmla="*/ 11 w 13"/>
                      <a:gd name="T43" fmla="*/ 172 h 175"/>
                      <a:gd name="T44" fmla="*/ 12 w 13"/>
                      <a:gd name="T45" fmla="*/ 171 h 175"/>
                      <a:gd name="T46" fmla="*/ 12 w 13"/>
                      <a:gd name="T47" fmla="*/ 171 h 175"/>
                      <a:gd name="T48" fmla="*/ 12 w 13"/>
                      <a:gd name="T49" fmla="*/ 170 h 175"/>
                      <a:gd name="T50" fmla="*/ 13 w 13"/>
                      <a:gd name="T51" fmla="*/ 169 h 175"/>
                      <a:gd name="T52" fmla="*/ 13 w 13"/>
                      <a:gd name="T53" fmla="*/ 167 h 175"/>
                      <a:gd name="T54" fmla="*/ 13 w 13"/>
                      <a:gd name="T55" fmla="*/ 166 h 175"/>
                      <a:gd name="T56" fmla="*/ 13 w 13"/>
                      <a:gd name="T57" fmla="*/ 165 h 175"/>
                      <a:gd name="T58" fmla="*/ 13 w 13"/>
                      <a:gd name="T59" fmla="*/ 7 h 175"/>
                      <a:gd name="T60" fmla="*/ 13 w 13"/>
                      <a:gd name="T61" fmla="*/ 6 h 175"/>
                      <a:gd name="T62" fmla="*/ 12 w 13"/>
                      <a:gd name="T63" fmla="*/ 5 h 175"/>
                      <a:gd name="T64" fmla="*/ 12 w 13"/>
                      <a:gd name="T65" fmla="*/ 4 h 175"/>
                      <a:gd name="T66" fmla="*/ 12 w 13"/>
                      <a:gd name="T67" fmla="*/ 3 h 175"/>
                      <a:gd name="T68" fmla="*/ 11 w 13"/>
                      <a:gd name="T69" fmla="*/ 2 h 175"/>
                      <a:gd name="T70" fmla="*/ 10 w 13"/>
                      <a:gd name="T71" fmla="*/ 1 h 175"/>
                      <a:gd name="T72" fmla="*/ 10 w 13"/>
                      <a:gd name="T73" fmla="*/ 1 h 175"/>
                      <a:gd name="T74" fmla="*/ 9 w 13"/>
                      <a:gd name="T75" fmla="*/ 0 h 175"/>
                      <a:gd name="T76" fmla="*/ 8 w 13"/>
                      <a:gd name="T77" fmla="*/ 0 h 175"/>
                      <a:gd name="T78" fmla="*/ 8 w 13"/>
                      <a:gd name="T79" fmla="*/ 0 h 175"/>
                      <a:gd name="T80" fmla="*/ 7 w 13"/>
                      <a:gd name="T81" fmla="*/ 0 h 175"/>
                      <a:gd name="T82" fmla="*/ 6 w 13"/>
                      <a:gd name="T83" fmla="*/ 0 h 175"/>
                      <a:gd name="T84" fmla="*/ 5 w 13"/>
                      <a:gd name="T85" fmla="*/ 0 h 175"/>
                      <a:gd name="T86" fmla="*/ 5 w 13"/>
                      <a:gd name="T87" fmla="*/ 0 h 175"/>
                      <a:gd name="T88" fmla="*/ 4 w 13"/>
                      <a:gd name="T89" fmla="*/ 0 h 175"/>
                      <a:gd name="T90" fmla="*/ 3 w 13"/>
                      <a:gd name="T91" fmla="*/ 1 h 175"/>
                      <a:gd name="T92" fmla="*/ 3 w 13"/>
                      <a:gd name="T93" fmla="*/ 1 h 175"/>
                      <a:gd name="T94" fmla="*/ 2 w 13"/>
                      <a:gd name="T95" fmla="*/ 2 h 175"/>
                      <a:gd name="T96" fmla="*/ 1 w 13"/>
                      <a:gd name="T97" fmla="*/ 3 h 175"/>
                      <a:gd name="T98" fmla="*/ 1 w 13"/>
                      <a:gd name="T99" fmla="*/ 4 h 175"/>
                      <a:gd name="T100" fmla="*/ 0 w 13"/>
                      <a:gd name="T101" fmla="*/ 5 h 175"/>
                      <a:gd name="T102" fmla="*/ 0 w 13"/>
                      <a:gd name="T103" fmla="*/ 6 h 175"/>
                      <a:gd name="T104" fmla="*/ 0 w 13"/>
                      <a:gd name="T105" fmla="*/ 7 h 175"/>
                      <a:gd name="T106" fmla="*/ 0 w 13"/>
                      <a:gd name="T107" fmla="*/ 8 h 175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3"/>
                      <a:gd name="T163" fmla="*/ 0 h 175"/>
                      <a:gd name="T164" fmla="*/ 13 w 13"/>
                      <a:gd name="T165" fmla="*/ 175 h 175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3" h="175">
                        <a:moveTo>
                          <a:pt x="0" y="8"/>
                        </a:moveTo>
                        <a:lnTo>
                          <a:pt x="0" y="165"/>
                        </a:lnTo>
                        <a:lnTo>
                          <a:pt x="0" y="166"/>
                        </a:lnTo>
                        <a:lnTo>
                          <a:pt x="0" y="167"/>
                        </a:lnTo>
                        <a:lnTo>
                          <a:pt x="0" y="168"/>
                        </a:lnTo>
                        <a:lnTo>
                          <a:pt x="0" y="169"/>
                        </a:lnTo>
                        <a:lnTo>
                          <a:pt x="0" y="170"/>
                        </a:lnTo>
                        <a:lnTo>
                          <a:pt x="1" y="170"/>
                        </a:lnTo>
                        <a:lnTo>
                          <a:pt x="1" y="171"/>
                        </a:lnTo>
                        <a:lnTo>
                          <a:pt x="1" y="172"/>
                        </a:lnTo>
                        <a:lnTo>
                          <a:pt x="2" y="172"/>
                        </a:lnTo>
                        <a:lnTo>
                          <a:pt x="2" y="173"/>
                        </a:lnTo>
                        <a:lnTo>
                          <a:pt x="3" y="174"/>
                        </a:lnTo>
                        <a:lnTo>
                          <a:pt x="4" y="174"/>
                        </a:lnTo>
                        <a:lnTo>
                          <a:pt x="4" y="175"/>
                        </a:lnTo>
                        <a:lnTo>
                          <a:pt x="5" y="175"/>
                        </a:lnTo>
                        <a:lnTo>
                          <a:pt x="6" y="175"/>
                        </a:lnTo>
                        <a:lnTo>
                          <a:pt x="7" y="175"/>
                        </a:lnTo>
                        <a:lnTo>
                          <a:pt x="8" y="175"/>
                        </a:lnTo>
                        <a:lnTo>
                          <a:pt x="9" y="175"/>
                        </a:lnTo>
                        <a:lnTo>
                          <a:pt x="9" y="174"/>
                        </a:lnTo>
                        <a:lnTo>
                          <a:pt x="10" y="174"/>
                        </a:lnTo>
                        <a:lnTo>
                          <a:pt x="10" y="173"/>
                        </a:lnTo>
                        <a:lnTo>
                          <a:pt x="11" y="173"/>
                        </a:lnTo>
                        <a:lnTo>
                          <a:pt x="11" y="172"/>
                        </a:lnTo>
                        <a:lnTo>
                          <a:pt x="12" y="172"/>
                        </a:lnTo>
                        <a:lnTo>
                          <a:pt x="12" y="171"/>
                        </a:lnTo>
                        <a:lnTo>
                          <a:pt x="12" y="170"/>
                        </a:lnTo>
                        <a:lnTo>
                          <a:pt x="13" y="169"/>
                        </a:lnTo>
                        <a:lnTo>
                          <a:pt x="13" y="168"/>
                        </a:lnTo>
                        <a:lnTo>
                          <a:pt x="13" y="167"/>
                        </a:lnTo>
                        <a:lnTo>
                          <a:pt x="13" y="166"/>
                        </a:lnTo>
                        <a:lnTo>
                          <a:pt x="13" y="165"/>
                        </a:lnTo>
                        <a:lnTo>
                          <a:pt x="13" y="8"/>
                        </a:lnTo>
                        <a:lnTo>
                          <a:pt x="13" y="7"/>
                        </a:lnTo>
                        <a:lnTo>
                          <a:pt x="13" y="6"/>
                        </a:lnTo>
                        <a:lnTo>
                          <a:pt x="13" y="5"/>
                        </a:lnTo>
                        <a:lnTo>
                          <a:pt x="12" y="5"/>
                        </a:lnTo>
                        <a:lnTo>
                          <a:pt x="12" y="4"/>
                        </a:lnTo>
                        <a:lnTo>
                          <a:pt x="12" y="3"/>
                        </a:lnTo>
                        <a:lnTo>
                          <a:pt x="11" y="3"/>
                        </a:lnTo>
                        <a:lnTo>
                          <a:pt x="11" y="2"/>
                        </a:lnTo>
                        <a:lnTo>
                          <a:pt x="10" y="1"/>
                        </a:lnTo>
                        <a:lnTo>
                          <a:pt x="9" y="1"/>
                        </a:lnTo>
                        <a:lnTo>
                          <a:pt x="9" y="0"/>
                        </a:lnTo>
                        <a:lnTo>
                          <a:pt x="8" y="0"/>
                        </a:lnTo>
                        <a:lnTo>
                          <a:pt x="7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3" y="0"/>
                        </a:lnTo>
                        <a:lnTo>
                          <a:pt x="3" y="1"/>
                        </a:lnTo>
                        <a:lnTo>
                          <a:pt x="2" y="1"/>
                        </a:lnTo>
                        <a:lnTo>
                          <a:pt x="2" y="2"/>
                        </a:lnTo>
                        <a:lnTo>
                          <a:pt x="1" y="3"/>
                        </a:lnTo>
                        <a:lnTo>
                          <a:pt x="1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moveTo>
                          <a:pt x="5" y="15"/>
                        </a:moveTo>
                        <a:lnTo>
                          <a:pt x="5" y="157"/>
                        </a:lnTo>
                        <a:lnTo>
                          <a:pt x="8" y="157"/>
                        </a:lnTo>
                        <a:lnTo>
                          <a:pt x="8" y="15"/>
                        </a:lnTo>
                        <a:lnTo>
                          <a:pt x="5" y="15"/>
                        </a:lnTo>
                      </a:path>
                    </a:pathLst>
                  </a:custGeom>
                  <a:solidFill>
                    <a:srgbClr val="5F5F5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66" name="Freeform 84"/>
                  <p:cNvSpPr>
                    <a:spLocks noChangeArrowheads="1"/>
                  </p:cNvSpPr>
                  <p:nvPr/>
                </p:nvSpPr>
                <p:spPr bwMode="auto">
                  <a:xfrm>
                    <a:off x="155" y="45"/>
                    <a:ext cx="224" cy="697"/>
                  </a:xfrm>
                  <a:custGeom>
                    <a:avLst/>
                    <a:gdLst>
                      <a:gd name="T0" fmla="*/ 123 w 223"/>
                      <a:gd name="T1" fmla="*/ 244 h 696"/>
                      <a:gd name="T2" fmla="*/ 224 w 223"/>
                      <a:gd name="T3" fmla="*/ 242 h 696"/>
                      <a:gd name="T4" fmla="*/ 224 w 223"/>
                      <a:gd name="T5" fmla="*/ 698 h 696"/>
                      <a:gd name="T6" fmla="*/ 123 w 223"/>
                      <a:gd name="T7" fmla="*/ 698 h 696"/>
                      <a:gd name="T8" fmla="*/ 123 w 223"/>
                      <a:gd name="T9" fmla="*/ 386 h 696"/>
                      <a:gd name="T10" fmla="*/ 134 w 223"/>
                      <a:gd name="T11" fmla="*/ 372 h 696"/>
                      <a:gd name="T12" fmla="*/ 141 w 223"/>
                      <a:gd name="T13" fmla="*/ 351 h 696"/>
                      <a:gd name="T14" fmla="*/ 141 w 223"/>
                      <a:gd name="T15" fmla="*/ 326 h 696"/>
                      <a:gd name="T16" fmla="*/ 134 w 223"/>
                      <a:gd name="T17" fmla="*/ 306 h 696"/>
                      <a:gd name="T18" fmla="*/ 123 w 223"/>
                      <a:gd name="T19" fmla="*/ 292 h 696"/>
                      <a:gd name="T20" fmla="*/ 123 w 223"/>
                      <a:gd name="T21" fmla="*/ 244 h 696"/>
                      <a:gd name="T22" fmla="*/ 173 w 223"/>
                      <a:gd name="T23" fmla="*/ 641 h 696"/>
                      <a:gd name="T24" fmla="*/ 173 w 223"/>
                      <a:gd name="T25" fmla="*/ 689 h 696"/>
                      <a:gd name="T26" fmla="*/ 220 w 223"/>
                      <a:gd name="T27" fmla="*/ 689 h 696"/>
                      <a:gd name="T28" fmla="*/ 220 w 223"/>
                      <a:gd name="T29" fmla="*/ 641 h 696"/>
                      <a:gd name="T30" fmla="*/ 173 w 223"/>
                      <a:gd name="T31" fmla="*/ 641 h 696"/>
                      <a:gd name="T32" fmla="*/ 109 w 223"/>
                      <a:gd name="T33" fmla="*/ 244 h 696"/>
                      <a:gd name="T34" fmla="*/ 0 w 223"/>
                      <a:gd name="T35" fmla="*/ 242 h 696"/>
                      <a:gd name="T36" fmla="*/ 0 w 223"/>
                      <a:gd name="T37" fmla="*/ 698 h 696"/>
                      <a:gd name="T38" fmla="*/ 109 w 223"/>
                      <a:gd name="T39" fmla="*/ 698 h 696"/>
                      <a:gd name="T40" fmla="*/ 109 w 223"/>
                      <a:gd name="T41" fmla="*/ 386 h 696"/>
                      <a:gd name="T42" fmla="*/ 97 w 223"/>
                      <a:gd name="T43" fmla="*/ 372 h 696"/>
                      <a:gd name="T44" fmla="*/ 90 w 223"/>
                      <a:gd name="T45" fmla="*/ 351 h 696"/>
                      <a:gd name="T46" fmla="*/ 90 w 223"/>
                      <a:gd name="T47" fmla="*/ 326 h 696"/>
                      <a:gd name="T48" fmla="*/ 97 w 223"/>
                      <a:gd name="T49" fmla="*/ 306 h 696"/>
                      <a:gd name="T50" fmla="*/ 109 w 223"/>
                      <a:gd name="T51" fmla="*/ 292 h 696"/>
                      <a:gd name="T52" fmla="*/ 109 w 223"/>
                      <a:gd name="T53" fmla="*/ 244 h 696"/>
                      <a:gd name="T54" fmla="*/ 0 w 223"/>
                      <a:gd name="T55" fmla="*/ 0 h 696"/>
                      <a:gd name="T56" fmla="*/ 0 w 223"/>
                      <a:gd name="T57" fmla="*/ 230 h 696"/>
                      <a:gd name="T58" fmla="*/ 108 w 223"/>
                      <a:gd name="T59" fmla="*/ 230 h 696"/>
                      <a:gd name="T60" fmla="*/ 108 w 223"/>
                      <a:gd name="T61" fmla="*/ 0 h 696"/>
                      <a:gd name="T62" fmla="*/ 0 w 223"/>
                      <a:gd name="T63" fmla="*/ 0 h 696"/>
                      <a:gd name="T64" fmla="*/ 225 w 223"/>
                      <a:gd name="T65" fmla="*/ 0 h 696"/>
                      <a:gd name="T66" fmla="*/ 225 w 223"/>
                      <a:gd name="T67" fmla="*/ 230 h 696"/>
                      <a:gd name="T68" fmla="*/ 122 w 223"/>
                      <a:gd name="T69" fmla="*/ 230 h 696"/>
                      <a:gd name="T70" fmla="*/ 122 w 223"/>
                      <a:gd name="T71" fmla="*/ 0 h 696"/>
                      <a:gd name="T72" fmla="*/ 225 w 223"/>
                      <a:gd name="T73" fmla="*/ 0 h 69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223"/>
                      <a:gd name="T112" fmla="*/ 0 h 696"/>
                      <a:gd name="T113" fmla="*/ 223 w 223"/>
                      <a:gd name="T114" fmla="*/ 696 h 69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223" h="696">
                        <a:moveTo>
                          <a:pt x="121" y="244"/>
                        </a:moveTo>
                        <a:lnTo>
                          <a:pt x="222" y="242"/>
                        </a:lnTo>
                        <a:lnTo>
                          <a:pt x="222" y="696"/>
                        </a:lnTo>
                        <a:lnTo>
                          <a:pt x="121" y="696"/>
                        </a:lnTo>
                        <a:lnTo>
                          <a:pt x="121" y="384"/>
                        </a:lnTo>
                        <a:cubicBezTo>
                          <a:pt x="121" y="384"/>
                          <a:pt x="128" y="379"/>
                          <a:pt x="132" y="370"/>
                        </a:cubicBezTo>
                        <a:cubicBezTo>
                          <a:pt x="132" y="370"/>
                          <a:pt x="137" y="360"/>
                          <a:pt x="139" y="349"/>
                        </a:cubicBezTo>
                        <a:cubicBezTo>
                          <a:pt x="139" y="349"/>
                          <a:pt x="140" y="338"/>
                          <a:pt x="139" y="326"/>
                        </a:cubicBezTo>
                        <a:cubicBezTo>
                          <a:pt x="139" y="326"/>
                          <a:pt x="137" y="315"/>
                          <a:pt x="132" y="306"/>
                        </a:cubicBezTo>
                        <a:cubicBezTo>
                          <a:pt x="132" y="306"/>
                          <a:pt x="128" y="297"/>
                          <a:pt x="121" y="292"/>
                        </a:cubicBezTo>
                        <a:lnTo>
                          <a:pt x="121" y="244"/>
                        </a:lnTo>
                        <a:moveTo>
                          <a:pt x="171" y="639"/>
                        </a:moveTo>
                        <a:lnTo>
                          <a:pt x="171" y="687"/>
                        </a:lnTo>
                        <a:lnTo>
                          <a:pt x="218" y="687"/>
                        </a:lnTo>
                        <a:lnTo>
                          <a:pt x="218" y="639"/>
                        </a:lnTo>
                        <a:lnTo>
                          <a:pt x="171" y="639"/>
                        </a:lnTo>
                        <a:moveTo>
                          <a:pt x="109" y="244"/>
                        </a:moveTo>
                        <a:lnTo>
                          <a:pt x="0" y="242"/>
                        </a:lnTo>
                        <a:lnTo>
                          <a:pt x="0" y="696"/>
                        </a:lnTo>
                        <a:lnTo>
                          <a:pt x="109" y="696"/>
                        </a:lnTo>
                        <a:lnTo>
                          <a:pt x="109" y="384"/>
                        </a:lnTo>
                        <a:cubicBezTo>
                          <a:pt x="109" y="384"/>
                          <a:pt x="102" y="379"/>
                          <a:pt x="97" y="370"/>
                        </a:cubicBezTo>
                        <a:cubicBezTo>
                          <a:pt x="97" y="370"/>
                          <a:pt x="92" y="360"/>
                          <a:pt x="90" y="349"/>
                        </a:cubicBezTo>
                        <a:cubicBezTo>
                          <a:pt x="90" y="349"/>
                          <a:pt x="88" y="338"/>
                          <a:pt x="90" y="326"/>
                        </a:cubicBezTo>
                        <a:cubicBezTo>
                          <a:pt x="90" y="326"/>
                          <a:pt x="92" y="315"/>
                          <a:pt x="97" y="306"/>
                        </a:cubicBezTo>
                        <a:cubicBezTo>
                          <a:pt x="97" y="306"/>
                          <a:pt x="102" y="297"/>
                          <a:pt x="109" y="292"/>
                        </a:cubicBezTo>
                        <a:lnTo>
                          <a:pt x="109" y="244"/>
                        </a:lnTo>
                        <a:moveTo>
                          <a:pt x="0" y="0"/>
                        </a:moveTo>
                        <a:lnTo>
                          <a:pt x="0" y="230"/>
                        </a:lnTo>
                        <a:lnTo>
                          <a:pt x="108" y="230"/>
                        </a:lnTo>
                        <a:lnTo>
                          <a:pt x="108" y="0"/>
                        </a:lnTo>
                        <a:lnTo>
                          <a:pt x="0" y="0"/>
                        </a:lnTo>
                        <a:moveTo>
                          <a:pt x="223" y="0"/>
                        </a:moveTo>
                        <a:lnTo>
                          <a:pt x="223" y="230"/>
                        </a:lnTo>
                        <a:lnTo>
                          <a:pt x="120" y="230"/>
                        </a:lnTo>
                        <a:lnTo>
                          <a:pt x="120" y="0"/>
                        </a:lnTo>
                        <a:lnTo>
                          <a:pt x="223" y="0"/>
                        </a:lnTo>
                      </a:path>
                    </a:pathLst>
                  </a:custGeom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67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164" y="684"/>
                    <a:ext cx="27" cy="42"/>
                  </a:xfrm>
                  <a:prstGeom prst="rect">
                    <a:avLst/>
                  </a:prstGeom>
                  <a:solidFill>
                    <a:srgbClr val="EFEFEF"/>
                  </a:solidFill>
                  <a:ln w="9525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68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165" y="686"/>
                    <a:ext cx="25" cy="3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A0D0FF">
                          <a:alpha val="40001"/>
                        </a:srgbClr>
                      </a:gs>
                      <a:gs pos="100000">
                        <a:srgbClr val="0040A0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569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58" y="367"/>
                    <a:ext cx="24" cy="2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B7B7B7"/>
                      </a:gs>
                      <a:gs pos="100000">
                        <a:srgbClr val="555555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</p:grpSp>
          <p:sp>
            <p:nvSpPr>
              <p:cNvPr id="2544" name="Text Box 88"/>
              <p:cNvSpPr txBox="1">
                <a:spLocks noChangeArrowheads="1"/>
              </p:cNvSpPr>
              <p:nvPr/>
            </p:nvSpPr>
            <p:spPr bwMode="auto">
              <a:xfrm>
                <a:off x="192" y="1133"/>
                <a:ext cx="420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5401" tIns="25401" rIns="25401" bIns="25401" anchor="ctr"/>
              <a:lstStyle/>
              <a:p>
                <a:pPr algn="ctr" defTabSz="455613">
                  <a:lnSpc>
                    <a:spcPts val="1250"/>
                  </a:lnSpc>
                </a:pPr>
                <a:r>
                  <a:rPr lang="en-GB" sz="1200">
                    <a:latin typeface="Constantia" pitchFamily="18" charset="0"/>
                  </a:rPr>
                  <a:t>Servers</a:t>
                </a:r>
              </a:p>
            </p:txBody>
          </p:sp>
        </p:grpSp>
        <p:grpSp>
          <p:nvGrpSpPr>
            <p:cNvPr id="2623" name="Group 89"/>
            <p:cNvGrpSpPr>
              <a:grpSpLocks/>
            </p:cNvGrpSpPr>
            <p:nvPr/>
          </p:nvGrpSpPr>
          <p:grpSpPr bwMode="auto">
            <a:xfrm>
              <a:off x="2955925" y="1489075"/>
              <a:ext cx="1485900" cy="1665288"/>
              <a:chOff x="0" y="0"/>
              <a:chExt cx="937" cy="1050"/>
            </a:xfrm>
          </p:grpSpPr>
          <p:grpSp>
            <p:nvGrpSpPr>
              <p:cNvPr id="2624" name="Group 90"/>
              <p:cNvGrpSpPr>
                <a:grpSpLocks/>
              </p:cNvGrpSpPr>
              <p:nvPr/>
            </p:nvGrpSpPr>
            <p:grpSpPr bwMode="auto">
              <a:xfrm>
                <a:off x="0" y="0"/>
                <a:ext cx="829" cy="633"/>
                <a:chOff x="0" y="0"/>
                <a:chExt cx="829" cy="634"/>
              </a:xfrm>
            </p:grpSpPr>
            <p:grpSp>
              <p:nvGrpSpPr>
                <p:cNvPr id="2626" name="Group 9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79" cy="367"/>
                  <a:chOff x="0" y="0"/>
                  <a:chExt cx="379" cy="367"/>
                </a:xfrm>
              </p:grpSpPr>
              <p:sp>
                <p:nvSpPr>
                  <p:cNvPr id="2857" name="Freeform 92"/>
                  <p:cNvSpPr>
                    <a:spLocks noChangeArrowheads="1"/>
                  </p:cNvSpPr>
                  <p:nvPr/>
                </p:nvSpPr>
                <p:spPr bwMode="auto">
                  <a:xfrm>
                    <a:off x="65" y="248"/>
                    <a:ext cx="114" cy="38"/>
                  </a:xfrm>
                  <a:custGeom>
                    <a:avLst/>
                    <a:gdLst>
                      <a:gd name="T0" fmla="*/ 0 w 114"/>
                      <a:gd name="T1" fmla="*/ 38 h 37"/>
                      <a:gd name="T2" fmla="*/ 2 w 114"/>
                      <a:gd name="T3" fmla="*/ 30 h 37"/>
                      <a:gd name="T4" fmla="*/ 6 w 114"/>
                      <a:gd name="T5" fmla="*/ 24 h 37"/>
                      <a:gd name="T6" fmla="*/ 107 w 114"/>
                      <a:gd name="T7" fmla="*/ 22 h 37"/>
                      <a:gd name="T8" fmla="*/ 112 w 114"/>
                      <a:gd name="T9" fmla="*/ 28 h 37"/>
                      <a:gd name="T10" fmla="*/ 114 w 114"/>
                      <a:gd name="T11" fmla="*/ 36 h 37"/>
                      <a:gd name="T12" fmla="*/ 100 w 114"/>
                      <a:gd name="T13" fmla="*/ 44 h 37"/>
                      <a:gd name="T14" fmla="*/ 9 w 114"/>
                      <a:gd name="T15" fmla="*/ 44 h 37"/>
                      <a:gd name="T16" fmla="*/ 0 w 114"/>
                      <a:gd name="T17" fmla="*/ 38 h 3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14"/>
                      <a:gd name="T28" fmla="*/ 0 h 37"/>
                      <a:gd name="T29" fmla="*/ 114 w 114"/>
                      <a:gd name="T30" fmla="*/ 37 h 3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14" h="37">
                        <a:moveTo>
                          <a:pt x="0" y="36"/>
                        </a:moveTo>
                        <a:cubicBezTo>
                          <a:pt x="0" y="36"/>
                          <a:pt x="0" y="31"/>
                          <a:pt x="2" y="28"/>
                        </a:cubicBezTo>
                        <a:cubicBezTo>
                          <a:pt x="2" y="28"/>
                          <a:pt x="4" y="24"/>
                          <a:pt x="6" y="22"/>
                        </a:cubicBezTo>
                        <a:cubicBezTo>
                          <a:pt x="6" y="22"/>
                          <a:pt x="56" y="0"/>
                          <a:pt x="107" y="20"/>
                        </a:cubicBezTo>
                        <a:cubicBezTo>
                          <a:pt x="107" y="20"/>
                          <a:pt x="110" y="22"/>
                          <a:pt x="112" y="26"/>
                        </a:cubicBezTo>
                        <a:cubicBezTo>
                          <a:pt x="112" y="26"/>
                          <a:pt x="113" y="29"/>
                          <a:pt x="114" y="34"/>
                        </a:cubicBezTo>
                        <a:cubicBezTo>
                          <a:pt x="114" y="34"/>
                          <a:pt x="108" y="40"/>
                          <a:pt x="100" y="42"/>
                        </a:cubicBezTo>
                        <a:cubicBezTo>
                          <a:pt x="100" y="42"/>
                          <a:pt x="55" y="54"/>
                          <a:pt x="9" y="42"/>
                        </a:cubicBezTo>
                        <a:cubicBezTo>
                          <a:pt x="9" y="42"/>
                          <a:pt x="4" y="41"/>
                          <a:pt x="0" y="3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58" name="Freeform 93"/>
                  <p:cNvSpPr>
                    <a:spLocks noChangeArrowheads="1"/>
                  </p:cNvSpPr>
                  <p:nvPr/>
                </p:nvSpPr>
                <p:spPr bwMode="auto">
                  <a:xfrm>
                    <a:off x="70" y="250"/>
                    <a:ext cx="104" cy="26"/>
                  </a:xfrm>
                  <a:custGeom>
                    <a:avLst/>
                    <a:gdLst>
                      <a:gd name="T0" fmla="*/ 6 w 104"/>
                      <a:gd name="T1" fmla="*/ 11 h 25"/>
                      <a:gd name="T2" fmla="*/ 8 w 104"/>
                      <a:gd name="T3" fmla="*/ 8 h 25"/>
                      <a:gd name="T4" fmla="*/ 13 w 104"/>
                      <a:gd name="T5" fmla="*/ 6 h 25"/>
                      <a:gd name="T6" fmla="*/ 20 w 104"/>
                      <a:gd name="T7" fmla="*/ 4 h 25"/>
                      <a:gd name="T8" fmla="*/ 28 w 104"/>
                      <a:gd name="T9" fmla="*/ 2 h 25"/>
                      <a:gd name="T10" fmla="*/ 37 w 104"/>
                      <a:gd name="T11" fmla="*/ 1 h 25"/>
                      <a:gd name="T12" fmla="*/ 46 w 104"/>
                      <a:gd name="T13" fmla="*/ 0 h 25"/>
                      <a:gd name="T14" fmla="*/ 56 w 104"/>
                      <a:gd name="T15" fmla="*/ 0 h 25"/>
                      <a:gd name="T16" fmla="*/ 66 w 104"/>
                      <a:gd name="T17" fmla="*/ 0 h 25"/>
                      <a:gd name="T18" fmla="*/ 75 w 104"/>
                      <a:gd name="T19" fmla="*/ 1 h 25"/>
                      <a:gd name="T20" fmla="*/ 83 w 104"/>
                      <a:gd name="T21" fmla="*/ 2 h 25"/>
                      <a:gd name="T22" fmla="*/ 89 w 104"/>
                      <a:gd name="T23" fmla="*/ 4 h 25"/>
                      <a:gd name="T24" fmla="*/ 94 w 104"/>
                      <a:gd name="T25" fmla="*/ 6 h 25"/>
                      <a:gd name="T26" fmla="*/ 97 w 104"/>
                      <a:gd name="T27" fmla="*/ 9 h 25"/>
                      <a:gd name="T28" fmla="*/ 98 w 104"/>
                      <a:gd name="T29" fmla="*/ 11 h 25"/>
                      <a:gd name="T30" fmla="*/ 97 w 104"/>
                      <a:gd name="T31" fmla="*/ 16 h 25"/>
                      <a:gd name="T32" fmla="*/ 94 w 104"/>
                      <a:gd name="T33" fmla="*/ 18 h 25"/>
                      <a:gd name="T34" fmla="*/ 89 w 104"/>
                      <a:gd name="T35" fmla="*/ 21 h 25"/>
                      <a:gd name="T36" fmla="*/ 82 w 104"/>
                      <a:gd name="T37" fmla="*/ 23 h 25"/>
                      <a:gd name="T38" fmla="*/ 74 w 104"/>
                      <a:gd name="T39" fmla="*/ 24 h 25"/>
                      <a:gd name="T40" fmla="*/ 65 w 104"/>
                      <a:gd name="T41" fmla="*/ 25 h 25"/>
                      <a:gd name="T42" fmla="*/ 55 w 104"/>
                      <a:gd name="T43" fmla="*/ 26 h 25"/>
                      <a:gd name="T44" fmla="*/ 46 w 104"/>
                      <a:gd name="T45" fmla="*/ 26 h 25"/>
                      <a:gd name="T46" fmla="*/ 36 w 104"/>
                      <a:gd name="T47" fmla="*/ 26 h 25"/>
                      <a:gd name="T48" fmla="*/ 27 w 104"/>
                      <a:gd name="T49" fmla="*/ 25 h 25"/>
                      <a:gd name="T50" fmla="*/ 19 w 104"/>
                      <a:gd name="T51" fmla="*/ 23 h 25"/>
                      <a:gd name="T52" fmla="*/ 13 w 104"/>
                      <a:gd name="T53" fmla="*/ 22 h 25"/>
                      <a:gd name="T54" fmla="*/ 8 w 104"/>
                      <a:gd name="T55" fmla="*/ 20 h 25"/>
                      <a:gd name="T56" fmla="*/ 6 w 104"/>
                      <a:gd name="T57" fmla="*/ 17 h 25"/>
                      <a:gd name="T58" fmla="*/ 0 w 104"/>
                      <a:gd name="T59" fmla="*/ 15 h 25"/>
                      <a:gd name="T60" fmla="*/ 1 w 104"/>
                      <a:gd name="T61" fmla="*/ 11 h 25"/>
                      <a:gd name="T62" fmla="*/ 4 w 104"/>
                      <a:gd name="T63" fmla="*/ 8 h 25"/>
                      <a:gd name="T64" fmla="*/ 10 w 104"/>
                      <a:gd name="T65" fmla="*/ 6 h 25"/>
                      <a:gd name="T66" fmla="*/ 17 w 104"/>
                      <a:gd name="T67" fmla="*/ 3 h 25"/>
                      <a:gd name="T68" fmla="*/ 26 w 104"/>
                      <a:gd name="T69" fmla="*/ 2 h 25"/>
                      <a:gd name="T70" fmla="*/ 37 w 104"/>
                      <a:gd name="T71" fmla="*/ 0 h 25"/>
                      <a:gd name="T72" fmla="*/ 47 w 104"/>
                      <a:gd name="T73" fmla="*/ 0 h 25"/>
                      <a:gd name="T74" fmla="*/ 58 w 104"/>
                      <a:gd name="T75" fmla="*/ 0 h 25"/>
                      <a:gd name="T76" fmla="*/ 69 w 104"/>
                      <a:gd name="T77" fmla="*/ 0 h 25"/>
                      <a:gd name="T78" fmla="*/ 79 w 104"/>
                      <a:gd name="T79" fmla="*/ 1 h 25"/>
                      <a:gd name="T80" fmla="*/ 87 w 104"/>
                      <a:gd name="T81" fmla="*/ 2 h 25"/>
                      <a:gd name="T82" fmla="*/ 94 w 104"/>
                      <a:gd name="T83" fmla="*/ 4 h 25"/>
                      <a:gd name="T84" fmla="*/ 100 w 104"/>
                      <a:gd name="T85" fmla="*/ 7 h 25"/>
                      <a:gd name="T86" fmla="*/ 103 w 104"/>
                      <a:gd name="T87" fmla="*/ 9 h 25"/>
                      <a:gd name="T88" fmla="*/ 104 w 104"/>
                      <a:gd name="T89" fmla="*/ 12 h 25"/>
                      <a:gd name="T90" fmla="*/ 102 w 104"/>
                      <a:gd name="T91" fmla="*/ 16 h 25"/>
                      <a:gd name="T92" fmla="*/ 98 w 104"/>
                      <a:gd name="T93" fmla="*/ 19 h 25"/>
                      <a:gd name="T94" fmla="*/ 92 w 104"/>
                      <a:gd name="T95" fmla="*/ 22 h 25"/>
                      <a:gd name="T96" fmla="*/ 85 w 104"/>
                      <a:gd name="T97" fmla="*/ 24 h 25"/>
                      <a:gd name="T98" fmla="*/ 76 w 104"/>
                      <a:gd name="T99" fmla="*/ 25 h 25"/>
                      <a:gd name="T100" fmla="*/ 65 w 104"/>
                      <a:gd name="T101" fmla="*/ 27 h 25"/>
                      <a:gd name="T102" fmla="*/ 54 w 104"/>
                      <a:gd name="T103" fmla="*/ 27 h 25"/>
                      <a:gd name="T104" fmla="*/ 43 w 104"/>
                      <a:gd name="T105" fmla="*/ 27 h 25"/>
                      <a:gd name="T106" fmla="*/ 33 w 104"/>
                      <a:gd name="T107" fmla="*/ 27 h 25"/>
                      <a:gd name="T108" fmla="*/ 23 w 104"/>
                      <a:gd name="T109" fmla="*/ 26 h 25"/>
                      <a:gd name="T110" fmla="*/ 15 w 104"/>
                      <a:gd name="T111" fmla="*/ 24 h 25"/>
                      <a:gd name="T112" fmla="*/ 8 w 104"/>
                      <a:gd name="T113" fmla="*/ 22 h 25"/>
                      <a:gd name="T114" fmla="*/ 3 w 104"/>
                      <a:gd name="T115" fmla="*/ 20 h 25"/>
                      <a:gd name="T116" fmla="*/ 0 w 104"/>
                      <a:gd name="T117" fmla="*/ 17 h 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04"/>
                      <a:gd name="T178" fmla="*/ 0 h 25"/>
                      <a:gd name="T179" fmla="*/ 104 w 104"/>
                      <a:gd name="T180" fmla="*/ 25 h 25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04" h="25">
                        <a:moveTo>
                          <a:pt x="5" y="13"/>
                        </a:moveTo>
                        <a:lnTo>
                          <a:pt x="5" y="13"/>
                        </a:lnTo>
                        <a:lnTo>
                          <a:pt x="5" y="12"/>
                        </a:lnTo>
                        <a:lnTo>
                          <a:pt x="5" y="11"/>
                        </a:lnTo>
                        <a:lnTo>
                          <a:pt x="6" y="11"/>
                        </a:lnTo>
                        <a:lnTo>
                          <a:pt x="6" y="10"/>
                        </a:lnTo>
                        <a:lnTo>
                          <a:pt x="7" y="10"/>
                        </a:lnTo>
                        <a:lnTo>
                          <a:pt x="7" y="9"/>
                        </a:lnTo>
                        <a:lnTo>
                          <a:pt x="8" y="9"/>
                        </a:lnTo>
                        <a:lnTo>
                          <a:pt x="8" y="8"/>
                        </a:lnTo>
                        <a:lnTo>
                          <a:pt x="9" y="8"/>
                        </a:lnTo>
                        <a:lnTo>
                          <a:pt x="10" y="8"/>
                        </a:lnTo>
                        <a:lnTo>
                          <a:pt x="10" y="7"/>
                        </a:lnTo>
                        <a:lnTo>
                          <a:pt x="11" y="7"/>
                        </a:lnTo>
                        <a:lnTo>
                          <a:pt x="12" y="6"/>
                        </a:lnTo>
                        <a:lnTo>
                          <a:pt x="13" y="6"/>
                        </a:lnTo>
                        <a:lnTo>
                          <a:pt x="14" y="6"/>
                        </a:lnTo>
                        <a:lnTo>
                          <a:pt x="14" y="5"/>
                        </a:lnTo>
                        <a:lnTo>
                          <a:pt x="15" y="5"/>
                        </a:lnTo>
                        <a:lnTo>
                          <a:pt x="16" y="5"/>
                        </a:lnTo>
                        <a:lnTo>
                          <a:pt x="17" y="5"/>
                        </a:lnTo>
                        <a:lnTo>
                          <a:pt x="17" y="4"/>
                        </a:lnTo>
                        <a:lnTo>
                          <a:pt x="18" y="4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5" y="3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2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1"/>
                        </a:lnTo>
                        <a:lnTo>
                          <a:pt x="37" y="1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0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1"/>
                        </a:lnTo>
                        <a:lnTo>
                          <a:pt x="71" y="1"/>
                        </a:lnTo>
                        <a:lnTo>
                          <a:pt x="72" y="1"/>
                        </a:lnTo>
                        <a:lnTo>
                          <a:pt x="73" y="1"/>
                        </a:lnTo>
                        <a:lnTo>
                          <a:pt x="74" y="1"/>
                        </a:lnTo>
                        <a:lnTo>
                          <a:pt x="75" y="1"/>
                        </a:lnTo>
                        <a:lnTo>
                          <a:pt x="76" y="1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8" y="2"/>
                        </a:lnTo>
                        <a:lnTo>
                          <a:pt x="79" y="2"/>
                        </a:lnTo>
                        <a:lnTo>
                          <a:pt x="80" y="2"/>
                        </a:lnTo>
                        <a:lnTo>
                          <a:pt x="81" y="2"/>
                        </a:lnTo>
                        <a:lnTo>
                          <a:pt x="82" y="2"/>
                        </a:lnTo>
                        <a:lnTo>
                          <a:pt x="83" y="2"/>
                        </a:lnTo>
                        <a:lnTo>
                          <a:pt x="84" y="3"/>
                        </a:lnTo>
                        <a:lnTo>
                          <a:pt x="85" y="3"/>
                        </a:lnTo>
                        <a:lnTo>
                          <a:pt x="86" y="3"/>
                        </a:lnTo>
                        <a:lnTo>
                          <a:pt x="87" y="3"/>
                        </a:lnTo>
                        <a:lnTo>
                          <a:pt x="87" y="4"/>
                        </a:lnTo>
                        <a:lnTo>
                          <a:pt x="88" y="4"/>
                        </a:lnTo>
                        <a:lnTo>
                          <a:pt x="89" y="4"/>
                        </a:lnTo>
                        <a:lnTo>
                          <a:pt x="90" y="4"/>
                        </a:lnTo>
                        <a:lnTo>
                          <a:pt x="90" y="5"/>
                        </a:lnTo>
                        <a:lnTo>
                          <a:pt x="91" y="5"/>
                        </a:lnTo>
                        <a:lnTo>
                          <a:pt x="92" y="5"/>
                        </a:lnTo>
                        <a:lnTo>
                          <a:pt x="93" y="5"/>
                        </a:lnTo>
                        <a:lnTo>
                          <a:pt x="93" y="6"/>
                        </a:lnTo>
                        <a:lnTo>
                          <a:pt x="94" y="6"/>
                        </a:lnTo>
                        <a:lnTo>
                          <a:pt x="95" y="7"/>
                        </a:lnTo>
                        <a:lnTo>
                          <a:pt x="96" y="7"/>
                        </a:lnTo>
                        <a:lnTo>
                          <a:pt x="96" y="8"/>
                        </a:lnTo>
                        <a:lnTo>
                          <a:pt x="97" y="8"/>
                        </a:lnTo>
                        <a:lnTo>
                          <a:pt x="97" y="9"/>
                        </a:lnTo>
                        <a:lnTo>
                          <a:pt x="98" y="9"/>
                        </a:lnTo>
                        <a:lnTo>
                          <a:pt x="98" y="10"/>
                        </a:lnTo>
                        <a:lnTo>
                          <a:pt x="98" y="11"/>
                        </a:lnTo>
                        <a:lnTo>
                          <a:pt x="98" y="12"/>
                        </a:lnTo>
                        <a:lnTo>
                          <a:pt x="98" y="13"/>
                        </a:lnTo>
                        <a:lnTo>
                          <a:pt x="97" y="13"/>
                        </a:lnTo>
                        <a:lnTo>
                          <a:pt x="97" y="14"/>
                        </a:lnTo>
                        <a:lnTo>
                          <a:pt x="96" y="14"/>
                        </a:lnTo>
                        <a:lnTo>
                          <a:pt x="96" y="15"/>
                        </a:lnTo>
                        <a:lnTo>
                          <a:pt x="95" y="15"/>
                        </a:lnTo>
                        <a:lnTo>
                          <a:pt x="95" y="16"/>
                        </a:lnTo>
                        <a:lnTo>
                          <a:pt x="94" y="16"/>
                        </a:lnTo>
                        <a:lnTo>
                          <a:pt x="93" y="17"/>
                        </a:lnTo>
                        <a:lnTo>
                          <a:pt x="92" y="17"/>
                        </a:lnTo>
                        <a:lnTo>
                          <a:pt x="91" y="18"/>
                        </a:lnTo>
                        <a:lnTo>
                          <a:pt x="90" y="18"/>
                        </a:lnTo>
                        <a:lnTo>
                          <a:pt x="89" y="18"/>
                        </a:lnTo>
                        <a:lnTo>
                          <a:pt x="89" y="19"/>
                        </a:lnTo>
                        <a:lnTo>
                          <a:pt x="88" y="19"/>
                        </a:lnTo>
                        <a:lnTo>
                          <a:pt x="87" y="19"/>
                        </a:lnTo>
                        <a:lnTo>
                          <a:pt x="86" y="19"/>
                        </a:lnTo>
                        <a:lnTo>
                          <a:pt x="86" y="20"/>
                        </a:lnTo>
                        <a:lnTo>
                          <a:pt x="85" y="20"/>
                        </a:lnTo>
                        <a:lnTo>
                          <a:pt x="84" y="20"/>
                        </a:lnTo>
                        <a:lnTo>
                          <a:pt x="83" y="20"/>
                        </a:lnTo>
                        <a:lnTo>
                          <a:pt x="82" y="21"/>
                        </a:lnTo>
                        <a:lnTo>
                          <a:pt x="81" y="21"/>
                        </a:lnTo>
                        <a:lnTo>
                          <a:pt x="80" y="21"/>
                        </a:lnTo>
                        <a:lnTo>
                          <a:pt x="79" y="21"/>
                        </a:lnTo>
                        <a:lnTo>
                          <a:pt x="78" y="21"/>
                        </a:lnTo>
                        <a:lnTo>
                          <a:pt x="78" y="22"/>
                        </a:lnTo>
                        <a:lnTo>
                          <a:pt x="77" y="22"/>
                        </a:lnTo>
                        <a:lnTo>
                          <a:pt x="76" y="22"/>
                        </a:lnTo>
                        <a:lnTo>
                          <a:pt x="75" y="22"/>
                        </a:lnTo>
                        <a:lnTo>
                          <a:pt x="74" y="22"/>
                        </a:lnTo>
                        <a:lnTo>
                          <a:pt x="73" y="22"/>
                        </a:lnTo>
                        <a:lnTo>
                          <a:pt x="72" y="23"/>
                        </a:lnTo>
                        <a:lnTo>
                          <a:pt x="71" y="23"/>
                        </a:lnTo>
                        <a:lnTo>
                          <a:pt x="70" y="23"/>
                        </a:lnTo>
                        <a:lnTo>
                          <a:pt x="69" y="23"/>
                        </a:lnTo>
                        <a:lnTo>
                          <a:pt x="68" y="23"/>
                        </a:lnTo>
                        <a:lnTo>
                          <a:pt x="67" y="23"/>
                        </a:lnTo>
                        <a:lnTo>
                          <a:pt x="66" y="23"/>
                        </a:lnTo>
                        <a:lnTo>
                          <a:pt x="65" y="23"/>
                        </a:lnTo>
                        <a:lnTo>
                          <a:pt x="64" y="23"/>
                        </a:lnTo>
                        <a:lnTo>
                          <a:pt x="63" y="24"/>
                        </a:lnTo>
                        <a:lnTo>
                          <a:pt x="62" y="24"/>
                        </a:lnTo>
                        <a:lnTo>
                          <a:pt x="61" y="24"/>
                        </a:lnTo>
                        <a:lnTo>
                          <a:pt x="60" y="24"/>
                        </a:lnTo>
                        <a:lnTo>
                          <a:pt x="59" y="24"/>
                        </a:lnTo>
                        <a:lnTo>
                          <a:pt x="58" y="24"/>
                        </a:lnTo>
                        <a:lnTo>
                          <a:pt x="57" y="24"/>
                        </a:lnTo>
                        <a:lnTo>
                          <a:pt x="56" y="24"/>
                        </a:lnTo>
                        <a:lnTo>
                          <a:pt x="55" y="24"/>
                        </a:lnTo>
                        <a:lnTo>
                          <a:pt x="54" y="24"/>
                        </a:lnTo>
                        <a:lnTo>
                          <a:pt x="53" y="24"/>
                        </a:lnTo>
                        <a:lnTo>
                          <a:pt x="52" y="24"/>
                        </a:lnTo>
                        <a:lnTo>
                          <a:pt x="51" y="24"/>
                        </a:lnTo>
                        <a:lnTo>
                          <a:pt x="50" y="24"/>
                        </a:lnTo>
                        <a:lnTo>
                          <a:pt x="49" y="24"/>
                        </a:lnTo>
                        <a:lnTo>
                          <a:pt x="48" y="24"/>
                        </a:lnTo>
                        <a:lnTo>
                          <a:pt x="47" y="24"/>
                        </a:lnTo>
                        <a:lnTo>
                          <a:pt x="46" y="24"/>
                        </a:lnTo>
                        <a:lnTo>
                          <a:pt x="45" y="24"/>
                        </a:lnTo>
                        <a:lnTo>
                          <a:pt x="44" y="24"/>
                        </a:lnTo>
                        <a:lnTo>
                          <a:pt x="43" y="24"/>
                        </a:lnTo>
                        <a:lnTo>
                          <a:pt x="42" y="24"/>
                        </a:lnTo>
                        <a:lnTo>
                          <a:pt x="41" y="24"/>
                        </a:lnTo>
                        <a:lnTo>
                          <a:pt x="40" y="24"/>
                        </a:lnTo>
                        <a:lnTo>
                          <a:pt x="39" y="24"/>
                        </a:lnTo>
                        <a:lnTo>
                          <a:pt x="38" y="24"/>
                        </a:lnTo>
                        <a:lnTo>
                          <a:pt x="37" y="24"/>
                        </a:lnTo>
                        <a:lnTo>
                          <a:pt x="36" y="24"/>
                        </a:lnTo>
                        <a:lnTo>
                          <a:pt x="35" y="24"/>
                        </a:lnTo>
                        <a:lnTo>
                          <a:pt x="34" y="24"/>
                        </a:lnTo>
                        <a:lnTo>
                          <a:pt x="33" y="24"/>
                        </a:lnTo>
                        <a:lnTo>
                          <a:pt x="32" y="23"/>
                        </a:lnTo>
                        <a:lnTo>
                          <a:pt x="31" y="23"/>
                        </a:lnTo>
                        <a:lnTo>
                          <a:pt x="30" y="23"/>
                        </a:lnTo>
                        <a:lnTo>
                          <a:pt x="29" y="23"/>
                        </a:lnTo>
                        <a:lnTo>
                          <a:pt x="28" y="23"/>
                        </a:lnTo>
                        <a:lnTo>
                          <a:pt x="27" y="23"/>
                        </a:lnTo>
                        <a:lnTo>
                          <a:pt x="26" y="23"/>
                        </a:lnTo>
                        <a:lnTo>
                          <a:pt x="25" y="23"/>
                        </a:lnTo>
                        <a:lnTo>
                          <a:pt x="24" y="22"/>
                        </a:lnTo>
                        <a:lnTo>
                          <a:pt x="23" y="22"/>
                        </a:lnTo>
                        <a:lnTo>
                          <a:pt x="22" y="22"/>
                        </a:lnTo>
                        <a:lnTo>
                          <a:pt x="21" y="22"/>
                        </a:lnTo>
                        <a:lnTo>
                          <a:pt x="20" y="22"/>
                        </a:lnTo>
                        <a:lnTo>
                          <a:pt x="19" y="21"/>
                        </a:lnTo>
                        <a:lnTo>
                          <a:pt x="18" y="21"/>
                        </a:lnTo>
                        <a:lnTo>
                          <a:pt x="17" y="21"/>
                        </a:lnTo>
                        <a:lnTo>
                          <a:pt x="16" y="21"/>
                        </a:lnTo>
                        <a:lnTo>
                          <a:pt x="15" y="20"/>
                        </a:lnTo>
                        <a:lnTo>
                          <a:pt x="14" y="20"/>
                        </a:lnTo>
                        <a:lnTo>
                          <a:pt x="13" y="20"/>
                        </a:lnTo>
                        <a:lnTo>
                          <a:pt x="12" y="20"/>
                        </a:lnTo>
                        <a:lnTo>
                          <a:pt x="12" y="19"/>
                        </a:lnTo>
                        <a:lnTo>
                          <a:pt x="11" y="19"/>
                        </a:lnTo>
                        <a:lnTo>
                          <a:pt x="10" y="19"/>
                        </a:lnTo>
                        <a:lnTo>
                          <a:pt x="10" y="18"/>
                        </a:lnTo>
                        <a:lnTo>
                          <a:pt x="9" y="18"/>
                        </a:lnTo>
                        <a:lnTo>
                          <a:pt x="8" y="18"/>
                        </a:lnTo>
                        <a:lnTo>
                          <a:pt x="8" y="17"/>
                        </a:lnTo>
                        <a:lnTo>
                          <a:pt x="7" y="17"/>
                        </a:lnTo>
                        <a:lnTo>
                          <a:pt x="7" y="16"/>
                        </a:lnTo>
                        <a:lnTo>
                          <a:pt x="6" y="16"/>
                        </a:lnTo>
                        <a:lnTo>
                          <a:pt x="6" y="15"/>
                        </a:lnTo>
                        <a:lnTo>
                          <a:pt x="5" y="15"/>
                        </a:lnTo>
                        <a:lnTo>
                          <a:pt x="5" y="14"/>
                        </a:lnTo>
                        <a:lnTo>
                          <a:pt x="5" y="13"/>
                        </a:lnTo>
                        <a:moveTo>
                          <a:pt x="0" y="14"/>
                        </a:move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1" y="11"/>
                        </a:lnTo>
                        <a:lnTo>
                          <a:pt x="1" y="10"/>
                        </a:lnTo>
                        <a:lnTo>
                          <a:pt x="2" y="10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4" y="8"/>
                        </a:lnTo>
                        <a:lnTo>
                          <a:pt x="5" y="8"/>
                        </a:lnTo>
                        <a:lnTo>
                          <a:pt x="6" y="7"/>
                        </a:lnTo>
                        <a:lnTo>
                          <a:pt x="7" y="7"/>
                        </a:lnTo>
                        <a:lnTo>
                          <a:pt x="8" y="6"/>
                        </a:lnTo>
                        <a:lnTo>
                          <a:pt x="9" y="6"/>
                        </a:lnTo>
                        <a:lnTo>
                          <a:pt x="10" y="6"/>
                        </a:lnTo>
                        <a:lnTo>
                          <a:pt x="11" y="5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lnTo>
                          <a:pt x="14" y="4"/>
                        </a:lnTo>
                        <a:lnTo>
                          <a:pt x="15" y="4"/>
                        </a:lnTo>
                        <a:lnTo>
                          <a:pt x="16" y="4"/>
                        </a:lnTo>
                        <a:lnTo>
                          <a:pt x="17" y="4"/>
                        </a:lnTo>
                        <a:lnTo>
                          <a:pt x="17" y="3"/>
                        </a:lnTo>
                        <a:lnTo>
                          <a:pt x="18" y="3"/>
                        </a:lnTo>
                        <a:lnTo>
                          <a:pt x="19" y="3"/>
                        </a:lnTo>
                        <a:lnTo>
                          <a:pt x="20" y="3"/>
                        </a:lnTo>
                        <a:lnTo>
                          <a:pt x="21" y="3"/>
                        </a:lnTo>
                        <a:lnTo>
                          <a:pt x="22" y="2"/>
                        </a:lnTo>
                        <a:lnTo>
                          <a:pt x="23" y="2"/>
                        </a:lnTo>
                        <a:lnTo>
                          <a:pt x="24" y="2"/>
                        </a:lnTo>
                        <a:lnTo>
                          <a:pt x="25" y="2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8" y="1"/>
                        </a:lnTo>
                        <a:lnTo>
                          <a:pt x="29" y="1"/>
                        </a:lnTo>
                        <a:lnTo>
                          <a:pt x="30" y="1"/>
                        </a:lnTo>
                        <a:lnTo>
                          <a:pt x="31" y="1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0"/>
                        </a:lnTo>
                        <a:lnTo>
                          <a:pt x="37" y="0"/>
                        </a:lnTo>
                        <a:lnTo>
                          <a:pt x="38" y="0"/>
                        </a:lnTo>
                        <a:lnTo>
                          <a:pt x="39" y="0"/>
                        </a:lnTo>
                        <a:lnTo>
                          <a:pt x="40" y="0"/>
                        </a:lnTo>
                        <a:lnTo>
                          <a:pt x="41" y="0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1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9" y="1"/>
                        </a:lnTo>
                        <a:lnTo>
                          <a:pt x="80" y="1"/>
                        </a:lnTo>
                        <a:lnTo>
                          <a:pt x="81" y="1"/>
                        </a:lnTo>
                        <a:lnTo>
                          <a:pt x="82" y="1"/>
                        </a:lnTo>
                        <a:lnTo>
                          <a:pt x="83" y="1"/>
                        </a:lnTo>
                        <a:lnTo>
                          <a:pt x="83" y="2"/>
                        </a:lnTo>
                        <a:lnTo>
                          <a:pt x="84" y="2"/>
                        </a:lnTo>
                        <a:lnTo>
                          <a:pt x="85" y="2"/>
                        </a:lnTo>
                        <a:lnTo>
                          <a:pt x="86" y="2"/>
                        </a:lnTo>
                        <a:lnTo>
                          <a:pt x="87" y="2"/>
                        </a:lnTo>
                        <a:lnTo>
                          <a:pt x="88" y="2"/>
                        </a:lnTo>
                        <a:lnTo>
                          <a:pt x="89" y="3"/>
                        </a:lnTo>
                        <a:lnTo>
                          <a:pt x="90" y="3"/>
                        </a:lnTo>
                        <a:lnTo>
                          <a:pt x="91" y="3"/>
                        </a:lnTo>
                        <a:lnTo>
                          <a:pt x="92" y="3"/>
                        </a:lnTo>
                        <a:lnTo>
                          <a:pt x="92" y="4"/>
                        </a:lnTo>
                        <a:lnTo>
                          <a:pt x="93" y="4"/>
                        </a:lnTo>
                        <a:lnTo>
                          <a:pt x="94" y="4"/>
                        </a:lnTo>
                        <a:lnTo>
                          <a:pt x="95" y="4"/>
                        </a:lnTo>
                        <a:lnTo>
                          <a:pt x="96" y="5"/>
                        </a:lnTo>
                        <a:lnTo>
                          <a:pt x="97" y="5"/>
                        </a:lnTo>
                        <a:lnTo>
                          <a:pt x="98" y="6"/>
                        </a:lnTo>
                        <a:lnTo>
                          <a:pt x="99" y="6"/>
                        </a:lnTo>
                        <a:lnTo>
                          <a:pt x="100" y="7"/>
                        </a:lnTo>
                        <a:lnTo>
                          <a:pt x="101" y="7"/>
                        </a:lnTo>
                        <a:lnTo>
                          <a:pt x="101" y="8"/>
                        </a:lnTo>
                        <a:lnTo>
                          <a:pt x="102" y="8"/>
                        </a:lnTo>
                        <a:lnTo>
                          <a:pt x="102" y="9"/>
                        </a:lnTo>
                        <a:lnTo>
                          <a:pt x="103" y="9"/>
                        </a:lnTo>
                        <a:lnTo>
                          <a:pt x="103" y="10"/>
                        </a:lnTo>
                        <a:lnTo>
                          <a:pt x="104" y="11"/>
                        </a:lnTo>
                        <a:lnTo>
                          <a:pt x="104" y="12"/>
                        </a:lnTo>
                        <a:lnTo>
                          <a:pt x="103" y="12"/>
                        </a:lnTo>
                        <a:lnTo>
                          <a:pt x="103" y="13"/>
                        </a:lnTo>
                        <a:lnTo>
                          <a:pt x="103" y="14"/>
                        </a:lnTo>
                        <a:lnTo>
                          <a:pt x="102" y="14"/>
                        </a:lnTo>
                        <a:lnTo>
                          <a:pt x="102" y="15"/>
                        </a:lnTo>
                        <a:lnTo>
                          <a:pt x="101" y="15"/>
                        </a:lnTo>
                        <a:lnTo>
                          <a:pt x="101" y="16"/>
                        </a:lnTo>
                        <a:lnTo>
                          <a:pt x="100" y="16"/>
                        </a:lnTo>
                        <a:lnTo>
                          <a:pt x="99" y="16"/>
                        </a:lnTo>
                        <a:lnTo>
                          <a:pt x="99" y="17"/>
                        </a:lnTo>
                        <a:lnTo>
                          <a:pt x="98" y="17"/>
                        </a:lnTo>
                        <a:lnTo>
                          <a:pt x="97" y="18"/>
                        </a:lnTo>
                        <a:lnTo>
                          <a:pt x="96" y="18"/>
                        </a:lnTo>
                        <a:lnTo>
                          <a:pt x="95" y="19"/>
                        </a:lnTo>
                        <a:lnTo>
                          <a:pt x="94" y="19"/>
                        </a:lnTo>
                        <a:lnTo>
                          <a:pt x="93" y="19"/>
                        </a:lnTo>
                        <a:lnTo>
                          <a:pt x="92" y="20"/>
                        </a:lnTo>
                        <a:lnTo>
                          <a:pt x="91" y="20"/>
                        </a:lnTo>
                        <a:lnTo>
                          <a:pt x="90" y="20"/>
                        </a:lnTo>
                        <a:lnTo>
                          <a:pt x="89" y="20"/>
                        </a:lnTo>
                        <a:lnTo>
                          <a:pt x="89" y="21"/>
                        </a:lnTo>
                        <a:lnTo>
                          <a:pt x="88" y="21"/>
                        </a:lnTo>
                        <a:lnTo>
                          <a:pt x="87" y="21"/>
                        </a:lnTo>
                        <a:lnTo>
                          <a:pt x="86" y="21"/>
                        </a:lnTo>
                        <a:lnTo>
                          <a:pt x="85" y="21"/>
                        </a:lnTo>
                        <a:lnTo>
                          <a:pt x="85" y="22"/>
                        </a:lnTo>
                        <a:lnTo>
                          <a:pt x="84" y="22"/>
                        </a:lnTo>
                        <a:lnTo>
                          <a:pt x="83" y="22"/>
                        </a:lnTo>
                        <a:lnTo>
                          <a:pt x="82" y="22"/>
                        </a:lnTo>
                        <a:lnTo>
                          <a:pt x="81" y="22"/>
                        </a:lnTo>
                        <a:lnTo>
                          <a:pt x="80" y="23"/>
                        </a:lnTo>
                        <a:lnTo>
                          <a:pt x="79" y="23"/>
                        </a:lnTo>
                        <a:lnTo>
                          <a:pt x="78" y="23"/>
                        </a:lnTo>
                        <a:lnTo>
                          <a:pt x="77" y="23"/>
                        </a:lnTo>
                        <a:lnTo>
                          <a:pt x="76" y="23"/>
                        </a:lnTo>
                        <a:lnTo>
                          <a:pt x="75" y="23"/>
                        </a:lnTo>
                        <a:lnTo>
                          <a:pt x="74" y="24"/>
                        </a:lnTo>
                        <a:lnTo>
                          <a:pt x="73" y="24"/>
                        </a:lnTo>
                        <a:lnTo>
                          <a:pt x="72" y="24"/>
                        </a:lnTo>
                        <a:lnTo>
                          <a:pt x="71" y="24"/>
                        </a:lnTo>
                        <a:lnTo>
                          <a:pt x="70" y="24"/>
                        </a:lnTo>
                        <a:lnTo>
                          <a:pt x="69" y="24"/>
                        </a:lnTo>
                        <a:lnTo>
                          <a:pt x="68" y="24"/>
                        </a:lnTo>
                        <a:lnTo>
                          <a:pt x="67" y="24"/>
                        </a:lnTo>
                        <a:lnTo>
                          <a:pt x="66" y="24"/>
                        </a:lnTo>
                        <a:lnTo>
                          <a:pt x="65" y="25"/>
                        </a:lnTo>
                        <a:lnTo>
                          <a:pt x="64" y="25"/>
                        </a:lnTo>
                        <a:lnTo>
                          <a:pt x="63" y="25"/>
                        </a:lnTo>
                        <a:lnTo>
                          <a:pt x="62" y="25"/>
                        </a:lnTo>
                        <a:lnTo>
                          <a:pt x="61" y="25"/>
                        </a:lnTo>
                        <a:lnTo>
                          <a:pt x="60" y="25"/>
                        </a:lnTo>
                        <a:lnTo>
                          <a:pt x="59" y="25"/>
                        </a:lnTo>
                        <a:lnTo>
                          <a:pt x="58" y="25"/>
                        </a:lnTo>
                        <a:lnTo>
                          <a:pt x="57" y="25"/>
                        </a:lnTo>
                        <a:lnTo>
                          <a:pt x="56" y="25"/>
                        </a:lnTo>
                        <a:lnTo>
                          <a:pt x="55" y="25"/>
                        </a:lnTo>
                        <a:lnTo>
                          <a:pt x="54" y="25"/>
                        </a:lnTo>
                        <a:lnTo>
                          <a:pt x="53" y="25"/>
                        </a:lnTo>
                        <a:lnTo>
                          <a:pt x="52" y="25"/>
                        </a:lnTo>
                        <a:lnTo>
                          <a:pt x="51" y="25"/>
                        </a:lnTo>
                        <a:lnTo>
                          <a:pt x="50" y="25"/>
                        </a:lnTo>
                        <a:lnTo>
                          <a:pt x="49" y="25"/>
                        </a:lnTo>
                        <a:lnTo>
                          <a:pt x="48" y="25"/>
                        </a:lnTo>
                        <a:lnTo>
                          <a:pt x="47" y="25"/>
                        </a:lnTo>
                        <a:lnTo>
                          <a:pt x="46" y="25"/>
                        </a:lnTo>
                        <a:lnTo>
                          <a:pt x="45" y="25"/>
                        </a:lnTo>
                        <a:lnTo>
                          <a:pt x="44" y="25"/>
                        </a:lnTo>
                        <a:lnTo>
                          <a:pt x="43" y="25"/>
                        </a:lnTo>
                        <a:lnTo>
                          <a:pt x="42" y="25"/>
                        </a:lnTo>
                        <a:lnTo>
                          <a:pt x="41" y="25"/>
                        </a:lnTo>
                        <a:lnTo>
                          <a:pt x="40" y="25"/>
                        </a:lnTo>
                        <a:lnTo>
                          <a:pt x="39" y="25"/>
                        </a:lnTo>
                        <a:lnTo>
                          <a:pt x="38" y="25"/>
                        </a:lnTo>
                        <a:lnTo>
                          <a:pt x="37" y="25"/>
                        </a:lnTo>
                        <a:lnTo>
                          <a:pt x="36" y="25"/>
                        </a:lnTo>
                        <a:lnTo>
                          <a:pt x="35" y="25"/>
                        </a:lnTo>
                        <a:lnTo>
                          <a:pt x="34" y="25"/>
                        </a:lnTo>
                        <a:lnTo>
                          <a:pt x="33" y="25"/>
                        </a:lnTo>
                        <a:lnTo>
                          <a:pt x="32" y="25"/>
                        </a:lnTo>
                        <a:lnTo>
                          <a:pt x="31" y="25"/>
                        </a:lnTo>
                        <a:lnTo>
                          <a:pt x="30" y="25"/>
                        </a:lnTo>
                        <a:lnTo>
                          <a:pt x="29" y="25"/>
                        </a:lnTo>
                        <a:lnTo>
                          <a:pt x="29" y="24"/>
                        </a:lnTo>
                        <a:lnTo>
                          <a:pt x="28" y="24"/>
                        </a:lnTo>
                        <a:lnTo>
                          <a:pt x="27" y="24"/>
                        </a:lnTo>
                        <a:lnTo>
                          <a:pt x="26" y="24"/>
                        </a:lnTo>
                        <a:lnTo>
                          <a:pt x="25" y="24"/>
                        </a:lnTo>
                        <a:lnTo>
                          <a:pt x="24" y="24"/>
                        </a:lnTo>
                        <a:lnTo>
                          <a:pt x="23" y="24"/>
                        </a:lnTo>
                        <a:lnTo>
                          <a:pt x="22" y="24"/>
                        </a:lnTo>
                        <a:lnTo>
                          <a:pt x="21" y="23"/>
                        </a:lnTo>
                        <a:lnTo>
                          <a:pt x="20" y="23"/>
                        </a:lnTo>
                        <a:lnTo>
                          <a:pt x="19" y="23"/>
                        </a:lnTo>
                        <a:lnTo>
                          <a:pt x="18" y="23"/>
                        </a:lnTo>
                        <a:lnTo>
                          <a:pt x="17" y="23"/>
                        </a:lnTo>
                        <a:lnTo>
                          <a:pt x="16" y="23"/>
                        </a:lnTo>
                        <a:lnTo>
                          <a:pt x="15" y="22"/>
                        </a:lnTo>
                        <a:lnTo>
                          <a:pt x="14" y="22"/>
                        </a:lnTo>
                        <a:lnTo>
                          <a:pt x="13" y="22"/>
                        </a:lnTo>
                        <a:lnTo>
                          <a:pt x="12" y="22"/>
                        </a:lnTo>
                        <a:lnTo>
                          <a:pt x="11" y="21"/>
                        </a:lnTo>
                        <a:lnTo>
                          <a:pt x="10" y="21"/>
                        </a:lnTo>
                        <a:lnTo>
                          <a:pt x="9" y="21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6" y="20"/>
                        </a:lnTo>
                        <a:lnTo>
                          <a:pt x="5" y="19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8"/>
                        </a:lnTo>
                        <a:lnTo>
                          <a:pt x="2" y="17"/>
                        </a:lnTo>
                        <a:lnTo>
                          <a:pt x="1" y="17"/>
                        </a:lnTo>
                        <a:lnTo>
                          <a:pt x="1" y="16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59" name="Freeform 94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29"/>
                    <a:ext cx="81" cy="229"/>
                  </a:xfrm>
                  <a:custGeom>
                    <a:avLst/>
                    <a:gdLst>
                      <a:gd name="T0" fmla="*/ 2 w 81"/>
                      <a:gd name="T1" fmla="*/ 0 h 229"/>
                      <a:gd name="T2" fmla="*/ 72 w 81"/>
                      <a:gd name="T3" fmla="*/ 3 h 229"/>
                      <a:gd name="T4" fmla="*/ 77 w 81"/>
                      <a:gd name="T5" fmla="*/ 5 h 229"/>
                      <a:gd name="T6" fmla="*/ 81 w 81"/>
                      <a:gd name="T7" fmla="*/ 10 h 229"/>
                      <a:gd name="T8" fmla="*/ 78 w 81"/>
                      <a:gd name="T9" fmla="*/ 211 h 229"/>
                      <a:gd name="T10" fmla="*/ 75 w 81"/>
                      <a:gd name="T11" fmla="*/ 216 h 229"/>
                      <a:gd name="T12" fmla="*/ 70 w 81"/>
                      <a:gd name="T13" fmla="*/ 220 h 229"/>
                      <a:gd name="T14" fmla="*/ 0 w 81"/>
                      <a:gd name="T15" fmla="*/ 229 h 229"/>
                      <a:gd name="T16" fmla="*/ 2 w 81"/>
                      <a:gd name="T17" fmla="*/ 0 h 2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1"/>
                      <a:gd name="T28" fmla="*/ 0 h 229"/>
                      <a:gd name="T29" fmla="*/ 81 w 81"/>
                      <a:gd name="T30" fmla="*/ 229 h 22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1" h="229">
                        <a:moveTo>
                          <a:pt x="2" y="0"/>
                        </a:moveTo>
                        <a:lnTo>
                          <a:pt x="72" y="3"/>
                        </a:lnTo>
                        <a:cubicBezTo>
                          <a:pt x="72" y="3"/>
                          <a:pt x="75" y="4"/>
                          <a:pt x="77" y="5"/>
                        </a:cubicBezTo>
                        <a:cubicBezTo>
                          <a:pt x="77" y="5"/>
                          <a:pt x="79" y="7"/>
                          <a:pt x="81" y="10"/>
                        </a:cubicBezTo>
                        <a:lnTo>
                          <a:pt x="78" y="211"/>
                        </a:lnTo>
                        <a:cubicBezTo>
                          <a:pt x="78" y="211"/>
                          <a:pt x="77" y="214"/>
                          <a:pt x="75" y="216"/>
                        </a:cubicBezTo>
                        <a:cubicBezTo>
                          <a:pt x="75" y="216"/>
                          <a:pt x="73" y="219"/>
                          <a:pt x="70" y="220"/>
                        </a:cubicBezTo>
                        <a:lnTo>
                          <a:pt x="0" y="229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60" name="Freeform 95"/>
                  <p:cNvSpPr>
                    <a:spLocks noChangeArrowheads="1"/>
                  </p:cNvSpPr>
                  <p:nvPr/>
                </p:nvSpPr>
                <p:spPr bwMode="auto">
                  <a:xfrm>
                    <a:off x="157" y="29"/>
                    <a:ext cx="88" cy="229"/>
                  </a:xfrm>
                  <a:custGeom>
                    <a:avLst/>
                    <a:gdLst>
                      <a:gd name="T0" fmla="*/ 55 w 87"/>
                      <a:gd name="T1" fmla="*/ 5 h 228"/>
                      <a:gd name="T2" fmla="*/ 82 w 87"/>
                      <a:gd name="T3" fmla="*/ 0 h 228"/>
                      <a:gd name="T4" fmla="*/ 85 w 87"/>
                      <a:gd name="T5" fmla="*/ 0 h 228"/>
                      <a:gd name="T6" fmla="*/ 88 w 87"/>
                      <a:gd name="T7" fmla="*/ 3 h 228"/>
                      <a:gd name="T8" fmla="*/ 89 w 87"/>
                      <a:gd name="T9" fmla="*/ 7 h 228"/>
                      <a:gd name="T10" fmla="*/ 88 w 87"/>
                      <a:gd name="T11" fmla="*/ 224 h 228"/>
                      <a:gd name="T12" fmla="*/ 86 w 87"/>
                      <a:gd name="T13" fmla="*/ 227 h 228"/>
                      <a:gd name="T14" fmla="*/ 84 w 87"/>
                      <a:gd name="T15" fmla="*/ 230 h 228"/>
                      <a:gd name="T16" fmla="*/ 81 w 87"/>
                      <a:gd name="T17" fmla="*/ 230 h 228"/>
                      <a:gd name="T18" fmla="*/ 0 w 87"/>
                      <a:gd name="T19" fmla="*/ 198 h 228"/>
                      <a:gd name="T20" fmla="*/ 61 w 87"/>
                      <a:gd name="T21" fmla="*/ 192 h 228"/>
                      <a:gd name="T22" fmla="*/ 55 w 87"/>
                      <a:gd name="T23" fmla="*/ 5 h 22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7"/>
                      <a:gd name="T37" fmla="*/ 0 h 228"/>
                      <a:gd name="T38" fmla="*/ 87 w 87"/>
                      <a:gd name="T39" fmla="*/ 228 h 22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7" h="228">
                        <a:moveTo>
                          <a:pt x="53" y="5"/>
                        </a:moveTo>
                        <a:lnTo>
                          <a:pt x="80" y="0"/>
                        </a:lnTo>
                        <a:cubicBezTo>
                          <a:pt x="80" y="0"/>
                          <a:pt x="81" y="0"/>
                          <a:pt x="83" y="0"/>
                        </a:cubicBezTo>
                        <a:cubicBezTo>
                          <a:pt x="83" y="0"/>
                          <a:pt x="84" y="1"/>
                          <a:pt x="86" y="3"/>
                        </a:cubicBezTo>
                        <a:cubicBezTo>
                          <a:pt x="86" y="3"/>
                          <a:pt x="87" y="5"/>
                          <a:pt x="87" y="7"/>
                        </a:cubicBezTo>
                        <a:lnTo>
                          <a:pt x="86" y="222"/>
                        </a:lnTo>
                        <a:cubicBezTo>
                          <a:pt x="86" y="222"/>
                          <a:pt x="85" y="224"/>
                          <a:pt x="84" y="225"/>
                        </a:cubicBezTo>
                        <a:cubicBezTo>
                          <a:pt x="84" y="225"/>
                          <a:pt x="83" y="227"/>
                          <a:pt x="82" y="228"/>
                        </a:cubicBezTo>
                        <a:cubicBezTo>
                          <a:pt x="82" y="228"/>
                          <a:pt x="80" y="229"/>
                          <a:pt x="79" y="228"/>
                        </a:cubicBezTo>
                        <a:lnTo>
                          <a:pt x="0" y="196"/>
                        </a:lnTo>
                        <a:lnTo>
                          <a:pt x="59" y="190"/>
                        </a:lnTo>
                        <a:lnTo>
                          <a:pt x="53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61" name="Freeform 96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39"/>
                    <a:ext cx="68" cy="208"/>
                  </a:xfrm>
                  <a:custGeom>
                    <a:avLst/>
                    <a:gdLst>
                      <a:gd name="T0" fmla="*/ 42 w 68"/>
                      <a:gd name="T1" fmla="*/ 3 h 208"/>
                      <a:gd name="T2" fmla="*/ 64 w 68"/>
                      <a:gd name="T3" fmla="*/ 0 h 208"/>
                      <a:gd name="T4" fmla="*/ 65 w 68"/>
                      <a:gd name="T5" fmla="*/ 0 h 208"/>
                      <a:gd name="T6" fmla="*/ 67 w 68"/>
                      <a:gd name="T7" fmla="*/ 1 h 208"/>
                      <a:gd name="T8" fmla="*/ 68 w 68"/>
                      <a:gd name="T9" fmla="*/ 3 h 208"/>
                      <a:gd name="T10" fmla="*/ 66 w 68"/>
                      <a:gd name="T11" fmla="*/ 203 h 208"/>
                      <a:gd name="T12" fmla="*/ 66 w 68"/>
                      <a:gd name="T13" fmla="*/ 206 h 208"/>
                      <a:gd name="T14" fmla="*/ 64 w 68"/>
                      <a:gd name="T15" fmla="*/ 207 h 208"/>
                      <a:gd name="T16" fmla="*/ 62 w 68"/>
                      <a:gd name="T17" fmla="*/ 208 h 208"/>
                      <a:gd name="T18" fmla="*/ 0 w 68"/>
                      <a:gd name="T19" fmla="*/ 185 h 208"/>
                      <a:gd name="T20" fmla="*/ 47 w 68"/>
                      <a:gd name="T21" fmla="*/ 180 h 208"/>
                      <a:gd name="T22" fmla="*/ 42 w 68"/>
                      <a:gd name="T23" fmla="*/ 3 h 20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8"/>
                      <a:gd name="T37" fmla="*/ 0 h 208"/>
                      <a:gd name="T38" fmla="*/ 68 w 68"/>
                      <a:gd name="T39" fmla="*/ 208 h 20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8" h="208">
                        <a:moveTo>
                          <a:pt x="42" y="3"/>
                        </a:moveTo>
                        <a:lnTo>
                          <a:pt x="64" y="0"/>
                        </a:lnTo>
                        <a:cubicBezTo>
                          <a:pt x="64" y="0"/>
                          <a:pt x="65" y="0"/>
                          <a:pt x="65" y="0"/>
                        </a:cubicBezTo>
                        <a:cubicBezTo>
                          <a:pt x="65" y="0"/>
                          <a:pt x="66" y="0"/>
                          <a:pt x="67" y="1"/>
                        </a:cubicBezTo>
                        <a:cubicBezTo>
                          <a:pt x="67" y="1"/>
                          <a:pt x="68" y="2"/>
                          <a:pt x="68" y="3"/>
                        </a:cubicBezTo>
                        <a:lnTo>
                          <a:pt x="66" y="203"/>
                        </a:lnTo>
                        <a:cubicBezTo>
                          <a:pt x="66" y="203"/>
                          <a:pt x="66" y="205"/>
                          <a:pt x="66" y="206"/>
                        </a:cubicBezTo>
                        <a:cubicBezTo>
                          <a:pt x="66" y="206"/>
                          <a:pt x="65" y="207"/>
                          <a:pt x="64" y="207"/>
                        </a:cubicBezTo>
                        <a:cubicBezTo>
                          <a:pt x="64" y="207"/>
                          <a:pt x="63" y="208"/>
                          <a:pt x="62" y="208"/>
                        </a:cubicBezTo>
                        <a:lnTo>
                          <a:pt x="0" y="185"/>
                        </a:lnTo>
                        <a:lnTo>
                          <a:pt x="47" y="180"/>
                        </a:lnTo>
                        <a:lnTo>
                          <a:pt x="42" y="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62" name="Freeform 9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" cy="241"/>
                  </a:xfrm>
                  <a:custGeom>
                    <a:avLst/>
                    <a:gdLst>
                      <a:gd name="T0" fmla="*/ 3 w 12"/>
                      <a:gd name="T1" fmla="*/ 0 h 241"/>
                      <a:gd name="T2" fmla="*/ 0 w 12"/>
                      <a:gd name="T3" fmla="*/ 3 h 241"/>
                      <a:gd name="T4" fmla="*/ 9 w 12"/>
                      <a:gd name="T5" fmla="*/ 240 h 241"/>
                      <a:gd name="T6" fmla="*/ 12 w 12"/>
                      <a:gd name="T7" fmla="*/ 241 h 241"/>
                      <a:gd name="T8" fmla="*/ 3 w 12"/>
                      <a:gd name="T9" fmla="*/ 0 h 2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241"/>
                      <a:gd name="T17" fmla="*/ 12 w 12"/>
                      <a:gd name="T18" fmla="*/ 241 h 2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241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9" y="240"/>
                        </a:lnTo>
                        <a:lnTo>
                          <a:pt x="12" y="24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63" name="Freeform 98"/>
                  <p:cNvSpPr>
                    <a:spLocks noChangeArrowheads="1"/>
                  </p:cNvSpPr>
                  <p:nvPr/>
                </p:nvSpPr>
                <p:spPr bwMode="auto">
                  <a:xfrm>
                    <a:off x="99" y="229"/>
                    <a:ext cx="37" cy="31"/>
                  </a:xfrm>
                  <a:custGeom>
                    <a:avLst/>
                    <a:gdLst>
                      <a:gd name="T0" fmla="*/ 34 w 36"/>
                      <a:gd name="T1" fmla="*/ 0 h 31"/>
                      <a:gd name="T2" fmla="*/ 38 w 36"/>
                      <a:gd name="T3" fmla="*/ 26 h 31"/>
                      <a:gd name="T4" fmla="*/ 1 w 36"/>
                      <a:gd name="T5" fmla="*/ 31 h 31"/>
                      <a:gd name="T6" fmla="*/ 0 w 36"/>
                      <a:gd name="T7" fmla="*/ 3 h 31"/>
                      <a:gd name="T8" fmla="*/ 34 w 36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31"/>
                      <a:gd name="T17" fmla="*/ 36 w 36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31">
                        <a:moveTo>
                          <a:pt x="32" y="0"/>
                        </a:moveTo>
                        <a:lnTo>
                          <a:pt x="36" y="26"/>
                        </a:lnTo>
                        <a:lnTo>
                          <a:pt x="1" y="31"/>
                        </a:lnTo>
                        <a:lnTo>
                          <a:pt x="0" y="3"/>
                        </a:lnTo>
                        <a:lnTo>
                          <a:pt x="3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64" name="Freeform 99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232"/>
                    <a:ext cx="6" cy="28"/>
                  </a:xfrm>
                  <a:custGeom>
                    <a:avLst/>
                    <a:gdLst>
                      <a:gd name="T0" fmla="*/ 0 w 6"/>
                      <a:gd name="T1" fmla="*/ 0 h 27"/>
                      <a:gd name="T2" fmla="*/ 1 w 6"/>
                      <a:gd name="T3" fmla="*/ 28 h 27"/>
                      <a:gd name="T4" fmla="*/ 6 w 6"/>
                      <a:gd name="T5" fmla="*/ 29 h 27"/>
                      <a:gd name="T6" fmla="*/ 4 w 6"/>
                      <a:gd name="T7" fmla="*/ 0 h 27"/>
                      <a:gd name="T8" fmla="*/ 0 w 6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27"/>
                      <a:gd name="T17" fmla="*/ 6 w 6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27">
                        <a:moveTo>
                          <a:pt x="0" y="0"/>
                        </a:moveTo>
                        <a:lnTo>
                          <a:pt x="1" y="26"/>
                        </a:lnTo>
                        <a:lnTo>
                          <a:pt x="6" y="27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65" name="Freeform 100"/>
                  <p:cNvSpPr>
                    <a:spLocks noChangeArrowheads="1"/>
                  </p:cNvSpPr>
                  <p:nvPr/>
                </p:nvSpPr>
                <p:spPr bwMode="auto">
                  <a:xfrm>
                    <a:off x="83" y="272"/>
                    <a:ext cx="87" cy="13"/>
                  </a:xfrm>
                  <a:custGeom>
                    <a:avLst/>
                    <a:gdLst>
                      <a:gd name="T0" fmla="*/ 0 w 86"/>
                      <a:gd name="T1" fmla="*/ 9 h 13"/>
                      <a:gd name="T2" fmla="*/ 88 w 86"/>
                      <a:gd name="T3" fmla="*/ 6 h 13"/>
                      <a:gd name="T4" fmla="*/ 87 w 86"/>
                      <a:gd name="T5" fmla="*/ 0 h 13"/>
                      <a:gd name="T6" fmla="*/ 4 w 86"/>
                      <a:gd name="T7" fmla="*/ 5 h 13"/>
                      <a:gd name="T8" fmla="*/ 0 w 86"/>
                      <a:gd name="T9" fmla="*/ 9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13"/>
                      <a:gd name="T17" fmla="*/ 86 w 86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13">
                        <a:moveTo>
                          <a:pt x="0" y="9"/>
                        </a:moveTo>
                        <a:cubicBezTo>
                          <a:pt x="0" y="9"/>
                          <a:pt x="43" y="18"/>
                          <a:pt x="86" y="6"/>
                        </a:cubicBezTo>
                        <a:lnTo>
                          <a:pt x="85" y="0"/>
                        </a:lnTo>
                        <a:cubicBezTo>
                          <a:pt x="85" y="0"/>
                          <a:pt x="45" y="12"/>
                          <a:pt x="4" y="5"/>
                        </a:cubicBezTo>
                        <a:lnTo>
                          <a:pt x="0" y="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66" name="Freeform 101"/>
                  <p:cNvSpPr>
                    <a:spLocks noChangeArrowheads="1"/>
                  </p:cNvSpPr>
                  <p:nvPr/>
                </p:nvSpPr>
                <p:spPr bwMode="auto">
                  <a:xfrm>
                    <a:off x="108" y="276"/>
                    <a:ext cx="38" cy="3"/>
                  </a:xfrm>
                  <a:custGeom>
                    <a:avLst/>
                    <a:gdLst>
                      <a:gd name="T0" fmla="*/ 0 w 38"/>
                      <a:gd name="T1" fmla="*/ 2 h 3"/>
                      <a:gd name="T2" fmla="*/ 38 w 38"/>
                      <a:gd name="T3" fmla="*/ 0 h 3"/>
                      <a:gd name="T4" fmla="*/ 0 w 38"/>
                      <a:gd name="T5" fmla="*/ 2 h 3"/>
                      <a:gd name="T6" fmla="*/ 0 60000 65536"/>
                      <a:gd name="T7" fmla="*/ 0 60000 65536"/>
                      <a:gd name="T8" fmla="*/ 0 60000 65536"/>
                      <a:gd name="T9" fmla="*/ 0 w 38"/>
                      <a:gd name="T10" fmla="*/ 0 h 3"/>
                      <a:gd name="T11" fmla="*/ 38 w 38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" h="3">
                        <a:moveTo>
                          <a:pt x="0" y="2"/>
                        </a:moveTo>
                        <a:cubicBezTo>
                          <a:pt x="0" y="2"/>
                          <a:pt x="19" y="4"/>
                          <a:pt x="38" y="0"/>
                        </a:cubicBezTo>
                        <a:cubicBezTo>
                          <a:pt x="38" y="0"/>
                          <a:pt x="19" y="1"/>
                          <a:pt x="0" y="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67" name="Freeform 102"/>
                  <p:cNvSpPr>
                    <a:spLocks noChangeArrowheads="1"/>
                  </p:cNvSpPr>
                  <p:nvPr/>
                </p:nvSpPr>
                <p:spPr bwMode="auto">
                  <a:xfrm>
                    <a:off x="99" y="255"/>
                    <a:ext cx="37" cy="19"/>
                  </a:xfrm>
                  <a:custGeom>
                    <a:avLst/>
                    <a:gdLst>
                      <a:gd name="T0" fmla="*/ 2 w 37"/>
                      <a:gd name="T1" fmla="*/ 4 h 19"/>
                      <a:gd name="T2" fmla="*/ 0 w 37"/>
                      <a:gd name="T3" fmla="*/ 17 h 19"/>
                      <a:gd name="T4" fmla="*/ 32 w 37"/>
                      <a:gd name="T5" fmla="*/ 17 h 19"/>
                      <a:gd name="T6" fmla="*/ 37 w 37"/>
                      <a:gd name="T7" fmla="*/ 0 h 19"/>
                      <a:gd name="T8" fmla="*/ 2 w 37"/>
                      <a:gd name="T9" fmla="*/ 4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9"/>
                      <a:gd name="T17" fmla="*/ 37 w 37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9">
                        <a:moveTo>
                          <a:pt x="2" y="4"/>
                        </a:moveTo>
                        <a:lnTo>
                          <a:pt x="0" y="17"/>
                        </a:lnTo>
                        <a:cubicBezTo>
                          <a:pt x="0" y="17"/>
                          <a:pt x="16" y="20"/>
                          <a:pt x="32" y="17"/>
                        </a:cubicBezTo>
                        <a:lnTo>
                          <a:pt x="37" y="0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68" name="Freeform 103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259"/>
                    <a:ext cx="6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0 w 6"/>
                      <a:gd name="T3" fmla="*/ 14 h 14"/>
                      <a:gd name="T4" fmla="*/ 3 w 6"/>
                      <a:gd name="T5" fmla="*/ 13 h 14"/>
                      <a:gd name="T6" fmla="*/ 6 w 6"/>
                      <a:gd name="T7" fmla="*/ 1 h 14"/>
                      <a:gd name="T8" fmla="*/ 0 w 6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"/>
                      <a:gd name="T17" fmla="*/ 6 w 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3" y="13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69" name="Freeform 104"/>
                  <p:cNvSpPr>
                    <a:spLocks noChangeArrowheads="1"/>
                  </p:cNvSpPr>
                  <p:nvPr/>
                </p:nvSpPr>
                <p:spPr bwMode="auto">
                  <a:xfrm>
                    <a:off x="227" y="29"/>
                    <a:ext cx="18" cy="189"/>
                  </a:xfrm>
                  <a:custGeom>
                    <a:avLst/>
                    <a:gdLst>
                      <a:gd name="T0" fmla="*/ 0 w 17"/>
                      <a:gd name="T1" fmla="*/ 1 h 189"/>
                      <a:gd name="T2" fmla="*/ 4 w 17"/>
                      <a:gd name="T3" fmla="*/ 182 h 189"/>
                      <a:gd name="T4" fmla="*/ 11 w 17"/>
                      <a:gd name="T5" fmla="*/ 188 h 189"/>
                      <a:gd name="T6" fmla="*/ 18 w 17"/>
                      <a:gd name="T7" fmla="*/ 189 h 189"/>
                      <a:gd name="T8" fmla="*/ 19 w 17"/>
                      <a:gd name="T9" fmla="*/ 8 h 189"/>
                      <a:gd name="T10" fmla="*/ 18 w 17"/>
                      <a:gd name="T11" fmla="*/ 4 h 189"/>
                      <a:gd name="T12" fmla="*/ 16 w 17"/>
                      <a:gd name="T13" fmla="*/ 1 h 189"/>
                      <a:gd name="T14" fmla="*/ 13 w 17"/>
                      <a:gd name="T15" fmla="*/ 0 h 189"/>
                      <a:gd name="T16" fmla="*/ 0 w 17"/>
                      <a:gd name="T17" fmla="*/ 1 h 18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89"/>
                      <a:gd name="T29" fmla="*/ 17 w 17"/>
                      <a:gd name="T30" fmla="*/ 189 h 18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89">
                        <a:moveTo>
                          <a:pt x="0" y="1"/>
                        </a:moveTo>
                        <a:lnTo>
                          <a:pt x="4" y="182"/>
                        </a:lnTo>
                        <a:cubicBezTo>
                          <a:pt x="4" y="182"/>
                          <a:pt x="6" y="186"/>
                          <a:pt x="9" y="188"/>
                        </a:cubicBezTo>
                        <a:cubicBezTo>
                          <a:pt x="9" y="188"/>
                          <a:pt x="12" y="189"/>
                          <a:pt x="16" y="189"/>
                        </a:cubicBezTo>
                        <a:lnTo>
                          <a:pt x="17" y="8"/>
                        </a:lnTo>
                        <a:cubicBezTo>
                          <a:pt x="17" y="8"/>
                          <a:pt x="17" y="6"/>
                          <a:pt x="16" y="4"/>
                        </a:cubicBezTo>
                        <a:cubicBezTo>
                          <a:pt x="16" y="4"/>
                          <a:pt x="16" y="2"/>
                          <a:pt x="14" y="1"/>
                        </a:cubicBezTo>
                        <a:cubicBezTo>
                          <a:pt x="14" y="1"/>
                          <a:pt x="12" y="0"/>
                          <a:pt x="11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70" name="Freeform 105"/>
                  <p:cNvSpPr>
                    <a:spLocks noChangeArrowheads="1"/>
                  </p:cNvSpPr>
                  <p:nvPr/>
                </p:nvSpPr>
                <p:spPr bwMode="auto">
                  <a:xfrm>
                    <a:off x="251" y="29"/>
                    <a:ext cx="59" cy="216"/>
                  </a:xfrm>
                  <a:custGeom>
                    <a:avLst/>
                    <a:gdLst>
                      <a:gd name="T0" fmla="*/ 0 w 59"/>
                      <a:gd name="T1" fmla="*/ 0 h 215"/>
                      <a:gd name="T2" fmla="*/ 4 w 59"/>
                      <a:gd name="T3" fmla="*/ 9 h 215"/>
                      <a:gd name="T4" fmla="*/ 1 w 59"/>
                      <a:gd name="T5" fmla="*/ 209 h 215"/>
                      <a:gd name="T6" fmla="*/ 2 w 59"/>
                      <a:gd name="T7" fmla="*/ 214 h 215"/>
                      <a:gd name="T8" fmla="*/ 6 w 59"/>
                      <a:gd name="T9" fmla="*/ 217 h 215"/>
                      <a:gd name="T10" fmla="*/ 51 w 59"/>
                      <a:gd name="T11" fmla="*/ 211 h 215"/>
                      <a:gd name="T12" fmla="*/ 53 w 59"/>
                      <a:gd name="T13" fmla="*/ 209 h 215"/>
                      <a:gd name="T14" fmla="*/ 55 w 59"/>
                      <a:gd name="T15" fmla="*/ 207 h 215"/>
                      <a:gd name="T16" fmla="*/ 56 w 59"/>
                      <a:gd name="T17" fmla="*/ 203 h 215"/>
                      <a:gd name="T18" fmla="*/ 59 w 59"/>
                      <a:gd name="T19" fmla="*/ 11 h 215"/>
                      <a:gd name="T20" fmla="*/ 58 w 59"/>
                      <a:gd name="T21" fmla="*/ 7 h 215"/>
                      <a:gd name="T22" fmla="*/ 56 w 59"/>
                      <a:gd name="T23" fmla="*/ 4 h 215"/>
                      <a:gd name="T24" fmla="*/ 53 w 59"/>
                      <a:gd name="T25" fmla="*/ 2 h 215"/>
                      <a:gd name="T26" fmla="*/ 0 w 59"/>
                      <a:gd name="T27" fmla="*/ 0 h 21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9"/>
                      <a:gd name="T43" fmla="*/ 0 h 215"/>
                      <a:gd name="T44" fmla="*/ 59 w 59"/>
                      <a:gd name="T45" fmla="*/ 215 h 21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9" h="215">
                        <a:moveTo>
                          <a:pt x="0" y="0"/>
                        </a:moveTo>
                        <a:cubicBezTo>
                          <a:pt x="0" y="0"/>
                          <a:pt x="2" y="4"/>
                          <a:pt x="4" y="9"/>
                        </a:cubicBezTo>
                        <a:lnTo>
                          <a:pt x="1" y="207"/>
                        </a:lnTo>
                        <a:cubicBezTo>
                          <a:pt x="1" y="207"/>
                          <a:pt x="1" y="210"/>
                          <a:pt x="2" y="212"/>
                        </a:cubicBezTo>
                        <a:cubicBezTo>
                          <a:pt x="2" y="212"/>
                          <a:pt x="4" y="214"/>
                          <a:pt x="6" y="215"/>
                        </a:cubicBezTo>
                        <a:lnTo>
                          <a:pt x="51" y="209"/>
                        </a:lnTo>
                        <a:cubicBezTo>
                          <a:pt x="51" y="209"/>
                          <a:pt x="52" y="209"/>
                          <a:pt x="53" y="207"/>
                        </a:cubicBezTo>
                        <a:cubicBezTo>
                          <a:pt x="53" y="207"/>
                          <a:pt x="54" y="206"/>
                          <a:pt x="55" y="205"/>
                        </a:cubicBezTo>
                        <a:cubicBezTo>
                          <a:pt x="55" y="205"/>
                          <a:pt x="56" y="203"/>
                          <a:pt x="56" y="201"/>
                        </a:cubicBezTo>
                        <a:lnTo>
                          <a:pt x="59" y="11"/>
                        </a:lnTo>
                        <a:cubicBezTo>
                          <a:pt x="59" y="11"/>
                          <a:pt x="59" y="9"/>
                          <a:pt x="58" y="7"/>
                        </a:cubicBezTo>
                        <a:cubicBezTo>
                          <a:pt x="58" y="7"/>
                          <a:pt x="57" y="5"/>
                          <a:pt x="56" y="4"/>
                        </a:cubicBezTo>
                        <a:cubicBezTo>
                          <a:pt x="56" y="4"/>
                          <a:pt x="54" y="3"/>
                          <a:pt x="53" y="2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71" name="Freeform 106"/>
                  <p:cNvSpPr>
                    <a:spLocks noChangeArrowheads="1"/>
                  </p:cNvSpPr>
                  <p:nvPr/>
                </p:nvSpPr>
                <p:spPr bwMode="auto">
                  <a:xfrm>
                    <a:off x="254" y="43"/>
                    <a:ext cx="56" cy="200"/>
                  </a:xfrm>
                  <a:custGeom>
                    <a:avLst/>
                    <a:gdLst>
                      <a:gd name="T0" fmla="*/ 13 w 56"/>
                      <a:gd name="T1" fmla="*/ 200 h 200"/>
                      <a:gd name="T2" fmla="*/ 13 w 56"/>
                      <a:gd name="T3" fmla="*/ 189 h 200"/>
                      <a:gd name="T4" fmla="*/ 41 w 56"/>
                      <a:gd name="T5" fmla="*/ 186 h 200"/>
                      <a:gd name="T6" fmla="*/ 41 w 56"/>
                      <a:gd name="T7" fmla="*/ 197 h 200"/>
                      <a:gd name="T8" fmla="*/ 13 w 56"/>
                      <a:gd name="T9" fmla="*/ 200 h 200"/>
                      <a:gd name="T10" fmla="*/ 0 w 56"/>
                      <a:gd name="T11" fmla="*/ 105 h 200"/>
                      <a:gd name="T12" fmla="*/ 53 w 56"/>
                      <a:gd name="T13" fmla="*/ 103 h 200"/>
                      <a:gd name="T14" fmla="*/ 53 w 56"/>
                      <a:gd name="T15" fmla="*/ 103 h 200"/>
                      <a:gd name="T16" fmla="*/ 0 w 56"/>
                      <a:gd name="T17" fmla="*/ 105 h 200"/>
                      <a:gd name="T18" fmla="*/ 9 w 56"/>
                      <a:gd name="T19" fmla="*/ 88 h 200"/>
                      <a:gd name="T20" fmla="*/ 46 w 56"/>
                      <a:gd name="T21" fmla="*/ 87 h 200"/>
                      <a:gd name="T22" fmla="*/ 46 w 56"/>
                      <a:gd name="T23" fmla="*/ 99 h 200"/>
                      <a:gd name="T24" fmla="*/ 9 w 56"/>
                      <a:gd name="T25" fmla="*/ 100 h 200"/>
                      <a:gd name="T26" fmla="*/ 9 w 56"/>
                      <a:gd name="T27" fmla="*/ 88 h 200"/>
                      <a:gd name="T28" fmla="*/ 0 w 56"/>
                      <a:gd name="T29" fmla="*/ 83 h 200"/>
                      <a:gd name="T30" fmla="*/ 54 w 56"/>
                      <a:gd name="T31" fmla="*/ 82 h 200"/>
                      <a:gd name="T32" fmla="*/ 54 w 56"/>
                      <a:gd name="T33" fmla="*/ 82 h 200"/>
                      <a:gd name="T34" fmla="*/ 0 w 56"/>
                      <a:gd name="T35" fmla="*/ 83 h 200"/>
                      <a:gd name="T36" fmla="*/ 0 w 56"/>
                      <a:gd name="T37" fmla="*/ 55 h 200"/>
                      <a:gd name="T38" fmla="*/ 54 w 56"/>
                      <a:gd name="T39" fmla="*/ 55 h 200"/>
                      <a:gd name="T40" fmla="*/ 54 w 56"/>
                      <a:gd name="T41" fmla="*/ 55 h 200"/>
                      <a:gd name="T42" fmla="*/ 0 w 56"/>
                      <a:gd name="T43" fmla="*/ 55 h 200"/>
                      <a:gd name="T44" fmla="*/ 0 w 56"/>
                      <a:gd name="T45" fmla="*/ 25 h 200"/>
                      <a:gd name="T46" fmla="*/ 55 w 56"/>
                      <a:gd name="T47" fmla="*/ 27 h 200"/>
                      <a:gd name="T48" fmla="*/ 55 w 56"/>
                      <a:gd name="T49" fmla="*/ 27 h 200"/>
                      <a:gd name="T50" fmla="*/ 0 w 56"/>
                      <a:gd name="T51" fmla="*/ 25 h 200"/>
                      <a:gd name="T52" fmla="*/ 1 w 56"/>
                      <a:gd name="T53" fmla="*/ 12 h 200"/>
                      <a:gd name="T54" fmla="*/ 56 w 56"/>
                      <a:gd name="T55" fmla="*/ 13 h 200"/>
                      <a:gd name="T56" fmla="*/ 56 w 56"/>
                      <a:gd name="T57" fmla="*/ 13 h 200"/>
                      <a:gd name="T58" fmla="*/ 1 w 56"/>
                      <a:gd name="T59" fmla="*/ 12 h 200"/>
                      <a:gd name="T60" fmla="*/ 1 w 56"/>
                      <a:gd name="T61" fmla="*/ 0 h 200"/>
                      <a:gd name="T62" fmla="*/ 56 w 56"/>
                      <a:gd name="T63" fmla="*/ 1 h 200"/>
                      <a:gd name="T64" fmla="*/ 56 w 56"/>
                      <a:gd name="T65" fmla="*/ 1 h 200"/>
                      <a:gd name="T66" fmla="*/ 1 w 56"/>
                      <a:gd name="T67" fmla="*/ 0 h 20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6"/>
                      <a:gd name="T103" fmla="*/ 0 h 200"/>
                      <a:gd name="T104" fmla="*/ 56 w 56"/>
                      <a:gd name="T105" fmla="*/ 200 h 20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6" h="200">
                        <a:moveTo>
                          <a:pt x="13" y="200"/>
                        </a:moveTo>
                        <a:lnTo>
                          <a:pt x="13" y="189"/>
                        </a:lnTo>
                        <a:lnTo>
                          <a:pt x="41" y="186"/>
                        </a:lnTo>
                        <a:lnTo>
                          <a:pt x="41" y="197"/>
                        </a:lnTo>
                        <a:lnTo>
                          <a:pt x="13" y="200"/>
                        </a:lnTo>
                        <a:moveTo>
                          <a:pt x="0" y="105"/>
                        </a:moveTo>
                        <a:lnTo>
                          <a:pt x="53" y="103"/>
                        </a:lnTo>
                        <a:lnTo>
                          <a:pt x="0" y="105"/>
                        </a:lnTo>
                        <a:moveTo>
                          <a:pt x="9" y="88"/>
                        </a:moveTo>
                        <a:lnTo>
                          <a:pt x="46" y="87"/>
                        </a:lnTo>
                        <a:lnTo>
                          <a:pt x="46" y="99"/>
                        </a:lnTo>
                        <a:lnTo>
                          <a:pt x="9" y="100"/>
                        </a:lnTo>
                        <a:lnTo>
                          <a:pt x="9" y="88"/>
                        </a:lnTo>
                        <a:moveTo>
                          <a:pt x="0" y="83"/>
                        </a:moveTo>
                        <a:lnTo>
                          <a:pt x="54" y="82"/>
                        </a:lnTo>
                        <a:lnTo>
                          <a:pt x="0" y="83"/>
                        </a:lnTo>
                        <a:moveTo>
                          <a:pt x="0" y="55"/>
                        </a:moveTo>
                        <a:lnTo>
                          <a:pt x="54" y="55"/>
                        </a:lnTo>
                        <a:lnTo>
                          <a:pt x="0" y="55"/>
                        </a:lnTo>
                        <a:moveTo>
                          <a:pt x="0" y="25"/>
                        </a:moveTo>
                        <a:lnTo>
                          <a:pt x="55" y="27"/>
                        </a:lnTo>
                        <a:lnTo>
                          <a:pt x="0" y="25"/>
                        </a:lnTo>
                        <a:moveTo>
                          <a:pt x="1" y="12"/>
                        </a:moveTo>
                        <a:lnTo>
                          <a:pt x="56" y="13"/>
                        </a:lnTo>
                        <a:lnTo>
                          <a:pt x="1" y="12"/>
                        </a:lnTo>
                        <a:moveTo>
                          <a:pt x="1" y="0"/>
                        </a:moveTo>
                        <a:lnTo>
                          <a:pt x="56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72" name="Freeform 107"/>
                  <p:cNvSpPr>
                    <a:spLocks noChangeArrowheads="1"/>
                  </p:cNvSpPr>
                  <p:nvPr/>
                </p:nvSpPr>
                <p:spPr bwMode="auto">
                  <a:xfrm>
                    <a:off x="275" y="160"/>
                    <a:ext cx="13" cy="52"/>
                  </a:xfrm>
                  <a:custGeom>
                    <a:avLst/>
                    <a:gdLst>
                      <a:gd name="T0" fmla="*/ 3 w 13"/>
                      <a:gd name="T1" fmla="*/ 8 h 51"/>
                      <a:gd name="T2" fmla="*/ 3 w 13"/>
                      <a:gd name="T3" fmla="*/ 3 h 51"/>
                      <a:gd name="T4" fmla="*/ 3 w 13"/>
                      <a:gd name="T5" fmla="*/ 2 h 51"/>
                      <a:gd name="T6" fmla="*/ 4 w 13"/>
                      <a:gd name="T7" fmla="*/ 0 h 51"/>
                      <a:gd name="T8" fmla="*/ 5 w 13"/>
                      <a:gd name="T9" fmla="*/ 0 h 51"/>
                      <a:gd name="T10" fmla="*/ 7 w 13"/>
                      <a:gd name="T11" fmla="*/ 0 h 51"/>
                      <a:gd name="T12" fmla="*/ 8 w 13"/>
                      <a:gd name="T13" fmla="*/ 0 h 51"/>
                      <a:gd name="T14" fmla="*/ 9 w 13"/>
                      <a:gd name="T15" fmla="*/ 2 h 51"/>
                      <a:gd name="T16" fmla="*/ 9 w 13"/>
                      <a:gd name="T17" fmla="*/ 3 h 51"/>
                      <a:gd name="T18" fmla="*/ 9 w 13"/>
                      <a:gd name="T19" fmla="*/ 8 h 51"/>
                      <a:gd name="T20" fmla="*/ 12 w 13"/>
                      <a:gd name="T21" fmla="*/ 10 h 51"/>
                      <a:gd name="T22" fmla="*/ 13 w 13"/>
                      <a:gd name="T23" fmla="*/ 14 h 51"/>
                      <a:gd name="T24" fmla="*/ 13 w 13"/>
                      <a:gd name="T25" fmla="*/ 18 h 51"/>
                      <a:gd name="T26" fmla="*/ 11 w 13"/>
                      <a:gd name="T27" fmla="*/ 22 h 51"/>
                      <a:gd name="T28" fmla="*/ 9 w 13"/>
                      <a:gd name="T29" fmla="*/ 25 h 51"/>
                      <a:gd name="T30" fmla="*/ 9 w 13"/>
                      <a:gd name="T31" fmla="*/ 50 h 51"/>
                      <a:gd name="T32" fmla="*/ 9 w 13"/>
                      <a:gd name="T33" fmla="*/ 51 h 51"/>
                      <a:gd name="T34" fmla="*/ 8 w 13"/>
                      <a:gd name="T35" fmla="*/ 53 h 51"/>
                      <a:gd name="T36" fmla="*/ 6 w 13"/>
                      <a:gd name="T37" fmla="*/ 53 h 51"/>
                      <a:gd name="T38" fmla="*/ 5 w 13"/>
                      <a:gd name="T39" fmla="*/ 53 h 51"/>
                      <a:gd name="T40" fmla="*/ 4 w 13"/>
                      <a:gd name="T41" fmla="*/ 52 h 51"/>
                      <a:gd name="T42" fmla="*/ 3 w 13"/>
                      <a:gd name="T43" fmla="*/ 51 h 51"/>
                      <a:gd name="T44" fmla="*/ 3 w 13"/>
                      <a:gd name="T45" fmla="*/ 50 h 51"/>
                      <a:gd name="T46" fmla="*/ 3 w 13"/>
                      <a:gd name="T47" fmla="*/ 25 h 51"/>
                      <a:gd name="T48" fmla="*/ 0 w 13"/>
                      <a:gd name="T49" fmla="*/ 21 h 51"/>
                      <a:gd name="T50" fmla="*/ 0 w 13"/>
                      <a:gd name="T51" fmla="*/ 16 h 51"/>
                      <a:gd name="T52" fmla="*/ 0 w 13"/>
                      <a:gd name="T53" fmla="*/ 12 h 51"/>
                      <a:gd name="T54" fmla="*/ 3 w 13"/>
                      <a:gd name="T55" fmla="*/ 8 h 5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3"/>
                      <a:gd name="T85" fmla="*/ 0 h 51"/>
                      <a:gd name="T86" fmla="*/ 13 w 13"/>
                      <a:gd name="T87" fmla="*/ 51 h 5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3" h="51">
                        <a:moveTo>
                          <a:pt x="3" y="8"/>
                        </a:moveTo>
                        <a:lnTo>
                          <a:pt x="3" y="3"/>
                        </a:ln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3" y="2"/>
                          <a:pt x="4" y="1"/>
                          <a:pt x="4" y="0"/>
                        </a:cubicBezTo>
                        <a:cubicBezTo>
                          <a:pt x="4" y="0"/>
                          <a:pt x="5" y="0"/>
                          <a:pt x="5" y="0"/>
                        </a:cubicBezTo>
                        <a:cubicBezTo>
                          <a:pt x="5" y="0"/>
                          <a:pt x="6" y="0"/>
                          <a:pt x="7" y="0"/>
                        </a:cubicBezTo>
                        <a:cubicBezTo>
                          <a:pt x="7" y="0"/>
                          <a:pt x="7" y="0"/>
                          <a:pt x="8" y="0"/>
                        </a:cubicBezTo>
                        <a:cubicBezTo>
                          <a:pt x="8" y="0"/>
                          <a:pt x="9" y="1"/>
                          <a:pt x="9" y="2"/>
                        </a:cubicBezTo>
                        <a:cubicBezTo>
                          <a:pt x="9" y="2"/>
                          <a:pt x="9" y="2"/>
                          <a:pt x="9" y="3"/>
                        </a:cubicBezTo>
                        <a:lnTo>
                          <a:pt x="9" y="8"/>
                        </a:lnTo>
                        <a:cubicBezTo>
                          <a:pt x="9" y="8"/>
                          <a:pt x="11" y="9"/>
                          <a:pt x="12" y="10"/>
                        </a:cubicBezTo>
                        <a:cubicBezTo>
                          <a:pt x="12" y="10"/>
                          <a:pt x="12" y="12"/>
                          <a:pt x="13" y="14"/>
                        </a:cubicBezTo>
                        <a:cubicBezTo>
                          <a:pt x="13" y="14"/>
                          <a:pt x="13" y="16"/>
                          <a:pt x="13" y="18"/>
                        </a:cubicBezTo>
                        <a:cubicBezTo>
                          <a:pt x="13" y="18"/>
                          <a:pt x="12" y="20"/>
                          <a:pt x="11" y="22"/>
                        </a:cubicBezTo>
                        <a:cubicBezTo>
                          <a:pt x="11" y="22"/>
                          <a:pt x="10" y="23"/>
                          <a:pt x="9" y="25"/>
                        </a:cubicBezTo>
                        <a:lnTo>
                          <a:pt x="9" y="48"/>
                        </a:lnTo>
                        <a:cubicBezTo>
                          <a:pt x="9" y="48"/>
                          <a:pt x="9" y="49"/>
                          <a:pt x="9" y="49"/>
                        </a:cubicBezTo>
                        <a:cubicBezTo>
                          <a:pt x="9" y="49"/>
                          <a:pt x="8" y="50"/>
                          <a:pt x="8" y="51"/>
                        </a:cubicBezTo>
                        <a:cubicBezTo>
                          <a:pt x="8" y="51"/>
                          <a:pt x="7" y="51"/>
                          <a:pt x="6" y="51"/>
                        </a:cubicBezTo>
                        <a:cubicBezTo>
                          <a:pt x="6" y="51"/>
                          <a:pt x="6" y="51"/>
                          <a:pt x="5" y="51"/>
                        </a:cubicBezTo>
                        <a:cubicBezTo>
                          <a:pt x="5" y="51"/>
                          <a:pt x="5" y="51"/>
                          <a:pt x="4" y="50"/>
                        </a:cubicBezTo>
                        <a:cubicBezTo>
                          <a:pt x="4" y="50"/>
                          <a:pt x="4" y="50"/>
                          <a:pt x="3" y="49"/>
                        </a:cubicBezTo>
                        <a:cubicBezTo>
                          <a:pt x="3" y="49"/>
                          <a:pt x="3" y="49"/>
                          <a:pt x="3" y="48"/>
                        </a:cubicBezTo>
                        <a:lnTo>
                          <a:pt x="3" y="25"/>
                        </a:lnTo>
                        <a:cubicBezTo>
                          <a:pt x="3" y="25"/>
                          <a:pt x="1" y="23"/>
                          <a:pt x="0" y="21"/>
                        </a:cubicBezTo>
                        <a:cubicBezTo>
                          <a:pt x="0" y="21"/>
                          <a:pt x="0" y="19"/>
                          <a:pt x="0" y="16"/>
                        </a:cubicBezTo>
                        <a:cubicBezTo>
                          <a:pt x="0" y="16"/>
                          <a:pt x="0" y="14"/>
                          <a:pt x="0" y="12"/>
                        </a:cubicBezTo>
                        <a:cubicBezTo>
                          <a:pt x="0" y="12"/>
                          <a:pt x="1" y="9"/>
                          <a:pt x="3" y="8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73" name="Freeform 108"/>
                  <p:cNvSpPr>
                    <a:spLocks noChangeArrowheads="1"/>
                  </p:cNvSpPr>
                  <p:nvPr/>
                </p:nvSpPr>
                <p:spPr bwMode="auto">
                  <a:xfrm>
                    <a:off x="327" y="273"/>
                    <a:ext cx="52" cy="31"/>
                  </a:xfrm>
                  <a:custGeom>
                    <a:avLst/>
                    <a:gdLst>
                      <a:gd name="T0" fmla="*/ 0 w 52"/>
                      <a:gd name="T1" fmla="*/ 11 h 31"/>
                      <a:gd name="T2" fmla="*/ 21 w 52"/>
                      <a:gd name="T3" fmla="*/ 2 h 31"/>
                      <a:gd name="T4" fmla="*/ 37 w 52"/>
                      <a:gd name="T5" fmla="*/ 2 h 31"/>
                      <a:gd name="T6" fmla="*/ 51 w 52"/>
                      <a:gd name="T7" fmla="*/ 18 h 31"/>
                      <a:gd name="T8" fmla="*/ 52 w 52"/>
                      <a:gd name="T9" fmla="*/ 22 h 31"/>
                      <a:gd name="T10" fmla="*/ 51 w 52"/>
                      <a:gd name="T11" fmla="*/ 26 h 31"/>
                      <a:gd name="T12" fmla="*/ 30 w 52"/>
                      <a:gd name="T13" fmla="*/ 32 h 31"/>
                      <a:gd name="T14" fmla="*/ 0 w 52"/>
                      <a:gd name="T15" fmla="*/ 19 h 31"/>
                      <a:gd name="T16" fmla="*/ 0 w 52"/>
                      <a:gd name="T17" fmla="*/ 11 h 3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2"/>
                      <a:gd name="T28" fmla="*/ 0 h 31"/>
                      <a:gd name="T29" fmla="*/ 52 w 52"/>
                      <a:gd name="T30" fmla="*/ 31 h 3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2" h="31">
                        <a:moveTo>
                          <a:pt x="0" y="11"/>
                        </a:moveTo>
                        <a:cubicBezTo>
                          <a:pt x="0" y="11"/>
                          <a:pt x="10" y="6"/>
                          <a:pt x="21" y="2"/>
                        </a:cubicBezTo>
                        <a:cubicBezTo>
                          <a:pt x="21" y="2"/>
                          <a:pt x="29" y="0"/>
                          <a:pt x="37" y="2"/>
                        </a:cubicBezTo>
                        <a:cubicBezTo>
                          <a:pt x="37" y="2"/>
                          <a:pt x="45" y="8"/>
                          <a:pt x="51" y="18"/>
                        </a:cubicBezTo>
                        <a:cubicBezTo>
                          <a:pt x="51" y="18"/>
                          <a:pt x="52" y="20"/>
                          <a:pt x="52" y="22"/>
                        </a:cubicBezTo>
                        <a:cubicBezTo>
                          <a:pt x="52" y="22"/>
                          <a:pt x="52" y="24"/>
                          <a:pt x="51" y="26"/>
                        </a:cubicBezTo>
                        <a:cubicBezTo>
                          <a:pt x="51" y="26"/>
                          <a:pt x="41" y="34"/>
                          <a:pt x="30" y="32"/>
                        </a:cubicBezTo>
                        <a:lnTo>
                          <a:pt x="0" y="19"/>
                        </a:lnTo>
                        <a:lnTo>
                          <a:pt x="0" y="1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74" name="Freeform 109"/>
                  <p:cNvSpPr>
                    <a:spLocks noChangeArrowheads="1"/>
                  </p:cNvSpPr>
                  <p:nvPr/>
                </p:nvSpPr>
                <p:spPr bwMode="auto">
                  <a:xfrm>
                    <a:off x="326" y="279"/>
                    <a:ext cx="33" cy="25"/>
                  </a:xfrm>
                  <a:custGeom>
                    <a:avLst/>
                    <a:gdLst>
                      <a:gd name="T0" fmla="*/ 16 w 33"/>
                      <a:gd name="T1" fmla="*/ 0 h 24"/>
                      <a:gd name="T2" fmla="*/ 17 w 33"/>
                      <a:gd name="T3" fmla="*/ 0 h 24"/>
                      <a:gd name="T4" fmla="*/ 18 w 33"/>
                      <a:gd name="T5" fmla="*/ 0 h 24"/>
                      <a:gd name="T6" fmla="*/ 19 w 33"/>
                      <a:gd name="T7" fmla="*/ 0 h 24"/>
                      <a:gd name="T8" fmla="*/ 20 w 33"/>
                      <a:gd name="T9" fmla="*/ 0 h 24"/>
                      <a:gd name="T10" fmla="*/ 21 w 33"/>
                      <a:gd name="T11" fmla="*/ 0 h 24"/>
                      <a:gd name="T12" fmla="*/ 22 w 33"/>
                      <a:gd name="T13" fmla="*/ 0 h 24"/>
                      <a:gd name="T14" fmla="*/ 22 w 33"/>
                      <a:gd name="T15" fmla="*/ 0 h 24"/>
                      <a:gd name="T16" fmla="*/ 23 w 33"/>
                      <a:gd name="T17" fmla="*/ 0 h 24"/>
                      <a:gd name="T18" fmla="*/ 24 w 33"/>
                      <a:gd name="T19" fmla="*/ 1 h 24"/>
                      <a:gd name="T20" fmla="*/ 25 w 33"/>
                      <a:gd name="T21" fmla="*/ 1 h 24"/>
                      <a:gd name="T22" fmla="*/ 26 w 33"/>
                      <a:gd name="T23" fmla="*/ 2 h 24"/>
                      <a:gd name="T24" fmla="*/ 27 w 33"/>
                      <a:gd name="T25" fmla="*/ 2 h 24"/>
                      <a:gd name="T26" fmla="*/ 28 w 33"/>
                      <a:gd name="T27" fmla="*/ 3 h 24"/>
                      <a:gd name="T28" fmla="*/ 29 w 33"/>
                      <a:gd name="T29" fmla="*/ 5 h 24"/>
                      <a:gd name="T30" fmla="*/ 30 w 33"/>
                      <a:gd name="T31" fmla="*/ 7 h 24"/>
                      <a:gd name="T32" fmla="*/ 31 w 33"/>
                      <a:gd name="T33" fmla="*/ 8 h 24"/>
                      <a:gd name="T34" fmla="*/ 31 w 33"/>
                      <a:gd name="T35" fmla="*/ 10 h 24"/>
                      <a:gd name="T36" fmla="*/ 32 w 33"/>
                      <a:gd name="T37" fmla="*/ 14 h 24"/>
                      <a:gd name="T38" fmla="*/ 32 w 33"/>
                      <a:gd name="T39" fmla="*/ 15 h 24"/>
                      <a:gd name="T40" fmla="*/ 33 w 33"/>
                      <a:gd name="T41" fmla="*/ 16 h 24"/>
                      <a:gd name="T42" fmla="*/ 33 w 33"/>
                      <a:gd name="T43" fmla="*/ 16 h 24"/>
                      <a:gd name="T44" fmla="*/ 33 w 33"/>
                      <a:gd name="T45" fmla="*/ 17 h 24"/>
                      <a:gd name="T46" fmla="*/ 33 w 33"/>
                      <a:gd name="T47" fmla="*/ 18 h 24"/>
                      <a:gd name="T48" fmla="*/ 33 w 33"/>
                      <a:gd name="T49" fmla="*/ 19 h 24"/>
                      <a:gd name="T50" fmla="*/ 33 w 33"/>
                      <a:gd name="T51" fmla="*/ 20 h 24"/>
                      <a:gd name="T52" fmla="*/ 32 w 33"/>
                      <a:gd name="T53" fmla="*/ 21 h 24"/>
                      <a:gd name="T54" fmla="*/ 32 w 33"/>
                      <a:gd name="T55" fmla="*/ 22 h 24"/>
                      <a:gd name="T56" fmla="*/ 32 w 33"/>
                      <a:gd name="T57" fmla="*/ 22 h 24"/>
                      <a:gd name="T58" fmla="*/ 32 w 33"/>
                      <a:gd name="T59" fmla="*/ 23 h 24"/>
                      <a:gd name="T60" fmla="*/ 31 w 33"/>
                      <a:gd name="T61" fmla="*/ 24 h 24"/>
                      <a:gd name="T62" fmla="*/ 31 w 33"/>
                      <a:gd name="T63" fmla="*/ 25 h 24"/>
                      <a:gd name="T64" fmla="*/ 31 w 33"/>
                      <a:gd name="T65" fmla="*/ 25 h 24"/>
                      <a:gd name="T66" fmla="*/ 30 w 33"/>
                      <a:gd name="T67" fmla="*/ 26 h 24"/>
                      <a:gd name="T68" fmla="*/ 1 w 33"/>
                      <a:gd name="T69" fmla="*/ 14 h 24"/>
                      <a:gd name="T70" fmla="*/ 0 w 33"/>
                      <a:gd name="T71" fmla="*/ 14 h 24"/>
                      <a:gd name="T72" fmla="*/ 0 w 33"/>
                      <a:gd name="T73" fmla="*/ 11 h 24"/>
                      <a:gd name="T74" fmla="*/ 0 w 33"/>
                      <a:gd name="T75" fmla="*/ 10 h 24"/>
                      <a:gd name="T76" fmla="*/ 0 w 33"/>
                      <a:gd name="T77" fmla="*/ 10 h 24"/>
                      <a:gd name="T78" fmla="*/ 0 w 33"/>
                      <a:gd name="T79" fmla="*/ 9 h 24"/>
                      <a:gd name="T80" fmla="*/ 0 w 33"/>
                      <a:gd name="T81" fmla="*/ 9 h 24"/>
                      <a:gd name="T82" fmla="*/ 0 w 33"/>
                      <a:gd name="T83" fmla="*/ 8 h 24"/>
                      <a:gd name="T84" fmla="*/ 0 w 33"/>
                      <a:gd name="T85" fmla="*/ 7 h 24"/>
                      <a:gd name="T86" fmla="*/ 0 w 33"/>
                      <a:gd name="T87" fmla="*/ 7 h 24"/>
                      <a:gd name="T88" fmla="*/ 0 w 33"/>
                      <a:gd name="T89" fmla="*/ 6 h 24"/>
                      <a:gd name="T90" fmla="*/ 0 w 33"/>
                      <a:gd name="T91" fmla="*/ 6 h 24"/>
                      <a:gd name="T92" fmla="*/ 0 w 33"/>
                      <a:gd name="T93" fmla="*/ 5 h 24"/>
                      <a:gd name="T94" fmla="*/ 0 w 33"/>
                      <a:gd name="T95" fmla="*/ 5 h 2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3"/>
                      <a:gd name="T145" fmla="*/ 0 h 24"/>
                      <a:gd name="T146" fmla="*/ 33 w 33"/>
                      <a:gd name="T147" fmla="*/ 24 h 2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3" h="24">
                        <a:moveTo>
                          <a:pt x="0" y="4"/>
                        </a:move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4" y="1"/>
                        </a:lnTo>
                        <a:lnTo>
                          <a:pt x="25" y="1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7" y="3"/>
                        </a:lnTo>
                        <a:lnTo>
                          <a:pt x="28" y="3"/>
                        </a:lnTo>
                        <a:lnTo>
                          <a:pt x="28" y="4"/>
                        </a:lnTo>
                        <a:lnTo>
                          <a:pt x="28" y="5"/>
                        </a:lnTo>
                        <a:lnTo>
                          <a:pt x="29" y="5"/>
                        </a:lnTo>
                        <a:lnTo>
                          <a:pt x="29" y="6"/>
                        </a:lnTo>
                        <a:lnTo>
                          <a:pt x="30" y="7"/>
                        </a:lnTo>
                        <a:lnTo>
                          <a:pt x="30" y="8"/>
                        </a:lnTo>
                        <a:lnTo>
                          <a:pt x="31" y="8"/>
                        </a:lnTo>
                        <a:lnTo>
                          <a:pt x="31" y="9"/>
                        </a:lnTo>
                        <a:lnTo>
                          <a:pt x="31" y="10"/>
                        </a:lnTo>
                        <a:lnTo>
                          <a:pt x="32" y="11"/>
                        </a:lnTo>
                        <a:lnTo>
                          <a:pt x="32" y="12"/>
                        </a:lnTo>
                        <a:lnTo>
                          <a:pt x="32" y="13"/>
                        </a:lnTo>
                        <a:lnTo>
                          <a:pt x="33" y="13"/>
                        </a:lnTo>
                        <a:lnTo>
                          <a:pt x="33" y="14"/>
                        </a:lnTo>
                        <a:lnTo>
                          <a:pt x="33" y="15"/>
                        </a:lnTo>
                        <a:lnTo>
                          <a:pt x="33" y="16"/>
                        </a:lnTo>
                        <a:lnTo>
                          <a:pt x="33" y="17"/>
                        </a:lnTo>
                        <a:lnTo>
                          <a:pt x="33" y="18"/>
                        </a:lnTo>
                        <a:lnTo>
                          <a:pt x="32" y="19"/>
                        </a:lnTo>
                        <a:lnTo>
                          <a:pt x="32" y="20"/>
                        </a:lnTo>
                        <a:lnTo>
                          <a:pt x="32" y="21"/>
                        </a:lnTo>
                        <a:lnTo>
                          <a:pt x="32" y="22"/>
                        </a:lnTo>
                        <a:lnTo>
                          <a:pt x="31" y="22"/>
                        </a:lnTo>
                        <a:lnTo>
                          <a:pt x="31" y="23"/>
                        </a:lnTo>
                        <a:lnTo>
                          <a:pt x="30" y="24"/>
                        </a:lnTo>
                        <a:lnTo>
                          <a:pt x="1" y="12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75" name="Freeform 110"/>
                  <p:cNvSpPr>
                    <a:spLocks noChangeArrowheads="1"/>
                  </p:cNvSpPr>
                  <p:nvPr/>
                </p:nvSpPr>
                <p:spPr bwMode="auto">
                  <a:xfrm>
                    <a:off x="326" y="285"/>
                    <a:ext cx="27" cy="15"/>
                  </a:xfrm>
                  <a:custGeom>
                    <a:avLst/>
                    <a:gdLst>
                      <a:gd name="T0" fmla="*/ 0 w 26"/>
                      <a:gd name="T1" fmla="*/ 0 h 15"/>
                      <a:gd name="T2" fmla="*/ 18 w 26"/>
                      <a:gd name="T3" fmla="*/ 0 h 15"/>
                      <a:gd name="T4" fmla="*/ 28 w 26"/>
                      <a:gd name="T5" fmla="*/ 7 h 15"/>
                      <a:gd name="T6" fmla="*/ 28 w 26"/>
                      <a:gd name="T7" fmla="*/ 10 h 15"/>
                      <a:gd name="T8" fmla="*/ 28 w 26"/>
                      <a:gd name="T9" fmla="*/ 14 h 15"/>
                      <a:gd name="T10" fmla="*/ 25 w 26"/>
                      <a:gd name="T11" fmla="*/ 15 h 15"/>
                      <a:gd name="T12" fmla="*/ 22 w 26"/>
                      <a:gd name="T13" fmla="*/ 14 h 15"/>
                      <a:gd name="T14" fmla="*/ 1 w 26"/>
                      <a:gd name="T15" fmla="*/ 7 h 15"/>
                      <a:gd name="T16" fmla="*/ 0 w 26"/>
                      <a:gd name="T17" fmla="*/ 5 h 15"/>
                      <a:gd name="T18" fmla="*/ 0 w 26"/>
                      <a:gd name="T19" fmla="*/ 2 h 15"/>
                      <a:gd name="T20" fmla="*/ 0 w 26"/>
                      <a:gd name="T21" fmla="*/ 0 h 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6"/>
                      <a:gd name="T34" fmla="*/ 0 h 15"/>
                      <a:gd name="T35" fmla="*/ 26 w 26"/>
                      <a:gd name="T36" fmla="*/ 15 h 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6" h="15">
                        <a:moveTo>
                          <a:pt x="0" y="0"/>
                        </a:moveTo>
                        <a:lnTo>
                          <a:pt x="16" y="0"/>
                        </a:lnTo>
                        <a:cubicBezTo>
                          <a:pt x="16" y="0"/>
                          <a:pt x="22" y="1"/>
                          <a:pt x="26" y="7"/>
                        </a:cubicBezTo>
                        <a:cubicBezTo>
                          <a:pt x="26" y="7"/>
                          <a:pt x="26" y="8"/>
                          <a:pt x="26" y="10"/>
                        </a:cubicBezTo>
                        <a:cubicBezTo>
                          <a:pt x="26" y="10"/>
                          <a:pt x="26" y="12"/>
                          <a:pt x="26" y="14"/>
                        </a:cubicBezTo>
                        <a:cubicBezTo>
                          <a:pt x="26" y="14"/>
                          <a:pt x="24" y="15"/>
                          <a:pt x="23" y="15"/>
                        </a:cubicBezTo>
                        <a:cubicBezTo>
                          <a:pt x="23" y="15"/>
                          <a:pt x="21" y="15"/>
                          <a:pt x="20" y="14"/>
                        </a:cubicBezTo>
                        <a:lnTo>
                          <a:pt x="1" y="7"/>
                        </a:lnTo>
                        <a:cubicBezTo>
                          <a:pt x="1" y="7"/>
                          <a:pt x="0" y="6"/>
                          <a:pt x="0" y="5"/>
                        </a:cubicBezTo>
                        <a:cubicBezTo>
                          <a:pt x="0" y="5"/>
                          <a:pt x="0" y="4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76" name="Freeform 111"/>
                  <p:cNvSpPr>
                    <a:spLocks noChangeArrowheads="1"/>
                  </p:cNvSpPr>
                  <p:nvPr/>
                </p:nvSpPr>
                <p:spPr bwMode="auto">
                  <a:xfrm>
                    <a:off x="328" y="276"/>
                    <a:ext cx="24" cy="6"/>
                  </a:xfrm>
                  <a:custGeom>
                    <a:avLst/>
                    <a:gdLst>
                      <a:gd name="T0" fmla="*/ 24 w 24"/>
                      <a:gd name="T1" fmla="*/ 0 h 6"/>
                      <a:gd name="T2" fmla="*/ 0 w 24"/>
                      <a:gd name="T3" fmla="*/ 6 h 6"/>
                      <a:gd name="T4" fmla="*/ 23 w 24"/>
                      <a:gd name="T5" fmla="*/ 2 h 6"/>
                      <a:gd name="T6" fmla="*/ 24 w 24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6"/>
                      <a:gd name="T14" fmla="*/ 24 w 24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6">
                        <a:moveTo>
                          <a:pt x="24" y="0"/>
                        </a:moveTo>
                        <a:cubicBezTo>
                          <a:pt x="24" y="0"/>
                          <a:pt x="11" y="0"/>
                          <a:pt x="0" y="6"/>
                        </a:cubicBezTo>
                        <a:cubicBezTo>
                          <a:pt x="0" y="6"/>
                          <a:pt x="11" y="2"/>
                          <a:pt x="23" y="2"/>
                        </a:cubicBezTo>
                        <a:lnTo>
                          <a:pt x="24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77" name="Freeform 112"/>
                  <p:cNvSpPr>
                    <a:spLocks noChangeArrowheads="1"/>
                  </p:cNvSpPr>
                  <p:nvPr/>
                </p:nvSpPr>
                <p:spPr bwMode="auto">
                  <a:xfrm>
                    <a:off x="338" y="275"/>
                    <a:ext cx="6" cy="3"/>
                  </a:xfrm>
                  <a:custGeom>
                    <a:avLst/>
                    <a:gdLst>
                      <a:gd name="T0" fmla="*/ 0 w 5"/>
                      <a:gd name="T1" fmla="*/ 4 h 2"/>
                      <a:gd name="T2" fmla="*/ 7 w 5"/>
                      <a:gd name="T3" fmla="*/ 0 h 2"/>
                      <a:gd name="T4" fmla="*/ 5 w 5"/>
                      <a:gd name="T5" fmla="*/ 0 h 2"/>
                      <a:gd name="T6" fmla="*/ 1 w 5"/>
                      <a:gd name="T7" fmla="*/ 0 h 2"/>
                      <a:gd name="T8" fmla="*/ 0 w 5"/>
                      <a:gd name="T9" fmla="*/ 4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2"/>
                      <a:gd name="T17" fmla="*/ 5 w 5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2">
                        <a:moveTo>
                          <a:pt x="0" y="2"/>
                        </a:moveTo>
                        <a:cubicBezTo>
                          <a:pt x="0" y="2"/>
                          <a:pt x="3" y="3"/>
                          <a:pt x="5" y="0"/>
                        </a:cubicBezTo>
                        <a:cubicBezTo>
                          <a:pt x="5" y="0"/>
                          <a:pt x="4" y="0"/>
                          <a:pt x="3" y="0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78" name="Freeform 113"/>
                  <p:cNvSpPr>
                    <a:spLocks noChangeArrowheads="1"/>
                  </p:cNvSpPr>
                  <p:nvPr/>
                </p:nvSpPr>
                <p:spPr bwMode="auto">
                  <a:xfrm>
                    <a:off x="24" y="269"/>
                    <a:ext cx="315" cy="98"/>
                  </a:xfrm>
                  <a:custGeom>
                    <a:avLst/>
                    <a:gdLst>
                      <a:gd name="T0" fmla="*/ 43 w 314"/>
                      <a:gd name="T1" fmla="*/ 97 h 98"/>
                      <a:gd name="T2" fmla="*/ 316 w 314"/>
                      <a:gd name="T3" fmla="*/ 42 h 98"/>
                      <a:gd name="T4" fmla="*/ 309 w 314"/>
                      <a:gd name="T5" fmla="*/ 34 h 98"/>
                      <a:gd name="T6" fmla="*/ 249 w 314"/>
                      <a:gd name="T7" fmla="*/ 9 h 98"/>
                      <a:gd name="T8" fmla="*/ 248 w 314"/>
                      <a:gd name="T9" fmla="*/ 5 h 98"/>
                      <a:gd name="T10" fmla="*/ 241 w 314"/>
                      <a:gd name="T11" fmla="*/ 0 h 98"/>
                      <a:gd name="T12" fmla="*/ 0 w 314"/>
                      <a:gd name="T13" fmla="*/ 35 h 98"/>
                      <a:gd name="T14" fmla="*/ 6 w 314"/>
                      <a:gd name="T15" fmla="*/ 41 h 98"/>
                      <a:gd name="T16" fmla="*/ 7 w 314"/>
                      <a:gd name="T17" fmla="*/ 46 h 98"/>
                      <a:gd name="T18" fmla="*/ 38 w 314"/>
                      <a:gd name="T19" fmla="*/ 87 h 98"/>
                      <a:gd name="T20" fmla="*/ 39 w 314"/>
                      <a:gd name="T21" fmla="*/ 98 h 98"/>
                      <a:gd name="T22" fmla="*/ 43 w 314"/>
                      <a:gd name="T23" fmla="*/ 97 h 9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14"/>
                      <a:gd name="T37" fmla="*/ 0 h 98"/>
                      <a:gd name="T38" fmla="*/ 314 w 314"/>
                      <a:gd name="T39" fmla="*/ 98 h 9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14" h="98">
                        <a:moveTo>
                          <a:pt x="43" y="97"/>
                        </a:moveTo>
                        <a:lnTo>
                          <a:pt x="314" y="42"/>
                        </a:lnTo>
                        <a:cubicBezTo>
                          <a:pt x="314" y="42"/>
                          <a:pt x="312" y="37"/>
                          <a:pt x="307" y="34"/>
                        </a:cubicBezTo>
                        <a:lnTo>
                          <a:pt x="247" y="9"/>
                        </a:lnTo>
                        <a:lnTo>
                          <a:pt x="246" y="5"/>
                        </a:lnTo>
                        <a:lnTo>
                          <a:pt x="239" y="0"/>
                        </a:lnTo>
                        <a:lnTo>
                          <a:pt x="0" y="35"/>
                        </a:lnTo>
                        <a:cubicBezTo>
                          <a:pt x="0" y="35"/>
                          <a:pt x="3" y="38"/>
                          <a:pt x="6" y="41"/>
                        </a:cubicBezTo>
                        <a:lnTo>
                          <a:pt x="7" y="46"/>
                        </a:lnTo>
                        <a:lnTo>
                          <a:pt x="38" y="87"/>
                        </a:lnTo>
                        <a:cubicBezTo>
                          <a:pt x="38" y="87"/>
                          <a:pt x="40" y="92"/>
                          <a:pt x="39" y="98"/>
                        </a:cubicBezTo>
                        <a:lnTo>
                          <a:pt x="43" y="97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79" name="Freeform 114"/>
                  <p:cNvSpPr>
                    <a:spLocks noChangeArrowheads="1"/>
                  </p:cNvSpPr>
                  <p:nvPr/>
                </p:nvSpPr>
                <p:spPr bwMode="auto">
                  <a:xfrm>
                    <a:off x="23" y="304"/>
                    <a:ext cx="43" cy="63"/>
                  </a:xfrm>
                  <a:custGeom>
                    <a:avLst/>
                    <a:gdLst>
                      <a:gd name="T0" fmla="*/ 41 w 42"/>
                      <a:gd name="T1" fmla="*/ 62 h 63"/>
                      <a:gd name="T2" fmla="*/ 44 w 42"/>
                      <a:gd name="T3" fmla="*/ 63 h 63"/>
                      <a:gd name="T4" fmla="*/ 43 w 42"/>
                      <a:gd name="T5" fmla="*/ 53 h 63"/>
                      <a:gd name="T6" fmla="*/ 8 w 42"/>
                      <a:gd name="T7" fmla="*/ 12 h 63"/>
                      <a:gd name="T8" fmla="*/ 8 w 42"/>
                      <a:gd name="T9" fmla="*/ 6 h 63"/>
                      <a:gd name="T10" fmla="*/ 2 w 42"/>
                      <a:gd name="T11" fmla="*/ 0 h 63"/>
                      <a:gd name="T12" fmla="*/ 0 w 42"/>
                      <a:gd name="T13" fmla="*/ 0 h 63"/>
                      <a:gd name="T14" fmla="*/ 0 w 42"/>
                      <a:gd name="T15" fmla="*/ 11 h 63"/>
                      <a:gd name="T16" fmla="*/ 41 w 42"/>
                      <a:gd name="T17" fmla="*/ 62 h 6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2"/>
                      <a:gd name="T28" fmla="*/ 0 h 63"/>
                      <a:gd name="T29" fmla="*/ 42 w 42"/>
                      <a:gd name="T30" fmla="*/ 63 h 6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2" h="63">
                        <a:moveTo>
                          <a:pt x="39" y="62"/>
                        </a:moveTo>
                        <a:cubicBezTo>
                          <a:pt x="39" y="62"/>
                          <a:pt x="40" y="63"/>
                          <a:pt x="42" y="63"/>
                        </a:cubicBezTo>
                        <a:cubicBezTo>
                          <a:pt x="42" y="63"/>
                          <a:pt x="43" y="58"/>
                          <a:pt x="41" y="53"/>
                        </a:cubicBezTo>
                        <a:lnTo>
                          <a:pt x="8" y="12"/>
                        </a:lnTo>
                        <a:lnTo>
                          <a:pt x="8" y="6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39" y="62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80" name="Freeform 115"/>
                  <p:cNvSpPr>
                    <a:spLocks noChangeArrowheads="1"/>
                  </p:cNvSpPr>
                  <p:nvPr/>
                </p:nvSpPr>
                <p:spPr bwMode="auto">
                  <a:xfrm>
                    <a:off x="262" y="269"/>
                    <a:ext cx="78" cy="43"/>
                  </a:xfrm>
                  <a:custGeom>
                    <a:avLst/>
                    <a:gdLst>
                      <a:gd name="T0" fmla="*/ 77 w 78"/>
                      <a:gd name="T1" fmla="*/ 43 h 43"/>
                      <a:gd name="T2" fmla="*/ 78 w 78"/>
                      <a:gd name="T3" fmla="*/ 42 h 43"/>
                      <a:gd name="T4" fmla="*/ 72 w 78"/>
                      <a:gd name="T5" fmla="*/ 35 h 43"/>
                      <a:gd name="T6" fmla="*/ 11 w 78"/>
                      <a:gd name="T7" fmla="*/ 9 h 43"/>
                      <a:gd name="T8" fmla="*/ 10 w 78"/>
                      <a:gd name="T9" fmla="*/ 4 h 43"/>
                      <a:gd name="T10" fmla="*/ 1 w 78"/>
                      <a:gd name="T11" fmla="*/ 0 h 43"/>
                      <a:gd name="T12" fmla="*/ 0 w 78"/>
                      <a:gd name="T13" fmla="*/ 0 h 43"/>
                      <a:gd name="T14" fmla="*/ 9 w 78"/>
                      <a:gd name="T15" fmla="*/ 5 h 43"/>
                      <a:gd name="T16" fmla="*/ 10 w 78"/>
                      <a:gd name="T17" fmla="*/ 9 h 43"/>
                      <a:gd name="T18" fmla="*/ 72 w 78"/>
                      <a:gd name="T19" fmla="*/ 36 h 43"/>
                      <a:gd name="T20" fmla="*/ 77 w 78"/>
                      <a:gd name="T21" fmla="*/ 43 h 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8"/>
                      <a:gd name="T34" fmla="*/ 0 h 43"/>
                      <a:gd name="T35" fmla="*/ 78 w 78"/>
                      <a:gd name="T36" fmla="*/ 43 h 4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8" h="43">
                        <a:moveTo>
                          <a:pt x="77" y="43"/>
                        </a:moveTo>
                        <a:lnTo>
                          <a:pt x="78" y="42"/>
                        </a:lnTo>
                        <a:cubicBezTo>
                          <a:pt x="78" y="42"/>
                          <a:pt x="76" y="38"/>
                          <a:pt x="72" y="35"/>
                        </a:cubicBezTo>
                        <a:lnTo>
                          <a:pt x="11" y="9"/>
                        </a:lnTo>
                        <a:lnTo>
                          <a:pt x="10" y="4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9" y="5"/>
                        </a:lnTo>
                        <a:lnTo>
                          <a:pt x="10" y="9"/>
                        </a:lnTo>
                        <a:lnTo>
                          <a:pt x="72" y="36"/>
                        </a:lnTo>
                        <a:cubicBezTo>
                          <a:pt x="72" y="36"/>
                          <a:pt x="75" y="39"/>
                          <a:pt x="77" y="43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81" name="Freeform 116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273"/>
                    <a:ext cx="241" cy="42"/>
                  </a:xfrm>
                  <a:custGeom>
                    <a:avLst/>
                    <a:gdLst>
                      <a:gd name="T0" fmla="*/ 0 w 240"/>
                      <a:gd name="T1" fmla="*/ 38 h 41"/>
                      <a:gd name="T2" fmla="*/ 241 w 240"/>
                      <a:gd name="T3" fmla="*/ 0 h 41"/>
                      <a:gd name="T4" fmla="*/ 242 w 240"/>
                      <a:gd name="T5" fmla="*/ 4 h 41"/>
                      <a:gd name="T6" fmla="*/ 0 w 240"/>
                      <a:gd name="T7" fmla="*/ 43 h 41"/>
                      <a:gd name="T8" fmla="*/ 0 w 240"/>
                      <a:gd name="T9" fmla="*/ 38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41"/>
                      <a:gd name="T17" fmla="*/ 240 w 240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41">
                        <a:moveTo>
                          <a:pt x="0" y="36"/>
                        </a:moveTo>
                        <a:lnTo>
                          <a:pt x="239" y="0"/>
                        </a:lnTo>
                        <a:lnTo>
                          <a:pt x="240" y="4"/>
                        </a:lnTo>
                        <a:lnTo>
                          <a:pt x="0" y="41"/>
                        </a:lnTo>
                        <a:lnTo>
                          <a:pt x="0" y="3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82" name="Freeform 117"/>
                  <p:cNvSpPr>
                    <a:spLocks noChangeArrowheads="1"/>
                  </p:cNvSpPr>
                  <p:nvPr/>
                </p:nvSpPr>
                <p:spPr bwMode="auto">
                  <a:xfrm>
                    <a:off x="66" y="305"/>
                    <a:ext cx="273" cy="62"/>
                  </a:xfrm>
                  <a:custGeom>
                    <a:avLst/>
                    <a:gdLst>
                      <a:gd name="T0" fmla="*/ 0 w 273"/>
                      <a:gd name="T1" fmla="*/ 57 h 61"/>
                      <a:gd name="T2" fmla="*/ 266 w 273"/>
                      <a:gd name="T3" fmla="*/ 0 h 61"/>
                      <a:gd name="T4" fmla="*/ 273 w 273"/>
                      <a:gd name="T5" fmla="*/ 6 h 61"/>
                      <a:gd name="T6" fmla="*/ 0 w 273"/>
                      <a:gd name="T7" fmla="*/ 63 h 61"/>
                      <a:gd name="T8" fmla="*/ 0 w 273"/>
                      <a:gd name="T9" fmla="*/ 57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3"/>
                      <a:gd name="T16" fmla="*/ 0 h 61"/>
                      <a:gd name="T17" fmla="*/ 273 w 27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3" h="61">
                        <a:moveTo>
                          <a:pt x="0" y="55"/>
                        </a:moveTo>
                        <a:lnTo>
                          <a:pt x="266" y="0"/>
                        </a:lnTo>
                        <a:cubicBezTo>
                          <a:pt x="266" y="0"/>
                          <a:pt x="270" y="1"/>
                          <a:pt x="273" y="6"/>
                        </a:cubicBezTo>
                        <a:lnTo>
                          <a:pt x="0" y="61"/>
                        </a:lnTo>
                        <a:lnTo>
                          <a:pt x="0" y="5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83" name="Freeform 118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284"/>
                    <a:ext cx="278" cy="68"/>
                  </a:xfrm>
                  <a:custGeom>
                    <a:avLst/>
                    <a:gdLst>
                      <a:gd name="T0" fmla="*/ 4 w 277"/>
                      <a:gd name="T1" fmla="*/ 42 h 68"/>
                      <a:gd name="T2" fmla="*/ 26 w 277"/>
                      <a:gd name="T3" fmla="*/ 68 h 68"/>
                      <a:gd name="T4" fmla="*/ 207 w 277"/>
                      <a:gd name="T5" fmla="*/ 32 h 68"/>
                      <a:gd name="T6" fmla="*/ 189 w 277"/>
                      <a:gd name="T7" fmla="*/ 20 h 68"/>
                      <a:gd name="T8" fmla="*/ 221 w 277"/>
                      <a:gd name="T9" fmla="*/ 13 h 68"/>
                      <a:gd name="T10" fmla="*/ 241 w 277"/>
                      <a:gd name="T11" fmla="*/ 25 h 68"/>
                      <a:gd name="T12" fmla="*/ 279 w 277"/>
                      <a:gd name="T13" fmla="*/ 17 h 68"/>
                      <a:gd name="T14" fmla="*/ 279 w 277"/>
                      <a:gd name="T15" fmla="*/ 16 h 68"/>
                      <a:gd name="T16" fmla="*/ 244 w 277"/>
                      <a:gd name="T17" fmla="*/ 0 h 68"/>
                      <a:gd name="T18" fmla="*/ 202 w 277"/>
                      <a:gd name="T19" fmla="*/ 7 h 68"/>
                      <a:gd name="T20" fmla="*/ 196 w 277"/>
                      <a:gd name="T21" fmla="*/ 1 h 68"/>
                      <a:gd name="T22" fmla="*/ 168 w 277"/>
                      <a:gd name="T23" fmla="*/ 6 h 68"/>
                      <a:gd name="T24" fmla="*/ 171 w 277"/>
                      <a:gd name="T25" fmla="*/ 7 h 68"/>
                      <a:gd name="T26" fmla="*/ 167 w 277"/>
                      <a:gd name="T27" fmla="*/ 8 h 68"/>
                      <a:gd name="T28" fmla="*/ 165 w 277"/>
                      <a:gd name="T29" fmla="*/ 6 h 68"/>
                      <a:gd name="T30" fmla="*/ 121 w 277"/>
                      <a:gd name="T31" fmla="*/ 13 h 68"/>
                      <a:gd name="T32" fmla="*/ 125 w 277"/>
                      <a:gd name="T33" fmla="*/ 18 h 68"/>
                      <a:gd name="T34" fmla="*/ 121 w 277"/>
                      <a:gd name="T35" fmla="*/ 19 h 68"/>
                      <a:gd name="T36" fmla="*/ 116 w 277"/>
                      <a:gd name="T37" fmla="*/ 13 h 68"/>
                      <a:gd name="T38" fmla="*/ 74 w 277"/>
                      <a:gd name="T39" fmla="*/ 20 h 68"/>
                      <a:gd name="T40" fmla="*/ 74 w 277"/>
                      <a:gd name="T41" fmla="*/ 23 h 68"/>
                      <a:gd name="T42" fmla="*/ 76 w 277"/>
                      <a:gd name="T43" fmla="*/ 26 h 68"/>
                      <a:gd name="T44" fmla="*/ 71 w 277"/>
                      <a:gd name="T45" fmla="*/ 26 h 68"/>
                      <a:gd name="T46" fmla="*/ 67 w 277"/>
                      <a:gd name="T47" fmla="*/ 21 h 68"/>
                      <a:gd name="T48" fmla="*/ 21 w 277"/>
                      <a:gd name="T49" fmla="*/ 28 h 68"/>
                      <a:gd name="T50" fmla="*/ 20 w 277"/>
                      <a:gd name="T51" fmla="*/ 31 h 68"/>
                      <a:gd name="T52" fmla="*/ 22 w 277"/>
                      <a:gd name="T53" fmla="*/ 34 h 68"/>
                      <a:gd name="T54" fmla="*/ 14 w 277"/>
                      <a:gd name="T55" fmla="*/ 35 h 68"/>
                      <a:gd name="T56" fmla="*/ 10 w 277"/>
                      <a:gd name="T57" fmla="*/ 30 h 68"/>
                      <a:gd name="T58" fmla="*/ 0 w 277"/>
                      <a:gd name="T59" fmla="*/ 31 h 68"/>
                      <a:gd name="T60" fmla="*/ 0 w 277"/>
                      <a:gd name="T61" fmla="*/ 35 h 68"/>
                      <a:gd name="T62" fmla="*/ 4 w 277"/>
                      <a:gd name="T63" fmla="*/ 38 h 68"/>
                      <a:gd name="T64" fmla="*/ 4 w 277"/>
                      <a:gd name="T65" fmla="*/ 42 h 6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77"/>
                      <a:gd name="T100" fmla="*/ 0 h 68"/>
                      <a:gd name="T101" fmla="*/ 277 w 277"/>
                      <a:gd name="T102" fmla="*/ 68 h 6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77" h="68">
                        <a:moveTo>
                          <a:pt x="4" y="42"/>
                        </a:moveTo>
                        <a:lnTo>
                          <a:pt x="26" y="68"/>
                        </a:lnTo>
                        <a:lnTo>
                          <a:pt x="205" y="32"/>
                        </a:lnTo>
                        <a:lnTo>
                          <a:pt x="187" y="20"/>
                        </a:lnTo>
                        <a:lnTo>
                          <a:pt x="219" y="13"/>
                        </a:lnTo>
                        <a:lnTo>
                          <a:pt x="239" y="25"/>
                        </a:lnTo>
                        <a:lnTo>
                          <a:pt x="277" y="17"/>
                        </a:lnTo>
                        <a:lnTo>
                          <a:pt x="277" y="16"/>
                        </a:lnTo>
                        <a:lnTo>
                          <a:pt x="242" y="0"/>
                        </a:lnTo>
                        <a:lnTo>
                          <a:pt x="200" y="7"/>
                        </a:lnTo>
                        <a:lnTo>
                          <a:pt x="194" y="1"/>
                        </a:lnTo>
                        <a:lnTo>
                          <a:pt x="166" y="6"/>
                        </a:lnTo>
                        <a:lnTo>
                          <a:pt x="169" y="7"/>
                        </a:lnTo>
                        <a:lnTo>
                          <a:pt x="165" y="8"/>
                        </a:lnTo>
                        <a:lnTo>
                          <a:pt x="163" y="6"/>
                        </a:lnTo>
                        <a:lnTo>
                          <a:pt x="121" y="13"/>
                        </a:lnTo>
                        <a:lnTo>
                          <a:pt x="125" y="18"/>
                        </a:lnTo>
                        <a:lnTo>
                          <a:pt x="121" y="19"/>
                        </a:lnTo>
                        <a:lnTo>
                          <a:pt x="116" y="13"/>
                        </a:lnTo>
                        <a:lnTo>
                          <a:pt x="74" y="20"/>
                        </a:lnTo>
                        <a:lnTo>
                          <a:pt x="74" y="23"/>
                        </a:lnTo>
                        <a:lnTo>
                          <a:pt x="76" y="26"/>
                        </a:lnTo>
                        <a:lnTo>
                          <a:pt x="71" y="26"/>
                        </a:lnTo>
                        <a:lnTo>
                          <a:pt x="67" y="21"/>
                        </a:lnTo>
                        <a:lnTo>
                          <a:pt x="21" y="28"/>
                        </a:lnTo>
                        <a:lnTo>
                          <a:pt x="20" y="31"/>
                        </a:lnTo>
                        <a:lnTo>
                          <a:pt x="22" y="34"/>
                        </a:lnTo>
                        <a:lnTo>
                          <a:pt x="14" y="35"/>
                        </a:lnTo>
                        <a:lnTo>
                          <a:pt x="10" y="30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4" y="38"/>
                        </a:lnTo>
                        <a:lnTo>
                          <a:pt x="4" y="42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84" name="Freeform 119"/>
                  <p:cNvSpPr>
                    <a:spLocks noChangeArrowheads="1"/>
                  </p:cNvSpPr>
                  <p:nvPr/>
                </p:nvSpPr>
                <p:spPr bwMode="auto">
                  <a:xfrm>
                    <a:off x="242" y="302"/>
                    <a:ext cx="37" cy="14"/>
                  </a:xfrm>
                  <a:custGeom>
                    <a:avLst/>
                    <a:gdLst>
                      <a:gd name="T0" fmla="*/ 0 w 36"/>
                      <a:gd name="T1" fmla="*/ 10 h 13"/>
                      <a:gd name="T2" fmla="*/ 6 w 36"/>
                      <a:gd name="T3" fmla="*/ 15 h 13"/>
                      <a:gd name="T4" fmla="*/ 38 w 36"/>
                      <a:gd name="T5" fmla="*/ 9 h 13"/>
                      <a:gd name="T6" fmla="*/ 38 w 36"/>
                      <a:gd name="T7" fmla="*/ 5 h 13"/>
                      <a:gd name="T8" fmla="*/ 31 w 36"/>
                      <a:gd name="T9" fmla="*/ 1 h 13"/>
                      <a:gd name="T10" fmla="*/ 21 w 36"/>
                      <a:gd name="T11" fmla="*/ 3 h 13"/>
                      <a:gd name="T12" fmla="*/ 14 w 36"/>
                      <a:gd name="T13" fmla="*/ 0 h 13"/>
                      <a:gd name="T14" fmla="*/ 3 w 36"/>
                      <a:gd name="T15" fmla="*/ 1 h 13"/>
                      <a:gd name="T16" fmla="*/ 7 w 36"/>
                      <a:gd name="T17" fmla="*/ 5 h 13"/>
                      <a:gd name="T18" fmla="*/ 0 w 36"/>
                      <a:gd name="T19" fmla="*/ 9 h 13"/>
                      <a:gd name="T20" fmla="*/ 0 w 36"/>
                      <a:gd name="T21" fmla="*/ 10 h 1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6"/>
                      <a:gd name="T34" fmla="*/ 0 h 13"/>
                      <a:gd name="T35" fmla="*/ 36 w 36"/>
                      <a:gd name="T36" fmla="*/ 13 h 1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6" h="13">
                        <a:moveTo>
                          <a:pt x="0" y="8"/>
                        </a:moveTo>
                        <a:lnTo>
                          <a:pt x="6" y="13"/>
                        </a:lnTo>
                        <a:lnTo>
                          <a:pt x="36" y="7"/>
                        </a:lnTo>
                        <a:lnTo>
                          <a:pt x="36" y="5"/>
                        </a:lnTo>
                        <a:lnTo>
                          <a:pt x="29" y="1"/>
                        </a:lnTo>
                        <a:lnTo>
                          <a:pt x="19" y="3"/>
                        </a:lnTo>
                        <a:lnTo>
                          <a:pt x="14" y="0"/>
                        </a:lnTo>
                        <a:lnTo>
                          <a:pt x="3" y="1"/>
                        </a:lnTo>
                        <a:lnTo>
                          <a:pt x="7" y="5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85" name="Line 120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249" y="30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6" name="Freeform 121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255" y="309"/>
                    <a:ext cx="6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0 w 5"/>
                      <a:gd name="T5" fmla="*/ 0 h 1"/>
                      <a:gd name="T6" fmla="*/ 0 w 5"/>
                      <a:gd name="T7" fmla="*/ 0 h 1"/>
                      <a:gd name="T8" fmla="*/ 0 w 5"/>
                      <a:gd name="T9" fmla="*/ 0 h 1"/>
                      <a:gd name="T10" fmla="*/ 0 w 5"/>
                      <a:gd name="T11" fmla="*/ 0 h 1"/>
                      <a:gd name="T12" fmla="*/ 0 w 5"/>
                      <a:gd name="T13" fmla="*/ 0 h 1"/>
                      <a:gd name="T14" fmla="*/ 0 w 5"/>
                      <a:gd name="T15" fmla="*/ 0 h 1"/>
                      <a:gd name="T16" fmla="*/ 0 w 5"/>
                      <a:gd name="T17" fmla="*/ 0 h 1"/>
                      <a:gd name="T18" fmla="*/ 0 w 5"/>
                      <a:gd name="T19" fmla="*/ 0 h 1"/>
                      <a:gd name="T20" fmla="*/ 0 w 5"/>
                      <a:gd name="T21" fmla="*/ 0 h 1"/>
                      <a:gd name="T22" fmla="*/ 0 w 5"/>
                      <a:gd name="T23" fmla="*/ 0 h 1"/>
                      <a:gd name="T24" fmla="*/ 1 w 5"/>
                      <a:gd name="T25" fmla="*/ 0 h 1"/>
                      <a:gd name="T26" fmla="*/ 1 w 5"/>
                      <a:gd name="T27" fmla="*/ 0 h 1"/>
                      <a:gd name="T28" fmla="*/ 1 w 5"/>
                      <a:gd name="T29" fmla="*/ 0 h 1"/>
                      <a:gd name="T30" fmla="*/ 1 w 5"/>
                      <a:gd name="T31" fmla="*/ 0 h 1"/>
                      <a:gd name="T32" fmla="*/ 1 w 5"/>
                      <a:gd name="T33" fmla="*/ 0 h 1"/>
                      <a:gd name="T34" fmla="*/ 1 w 5"/>
                      <a:gd name="T35" fmla="*/ 0 h 1"/>
                      <a:gd name="T36" fmla="*/ 1 w 5"/>
                      <a:gd name="T37" fmla="*/ 0 h 1"/>
                      <a:gd name="T38" fmla="*/ 1 w 5"/>
                      <a:gd name="T39" fmla="*/ 0 h 1"/>
                      <a:gd name="T40" fmla="*/ 1 w 5"/>
                      <a:gd name="T41" fmla="*/ 0 h 1"/>
                      <a:gd name="T42" fmla="*/ 1 w 5"/>
                      <a:gd name="T43" fmla="*/ 0 h 1"/>
                      <a:gd name="T44" fmla="*/ 2 w 5"/>
                      <a:gd name="T45" fmla="*/ 0 h 1"/>
                      <a:gd name="T46" fmla="*/ 2 w 5"/>
                      <a:gd name="T47" fmla="*/ 0 h 1"/>
                      <a:gd name="T48" fmla="*/ 2 w 5"/>
                      <a:gd name="T49" fmla="*/ 0 h 1"/>
                      <a:gd name="T50" fmla="*/ 2 w 5"/>
                      <a:gd name="T51" fmla="*/ 0 h 1"/>
                      <a:gd name="T52" fmla="*/ 2 w 5"/>
                      <a:gd name="T53" fmla="*/ 0 h 1"/>
                      <a:gd name="T54" fmla="*/ 2 w 5"/>
                      <a:gd name="T55" fmla="*/ 0 h 1"/>
                      <a:gd name="T56" fmla="*/ 2 w 5"/>
                      <a:gd name="T57" fmla="*/ 0 h 1"/>
                      <a:gd name="T58" fmla="*/ 2 w 5"/>
                      <a:gd name="T59" fmla="*/ 0 h 1"/>
                      <a:gd name="T60" fmla="*/ 2 w 5"/>
                      <a:gd name="T61" fmla="*/ 0 h 1"/>
                      <a:gd name="T62" fmla="*/ 2 w 5"/>
                      <a:gd name="T63" fmla="*/ 0 h 1"/>
                      <a:gd name="T64" fmla="*/ 5 w 5"/>
                      <a:gd name="T65" fmla="*/ 0 h 1"/>
                      <a:gd name="T66" fmla="*/ 5 w 5"/>
                      <a:gd name="T67" fmla="*/ 0 h 1"/>
                      <a:gd name="T68" fmla="*/ 5 w 5"/>
                      <a:gd name="T69" fmla="*/ 0 h 1"/>
                      <a:gd name="T70" fmla="*/ 5 w 5"/>
                      <a:gd name="T71" fmla="*/ 0 h 1"/>
                      <a:gd name="T72" fmla="*/ 5 w 5"/>
                      <a:gd name="T73" fmla="*/ 0 h 1"/>
                      <a:gd name="T74" fmla="*/ 5 w 5"/>
                      <a:gd name="T75" fmla="*/ 0 h 1"/>
                      <a:gd name="T76" fmla="*/ 5 w 5"/>
                      <a:gd name="T77" fmla="*/ 0 h 1"/>
                      <a:gd name="T78" fmla="*/ 5 w 5"/>
                      <a:gd name="T79" fmla="*/ 0 h 1"/>
                      <a:gd name="T80" fmla="*/ 5 w 5"/>
                      <a:gd name="T81" fmla="*/ 0 h 1"/>
                      <a:gd name="T82" fmla="*/ 5 w 5"/>
                      <a:gd name="T83" fmla="*/ 0 h 1"/>
                      <a:gd name="T84" fmla="*/ 6 w 5"/>
                      <a:gd name="T85" fmla="*/ 0 h 1"/>
                      <a:gd name="T86" fmla="*/ 6 w 5"/>
                      <a:gd name="T87" fmla="*/ 0 h 1"/>
                      <a:gd name="T88" fmla="*/ 6 w 5"/>
                      <a:gd name="T89" fmla="*/ 0 h 1"/>
                      <a:gd name="T90" fmla="*/ 6 w 5"/>
                      <a:gd name="T91" fmla="*/ 0 h 1"/>
                      <a:gd name="T92" fmla="*/ 6 w 5"/>
                      <a:gd name="T93" fmla="*/ 0 h 1"/>
                      <a:gd name="T94" fmla="*/ 6 w 5"/>
                      <a:gd name="T95" fmla="*/ 0 h 1"/>
                      <a:gd name="T96" fmla="*/ 6 w 5"/>
                      <a:gd name="T97" fmla="*/ 0 h 1"/>
                      <a:gd name="T98" fmla="*/ 6 w 5"/>
                      <a:gd name="T99" fmla="*/ 0 h 1"/>
                      <a:gd name="T100" fmla="*/ 6 w 5"/>
                      <a:gd name="T101" fmla="*/ 0 h 1"/>
                      <a:gd name="T102" fmla="*/ 6 w 5"/>
                      <a:gd name="T103" fmla="*/ 0 h 1"/>
                      <a:gd name="T104" fmla="*/ 6 w 5"/>
                      <a:gd name="T105" fmla="*/ 0 h 1"/>
                      <a:gd name="T106" fmla="*/ 7 w 5"/>
                      <a:gd name="T107" fmla="*/ 0 h 1"/>
                      <a:gd name="T108" fmla="*/ 7 w 5"/>
                      <a:gd name="T109" fmla="*/ 0 h 1"/>
                      <a:gd name="T110" fmla="*/ 7 w 5"/>
                      <a:gd name="T111" fmla="*/ 0 h 1"/>
                      <a:gd name="T112" fmla="*/ 7 w 5"/>
                      <a:gd name="T113" fmla="*/ 0 h 1"/>
                      <a:gd name="T114" fmla="*/ 7 w 5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5"/>
                      <a:gd name="T175" fmla="*/ 0 h 1"/>
                      <a:gd name="T176" fmla="*/ 5 w 5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87" name="Freeform 122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266" y="308"/>
                    <a:ext cx="4" cy="0"/>
                  </a:xfrm>
                  <a:custGeom>
                    <a:avLst/>
                    <a:gdLst>
                      <a:gd name="T0" fmla="*/ 0 w 4"/>
                      <a:gd name="T1" fmla="*/ 0 w 4"/>
                      <a:gd name="T2" fmla="*/ 0 w 4"/>
                      <a:gd name="T3" fmla="*/ 0 w 4"/>
                      <a:gd name="T4" fmla="*/ 0 w 4"/>
                      <a:gd name="T5" fmla="*/ 0 w 4"/>
                      <a:gd name="T6" fmla="*/ 0 w 4"/>
                      <a:gd name="T7" fmla="*/ 0 w 4"/>
                      <a:gd name="T8" fmla="*/ 1 w 4"/>
                      <a:gd name="T9" fmla="*/ 1 w 4"/>
                      <a:gd name="T10" fmla="*/ 1 w 4"/>
                      <a:gd name="T11" fmla="*/ 1 w 4"/>
                      <a:gd name="T12" fmla="*/ 1 w 4"/>
                      <a:gd name="T13" fmla="*/ 1 w 4"/>
                      <a:gd name="T14" fmla="*/ 1 w 4"/>
                      <a:gd name="T15" fmla="*/ 2 w 4"/>
                      <a:gd name="T16" fmla="*/ 2 w 4"/>
                      <a:gd name="T17" fmla="*/ 2 w 4"/>
                      <a:gd name="T18" fmla="*/ 2 w 4"/>
                      <a:gd name="T19" fmla="*/ 2 w 4"/>
                      <a:gd name="T20" fmla="*/ 2 w 4"/>
                      <a:gd name="T21" fmla="*/ 2 w 4"/>
                      <a:gd name="T22" fmla="*/ 3 w 4"/>
                      <a:gd name="T23" fmla="*/ 3 w 4"/>
                      <a:gd name="T24" fmla="*/ 3 w 4"/>
                      <a:gd name="T25" fmla="*/ 3 w 4"/>
                      <a:gd name="T26" fmla="*/ 3 w 4"/>
                      <a:gd name="T27" fmla="*/ 3 w 4"/>
                      <a:gd name="T28" fmla="*/ 3 w 4"/>
                      <a:gd name="T29" fmla="*/ 4 w 4"/>
                      <a:gd name="T30" fmla="*/ 4 w 4"/>
                      <a:gd name="T31" fmla="*/ 4 w 4"/>
                      <a:gd name="T32" fmla="*/ 4 w 4"/>
                      <a:gd name="T33" fmla="*/ 4 w 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w 4"/>
                      <a:gd name="T69" fmla="*/ 4 w 4"/>
                    </a:gdLst>
                    <a:ahLst/>
                    <a:cxnLst>
                      <a:cxn ang="T34">
                        <a:pos x="T0" y="0"/>
                      </a:cxn>
                      <a:cxn ang="T35">
                        <a:pos x="T1" y="0"/>
                      </a:cxn>
                      <a:cxn ang="T36">
                        <a:pos x="T2" y="0"/>
                      </a:cxn>
                      <a:cxn ang="T37">
                        <a:pos x="T3" y="0"/>
                      </a:cxn>
                      <a:cxn ang="T38">
                        <a:pos x="T4" y="0"/>
                      </a:cxn>
                      <a:cxn ang="T39">
                        <a:pos x="T5" y="0"/>
                      </a:cxn>
                      <a:cxn ang="T40">
                        <a:pos x="T6" y="0"/>
                      </a:cxn>
                      <a:cxn ang="T41">
                        <a:pos x="T7" y="0"/>
                      </a:cxn>
                      <a:cxn ang="T42">
                        <a:pos x="T8" y="0"/>
                      </a:cxn>
                      <a:cxn ang="T43">
                        <a:pos x="T9" y="0"/>
                      </a:cxn>
                      <a:cxn ang="T44">
                        <a:pos x="T10" y="0"/>
                      </a:cxn>
                      <a:cxn ang="T45">
                        <a:pos x="T11" y="0"/>
                      </a:cxn>
                      <a:cxn ang="T46">
                        <a:pos x="T12" y="0"/>
                      </a:cxn>
                      <a:cxn ang="T47">
                        <a:pos x="T13" y="0"/>
                      </a:cxn>
                      <a:cxn ang="T48">
                        <a:pos x="T14" y="0"/>
                      </a:cxn>
                      <a:cxn ang="T49">
                        <a:pos x="T15" y="0"/>
                      </a:cxn>
                      <a:cxn ang="T50">
                        <a:pos x="T16" y="0"/>
                      </a:cxn>
                      <a:cxn ang="T51">
                        <a:pos x="T17" y="0"/>
                      </a:cxn>
                      <a:cxn ang="T52">
                        <a:pos x="T18" y="0"/>
                      </a:cxn>
                      <a:cxn ang="T53">
                        <a:pos x="T19" y="0"/>
                      </a:cxn>
                      <a:cxn ang="T54">
                        <a:pos x="T20" y="0"/>
                      </a:cxn>
                      <a:cxn ang="T55">
                        <a:pos x="T21" y="0"/>
                      </a:cxn>
                      <a:cxn ang="T56">
                        <a:pos x="T22" y="0"/>
                      </a:cxn>
                      <a:cxn ang="T57">
                        <a:pos x="T23" y="0"/>
                      </a:cxn>
                      <a:cxn ang="T58">
                        <a:pos x="T24" y="0"/>
                      </a:cxn>
                      <a:cxn ang="T59">
                        <a:pos x="T25" y="0"/>
                      </a:cxn>
                      <a:cxn ang="T60">
                        <a:pos x="T26" y="0"/>
                      </a:cxn>
                      <a:cxn ang="T61">
                        <a:pos x="T27" y="0"/>
                      </a:cxn>
                      <a:cxn ang="T62">
                        <a:pos x="T28" y="0"/>
                      </a:cxn>
                      <a:cxn ang="T63">
                        <a:pos x="T29" y="0"/>
                      </a:cxn>
                      <a:cxn ang="T64">
                        <a:pos x="T30" y="0"/>
                      </a:cxn>
                      <a:cxn ang="T65">
                        <a:pos x="T31" y="0"/>
                      </a:cxn>
                      <a:cxn ang="T66">
                        <a:pos x="T32" y="0"/>
                      </a:cxn>
                      <a:cxn ang="T67">
                        <a:pos x="T33" y="0"/>
                      </a:cxn>
                    </a:cxnLst>
                    <a:rect l="T68" t="0" r="T69" b="0"/>
                    <a:pathLst>
                      <a:path w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88" name="Line 123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258" y="295"/>
                    <a:ext cx="2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89" name="Freeform 124"/>
                  <p:cNvSpPr>
                    <a:spLocks noChangeArrowheads="1"/>
                  </p:cNvSpPr>
                  <p:nvPr/>
                </p:nvSpPr>
                <p:spPr bwMode="auto">
                  <a:xfrm>
                    <a:off x="268" y="287"/>
                    <a:ext cx="31" cy="17"/>
                  </a:xfrm>
                  <a:custGeom>
                    <a:avLst/>
                    <a:gdLst>
                      <a:gd name="T0" fmla="*/ 0 w 31"/>
                      <a:gd name="T1" fmla="*/ 0 h 17"/>
                      <a:gd name="T2" fmla="*/ 31 w 31"/>
                      <a:gd name="T3" fmla="*/ 14 h 17"/>
                      <a:gd name="T4" fmla="*/ 31 w 31"/>
                      <a:gd name="T5" fmla="*/ 17 h 17"/>
                      <a:gd name="T6" fmla="*/ 0 60000 65536"/>
                      <a:gd name="T7" fmla="*/ 0 60000 65536"/>
                      <a:gd name="T8" fmla="*/ 0 60000 65536"/>
                      <a:gd name="T9" fmla="*/ 0 w 31"/>
                      <a:gd name="T10" fmla="*/ 0 h 17"/>
                      <a:gd name="T11" fmla="*/ 31 w 31"/>
                      <a:gd name="T12" fmla="*/ 17 h 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" h="17">
                        <a:moveTo>
                          <a:pt x="0" y="0"/>
                        </a:moveTo>
                        <a:lnTo>
                          <a:pt x="31" y="14"/>
                        </a:lnTo>
                        <a:lnTo>
                          <a:pt x="31" y="1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90" name="Freeform 125"/>
                  <p:cNvSpPr>
                    <a:spLocks noChangeArrowheads="1"/>
                  </p:cNvSpPr>
                  <p:nvPr/>
                </p:nvSpPr>
                <p:spPr bwMode="auto">
                  <a:xfrm>
                    <a:off x="276" y="285"/>
                    <a:ext cx="33" cy="18"/>
                  </a:xfrm>
                  <a:custGeom>
                    <a:avLst/>
                    <a:gdLst>
                      <a:gd name="T0" fmla="*/ 0 w 32"/>
                      <a:gd name="T1" fmla="*/ 0 h 18"/>
                      <a:gd name="T2" fmla="*/ 34 w 32"/>
                      <a:gd name="T3" fmla="*/ 14 h 18"/>
                      <a:gd name="T4" fmla="*/ 34 w 32"/>
                      <a:gd name="T5" fmla="*/ 18 h 18"/>
                      <a:gd name="T6" fmla="*/ 0 60000 65536"/>
                      <a:gd name="T7" fmla="*/ 0 60000 65536"/>
                      <a:gd name="T8" fmla="*/ 0 60000 65536"/>
                      <a:gd name="T9" fmla="*/ 0 w 32"/>
                      <a:gd name="T10" fmla="*/ 0 h 18"/>
                      <a:gd name="T11" fmla="*/ 32 w 32"/>
                      <a:gd name="T12" fmla="*/ 18 h 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" h="18">
                        <a:moveTo>
                          <a:pt x="0" y="0"/>
                        </a:moveTo>
                        <a:lnTo>
                          <a:pt x="32" y="14"/>
                        </a:lnTo>
                        <a:lnTo>
                          <a:pt x="32" y="1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91" name="Freeform 126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90"/>
                    <a:ext cx="11" cy="7"/>
                  </a:xfrm>
                  <a:custGeom>
                    <a:avLst/>
                    <a:gdLst>
                      <a:gd name="T0" fmla="*/ 1 w 11"/>
                      <a:gd name="T1" fmla="*/ 0 h 7"/>
                      <a:gd name="T2" fmla="*/ 11 w 11"/>
                      <a:gd name="T3" fmla="*/ 7 h 7"/>
                      <a:gd name="T4" fmla="*/ 9 w 11"/>
                      <a:gd name="T5" fmla="*/ 7 h 7"/>
                      <a:gd name="T6" fmla="*/ 0 w 11"/>
                      <a:gd name="T7" fmla="*/ 0 h 7"/>
                      <a:gd name="T8" fmla="*/ 1 w 11"/>
                      <a:gd name="T9" fmla="*/ 0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7"/>
                      <a:gd name="T17" fmla="*/ 11 w 11"/>
                      <a:gd name="T18" fmla="*/ 7 h 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7">
                        <a:moveTo>
                          <a:pt x="1" y="0"/>
                        </a:moveTo>
                        <a:lnTo>
                          <a:pt x="11" y="7"/>
                        </a:lnTo>
                        <a:lnTo>
                          <a:pt x="9" y="7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92" name="Freeform 127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231" y="298"/>
                    <a:ext cx="7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7 w 7"/>
                      <a:gd name="T3" fmla="*/ 0 h 1"/>
                      <a:gd name="T4" fmla="*/ 0 60000 65536"/>
                      <a:gd name="T5" fmla="*/ 0 60000 65536"/>
                      <a:gd name="T6" fmla="*/ 0 w 7"/>
                      <a:gd name="T7" fmla="*/ 0 h 1"/>
                      <a:gd name="T8" fmla="*/ 7 w 7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" h="1">
                        <a:moveTo>
                          <a:pt x="0" y="0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93" name="Line 128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19" y="291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4" name="Line 129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28" y="29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5" name="Line 130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37" y="29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6" name="Line 131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26" y="315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97" name="Freeform 132"/>
                  <p:cNvSpPr>
                    <a:spLocks noChangeArrowheads="1"/>
                  </p:cNvSpPr>
                  <p:nvPr/>
                </p:nvSpPr>
                <p:spPr bwMode="auto">
                  <a:xfrm>
                    <a:off x="215" y="314"/>
                    <a:ext cx="4" cy="6"/>
                  </a:xfrm>
                  <a:custGeom>
                    <a:avLst/>
                    <a:gdLst>
                      <a:gd name="T0" fmla="*/ 0 w 3"/>
                      <a:gd name="T1" fmla="*/ 0 h 5"/>
                      <a:gd name="T2" fmla="*/ 5 w 3"/>
                      <a:gd name="T3" fmla="*/ 5 h 5"/>
                      <a:gd name="T4" fmla="*/ 5 w 3"/>
                      <a:gd name="T5" fmla="*/ 7 h 5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5"/>
                      <a:gd name="T11" fmla="*/ 3 w 3"/>
                      <a:gd name="T12" fmla="*/ 5 h 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5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5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98" name="Freeform 133"/>
                  <p:cNvSpPr>
                    <a:spLocks noChangeArrowheads="1"/>
                  </p:cNvSpPr>
                  <p:nvPr/>
                </p:nvSpPr>
                <p:spPr bwMode="auto">
                  <a:xfrm>
                    <a:off x="199" y="316"/>
                    <a:ext cx="6" cy="7"/>
                  </a:xfrm>
                  <a:custGeom>
                    <a:avLst/>
                    <a:gdLst>
                      <a:gd name="T0" fmla="*/ 0 w 5"/>
                      <a:gd name="T1" fmla="*/ 0 h 7"/>
                      <a:gd name="T2" fmla="*/ 7 w 5"/>
                      <a:gd name="T3" fmla="*/ 4 h 7"/>
                      <a:gd name="T4" fmla="*/ 7 w 5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7"/>
                      <a:gd name="T11" fmla="*/ 5 w 5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7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5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99" name="Freeform 134"/>
                  <p:cNvSpPr>
                    <a:spLocks noChangeArrowheads="1"/>
                  </p:cNvSpPr>
                  <p:nvPr/>
                </p:nvSpPr>
                <p:spPr bwMode="auto">
                  <a:xfrm>
                    <a:off x="186" y="319"/>
                    <a:ext cx="4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4 w 4"/>
                      <a:gd name="T3" fmla="*/ 6 h 6"/>
                      <a:gd name="T4" fmla="*/ 4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00" name="Freeform 135"/>
                  <p:cNvSpPr>
                    <a:spLocks noChangeArrowheads="1"/>
                  </p:cNvSpPr>
                  <p:nvPr/>
                </p:nvSpPr>
                <p:spPr bwMode="auto">
                  <a:xfrm>
                    <a:off x="110" y="333"/>
                    <a:ext cx="5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5 w 4"/>
                      <a:gd name="T3" fmla="*/ 5 h 6"/>
                      <a:gd name="T4" fmla="*/ 6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01" name="Freeform 136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37"/>
                    <a:ext cx="3" cy="6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4 w 2"/>
                      <a:gd name="T3" fmla="*/ 2 h 6"/>
                      <a:gd name="T4" fmla="*/ 4 w 2"/>
                      <a:gd name="T5" fmla="*/ 6 h 6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6"/>
                      <a:gd name="T11" fmla="*/ 2 w 2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6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2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02" name="Freeform 137"/>
                  <p:cNvSpPr>
                    <a:spLocks noChangeArrowheads="1"/>
                  </p:cNvSpPr>
                  <p:nvPr/>
                </p:nvSpPr>
                <p:spPr bwMode="auto">
                  <a:xfrm>
                    <a:off x="78" y="339"/>
                    <a:ext cx="3" cy="7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3 h 7"/>
                      <a:gd name="T4" fmla="*/ 3 w 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03" name="Line 138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74" y="33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4" name="Line 139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67" y="32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5" name="Line 140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57" y="32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6" name="Line 141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70" y="32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7" name="Line 142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85" y="33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8" name="Line 143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88" y="32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09" name="Line 144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80" y="325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0" name="Line 145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83" y="320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1" name="Line 146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72" y="31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2" name="Freeform 147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85" y="310"/>
                    <a:ext cx="6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7 w 5"/>
                      <a:gd name="T3" fmla="*/ 0 h 1"/>
                      <a:gd name="T4" fmla="*/ 0 60000 65536"/>
                      <a:gd name="T5" fmla="*/ 0 60000 65536"/>
                      <a:gd name="T6" fmla="*/ 0 w 5"/>
                      <a:gd name="T7" fmla="*/ 0 h 1"/>
                      <a:gd name="T8" fmla="*/ 5 w 5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" h="1">
                        <a:moveTo>
                          <a:pt x="0" y="0"/>
                        </a:move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13" name="Line 148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94" y="31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4" name="Line 149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92" y="32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5" name="Line 150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9" y="32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6" name="Line 15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99" y="33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7" name="Line 152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11" y="3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8" name="Line 15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12" y="32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19" name="Line 154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05" y="32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0" name="Line 155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06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1" name="Line 156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97" y="30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2" name="Line 157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23" y="32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3" name="Line 158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16" y="31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4" name="Line 159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24" y="32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5" name="Line 160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36" y="32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6" name="Line 161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48" y="323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7" name="Line 162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37" y="31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8" name="Line 163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29" y="31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29" name="Line 164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26" y="305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0" name="Line 165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28" y="31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1" name="Line 166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7" y="30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2" name="Line 167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43" y="310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3" name="Line 168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42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4" name="Line 169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49" y="31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5" name="Line 170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47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6" name="Line 171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53" y="312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7" name="Line 172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53" y="308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8" name="Line 17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60" y="32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39" name="Line 174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61" y="316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0" name="Line 175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73" y="31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1" name="Line 176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2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2" name="Line 177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64" y="30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3" name="Line 178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74" y="29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4" name="Line 179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177" y="300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5" name="Freeform 180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176" y="307"/>
                    <a:ext cx="4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4 w 4"/>
                      <a:gd name="T3" fmla="*/ 0 h 1"/>
                      <a:gd name="T4" fmla="*/ 0 60000 65536"/>
                      <a:gd name="T5" fmla="*/ 0 60000 65536"/>
                      <a:gd name="T6" fmla="*/ 0 w 4"/>
                      <a:gd name="T7" fmla="*/ 0 h 1"/>
                      <a:gd name="T8" fmla="*/ 4 w 4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1">
                        <a:moveTo>
                          <a:pt x="0" y="0"/>
                        </a:moveTo>
                        <a:lnTo>
                          <a:pt x="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46" name="Line 181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83" y="31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7" name="Line 182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184" y="31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8" name="Line 183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85" y="29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49" name="Line 184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184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0" name="Line 185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87" y="306"/>
                    <a:ext cx="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1" name="Line 186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94" y="31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2" name="Line 187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19" y="294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3" name="Line 188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22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4" name="Line 189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95" y="30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5" name="Line 190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95" y="29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6" name="Line 191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05" y="31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7" name="Line 192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05" y="308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8" name="Line 193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07" y="30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59" name="Line 194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64" y="33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0" name="Freeform 195"/>
                  <p:cNvSpPr>
                    <a:spLocks noChangeArrowheads="1"/>
                  </p:cNvSpPr>
                  <p:nvPr/>
                </p:nvSpPr>
                <p:spPr bwMode="auto">
                  <a:xfrm>
                    <a:off x="56" y="296"/>
                    <a:ext cx="179" cy="40"/>
                  </a:xfrm>
                  <a:custGeom>
                    <a:avLst/>
                    <a:gdLst>
                      <a:gd name="T0" fmla="*/ 3 w 178"/>
                      <a:gd name="T1" fmla="*/ 30 h 40"/>
                      <a:gd name="T2" fmla="*/ 17 w 178"/>
                      <a:gd name="T3" fmla="*/ 27 h 40"/>
                      <a:gd name="T4" fmla="*/ 24 w 178"/>
                      <a:gd name="T5" fmla="*/ 31 h 40"/>
                      <a:gd name="T6" fmla="*/ 31 w 178"/>
                      <a:gd name="T7" fmla="*/ 25 h 40"/>
                      <a:gd name="T8" fmla="*/ 46 w 178"/>
                      <a:gd name="T9" fmla="*/ 38 h 40"/>
                      <a:gd name="T10" fmla="*/ 48 w 178"/>
                      <a:gd name="T11" fmla="*/ 33 h 40"/>
                      <a:gd name="T12" fmla="*/ 49 w 178"/>
                      <a:gd name="T13" fmla="*/ 27 h 40"/>
                      <a:gd name="T14" fmla="*/ 54 w 178"/>
                      <a:gd name="T15" fmla="*/ 21 h 40"/>
                      <a:gd name="T16" fmla="*/ 57 w 178"/>
                      <a:gd name="T17" fmla="*/ 17 h 40"/>
                      <a:gd name="T18" fmla="*/ 62 w 178"/>
                      <a:gd name="T19" fmla="*/ 30 h 40"/>
                      <a:gd name="T20" fmla="*/ 61 w 178"/>
                      <a:gd name="T21" fmla="*/ 25 h 40"/>
                      <a:gd name="T22" fmla="*/ 73 w 178"/>
                      <a:gd name="T23" fmla="*/ 28 h 40"/>
                      <a:gd name="T24" fmla="*/ 74 w 178"/>
                      <a:gd name="T25" fmla="*/ 22 h 40"/>
                      <a:gd name="T26" fmla="*/ 78 w 178"/>
                      <a:gd name="T27" fmla="*/ 17 h 40"/>
                      <a:gd name="T28" fmla="*/ 65 w 178"/>
                      <a:gd name="T29" fmla="*/ 18 h 40"/>
                      <a:gd name="T30" fmla="*/ 68 w 178"/>
                      <a:gd name="T31" fmla="*/ 14 h 40"/>
                      <a:gd name="T32" fmla="*/ 80 w 178"/>
                      <a:gd name="T33" fmla="*/ 12 h 40"/>
                      <a:gd name="T34" fmla="*/ 86 w 178"/>
                      <a:gd name="T35" fmla="*/ 20 h 40"/>
                      <a:gd name="T36" fmla="*/ 85 w 178"/>
                      <a:gd name="T37" fmla="*/ 25 h 40"/>
                      <a:gd name="T38" fmla="*/ 92 w 178"/>
                      <a:gd name="T39" fmla="*/ 15 h 40"/>
                      <a:gd name="T40" fmla="*/ 103 w 178"/>
                      <a:gd name="T41" fmla="*/ 13 h 40"/>
                      <a:gd name="T42" fmla="*/ 100 w 178"/>
                      <a:gd name="T43" fmla="*/ 19 h 40"/>
                      <a:gd name="T44" fmla="*/ 99 w 178"/>
                      <a:gd name="T45" fmla="*/ 25 h 40"/>
                      <a:gd name="T46" fmla="*/ 112 w 178"/>
                      <a:gd name="T47" fmla="*/ 22 h 40"/>
                      <a:gd name="T48" fmla="*/ 111 w 178"/>
                      <a:gd name="T49" fmla="*/ 16 h 40"/>
                      <a:gd name="T50" fmla="*/ 115 w 178"/>
                      <a:gd name="T51" fmla="*/ 11 h 40"/>
                      <a:gd name="T52" fmla="*/ 116 w 178"/>
                      <a:gd name="T53" fmla="*/ 8 h 40"/>
                      <a:gd name="T54" fmla="*/ 137 w 178"/>
                      <a:gd name="T55" fmla="*/ 4 h 40"/>
                      <a:gd name="T56" fmla="*/ 138 w 178"/>
                      <a:gd name="T57" fmla="*/ 9 h 40"/>
                      <a:gd name="T58" fmla="*/ 139 w 178"/>
                      <a:gd name="T59" fmla="*/ 21 h 40"/>
                      <a:gd name="T60" fmla="*/ 150 w 178"/>
                      <a:gd name="T61" fmla="*/ 0 h 40"/>
                      <a:gd name="T62" fmla="*/ 168 w 178"/>
                      <a:gd name="T63" fmla="*/ 8 h 40"/>
                      <a:gd name="T64" fmla="*/ 175 w 178"/>
                      <a:gd name="T65" fmla="*/ 10 h 40"/>
                      <a:gd name="T66" fmla="*/ 180 w 178"/>
                      <a:gd name="T67" fmla="*/ 14 h 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78"/>
                      <a:gd name="T103" fmla="*/ 0 h 40"/>
                      <a:gd name="T104" fmla="*/ 178 w 178"/>
                      <a:gd name="T105" fmla="*/ 40 h 4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78" h="40">
                        <a:moveTo>
                          <a:pt x="0" y="31"/>
                        </a:moveTo>
                        <a:lnTo>
                          <a:pt x="3" y="30"/>
                        </a:lnTo>
                        <a:moveTo>
                          <a:pt x="13" y="28"/>
                        </a:moveTo>
                        <a:lnTo>
                          <a:pt x="17" y="27"/>
                        </a:lnTo>
                        <a:moveTo>
                          <a:pt x="21" y="32"/>
                        </a:moveTo>
                        <a:lnTo>
                          <a:pt x="24" y="31"/>
                        </a:lnTo>
                        <a:moveTo>
                          <a:pt x="29" y="25"/>
                        </a:moveTo>
                        <a:lnTo>
                          <a:pt x="31" y="25"/>
                        </a:lnTo>
                        <a:moveTo>
                          <a:pt x="43" y="40"/>
                        </a:moveTo>
                        <a:lnTo>
                          <a:pt x="46" y="38"/>
                        </a:lnTo>
                        <a:moveTo>
                          <a:pt x="46" y="33"/>
                        </a:moveTo>
                        <a:lnTo>
                          <a:pt x="48" y="33"/>
                        </a:lnTo>
                        <a:moveTo>
                          <a:pt x="46" y="28"/>
                        </a:moveTo>
                        <a:lnTo>
                          <a:pt x="49" y="27"/>
                        </a:lnTo>
                        <a:moveTo>
                          <a:pt x="51" y="21"/>
                        </a:moveTo>
                        <a:lnTo>
                          <a:pt x="54" y="21"/>
                        </a:lnTo>
                        <a:moveTo>
                          <a:pt x="54" y="18"/>
                        </a:moveTo>
                        <a:lnTo>
                          <a:pt x="57" y="17"/>
                        </a:lnTo>
                        <a:moveTo>
                          <a:pt x="59" y="31"/>
                        </a:moveTo>
                        <a:lnTo>
                          <a:pt x="62" y="30"/>
                        </a:lnTo>
                        <a:moveTo>
                          <a:pt x="59" y="25"/>
                        </a:moveTo>
                        <a:lnTo>
                          <a:pt x="61" y="25"/>
                        </a:lnTo>
                        <a:moveTo>
                          <a:pt x="72" y="29"/>
                        </a:moveTo>
                        <a:lnTo>
                          <a:pt x="73" y="28"/>
                        </a:lnTo>
                        <a:moveTo>
                          <a:pt x="71" y="23"/>
                        </a:moveTo>
                        <a:lnTo>
                          <a:pt x="74" y="22"/>
                        </a:lnTo>
                        <a:moveTo>
                          <a:pt x="76" y="18"/>
                        </a:moveTo>
                        <a:lnTo>
                          <a:pt x="78" y="17"/>
                        </a:lnTo>
                        <a:moveTo>
                          <a:pt x="64" y="19"/>
                        </a:moveTo>
                        <a:lnTo>
                          <a:pt x="65" y="18"/>
                        </a:lnTo>
                        <a:moveTo>
                          <a:pt x="66" y="15"/>
                        </a:moveTo>
                        <a:lnTo>
                          <a:pt x="68" y="14"/>
                        </a:lnTo>
                        <a:moveTo>
                          <a:pt x="77" y="13"/>
                        </a:moveTo>
                        <a:lnTo>
                          <a:pt x="80" y="12"/>
                        </a:lnTo>
                        <a:moveTo>
                          <a:pt x="84" y="20"/>
                        </a:moveTo>
                        <a:lnTo>
                          <a:pt x="86" y="20"/>
                        </a:lnTo>
                        <a:moveTo>
                          <a:pt x="83" y="26"/>
                        </a:moveTo>
                        <a:lnTo>
                          <a:pt x="85" y="25"/>
                        </a:lnTo>
                        <a:moveTo>
                          <a:pt x="89" y="16"/>
                        </a:moveTo>
                        <a:lnTo>
                          <a:pt x="90" y="15"/>
                        </a:lnTo>
                        <a:moveTo>
                          <a:pt x="99" y="14"/>
                        </a:moveTo>
                        <a:lnTo>
                          <a:pt x="101" y="13"/>
                        </a:lnTo>
                        <a:moveTo>
                          <a:pt x="96" y="20"/>
                        </a:moveTo>
                        <a:lnTo>
                          <a:pt x="98" y="19"/>
                        </a:lnTo>
                        <a:moveTo>
                          <a:pt x="96" y="25"/>
                        </a:moveTo>
                        <a:lnTo>
                          <a:pt x="97" y="25"/>
                        </a:lnTo>
                        <a:moveTo>
                          <a:pt x="107" y="22"/>
                        </a:moveTo>
                        <a:lnTo>
                          <a:pt x="110" y="22"/>
                        </a:lnTo>
                        <a:moveTo>
                          <a:pt x="108" y="17"/>
                        </a:moveTo>
                        <a:lnTo>
                          <a:pt x="109" y="16"/>
                        </a:lnTo>
                        <a:moveTo>
                          <a:pt x="111" y="11"/>
                        </a:moveTo>
                        <a:lnTo>
                          <a:pt x="113" y="11"/>
                        </a:lnTo>
                        <a:moveTo>
                          <a:pt x="111" y="8"/>
                        </a:moveTo>
                        <a:lnTo>
                          <a:pt x="114" y="8"/>
                        </a:lnTo>
                        <a:moveTo>
                          <a:pt x="133" y="5"/>
                        </a:moveTo>
                        <a:lnTo>
                          <a:pt x="135" y="4"/>
                        </a:lnTo>
                        <a:moveTo>
                          <a:pt x="134" y="9"/>
                        </a:moveTo>
                        <a:lnTo>
                          <a:pt x="136" y="9"/>
                        </a:lnTo>
                        <a:moveTo>
                          <a:pt x="135" y="22"/>
                        </a:moveTo>
                        <a:lnTo>
                          <a:pt x="137" y="21"/>
                        </a:lnTo>
                        <a:moveTo>
                          <a:pt x="152" y="0"/>
                        </a:moveTo>
                        <a:lnTo>
                          <a:pt x="148" y="0"/>
                        </a:lnTo>
                        <a:moveTo>
                          <a:pt x="162" y="8"/>
                        </a:moveTo>
                        <a:lnTo>
                          <a:pt x="166" y="8"/>
                        </a:lnTo>
                        <a:moveTo>
                          <a:pt x="168" y="11"/>
                        </a:moveTo>
                        <a:lnTo>
                          <a:pt x="173" y="10"/>
                        </a:lnTo>
                        <a:moveTo>
                          <a:pt x="175" y="16"/>
                        </a:moveTo>
                        <a:lnTo>
                          <a:pt x="178" y="14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61" name="Oval 196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358" y="282"/>
                    <a:ext cx="4" cy="1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62" name="Freeform 197"/>
                  <p:cNvSpPr>
                    <a:spLocks noChangeArrowheads="1"/>
                  </p:cNvSpPr>
                  <p:nvPr/>
                </p:nvSpPr>
                <p:spPr bwMode="auto">
                  <a:xfrm>
                    <a:off x="3" y="0"/>
                    <a:ext cx="214" cy="241"/>
                  </a:xfrm>
                  <a:custGeom>
                    <a:avLst/>
                    <a:gdLst>
                      <a:gd name="T0" fmla="*/ 0 w 213"/>
                      <a:gd name="T1" fmla="*/ 0 h 240"/>
                      <a:gd name="T2" fmla="*/ 209 w 213"/>
                      <a:gd name="T3" fmla="*/ 15 h 240"/>
                      <a:gd name="T4" fmla="*/ 215 w 213"/>
                      <a:gd name="T5" fmla="*/ 221 h 240"/>
                      <a:gd name="T6" fmla="*/ 8 w 213"/>
                      <a:gd name="T7" fmla="*/ 242 h 240"/>
                      <a:gd name="T8" fmla="*/ 0 w 213"/>
                      <a:gd name="T9" fmla="*/ 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3"/>
                      <a:gd name="T16" fmla="*/ 0 h 240"/>
                      <a:gd name="T17" fmla="*/ 213 w 213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3" h="240">
                        <a:moveTo>
                          <a:pt x="0" y="0"/>
                        </a:moveTo>
                        <a:lnTo>
                          <a:pt x="207" y="15"/>
                        </a:lnTo>
                        <a:lnTo>
                          <a:pt x="213" y="219"/>
                        </a:lnTo>
                        <a:lnTo>
                          <a:pt x="8" y="240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63" name="Freeform 198"/>
                  <p:cNvSpPr>
                    <a:spLocks noChangeArrowheads="1"/>
                  </p:cNvSpPr>
                  <p:nvPr/>
                </p:nvSpPr>
                <p:spPr bwMode="auto">
                  <a:xfrm>
                    <a:off x="14" y="11"/>
                    <a:ext cx="195" cy="202"/>
                  </a:xfrm>
                  <a:custGeom>
                    <a:avLst/>
                    <a:gdLst>
                      <a:gd name="T0" fmla="*/ 0 w 194"/>
                      <a:gd name="T1" fmla="*/ 0 h 202"/>
                      <a:gd name="T2" fmla="*/ 191 w 194"/>
                      <a:gd name="T3" fmla="*/ 12 h 202"/>
                      <a:gd name="T4" fmla="*/ 196 w 194"/>
                      <a:gd name="T5" fmla="*/ 188 h 202"/>
                      <a:gd name="T6" fmla="*/ 6 w 194"/>
                      <a:gd name="T7" fmla="*/ 202 h 202"/>
                      <a:gd name="T8" fmla="*/ 0 w 194"/>
                      <a:gd name="T9" fmla="*/ 0 h 2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202"/>
                      <a:gd name="T17" fmla="*/ 194 w 194"/>
                      <a:gd name="T18" fmla="*/ 202 h 2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202">
                        <a:moveTo>
                          <a:pt x="0" y="0"/>
                        </a:moveTo>
                        <a:lnTo>
                          <a:pt x="189" y="12"/>
                        </a:lnTo>
                        <a:lnTo>
                          <a:pt x="194" y="188"/>
                        </a:lnTo>
                        <a:lnTo>
                          <a:pt x="6" y="202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64" name="Freeform 199"/>
                  <p:cNvSpPr>
                    <a:spLocks noChangeArrowheads="1"/>
                  </p:cNvSpPr>
                  <p:nvPr/>
                </p:nvSpPr>
                <p:spPr bwMode="auto">
                  <a:xfrm>
                    <a:off x="23" y="213"/>
                    <a:ext cx="187" cy="21"/>
                  </a:xfrm>
                  <a:custGeom>
                    <a:avLst/>
                    <a:gdLst>
                      <a:gd name="T0" fmla="*/ 0 w 187"/>
                      <a:gd name="T1" fmla="*/ 21 h 21"/>
                      <a:gd name="T2" fmla="*/ 0 w 187"/>
                      <a:gd name="T3" fmla="*/ 17 h 21"/>
                      <a:gd name="T4" fmla="*/ 187 w 187"/>
                      <a:gd name="T5" fmla="*/ 0 h 21"/>
                      <a:gd name="T6" fmla="*/ 187 w 187"/>
                      <a:gd name="T7" fmla="*/ 2 h 21"/>
                      <a:gd name="T8" fmla="*/ 0 w 187"/>
                      <a:gd name="T9" fmla="*/ 21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7"/>
                      <a:gd name="T16" fmla="*/ 0 h 21"/>
                      <a:gd name="T17" fmla="*/ 187 w 187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7" h="21">
                        <a:moveTo>
                          <a:pt x="0" y="21"/>
                        </a:moveTo>
                        <a:lnTo>
                          <a:pt x="0" y="17"/>
                        </a:lnTo>
                        <a:lnTo>
                          <a:pt x="187" y="0"/>
                        </a:lnTo>
                        <a:lnTo>
                          <a:pt x="187" y="2"/>
                        </a:lnTo>
                        <a:lnTo>
                          <a:pt x="0" y="21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65" name="Freeform 200"/>
                  <p:cNvSpPr>
                    <a:spLocks noChangeArrowheads="1"/>
                  </p:cNvSpPr>
                  <p:nvPr/>
                </p:nvSpPr>
                <p:spPr bwMode="auto">
                  <a:xfrm>
                    <a:off x="236" y="239"/>
                    <a:ext cx="80" cy="19"/>
                  </a:xfrm>
                  <a:custGeom>
                    <a:avLst/>
                    <a:gdLst>
                      <a:gd name="T0" fmla="*/ 7 w 79"/>
                      <a:gd name="T1" fmla="*/ 9 h 19"/>
                      <a:gd name="T2" fmla="*/ 81 w 79"/>
                      <a:gd name="T3" fmla="*/ 0 h 19"/>
                      <a:gd name="T4" fmla="*/ 75 w 79"/>
                      <a:gd name="T5" fmla="*/ 10 h 19"/>
                      <a:gd name="T6" fmla="*/ 0 w 79"/>
                      <a:gd name="T7" fmla="*/ 19 h 19"/>
                      <a:gd name="T8" fmla="*/ 7 w 79"/>
                      <a:gd name="T9" fmla="*/ 9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9"/>
                      <a:gd name="T16" fmla="*/ 0 h 19"/>
                      <a:gd name="T17" fmla="*/ 79 w 79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9" h="19">
                        <a:moveTo>
                          <a:pt x="7" y="9"/>
                        </a:moveTo>
                        <a:lnTo>
                          <a:pt x="79" y="0"/>
                        </a:lnTo>
                        <a:cubicBezTo>
                          <a:pt x="79" y="0"/>
                          <a:pt x="77" y="6"/>
                          <a:pt x="73" y="10"/>
                        </a:cubicBezTo>
                        <a:lnTo>
                          <a:pt x="0" y="19"/>
                        </a:lnTo>
                        <a:lnTo>
                          <a:pt x="7" y="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66" name="Freeform 201"/>
                  <p:cNvSpPr>
                    <a:spLocks noChangeArrowheads="1"/>
                  </p:cNvSpPr>
                  <p:nvPr/>
                </p:nvSpPr>
                <p:spPr bwMode="auto">
                  <a:xfrm>
                    <a:off x="358" y="298"/>
                    <a:ext cx="20" cy="7"/>
                  </a:xfrm>
                  <a:custGeom>
                    <a:avLst/>
                    <a:gdLst>
                      <a:gd name="T0" fmla="*/ 1 w 19"/>
                      <a:gd name="T1" fmla="*/ 2 h 6"/>
                      <a:gd name="T2" fmla="*/ 21 w 19"/>
                      <a:gd name="T3" fmla="*/ 0 h 6"/>
                      <a:gd name="T4" fmla="*/ 21 w 19"/>
                      <a:gd name="T5" fmla="*/ 5 h 6"/>
                      <a:gd name="T6" fmla="*/ 12 w 19"/>
                      <a:gd name="T7" fmla="*/ 8 h 6"/>
                      <a:gd name="T8" fmla="*/ 0 w 19"/>
                      <a:gd name="T9" fmla="*/ 8 h 6"/>
                      <a:gd name="T10" fmla="*/ 1 w 19"/>
                      <a:gd name="T11" fmla="*/ 2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"/>
                      <a:gd name="T19" fmla="*/ 0 h 6"/>
                      <a:gd name="T20" fmla="*/ 19 w 19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" h="6">
                        <a:moveTo>
                          <a:pt x="1" y="2"/>
                        </a:moveTo>
                        <a:lnTo>
                          <a:pt x="19" y="0"/>
                        </a:lnTo>
                        <a:lnTo>
                          <a:pt x="19" y="3"/>
                        </a:lnTo>
                        <a:cubicBezTo>
                          <a:pt x="19" y="3"/>
                          <a:pt x="15" y="5"/>
                          <a:pt x="10" y="6"/>
                        </a:cubicBezTo>
                        <a:cubicBezTo>
                          <a:pt x="10" y="6"/>
                          <a:pt x="5" y="7"/>
                          <a:pt x="0" y="6"/>
                        </a:cubicBezTo>
                        <a:lnTo>
                          <a:pt x="1" y="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67" name="Freeform 202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269"/>
                    <a:ext cx="244" cy="42"/>
                  </a:xfrm>
                  <a:custGeom>
                    <a:avLst/>
                    <a:gdLst>
                      <a:gd name="T0" fmla="*/ 6 w 244"/>
                      <a:gd name="T1" fmla="*/ 43 h 41"/>
                      <a:gd name="T2" fmla="*/ 244 w 244"/>
                      <a:gd name="T3" fmla="*/ 4 h 41"/>
                      <a:gd name="T4" fmla="*/ 235 w 244"/>
                      <a:gd name="T5" fmla="*/ 0 h 41"/>
                      <a:gd name="T6" fmla="*/ 0 w 244"/>
                      <a:gd name="T7" fmla="*/ 36 h 41"/>
                      <a:gd name="T8" fmla="*/ 6 w 244"/>
                      <a:gd name="T9" fmla="*/ 43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4"/>
                      <a:gd name="T16" fmla="*/ 0 h 41"/>
                      <a:gd name="T17" fmla="*/ 244 w 244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4" h="41">
                        <a:moveTo>
                          <a:pt x="6" y="41"/>
                        </a:moveTo>
                        <a:lnTo>
                          <a:pt x="244" y="4"/>
                        </a:lnTo>
                        <a:lnTo>
                          <a:pt x="235" y="0"/>
                        </a:lnTo>
                        <a:lnTo>
                          <a:pt x="0" y="34"/>
                        </a:lnTo>
                        <a:lnTo>
                          <a:pt x="6" y="4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68" name="Line 203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39" y="299"/>
                    <a:ext cx="7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69" name="Line 204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26" y="287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70" name="Line 205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07" y="276"/>
                    <a:ext cx="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7" name="Group 206"/>
                <p:cNvGrpSpPr>
                  <a:grpSpLocks/>
                </p:cNvGrpSpPr>
                <p:nvPr/>
              </p:nvGrpSpPr>
              <p:grpSpPr bwMode="auto">
                <a:xfrm>
                  <a:off x="405" y="28"/>
                  <a:ext cx="424" cy="410"/>
                  <a:chOff x="0" y="0"/>
                  <a:chExt cx="424" cy="410"/>
                </a:xfrm>
              </p:grpSpPr>
              <p:sp>
                <p:nvSpPr>
                  <p:cNvPr id="2743" name="Freeform 207"/>
                  <p:cNvSpPr>
                    <a:spLocks noChangeArrowheads="1"/>
                  </p:cNvSpPr>
                  <p:nvPr/>
                </p:nvSpPr>
                <p:spPr bwMode="auto">
                  <a:xfrm>
                    <a:off x="72" y="277"/>
                    <a:ext cx="128" cy="42"/>
                  </a:xfrm>
                  <a:custGeom>
                    <a:avLst/>
                    <a:gdLst>
                      <a:gd name="T0" fmla="*/ 0 w 127"/>
                      <a:gd name="T1" fmla="*/ 40 h 42"/>
                      <a:gd name="T2" fmla="*/ 2 w 127"/>
                      <a:gd name="T3" fmla="*/ 31 h 42"/>
                      <a:gd name="T4" fmla="*/ 7 w 127"/>
                      <a:gd name="T5" fmla="*/ 24 h 42"/>
                      <a:gd name="T6" fmla="*/ 121 w 127"/>
                      <a:gd name="T7" fmla="*/ 22 h 42"/>
                      <a:gd name="T8" fmla="*/ 127 w 127"/>
                      <a:gd name="T9" fmla="*/ 29 h 42"/>
                      <a:gd name="T10" fmla="*/ 129 w 127"/>
                      <a:gd name="T11" fmla="*/ 38 h 42"/>
                      <a:gd name="T12" fmla="*/ 114 w 127"/>
                      <a:gd name="T13" fmla="*/ 47 h 42"/>
                      <a:gd name="T14" fmla="*/ 11 w 127"/>
                      <a:gd name="T15" fmla="*/ 47 h 42"/>
                      <a:gd name="T16" fmla="*/ 0 w 127"/>
                      <a:gd name="T17" fmla="*/ 40 h 4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7"/>
                      <a:gd name="T28" fmla="*/ 0 h 42"/>
                      <a:gd name="T29" fmla="*/ 127 w 127"/>
                      <a:gd name="T30" fmla="*/ 42 h 4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7" h="42">
                        <a:moveTo>
                          <a:pt x="0" y="40"/>
                        </a:moveTo>
                        <a:cubicBezTo>
                          <a:pt x="0" y="40"/>
                          <a:pt x="0" y="35"/>
                          <a:pt x="2" y="31"/>
                        </a:cubicBezTo>
                        <a:cubicBezTo>
                          <a:pt x="2" y="31"/>
                          <a:pt x="4" y="27"/>
                          <a:pt x="7" y="24"/>
                        </a:cubicBezTo>
                        <a:cubicBezTo>
                          <a:pt x="7" y="24"/>
                          <a:pt x="63" y="0"/>
                          <a:pt x="119" y="22"/>
                        </a:cubicBezTo>
                        <a:cubicBezTo>
                          <a:pt x="119" y="22"/>
                          <a:pt x="123" y="25"/>
                          <a:pt x="125" y="29"/>
                        </a:cubicBezTo>
                        <a:cubicBezTo>
                          <a:pt x="125" y="29"/>
                          <a:pt x="127" y="33"/>
                          <a:pt x="127" y="38"/>
                        </a:cubicBezTo>
                        <a:cubicBezTo>
                          <a:pt x="127" y="38"/>
                          <a:pt x="120" y="44"/>
                          <a:pt x="112" y="47"/>
                        </a:cubicBezTo>
                        <a:cubicBezTo>
                          <a:pt x="112" y="47"/>
                          <a:pt x="61" y="60"/>
                          <a:pt x="11" y="47"/>
                        </a:cubicBezTo>
                        <a:cubicBezTo>
                          <a:pt x="11" y="47"/>
                          <a:pt x="4" y="46"/>
                          <a:pt x="0" y="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44" name="Freeform 208"/>
                  <p:cNvSpPr>
                    <a:spLocks noChangeArrowheads="1"/>
                  </p:cNvSpPr>
                  <p:nvPr/>
                </p:nvSpPr>
                <p:spPr bwMode="auto">
                  <a:xfrm>
                    <a:off x="78" y="279"/>
                    <a:ext cx="116" cy="29"/>
                  </a:xfrm>
                  <a:custGeom>
                    <a:avLst/>
                    <a:gdLst>
                      <a:gd name="T0" fmla="*/ 6 w 116"/>
                      <a:gd name="T1" fmla="*/ 12 h 28"/>
                      <a:gd name="T2" fmla="*/ 10 w 116"/>
                      <a:gd name="T3" fmla="*/ 9 h 28"/>
                      <a:gd name="T4" fmla="*/ 15 w 116"/>
                      <a:gd name="T5" fmla="*/ 7 h 28"/>
                      <a:gd name="T6" fmla="*/ 22 w 116"/>
                      <a:gd name="T7" fmla="*/ 4 h 28"/>
                      <a:gd name="T8" fmla="*/ 31 w 116"/>
                      <a:gd name="T9" fmla="*/ 2 h 28"/>
                      <a:gd name="T10" fmla="*/ 41 w 116"/>
                      <a:gd name="T11" fmla="*/ 1 h 28"/>
                      <a:gd name="T12" fmla="*/ 52 w 116"/>
                      <a:gd name="T13" fmla="*/ 0 h 28"/>
                      <a:gd name="T14" fmla="*/ 63 w 116"/>
                      <a:gd name="T15" fmla="*/ 0 h 28"/>
                      <a:gd name="T16" fmla="*/ 74 w 116"/>
                      <a:gd name="T17" fmla="*/ 0 h 28"/>
                      <a:gd name="T18" fmla="*/ 84 w 116"/>
                      <a:gd name="T19" fmla="*/ 1 h 28"/>
                      <a:gd name="T20" fmla="*/ 93 w 116"/>
                      <a:gd name="T21" fmla="*/ 3 h 28"/>
                      <a:gd name="T22" fmla="*/ 100 w 116"/>
                      <a:gd name="T23" fmla="*/ 5 h 28"/>
                      <a:gd name="T24" fmla="*/ 105 w 116"/>
                      <a:gd name="T25" fmla="*/ 7 h 28"/>
                      <a:gd name="T26" fmla="*/ 109 w 116"/>
                      <a:gd name="T27" fmla="*/ 10 h 28"/>
                      <a:gd name="T28" fmla="*/ 110 w 116"/>
                      <a:gd name="T29" fmla="*/ 13 h 28"/>
                      <a:gd name="T30" fmla="*/ 108 w 116"/>
                      <a:gd name="T31" fmla="*/ 17 h 28"/>
                      <a:gd name="T32" fmla="*/ 105 w 116"/>
                      <a:gd name="T33" fmla="*/ 20 h 28"/>
                      <a:gd name="T34" fmla="*/ 99 w 116"/>
                      <a:gd name="T35" fmla="*/ 23 h 28"/>
                      <a:gd name="T36" fmla="*/ 92 w 116"/>
                      <a:gd name="T37" fmla="*/ 25 h 28"/>
                      <a:gd name="T38" fmla="*/ 83 w 116"/>
                      <a:gd name="T39" fmla="*/ 27 h 28"/>
                      <a:gd name="T40" fmla="*/ 73 w 116"/>
                      <a:gd name="T41" fmla="*/ 28 h 28"/>
                      <a:gd name="T42" fmla="*/ 62 w 116"/>
                      <a:gd name="T43" fmla="*/ 29 h 28"/>
                      <a:gd name="T44" fmla="*/ 51 w 116"/>
                      <a:gd name="T45" fmla="*/ 29 h 28"/>
                      <a:gd name="T46" fmla="*/ 40 w 116"/>
                      <a:gd name="T47" fmla="*/ 29 h 28"/>
                      <a:gd name="T48" fmla="*/ 30 w 116"/>
                      <a:gd name="T49" fmla="*/ 28 h 28"/>
                      <a:gd name="T50" fmla="*/ 22 w 116"/>
                      <a:gd name="T51" fmla="*/ 26 h 28"/>
                      <a:gd name="T52" fmla="*/ 15 w 116"/>
                      <a:gd name="T53" fmla="*/ 24 h 28"/>
                      <a:gd name="T54" fmla="*/ 9 w 116"/>
                      <a:gd name="T55" fmla="*/ 22 h 28"/>
                      <a:gd name="T56" fmla="*/ 6 w 116"/>
                      <a:gd name="T57" fmla="*/ 19 h 28"/>
                      <a:gd name="T58" fmla="*/ 0 w 116"/>
                      <a:gd name="T59" fmla="*/ 17 h 28"/>
                      <a:gd name="T60" fmla="*/ 1 w 116"/>
                      <a:gd name="T61" fmla="*/ 12 h 28"/>
                      <a:gd name="T62" fmla="*/ 5 w 116"/>
                      <a:gd name="T63" fmla="*/ 9 h 28"/>
                      <a:gd name="T64" fmla="*/ 11 w 116"/>
                      <a:gd name="T65" fmla="*/ 6 h 28"/>
                      <a:gd name="T66" fmla="*/ 20 w 116"/>
                      <a:gd name="T67" fmla="*/ 4 h 28"/>
                      <a:gd name="T68" fmla="*/ 30 w 116"/>
                      <a:gd name="T69" fmla="*/ 2 h 28"/>
                      <a:gd name="T70" fmla="*/ 41 w 116"/>
                      <a:gd name="T71" fmla="*/ 1 h 28"/>
                      <a:gd name="T72" fmla="*/ 53 w 116"/>
                      <a:gd name="T73" fmla="*/ 0 h 28"/>
                      <a:gd name="T74" fmla="*/ 65 w 116"/>
                      <a:gd name="T75" fmla="*/ 0 h 28"/>
                      <a:gd name="T76" fmla="*/ 77 w 116"/>
                      <a:gd name="T77" fmla="*/ 0 h 28"/>
                      <a:gd name="T78" fmla="*/ 88 w 116"/>
                      <a:gd name="T79" fmla="*/ 1 h 28"/>
                      <a:gd name="T80" fmla="*/ 98 w 116"/>
                      <a:gd name="T81" fmla="*/ 3 h 28"/>
                      <a:gd name="T82" fmla="*/ 106 w 116"/>
                      <a:gd name="T83" fmla="*/ 5 h 28"/>
                      <a:gd name="T84" fmla="*/ 111 w 116"/>
                      <a:gd name="T85" fmla="*/ 7 h 28"/>
                      <a:gd name="T86" fmla="*/ 115 w 116"/>
                      <a:gd name="T87" fmla="*/ 10 h 28"/>
                      <a:gd name="T88" fmla="*/ 116 w 116"/>
                      <a:gd name="T89" fmla="*/ 13 h 28"/>
                      <a:gd name="T90" fmla="*/ 114 w 116"/>
                      <a:gd name="T91" fmla="*/ 18 h 28"/>
                      <a:gd name="T92" fmla="*/ 110 w 116"/>
                      <a:gd name="T93" fmla="*/ 21 h 28"/>
                      <a:gd name="T94" fmla="*/ 103 w 116"/>
                      <a:gd name="T95" fmla="*/ 24 h 28"/>
                      <a:gd name="T96" fmla="*/ 95 w 116"/>
                      <a:gd name="T97" fmla="*/ 26 h 28"/>
                      <a:gd name="T98" fmla="*/ 84 w 116"/>
                      <a:gd name="T99" fmla="*/ 28 h 28"/>
                      <a:gd name="T100" fmla="*/ 73 w 116"/>
                      <a:gd name="T101" fmla="*/ 29 h 28"/>
                      <a:gd name="T102" fmla="*/ 61 w 116"/>
                      <a:gd name="T103" fmla="*/ 30 h 28"/>
                      <a:gd name="T104" fmla="*/ 49 w 116"/>
                      <a:gd name="T105" fmla="*/ 30 h 28"/>
                      <a:gd name="T106" fmla="*/ 37 w 116"/>
                      <a:gd name="T107" fmla="*/ 30 h 28"/>
                      <a:gd name="T108" fmla="*/ 26 w 116"/>
                      <a:gd name="T109" fmla="*/ 29 h 28"/>
                      <a:gd name="T110" fmla="*/ 16 w 116"/>
                      <a:gd name="T111" fmla="*/ 27 h 28"/>
                      <a:gd name="T112" fmla="*/ 9 w 116"/>
                      <a:gd name="T113" fmla="*/ 25 h 28"/>
                      <a:gd name="T114" fmla="*/ 3 w 116"/>
                      <a:gd name="T115" fmla="*/ 22 h 28"/>
                      <a:gd name="T116" fmla="*/ 0 w 116"/>
                      <a:gd name="T117" fmla="*/ 19 h 2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16"/>
                      <a:gd name="T178" fmla="*/ 0 h 28"/>
                      <a:gd name="T179" fmla="*/ 116 w 116"/>
                      <a:gd name="T180" fmla="*/ 28 h 2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16" h="28">
                        <a:moveTo>
                          <a:pt x="5" y="15"/>
                        </a:moveTo>
                        <a:lnTo>
                          <a:pt x="5" y="14"/>
                        </a:lnTo>
                        <a:lnTo>
                          <a:pt x="6" y="13"/>
                        </a:lnTo>
                        <a:lnTo>
                          <a:pt x="6" y="12"/>
                        </a:lnTo>
                        <a:lnTo>
                          <a:pt x="7" y="12"/>
                        </a:lnTo>
                        <a:lnTo>
                          <a:pt x="7" y="11"/>
                        </a:lnTo>
                        <a:lnTo>
                          <a:pt x="8" y="11"/>
                        </a:lnTo>
                        <a:lnTo>
                          <a:pt x="8" y="10"/>
                        </a:lnTo>
                        <a:lnTo>
                          <a:pt x="9" y="10"/>
                        </a:lnTo>
                        <a:lnTo>
                          <a:pt x="9" y="9"/>
                        </a:lnTo>
                        <a:lnTo>
                          <a:pt x="10" y="9"/>
                        </a:lnTo>
                        <a:lnTo>
                          <a:pt x="11" y="9"/>
                        </a:lnTo>
                        <a:lnTo>
                          <a:pt x="11" y="8"/>
                        </a:lnTo>
                        <a:lnTo>
                          <a:pt x="12" y="8"/>
                        </a:lnTo>
                        <a:lnTo>
                          <a:pt x="13" y="7"/>
                        </a:lnTo>
                        <a:lnTo>
                          <a:pt x="14" y="7"/>
                        </a:lnTo>
                        <a:lnTo>
                          <a:pt x="15" y="7"/>
                        </a:lnTo>
                        <a:lnTo>
                          <a:pt x="15" y="6"/>
                        </a:lnTo>
                        <a:lnTo>
                          <a:pt x="16" y="6"/>
                        </a:lnTo>
                        <a:lnTo>
                          <a:pt x="17" y="6"/>
                        </a:lnTo>
                        <a:lnTo>
                          <a:pt x="18" y="6"/>
                        </a:lnTo>
                        <a:lnTo>
                          <a:pt x="18" y="5"/>
                        </a:lnTo>
                        <a:lnTo>
                          <a:pt x="19" y="5"/>
                        </a:lnTo>
                        <a:lnTo>
                          <a:pt x="20" y="5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3" y="4"/>
                        </a:lnTo>
                        <a:lnTo>
                          <a:pt x="24" y="4"/>
                        </a:lnTo>
                        <a:lnTo>
                          <a:pt x="25" y="4"/>
                        </a:lnTo>
                        <a:lnTo>
                          <a:pt x="26" y="3"/>
                        </a:lnTo>
                        <a:lnTo>
                          <a:pt x="27" y="3"/>
                        </a:lnTo>
                        <a:lnTo>
                          <a:pt x="28" y="3"/>
                        </a:lnTo>
                        <a:lnTo>
                          <a:pt x="29" y="3"/>
                        </a:lnTo>
                        <a:lnTo>
                          <a:pt x="30" y="3"/>
                        </a:lnTo>
                        <a:lnTo>
                          <a:pt x="31" y="2"/>
                        </a:lnTo>
                        <a:lnTo>
                          <a:pt x="32" y="2"/>
                        </a:lnTo>
                        <a:lnTo>
                          <a:pt x="33" y="2"/>
                        </a:lnTo>
                        <a:lnTo>
                          <a:pt x="34" y="2"/>
                        </a:lnTo>
                        <a:lnTo>
                          <a:pt x="35" y="2"/>
                        </a:lnTo>
                        <a:lnTo>
                          <a:pt x="36" y="2"/>
                        </a:lnTo>
                        <a:lnTo>
                          <a:pt x="37" y="2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1"/>
                        </a:lnTo>
                        <a:lnTo>
                          <a:pt x="42" y="1"/>
                        </a:lnTo>
                        <a:lnTo>
                          <a:pt x="43" y="1"/>
                        </a:lnTo>
                        <a:lnTo>
                          <a:pt x="44" y="1"/>
                        </a:lnTo>
                        <a:lnTo>
                          <a:pt x="45" y="1"/>
                        </a:lnTo>
                        <a:lnTo>
                          <a:pt x="46" y="1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9" y="1"/>
                        </a:lnTo>
                        <a:lnTo>
                          <a:pt x="80" y="1"/>
                        </a:lnTo>
                        <a:lnTo>
                          <a:pt x="81" y="1"/>
                        </a:lnTo>
                        <a:lnTo>
                          <a:pt x="82" y="1"/>
                        </a:lnTo>
                        <a:lnTo>
                          <a:pt x="83" y="1"/>
                        </a:lnTo>
                        <a:lnTo>
                          <a:pt x="84" y="1"/>
                        </a:lnTo>
                        <a:lnTo>
                          <a:pt x="85" y="1"/>
                        </a:lnTo>
                        <a:lnTo>
                          <a:pt x="86" y="2"/>
                        </a:lnTo>
                        <a:lnTo>
                          <a:pt x="87" y="2"/>
                        </a:lnTo>
                        <a:lnTo>
                          <a:pt x="88" y="2"/>
                        </a:lnTo>
                        <a:lnTo>
                          <a:pt x="89" y="2"/>
                        </a:lnTo>
                        <a:lnTo>
                          <a:pt x="90" y="2"/>
                        </a:lnTo>
                        <a:lnTo>
                          <a:pt x="91" y="2"/>
                        </a:lnTo>
                        <a:lnTo>
                          <a:pt x="92" y="3"/>
                        </a:lnTo>
                        <a:lnTo>
                          <a:pt x="93" y="3"/>
                        </a:lnTo>
                        <a:lnTo>
                          <a:pt x="94" y="3"/>
                        </a:lnTo>
                        <a:lnTo>
                          <a:pt x="95" y="3"/>
                        </a:lnTo>
                        <a:lnTo>
                          <a:pt x="96" y="4"/>
                        </a:lnTo>
                        <a:lnTo>
                          <a:pt x="97" y="4"/>
                        </a:lnTo>
                        <a:lnTo>
                          <a:pt x="98" y="4"/>
                        </a:lnTo>
                        <a:lnTo>
                          <a:pt x="99" y="4"/>
                        </a:lnTo>
                        <a:lnTo>
                          <a:pt x="99" y="5"/>
                        </a:lnTo>
                        <a:lnTo>
                          <a:pt x="100" y="5"/>
                        </a:lnTo>
                        <a:lnTo>
                          <a:pt x="101" y="5"/>
                        </a:lnTo>
                        <a:lnTo>
                          <a:pt x="102" y="5"/>
                        </a:lnTo>
                        <a:lnTo>
                          <a:pt x="102" y="6"/>
                        </a:lnTo>
                        <a:lnTo>
                          <a:pt x="103" y="6"/>
                        </a:lnTo>
                        <a:lnTo>
                          <a:pt x="104" y="6"/>
                        </a:lnTo>
                        <a:lnTo>
                          <a:pt x="104" y="7"/>
                        </a:lnTo>
                        <a:lnTo>
                          <a:pt x="105" y="7"/>
                        </a:lnTo>
                        <a:lnTo>
                          <a:pt x="106" y="7"/>
                        </a:lnTo>
                        <a:lnTo>
                          <a:pt x="106" y="8"/>
                        </a:lnTo>
                        <a:lnTo>
                          <a:pt x="107" y="8"/>
                        </a:lnTo>
                        <a:lnTo>
                          <a:pt x="108" y="9"/>
                        </a:lnTo>
                        <a:lnTo>
                          <a:pt x="109" y="10"/>
                        </a:lnTo>
                        <a:lnTo>
                          <a:pt x="109" y="11"/>
                        </a:lnTo>
                        <a:lnTo>
                          <a:pt x="110" y="11"/>
                        </a:lnTo>
                        <a:lnTo>
                          <a:pt x="110" y="12"/>
                        </a:lnTo>
                        <a:lnTo>
                          <a:pt x="110" y="13"/>
                        </a:lnTo>
                        <a:lnTo>
                          <a:pt x="110" y="14"/>
                        </a:lnTo>
                        <a:lnTo>
                          <a:pt x="109" y="14"/>
                        </a:lnTo>
                        <a:lnTo>
                          <a:pt x="109" y="15"/>
                        </a:lnTo>
                        <a:lnTo>
                          <a:pt x="108" y="15"/>
                        </a:lnTo>
                        <a:lnTo>
                          <a:pt x="108" y="16"/>
                        </a:lnTo>
                        <a:lnTo>
                          <a:pt x="107" y="17"/>
                        </a:lnTo>
                        <a:lnTo>
                          <a:pt x="106" y="17"/>
                        </a:lnTo>
                        <a:lnTo>
                          <a:pt x="106" y="18"/>
                        </a:lnTo>
                        <a:lnTo>
                          <a:pt x="105" y="18"/>
                        </a:lnTo>
                        <a:lnTo>
                          <a:pt x="104" y="19"/>
                        </a:lnTo>
                        <a:lnTo>
                          <a:pt x="103" y="19"/>
                        </a:lnTo>
                        <a:lnTo>
                          <a:pt x="102" y="20"/>
                        </a:lnTo>
                        <a:lnTo>
                          <a:pt x="101" y="20"/>
                        </a:lnTo>
                        <a:lnTo>
                          <a:pt x="100" y="20"/>
                        </a:lnTo>
                        <a:lnTo>
                          <a:pt x="100" y="21"/>
                        </a:lnTo>
                        <a:lnTo>
                          <a:pt x="99" y="21"/>
                        </a:lnTo>
                        <a:lnTo>
                          <a:pt x="98" y="21"/>
                        </a:lnTo>
                        <a:lnTo>
                          <a:pt x="97" y="22"/>
                        </a:lnTo>
                        <a:lnTo>
                          <a:pt x="96" y="22"/>
                        </a:lnTo>
                        <a:lnTo>
                          <a:pt x="95" y="22"/>
                        </a:lnTo>
                        <a:lnTo>
                          <a:pt x="94" y="22"/>
                        </a:lnTo>
                        <a:lnTo>
                          <a:pt x="94" y="23"/>
                        </a:lnTo>
                        <a:lnTo>
                          <a:pt x="93" y="23"/>
                        </a:lnTo>
                        <a:lnTo>
                          <a:pt x="92" y="23"/>
                        </a:lnTo>
                        <a:lnTo>
                          <a:pt x="91" y="23"/>
                        </a:lnTo>
                        <a:lnTo>
                          <a:pt x="90" y="23"/>
                        </a:lnTo>
                        <a:lnTo>
                          <a:pt x="90" y="24"/>
                        </a:lnTo>
                        <a:lnTo>
                          <a:pt x="89" y="24"/>
                        </a:lnTo>
                        <a:lnTo>
                          <a:pt x="88" y="24"/>
                        </a:lnTo>
                        <a:lnTo>
                          <a:pt x="87" y="24"/>
                        </a:lnTo>
                        <a:lnTo>
                          <a:pt x="86" y="24"/>
                        </a:lnTo>
                        <a:lnTo>
                          <a:pt x="85" y="24"/>
                        </a:lnTo>
                        <a:lnTo>
                          <a:pt x="84" y="25"/>
                        </a:lnTo>
                        <a:lnTo>
                          <a:pt x="83" y="25"/>
                        </a:lnTo>
                        <a:lnTo>
                          <a:pt x="82" y="25"/>
                        </a:lnTo>
                        <a:lnTo>
                          <a:pt x="81" y="25"/>
                        </a:lnTo>
                        <a:lnTo>
                          <a:pt x="80" y="25"/>
                        </a:lnTo>
                        <a:lnTo>
                          <a:pt x="79" y="25"/>
                        </a:lnTo>
                        <a:lnTo>
                          <a:pt x="78" y="26"/>
                        </a:lnTo>
                        <a:lnTo>
                          <a:pt x="77" y="26"/>
                        </a:lnTo>
                        <a:lnTo>
                          <a:pt x="76" y="26"/>
                        </a:lnTo>
                        <a:lnTo>
                          <a:pt x="75" y="26"/>
                        </a:lnTo>
                        <a:lnTo>
                          <a:pt x="74" y="26"/>
                        </a:lnTo>
                        <a:lnTo>
                          <a:pt x="73" y="26"/>
                        </a:lnTo>
                        <a:lnTo>
                          <a:pt x="72" y="26"/>
                        </a:lnTo>
                        <a:lnTo>
                          <a:pt x="71" y="26"/>
                        </a:lnTo>
                        <a:lnTo>
                          <a:pt x="70" y="26"/>
                        </a:lnTo>
                        <a:lnTo>
                          <a:pt x="69" y="26"/>
                        </a:lnTo>
                        <a:lnTo>
                          <a:pt x="68" y="27"/>
                        </a:lnTo>
                        <a:lnTo>
                          <a:pt x="67" y="27"/>
                        </a:lnTo>
                        <a:lnTo>
                          <a:pt x="66" y="27"/>
                        </a:lnTo>
                        <a:lnTo>
                          <a:pt x="65" y="27"/>
                        </a:lnTo>
                        <a:lnTo>
                          <a:pt x="64" y="27"/>
                        </a:lnTo>
                        <a:lnTo>
                          <a:pt x="63" y="27"/>
                        </a:lnTo>
                        <a:lnTo>
                          <a:pt x="62" y="27"/>
                        </a:lnTo>
                        <a:lnTo>
                          <a:pt x="61" y="27"/>
                        </a:lnTo>
                        <a:lnTo>
                          <a:pt x="60" y="27"/>
                        </a:lnTo>
                        <a:lnTo>
                          <a:pt x="59" y="27"/>
                        </a:lnTo>
                        <a:lnTo>
                          <a:pt x="58" y="27"/>
                        </a:lnTo>
                        <a:lnTo>
                          <a:pt x="57" y="27"/>
                        </a:lnTo>
                        <a:lnTo>
                          <a:pt x="56" y="27"/>
                        </a:lnTo>
                        <a:lnTo>
                          <a:pt x="55" y="27"/>
                        </a:lnTo>
                        <a:lnTo>
                          <a:pt x="54" y="27"/>
                        </a:lnTo>
                        <a:lnTo>
                          <a:pt x="53" y="27"/>
                        </a:lnTo>
                        <a:lnTo>
                          <a:pt x="52" y="27"/>
                        </a:lnTo>
                        <a:lnTo>
                          <a:pt x="51" y="27"/>
                        </a:lnTo>
                        <a:lnTo>
                          <a:pt x="50" y="27"/>
                        </a:lnTo>
                        <a:lnTo>
                          <a:pt x="49" y="27"/>
                        </a:lnTo>
                        <a:lnTo>
                          <a:pt x="48" y="27"/>
                        </a:lnTo>
                        <a:lnTo>
                          <a:pt x="47" y="27"/>
                        </a:lnTo>
                        <a:lnTo>
                          <a:pt x="46" y="27"/>
                        </a:lnTo>
                        <a:lnTo>
                          <a:pt x="45" y="27"/>
                        </a:lnTo>
                        <a:lnTo>
                          <a:pt x="44" y="27"/>
                        </a:lnTo>
                        <a:lnTo>
                          <a:pt x="43" y="27"/>
                        </a:lnTo>
                        <a:lnTo>
                          <a:pt x="42" y="27"/>
                        </a:lnTo>
                        <a:lnTo>
                          <a:pt x="41" y="27"/>
                        </a:lnTo>
                        <a:lnTo>
                          <a:pt x="40" y="27"/>
                        </a:lnTo>
                        <a:lnTo>
                          <a:pt x="39" y="27"/>
                        </a:lnTo>
                        <a:lnTo>
                          <a:pt x="38" y="26"/>
                        </a:lnTo>
                        <a:lnTo>
                          <a:pt x="37" y="26"/>
                        </a:lnTo>
                        <a:lnTo>
                          <a:pt x="36" y="26"/>
                        </a:lnTo>
                        <a:lnTo>
                          <a:pt x="35" y="26"/>
                        </a:lnTo>
                        <a:lnTo>
                          <a:pt x="34" y="26"/>
                        </a:lnTo>
                        <a:lnTo>
                          <a:pt x="33" y="26"/>
                        </a:lnTo>
                        <a:lnTo>
                          <a:pt x="32" y="26"/>
                        </a:lnTo>
                        <a:lnTo>
                          <a:pt x="31" y="26"/>
                        </a:lnTo>
                        <a:lnTo>
                          <a:pt x="30" y="26"/>
                        </a:lnTo>
                        <a:lnTo>
                          <a:pt x="29" y="25"/>
                        </a:lnTo>
                        <a:lnTo>
                          <a:pt x="28" y="25"/>
                        </a:lnTo>
                        <a:lnTo>
                          <a:pt x="27" y="25"/>
                        </a:lnTo>
                        <a:lnTo>
                          <a:pt x="26" y="25"/>
                        </a:lnTo>
                        <a:lnTo>
                          <a:pt x="25" y="25"/>
                        </a:lnTo>
                        <a:lnTo>
                          <a:pt x="24" y="25"/>
                        </a:lnTo>
                        <a:lnTo>
                          <a:pt x="24" y="24"/>
                        </a:lnTo>
                        <a:lnTo>
                          <a:pt x="23" y="24"/>
                        </a:lnTo>
                        <a:lnTo>
                          <a:pt x="22" y="24"/>
                        </a:lnTo>
                        <a:lnTo>
                          <a:pt x="21" y="24"/>
                        </a:lnTo>
                        <a:lnTo>
                          <a:pt x="20" y="24"/>
                        </a:lnTo>
                        <a:lnTo>
                          <a:pt x="19" y="23"/>
                        </a:lnTo>
                        <a:lnTo>
                          <a:pt x="18" y="23"/>
                        </a:lnTo>
                        <a:lnTo>
                          <a:pt x="17" y="23"/>
                        </a:lnTo>
                        <a:lnTo>
                          <a:pt x="16" y="23"/>
                        </a:lnTo>
                        <a:lnTo>
                          <a:pt x="16" y="22"/>
                        </a:lnTo>
                        <a:lnTo>
                          <a:pt x="15" y="22"/>
                        </a:lnTo>
                        <a:lnTo>
                          <a:pt x="14" y="22"/>
                        </a:lnTo>
                        <a:lnTo>
                          <a:pt x="13" y="22"/>
                        </a:lnTo>
                        <a:lnTo>
                          <a:pt x="13" y="21"/>
                        </a:lnTo>
                        <a:lnTo>
                          <a:pt x="12" y="21"/>
                        </a:lnTo>
                        <a:lnTo>
                          <a:pt x="11" y="21"/>
                        </a:lnTo>
                        <a:lnTo>
                          <a:pt x="11" y="20"/>
                        </a:lnTo>
                        <a:lnTo>
                          <a:pt x="10" y="20"/>
                        </a:lnTo>
                        <a:lnTo>
                          <a:pt x="9" y="20"/>
                        </a:lnTo>
                        <a:lnTo>
                          <a:pt x="9" y="19"/>
                        </a:lnTo>
                        <a:lnTo>
                          <a:pt x="8" y="19"/>
                        </a:lnTo>
                        <a:lnTo>
                          <a:pt x="7" y="18"/>
                        </a:lnTo>
                        <a:lnTo>
                          <a:pt x="7" y="17"/>
                        </a:lnTo>
                        <a:lnTo>
                          <a:pt x="6" y="17"/>
                        </a:lnTo>
                        <a:lnTo>
                          <a:pt x="6" y="16"/>
                        </a:lnTo>
                        <a:lnTo>
                          <a:pt x="5" y="15"/>
                        </a:lnTo>
                        <a:moveTo>
                          <a:pt x="0" y="15"/>
                        </a:move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1" y="12"/>
                        </a:lnTo>
                        <a:lnTo>
                          <a:pt x="1" y="11"/>
                        </a:lnTo>
                        <a:lnTo>
                          <a:pt x="2" y="11"/>
                        </a:lnTo>
                        <a:lnTo>
                          <a:pt x="3" y="10"/>
                        </a:lnTo>
                        <a:lnTo>
                          <a:pt x="4" y="10"/>
                        </a:lnTo>
                        <a:lnTo>
                          <a:pt x="4" y="9"/>
                        </a:lnTo>
                        <a:lnTo>
                          <a:pt x="5" y="9"/>
                        </a:lnTo>
                        <a:lnTo>
                          <a:pt x="6" y="8"/>
                        </a:lnTo>
                        <a:lnTo>
                          <a:pt x="7" y="8"/>
                        </a:lnTo>
                        <a:lnTo>
                          <a:pt x="8" y="8"/>
                        </a:lnTo>
                        <a:lnTo>
                          <a:pt x="8" y="7"/>
                        </a:lnTo>
                        <a:lnTo>
                          <a:pt x="9" y="7"/>
                        </a:lnTo>
                        <a:lnTo>
                          <a:pt x="10" y="7"/>
                        </a:lnTo>
                        <a:lnTo>
                          <a:pt x="11" y="6"/>
                        </a:lnTo>
                        <a:lnTo>
                          <a:pt x="12" y="6"/>
                        </a:lnTo>
                        <a:lnTo>
                          <a:pt x="13" y="6"/>
                        </a:lnTo>
                        <a:lnTo>
                          <a:pt x="14" y="5"/>
                        </a:lnTo>
                        <a:lnTo>
                          <a:pt x="15" y="5"/>
                        </a:lnTo>
                        <a:lnTo>
                          <a:pt x="16" y="5"/>
                        </a:lnTo>
                        <a:lnTo>
                          <a:pt x="17" y="5"/>
                        </a:lnTo>
                        <a:lnTo>
                          <a:pt x="17" y="4"/>
                        </a:lnTo>
                        <a:lnTo>
                          <a:pt x="18" y="4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5" y="3"/>
                        </a:lnTo>
                        <a:lnTo>
                          <a:pt x="26" y="3"/>
                        </a:lnTo>
                        <a:lnTo>
                          <a:pt x="27" y="2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2"/>
                        </a:lnTo>
                        <a:lnTo>
                          <a:pt x="32" y="2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1"/>
                        </a:lnTo>
                        <a:lnTo>
                          <a:pt x="37" y="1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1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1"/>
                        </a:lnTo>
                        <a:lnTo>
                          <a:pt x="85" y="1"/>
                        </a:lnTo>
                        <a:lnTo>
                          <a:pt x="86" y="1"/>
                        </a:lnTo>
                        <a:lnTo>
                          <a:pt x="87" y="1"/>
                        </a:lnTo>
                        <a:lnTo>
                          <a:pt x="88" y="1"/>
                        </a:lnTo>
                        <a:lnTo>
                          <a:pt x="89" y="1"/>
                        </a:lnTo>
                        <a:lnTo>
                          <a:pt x="90" y="1"/>
                        </a:lnTo>
                        <a:lnTo>
                          <a:pt x="91" y="1"/>
                        </a:lnTo>
                        <a:lnTo>
                          <a:pt x="91" y="2"/>
                        </a:lnTo>
                        <a:lnTo>
                          <a:pt x="92" y="2"/>
                        </a:lnTo>
                        <a:lnTo>
                          <a:pt x="93" y="2"/>
                        </a:lnTo>
                        <a:lnTo>
                          <a:pt x="94" y="2"/>
                        </a:lnTo>
                        <a:lnTo>
                          <a:pt x="95" y="2"/>
                        </a:lnTo>
                        <a:lnTo>
                          <a:pt x="96" y="2"/>
                        </a:lnTo>
                        <a:lnTo>
                          <a:pt x="97" y="3"/>
                        </a:lnTo>
                        <a:lnTo>
                          <a:pt x="98" y="3"/>
                        </a:lnTo>
                        <a:lnTo>
                          <a:pt x="99" y="3"/>
                        </a:lnTo>
                        <a:lnTo>
                          <a:pt x="100" y="3"/>
                        </a:lnTo>
                        <a:lnTo>
                          <a:pt x="101" y="3"/>
                        </a:lnTo>
                        <a:lnTo>
                          <a:pt x="101" y="4"/>
                        </a:lnTo>
                        <a:lnTo>
                          <a:pt x="102" y="4"/>
                        </a:lnTo>
                        <a:lnTo>
                          <a:pt x="103" y="4"/>
                        </a:lnTo>
                        <a:lnTo>
                          <a:pt x="104" y="4"/>
                        </a:lnTo>
                        <a:lnTo>
                          <a:pt x="105" y="5"/>
                        </a:lnTo>
                        <a:lnTo>
                          <a:pt x="106" y="5"/>
                        </a:lnTo>
                        <a:lnTo>
                          <a:pt x="107" y="5"/>
                        </a:lnTo>
                        <a:lnTo>
                          <a:pt x="108" y="6"/>
                        </a:lnTo>
                        <a:lnTo>
                          <a:pt x="109" y="6"/>
                        </a:lnTo>
                        <a:lnTo>
                          <a:pt x="110" y="6"/>
                        </a:lnTo>
                        <a:lnTo>
                          <a:pt x="110" y="7"/>
                        </a:lnTo>
                        <a:lnTo>
                          <a:pt x="111" y="7"/>
                        </a:lnTo>
                        <a:lnTo>
                          <a:pt x="112" y="8"/>
                        </a:lnTo>
                        <a:lnTo>
                          <a:pt x="113" y="8"/>
                        </a:lnTo>
                        <a:lnTo>
                          <a:pt x="113" y="9"/>
                        </a:lnTo>
                        <a:lnTo>
                          <a:pt x="114" y="9"/>
                        </a:lnTo>
                        <a:lnTo>
                          <a:pt x="114" y="10"/>
                        </a:lnTo>
                        <a:lnTo>
                          <a:pt x="115" y="10"/>
                        </a:lnTo>
                        <a:lnTo>
                          <a:pt x="115" y="11"/>
                        </a:lnTo>
                        <a:lnTo>
                          <a:pt x="116" y="11"/>
                        </a:lnTo>
                        <a:lnTo>
                          <a:pt x="116" y="12"/>
                        </a:lnTo>
                        <a:lnTo>
                          <a:pt x="116" y="13"/>
                        </a:lnTo>
                        <a:lnTo>
                          <a:pt x="116" y="14"/>
                        </a:lnTo>
                        <a:lnTo>
                          <a:pt x="115" y="14"/>
                        </a:lnTo>
                        <a:lnTo>
                          <a:pt x="115" y="15"/>
                        </a:lnTo>
                        <a:lnTo>
                          <a:pt x="115" y="16"/>
                        </a:lnTo>
                        <a:lnTo>
                          <a:pt x="114" y="16"/>
                        </a:lnTo>
                        <a:lnTo>
                          <a:pt x="114" y="17"/>
                        </a:lnTo>
                        <a:lnTo>
                          <a:pt x="113" y="17"/>
                        </a:lnTo>
                        <a:lnTo>
                          <a:pt x="112" y="18"/>
                        </a:lnTo>
                        <a:lnTo>
                          <a:pt x="111" y="18"/>
                        </a:lnTo>
                        <a:lnTo>
                          <a:pt x="111" y="19"/>
                        </a:lnTo>
                        <a:lnTo>
                          <a:pt x="110" y="19"/>
                        </a:lnTo>
                        <a:lnTo>
                          <a:pt x="109" y="19"/>
                        </a:lnTo>
                        <a:lnTo>
                          <a:pt x="109" y="20"/>
                        </a:lnTo>
                        <a:lnTo>
                          <a:pt x="108" y="20"/>
                        </a:lnTo>
                        <a:lnTo>
                          <a:pt x="107" y="20"/>
                        </a:lnTo>
                        <a:lnTo>
                          <a:pt x="107" y="21"/>
                        </a:lnTo>
                        <a:lnTo>
                          <a:pt x="106" y="21"/>
                        </a:lnTo>
                        <a:lnTo>
                          <a:pt x="105" y="21"/>
                        </a:lnTo>
                        <a:lnTo>
                          <a:pt x="104" y="22"/>
                        </a:lnTo>
                        <a:lnTo>
                          <a:pt x="103" y="22"/>
                        </a:lnTo>
                        <a:lnTo>
                          <a:pt x="102" y="22"/>
                        </a:lnTo>
                        <a:lnTo>
                          <a:pt x="101" y="23"/>
                        </a:lnTo>
                        <a:lnTo>
                          <a:pt x="100" y="23"/>
                        </a:lnTo>
                        <a:lnTo>
                          <a:pt x="99" y="23"/>
                        </a:lnTo>
                        <a:lnTo>
                          <a:pt x="98" y="24"/>
                        </a:lnTo>
                        <a:lnTo>
                          <a:pt x="97" y="24"/>
                        </a:lnTo>
                        <a:lnTo>
                          <a:pt x="96" y="24"/>
                        </a:lnTo>
                        <a:lnTo>
                          <a:pt x="95" y="24"/>
                        </a:lnTo>
                        <a:lnTo>
                          <a:pt x="94" y="24"/>
                        </a:lnTo>
                        <a:lnTo>
                          <a:pt x="93" y="25"/>
                        </a:lnTo>
                        <a:lnTo>
                          <a:pt x="92" y="25"/>
                        </a:lnTo>
                        <a:lnTo>
                          <a:pt x="91" y="25"/>
                        </a:lnTo>
                        <a:lnTo>
                          <a:pt x="90" y="25"/>
                        </a:lnTo>
                        <a:lnTo>
                          <a:pt x="89" y="25"/>
                        </a:lnTo>
                        <a:lnTo>
                          <a:pt x="88" y="26"/>
                        </a:lnTo>
                        <a:lnTo>
                          <a:pt x="87" y="26"/>
                        </a:lnTo>
                        <a:lnTo>
                          <a:pt x="86" y="26"/>
                        </a:lnTo>
                        <a:lnTo>
                          <a:pt x="85" y="26"/>
                        </a:lnTo>
                        <a:lnTo>
                          <a:pt x="84" y="26"/>
                        </a:lnTo>
                        <a:lnTo>
                          <a:pt x="83" y="26"/>
                        </a:lnTo>
                        <a:lnTo>
                          <a:pt x="82" y="27"/>
                        </a:lnTo>
                        <a:lnTo>
                          <a:pt x="81" y="27"/>
                        </a:lnTo>
                        <a:lnTo>
                          <a:pt x="80" y="27"/>
                        </a:lnTo>
                        <a:lnTo>
                          <a:pt x="79" y="27"/>
                        </a:lnTo>
                        <a:lnTo>
                          <a:pt x="78" y="27"/>
                        </a:lnTo>
                        <a:lnTo>
                          <a:pt x="77" y="27"/>
                        </a:lnTo>
                        <a:lnTo>
                          <a:pt x="76" y="27"/>
                        </a:lnTo>
                        <a:lnTo>
                          <a:pt x="75" y="27"/>
                        </a:lnTo>
                        <a:lnTo>
                          <a:pt x="74" y="27"/>
                        </a:lnTo>
                        <a:lnTo>
                          <a:pt x="73" y="27"/>
                        </a:lnTo>
                        <a:lnTo>
                          <a:pt x="72" y="28"/>
                        </a:lnTo>
                        <a:lnTo>
                          <a:pt x="71" y="28"/>
                        </a:lnTo>
                        <a:lnTo>
                          <a:pt x="70" y="28"/>
                        </a:lnTo>
                        <a:lnTo>
                          <a:pt x="69" y="28"/>
                        </a:lnTo>
                        <a:lnTo>
                          <a:pt x="68" y="28"/>
                        </a:lnTo>
                        <a:lnTo>
                          <a:pt x="67" y="28"/>
                        </a:lnTo>
                        <a:lnTo>
                          <a:pt x="66" y="28"/>
                        </a:lnTo>
                        <a:lnTo>
                          <a:pt x="65" y="28"/>
                        </a:lnTo>
                        <a:lnTo>
                          <a:pt x="64" y="28"/>
                        </a:lnTo>
                        <a:lnTo>
                          <a:pt x="63" y="28"/>
                        </a:lnTo>
                        <a:lnTo>
                          <a:pt x="62" y="28"/>
                        </a:lnTo>
                        <a:lnTo>
                          <a:pt x="61" y="28"/>
                        </a:lnTo>
                        <a:lnTo>
                          <a:pt x="60" y="28"/>
                        </a:lnTo>
                        <a:lnTo>
                          <a:pt x="59" y="28"/>
                        </a:lnTo>
                        <a:lnTo>
                          <a:pt x="58" y="28"/>
                        </a:lnTo>
                        <a:lnTo>
                          <a:pt x="57" y="28"/>
                        </a:lnTo>
                        <a:lnTo>
                          <a:pt x="56" y="28"/>
                        </a:lnTo>
                        <a:lnTo>
                          <a:pt x="55" y="28"/>
                        </a:lnTo>
                        <a:lnTo>
                          <a:pt x="54" y="28"/>
                        </a:lnTo>
                        <a:lnTo>
                          <a:pt x="53" y="28"/>
                        </a:lnTo>
                        <a:lnTo>
                          <a:pt x="52" y="28"/>
                        </a:lnTo>
                        <a:lnTo>
                          <a:pt x="51" y="28"/>
                        </a:lnTo>
                        <a:lnTo>
                          <a:pt x="50" y="28"/>
                        </a:lnTo>
                        <a:lnTo>
                          <a:pt x="49" y="28"/>
                        </a:lnTo>
                        <a:lnTo>
                          <a:pt x="48" y="28"/>
                        </a:lnTo>
                        <a:lnTo>
                          <a:pt x="47" y="28"/>
                        </a:lnTo>
                        <a:lnTo>
                          <a:pt x="46" y="28"/>
                        </a:lnTo>
                        <a:lnTo>
                          <a:pt x="45" y="28"/>
                        </a:lnTo>
                        <a:lnTo>
                          <a:pt x="44" y="28"/>
                        </a:lnTo>
                        <a:lnTo>
                          <a:pt x="43" y="28"/>
                        </a:lnTo>
                        <a:lnTo>
                          <a:pt x="42" y="28"/>
                        </a:lnTo>
                        <a:lnTo>
                          <a:pt x="41" y="28"/>
                        </a:lnTo>
                        <a:lnTo>
                          <a:pt x="40" y="28"/>
                        </a:lnTo>
                        <a:lnTo>
                          <a:pt x="39" y="28"/>
                        </a:lnTo>
                        <a:lnTo>
                          <a:pt x="38" y="28"/>
                        </a:lnTo>
                        <a:lnTo>
                          <a:pt x="37" y="28"/>
                        </a:lnTo>
                        <a:lnTo>
                          <a:pt x="36" y="28"/>
                        </a:lnTo>
                        <a:lnTo>
                          <a:pt x="35" y="28"/>
                        </a:lnTo>
                        <a:lnTo>
                          <a:pt x="34" y="28"/>
                        </a:lnTo>
                        <a:lnTo>
                          <a:pt x="33" y="27"/>
                        </a:lnTo>
                        <a:lnTo>
                          <a:pt x="32" y="27"/>
                        </a:lnTo>
                        <a:lnTo>
                          <a:pt x="31" y="27"/>
                        </a:lnTo>
                        <a:lnTo>
                          <a:pt x="30" y="27"/>
                        </a:ln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27" y="27"/>
                        </a:lnTo>
                        <a:lnTo>
                          <a:pt x="26" y="27"/>
                        </a:lnTo>
                        <a:lnTo>
                          <a:pt x="25" y="27"/>
                        </a:lnTo>
                        <a:lnTo>
                          <a:pt x="24" y="26"/>
                        </a:lnTo>
                        <a:lnTo>
                          <a:pt x="23" y="26"/>
                        </a:lnTo>
                        <a:lnTo>
                          <a:pt x="22" y="26"/>
                        </a:lnTo>
                        <a:lnTo>
                          <a:pt x="21" y="26"/>
                        </a:lnTo>
                        <a:lnTo>
                          <a:pt x="20" y="26"/>
                        </a:lnTo>
                        <a:lnTo>
                          <a:pt x="19" y="26"/>
                        </a:lnTo>
                        <a:lnTo>
                          <a:pt x="19" y="25"/>
                        </a:lnTo>
                        <a:lnTo>
                          <a:pt x="18" y="25"/>
                        </a:lnTo>
                        <a:lnTo>
                          <a:pt x="17" y="25"/>
                        </a:lnTo>
                        <a:lnTo>
                          <a:pt x="16" y="25"/>
                        </a:lnTo>
                        <a:lnTo>
                          <a:pt x="15" y="25"/>
                        </a:lnTo>
                        <a:lnTo>
                          <a:pt x="14" y="24"/>
                        </a:lnTo>
                        <a:lnTo>
                          <a:pt x="13" y="24"/>
                        </a:lnTo>
                        <a:lnTo>
                          <a:pt x="12" y="24"/>
                        </a:lnTo>
                        <a:lnTo>
                          <a:pt x="11" y="23"/>
                        </a:lnTo>
                        <a:lnTo>
                          <a:pt x="10" y="23"/>
                        </a:lnTo>
                        <a:lnTo>
                          <a:pt x="9" y="23"/>
                        </a:lnTo>
                        <a:lnTo>
                          <a:pt x="8" y="22"/>
                        </a:lnTo>
                        <a:lnTo>
                          <a:pt x="7" y="22"/>
                        </a:lnTo>
                        <a:lnTo>
                          <a:pt x="6" y="22"/>
                        </a:lnTo>
                        <a:lnTo>
                          <a:pt x="6" y="21"/>
                        </a:lnTo>
                        <a:lnTo>
                          <a:pt x="5" y="21"/>
                        </a:lnTo>
                        <a:lnTo>
                          <a:pt x="4" y="21"/>
                        </a:lnTo>
                        <a:lnTo>
                          <a:pt x="4" y="20"/>
                        </a:lnTo>
                        <a:lnTo>
                          <a:pt x="3" y="20"/>
                        </a:lnTo>
                        <a:lnTo>
                          <a:pt x="2" y="20"/>
                        </a:lnTo>
                        <a:lnTo>
                          <a:pt x="2" y="19"/>
                        </a:lnTo>
                        <a:lnTo>
                          <a:pt x="1" y="19"/>
                        </a:lnTo>
                        <a:lnTo>
                          <a:pt x="1" y="18"/>
                        </a:ln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45" name="Freeform 209"/>
                  <p:cNvSpPr>
                    <a:spLocks noChangeArrowheads="1"/>
                  </p:cNvSpPr>
                  <p:nvPr/>
                </p:nvSpPr>
                <p:spPr bwMode="auto">
                  <a:xfrm>
                    <a:off x="265" y="32"/>
                    <a:ext cx="90" cy="256"/>
                  </a:xfrm>
                  <a:custGeom>
                    <a:avLst/>
                    <a:gdLst>
                      <a:gd name="T0" fmla="*/ 2 w 90"/>
                      <a:gd name="T1" fmla="*/ 0 h 256"/>
                      <a:gd name="T2" fmla="*/ 81 w 90"/>
                      <a:gd name="T3" fmla="*/ 3 h 256"/>
                      <a:gd name="T4" fmla="*/ 86 w 90"/>
                      <a:gd name="T5" fmla="*/ 6 h 256"/>
                      <a:gd name="T6" fmla="*/ 90 w 90"/>
                      <a:gd name="T7" fmla="*/ 11 h 256"/>
                      <a:gd name="T8" fmla="*/ 87 w 90"/>
                      <a:gd name="T9" fmla="*/ 235 h 256"/>
                      <a:gd name="T10" fmla="*/ 84 w 90"/>
                      <a:gd name="T11" fmla="*/ 242 h 256"/>
                      <a:gd name="T12" fmla="*/ 79 w 90"/>
                      <a:gd name="T13" fmla="*/ 246 h 256"/>
                      <a:gd name="T14" fmla="*/ 0 w 90"/>
                      <a:gd name="T15" fmla="*/ 256 h 256"/>
                      <a:gd name="T16" fmla="*/ 2 w 90"/>
                      <a:gd name="T17" fmla="*/ 0 h 2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0"/>
                      <a:gd name="T28" fmla="*/ 0 h 256"/>
                      <a:gd name="T29" fmla="*/ 90 w 90"/>
                      <a:gd name="T30" fmla="*/ 256 h 25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0" h="256">
                        <a:moveTo>
                          <a:pt x="2" y="0"/>
                        </a:moveTo>
                        <a:lnTo>
                          <a:pt x="81" y="3"/>
                        </a:lnTo>
                        <a:cubicBezTo>
                          <a:pt x="81" y="3"/>
                          <a:pt x="84" y="4"/>
                          <a:pt x="86" y="6"/>
                        </a:cubicBezTo>
                        <a:cubicBezTo>
                          <a:pt x="86" y="6"/>
                          <a:pt x="89" y="8"/>
                          <a:pt x="90" y="11"/>
                        </a:cubicBezTo>
                        <a:lnTo>
                          <a:pt x="87" y="235"/>
                        </a:lnTo>
                        <a:cubicBezTo>
                          <a:pt x="87" y="235"/>
                          <a:pt x="86" y="239"/>
                          <a:pt x="84" y="242"/>
                        </a:cubicBezTo>
                        <a:cubicBezTo>
                          <a:pt x="84" y="242"/>
                          <a:pt x="82" y="244"/>
                          <a:pt x="79" y="246"/>
                        </a:cubicBezTo>
                        <a:lnTo>
                          <a:pt x="0" y="256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46" name="Freeform 210"/>
                  <p:cNvSpPr>
                    <a:spLocks noChangeArrowheads="1"/>
                  </p:cNvSpPr>
                  <p:nvPr/>
                </p:nvSpPr>
                <p:spPr bwMode="auto">
                  <a:xfrm>
                    <a:off x="176" y="32"/>
                    <a:ext cx="97" cy="256"/>
                  </a:xfrm>
                  <a:custGeom>
                    <a:avLst/>
                    <a:gdLst>
                      <a:gd name="T0" fmla="*/ 59 w 97"/>
                      <a:gd name="T1" fmla="*/ 5 h 255"/>
                      <a:gd name="T2" fmla="*/ 89 w 97"/>
                      <a:gd name="T3" fmla="*/ 0 h 255"/>
                      <a:gd name="T4" fmla="*/ 93 w 97"/>
                      <a:gd name="T5" fmla="*/ 0 h 255"/>
                      <a:gd name="T6" fmla="*/ 96 w 97"/>
                      <a:gd name="T7" fmla="*/ 3 h 255"/>
                      <a:gd name="T8" fmla="*/ 97 w 97"/>
                      <a:gd name="T9" fmla="*/ 8 h 255"/>
                      <a:gd name="T10" fmla="*/ 96 w 97"/>
                      <a:gd name="T11" fmla="*/ 249 h 255"/>
                      <a:gd name="T12" fmla="*/ 94 w 97"/>
                      <a:gd name="T13" fmla="*/ 254 h 255"/>
                      <a:gd name="T14" fmla="*/ 91 w 97"/>
                      <a:gd name="T15" fmla="*/ 256 h 255"/>
                      <a:gd name="T16" fmla="*/ 88 w 97"/>
                      <a:gd name="T17" fmla="*/ 257 h 255"/>
                      <a:gd name="T18" fmla="*/ 0 w 97"/>
                      <a:gd name="T19" fmla="*/ 221 h 255"/>
                      <a:gd name="T20" fmla="*/ 65 w 97"/>
                      <a:gd name="T21" fmla="*/ 214 h 255"/>
                      <a:gd name="T22" fmla="*/ 59 w 97"/>
                      <a:gd name="T23" fmla="*/ 5 h 25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7"/>
                      <a:gd name="T37" fmla="*/ 0 h 255"/>
                      <a:gd name="T38" fmla="*/ 97 w 97"/>
                      <a:gd name="T39" fmla="*/ 255 h 25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7" h="255">
                        <a:moveTo>
                          <a:pt x="59" y="5"/>
                        </a:moveTo>
                        <a:lnTo>
                          <a:pt x="89" y="0"/>
                        </a:lnTo>
                        <a:cubicBezTo>
                          <a:pt x="89" y="0"/>
                          <a:pt x="91" y="0"/>
                          <a:pt x="93" y="0"/>
                        </a:cubicBezTo>
                        <a:cubicBezTo>
                          <a:pt x="93" y="0"/>
                          <a:pt x="94" y="1"/>
                          <a:pt x="96" y="3"/>
                        </a:cubicBezTo>
                        <a:cubicBezTo>
                          <a:pt x="96" y="3"/>
                          <a:pt x="97" y="5"/>
                          <a:pt x="97" y="8"/>
                        </a:cubicBezTo>
                        <a:lnTo>
                          <a:pt x="96" y="247"/>
                        </a:lnTo>
                        <a:cubicBezTo>
                          <a:pt x="96" y="247"/>
                          <a:pt x="95" y="250"/>
                          <a:pt x="94" y="252"/>
                        </a:cubicBezTo>
                        <a:cubicBezTo>
                          <a:pt x="94" y="252"/>
                          <a:pt x="93" y="253"/>
                          <a:pt x="91" y="254"/>
                        </a:cubicBezTo>
                        <a:cubicBezTo>
                          <a:pt x="91" y="254"/>
                          <a:pt x="90" y="255"/>
                          <a:pt x="88" y="255"/>
                        </a:cubicBezTo>
                        <a:lnTo>
                          <a:pt x="0" y="219"/>
                        </a:lnTo>
                        <a:lnTo>
                          <a:pt x="65" y="212"/>
                        </a:lnTo>
                        <a:lnTo>
                          <a:pt x="59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47" name="Freeform 211"/>
                  <p:cNvSpPr>
                    <a:spLocks noChangeArrowheads="1"/>
                  </p:cNvSpPr>
                  <p:nvPr/>
                </p:nvSpPr>
                <p:spPr bwMode="auto">
                  <a:xfrm>
                    <a:off x="189" y="43"/>
                    <a:ext cx="76" cy="233"/>
                  </a:xfrm>
                  <a:custGeom>
                    <a:avLst/>
                    <a:gdLst>
                      <a:gd name="T0" fmla="*/ 47 w 76"/>
                      <a:gd name="T1" fmla="*/ 4 h 232"/>
                      <a:gd name="T2" fmla="*/ 71 w 76"/>
                      <a:gd name="T3" fmla="*/ 0 h 232"/>
                      <a:gd name="T4" fmla="*/ 73 w 76"/>
                      <a:gd name="T5" fmla="*/ 0 h 232"/>
                      <a:gd name="T6" fmla="*/ 75 w 76"/>
                      <a:gd name="T7" fmla="*/ 2 h 232"/>
                      <a:gd name="T8" fmla="*/ 76 w 76"/>
                      <a:gd name="T9" fmla="*/ 4 h 232"/>
                      <a:gd name="T10" fmla="*/ 74 w 76"/>
                      <a:gd name="T11" fmla="*/ 229 h 232"/>
                      <a:gd name="T12" fmla="*/ 73 w 76"/>
                      <a:gd name="T13" fmla="*/ 232 h 232"/>
                      <a:gd name="T14" fmla="*/ 72 w 76"/>
                      <a:gd name="T15" fmla="*/ 234 h 232"/>
                      <a:gd name="T16" fmla="*/ 70 w 76"/>
                      <a:gd name="T17" fmla="*/ 234 h 232"/>
                      <a:gd name="T18" fmla="*/ 0 w 76"/>
                      <a:gd name="T19" fmla="*/ 208 h 232"/>
                      <a:gd name="T20" fmla="*/ 52 w 76"/>
                      <a:gd name="T21" fmla="*/ 203 h 232"/>
                      <a:gd name="T22" fmla="*/ 47 w 76"/>
                      <a:gd name="T23" fmla="*/ 4 h 23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6"/>
                      <a:gd name="T37" fmla="*/ 0 h 232"/>
                      <a:gd name="T38" fmla="*/ 76 w 76"/>
                      <a:gd name="T39" fmla="*/ 232 h 23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6" h="232">
                        <a:moveTo>
                          <a:pt x="47" y="4"/>
                        </a:moveTo>
                        <a:lnTo>
                          <a:pt x="71" y="0"/>
                        </a:lnTo>
                        <a:cubicBezTo>
                          <a:pt x="71" y="0"/>
                          <a:pt x="72" y="0"/>
                          <a:pt x="73" y="0"/>
                        </a:cubicBezTo>
                        <a:cubicBezTo>
                          <a:pt x="73" y="0"/>
                          <a:pt x="74" y="1"/>
                          <a:pt x="75" y="2"/>
                        </a:cubicBezTo>
                        <a:cubicBezTo>
                          <a:pt x="75" y="2"/>
                          <a:pt x="75" y="3"/>
                          <a:pt x="76" y="4"/>
                        </a:cubicBezTo>
                        <a:lnTo>
                          <a:pt x="74" y="227"/>
                        </a:lnTo>
                        <a:cubicBezTo>
                          <a:pt x="74" y="227"/>
                          <a:pt x="74" y="229"/>
                          <a:pt x="73" y="230"/>
                        </a:cubicBezTo>
                        <a:cubicBezTo>
                          <a:pt x="73" y="230"/>
                          <a:pt x="73" y="231"/>
                          <a:pt x="72" y="232"/>
                        </a:cubicBezTo>
                        <a:cubicBezTo>
                          <a:pt x="72" y="232"/>
                          <a:pt x="71" y="232"/>
                          <a:pt x="70" y="232"/>
                        </a:cubicBezTo>
                        <a:lnTo>
                          <a:pt x="0" y="206"/>
                        </a:lnTo>
                        <a:lnTo>
                          <a:pt x="52" y="201"/>
                        </a:lnTo>
                        <a:lnTo>
                          <a:pt x="47" y="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48" name="Freeform 21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3" cy="269"/>
                  </a:xfrm>
                  <a:custGeom>
                    <a:avLst/>
                    <a:gdLst>
                      <a:gd name="T0" fmla="*/ 4 w 13"/>
                      <a:gd name="T1" fmla="*/ 0 h 269"/>
                      <a:gd name="T2" fmla="*/ 0 w 13"/>
                      <a:gd name="T3" fmla="*/ 4 h 269"/>
                      <a:gd name="T4" fmla="*/ 10 w 13"/>
                      <a:gd name="T5" fmla="*/ 268 h 269"/>
                      <a:gd name="T6" fmla="*/ 13 w 13"/>
                      <a:gd name="T7" fmla="*/ 269 h 269"/>
                      <a:gd name="T8" fmla="*/ 4 w 13"/>
                      <a:gd name="T9" fmla="*/ 0 h 2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269"/>
                      <a:gd name="T17" fmla="*/ 13 w 13"/>
                      <a:gd name="T18" fmla="*/ 269 h 2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269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10" y="268"/>
                        </a:lnTo>
                        <a:lnTo>
                          <a:pt x="13" y="269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49" name="Freeform 213"/>
                  <p:cNvSpPr>
                    <a:spLocks noChangeArrowheads="1"/>
                  </p:cNvSpPr>
                  <p:nvPr/>
                </p:nvSpPr>
                <p:spPr bwMode="auto">
                  <a:xfrm>
                    <a:off x="111" y="255"/>
                    <a:ext cx="41" cy="35"/>
                  </a:xfrm>
                  <a:custGeom>
                    <a:avLst/>
                    <a:gdLst>
                      <a:gd name="T0" fmla="*/ 35 w 41"/>
                      <a:gd name="T1" fmla="*/ 0 h 34"/>
                      <a:gd name="T2" fmla="*/ 41 w 41"/>
                      <a:gd name="T3" fmla="*/ 31 h 34"/>
                      <a:gd name="T4" fmla="*/ 2 w 41"/>
                      <a:gd name="T5" fmla="*/ 36 h 34"/>
                      <a:gd name="T6" fmla="*/ 0 w 41"/>
                      <a:gd name="T7" fmla="*/ 3 h 34"/>
                      <a:gd name="T8" fmla="*/ 35 w 41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34"/>
                      <a:gd name="T17" fmla="*/ 41 w 41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34">
                        <a:moveTo>
                          <a:pt x="35" y="0"/>
                        </a:moveTo>
                        <a:lnTo>
                          <a:pt x="41" y="29"/>
                        </a:lnTo>
                        <a:lnTo>
                          <a:pt x="2" y="34"/>
                        </a:lnTo>
                        <a:lnTo>
                          <a:pt x="0" y="3"/>
                        </a:lnTo>
                        <a:lnTo>
                          <a:pt x="3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0" name="Freeform 214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259"/>
                    <a:ext cx="7" cy="31"/>
                  </a:xfrm>
                  <a:custGeom>
                    <a:avLst/>
                    <a:gdLst>
                      <a:gd name="T0" fmla="*/ 0 w 6"/>
                      <a:gd name="T1" fmla="*/ 0 h 31"/>
                      <a:gd name="T2" fmla="*/ 1 w 6"/>
                      <a:gd name="T3" fmla="*/ 29 h 31"/>
                      <a:gd name="T4" fmla="*/ 8 w 6"/>
                      <a:gd name="T5" fmla="*/ 31 h 31"/>
                      <a:gd name="T6" fmla="*/ 6 w 6"/>
                      <a:gd name="T7" fmla="*/ 0 h 31"/>
                      <a:gd name="T8" fmla="*/ 0 w 6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31"/>
                      <a:gd name="T17" fmla="*/ 6 w 6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31">
                        <a:moveTo>
                          <a:pt x="0" y="0"/>
                        </a:moveTo>
                        <a:lnTo>
                          <a:pt x="1" y="29"/>
                        </a:lnTo>
                        <a:lnTo>
                          <a:pt x="6" y="3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1" name="Freeform 215"/>
                  <p:cNvSpPr>
                    <a:spLocks noChangeArrowheads="1"/>
                  </p:cNvSpPr>
                  <p:nvPr/>
                </p:nvSpPr>
                <p:spPr bwMode="auto">
                  <a:xfrm>
                    <a:off x="93" y="304"/>
                    <a:ext cx="96" cy="15"/>
                  </a:xfrm>
                  <a:custGeom>
                    <a:avLst/>
                    <a:gdLst>
                      <a:gd name="T0" fmla="*/ 0 w 96"/>
                      <a:gd name="T1" fmla="*/ 12 h 14"/>
                      <a:gd name="T2" fmla="*/ 96 w 96"/>
                      <a:gd name="T3" fmla="*/ 6 h 14"/>
                      <a:gd name="T4" fmla="*/ 95 w 96"/>
                      <a:gd name="T5" fmla="*/ 0 h 14"/>
                      <a:gd name="T6" fmla="*/ 4 w 96"/>
                      <a:gd name="T7" fmla="*/ 5 h 14"/>
                      <a:gd name="T8" fmla="*/ 0 w 96"/>
                      <a:gd name="T9" fmla="*/ 12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4"/>
                      <a:gd name="T17" fmla="*/ 96 w 9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4">
                        <a:moveTo>
                          <a:pt x="0" y="10"/>
                        </a:moveTo>
                        <a:cubicBezTo>
                          <a:pt x="0" y="10"/>
                          <a:pt x="48" y="20"/>
                          <a:pt x="96" y="6"/>
                        </a:cubicBezTo>
                        <a:lnTo>
                          <a:pt x="95" y="0"/>
                        </a:lnTo>
                        <a:cubicBezTo>
                          <a:pt x="95" y="0"/>
                          <a:pt x="50" y="14"/>
                          <a:pt x="4" y="5"/>
                        </a:cubicBezTo>
                        <a:lnTo>
                          <a:pt x="0" y="1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2" name="Freeform 216"/>
                  <p:cNvSpPr>
                    <a:spLocks noChangeArrowheads="1"/>
                  </p:cNvSpPr>
                  <p:nvPr/>
                </p:nvSpPr>
                <p:spPr bwMode="auto">
                  <a:xfrm>
                    <a:off x="121" y="308"/>
                    <a:ext cx="43" cy="4"/>
                  </a:xfrm>
                  <a:custGeom>
                    <a:avLst/>
                    <a:gdLst>
                      <a:gd name="T0" fmla="*/ 0 w 42"/>
                      <a:gd name="T1" fmla="*/ 4 h 3"/>
                      <a:gd name="T2" fmla="*/ 44 w 42"/>
                      <a:gd name="T3" fmla="*/ 0 h 3"/>
                      <a:gd name="T4" fmla="*/ 0 w 42"/>
                      <a:gd name="T5" fmla="*/ 4 h 3"/>
                      <a:gd name="T6" fmla="*/ 0 60000 65536"/>
                      <a:gd name="T7" fmla="*/ 0 60000 65536"/>
                      <a:gd name="T8" fmla="*/ 0 60000 65536"/>
                      <a:gd name="T9" fmla="*/ 0 w 42"/>
                      <a:gd name="T10" fmla="*/ 0 h 3"/>
                      <a:gd name="T11" fmla="*/ 42 w 42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" h="3">
                        <a:moveTo>
                          <a:pt x="0" y="2"/>
                        </a:moveTo>
                        <a:cubicBezTo>
                          <a:pt x="0" y="2"/>
                          <a:pt x="21" y="5"/>
                          <a:pt x="42" y="0"/>
                        </a:cubicBezTo>
                        <a:cubicBezTo>
                          <a:pt x="42" y="0"/>
                          <a:pt x="21" y="1"/>
                          <a:pt x="0" y="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3" name="Freeform 217"/>
                  <p:cNvSpPr>
                    <a:spLocks noChangeArrowheads="1"/>
                  </p:cNvSpPr>
                  <p:nvPr/>
                </p:nvSpPr>
                <p:spPr bwMode="auto">
                  <a:xfrm>
                    <a:off x="111" y="285"/>
                    <a:ext cx="41" cy="21"/>
                  </a:xfrm>
                  <a:custGeom>
                    <a:avLst/>
                    <a:gdLst>
                      <a:gd name="T0" fmla="*/ 3 w 41"/>
                      <a:gd name="T1" fmla="*/ 4 h 21"/>
                      <a:gd name="T2" fmla="*/ 0 w 41"/>
                      <a:gd name="T3" fmla="*/ 19 h 21"/>
                      <a:gd name="T4" fmla="*/ 36 w 41"/>
                      <a:gd name="T5" fmla="*/ 19 h 21"/>
                      <a:gd name="T6" fmla="*/ 41 w 41"/>
                      <a:gd name="T7" fmla="*/ 0 h 21"/>
                      <a:gd name="T8" fmla="*/ 3 w 41"/>
                      <a:gd name="T9" fmla="*/ 4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21"/>
                      <a:gd name="T17" fmla="*/ 41 w 41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21">
                        <a:moveTo>
                          <a:pt x="3" y="4"/>
                        </a:moveTo>
                        <a:lnTo>
                          <a:pt x="0" y="19"/>
                        </a:lnTo>
                        <a:cubicBezTo>
                          <a:pt x="0" y="19"/>
                          <a:pt x="18" y="22"/>
                          <a:pt x="36" y="19"/>
                        </a:cubicBezTo>
                        <a:lnTo>
                          <a:pt x="41" y="0"/>
                        </a:lnTo>
                        <a:lnTo>
                          <a:pt x="3" y="4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4" name="Freeform 218"/>
                  <p:cNvSpPr>
                    <a:spLocks noChangeArrowheads="1"/>
                  </p:cNvSpPr>
                  <p:nvPr/>
                </p:nvSpPr>
                <p:spPr bwMode="auto">
                  <a:xfrm>
                    <a:off x="107" y="289"/>
                    <a:ext cx="7" cy="16"/>
                  </a:xfrm>
                  <a:custGeom>
                    <a:avLst/>
                    <a:gdLst>
                      <a:gd name="T0" fmla="*/ 0 w 6"/>
                      <a:gd name="T1" fmla="*/ 0 h 15"/>
                      <a:gd name="T2" fmla="*/ 0 w 6"/>
                      <a:gd name="T3" fmla="*/ 17 h 15"/>
                      <a:gd name="T4" fmla="*/ 5 w 6"/>
                      <a:gd name="T5" fmla="*/ 17 h 15"/>
                      <a:gd name="T6" fmla="*/ 8 w 6"/>
                      <a:gd name="T7" fmla="*/ 1 h 15"/>
                      <a:gd name="T8" fmla="*/ 0 w 6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5"/>
                      <a:gd name="T17" fmla="*/ 6 w 6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5">
                        <a:moveTo>
                          <a:pt x="0" y="0"/>
                        </a:moveTo>
                        <a:lnTo>
                          <a:pt x="0" y="15"/>
                        </a:lnTo>
                        <a:lnTo>
                          <a:pt x="3" y="15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5" name="Freeform 219"/>
                  <p:cNvSpPr>
                    <a:spLocks noChangeArrowheads="1"/>
                  </p:cNvSpPr>
                  <p:nvPr/>
                </p:nvSpPr>
                <p:spPr bwMode="auto">
                  <a:xfrm>
                    <a:off x="254" y="32"/>
                    <a:ext cx="20" cy="212"/>
                  </a:xfrm>
                  <a:custGeom>
                    <a:avLst/>
                    <a:gdLst>
                      <a:gd name="T0" fmla="*/ 0 w 19"/>
                      <a:gd name="T1" fmla="*/ 1 h 211"/>
                      <a:gd name="T2" fmla="*/ 5 w 19"/>
                      <a:gd name="T3" fmla="*/ 206 h 211"/>
                      <a:gd name="T4" fmla="*/ 13 w 19"/>
                      <a:gd name="T5" fmla="*/ 212 h 211"/>
                      <a:gd name="T6" fmla="*/ 20 w 19"/>
                      <a:gd name="T7" fmla="*/ 213 h 211"/>
                      <a:gd name="T8" fmla="*/ 21 w 19"/>
                      <a:gd name="T9" fmla="*/ 9 h 211"/>
                      <a:gd name="T10" fmla="*/ 20 w 19"/>
                      <a:gd name="T11" fmla="*/ 5 h 211"/>
                      <a:gd name="T12" fmla="*/ 18 w 19"/>
                      <a:gd name="T13" fmla="*/ 1 h 211"/>
                      <a:gd name="T14" fmla="*/ 14 w 19"/>
                      <a:gd name="T15" fmla="*/ 0 h 211"/>
                      <a:gd name="T16" fmla="*/ 0 w 19"/>
                      <a:gd name="T17" fmla="*/ 1 h 2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"/>
                      <a:gd name="T28" fmla="*/ 0 h 211"/>
                      <a:gd name="T29" fmla="*/ 19 w 19"/>
                      <a:gd name="T30" fmla="*/ 211 h 21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" h="211">
                        <a:moveTo>
                          <a:pt x="0" y="1"/>
                        </a:moveTo>
                        <a:lnTo>
                          <a:pt x="5" y="204"/>
                        </a:lnTo>
                        <a:cubicBezTo>
                          <a:pt x="5" y="204"/>
                          <a:pt x="7" y="208"/>
                          <a:pt x="11" y="210"/>
                        </a:cubicBezTo>
                        <a:cubicBezTo>
                          <a:pt x="11" y="210"/>
                          <a:pt x="14" y="211"/>
                          <a:pt x="18" y="211"/>
                        </a:cubicBezTo>
                        <a:lnTo>
                          <a:pt x="19" y="9"/>
                        </a:lnTo>
                        <a:cubicBezTo>
                          <a:pt x="19" y="9"/>
                          <a:pt x="19" y="7"/>
                          <a:pt x="18" y="5"/>
                        </a:cubicBezTo>
                        <a:cubicBezTo>
                          <a:pt x="18" y="5"/>
                          <a:pt x="17" y="2"/>
                          <a:pt x="16" y="1"/>
                        </a:cubicBezTo>
                        <a:cubicBezTo>
                          <a:pt x="16" y="1"/>
                          <a:pt x="14" y="0"/>
                          <a:pt x="12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6" name="Freeform 220"/>
                  <p:cNvSpPr>
                    <a:spLocks noChangeArrowheads="1"/>
                  </p:cNvSpPr>
                  <p:nvPr/>
                </p:nvSpPr>
                <p:spPr bwMode="auto">
                  <a:xfrm>
                    <a:off x="280" y="33"/>
                    <a:ext cx="66" cy="240"/>
                  </a:xfrm>
                  <a:custGeom>
                    <a:avLst/>
                    <a:gdLst>
                      <a:gd name="T0" fmla="*/ 0 w 66"/>
                      <a:gd name="T1" fmla="*/ 0 h 240"/>
                      <a:gd name="T2" fmla="*/ 4 w 66"/>
                      <a:gd name="T3" fmla="*/ 10 h 240"/>
                      <a:gd name="T4" fmla="*/ 1 w 66"/>
                      <a:gd name="T5" fmla="*/ 232 h 240"/>
                      <a:gd name="T6" fmla="*/ 3 w 66"/>
                      <a:gd name="T7" fmla="*/ 237 h 240"/>
                      <a:gd name="T8" fmla="*/ 6 w 66"/>
                      <a:gd name="T9" fmla="*/ 240 h 240"/>
                      <a:gd name="T10" fmla="*/ 56 w 66"/>
                      <a:gd name="T11" fmla="*/ 234 h 240"/>
                      <a:gd name="T12" fmla="*/ 59 w 66"/>
                      <a:gd name="T13" fmla="*/ 232 h 240"/>
                      <a:gd name="T14" fmla="*/ 61 w 66"/>
                      <a:gd name="T15" fmla="*/ 229 h 240"/>
                      <a:gd name="T16" fmla="*/ 62 w 66"/>
                      <a:gd name="T17" fmla="*/ 225 h 240"/>
                      <a:gd name="T18" fmla="*/ 66 w 66"/>
                      <a:gd name="T19" fmla="*/ 12 h 240"/>
                      <a:gd name="T20" fmla="*/ 65 w 66"/>
                      <a:gd name="T21" fmla="*/ 8 h 240"/>
                      <a:gd name="T22" fmla="*/ 62 w 66"/>
                      <a:gd name="T23" fmla="*/ 5 h 240"/>
                      <a:gd name="T24" fmla="*/ 59 w 66"/>
                      <a:gd name="T25" fmla="*/ 3 h 240"/>
                      <a:gd name="T26" fmla="*/ 0 w 66"/>
                      <a:gd name="T27" fmla="*/ 0 h 24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6"/>
                      <a:gd name="T43" fmla="*/ 0 h 240"/>
                      <a:gd name="T44" fmla="*/ 66 w 66"/>
                      <a:gd name="T45" fmla="*/ 240 h 24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6" h="240">
                        <a:moveTo>
                          <a:pt x="0" y="0"/>
                        </a:moveTo>
                        <a:cubicBezTo>
                          <a:pt x="0" y="0"/>
                          <a:pt x="3" y="4"/>
                          <a:pt x="4" y="10"/>
                        </a:cubicBezTo>
                        <a:lnTo>
                          <a:pt x="1" y="232"/>
                        </a:lnTo>
                        <a:cubicBezTo>
                          <a:pt x="1" y="232"/>
                          <a:pt x="1" y="235"/>
                          <a:pt x="3" y="237"/>
                        </a:cubicBezTo>
                        <a:cubicBezTo>
                          <a:pt x="3" y="237"/>
                          <a:pt x="4" y="239"/>
                          <a:pt x="6" y="240"/>
                        </a:cubicBezTo>
                        <a:lnTo>
                          <a:pt x="56" y="234"/>
                        </a:lnTo>
                        <a:cubicBezTo>
                          <a:pt x="56" y="234"/>
                          <a:pt x="58" y="233"/>
                          <a:pt x="59" y="232"/>
                        </a:cubicBezTo>
                        <a:cubicBezTo>
                          <a:pt x="59" y="232"/>
                          <a:pt x="61" y="230"/>
                          <a:pt x="61" y="229"/>
                        </a:cubicBezTo>
                        <a:cubicBezTo>
                          <a:pt x="61" y="229"/>
                          <a:pt x="62" y="227"/>
                          <a:pt x="62" y="225"/>
                        </a:cubicBezTo>
                        <a:lnTo>
                          <a:pt x="66" y="12"/>
                        </a:lnTo>
                        <a:cubicBezTo>
                          <a:pt x="66" y="12"/>
                          <a:pt x="66" y="10"/>
                          <a:pt x="65" y="8"/>
                        </a:cubicBezTo>
                        <a:cubicBezTo>
                          <a:pt x="65" y="8"/>
                          <a:pt x="64" y="6"/>
                          <a:pt x="62" y="5"/>
                        </a:cubicBezTo>
                        <a:cubicBezTo>
                          <a:pt x="62" y="5"/>
                          <a:pt x="61" y="3"/>
                          <a:pt x="59" y="3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7" name="Freeform 221"/>
                  <p:cNvSpPr>
                    <a:spLocks noChangeArrowheads="1"/>
                  </p:cNvSpPr>
                  <p:nvPr/>
                </p:nvSpPr>
                <p:spPr bwMode="auto">
                  <a:xfrm>
                    <a:off x="283" y="48"/>
                    <a:ext cx="63" cy="224"/>
                  </a:xfrm>
                  <a:custGeom>
                    <a:avLst/>
                    <a:gdLst>
                      <a:gd name="T0" fmla="*/ 14 w 63"/>
                      <a:gd name="T1" fmla="*/ 224 h 224"/>
                      <a:gd name="T2" fmla="*/ 14 w 63"/>
                      <a:gd name="T3" fmla="*/ 211 h 224"/>
                      <a:gd name="T4" fmla="*/ 45 w 63"/>
                      <a:gd name="T5" fmla="*/ 207 h 224"/>
                      <a:gd name="T6" fmla="*/ 46 w 63"/>
                      <a:gd name="T7" fmla="*/ 220 h 224"/>
                      <a:gd name="T8" fmla="*/ 14 w 63"/>
                      <a:gd name="T9" fmla="*/ 224 h 224"/>
                      <a:gd name="T10" fmla="*/ 0 w 63"/>
                      <a:gd name="T11" fmla="*/ 117 h 224"/>
                      <a:gd name="T12" fmla="*/ 60 w 63"/>
                      <a:gd name="T13" fmla="*/ 115 h 224"/>
                      <a:gd name="T14" fmla="*/ 60 w 63"/>
                      <a:gd name="T15" fmla="*/ 115 h 224"/>
                      <a:gd name="T16" fmla="*/ 0 w 63"/>
                      <a:gd name="T17" fmla="*/ 117 h 224"/>
                      <a:gd name="T18" fmla="*/ 10 w 63"/>
                      <a:gd name="T19" fmla="*/ 99 h 224"/>
                      <a:gd name="T20" fmla="*/ 52 w 63"/>
                      <a:gd name="T21" fmla="*/ 97 h 224"/>
                      <a:gd name="T22" fmla="*/ 52 w 63"/>
                      <a:gd name="T23" fmla="*/ 111 h 224"/>
                      <a:gd name="T24" fmla="*/ 10 w 63"/>
                      <a:gd name="T25" fmla="*/ 112 h 224"/>
                      <a:gd name="T26" fmla="*/ 10 w 63"/>
                      <a:gd name="T27" fmla="*/ 99 h 224"/>
                      <a:gd name="T28" fmla="*/ 0 w 63"/>
                      <a:gd name="T29" fmla="*/ 93 h 224"/>
                      <a:gd name="T30" fmla="*/ 60 w 63"/>
                      <a:gd name="T31" fmla="*/ 92 h 224"/>
                      <a:gd name="T32" fmla="*/ 60 w 63"/>
                      <a:gd name="T33" fmla="*/ 92 h 224"/>
                      <a:gd name="T34" fmla="*/ 0 w 63"/>
                      <a:gd name="T35" fmla="*/ 93 h 224"/>
                      <a:gd name="T36" fmla="*/ 0 w 63"/>
                      <a:gd name="T37" fmla="*/ 61 h 224"/>
                      <a:gd name="T38" fmla="*/ 60 w 63"/>
                      <a:gd name="T39" fmla="*/ 62 h 224"/>
                      <a:gd name="T40" fmla="*/ 60 w 63"/>
                      <a:gd name="T41" fmla="*/ 62 h 224"/>
                      <a:gd name="T42" fmla="*/ 0 w 63"/>
                      <a:gd name="T43" fmla="*/ 61 h 224"/>
                      <a:gd name="T44" fmla="*/ 0 w 63"/>
                      <a:gd name="T45" fmla="*/ 28 h 224"/>
                      <a:gd name="T46" fmla="*/ 61 w 63"/>
                      <a:gd name="T47" fmla="*/ 30 h 224"/>
                      <a:gd name="T48" fmla="*/ 61 w 63"/>
                      <a:gd name="T49" fmla="*/ 30 h 224"/>
                      <a:gd name="T50" fmla="*/ 0 w 63"/>
                      <a:gd name="T51" fmla="*/ 28 h 224"/>
                      <a:gd name="T52" fmla="*/ 1 w 63"/>
                      <a:gd name="T53" fmla="*/ 13 h 224"/>
                      <a:gd name="T54" fmla="*/ 62 w 63"/>
                      <a:gd name="T55" fmla="*/ 15 h 224"/>
                      <a:gd name="T56" fmla="*/ 62 w 63"/>
                      <a:gd name="T57" fmla="*/ 15 h 224"/>
                      <a:gd name="T58" fmla="*/ 1 w 63"/>
                      <a:gd name="T59" fmla="*/ 13 h 224"/>
                      <a:gd name="T60" fmla="*/ 1 w 63"/>
                      <a:gd name="T61" fmla="*/ 0 h 224"/>
                      <a:gd name="T62" fmla="*/ 63 w 63"/>
                      <a:gd name="T63" fmla="*/ 1 h 224"/>
                      <a:gd name="T64" fmla="*/ 63 w 63"/>
                      <a:gd name="T65" fmla="*/ 1 h 224"/>
                      <a:gd name="T66" fmla="*/ 1 w 63"/>
                      <a:gd name="T67" fmla="*/ 0 h 22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63"/>
                      <a:gd name="T103" fmla="*/ 0 h 224"/>
                      <a:gd name="T104" fmla="*/ 63 w 63"/>
                      <a:gd name="T105" fmla="*/ 224 h 22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63" h="224">
                        <a:moveTo>
                          <a:pt x="14" y="224"/>
                        </a:moveTo>
                        <a:lnTo>
                          <a:pt x="14" y="211"/>
                        </a:lnTo>
                        <a:lnTo>
                          <a:pt x="45" y="207"/>
                        </a:lnTo>
                        <a:lnTo>
                          <a:pt x="46" y="220"/>
                        </a:lnTo>
                        <a:lnTo>
                          <a:pt x="14" y="224"/>
                        </a:lnTo>
                        <a:moveTo>
                          <a:pt x="0" y="117"/>
                        </a:moveTo>
                        <a:lnTo>
                          <a:pt x="60" y="115"/>
                        </a:lnTo>
                        <a:lnTo>
                          <a:pt x="0" y="117"/>
                        </a:lnTo>
                        <a:moveTo>
                          <a:pt x="10" y="99"/>
                        </a:moveTo>
                        <a:lnTo>
                          <a:pt x="52" y="97"/>
                        </a:lnTo>
                        <a:lnTo>
                          <a:pt x="52" y="111"/>
                        </a:lnTo>
                        <a:lnTo>
                          <a:pt x="10" y="112"/>
                        </a:lnTo>
                        <a:lnTo>
                          <a:pt x="10" y="99"/>
                        </a:lnTo>
                        <a:moveTo>
                          <a:pt x="0" y="93"/>
                        </a:moveTo>
                        <a:lnTo>
                          <a:pt x="60" y="92"/>
                        </a:lnTo>
                        <a:lnTo>
                          <a:pt x="0" y="93"/>
                        </a:lnTo>
                        <a:moveTo>
                          <a:pt x="0" y="61"/>
                        </a:moveTo>
                        <a:lnTo>
                          <a:pt x="60" y="62"/>
                        </a:lnTo>
                        <a:lnTo>
                          <a:pt x="0" y="61"/>
                        </a:lnTo>
                        <a:moveTo>
                          <a:pt x="0" y="28"/>
                        </a:moveTo>
                        <a:lnTo>
                          <a:pt x="61" y="30"/>
                        </a:lnTo>
                        <a:lnTo>
                          <a:pt x="0" y="28"/>
                        </a:lnTo>
                        <a:moveTo>
                          <a:pt x="1" y="13"/>
                        </a:moveTo>
                        <a:lnTo>
                          <a:pt x="62" y="15"/>
                        </a:lnTo>
                        <a:lnTo>
                          <a:pt x="1" y="13"/>
                        </a:lnTo>
                        <a:moveTo>
                          <a:pt x="1" y="0"/>
                        </a:moveTo>
                        <a:lnTo>
                          <a:pt x="63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8" name="Freeform 222"/>
                  <p:cNvSpPr>
                    <a:spLocks noChangeArrowheads="1"/>
                  </p:cNvSpPr>
                  <p:nvPr/>
                </p:nvSpPr>
                <p:spPr bwMode="auto">
                  <a:xfrm>
                    <a:off x="307" y="179"/>
                    <a:ext cx="15" cy="58"/>
                  </a:xfrm>
                  <a:custGeom>
                    <a:avLst/>
                    <a:gdLst>
                      <a:gd name="T0" fmla="*/ 3 w 14"/>
                      <a:gd name="T1" fmla="*/ 9 h 57"/>
                      <a:gd name="T2" fmla="*/ 3 w 14"/>
                      <a:gd name="T3" fmla="*/ 4 h 57"/>
                      <a:gd name="T4" fmla="*/ 4 w 14"/>
                      <a:gd name="T5" fmla="*/ 2 h 57"/>
                      <a:gd name="T6" fmla="*/ 5 w 14"/>
                      <a:gd name="T7" fmla="*/ 0 h 57"/>
                      <a:gd name="T8" fmla="*/ 6 w 14"/>
                      <a:gd name="T9" fmla="*/ 0 h 57"/>
                      <a:gd name="T10" fmla="*/ 10 w 14"/>
                      <a:gd name="T11" fmla="*/ 0 h 57"/>
                      <a:gd name="T12" fmla="*/ 11 w 14"/>
                      <a:gd name="T13" fmla="*/ 0 h 57"/>
                      <a:gd name="T14" fmla="*/ 12 w 14"/>
                      <a:gd name="T15" fmla="*/ 2 h 57"/>
                      <a:gd name="T16" fmla="*/ 12 w 14"/>
                      <a:gd name="T17" fmla="*/ 4 h 57"/>
                      <a:gd name="T18" fmla="*/ 12 w 14"/>
                      <a:gd name="T19" fmla="*/ 8 h 57"/>
                      <a:gd name="T20" fmla="*/ 15 w 14"/>
                      <a:gd name="T21" fmla="*/ 12 h 57"/>
                      <a:gd name="T22" fmla="*/ 16 w 14"/>
                      <a:gd name="T23" fmla="*/ 16 h 57"/>
                      <a:gd name="T24" fmla="*/ 16 w 14"/>
                      <a:gd name="T25" fmla="*/ 20 h 57"/>
                      <a:gd name="T26" fmla="*/ 15 w 14"/>
                      <a:gd name="T27" fmla="*/ 24 h 57"/>
                      <a:gd name="T28" fmla="*/ 12 w 14"/>
                      <a:gd name="T29" fmla="*/ 27 h 57"/>
                      <a:gd name="T30" fmla="*/ 12 w 14"/>
                      <a:gd name="T31" fmla="*/ 56 h 57"/>
                      <a:gd name="T32" fmla="*/ 12 w 14"/>
                      <a:gd name="T33" fmla="*/ 57 h 57"/>
                      <a:gd name="T34" fmla="*/ 11 w 14"/>
                      <a:gd name="T35" fmla="*/ 59 h 57"/>
                      <a:gd name="T36" fmla="*/ 9 w 14"/>
                      <a:gd name="T37" fmla="*/ 59 h 57"/>
                      <a:gd name="T38" fmla="*/ 6 w 14"/>
                      <a:gd name="T39" fmla="*/ 59 h 57"/>
                      <a:gd name="T40" fmla="*/ 5 w 14"/>
                      <a:gd name="T41" fmla="*/ 58 h 57"/>
                      <a:gd name="T42" fmla="*/ 4 w 14"/>
                      <a:gd name="T43" fmla="*/ 57 h 57"/>
                      <a:gd name="T44" fmla="*/ 3 w 14"/>
                      <a:gd name="T45" fmla="*/ 55 h 57"/>
                      <a:gd name="T46" fmla="*/ 3 w 14"/>
                      <a:gd name="T47" fmla="*/ 28 h 57"/>
                      <a:gd name="T48" fmla="*/ 0 w 14"/>
                      <a:gd name="T49" fmla="*/ 24 h 57"/>
                      <a:gd name="T50" fmla="*/ 0 w 14"/>
                      <a:gd name="T51" fmla="*/ 18 h 57"/>
                      <a:gd name="T52" fmla="*/ 0 w 14"/>
                      <a:gd name="T53" fmla="*/ 13 h 57"/>
                      <a:gd name="T54" fmla="*/ 3 w 14"/>
                      <a:gd name="T55" fmla="*/ 9 h 5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4"/>
                      <a:gd name="T85" fmla="*/ 0 h 57"/>
                      <a:gd name="T86" fmla="*/ 14 w 14"/>
                      <a:gd name="T87" fmla="*/ 57 h 5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4" h="57">
                        <a:moveTo>
                          <a:pt x="3" y="9"/>
                        </a:moveTo>
                        <a:lnTo>
                          <a:pt x="3" y="4"/>
                        </a:lnTo>
                        <a:cubicBezTo>
                          <a:pt x="3" y="4"/>
                          <a:pt x="3" y="3"/>
                          <a:pt x="4" y="2"/>
                        </a:cubicBezTo>
                        <a:cubicBezTo>
                          <a:pt x="4" y="2"/>
                          <a:pt x="4" y="1"/>
                          <a:pt x="5" y="0"/>
                        </a:cubicBezTo>
                        <a:cubicBezTo>
                          <a:pt x="5" y="0"/>
                          <a:pt x="5" y="0"/>
                          <a:pt x="6" y="0"/>
                        </a:cubicBezTo>
                        <a:cubicBezTo>
                          <a:pt x="6" y="0"/>
                          <a:pt x="7" y="0"/>
                          <a:pt x="8" y="0"/>
                        </a:cubicBezTo>
                        <a:cubicBezTo>
                          <a:pt x="8" y="0"/>
                          <a:pt x="8" y="0"/>
                          <a:pt x="9" y="0"/>
                        </a:cubicBezTo>
                        <a:cubicBezTo>
                          <a:pt x="9" y="0"/>
                          <a:pt x="10" y="1"/>
                          <a:pt x="10" y="2"/>
                        </a:cubicBezTo>
                        <a:cubicBezTo>
                          <a:pt x="10" y="2"/>
                          <a:pt x="10" y="3"/>
                          <a:pt x="10" y="4"/>
                        </a:cubicBezTo>
                        <a:lnTo>
                          <a:pt x="10" y="8"/>
                        </a:lnTo>
                        <a:cubicBezTo>
                          <a:pt x="10" y="8"/>
                          <a:pt x="12" y="10"/>
                          <a:pt x="13" y="12"/>
                        </a:cubicBezTo>
                        <a:cubicBezTo>
                          <a:pt x="13" y="12"/>
                          <a:pt x="14" y="14"/>
                          <a:pt x="14" y="16"/>
                        </a:cubicBezTo>
                        <a:cubicBezTo>
                          <a:pt x="14" y="16"/>
                          <a:pt x="15" y="18"/>
                          <a:pt x="14" y="20"/>
                        </a:cubicBezTo>
                        <a:cubicBezTo>
                          <a:pt x="14" y="20"/>
                          <a:pt x="14" y="23"/>
                          <a:pt x="13" y="24"/>
                        </a:cubicBezTo>
                        <a:cubicBezTo>
                          <a:pt x="13" y="24"/>
                          <a:pt x="12" y="26"/>
                          <a:pt x="10" y="27"/>
                        </a:cubicBezTo>
                        <a:lnTo>
                          <a:pt x="10" y="54"/>
                        </a:lnTo>
                        <a:cubicBezTo>
                          <a:pt x="10" y="54"/>
                          <a:pt x="10" y="55"/>
                          <a:pt x="10" y="55"/>
                        </a:cubicBezTo>
                        <a:cubicBezTo>
                          <a:pt x="10" y="55"/>
                          <a:pt x="9" y="56"/>
                          <a:pt x="9" y="57"/>
                        </a:cubicBezTo>
                        <a:cubicBezTo>
                          <a:pt x="9" y="57"/>
                          <a:pt x="8" y="57"/>
                          <a:pt x="7" y="57"/>
                        </a:cubicBezTo>
                        <a:cubicBezTo>
                          <a:pt x="7" y="57"/>
                          <a:pt x="7" y="57"/>
                          <a:pt x="6" y="57"/>
                        </a:cubicBezTo>
                        <a:cubicBezTo>
                          <a:pt x="6" y="57"/>
                          <a:pt x="5" y="57"/>
                          <a:pt x="5" y="56"/>
                        </a:cubicBezTo>
                        <a:cubicBezTo>
                          <a:pt x="5" y="56"/>
                          <a:pt x="4" y="56"/>
                          <a:pt x="4" y="55"/>
                        </a:cubicBezTo>
                        <a:cubicBezTo>
                          <a:pt x="4" y="55"/>
                          <a:pt x="3" y="54"/>
                          <a:pt x="3" y="53"/>
                        </a:cubicBezTo>
                        <a:lnTo>
                          <a:pt x="3" y="28"/>
                        </a:lnTo>
                        <a:cubicBezTo>
                          <a:pt x="3" y="28"/>
                          <a:pt x="1" y="26"/>
                          <a:pt x="0" y="24"/>
                        </a:cubicBezTo>
                        <a:cubicBezTo>
                          <a:pt x="0" y="24"/>
                          <a:pt x="0" y="21"/>
                          <a:pt x="0" y="18"/>
                        </a:cubicBezTo>
                        <a:cubicBezTo>
                          <a:pt x="0" y="18"/>
                          <a:pt x="0" y="15"/>
                          <a:pt x="0" y="13"/>
                        </a:cubicBezTo>
                        <a:cubicBezTo>
                          <a:pt x="0" y="13"/>
                          <a:pt x="1" y="10"/>
                          <a:pt x="3" y="9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59" name="Freeform 223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05"/>
                    <a:ext cx="59" cy="35"/>
                  </a:xfrm>
                  <a:custGeom>
                    <a:avLst/>
                    <a:gdLst>
                      <a:gd name="T0" fmla="*/ 0 w 58"/>
                      <a:gd name="T1" fmla="*/ 12 h 34"/>
                      <a:gd name="T2" fmla="*/ 23 w 58"/>
                      <a:gd name="T3" fmla="*/ 2 h 34"/>
                      <a:gd name="T4" fmla="*/ 44 w 58"/>
                      <a:gd name="T5" fmla="*/ 3 h 34"/>
                      <a:gd name="T6" fmla="*/ 59 w 58"/>
                      <a:gd name="T7" fmla="*/ 22 h 34"/>
                      <a:gd name="T8" fmla="*/ 60 w 58"/>
                      <a:gd name="T9" fmla="*/ 27 h 34"/>
                      <a:gd name="T10" fmla="*/ 59 w 58"/>
                      <a:gd name="T11" fmla="*/ 31 h 34"/>
                      <a:gd name="T12" fmla="*/ 35 w 58"/>
                      <a:gd name="T13" fmla="*/ 37 h 34"/>
                      <a:gd name="T14" fmla="*/ 0 w 58"/>
                      <a:gd name="T15" fmla="*/ 24 h 34"/>
                      <a:gd name="T16" fmla="*/ 0 w 58"/>
                      <a:gd name="T17" fmla="*/ 12 h 3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8"/>
                      <a:gd name="T28" fmla="*/ 0 h 34"/>
                      <a:gd name="T29" fmla="*/ 58 w 58"/>
                      <a:gd name="T30" fmla="*/ 34 h 3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8" h="34">
                        <a:moveTo>
                          <a:pt x="0" y="12"/>
                        </a:moveTo>
                        <a:cubicBezTo>
                          <a:pt x="0" y="12"/>
                          <a:pt x="11" y="7"/>
                          <a:pt x="23" y="2"/>
                        </a:cubicBezTo>
                        <a:cubicBezTo>
                          <a:pt x="23" y="2"/>
                          <a:pt x="33" y="0"/>
                          <a:pt x="42" y="3"/>
                        </a:cubicBezTo>
                        <a:cubicBezTo>
                          <a:pt x="42" y="3"/>
                          <a:pt x="51" y="9"/>
                          <a:pt x="57" y="20"/>
                        </a:cubicBezTo>
                        <a:cubicBezTo>
                          <a:pt x="57" y="20"/>
                          <a:pt x="58" y="22"/>
                          <a:pt x="58" y="25"/>
                        </a:cubicBezTo>
                        <a:cubicBezTo>
                          <a:pt x="58" y="25"/>
                          <a:pt x="58" y="27"/>
                          <a:pt x="57" y="29"/>
                        </a:cubicBezTo>
                        <a:cubicBezTo>
                          <a:pt x="57" y="29"/>
                          <a:pt x="46" y="38"/>
                          <a:pt x="33" y="35"/>
                        </a:cubicBezTo>
                        <a:lnTo>
                          <a:pt x="0" y="22"/>
                        </a:lnTo>
                        <a:lnTo>
                          <a:pt x="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0" name="Freeform 224"/>
                  <p:cNvSpPr>
                    <a:spLocks noChangeArrowheads="1"/>
                  </p:cNvSpPr>
                  <p:nvPr/>
                </p:nvSpPr>
                <p:spPr bwMode="auto">
                  <a:xfrm>
                    <a:off x="364" y="312"/>
                    <a:ext cx="37" cy="27"/>
                  </a:xfrm>
                  <a:custGeom>
                    <a:avLst/>
                    <a:gdLst>
                      <a:gd name="T0" fmla="*/ 18 w 37"/>
                      <a:gd name="T1" fmla="*/ 0 h 27"/>
                      <a:gd name="T2" fmla="*/ 19 w 37"/>
                      <a:gd name="T3" fmla="*/ 0 h 27"/>
                      <a:gd name="T4" fmla="*/ 20 w 37"/>
                      <a:gd name="T5" fmla="*/ 0 h 27"/>
                      <a:gd name="T6" fmla="*/ 21 w 37"/>
                      <a:gd name="T7" fmla="*/ 0 h 27"/>
                      <a:gd name="T8" fmla="*/ 22 w 37"/>
                      <a:gd name="T9" fmla="*/ 0 h 27"/>
                      <a:gd name="T10" fmla="*/ 23 w 37"/>
                      <a:gd name="T11" fmla="*/ 0 h 27"/>
                      <a:gd name="T12" fmla="*/ 24 w 37"/>
                      <a:gd name="T13" fmla="*/ 0 h 27"/>
                      <a:gd name="T14" fmla="*/ 25 w 37"/>
                      <a:gd name="T15" fmla="*/ 0 h 27"/>
                      <a:gd name="T16" fmla="*/ 26 w 37"/>
                      <a:gd name="T17" fmla="*/ 0 h 27"/>
                      <a:gd name="T18" fmla="*/ 27 w 37"/>
                      <a:gd name="T19" fmla="*/ 1 h 27"/>
                      <a:gd name="T20" fmla="*/ 28 w 37"/>
                      <a:gd name="T21" fmla="*/ 1 h 27"/>
                      <a:gd name="T22" fmla="*/ 29 w 37"/>
                      <a:gd name="T23" fmla="*/ 2 h 27"/>
                      <a:gd name="T24" fmla="*/ 30 w 37"/>
                      <a:gd name="T25" fmla="*/ 3 h 27"/>
                      <a:gd name="T26" fmla="*/ 31 w 37"/>
                      <a:gd name="T27" fmla="*/ 4 h 27"/>
                      <a:gd name="T28" fmla="*/ 32 w 37"/>
                      <a:gd name="T29" fmla="*/ 6 h 27"/>
                      <a:gd name="T30" fmla="*/ 33 w 37"/>
                      <a:gd name="T31" fmla="*/ 7 h 27"/>
                      <a:gd name="T32" fmla="*/ 34 w 37"/>
                      <a:gd name="T33" fmla="*/ 9 h 27"/>
                      <a:gd name="T34" fmla="*/ 35 w 37"/>
                      <a:gd name="T35" fmla="*/ 11 h 27"/>
                      <a:gd name="T36" fmla="*/ 36 w 37"/>
                      <a:gd name="T37" fmla="*/ 13 h 27"/>
                      <a:gd name="T38" fmla="*/ 36 w 37"/>
                      <a:gd name="T39" fmla="*/ 14 h 27"/>
                      <a:gd name="T40" fmla="*/ 36 w 37"/>
                      <a:gd name="T41" fmla="*/ 15 h 27"/>
                      <a:gd name="T42" fmla="*/ 37 w 37"/>
                      <a:gd name="T43" fmla="*/ 16 h 27"/>
                      <a:gd name="T44" fmla="*/ 37 w 37"/>
                      <a:gd name="T45" fmla="*/ 17 h 27"/>
                      <a:gd name="T46" fmla="*/ 37 w 37"/>
                      <a:gd name="T47" fmla="*/ 18 h 27"/>
                      <a:gd name="T48" fmla="*/ 37 w 37"/>
                      <a:gd name="T49" fmla="*/ 19 h 27"/>
                      <a:gd name="T50" fmla="*/ 37 w 37"/>
                      <a:gd name="T51" fmla="*/ 20 h 27"/>
                      <a:gd name="T52" fmla="*/ 36 w 37"/>
                      <a:gd name="T53" fmla="*/ 21 h 27"/>
                      <a:gd name="T54" fmla="*/ 36 w 37"/>
                      <a:gd name="T55" fmla="*/ 22 h 27"/>
                      <a:gd name="T56" fmla="*/ 36 w 37"/>
                      <a:gd name="T57" fmla="*/ 23 h 27"/>
                      <a:gd name="T58" fmla="*/ 36 w 37"/>
                      <a:gd name="T59" fmla="*/ 24 h 27"/>
                      <a:gd name="T60" fmla="*/ 35 w 37"/>
                      <a:gd name="T61" fmla="*/ 24 h 27"/>
                      <a:gd name="T62" fmla="*/ 35 w 37"/>
                      <a:gd name="T63" fmla="*/ 25 h 27"/>
                      <a:gd name="T64" fmla="*/ 34 w 37"/>
                      <a:gd name="T65" fmla="*/ 26 h 27"/>
                      <a:gd name="T66" fmla="*/ 34 w 37"/>
                      <a:gd name="T67" fmla="*/ 27 h 27"/>
                      <a:gd name="T68" fmla="*/ 1 w 37"/>
                      <a:gd name="T69" fmla="*/ 14 h 27"/>
                      <a:gd name="T70" fmla="*/ 0 w 37"/>
                      <a:gd name="T71" fmla="*/ 13 h 27"/>
                      <a:gd name="T72" fmla="*/ 0 w 37"/>
                      <a:gd name="T73" fmla="*/ 12 h 27"/>
                      <a:gd name="T74" fmla="*/ 0 w 37"/>
                      <a:gd name="T75" fmla="*/ 12 h 27"/>
                      <a:gd name="T76" fmla="*/ 0 w 37"/>
                      <a:gd name="T77" fmla="*/ 11 h 27"/>
                      <a:gd name="T78" fmla="*/ 0 w 37"/>
                      <a:gd name="T79" fmla="*/ 10 h 27"/>
                      <a:gd name="T80" fmla="*/ 0 w 37"/>
                      <a:gd name="T81" fmla="*/ 10 h 27"/>
                      <a:gd name="T82" fmla="*/ 0 w 37"/>
                      <a:gd name="T83" fmla="*/ 9 h 27"/>
                      <a:gd name="T84" fmla="*/ 0 w 37"/>
                      <a:gd name="T85" fmla="*/ 8 h 27"/>
                      <a:gd name="T86" fmla="*/ 0 w 37"/>
                      <a:gd name="T87" fmla="*/ 8 h 27"/>
                      <a:gd name="T88" fmla="*/ 0 w 37"/>
                      <a:gd name="T89" fmla="*/ 7 h 27"/>
                      <a:gd name="T90" fmla="*/ 0 w 37"/>
                      <a:gd name="T91" fmla="*/ 6 h 27"/>
                      <a:gd name="T92" fmla="*/ 0 w 37"/>
                      <a:gd name="T93" fmla="*/ 6 h 27"/>
                      <a:gd name="T94" fmla="*/ 0 w 37"/>
                      <a:gd name="T95" fmla="*/ 5 h 27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7"/>
                      <a:gd name="T145" fmla="*/ 0 h 27"/>
                      <a:gd name="T146" fmla="*/ 37 w 37"/>
                      <a:gd name="T147" fmla="*/ 27 h 27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7" h="27">
                        <a:moveTo>
                          <a:pt x="0" y="5"/>
                        </a:move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6" y="1"/>
                        </a:lnTo>
                        <a:lnTo>
                          <a:pt x="27" y="1"/>
                        </a:lnTo>
                        <a:lnTo>
                          <a:pt x="28" y="1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0" y="3"/>
                        </a:lnTo>
                        <a:lnTo>
                          <a:pt x="31" y="4"/>
                        </a:lnTo>
                        <a:lnTo>
                          <a:pt x="31" y="5"/>
                        </a:lnTo>
                        <a:lnTo>
                          <a:pt x="32" y="5"/>
                        </a:lnTo>
                        <a:lnTo>
                          <a:pt x="32" y="6"/>
                        </a:lnTo>
                        <a:lnTo>
                          <a:pt x="33" y="6"/>
                        </a:lnTo>
                        <a:lnTo>
                          <a:pt x="33" y="7"/>
                        </a:lnTo>
                        <a:lnTo>
                          <a:pt x="34" y="8"/>
                        </a:lnTo>
                        <a:lnTo>
                          <a:pt x="34" y="9"/>
                        </a:lnTo>
                        <a:lnTo>
                          <a:pt x="35" y="10"/>
                        </a:lnTo>
                        <a:lnTo>
                          <a:pt x="35" y="11"/>
                        </a:lnTo>
                        <a:lnTo>
                          <a:pt x="35" y="12"/>
                        </a:lnTo>
                        <a:lnTo>
                          <a:pt x="36" y="12"/>
                        </a:lnTo>
                        <a:lnTo>
                          <a:pt x="36" y="13"/>
                        </a:lnTo>
                        <a:lnTo>
                          <a:pt x="36" y="14"/>
                        </a:lnTo>
                        <a:lnTo>
                          <a:pt x="36" y="15"/>
                        </a:lnTo>
                        <a:lnTo>
                          <a:pt x="36" y="16"/>
                        </a:lnTo>
                        <a:lnTo>
                          <a:pt x="37" y="16"/>
                        </a:lnTo>
                        <a:lnTo>
                          <a:pt x="37" y="17"/>
                        </a:lnTo>
                        <a:lnTo>
                          <a:pt x="37" y="18"/>
                        </a:lnTo>
                        <a:lnTo>
                          <a:pt x="37" y="19"/>
                        </a:lnTo>
                        <a:lnTo>
                          <a:pt x="37" y="20"/>
                        </a:lnTo>
                        <a:lnTo>
                          <a:pt x="36" y="20"/>
                        </a:lnTo>
                        <a:lnTo>
                          <a:pt x="36" y="21"/>
                        </a:lnTo>
                        <a:lnTo>
                          <a:pt x="36" y="22"/>
                        </a:lnTo>
                        <a:lnTo>
                          <a:pt x="36" y="23"/>
                        </a:lnTo>
                        <a:lnTo>
                          <a:pt x="36" y="24"/>
                        </a:lnTo>
                        <a:lnTo>
                          <a:pt x="35" y="24"/>
                        </a:lnTo>
                        <a:lnTo>
                          <a:pt x="35" y="25"/>
                        </a:lnTo>
                        <a:lnTo>
                          <a:pt x="35" y="26"/>
                        </a:lnTo>
                        <a:lnTo>
                          <a:pt x="34" y="26"/>
                        </a:lnTo>
                        <a:lnTo>
                          <a:pt x="34" y="27"/>
                        </a:lnTo>
                        <a:lnTo>
                          <a:pt x="1" y="14"/>
                        </a:lnTo>
                        <a:lnTo>
                          <a:pt x="1" y="13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1" name="Freeform 225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18"/>
                    <a:ext cx="30" cy="17"/>
                  </a:xfrm>
                  <a:custGeom>
                    <a:avLst/>
                    <a:gdLst>
                      <a:gd name="T0" fmla="*/ 0 w 30"/>
                      <a:gd name="T1" fmla="*/ 0 h 16"/>
                      <a:gd name="T2" fmla="*/ 18 w 30"/>
                      <a:gd name="T3" fmla="*/ 0 h 16"/>
                      <a:gd name="T4" fmla="*/ 29 w 30"/>
                      <a:gd name="T5" fmla="*/ 7 h 16"/>
                      <a:gd name="T6" fmla="*/ 30 w 30"/>
                      <a:gd name="T7" fmla="*/ 13 h 16"/>
                      <a:gd name="T8" fmla="*/ 29 w 30"/>
                      <a:gd name="T9" fmla="*/ 17 h 16"/>
                      <a:gd name="T10" fmla="*/ 25 w 30"/>
                      <a:gd name="T11" fmla="*/ 18 h 16"/>
                      <a:gd name="T12" fmla="*/ 22 w 30"/>
                      <a:gd name="T13" fmla="*/ 17 h 16"/>
                      <a:gd name="T14" fmla="*/ 1 w 30"/>
                      <a:gd name="T15" fmla="*/ 7 h 16"/>
                      <a:gd name="T16" fmla="*/ 0 w 30"/>
                      <a:gd name="T17" fmla="*/ 5 h 16"/>
                      <a:gd name="T18" fmla="*/ 0 w 30"/>
                      <a:gd name="T19" fmla="*/ 3 h 16"/>
                      <a:gd name="T20" fmla="*/ 0 w 30"/>
                      <a:gd name="T21" fmla="*/ 0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0"/>
                      <a:gd name="T34" fmla="*/ 0 h 16"/>
                      <a:gd name="T35" fmla="*/ 30 w 30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0" h="16">
                        <a:moveTo>
                          <a:pt x="0" y="0"/>
                        </a:moveTo>
                        <a:lnTo>
                          <a:pt x="18" y="0"/>
                        </a:lnTo>
                        <a:cubicBezTo>
                          <a:pt x="18" y="0"/>
                          <a:pt x="24" y="1"/>
                          <a:pt x="29" y="7"/>
                        </a:cubicBezTo>
                        <a:cubicBezTo>
                          <a:pt x="29" y="7"/>
                          <a:pt x="30" y="9"/>
                          <a:pt x="30" y="11"/>
                        </a:cubicBezTo>
                        <a:cubicBezTo>
                          <a:pt x="30" y="11"/>
                          <a:pt x="30" y="14"/>
                          <a:pt x="29" y="15"/>
                        </a:cubicBezTo>
                        <a:cubicBezTo>
                          <a:pt x="29" y="15"/>
                          <a:pt x="27" y="16"/>
                          <a:pt x="25" y="16"/>
                        </a:cubicBezTo>
                        <a:cubicBezTo>
                          <a:pt x="25" y="16"/>
                          <a:pt x="24" y="16"/>
                          <a:pt x="22" y="15"/>
                        </a:cubicBezTo>
                        <a:lnTo>
                          <a:pt x="1" y="7"/>
                        </a:lnTo>
                        <a:cubicBezTo>
                          <a:pt x="1" y="7"/>
                          <a:pt x="0" y="7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2" name="Freeform 226"/>
                  <p:cNvSpPr>
                    <a:spLocks noChangeArrowheads="1"/>
                  </p:cNvSpPr>
                  <p:nvPr/>
                </p:nvSpPr>
                <p:spPr bwMode="auto">
                  <a:xfrm>
                    <a:off x="366" y="309"/>
                    <a:ext cx="27" cy="6"/>
                  </a:xfrm>
                  <a:custGeom>
                    <a:avLst/>
                    <a:gdLst>
                      <a:gd name="T0" fmla="*/ 27 w 27"/>
                      <a:gd name="T1" fmla="*/ 0 h 6"/>
                      <a:gd name="T2" fmla="*/ 0 w 27"/>
                      <a:gd name="T3" fmla="*/ 6 h 6"/>
                      <a:gd name="T4" fmla="*/ 26 w 27"/>
                      <a:gd name="T5" fmla="*/ 2 h 6"/>
                      <a:gd name="T6" fmla="*/ 27 w 27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"/>
                      <a:gd name="T13" fmla="*/ 0 h 6"/>
                      <a:gd name="T14" fmla="*/ 27 w 27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" h="6">
                        <a:moveTo>
                          <a:pt x="27" y="0"/>
                        </a:moveTo>
                        <a:cubicBezTo>
                          <a:pt x="27" y="0"/>
                          <a:pt x="13" y="0"/>
                          <a:pt x="0" y="6"/>
                        </a:cubicBezTo>
                        <a:cubicBezTo>
                          <a:pt x="0" y="6"/>
                          <a:pt x="13" y="3"/>
                          <a:pt x="26" y="2"/>
                        </a:cubicBezTo>
                        <a:lnTo>
                          <a:pt x="27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3" name="Freeform 227"/>
                  <p:cNvSpPr>
                    <a:spLocks noChangeArrowheads="1"/>
                  </p:cNvSpPr>
                  <p:nvPr/>
                </p:nvSpPr>
                <p:spPr bwMode="auto">
                  <a:xfrm>
                    <a:off x="378" y="308"/>
                    <a:ext cx="6" cy="3"/>
                  </a:xfrm>
                  <a:custGeom>
                    <a:avLst/>
                    <a:gdLst>
                      <a:gd name="T0" fmla="*/ 0 w 6"/>
                      <a:gd name="T1" fmla="*/ 3 h 3"/>
                      <a:gd name="T2" fmla="*/ 6 w 6"/>
                      <a:gd name="T3" fmla="*/ 0 h 3"/>
                      <a:gd name="T4" fmla="*/ 4 w 6"/>
                      <a:gd name="T5" fmla="*/ 0 h 3"/>
                      <a:gd name="T6" fmla="*/ 1 w 6"/>
                      <a:gd name="T7" fmla="*/ 0 h 3"/>
                      <a:gd name="T8" fmla="*/ 0 w 6"/>
                      <a:gd name="T9" fmla="*/ 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3"/>
                      <a:gd name="T17" fmla="*/ 6 w 6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3">
                        <a:moveTo>
                          <a:pt x="0" y="3"/>
                        </a:moveTo>
                        <a:cubicBezTo>
                          <a:pt x="0" y="3"/>
                          <a:pt x="3" y="3"/>
                          <a:pt x="6" y="0"/>
                        </a:cubicBezTo>
                        <a:cubicBezTo>
                          <a:pt x="6" y="0"/>
                          <a:pt x="5" y="0"/>
                          <a:pt x="4" y="0"/>
                        </a:cubicBezTo>
                        <a:cubicBezTo>
                          <a:pt x="4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4" name="Freeform 228"/>
                  <p:cNvSpPr>
                    <a:spLocks noChangeArrowheads="1"/>
                  </p:cNvSpPr>
                  <p:nvPr/>
                </p:nvSpPr>
                <p:spPr bwMode="auto">
                  <a:xfrm>
                    <a:off x="27" y="300"/>
                    <a:ext cx="352" cy="110"/>
                  </a:xfrm>
                  <a:custGeom>
                    <a:avLst/>
                    <a:gdLst>
                      <a:gd name="T0" fmla="*/ 48 w 351"/>
                      <a:gd name="T1" fmla="*/ 110 h 109"/>
                      <a:gd name="T2" fmla="*/ 353 w 351"/>
                      <a:gd name="T3" fmla="*/ 47 h 109"/>
                      <a:gd name="T4" fmla="*/ 345 w 351"/>
                      <a:gd name="T5" fmla="*/ 38 h 109"/>
                      <a:gd name="T6" fmla="*/ 278 w 351"/>
                      <a:gd name="T7" fmla="*/ 10 h 109"/>
                      <a:gd name="T8" fmla="*/ 277 w 351"/>
                      <a:gd name="T9" fmla="*/ 5 h 109"/>
                      <a:gd name="T10" fmla="*/ 269 w 351"/>
                      <a:gd name="T11" fmla="*/ 0 h 109"/>
                      <a:gd name="T12" fmla="*/ 0 w 351"/>
                      <a:gd name="T13" fmla="*/ 39 h 109"/>
                      <a:gd name="T14" fmla="*/ 7 w 351"/>
                      <a:gd name="T15" fmla="*/ 46 h 109"/>
                      <a:gd name="T16" fmla="*/ 8 w 351"/>
                      <a:gd name="T17" fmla="*/ 52 h 109"/>
                      <a:gd name="T18" fmla="*/ 42 w 351"/>
                      <a:gd name="T19" fmla="*/ 99 h 109"/>
                      <a:gd name="T20" fmla="*/ 44 w 351"/>
                      <a:gd name="T21" fmla="*/ 111 h 109"/>
                      <a:gd name="T22" fmla="*/ 48 w 351"/>
                      <a:gd name="T23" fmla="*/ 110 h 10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51"/>
                      <a:gd name="T37" fmla="*/ 0 h 109"/>
                      <a:gd name="T38" fmla="*/ 351 w 351"/>
                      <a:gd name="T39" fmla="*/ 109 h 10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51" h="109">
                        <a:moveTo>
                          <a:pt x="48" y="108"/>
                        </a:moveTo>
                        <a:lnTo>
                          <a:pt x="351" y="47"/>
                        </a:lnTo>
                        <a:cubicBezTo>
                          <a:pt x="351" y="47"/>
                          <a:pt x="348" y="41"/>
                          <a:pt x="343" y="38"/>
                        </a:cubicBezTo>
                        <a:lnTo>
                          <a:pt x="276" y="10"/>
                        </a:lnTo>
                        <a:lnTo>
                          <a:pt x="275" y="5"/>
                        </a:lnTo>
                        <a:lnTo>
                          <a:pt x="267" y="0"/>
                        </a:lnTo>
                        <a:lnTo>
                          <a:pt x="0" y="39"/>
                        </a:lnTo>
                        <a:cubicBezTo>
                          <a:pt x="0" y="39"/>
                          <a:pt x="3" y="42"/>
                          <a:pt x="7" y="46"/>
                        </a:cubicBezTo>
                        <a:lnTo>
                          <a:pt x="8" y="52"/>
                        </a:lnTo>
                        <a:lnTo>
                          <a:pt x="42" y="97"/>
                        </a:lnTo>
                        <a:cubicBezTo>
                          <a:pt x="42" y="97"/>
                          <a:pt x="45" y="103"/>
                          <a:pt x="44" y="109"/>
                        </a:cubicBezTo>
                        <a:lnTo>
                          <a:pt x="48" y="10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5" name="Freeform 229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339"/>
                    <a:ext cx="47" cy="71"/>
                  </a:xfrm>
                  <a:custGeom>
                    <a:avLst/>
                    <a:gdLst>
                      <a:gd name="T0" fmla="*/ 43 w 47"/>
                      <a:gd name="T1" fmla="*/ 72 h 70"/>
                      <a:gd name="T2" fmla="*/ 47 w 47"/>
                      <a:gd name="T3" fmla="*/ 72 h 70"/>
                      <a:gd name="T4" fmla="*/ 45 w 47"/>
                      <a:gd name="T5" fmla="*/ 61 h 70"/>
                      <a:gd name="T6" fmla="*/ 9 w 47"/>
                      <a:gd name="T7" fmla="*/ 13 h 70"/>
                      <a:gd name="T8" fmla="*/ 9 w 47"/>
                      <a:gd name="T9" fmla="*/ 7 h 70"/>
                      <a:gd name="T10" fmla="*/ 2 w 47"/>
                      <a:gd name="T11" fmla="*/ 0 h 70"/>
                      <a:gd name="T12" fmla="*/ 0 w 47"/>
                      <a:gd name="T13" fmla="*/ 0 h 70"/>
                      <a:gd name="T14" fmla="*/ 0 w 47"/>
                      <a:gd name="T15" fmla="*/ 13 h 70"/>
                      <a:gd name="T16" fmla="*/ 43 w 47"/>
                      <a:gd name="T17" fmla="*/ 72 h 7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7"/>
                      <a:gd name="T28" fmla="*/ 0 h 70"/>
                      <a:gd name="T29" fmla="*/ 47 w 47"/>
                      <a:gd name="T30" fmla="*/ 70 h 7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7" h="70">
                        <a:moveTo>
                          <a:pt x="43" y="70"/>
                        </a:moveTo>
                        <a:cubicBezTo>
                          <a:pt x="43" y="70"/>
                          <a:pt x="45" y="70"/>
                          <a:pt x="47" y="70"/>
                        </a:cubicBezTo>
                        <a:cubicBezTo>
                          <a:pt x="47" y="70"/>
                          <a:pt x="48" y="64"/>
                          <a:pt x="45" y="59"/>
                        </a:cubicBezTo>
                        <a:lnTo>
                          <a:pt x="9" y="13"/>
                        </a:lnTo>
                        <a:lnTo>
                          <a:pt x="9" y="7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43" y="70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6" name="Freeform 230"/>
                  <p:cNvSpPr>
                    <a:spLocks noChangeArrowheads="1"/>
                  </p:cNvSpPr>
                  <p:nvPr/>
                </p:nvSpPr>
                <p:spPr bwMode="auto">
                  <a:xfrm>
                    <a:off x="292" y="300"/>
                    <a:ext cx="88" cy="48"/>
                  </a:xfrm>
                  <a:custGeom>
                    <a:avLst/>
                    <a:gdLst>
                      <a:gd name="T0" fmla="*/ 88 w 87"/>
                      <a:gd name="T1" fmla="*/ 48 h 48"/>
                      <a:gd name="T2" fmla="*/ 89 w 87"/>
                      <a:gd name="T3" fmla="*/ 47 h 48"/>
                      <a:gd name="T4" fmla="*/ 83 w 87"/>
                      <a:gd name="T5" fmla="*/ 39 h 48"/>
                      <a:gd name="T6" fmla="*/ 13 w 87"/>
                      <a:gd name="T7" fmla="*/ 10 h 48"/>
                      <a:gd name="T8" fmla="*/ 12 w 87"/>
                      <a:gd name="T9" fmla="*/ 5 h 48"/>
                      <a:gd name="T10" fmla="*/ 2 w 87"/>
                      <a:gd name="T11" fmla="*/ 0 h 48"/>
                      <a:gd name="T12" fmla="*/ 0 w 87"/>
                      <a:gd name="T13" fmla="*/ 0 h 48"/>
                      <a:gd name="T14" fmla="*/ 10 w 87"/>
                      <a:gd name="T15" fmla="*/ 6 h 48"/>
                      <a:gd name="T16" fmla="*/ 11 w 87"/>
                      <a:gd name="T17" fmla="*/ 10 h 48"/>
                      <a:gd name="T18" fmla="*/ 82 w 87"/>
                      <a:gd name="T19" fmla="*/ 41 h 48"/>
                      <a:gd name="T20" fmla="*/ 88 w 87"/>
                      <a:gd name="T21" fmla="*/ 4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7"/>
                      <a:gd name="T34" fmla="*/ 0 h 48"/>
                      <a:gd name="T35" fmla="*/ 87 w 87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7" h="48">
                        <a:moveTo>
                          <a:pt x="86" y="48"/>
                        </a:moveTo>
                        <a:lnTo>
                          <a:pt x="87" y="47"/>
                        </a:lnTo>
                        <a:cubicBezTo>
                          <a:pt x="87" y="47"/>
                          <a:pt x="85" y="42"/>
                          <a:pt x="81" y="39"/>
                        </a:cubicBezTo>
                        <a:lnTo>
                          <a:pt x="13" y="10"/>
                        </a:lnTo>
                        <a:lnTo>
                          <a:pt x="12" y="5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0" y="6"/>
                        </a:lnTo>
                        <a:lnTo>
                          <a:pt x="11" y="10"/>
                        </a:lnTo>
                        <a:lnTo>
                          <a:pt x="80" y="41"/>
                        </a:lnTo>
                        <a:cubicBezTo>
                          <a:pt x="80" y="41"/>
                          <a:pt x="84" y="43"/>
                          <a:pt x="86" y="48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7" name="Freeform 231"/>
                  <p:cNvSpPr>
                    <a:spLocks noChangeArrowheads="1"/>
                  </p:cNvSpPr>
                  <p:nvPr/>
                </p:nvSpPr>
                <p:spPr bwMode="auto">
                  <a:xfrm>
                    <a:off x="35" y="306"/>
                    <a:ext cx="269" cy="46"/>
                  </a:xfrm>
                  <a:custGeom>
                    <a:avLst/>
                    <a:gdLst>
                      <a:gd name="T0" fmla="*/ 0 w 268"/>
                      <a:gd name="T1" fmla="*/ 41 h 46"/>
                      <a:gd name="T2" fmla="*/ 269 w 268"/>
                      <a:gd name="T3" fmla="*/ 0 h 46"/>
                      <a:gd name="T4" fmla="*/ 270 w 268"/>
                      <a:gd name="T5" fmla="*/ 4 h 46"/>
                      <a:gd name="T6" fmla="*/ 0 w 268"/>
                      <a:gd name="T7" fmla="*/ 46 h 46"/>
                      <a:gd name="T8" fmla="*/ 0 w 268"/>
                      <a:gd name="T9" fmla="*/ 41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8"/>
                      <a:gd name="T16" fmla="*/ 0 h 46"/>
                      <a:gd name="T17" fmla="*/ 268 w 268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8" h="46">
                        <a:moveTo>
                          <a:pt x="0" y="41"/>
                        </a:moveTo>
                        <a:lnTo>
                          <a:pt x="267" y="0"/>
                        </a:lnTo>
                        <a:lnTo>
                          <a:pt x="268" y="4"/>
                        </a:lnTo>
                        <a:lnTo>
                          <a:pt x="0" y="46"/>
                        </a:lnTo>
                        <a:lnTo>
                          <a:pt x="0" y="4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8" name="Freeform 232"/>
                  <p:cNvSpPr>
                    <a:spLocks noChangeArrowheads="1"/>
                  </p:cNvSpPr>
                  <p:nvPr/>
                </p:nvSpPr>
                <p:spPr bwMode="auto">
                  <a:xfrm>
                    <a:off x="73" y="341"/>
                    <a:ext cx="306" cy="69"/>
                  </a:xfrm>
                  <a:custGeom>
                    <a:avLst/>
                    <a:gdLst>
                      <a:gd name="T0" fmla="*/ 0 w 305"/>
                      <a:gd name="T1" fmla="*/ 63 h 68"/>
                      <a:gd name="T2" fmla="*/ 299 w 305"/>
                      <a:gd name="T3" fmla="*/ 0 h 68"/>
                      <a:gd name="T4" fmla="*/ 307 w 305"/>
                      <a:gd name="T5" fmla="*/ 7 h 68"/>
                      <a:gd name="T6" fmla="*/ 0 w 305"/>
                      <a:gd name="T7" fmla="*/ 70 h 68"/>
                      <a:gd name="T8" fmla="*/ 0 w 305"/>
                      <a:gd name="T9" fmla="*/ 63 h 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5"/>
                      <a:gd name="T16" fmla="*/ 0 h 68"/>
                      <a:gd name="T17" fmla="*/ 305 w 305"/>
                      <a:gd name="T18" fmla="*/ 68 h 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5" h="68">
                        <a:moveTo>
                          <a:pt x="0" y="61"/>
                        </a:moveTo>
                        <a:lnTo>
                          <a:pt x="297" y="0"/>
                        </a:lnTo>
                        <a:cubicBezTo>
                          <a:pt x="297" y="0"/>
                          <a:pt x="302" y="2"/>
                          <a:pt x="305" y="7"/>
                        </a:cubicBezTo>
                        <a:lnTo>
                          <a:pt x="0" y="68"/>
                        </a:lnTo>
                        <a:lnTo>
                          <a:pt x="0" y="6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69" name="Freeform 233"/>
                  <p:cNvSpPr>
                    <a:spLocks noChangeArrowheads="1"/>
                  </p:cNvSpPr>
                  <p:nvPr/>
                </p:nvSpPr>
                <p:spPr bwMode="auto">
                  <a:xfrm>
                    <a:off x="46" y="317"/>
                    <a:ext cx="310" cy="76"/>
                  </a:xfrm>
                  <a:custGeom>
                    <a:avLst/>
                    <a:gdLst>
                      <a:gd name="T0" fmla="*/ 4 w 310"/>
                      <a:gd name="T1" fmla="*/ 47 h 76"/>
                      <a:gd name="T2" fmla="*/ 29 w 310"/>
                      <a:gd name="T3" fmla="*/ 76 h 76"/>
                      <a:gd name="T4" fmla="*/ 228 w 310"/>
                      <a:gd name="T5" fmla="*/ 35 h 76"/>
                      <a:gd name="T6" fmla="*/ 209 w 310"/>
                      <a:gd name="T7" fmla="*/ 22 h 76"/>
                      <a:gd name="T8" fmla="*/ 245 w 310"/>
                      <a:gd name="T9" fmla="*/ 15 h 76"/>
                      <a:gd name="T10" fmla="*/ 267 w 310"/>
                      <a:gd name="T11" fmla="*/ 27 h 76"/>
                      <a:gd name="T12" fmla="*/ 310 w 310"/>
                      <a:gd name="T13" fmla="*/ 19 h 76"/>
                      <a:gd name="T14" fmla="*/ 310 w 310"/>
                      <a:gd name="T15" fmla="*/ 17 h 76"/>
                      <a:gd name="T16" fmla="*/ 270 w 310"/>
                      <a:gd name="T17" fmla="*/ 0 h 76"/>
                      <a:gd name="T18" fmla="*/ 224 w 310"/>
                      <a:gd name="T19" fmla="*/ 7 h 76"/>
                      <a:gd name="T20" fmla="*/ 217 w 310"/>
                      <a:gd name="T21" fmla="*/ 1 h 76"/>
                      <a:gd name="T22" fmla="*/ 185 w 310"/>
                      <a:gd name="T23" fmla="*/ 6 h 76"/>
                      <a:gd name="T24" fmla="*/ 188 w 310"/>
                      <a:gd name="T25" fmla="*/ 8 h 76"/>
                      <a:gd name="T26" fmla="*/ 185 w 310"/>
                      <a:gd name="T27" fmla="*/ 9 h 76"/>
                      <a:gd name="T28" fmla="*/ 182 w 310"/>
                      <a:gd name="T29" fmla="*/ 7 h 76"/>
                      <a:gd name="T30" fmla="*/ 135 w 310"/>
                      <a:gd name="T31" fmla="*/ 14 h 76"/>
                      <a:gd name="T32" fmla="*/ 140 w 310"/>
                      <a:gd name="T33" fmla="*/ 20 h 76"/>
                      <a:gd name="T34" fmla="*/ 135 w 310"/>
                      <a:gd name="T35" fmla="*/ 21 h 76"/>
                      <a:gd name="T36" fmla="*/ 130 w 310"/>
                      <a:gd name="T37" fmla="*/ 15 h 76"/>
                      <a:gd name="T38" fmla="*/ 82 w 310"/>
                      <a:gd name="T39" fmla="*/ 22 h 76"/>
                      <a:gd name="T40" fmla="*/ 82 w 310"/>
                      <a:gd name="T41" fmla="*/ 25 h 76"/>
                      <a:gd name="T42" fmla="*/ 85 w 310"/>
                      <a:gd name="T43" fmla="*/ 29 h 76"/>
                      <a:gd name="T44" fmla="*/ 80 w 310"/>
                      <a:gd name="T45" fmla="*/ 29 h 76"/>
                      <a:gd name="T46" fmla="*/ 75 w 310"/>
                      <a:gd name="T47" fmla="*/ 23 h 76"/>
                      <a:gd name="T48" fmla="*/ 23 w 310"/>
                      <a:gd name="T49" fmla="*/ 31 h 76"/>
                      <a:gd name="T50" fmla="*/ 23 w 310"/>
                      <a:gd name="T51" fmla="*/ 35 h 76"/>
                      <a:gd name="T52" fmla="*/ 24 w 310"/>
                      <a:gd name="T53" fmla="*/ 38 h 76"/>
                      <a:gd name="T54" fmla="*/ 16 w 310"/>
                      <a:gd name="T55" fmla="*/ 39 h 76"/>
                      <a:gd name="T56" fmla="*/ 11 w 310"/>
                      <a:gd name="T57" fmla="*/ 33 h 76"/>
                      <a:gd name="T58" fmla="*/ 0 w 310"/>
                      <a:gd name="T59" fmla="*/ 35 h 76"/>
                      <a:gd name="T60" fmla="*/ 0 w 310"/>
                      <a:gd name="T61" fmla="*/ 39 h 76"/>
                      <a:gd name="T62" fmla="*/ 4 w 310"/>
                      <a:gd name="T63" fmla="*/ 43 h 76"/>
                      <a:gd name="T64" fmla="*/ 4 w 310"/>
                      <a:gd name="T65" fmla="*/ 47 h 7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10"/>
                      <a:gd name="T100" fmla="*/ 0 h 76"/>
                      <a:gd name="T101" fmla="*/ 310 w 310"/>
                      <a:gd name="T102" fmla="*/ 76 h 7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10" h="76">
                        <a:moveTo>
                          <a:pt x="4" y="47"/>
                        </a:moveTo>
                        <a:lnTo>
                          <a:pt x="29" y="76"/>
                        </a:lnTo>
                        <a:lnTo>
                          <a:pt x="228" y="35"/>
                        </a:lnTo>
                        <a:lnTo>
                          <a:pt x="209" y="22"/>
                        </a:lnTo>
                        <a:lnTo>
                          <a:pt x="245" y="15"/>
                        </a:lnTo>
                        <a:lnTo>
                          <a:pt x="267" y="27"/>
                        </a:lnTo>
                        <a:lnTo>
                          <a:pt x="310" y="19"/>
                        </a:lnTo>
                        <a:lnTo>
                          <a:pt x="310" y="17"/>
                        </a:lnTo>
                        <a:lnTo>
                          <a:pt x="270" y="0"/>
                        </a:lnTo>
                        <a:lnTo>
                          <a:pt x="224" y="7"/>
                        </a:lnTo>
                        <a:lnTo>
                          <a:pt x="217" y="1"/>
                        </a:lnTo>
                        <a:lnTo>
                          <a:pt x="185" y="6"/>
                        </a:lnTo>
                        <a:lnTo>
                          <a:pt x="188" y="8"/>
                        </a:lnTo>
                        <a:lnTo>
                          <a:pt x="185" y="9"/>
                        </a:lnTo>
                        <a:lnTo>
                          <a:pt x="182" y="7"/>
                        </a:lnTo>
                        <a:lnTo>
                          <a:pt x="135" y="14"/>
                        </a:lnTo>
                        <a:lnTo>
                          <a:pt x="140" y="20"/>
                        </a:lnTo>
                        <a:lnTo>
                          <a:pt x="135" y="21"/>
                        </a:lnTo>
                        <a:lnTo>
                          <a:pt x="130" y="15"/>
                        </a:lnTo>
                        <a:lnTo>
                          <a:pt x="82" y="22"/>
                        </a:lnTo>
                        <a:lnTo>
                          <a:pt x="82" y="25"/>
                        </a:lnTo>
                        <a:lnTo>
                          <a:pt x="85" y="29"/>
                        </a:lnTo>
                        <a:lnTo>
                          <a:pt x="80" y="29"/>
                        </a:lnTo>
                        <a:lnTo>
                          <a:pt x="75" y="23"/>
                        </a:lnTo>
                        <a:lnTo>
                          <a:pt x="23" y="31"/>
                        </a:lnTo>
                        <a:lnTo>
                          <a:pt x="23" y="35"/>
                        </a:lnTo>
                        <a:lnTo>
                          <a:pt x="24" y="38"/>
                        </a:lnTo>
                        <a:lnTo>
                          <a:pt x="16" y="39"/>
                        </a:lnTo>
                        <a:lnTo>
                          <a:pt x="11" y="33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4" y="43"/>
                        </a:lnTo>
                        <a:lnTo>
                          <a:pt x="4" y="47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0" name="Freeform 234"/>
                  <p:cNvSpPr>
                    <a:spLocks noChangeArrowheads="1"/>
                  </p:cNvSpPr>
                  <p:nvPr/>
                </p:nvSpPr>
                <p:spPr bwMode="auto">
                  <a:xfrm>
                    <a:off x="271" y="337"/>
                    <a:ext cx="40" cy="15"/>
                  </a:xfrm>
                  <a:custGeom>
                    <a:avLst/>
                    <a:gdLst>
                      <a:gd name="T0" fmla="*/ 0 w 40"/>
                      <a:gd name="T1" fmla="*/ 9 h 15"/>
                      <a:gd name="T2" fmla="*/ 7 w 40"/>
                      <a:gd name="T3" fmla="*/ 15 h 15"/>
                      <a:gd name="T4" fmla="*/ 40 w 40"/>
                      <a:gd name="T5" fmla="*/ 8 h 15"/>
                      <a:gd name="T6" fmla="*/ 40 w 40"/>
                      <a:gd name="T7" fmla="*/ 6 h 15"/>
                      <a:gd name="T8" fmla="*/ 33 w 40"/>
                      <a:gd name="T9" fmla="*/ 2 h 15"/>
                      <a:gd name="T10" fmla="*/ 21 w 40"/>
                      <a:gd name="T11" fmla="*/ 3 h 15"/>
                      <a:gd name="T12" fmla="*/ 15 w 40"/>
                      <a:gd name="T13" fmla="*/ 0 h 15"/>
                      <a:gd name="T14" fmla="*/ 4 w 40"/>
                      <a:gd name="T15" fmla="*/ 2 h 15"/>
                      <a:gd name="T16" fmla="*/ 8 w 40"/>
                      <a:gd name="T17" fmla="*/ 5 h 15"/>
                      <a:gd name="T18" fmla="*/ 0 w 40"/>
                      <a:gd name="T19" fmla="*/ 7 h 15"/>
                      <a:gd name="T20" fmla="*/ 0 w 40"/>
                      <a:gd name="T21" fmla="*/ 9 h 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0"/>
                      <a:gd name="T34" fmla="*/ 0 h 15"/>
                      <a:gd name="T35" fmla="*/ 40 w 40"/>
                      <a:gd name="T36" fmla="*/ 15 h 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0" h="15">
                        <a:moveTo>
                          <a:pt x="0" y="9"/>
                        </a:moveTo>
                        <a:lnTo>
                          <a:pt x="7" y="15"/>
                        </a:lnTo>
                        <a:lnTo>
                          <a:pt x="40" y="8"/>
                        </a:lnTo>
                        <a:lnTo>
                          <a:pt x="40" y="6"/>
                        </a:lnTo>
                        <a:lnTo>
                          <a:pt x="33" y="2"/>
                        </a:lnTo>
                        <a:lnTo>
                          <a:pt x="21" y="3"/>
                        </a:lnTo>
                        <a:lnTo>
                          <a:pt x="15" y="0"/>
                        </a:lnTo>
                        <a:lnTo>
                          <a:pt x="4" y="2"/>
                        </a:lnTo>
                        <a:lnTo>
                          <a:pt x="8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1" name="Line 235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278" y="341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2" name="Freeform 236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285" y="345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0 w 6"/>
                      <a:gd name="T3" fmla="*/ 0 h 1"/>
                      <a:gd name="T4" fmla="*/ 0 w 6"/>
                      <a:gd name="T5" fmla="*/ 0 h 1"/>
                      <a:gd name="T6" fmla="*/ 0 w 6"/>
                      <a:gd name="T7" fmla="*/ 0 h 1"/>
                      <a:gd name="T8" fmla="*/ 0 w 6"/>
                      <a:gd name="T9" fmla="*/ 0 h 1"/>
                      <a:gd name="T10" fmla="*/ 0 w 6"/>
                      <a:gd name="T11" fmla="*/ 0 h 1"/>
                      <a:gd name="T12" fmla="*/ 0 w 6"/>
                      <a:gd name="T13" fmla="*/ 0 h 1"/>
                      <a:gd name="T14" fmla="*/ 0 w 6"/>
                      <a:gd name="T15" fmla="*/ 0 h 1"/>
                      <a:gd name="T16" fmla="*/ 0 w 6"/>
                      <a:gd name="T17" fmla="*/ 0 h 1"/>
                      <a:gd name="T18" fmla="*/ 0 w 6"/>
                      <a:gd name="T19" fmla="*/ 0 h 1"/>
                      <a:gd name="T20" fmla="*/ 1 w 6"/>
                      <a:gd name="T21" fmla="*/ 0 h 1"/>
                      <a:gd name="T22" fmla="*/ 1 w 6"/>
                      <a:gd name="T23" fmla="*/ 0 h 1"/>
                      <a:gd name="T24" fmla="*/ 1 w 6"/>
                      <a:gd name="T25" fmla="*/ 0 h 1"/>
                      <a:gd name="T26" fmla="*/ 1 w 6"/>
                      <a:gd name="T27" fmla="*/ 0 h 1"/>
                      <a:gd name="T28" fmla="*/ 1 w 6"/>
                      <a:gd name="T29" fmla="*/ 0 h 1"/>
                      <a:gd name="T30" fmla="*/ 1 w 6"/>
                      <a:gd name="T31" fmla="*/ 0 h 1"/>
                      <a:gd name="T32" fmla="*/ 1 w 6"/>
                      <a:gd name="T33" fmla="*/ 0 h 1"/>
                      <a:gd name="T34" fmla="*/ 1 w 6"/>
                      <a:gd name="T35" fmla="*/ 0 h 1"/>
                      <a:gd name="T36" fmla="*/ 1 w 6"/>
                      <a:gd name="T37" fmla="*/ 0 h 1"/>
                      <a:gd name="T38" fmla="*/ 1 w 6"/>
                      <a:gd name="T39" fmla="*/ 0 h 1"/>
                      <a:gd name="T40" fmla="*/ 2 w 6"/>
                      <a:gd name="T41" fmla="*/ 0 h 1"/>
                      <a:gd name="T42" fmla="*/ 2 w 6"/>
                      <a:gd name="T43" fmla="*/ 0 h 1"/>
                      <a:gd name="T44" fmla="*/ 2 w 6"/>
                      <a:gd name="T45" fmla="*/ 0 h 1"/>
                      <a:gd name="T46" fmla="*/ 2 w 6"/>
                      <a:gd name="T47" fmla="*/ 0 h 1"/>
                      <a:gd name="T48" fmla="*/ 2 w 6"/>
                      <a:gd name="T49" fmla="*/ 0 h 1"/>
                      <a:gd name="T50" fmla="*/ 2 w 6"/>
                      <a:gd name="T51" fmla="*/ 0 h 1"/>
                      <a:gd name="T52" fmla="*/ 2 w 6"/>
                      <a:gd name="T53" fmla="*/ 0 h 1"/>
                      <a:gd name="T54" fmla="*/ 2 w 6"/>
                      <a:gd name="T55" fmla="*/ 0 h 1"/>
                      <a:gd name="T56" fmla="*/ 2 w 6"/>
                      <a:gd name="T57" fmla="*/ 0 h 1"/>
                      <a:gd name="T58" fmla="*/ 3 w 6"/>
                      <a:gd name="T59" fmla="*/ 0 h 1"/>
                      <a:gd name="T60" fmla="*/ 3 w 6"/>
                      <a:gd name="T61" fmla="*/ 0 h 1"/>
                      <a:gd name="T62" fmla="*/ 3 w 6"/>
                      <a:gd name="T63" fmla="*/ 0 h 1"/>
                      <a:gd name="T64" fmla="*/ 3 w 6"/>
                      <a:gd name="T65" fmla="*/ 0 h 1"/>
                      <a:gd name="T66" fmla="*/ 3 w 6"/>
                      <a:gd name="T67" fmla="*/ 0 h 1"/>
                      <a:gd name="T68" fmla="*/ 3 w 6"/>
                      <a:gd name="T69" fmla="*/ 0 h 1"/>
                      <a:gd name="T70" fmla="*/ 3 w 6"/>
                      <a:gd name="T71" fmla="*/ 0 h 1"/>
                      <a:gd name="T72" fmla="*/ 3 w 6"/>
                      <a:gd name="T73" fmla="*/ 0 h 1"/>
                      <a:gd name="T74" fmla="*/ 3 w 6"/>
                      <a:gd name="T75" fmla="*/ 0 h 1"/>
                      <a:gd name="T76" fmla="*/ 4 w 6"/>
                      <a:gd name="T77" fmla="*/ 0 h 1"/>
                      <a:gd name="T78" fmla="*/ 4 w 6"/>
                      <a:gd name="T79" fmla="*/ 0 h 1"/>
                      <a:gd name="T80" fmla="*/ 4 w 6"/>
                      <a:gd name="T81" fmla="*/ 0 h 1"/>
                      <a:gd name="T82" fmla="*/ 4 w 6"/>
                      <a:gd name="T83" fmla="*/ 0 h 1"/>
                      <a:gd name="T84" fmla="*/ 4 w 6"/>
                      <a:gd name="T85" fmla="*/ 0 h 1"/>
                      <a:gd name="T86" fmla="*/ 4 w 6"/>
                      <a:gd name="T87" fmla="*/ 0 h 1"/>
                      <a:gd name="T88" fmla="*/ 4 w 6"/>
                      <a:gd name="T89" fmla="*/ 0 h 1"/>
                      <a:gd name="T90" fmla="*/ 4 w 6"/>
                      <a:gd name="T91" fmla="*/ 0 h 1"/>
                      <a:gd name="T92" fmla="*/ 4 w 6"/>
                      <a:gd name="T93" fmla="*/ 0 h 1"/>
                      <a:gd name="T94" fmla="*/ 5 w 6"/>
                      <a:gd name="T95" fmla="*/ 0 h 1"/>
                      <a:gd name="T96" fmla="*/ 5 w 6"/>
                      <a:gd name="T97" fmla="*/ 0 h 1"/>
                      <a:gd name="T98" fmla="*/ 5 w 6"/>
                      <a:gd name="T99" fmla="*/ 0 h 1"/>
                      <a:gd name="T100" fmla="*/ 5 w 6"/>
                      <a:gd name="T101" fmla="*/ 0 h 1"/>
                      <a:gd name="T102" fmla="*/ 5 w 6"/>
                      <a:gd name="T103" fmla="*/ 0 h 1"/>
                      <a:gd name="T104" fmla="*/ 5 w 6"/>
                      <a:gd name="T105" fmla="*/ 0 h 1"/>
                      <a:gd name="T106" fmla="*/ 5 w 6"/>
                      <a:gd name="T107" fmla="*/ 0 h 1"/>
                      <a:gd name="T108" fmla="*/ 5 w 6"/>
                      <a:gd name="T109" fmla="*/ 0 h 1"/>
                      <a:gd name="T110" fmla="*/ 5 w 6"/>
                      <a:gd name="T111" fmla="*/ 0 h 1"/>
                      <a:gd name="T112" fmla="*/ 5 w 6"/>
                      <a:gd name="T113" fmla="*/ 0 h 1"/>
                      <a:gd name="T114" fmla="*/ 6 w 6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6"/>
                      <a:gd name="T175" fmla="*/ 0 h 1"/>
                      <a:gd name="T176" fmla="*/ 6 w 6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6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3" name="Freeform 237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296" y="344"/>
                    <a:ext cx="6" cy="0"/>
                  </a:xfrm>
                  <a:custGeom>
                    <a:avLst/>
                    <a:gdLst>
                      <a:gd name="T0" fmla="*/ 0 w 5"/>
                      <a:gd name="T1" fmla="*/ 0 w 5"/>
                      <a:gd name="T2" fmla="*/ 0 w 5"/>
                      <a:gd name="T3" fmla="*/ 0 w 5"/>
                      <a:gd name="T4" fmla="*/ 0 w 5"/>
                      <a:gd name="T5" fmla="*/ 0 w 5"/>
                      <a:gd name="T6" fmla="*/ 0 w 5"/>
                      <a:gd name="T7" fmla="*/ 1 w 5"/>
                      <a:gd name="T8" fmla="*/ 1 w 5"/>
                      <a:gd name="T9" fmla="*/ 1 w 5"/>
                      <a:gd name="T10" fmla="*/ 1 w 5"/>
                      <a:gd name="T11" fmla="*/ 1 w 5"/>
                      <a:gd name="T12" fmla="*/ 1 w 5"/>
                      <a:gd name="T13" fmla="*/ 2 w 5"/>
                      <a:gd name="T14" fmla="*/ 2 w 5"/>
                      <a:gd name="T15" fmla="*/ 2 w 5"/>
                      <a:gd name="T16" fmla="*/ 2 w 5"/>
                      <a:gd name="T17" fmla="*/ 2 w 5"/>
                      <a:gd name="T18" fmla="*/ 2 w 5"/>
                      <a:gd name="T19" fmla="*/ 5 w 5"/>
                      <a:gd name="T20" fmla="*/ 5 w 5"/>
                      <a:gd name="T21" fmla="*/ 5 w 5"/>
                      <a:gd name="T22" fmla="*/ 5 w 5"/>
                      <a:gd name="T23" fmla="*/ 5 w 5"/>
                      <a:gd name="T24" fmla="*/ 5 w 5"/>
                      <a:gd name="T25" fmla="*/ 5 w 5"/>
                      <a:gd name="T26" fmla="*/ 6 w 5"/>
                      <a:gd name="T27" fmla="*/ 6 w 5"/>
                      <a:gd name="T28" fmla="*/ 6 w 5"/>
                      <a:gd name="T29" fmla="*/ 6 w 5"/>
                      <a:gd name="T30" fmla="*/ 6 w 5"/>
                      <a:gd name="T31" fmla="*/ 6 w 5"/>
                      <a:gd name="T32" fmla="*/ 7 w 5"/>
                      <a:gd name="T33" fmla="*/ 7 w 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w 5"/>
                      <a:gd name="T69" fmla="*/ 5 w 5"/>
                    </a:gdLst>
                    <a:ahLst/>
                    <a:cxnLst>
                      <a:cxn ang="T34">
                        <a:pos x="T0" y="0"/>
                      </a:cxn>
                      <a:cxn ang="T35">
                        <a:pos x="T1" y="0"/>
                      </a:cxn>
                      <a:cxn ang="T36">
                        <a:pos x="T2" y="0"/>
                      </a:cxn>
                      <a:cxn ang="T37">
                        <a:pos x="T3" y="0"/>
                      </a:cxn>
                      <a:cxn ang="T38">
                        <a:pos x="T4" y="0"/>
                      </a:cxn>
                      <a:cxn ang="T39">
                        <a:pos x="T5" y="0"/>
                      </a:cxn>
                      <a:cxn ang="T40">
                        <a:pos x="T6" y="0"/>
                      </a:cxn>
                      <a:cxn ang="T41">
                        <a:pos x="T7" y="0"/>
                      </a:cxn>
                      <a:cxn ang="T42">
                        <a:pos x="T8" y="0"/>
                      </a:cxn>
                      <a:cxn ang="T43">
                        <a:pos x="T9" y="0"/>
                      </a:cxn>
                      <a:cxn ang="T44">
                        <a:pos x="T10" y="0"/>
                      </a:cxn>
                      <a:cxn ang="T45">
                        <a:pos x="T11" y="0"/>
                      </a:cxn>
                      <a:cxn ang="T46">
                        <a:pos x="T12" y="0"/>
                      </a:cxn>
                      <a:cxn ang="T47">
                        <a:pos x="T13" y="0"/>
                      </a:cxn>
                      <a:cxn ang="T48">
                        <a:pos x="T14" y="0"/>
                      </a:cxn>
                      <a:cxn ang="T49">
                        <a:pos x="T15" y="0"/>
                      </a:cxn>
                      <a:cxn ang="T50">
                        <a:pos x="T16" y="0"/>
                      </a:cxn>
                      <a:cxn ang="T51">
                        <a:pos x="T17" y="0"/>
                      </a:cxn>
                      <a:cxn ang="T52">
                        <a:pos x="T18" y="0"/>
                      </a:cxn>
                      <a:cxn ang="T53">
                        <a:pos x="T19" y="0"/>
                      </a:cxn>
                      <a:cxn ang="T54">
                        <a:pos x="T20" y="0"/>
                      </a:cxn>
                      <a:cxn ang="T55">
                        <a:pos x="T21" y="0"/>
                      </a:cxn>
                      <a:cxn ang="T56">
                        <a:pos x="T22" y="0"/>
                      </a:cxn>
                      <a:cxn ang="T57">
                        <a:pos x="T23" y="0"/>
                      </a:cxn>
                      <a:cxn ang="T58">
                        <a:pos x="T24" y="0"/>
                      </a:cxn>
                      <a:cxn ang="T59">
                        <a:pos x="T25" y="0"/>
                      </a:cxn>
                      <a:cxn ang="T60">
                        <a:pos x="T26" y="0"/>
                      </a:cxn>
                      <a:cxn ang="T61">
                        <a:pos x="T27" y="0"/>
                      </a:cxn>
                      <a:cxn ang="T62">
                        <a:pos x="T28" y="0"/>
                      </a:cxn>
                      <a:cxn ang="T63">
                        <a:pos x="T29" y="0"/>
                      </a:cxn>
                      <a:cxn ang="T64">
                        <a:pos x="T30" y="0"/>
                      </a:cxn>
                      <a:cxn ang="T65">
                        <a:pos x="T31" y="0"/>
                      </a:cxn>
                      <a:cxn ang="T66">
                        <a:pos x="T32" y="0"/>
                      </a:cxn>
                      <a:cxn ang="T67">
                        <a:pos x="T33" y="0"/>
                      </a:cxn>
                    </a:cxnLst>
                    <a:rect l="T68" t="0" r="T69" b="0"/>
                    <a:pathLst>
                      <a:path w="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4" name="Line 238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289" y="329"/>
                    <a:ext cx="2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5" name="Freeform 239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320"/>
                    <a:ext cx="34" cy="20"/>
                  </a:xfrm>
                  <a:custGeom>
                    <a:avLst/>
                    <a:gdLst>
                      <a:gd name="T0" fmla="*/ 0 w 34"/>
                      <a:gd name="T1" fmla="*/ 0 h 19"/>
                      <a:gd name="T2" fmla="*/ 34 w 34"/>
                      <a:gd name="T3" fmla="*/ 18 h 19"/>
                      <a:gd name="T4" fmla="*/ 34 w 34"/>
                      <a:gd name="T5" fmla="*/ 21 h 19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9"/>
                      <a:gd name="T11" fmla="*/ 34 w 34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9">
                        <a:moveTo>
                          <a:pt x="0" y="0"/>
                        </a:moveTo>
                        <a:lnTo>
                          <a:pt x="34" y="16"/>
                        </a:lnTo>
                        <a:lnTo>
                          <a:pt x="34" y="1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6" name="Freeform 240"/>
                  <p:cNvSpPr>
                    <a:spLocks noChangeArrowheads="1"/>
                  </p:cNvSpPr>
                  <p:nvPr/>
                </p:nvSpPr>
                <p:spPr bwMode="auto">
                  <a:xfrm>
                    <a:off x="309" y="318"/>
                    <a:ext cx="36" cy="20"/>
                  </a:xfrm>
                  <a:custGeom>
                    <a:avLst/>
                    <a:gdLst>
                      <a:gd name="T0" fmla="*/ 0 w 36"/>
                      <a:gd name="T1" fmla="*/ 0 h 20"/>
                      <a:gd name="T2" fmla="*/ 36 w 36"/>
                      <a:gd name="T3" fmla="*/ 16 h 20"/>
                      <a:gd name="T4" fmla="*/ 36 w 36"/>
                      <a:gd name="T5" fmla="*/ 20 h 20"/>
                      <a:gd name="T6" fmla="*/ 0 60000 65536"/>
                      <a:gd name="T7" fmla="*/ 0 60000 65536"/>
                      <a:gd name="T8" fmla="*/ 0 60000 65536"/>
                      <a:gd name="T9" fmla="*/ 0 w 36"/>
                      <a:gd name="T10" fmla="*/ 0 h 20"/>
                      <a:gd name="T11" fmla="*/ 36 w 36"/>
                      <a:gd name="T12" fmla="*/ 20 h 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" h="20">
                        <a:moveTo>
                          <a:pt x="0" y="0"/>
                        </a:moveTo>
                        <a:lnTo>
                          <a:pt x="36" y="16"/>
                        </a:lnTo>
                        <a:lnTo>
                          <a:pt x="36" y="2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7" name="Freeform 241"/>
                  <p:cNvSpPr>
                    <a:spLocks noChangeArrowheads="1"/>
                  </p:cNvSpPr>
                  <p:nvPr/>
                </p:nvSpPr>
                <p:spPr bwMode="auto">
                  <a:xfrm>
                    <a:off x="278" y="323"/>
                    <a:ext cx="12" cy="9"/>
                  </a:xfrm>
                  <a:custGeom>
                    <a:avLst/>
                    <a:gdLst>
                      <a:gd name="T0" fmla="*/ 1 w 12"/>
                      <a:gd name="T1" fmla="*/ 0 h 8"/>
                      <a:gd name="T2" fmla="*/ 12 w 12"/>
                      <a:gd name="T3" fmla="*/ 9 h 8"/>
                      <a:gd name="T4" fmla="*/ 10 w 12"/>
                      <a:gd name="T5" fmla="*/ 10 h 8"/>
                      <a:gd name="T6" fmla="*/ 0 w 12"/>
                      <a:gd name="T7" fmla="*/ 0 h 8"/>
                      <a:gd name="T8" fmla="*/ 1 w 12"/>
                      <a:gd name="T9" fmla="*/ 0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8"/>
                      <a:gd name="T17" fmla="*/ 12 w 12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8">
                        <a:moveTo>
                          <a:pt x="1" y="0"/>
                        </a:moveTo>
                        <a:lnTo>
                          <a:pt x="12" y="7"/>
                        </a:lnTo>
                        <a:lnTo>
                          <a:pt x="10" y="8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8" name="Freeform 242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259" y="33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60000 65536"/>
                      <a:gd name="T5" fmla="*/ 0 60000 65536"/>
                      <a:gd name="T6" fmla="*/ 0 w 8"/>
                      <a:gd name="T7" fmla="*/ 0 h 1"/>
                      <a:gd name="T8" fmla="*/ 8 w 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79" name="Line 243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45" y="325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0" name="Line 244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55" y="323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1" name="Line 245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64" y="329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2" name="Line 246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53" y="351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3" name="Freeform 247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351"/>
                    <a:ext cx="4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3 w 4"/>
                      <a:gd name="T3" fmla="*/ 5 h 6"/>
                      <a:gd name="T4" fmla="*/ 4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4" name="Freeform 248"/>
                  <p:cNvSpPr>
                    <a:spLocks noChangeArrowheads="1"/>
                  </p:cNvSpPr>
                  <p:nvPr/>
                </p:nvSpPr>
                <p:spPr bwMode="auto">
                  <a:xfrm>
                    <a:off x="222" y="353"/>
                    <a:ext cx="7" cy="8"/>
                  </a:xfrm>
                  <a:custGeom>
                    <a:avLst/>
                    <a:gdLst>
                      <a:gd name="T0" fmla="*/ 0 w 6"/>
                      <a:gd name="T1" fmla="*/ 0 h 8"/>
                      <a:gd name="T2" fmla="*/ 8 w 6"/>
                      <a:gd name="T3" fmla="*/ 4 h 8"/>
                      <a:gd name="T4" fmla="*/ 8 w 6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8"/>
                      <a:gd name="T11" fmla="*/ 6 w 6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8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6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5" name="Freeform 249"/>
                  <p:cNvSpPr>
                    <a:spLocks noChangeArrowheads="1"/>
                  </p:cNvSpPr>
                  <p:nvPr/>
                </p:nvSpPr>
                <p:spPr bwMode="auto">
                  <a:xfrm>
                    <a:off x="207" y="357"/>
                    <a:ext cx="6" cy="7"/>
                  </a:xfrm>
                  <a:custGeom>
                    <a:avLst/>
                    <a:gdLst>
                      <a:gd name="T0" fmla="*/ 0 w 5"/>
                      <a:gd name="T1" fmla="*/ 0 h 7"/>
                      <a:gd name="T2" fmla="*/ 6 w 5"/>
                      <a:gd name="T3" fmla="*/ 4 h 7"/>
                      <a:gd name="T4" fmla="*/ 7 w 5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7"/>
                      <a:gd name="T11" fmla="*/ 5 w 5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7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5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6" name="Freeform 250"/>
                  <p:cNvSpPr>
                    <a:spLocks noChangeArrowheads="1"/>
                  </p:cNvSpPr>
                  <p:nvPr/>
                </p:nvSpPr>
                <p:spPr bwMode="auto">
                  <a:xfrm>
                    <a:off x="123" y="372"/>
                    <a:ext cx="5" cy="8"/>
                  </a:xfrm>
                  <a:custGeom>
                    <a:avLst/>
                    <a:gdLst>
                      <a:gd name="T0" fmla="*/ 0 w 4"/>
                      <a:gd name="T1" fmla="*/ 0 h 7"/>
                      <a:gd name="T2" fmla="*/ 6 w 4"/>
                      <a:gd name="T3" fmla="*/ 3 h 7"/>
                      <a:gd name="T4" fmla="*/ 6 w 4"/>
                      <a:gd name="T5" fmla="*/ 9 h 7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7"/>
                      <a:gd name="T11" fmla="*/ 4 w 4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7">
                        <a:moveTo>
                          <a:pt x="0" y="0"/>
                        </a:moveTo>
                        <a:lnTo>
                          <a:pt x="4" y="3"/>
                        </a:lnTo>
                        <a:lnTo>
                          <a:pt x="4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7" name="Freeform 251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77"/>
                    <a:ext cx="3" cy="7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2 h 7"/>
                      <a:gd name="T4" fmla="*/ 3 w 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2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8" name="Freeform 252"/>
                  <p:cNvSpPr>
                    <a:spLocks noChangeArrowheads="1"/>
                  </p:cNvSpPr>
                  <p:nvPr/>
                </p:nvSpPr>
                <p:spPr bwMode="auto">
                  <a:xfrm>
                    <a:off x="87" y="379"/>
                    <a:ext cx="3" cy="8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6 h 7"/>
                      <a:gd name="T4" fmla="*/ 3 w 3"/>
                      <a:gd name="T5" fmla="*/ 9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4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89" name="Line 253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82" y="37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0" name="Line 254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74" y="36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1" name="Line 255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64" y="36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2" name="Line 256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78" y="35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3" name="Line 257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95" y="37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4" name="Line 258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7" y="36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5" name="Line 259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90" y="36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6" name="Line 260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93" y="357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7" name="Line 261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81" y="35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8" name="Freeform 262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95" y="346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6 w 6"/>
                      <a:gd name="T3" fmla="*/ 0 h 1"/>
                      <a:gd name="T4" fmla="*/ 0 60000 65536"/>
                      <a:gd name="T5" fmla="*/ 0 60000 65536"/>
                      <a:gd name="T6" fmla="*/ 0 w 6"/>
                      <a:gd name="T7" fmla="*/ 0 h 1"/>
                      <a:gd name="T8" fmla="*/ 6 w 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">
                        <a:moveTo>
                          <a:pt x="0" y="0"/>
                        </a:move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99" name="Line 263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05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0" name="Line 264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02" y="36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1" name="Line 265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11" y="36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2" name="Line 266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10" y="37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3" name="Line 267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24" y="36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4" name="Line 268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25" y="36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5" name="Line 269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17" y="35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6" name="Line 270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19" y="35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7" name="Line 271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108" y="34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8" name="Line 272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6" y="36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09" name="Line 273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30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0" name="Line 274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39" y="36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1" name="Line 275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52" y="36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2" name="Line 276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66" y="36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3" name="Line 277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52" y="35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4" name="Line 278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44" y="35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5" name="Line 279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41" y="34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6" name="Line 280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43" y="347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7" name="Line 28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53" y="33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8" name="Line 282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60" y="346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19" name="Line 283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59" y="35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0" name="Line 284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66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1" name="Line 285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64" y="337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2" name="Line 286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71" y="34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3" name="Line 287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72" y="344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4" name="Line 288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9" y="35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5" name="Line 289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80" y="35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6" name="Line 290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92" y="35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7" name="Line 291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91" y="35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8" name="Line 292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83" y="34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29" name="Line 293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95" y="3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0" name="Line 294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198" y="336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1" name="Freeform 295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195" y="345"/>
                    <a:ext cx="5" cy="0"/>
                  </a:xfrm>
                  <a:custGeom>
                    <a:avLst/>
                    <a:gdLst>
                      <a:gd name="T0" fmla="*/ 0 w 5"/>
                      <a:gd name="T1" fmla="*/ 5 w 5"/>
                      <a:gd name="T2" fmla="*/ 0 60000 65536"/>
                      <a:gd name="T3" fmla="*/ 0 60000 65536"/>
                      <a:gd name="T4" fmla="*/ 0 w 5"/>
                      <a:gd name="T5" fmla="*/ 5 w 5"/>
                    </a:gdLst>
                    <a:ahLst/>
                    <a:cxnLst>
                      <a:cxn ang="T2">
                        <a:pos x="T0" y="0"/>
                      </a:cxn>
                      <a:cxn ang="T3">
                        <a:pos x="T1" y="0"/>
                      </a:cxn>
                    </a:cxnLst>
                    <a:rect l="T4" t="0" r="T5" b="0"/>
                    <a:pathLst>
                      <a:path w="5">
                        <a:moveTo>
                          <a:pt x="0" y="0"/>
                        </a:move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32" name="Line 296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03" y="34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3" name="Line 297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06" y="35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4" name="Line 298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06" y="3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5" name="Line 299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06" y="33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6" name="Line 300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08" y="342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7" name="Line 301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217" y="34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8" name="Line 302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44" y="328"/>
                    <a:ext cx="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39" name="Line 303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49" y="33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0" name="Line 304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18" y="33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1" name="Line 305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218" y="32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2" name="Line 306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29" y="34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3" name="Line 307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29" y="34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4" name="Line 308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31" y="33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5" name="Line 309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71" y="37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46" name="Freeform 310"/>
                  <p:cNvSpPr>
                    <a:spLocks noChangeArrowheads="1"/>
                  </p:cNvSpPr>
                  <p:nvPr/>
                </p:nvSpPr>
                <p:spPr bwMode="auto">
                  <a:xfrm>
                    <a:off x="63" y="331"/>
                    <a:ext cx="199" cy="44"/>
                  </a:xfrm>
                  <a:custGeom>
                    <a:avLst/>
                    <a:gdLst>
                      <a:gd name="T0" fmla="*/ 3 w 199"/>
                      <a:gd name="T1" fmla="*/ 33 h 44"/>
                      <a:gd name="T2" fmla="*/ 19 w 199"/>
                      <a:gd name="T3" fmla="*/ 30 h 44"/>
                      <a:gd name="T4" fmla="*/ 27 w 199"/>
                      <a:gd name="T5" fmla="*/ 35 h 44"/>
                      <a:gd name="T6" fmla="*/ 35 w 199"/>
                      <a:gd name="T7" fmla="*/ 28 h 44"/>
                      <a:gd name="T8" fmla="*/ 51 w 199"/>
                      <a:gd name="T9" fmla="*/ 43 h 44"/>
                      <a:gd name="T10" fmla="*/ 54 w 199"/>
                      <a:gd name="T11" fmla="*/ 37 h 44"/>
                      <a:gd name="T12" fmla="*/ 55 w 199"/>
                      <a:gd name="T13" fmla="*/ 30 h 44"/>
                      <a:gd name="T14" fmla="*/ 60 w 199"/>
                      <a:gd name="T15" fmla="*/ 23 h 44"/>
                      <a:gd name="T16" fmla="*/ 64 w 199"/>
                      <a:gd name="T17" fmla="*/ 19 h 44"/>
                      <a:gd name="T18" fmla="*/ 69 w 199"/>
                      <a:gd name="T19" fmla="*/ 33 h 44"/>
                      <a:gd name="T20" fmla="*/ 68 w 199"/>
                      <a:gd name="T21" fmla="*/ 28 h 44"/>
                      <a:gd name="T22" fmla="*/ 82 w 199"/>
                      <a:gd name="T23" fmla="*/ 31 h 44"/>
                      <a:gd name="T24" fmla="*/ 83 w 199"/>
                      <a:gd name="T25" fmla="*/ 25 h 44"/>
                      <a:gd name="T26" fmla="*/ 87 w 199"/>
                      <a:gd name="T27" fmla="*/ 19 h 44"/>
                      <a:gd name="T28" fmla="*/ 73 w 199"/>
                      <a:gd name="T29" fmla="*/ 21 h 44"/>
                      <a:gd name="T30" fmla="*/ 76 w 199"/>
                      <a:gd name="T31" fmla="*/ 16 h 44"/>
                      <a:gd name="T32" fmla="*/ 89 w 199"/>
                      <a:gd name="T33" fmla="*/ 13 h 44"/>
                      <a:gd name="T34" fmla="*/ 96 w 199"/>
                      <a:gd name="T35" fmla="*/ 22 h 44"/>
                      <a:gd name="T36" fmla="*/ 95 w 199"/>
                      <a:gd name="T37" fmla="*/ 28 h 44"/>
                      <a:gd name="T38" fmla="*/ 100 w 199"/>
                      <a:gd name="T39" fmla="*/ 17 h 44"/>
                      <a:gd name="T40" fmla="*/ 113 w 199"/>
                      <a:gd name="T41" fmla="*/ 15 h 44"/>
                      <a:gd name="T42" fmla="*/ 109 w 199"/>
                      <a:gd name="T43" fmla="*/ 21 h 44"/>
                      <a:gd name="T44" fmla="*/ 109 w 199"/>
                      <a:gd name="T45" fmla="*/ 28 h 44"/>
                      <a:gd name="T46" fmla="*/ 123 w 199"/>
                      <a:gd name="T47" fmla="*/ 24 h 44"/>
                      <a:gd name="T48" fmla="*/ 122 w 199"/>
                      <a:gd name="T49" fmla="*/ 18 h 44"/>
                      <a:gd name="T50" fmla="*/ 127 w 199"/>
                      <a:gd name="T51" fmla="*/ 12 h 44"/>
                      <a:gd name="T52" fmla="*/ 127 w 199"/>
                      <a:gd name="T53" fmla="*/ 8 h 44"/>
                      <a:gd name="T54" fmla="*/ 151 w 199"/>
                      <a:gd name="T55" fmla="*/ 5 h 44"/>
                      <a:gd name="T56" fmla="*/ 152 w 199"/>
                      <a:gd name="T57" fmla="*/ 10 h 44"/>
                      <a:gd name="T58" fmla="*/ 153 w 199"/>
                      <a:gd name="T59" fmla="*/ 24 h 44"/>
                      <a:gd name="T60" fmla="*/ 166 w 199"/>
                      <a:gd name="T61" fmla="*/ 0 h 44"/>
                      <a:gd name="T62" fmla="*/ 185 w 199"/>
                      <a:gd name="T63" fmla="*/ 8 h 44"/>
                      <a:gd name="T64" fmla="*/ 193 w 199"/>
                      <a:gd name="T65" fmla="*/ 11 h 44"/>
                      <a:gd name="T66" fmla="*/ 199 w 199"/>
                      <a:gd name="T67" fmla="*/ 16 h 4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99"/>
                      <a:gd name="T103" fmla="*/ 0 h 44"/>
                      <a:gd name="T104" fmla="*/ 199 w 199"/>
                      <a:gd name="T105" fmla="*/ 44 h 4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99" h="44">
                        <a:moveTo>
                          <a:pt x="0" y="34"/>
                        </a:moveTo>
                        <a:lnTo>
                          <a:pt x="3" y="33"/>
                        </a:lnTo>
                        <a:moveTo>
                          <a:pt x="15" y="31"/>
                        </a:moveTo>
                        <a:lnTo>
                          <a:pt x="19" y="30"/>
                        </a:lnTo>
                        <a:moveTo>
                          <a:pt x="23" y="36"/>
                        </a:moveTo>
                        <a:lnTo>
                          <a:pt x="27" y="35"/>
                        </a:lnTo>
                        <a:moveTo>
                          <a:pt x="32" y="28"/>
                        </a:moveTo>
                        <a:lnTo>
                          <a:pt x="35" y="28"/>
                        </a:lnTo>
                        <a:moveTo>
                          <a:pt x="48" y="44"/>
                        </a:moveTo>
                        <a:lnTo>
                          <a:pt x="51" y="43"/>
                        </a:lnTo>
                        <a:moveTo>
                          <a:pt x="51" y="37"/>
                        </a:moveTo>
                        <a:lnTo>
                          <a:pt x="54" y="37"/>
                        </a:lnTo>
                        <a:moveTo>
                          <a:pt x="52" y="31"/>
                        </a:moveTo>
                        <a:lnTo>
                          <a:pt x="55" y="30"/>
                        </a:lnTo>
                        <a:moveTo>
                          <a:pt x="57" y="24"/>
                        </a:moveTo>
                        <a:lnTo>
                          <a:pt x="60" y="23"/>
                        </a:lnTo>
                        <a:moveTo>
                          <a:pt x="60" y="20"/>
                        </a:moveTo>
                        <a:lnTo>
                          <a:pt x="64" y="19"/>
                        </a:lnTo>
                        <a:moveTo>
                          <a:pt x="66" y="34"/>
                        </a:moveTo>
                        <a:lnTo>
                          <a:pt x="69" y="33"/>
                        </a:lnTo>
                        <a:moveTo>
                          <a:pt x="66" y="28"/>
                        </a:moveTo>
                        <a:lnTo>
                          <a:pt x="68" y="28"/>
                        </a:lnTo>
                        <a:moveTo>
                          <a:pt x="80" y="32"/>
                        </a:moveTo>
                        <a:lnTo>
                          <a:pt x="82" y="31"/>
                        </a:lnTo>
                        <a:moveTo>
                          <a:pt x="79" y="26"/>
                        </a:moveTo>
                        <a:lnTo>
                          <a:pt x="83" y="25"/>
                        </a:lnTo>
                        <a:moveTo>
                          <a:pt x="85" y="20"/>
                        </a:moveTo>
                        <a:lnTo>
                          <a:pt x="87" y="19"/>
                        </a:lnTo>
                        <a:moveTo>
                          <a:pt x="71" y="21"/>
                        </a:moveTo>
                        <a:lnTo>
                          <a:pt x="73" y="21"/>
                        </a:lnTo>
                        <a:moveTo>
                          <a:pt x="73" y="16"/>
                        </a:moveTo>
                        <a:lnTo>
                          <a:pt x="76" y="16"/>
                        </a:lnTo>
                        <a:moveTo>
                          <a:pt x="86" y="14"/>
                        </a:moveTo>
                        <a:lnTo>
                          <a:pt x="89" y="13"/>
                        </a:lnTo>
                        <a:moveTo>
                          <a:pt x="94" y="23"/>
                        </a:moveTo>
                        <a:lnTo>
                          <a:pt x="96" y="22"/>
                        </a:lnTo>
                        <a:moveTo>
                          <a:pt x="93" y="29"/>
                        </a:moveTo>
                        <a:lnTo>
                          <a:pt x="95" y="28"/>
                        </a:lnTo>
                        <a:moveTo>
                          <a:pt x="99" y="17"/>
                        </a:moveTo>
                        <a:lnTo>
                          <a:pt x="100" y="17"/>
                        </a:lnTo>
                        <a:moveTo>
                          <a:pt x="110" y="15"/>
                        </a:moveTo>
                        <a:lnTo>
                          <a:pt x="113" y="15"/>
                        </a:lnTo>
                        <a:moveTo>
                          <a:pt x="108" y="22"/>
                        </a:moveTo>
                        <a:lnTo>
                          <a:pt x="109" y="21"/>
                        </a:lnTo>
                        <a:moveTo>
                          <a:pt x="107" y="28"/>
                        </a:moveTo>
                        <a:lnTo>
                          <a:pt x="109" y="28"/>
                        </a:lnTo>
                        <a:moveTo>
                          <a:pt x="120" y="25"/>
                        </a:moveTo>
                        <a:lnTo>
                          <a:pt x="123" y="24"/>
                        </a:lnTo>
                        <a:moveTo>
                          <a:pt x="121" y="19"/>
                        </a:moveTo>
                        <a:lnTo>
                          <a:pt x="122" y="18"/>
                        </a:lnTo>
                        <a:moveTo>
                          <a:pt x="124" y="13"/>
                        </a:moveTo>
                        <a:lnTo>
                          <a:pt x="127" y="12"/>
                        </a:lnTo>
                        <a:moveTo>
                          <a:pt x="124" y="8"/>
                        </a:moveTo>
                        <a:lnTo>
                          <a:pt x="127" y="8"/>
                        </a:lnTo>
                        <a:moveTo>
                          <a:pt x="149" y="6"/>
                        </a:moveTo>
                        <a:lnTo>
                          <a:pt x="151" y="5"/>
                        </a:lnTo>
                        <a:moveTo>
                          <a:pt x="149" y="10"/>
                        </a:moveTo>
                        <a:lnTo>
                          <a:pt x="152" y="10"/>
                        </a:lnTo>
                        <a:moveTo>
                          <a:pt x="151" y="25"/>
                        </a:moveTo>
                        <a:lnTo>
                          <a:pt x="153" y="24"/>
                        </a:lnTo>
                        <a:moveTo>
                          <a:pt x="169" y="0"/>
                        </a:moveTo>
                        <a:lnTo>
                          <a:pt x="166" y="0"/>
                        </a:lnTo>
                        <a:moveTo>
                          <a:pt x="181" y="9"/>
                        </a:moveTo>
                        <a:lnTo>
                          <a:pt x="185" y="8"/>
                        </a:lnTo>
                        <a:moveTo>
                          <a:pt x="187" y="13"/>
                        </a:moveTo>
                        <a:lnTo>
                          <a:pt x="193" y="11"/>
                        </a:lnTo>
                        <a:moveTo>
                          <a:pt x="195" y="17"/>
                        </a:moveTo>
                        <a:lnTo>
                          <a:pt x="199" y="16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47" name="Oval 311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399" y="315"/>
                    <a:ext cx="5" cy="1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48" name="Freeform 312"/>
                  <p:cNvSpPr>
                    <a:spLocks noChangeArrowheads="1"/>
                  </p:cNvSpPr>
                  <p:nvPr/>
                </p:nvSpPr>
                <p:spPr bwMode="auto">
                  <a:xfrm>
                    <a:off x="4" y="0"/>
                    <a:ext cx="238" cy="269"/>
                  </a:xfrm>
                  <a:custGeom>
                    <a:avLst/>
                    <a:gdLst>
                      <a:gd name="T0" fmla="*/ 0 w 238"/>
                      <a:gd name="T1" fmla="*/ 0 h 268"/>
                      <a:gd name="T2" fmla="*/ 231 w 238"/>
                      <a:gd name="T3" fmla="*/ 16 h 268"/>
                      <a:gd name="T4" fmla="*/ 238 w 238"/>
                      <a:gd name="T5" fmla="*/ 247 h 268"/>
                      <a:gd name="T6" fmla="*/ 9 w 238"/>
                      <a:gd name="T7" fmla="*/ 270 h 268"/>
                      <a:gd name="T8" fmla="*/ 0 w 238"/>
                      <a:gd name="T9" fmla="*/ 0 h 2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8"/>
                      <a:gd name="T16" fmla="*/ 0 h 268"/>
                      <a:gd name="T17" fmla="*/ 238 w 238"/>
                      <a:gd name="T18" fmla="*/ 268 h 2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8" h="268">
                        <a:moveTo>
                          <a:pt x="0" y="0"/>
                        </a:moveTo>
                        <a:lnTo>
                          <a:pt x="231" y="16"/>
                        </a:lnTo>
                        <a:lnTo>
                          <a:pt x="238" y="245"/>
                        </a:lnTo>
                        <a:lnTo>
                          <a:pt x="9" y="268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49" name="Freeform 313"/>
                  <p:cNvSpPr>
                    <a:spLocks noChangeArrowheads="1"/>
                  </p:cNvSpPr>
                  <p:nvPr/>
                </p:nvSpPr>
                <p:spPr bwMode="auto">
                  <a:xfrm>
                    <a:off x="16" y="12"/>
                    <a:ext cx="217" cy="226"/>
                  </a:xfrm>
                  <a:custGeom>
                    <a:avLst/>
                    <a:gdLst>
                      <a:gd name="T0" fmla="*/ 0 w 216"/>
                      <a:gd name="T1" fmla="*/ 0 h 226"/>
                      <a:gd name="T2" fmla="*/ 213 w 216"/>
                      <a:gd name="T3" fmla="*/ 14 h 226"/>
                      <a:gd name="T4" fmla="*/ 218 w 216"/>
                      <a:gd name="T5" fmla="*/ 210 h 226"/>
                      <a:gd name="T6" fmla="*/ 7 w 216"/>
                      <a:gd name="T7" fmla="*/ 226 h 226"/>
                      <a:gd name="T8" fmla="*/ 0 w 216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"/>
                      <a:gd name="T16" fmla="*/ 0 h 226"/>
                      <a:gd name="T17" fmla="*/ 216 w 216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" h="226">
                        <a:moveTo>
                          <a:pt x="0" y="0"/>
                        </a:moveTo>
                        <a:lnTo>
                          <a:pt x="211" y="14"/>
                        </a:lnTo>
                        <a:lnTo>
                          <a:pt x="216" y="210"/>
                        </a:lnTo>
                        <a:lnTo>
                          <a:pt x="7" y="226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50" name="Freeform 314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238"/>
                    <a:ext cx="209" cy="24"/>
                  </a:xfrm>
                  <a:custGeom>
                    <a:avLst/>
                    <a:gdLst>
                      <a:gd name="T0" fmla="*/ 0 w 209"/>
                      <a:gd name="T1" fmla="*/ 25 h 23"/>
                      <a:gd name="T2" fmla="*/ 0 w 209"/>
                      <a:gd name="T3" fmla="*/ 21 h 23"/>
                      <a:gd name="T4" fmla="*/ 209 w 209"/>
                      <a:gd name="T5" fmla="*/ 0 h 23"/>
                      <a:gd name="T6" fmla="*/ 209 w 209"/>
                      <a:gd name="T7" fmla="*/ 3 h 23"/>
                      <a:gd name="T8" fmla="*/ 0 w 209"/>
                      <a:gd name="T9" fmla="*/ 25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23"/>
                      <a:gd name="T17" fmla="*/ 209 w 209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23">
                        <a:moveTo>
                          <a:pt x="0" y="23"/>
                        </a:moveTo>
                        <a:lnTo>
                          <a:pt x="0" y="19"/>
                        </a:lnTo>
                        <a:lnTo>
                          <a:pt x="209" y="0"/>
                        </a:lnTo>
                        <a:lnTo>
                          <a:pt x="209" y="3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51" name="Freeform 315"/>
                  <p:cNvSpPr>
                    <a:spLocks noChangeArrowheads="1"/>
                  </p:cNvSpPr>
                  <p:nvPr/>
                </p:nvSpPr>
                <p:spPr bwMode="auto">
                  <a:xfrm>
                    <a:off x="264" y="266"/>
                    <a:ext cx="88" cy="22"/>
                  </a:xfrm>
                  <a:custGeom>
                    <a:avLst/>
                    <a:gdLst>
                      <a:gd name="T0" fmla="*/ 8 w 88"/>
                      <a:gd name="T1" fmla="*/ 10 h 21"/>
                      <a:gd name="T2" fmla="*/ 88 w 88"/>
                      <a:gd name="T3" fmla="*/ 0 h 21"/>
                      <a:gd name="T4" fmla="*/ 81 w 88"/>
                      <a:gd name="T5" fmla="*/ 13 h 21"/>
                      <a:gd name="T6" fmla="*/ 0 w 88"/>
                      <a:gd name="T7" fmla="*/ 23 h 21"/>
                      <a:gd name="T8" fmla="*/ 8 w 88"/>
                      <a:gd name="T9" fmla="*/ 1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21"/>
                      <a:gd name="T17" fmla="*/ 88 w 88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21">
                        <a:moveTo>
                          <a:pt x="8" y="10"/>
                        </a:moveTo>
                        <a:lnTo>
                          <a:pt x="88" y="0"/>
                        </a:lnTo>
                        <a:cubicBezTo>
                          <a:pt x="88" y="0"/>
                          <a:pt x="86" y="7"/>
                          <a:pt x="81" y="11"/>
                        </a:cubicBezTo>
                        <a:lnTo>
                          <a:pt x="0" y="21"/>
                        </a:lnTo>
                        <a:lnTo>
                          <a:pt x="8" y="1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52" name="Freeform 316"/>
                  <p:cNvSpPr>
                    <a:spLocks noChangeArrowheads="1"/>
                  </p:cNvSpPr>
                  <p:nvPr/>
                </p:nvSpPr>
                <p:spPr bwMode="auto">
                  <a:xfrm>
                    <a:off x="400" y="333"/>
                    <a:ext cx="22" cy="7"/>
                  </a:xfrm>
                  <a:custGeom>
                    <a:avLst/>
                    <a:gdLst>
                      <a:gd name="T0" fmla="*/ 1 w 21"/>
                      <a:gd name="T1" fmla="*/ 2 h 7"/>
                      <a:gd name="T2" fmla="*/ 23 w 21"/>
                      <a:gd name="T3" fmla="*/ 0 h 7"/>
                      <a:gd name="T4" fmla="*/ 23 w 21"/>
                      <a:gd name="T5" fmla="*/ 3 h 7"/>
                      <a:gd name="T6" fmla="*/ 13 w 21"/>
                      <a:gd name="T7" fmla="*/ 7 h 7"/>
                      <a:gd name="T8" fmla="*/ 0 w 21"/>
                      <a:gd name="T9" fmla="*/ 6 h 7"/>
                      <a:gd name="T10" fmla="*/ 1 w 21"/>
                      <a:gd name="T11" fmla="*/ 2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7"/>
                      <a:gd name="T20" fmla="*/ 21 w 21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7">
                        <a:moveTo>
                          <a:pt x="1" y="2"/>
                        </a:moveTo>
                        <a:lnTo>
                          <a:pt x="21" y="0"/>
                        </a:lnTo>
                        <a:lnTo>
                          <a:pt x="21" y="3"/>
                        </a:lnTo>
                        <a:cubicBezTo>
                          <a:pt x="21" y="3"/>
                          <a:pt x="17" y="6"/>
                          <a:pt x="11" y="7"/>
                        </a:cubicBezTo>
                        <a:cubicBezTo>
                          <a:pt x="11" y="7"/>
                          <a:pt x="5" y="8"/>
                          <a:pt x="0" y="6"/>
                        </a:cubicBezTo>
                        <a:lnTo>
                          <a:pt x="1" y="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53" name="Freeform 317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301"/>
                    <a:ext cx="273" cy="46"/>
                  </a:xfrm>
                  <a:custGeom>
                    <a:avLst/>
                    <a:gdLst>
                      <a:gd name="T0" fmla="*/ 6 w 272"/>
                      <a:gd name="T1" fmla="*/ 46 h 46"/>
                      <a:gd name="T2" fmla="*/ 274 w 272"/>
                      <a:gd name="T3" fmla="*/ 4 h 46"/>
                      <a:gd name="T4" fmla="*/ 265 w 272"/>
                      <a:gd name="T5" fmla="*/ 0 h 46"/>
                      <a:gd name="T6" fmla="*/ 0 w 272"/>
                      <a:gd name="T7" fmla="*/ 38 h 46"/>
                      <a:gd name="T8" fmla="*/ 6 w 272"/>
                      <a:gd name="T9" fmla="*/ 46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46"/>
                      <a:gd name="T17" fmla="*/ 272 w 272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46">
                        <a:moveTo>
                          <a:pt x="6" y="46"/>
                        </a:moveTo>
                        <a:lnTo>
                          <a:pt x="272" y="4"/>
                        </a:lnTo>
                        <a:lnTo>
                          <a:pt x="263" y="0"/>
                        </a:lnTo>
                        <a:lnTo>
                          <a:pt x="0" y="38"/>
                        </a:lnTo>
                        <a:lnTo>
                          <a:pt x="6" y="4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854" name="Line 318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43" y="334"/>
                    <a:ext cx="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5" name="Line 319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41" y="32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56" name="Line 320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31" y="308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28" name="Group 321"/>
                <p:cNvGrpSpPr>
                  <a:grpSpLocks/>
                </p:cNvGrpSpPr>
                <p:nvPr/>
              </p:nvGrpSpPr>
              <p:grpSpPr bwMode="auto">
                <a:xfrm>
                  <a:off x="177" y="142"/>
                  <a:ext cx="509" cy="492"/>
                  <a:chOff x="0" y="0"/>
                  <a:chExt cx="509" cy="492"/>
                </a:xfrm>
              </p:grpSpPr>
              <p:sp>
                <p:nvSpPr>
                  <p:cNvPr id="2629" name="Freeform 322"/>
                  <p:cNvSpPr>
                    <a:spLocks noChangeArrowheads="1"/>
                  </p:cNvSpPr>
                  <p:nvPr/>
                </p:nvSpPr>
                <p:spPr bwMode="auto">
                  <a:xfrm>
                    <a:off x="87" y="333"/>
                    <a:ext cx="153" cy="50"/>
                  </a:xfrm>
                  <a:custGeom>
                    <a:avLst/>
                    <a:gdLst>
                      <a:gd name="T0" fmla="*/ 0 w 152"/>
                      <a:gd name="T1" fmla="*/ 48 h 50"/>
                      <a:gd name="T2" fmla="*/ 3 w 152"/>
                      <a:gd name="T3" fmla="*/ 37 h 50"/>
                      <a:gd name="T4" fmla="*/ 9 w 152"/>
                      <a:gd name="T5" fmla="*/ 29 h 50"/>
                      <a:gd name="T6" fmla="*/ 145 w 152"/>
                      <a:gd name="T7" fmla="*/ 27 h 50"/>
                      <a:gd name="T8" fmla="*/ 152 w 152"/>
                      <a:gd name="T9" fmla="*/ 34 h 50"/>
                      <a:gd name="T10" fmla="*/ 154 w 152"/>
                      <a:gd name="T11" fmla="*/ 45 h 50"/>
                      <a:gd name="T12" fmla="*/ 136 w 152"/>
                      <a:gd name="T13" fmla="*/ 56 h 50"/>
                      <a:gd name="T14" fmla="*/ 13 w 152"/>
                      <a:gd name="T15" fmla="*/ 57 h 50"/>
                      <a:gd name="T16" fmla="*/ 0 w 152"/>
                      <a:gd name="T17" fmla="*/ 48 h 5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2"/>
                      <a:gd name="T28" fmla="*/ 0 h 50"/>
                      <a:gd name="T29" fmla="*/ 152 w 152"/>
                      <a:gd name="T30" fmla="*/ 50 h 5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2" h="50">
                        <a:moveTo>
                          <a:pt x="0" y="48"/>
                        </a:moveTo>
                        <a:cubicBezTo>
                          <a:pt x="0" y="48"/>
                          <a:pt x="0" y="42"/>
                          <a:pt x="3" y="37"/>
                        </a:cubicBezTo>
                        <a:cubicBezTo>
                          <a:pt x="3" y="37"/>
                          <a:pt x="5" y="33"/>
                          <a:pt x="9" y="29"/>
                        </a:cubicBezTo>
                        <a:cubicBezTo>
                          <a:pt x="9" y="29"/>
                          <a:pt x="76" y="0"/>
                          <a:pt x="143" y="27"/>
                        </a:cubicBezTo>
                        <a:cubicBezTo>
                          <a:pt x="143" y="27"/>
                          <a:pt x="147" y="30"/>
                          <a:pt x="150" y="34"/>
                        </a:cubicBezTo>
                        <a:cubicBezTo>
                          <a:pt x="150" y="34"/>
                          <a:pt x="152" y="39"/>
                          <a:pt x="152" y="45"/>
                        </a:cubicBezTo>
                        <a:cubicBezTo>
                          <a:pt x="152" y="45"/>
                          <a:pt x="144" y="53"/>
                          <a:pt x="134" y="56"/>
                        </a:cubicBezTo>
                        <a:cubicBezTo>
                          <a:pt x="134" y="56"/>
                          <a:pt x="74" y="72"/>
                          <a:pt x="13" y="57"/>
                        </a:cubicBezTo>
                        <a:cubicBezTo>
                          <a:pt x="13" y="57"/>
                          <a:pt x="5" y="55"/>
                          <a:pt x="0" y="48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30" name="Freeform 323"/>
                  <p:cNvSpPr>
                    <a:spLocks noChangeArrowheads="1"/>
                  </p:cNvSpPr>
                  <p:nvPr/>
                </p:nvSpPr>
                <p:spPr bwMode="auto">
                  <a:xfrm>
                    <a:off x="94" y="336"/>
                    <a:ext cx="139" cy="34"/>
                  </a:xfrm>
                  <a:custGeom>
                    <a:avLst/>
                    <a:gdLst>
                      <a:gd name="T0" fmla="*/ 8 w 139"/>
                      <a:gd name="T1" fmla="*/ 14 h 34"/>
                      <a:gd name="T2" fmla="*/ 12 w 139"/>
                      <a:gd name="T3" fmla="*/ 11 h 34"/>
                      <a:gd name="T4" fmla="*/ 18 w 139"/>
                      <a:gd name="T5" fmla="*/ 8 h 34"/>
                      <a:gd name="T6" fmla="*/ 27 w 139"/>
                      <a:gd name="T7" fmla="*/ 5 h 34"/>
                      <a:gd name="T8" fmla="*/ 37 w 139"/>
                      <a:gd name="T9" fmla="*/ 3 h 34"/>
                      <a:gd name="T10" fmla="*/ 49 w 139"/>
                      <a:gd name="T11" fmla="*/ 1 h 34"/>
                      <a:gd name="T12" fmla="*/ 62 w 139"/>
                      <a:gd name="T13" fmla="*/ 0 h 34"/>
                      <a:gd name="T14" fmla="*/ 76 w 139"/>
                      <a:gd name="T15" fmla="*/ 0 h 34"/>
                      <a:gd name="T16" fmla="*/ 89 w 139"/>
                      <a:gd name="T17" fmla="*/ 0 h 34"/>
                      <a:gd name="T18" fmla="*/ 101 w 139"/>
                      <a:gd name="T19" fmla="*/ 2 h 34"/>
                      <a:gd name="T20" fmla="*/ 111 w 139"/>
                      <a:gd name="T21" fmla="*/ 3 h 34"/>
                      <a:gd name="T22" fmla="*/ 120 w 139"/>
                      <a:gd name="T23" fmla="*/ 6 h 34"/>
                      <a:gd name="T24" fmla="*/ 127 w 139"/>
                      <a:gd name="T25" fmla="*/ 9 h 34"/>
                      <a:gd name="T26" fmla="*/ 131 w 139"/>
                      <a:gd name="T27" fmla="*/ 12 h 34"/>
                      <a:gd name="T28" fmla="*/ 132 w 139"/>
                      <a:gd name="T29" fmla="*/ 15 h 34"/>
                      <a:gd name="T30" fmla="*/ 130 w 139"/>
                      <a:gd name="T31" fmla="*/ 19 h 34"/>
                      <a:gd name="T32" fmla="*/ 126 w 139"/>
                      <a:gd name="T33" fmla="*/ 22 h 34"/>
                      <a:gd name="T34" fmla="*/ 119 w 139"/>
                      <a:gd name="T35" fmla="*/ 25 h 34"/>
                      <a:gd name="T36" fmla="*/ 110 w 139"/>
                      <a:gd name="T37" fmla="*/ 28 h 34"/>
                      <a:gd name="T38" fmla="*/ 99 w 139"/>
                      <a:gd name="T39" fmla="*/ 30 h 34"/>
                      <a:gd name="T40" fmla="*/ 87 w 139"/>
                      <a:gd name="T41" fmla="*/ 31 h 34"/>
                      <a:gd name="T42" fmla="*/ 74 w 139"/>
                      <a:gd name="T43" fmla="*/ 32 h 34"/>
                      <a:gd name="T44" fmla="*/ 61 w 139"/>
                      <a:gd name="T45" fmla="*/ 33 h 34"/>
                      <a:gd name="T46" fmla="*/ 48 w 139"/>
                      <a:gd name="T47" fmla="*/ 32 h 34"/>
                      <a:gd name="T48" fmla="*/ 37 w 139"/>
                      <a:gd name="T49" fmla="*/ 31 h 34"/>
                      <a:gd name="T50" fmla="*/ 26 w 139"/>
                      <a:gd name="T51" fmla="*/ 29 h 34"/>
                      <a:gd name="T52" fmla="*/ 18 w 139"/>
                      <a:gd name="T53" fmla="*/ 27 h 34"/>
                      <a:gd name="T54" fmla="*/ 11 w 139"/>
                      <a:gd name="T55" fmla="*/ 24 h 34"/>
                      <a:gd name="T56" fmla="*/ 8 w 139"/>
                      <a:gd name="T57" fmla="*/ 20 h 34"/>
                      <a:gd name="T58" fmla="*/ 0 w 139"/>
                      <a:gd name="T59" fmla="*/ 18 h 34"/>
                      <a:gd name="T60" fmla="*/ 1 w 139"/>
                      <a:gd name="T61" fmla="*/ 14 h 34"/>
                      <a:gd name="T62" fmla="*/ 6 w 139"/>
                      <a:gd name="T63" fmla="*/ 11 h 34"/>
                      <a:gd name="T64" fmla="*/ 14 w 139"/>
                      <a:gd name="T65" fmla="*/ 8 h 34"/>
                      <a:gd name="T66" fmla="*/ 24 w 139"/>
                      <a:gd name="T67" fmla="*/ 5 h 34"/>
                      <a:gd name="T68" fmla="*/ 36 w 139"/>
                      <a:gd name="T69" fmla="*/ 2 h 34"/>
                      <a:gd name="T70" fmla="*/ 49 w 139"/>
                      <a:gd name="T71" fmla="*/ 1 h 34"/>
                      <a:gd name="T72" fmla="*/ 64 w 139"/>
                      <a:gd name="T73" fmla="*/ 0 h 34"/>
                      <a:gd name="T74" fmla="*/ 78 w 139"/>
                      <a:gd name="T75" fmla="*/ 0 h 34"/>
                      <a:gd name="T76" fmla="*/ 92 w 139"/>
                      <a:gd name="T77" fmla="*/ 0 h 34"/>
                      <a:gd name="T78" fmla="*/ 106 w 139"/>
                      <a:gd name="T79" fmla="*/ 1 h 34"/>
                      <a:gd name="T80" fmla="*/ 117 w 139"/>
                      <a:gd name="T81" fmla="*/ 3 h 34"/>
                      <a:gd name="T82" fmla="*/ 127 w 139"/>
                      <a:gd name="T83" fmla="*/ 6 h 34"/>
                      <a:gd name="T84" fmla="*/ 134 w 139"/>
                      <a:gd name="T85" fmla="*/ 9 h 34"/>
                      <a:gd name="T86" fmla="*/ 138 w 139"/>
                      <a:gd name="T87" fmla="*/ 12 h 34"/>
                      <a:gd name="T88" fmla="*/ 139 w 139"/>
                      <a:gd name="T89" fmla="*/ 16 h 34"/>
                      <a:gd name="T90" fmla="*/ 137 w 139"/>
                      <a:gd name="T91" fmla="*/ 20 h 34"/>
                      <a:gd name="T92" fmla="*/ 132 w 139"/>
                      <a:gd name="T93" fmla="*/ 23 h 34"/>
                      <a:gd name="T94" fmla="*/ 124 w 139"/>
                      <a:gd name="T95" fmla="*/ 26 h 34"/>
                      <a:gd name="T96" fmla="*/ 114 w 139"/>
                      <a:gd name="T97" fmla="*/ 29 h 34"/>
                      <a:gd name="T98" fmla="*/ 102 w 139"/>
                      <a:gd name="T99" fmla="*/ 31 h 34"/>
                      <a:gd name="T100" fmla="*/ 88 w 139"/>
                      <a:gd name="T101" fmla="*/ 33 h 34"/>
                      <a:gd name="T102" fmla="*/ 73 w 139"/>
                      <a:gd name="T103" fmla="*/ 34 h 34"/>
                      <a:gd name="T104" fmla="*/ 58 w 139"/>
                      <a:gd name="T105" fmla="*/ 34 h 34"/>
                      <a:gd name="T106" fmla="*/ 44 w 139"/>
                      <a:gd name="T107" fmla="*/ 33 h 34"/>
                      <a:gd name="T108" fmla="*/ 31 w 139"/>
                      <a:gd name="T109" fmla="*/ 32 h 34"/>
                      <a:gd name="T110" fmla="*/ 20 w 139"/>
                      <a:gd name="T111" fmla="*/ 30 h 34"/>
                      <a:gd name="T112" fmla="*/ 10 w 139"/>
                      <a:gd name="T113" fmla="*/ 27 h 34"/>
                      <a:gd name="T114" fmla="*/ 4 w 139"/>
                      <a:gd name="T115" fmla="*/ 24 h 34"/>
                      <a:gd name="T116" fmla="*/ 0 w 139"/>
                      <a:gd name="T117" fmla="*/ 21 h 34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39"/>
                      <a:gd name="T178" fmla="*/ 0 h 34"/>
                      <a:gd name="T179" fmla="*/ 139 w 139"/>
                      <a:gd name="T180" fmla="*/ 34 h 34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39" h="34">
                        <a:moveTo>
                          <a:pt x="7" y="18"/>
                        </a:moveTo>
                        <a:lnTo>
                          <a:pt x="7" y="17"/>
                        </a:lnTo>
                        <a:lnTo>
                          <a:pt x="7" y="16"/>
                        </a:lnTo>
                        <a:lnTo>
                          <a:pt x="7" y="15"/>
                        </a:lnTo>
                        <a:lnTo>
                          <a:pt x="8" y="14"/>
                        </a:lnTo>
                        <a:lnTo>
                          <a:pt x="9" y="13"/>
                        </a:lnTo>
                        <a:lnTo>
                          <a:pt x="10" y="13"/>
                        </a:lnTo>
                        <a:lnTo>
                          <a:pt x="10" y="12"/>
                        </a:lnTo>
                        <a:lnTo>
                          <a:pt x="11" y="12"/>
                        </a:lnTo>
                        <a:lnTo>
                          <a:pt x="11" y="11"/>
                        </a:lnTo>
                        <a:lnTo>
                          <a:pt x="12" y="11"/>
                        </a:lnTo>
                        <a:lnTo>
                          <a:pt x="13" y="10"/>
                        </a:lnTo>
                        <a:lnTo>
                          <a:pt x="14" y="10"/>
                        </a:lnTo>
                        <a:lnTo>
                          <a:pt x="15" y="9"/>
                        </a:lnTo>
                        <a:lnTo>
                          <a:pt x="16" y="9"/>
                        </a:lnTo>
                        <a:lnTo>
                          <a:pt x="17" y="8"/>
                        </a:lnTo>
                        <a:lnTo>
                          <a:pt x="18" y="8"/>
                        </a:lnTo>
                        <a:lnTo>
                          <a:pt x="19" y="8"/>
                        </a:lnTo>
                        <a:lnTo>
                          <a:pt x="19" y="7"/>
                        </a:lnTo>
                        <a:lnTo>
                          <a:pt x="20" y="7"/>
                        </a:lnTo>
                        <a:lnTo>
                          <a:pt x="21" y="7"/>
                        </a:lnTo>
                        <a:lnTo>
                          <a:pt x="22" y="7"/>
                        </a:lnTo>
                        <a:lnTo>
                          <a:pt x="23" y="6"/>
                        </a:lnTo>
                        <a:lnTo>
                          <a:pt x="24" y="6"/>
                        </a:lnTo>
                        <a:lnTo>
                          <a:pt x="25" y="6"/>
                        </a:lnTo>
                        <a:lnTo>
                          <a:pt x="26" y="5"/>
                        </a:lnTo>
                        <a:lnTo>
                          <a:pt x="27" y="5"/>
                        </a:lnTo>
                        <a:lnTo>
                          <a:pt x="28" y="5"/>
                        </a:lnTo>
                        <a:lnTo>
                          <a:pt x="29" y="5"/>
                        </a:lnTo>
                        <a:lnTo>
                          <a:pt x="30" y="4"/>
                        </a:lnTo>
                        <a:lnTo>
                          <a:pt x="31" y="4"/>
                        </a:lnTo>
                        <a:lnTo>
                          <a:pt x="32" y="4"/>
                        </a:lnTo>
                        <a:lnTo>
                          <a:pt x="33" y="4"/>
                        </a:lnTo>
                        <a:lnTo>
                          <a:pt x="34" y="4"/>
                        </a:lnTo>
                        <a:lnTo>
                          <a:pt x="35" y="3"/>
                        </a:lnTo>
                        <a:lnTo>
                          <a:pt x="36" y="3"/>
                        </a:lnTo>
                        <a:lnTo>
                          <a:pt x="37" y="3"/>
                        </a:lnTo>
                        <a:lnTo>
                          <a:pt x="38" y="3"/>
                        </a:lnTo>
                        <a:lnTo>
                          <a:pt x="39" y="3"/>
                        </a:lnTo>
                        <a:lnTo>
                          <a:pt x="40" y="2"/>
                        </a:lnTo>
                        <a:lnTo>
                          <a:pt x="41" y="2"/>
                        </a:lnTo>
                        <a:lnTo>
                          <a:pt x="42" y="2"/>
                        </a:lnTo>
                        <a:lnTo>
                          <a:pt x="43" y="2"/>
                        </a:lnTo>
                        <a:lnTo>
                          <a:pt x="44" y="2"/>
                        </a:lnTo>
                        <a:lnTo>
                          <a:pt x="45" y="2"/>
                        </a:lnTo>
                        <a:lnTo>
                          <a:pt x="46" y="2"/>
                        </a:lnTo>
                        <a:lnTo>
                          <a:pt x="47" y="2"/>
                        </a:lnTo>
                        <a:lnTo>
                          <a:pt x="48" y="1"/>
                        </a:lnTo>
                        <a:lnTo>
                          <a:pt x="49" y="1"/>
                        </a:lnTo>
                        <a:lnTo>
                          <a:pt x="50" y="1"/>
                        </a:lnTo>
                        <a:lnTo>
                          <a:pt x="52" y="1"/>
                        </a:lnTo>
                        <a:lnTo>
                          <a:pt x="53" y="1"/>
                        </a:lnTo>
                        <a:lnTo>
                          <a:pt x="54" y="1"/>
                        </a:lnTo>
                        <a:lnTo>
                          <a:pt x="55" y="1"/>
                        </a:lnTo>
                        <a:lnTo>
                          <a:pt x="56" y="1"/>
                        </a:lnTo>
                        <a:lnTo>
                          <a:pt x="57" y="1"/>
                        </a:lnTo>
                        <a:lnTo>
                          <a:pt x="58" y="1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0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89" y="0"/>
                        </a:lnTo>
                        <a:lnTo>
                          <a:pt x="90" y="1"/>
                        </a:lnTo>
                        <a:lnTo>
                          <a:pt x="91" y="1"/>
                        </a:lnTo>
                        <a:lnTo>
                          <a:pt x="92" y="1"/>
                        </a:lnTo>
                        <a:lnTo>
                          <a:pt x="93" y="1"/>
                        </a:lnTo>
                        <a:lnTo>
                          <a:pt x="94" y="1"/>
                        </a:lnTo>
                        <a:lnTo>
                          <a:pt x="95" y="1"/>
                        </a:lnTo>
                        <a:lnTo>
                          <a:pt x="96" y="1"/>
                        </a:lnTo>
                        <a:lnTo>
                          <a:pt x="97" y="1"/>
                        </a:lnTo>
                        <a:lnTo>
                          <a:pt x="98" y="1"/>
                        </a:lnTo>
                        <a:lnTo>
                          <a:pt x="99" y="1"/>
                        </a:lnTo>
                        <a:lnTo>
                          <a:pt x="100" y="1"/>
                        </a:lnTo>
                        <a:lnTo>
                          <a:pt x="101" y="2"/>
                        </a:lnTo>
                        <a:lnTo>
                          <a:pt x="102" y="2"/>
                        </a:lnTo>
                        <a:lnTo>
                          <a:pt x="103" y="2"/>
                        </a:lnTo>
                        <a:lnTo>
                          <a:pt x="104" y="2"/>
                        </a:lnTo>
                        <a:lnTo>
                          <a:pt x="105" y="2"/>
                        </a:lnTo>
                        <a:lnTo>
                          <a:pt x="106" y="2"/>
                        </a:lnTo>
                        <a:lnTo>
                          <a:pt x="107" y="3"/>
                        </a:lnTo>
                        <a:lnTo>
                          <a:pt x="108" y="3"/>
                        </a:lnTo>
                        <a:lnTo>
                          <a:pt x="109" y="3"/>
                        </a:lnTo>
                        <a:lnTo>
                          <a:pt x="110" y="3"/>
                        </a:lnTo>
                        <a:lnTo>
                          <a:pt x="111" y="3"/>
                        </a:lnTo>
                        <a:lnTo>
                          <a:pt x="112" y="4"/>
                        </a:lnTo>
                        <a:lnTo>
                          <a:pt x="113" y="4"/>
                        </a:lnTo>
                        <a:lnTo>
                          <a:pt x="114" y="4"/>
                        </a:lnTo>
                        <a:lnTo>
                          <a:pt x="115" y="4"/>
                        </a:lnTo>
                        <a:lnTo>
                          <a:pt x="116" y="5"/>
                        </a:lnTo>
                        <a:lnTo>
                          <a:pt x="117" y="5"/>
                        </a:lnTo>
                        <a:lnTo>
                          <a:pt x="118" y="5"/>
                        </a:lnTo>
                        <a:lnTo>
                          <a:pt x="119" y="5"/>
                        </a:lnTo>
                        <a:lnTo>
                          <a:pt x="120" y="6"/>
                        </a:lnTo>
                        <a:lnTo>
                          <a:pt x="121" y="6"/>
                        </a:lnTo>
                        <a:lnTo>
                          <a:pt x="122" y="6"/>
                        </a:lnTo>
                        <a:lnTo>
                          <a:pt x="123" y="7"/>
                        </a:lnTo>
                        <a:lnTo>
                          <a:pt x="124" y="7"/>
                        </a:lnTo>
                        <a:lnTo>
                          <a:pt x="125" y="8"/>
                        </a:lnTo>
                        <a:lnTo>
                          <a:pt x="126" y="8"/>
                        </a:lnTo>
                        <a:lnTo>
                          <a:pt x="127" y="9"/>
                        </a:lnTo>
                        <a:lnTo>
                          <a:pt x="128" y="9"/>
                        </a:lnTo>
                        <a:lnTo>
                          <a:pt x="128" y="10"/>
                        </a:lnTo>
                        <a:lnTo>
                          <a:pt x="129" y="10"/>
                        </a:lnTo>
                        <a:lnTo>
                          <a:pt x="130" y="11"/>
                        </a:lnTo>
                        <a:lnTo>
                          <a:pt x="130" y="12"/>
                        </a:lnTo>
                        <a:lnTo>
                          <a:pt x="131" y="12"/>
                        </a:lnTo>
                        <a:lnTo>
                          <a:pt x="131" y="13"/>
                        </a:lnTo>
                        <a:lnTo>
                          <a:pt x="132" y="14"/>
                        </a:lnTo>
                        <a:lnTo>
                          <a:pt x="132" y="15"/>
                        </a:lnTo>
                        <a:lnTo>
                          <a:pt x="132" y="16"/>
                        </a:lnTo>
                        <a:lnTo>
                          <a:pt x="132" y="17"/>
                        </a:lnTo>
                        <a:lnTo>
                          <a:pt x="131" y="17"/>
                        </a:lnTo>
                        <a:lnTo>
                          <a:pt x="131" y="18"/>
                        </a:lnTo>
                        <a:lnTo>
                          <a:pt x="130" y="19"/>
                        </a:lnTo>
                        <a:lnTo>
                          <a:pt x="129" y="20"/>
                        </a:lnTo>
                        <a:lnTo>
                          <a:pt x="128" y="20"/>
                        </a:lnTo>
                        <a:lnTo>
                          <a:pt x="128" y="21"/>
                        </a:lnTo>
                        <a:lnTo>
                          <a:pt x="127" y="21"/>
                        </a:lnTo>
                        <a:lnTo>
                          <a:pt x="126" y="22"/>
                        </a:lnTo>
                        <a:lnTo>
                          <a:pt x="125" y="23"/>
                        </a:lnTo>
                        <a:lnTo>
                          <a:pt x="124" y="23"/>
                        </a:lnTo>
                        <a:lnTo>
                          <a:pt x="123" y="23"/>
                        </a:lnTo>
                        <a:lnTo>
                          <a:pt x="123" y="24"/>
                        </a:lnTo>
                        <a:lnTo>
                          <a:pt x="122" y="24"/>
                        </a:lnTo>
                        <a:lnTo>
                          <a:pt x="121" y="24"/>
                        </a:lnTo>
                        <a:lnTo>
                          <a:pt x="121" y="25"/>
                        </a:lnTo>
                        <a:lnTo>
                          <a:pt x="120" y="25"/>
                        </a:lnTo>
                        <a:lnTo>
                          <a:pt x="119" y="25"/>
                        </a:lnTo>
                        <a:lnTo>
                          <a:pt x="118" y="26"/>
                        </a:lnTo>
                        <a:lnTo>
                          <a:pt x="117" y="26"/>
                        </a:lnTo>
                        <a:lnTo>
                          <a:pt x="116" y="26"/>
                        </a:lnTo>
                        <a:lnTo>
                          <a:pt x="115" y="26"/>
                        </a:lnTo>
                        <a:lnTo>
                          <a:pt x="114" y="27"/>
                        </a:lnTo>
                        <a:lnTo>
                          <a:pt x="113" y="27"/>
                        </a:lnTo>
                        <a:lnTo>
                          <a:pt x="112" y="27"/>
                        </a:lnTo>
                        <a:lnTo>
                          <a:pt x="111" y="28"/>
                        </a:lnTo>
                        <a:lnTo>
                          <a:pt x="110" y="28"/>
                        </a:lnTo>
                        <a:lnTo>
                          <a:pt x="109" y="28"/>
                        </a:lnTo>
                        <a:lnTo>
                          <a:pt x="108" y="28"/>
                        </a:lnTo>
                        <a:lnTo>
                          <a:pt x="107" y="29"/>
                        </a:lnTo>
                        <a:lnTo>
                          <a:pt x="106" y="29"/>
                        </a:lnTo>
                        <a:lnTo>
                          <a:pt x="105" y="29"/>
                        </a:lnTo>
                        <a:lnTo>
                          <a:pt x="104" y="29"/>
                        </a:lnTo>
                        <a:lnTo>
                          <a:pt x="103" y="29"/>
                        </a:lnTo>
                        <a:lnTo>
                          <a:pt x="102" y="29"/>
                        </a:lnTo>
                        <a:lnTo>
                          <a:pt x="101" y="30"/>
                        </a:lnTo>
                        <a:lnTo>
                          <a:pt x="100" y="30"/>
                        </a:lnTo>
                        <a:lnTo>
                          <a:pt x="99" y="30"/>
                        </a:lnTo>
                        <a:lnTo>
                          <a:pt x="98" y="30"/>
                        </a:lnTo>
                        <a:lnTo>
                          <a:pt x="97" y="30"/>
                        </a:lnTo>
                        <a:lnTo>
                          <a:pt x="96" y="31"/>
                        </a:lnTo>
                        <a:lnTo>
                          <a:pt x="95" y="31"/>
                        </a:lnTo>
                        <a:lnTo>
                          <a:pt x="94" y="31"/>
                        </a:lnTo>
                        <a:lnTo>
                          <a:pt x="93" y="31"/>
                        </a:lnTo>
                        <a:lnTo>
                          <a:pt x="91" y="31"/>
                        </a:lnTo>
                        <a:lnTo>
                          <a:pt x="90" y="31"/>
                        </a:lnTo>
                        <a:lnTo>
                          <a:pt x="89" y="31"/>
                        </a:lnTo>
                        <a:lnTo>
                          <a:pt x="88" y="31"/>
                        </a:lnTo>
                        <a:lnTo>
                          <a:pt x="87" y="31"/>
                        </a:lnTo>
                        <a:lnTo>
                          <a:pt x="86" y="32"/>
                        </a:lnTo>
                        <a:lnTo>
                          <a:pt x="85" y="32"/>
                        </a:lnTo>
                        <a:lnTo>
                          <a:pt x="84" y="32"/>
                        </a:lnTo>
                        <a:lnTo>
                          <a:pt x="83" y="32"/>
                        </a:lnTo>
                        <a:lnTo>
                          <a:pt x="82" y="32"/>
                        </a:lnTo>
                        <a:lnTo>
                          <a:pt x="81" y="32"/>
                        </a:lnTo>
                        <a:lnTo>
                          <a:pt x="80" y="32"/>
                        </a:lnTo>
                        <a:lnTo>
                          <a:pt x="79" y="32"/>
                        </a:lnTo>
                        <a:lnTo>
                          <a:pt x="78" y="32"/>
                        </a:lnTo>
                        <a:lnTo>
                          <a:pt x="77" y="32"/>
                        </a:lnTo>
                        <a:lnTo>
                          <a:pt x="75" y="32"/>
                        </a:lnTo>
                        <a:lnTo>
                          <a:pt x="74" y="32"/>
                        </a:lnTo>
                        <a:lnTo>
                          <a:pt x="73" y="32"/>
                        </a:lnTo>
                        <a:lnTo>
                          <a:pt x="72" y="32"/>
                        </a:lnTo>
                        <a:lnTo>
                          <a:pt x="71" y="33"/>
                        </a:lnTo>
                        <a:lnTo>
                          <a:pt x="70" y="33"/>
                        </a:lnTo>
                        <a:lnTo>
                          <a:pt x="69" y="33"/>
                        </a:lnTo>
                        <a:lnTo>
                          <a:pt x="68" y="33"/>
                        </a:lnTo>
                        <a:lnTo>
                          <a:pt x="67" y="33"/>
                        </a:lnTo>
                        <a:lnTo>
                          <a:pt x="66" y="33"/>
                        </a:lnTo>
                        <a:lnTo>
                          <a:pt x="64" y="33"/>
                        </a:lnTo>
                        <a:lnTo>
                          <a:pt x="63" y="33"/>
                        </a:lnTo>
                        <a:lnTo>
                          <a:pt x="62" y="33"/>
                        </a:lnTo>
                        <a:lnTo>
                          <a:pt x="61" y="33"/>
                        </a:lnTo>
                        <a:lnTo>
                          <a:pt x="60" y="33"/>
                        </a:lnTo>
                        <a:lnTo>
                          <a:pt x="59" y="33"/>
                        </a:lnTo>
                        <a:lnTo>
                          <a:pt x="58" y="33"/>
                        </a:lnTo>
                        <a:lnTo>
                          <a:pt x="57" y="32"/>
                        </a:lnTo>
                        <a:lnTo>
                          <a:pt x="56" y="32"/>
                        </a:lnTo>
                        <a:lnTo>
                          <a:pt x="55" y="32"/>
                        </a:lnTo>
                        <a:lnTo>
                          <a:pt x="54" y="32"/>
                        </a:lnTo>
                        <a:lnTo>
                          <a:pt x="53" y="32"/>
                        </a:lnTo>
                        <a:lnTo>
                          <a:pt x="52" y="32"/>
                        </a:lnTo>
                        <a:lnTo>
                          <a:pt x="50" y="32"/>
                        </a:lnTo>
                        <a:lnTo>
                          <a:pt x="49" y="32"/>
                        </a:lnTo>
                        <a:lnTo>
                          <a:pt x="48" y="32"/>
                        </a:lnTo>
                        <a:lnTo>
                          <a:pt x="47" y="32"/>
                        </a:lnTo>
                        <a:lnTo>
                          <a:pt x="46" y="32"/>
                        </a:lnTo>
                        <a:lnTo>
                          <a:pt x="45" y="32"/>
                        </a:lnTo>
                        <a:lnTo>
                          <a:pt x="44" y="32"/>
                        </a:lnTo>
                        <a:lnTo>
                          <a:pt x="43" y="32"/>
                        </a:lnTo>
                        <a:lnTo>
                          <a:pt x="42" y="32"/>
                        </a:lnTo>
                        <a:lnTo>
                          <a:pt x="41" y="31"/>
                        </a:lnTo>
                        <a:lnTo>
                          <a:pt x="40" y="31"/>
                        </a:lnTo>
                        <a:lnTo>
                          <a:pt x="39" y="31"/>
                        </a:lnTo>
                        <a:lnTo>
                          <a:pt x="38" y="31"/>
                        </a:lnTo>
                        <a:lnTo>
                          <a:pt x="37" y="31"/>
                        </a:lnTo>
                        <a:lnTo>
                          <a:pt x="36" y="31"/>
                        </a:lnTo>
                        <a:lnTo>
                          <a:pt x="35" y="31"/>
                        </a:lnTo>
                        <a:lnTo>
                          <a:pt x="34" y="30"/>
                        </a:lnTo>
                        <a:lnTo>
                          <a:pt x="33" y="30"/>
                        </a:lnTo>
                        <a:lnTo>
                          <a:pt x="32" y="30"/>
                        </a:lnTo>
                        <a:lnTo>
                          <a:pt x="31" y="30"/>
                        </a:lnTo>
                        <a:lnTo>
                          <a:pt x="30" y="30"/>
                        </a:lnTo>
                        <a:lnTo>
                          <a:pt x="29" y="30"/>
                        </a:lnTo>
                        <a:lnTo>
                          <a:pt x="29" y="29"/>
                        </a:lnTo>
                        <a:lnTo>
                          <a:pt x="28" y="29"/>
                        </a:lnTo>
                        <a:lnTo>
                          <a:pt x="27" y="29"/>
                        </a:lnTo>
                        <a:lnTo>
                          <a:pt x="26" y="29"/>
                        </a:lnTo>
                        <a:lnTo>
                          <a:pt x="25" y="29"/>
                        </a:lnTo>
                        <a:lnTo>
                          <a:pt x="24" y="29"/>
                        </a:lnTo>
                        <a:lnTo>
                          <a:pt x="24" y="28"/>
                        </a:lnTo>
                        <a:lnTo>
                          <a:pt x="23" y="28"/>
                        </a:lnTo>
                        <a:lnTo>
                          <a:pt x="22" y="28"/>
                        </a:lnTo>
                        <a:lnTo>
                          <a:pt x="21" y="28"/>
                        </a:lnTo>
                        <a:lnTo>
                          <a:pt x="20" y="27"/>
                        </a:lnTo>
                        <a:lnTo>
                          <a:pt x="19" y="27"/>
                        </a:lnTo>
                        <a:lnTo>
                          <a:pt x="18" y="27"/>
                        </a:lnTo>
                        <a:lnTo>
                          <a:pt x="17" y="26"/>
                        </a:lnTo>
                        <a:lnTo>
                          <a:pt x="16" y="26"/>
                        </a:lnTo>
                        <a:lnTo>
                          <a:pt x="15" y="26"/>
                        </a:lnTo>
                        <a:lnTo>
                          <a:pt x="15" y="25"/>
                        </a:lnTo>
                        <a:lnTo>
                          <a:pt x="14" y="25"/>
                        </a:lnTo>
                        <a:lnTo>
                          <a:pt x="13" y="25"/>
                        </a:lnTo>
                        <a:lnTo>
                          <a:pt x="13" y="24"/>
                        </a:lnTo>
                        <a:lnTo>
                          <a:pt x="12" y="24"/>
                        </a:lnTo>
                        <a:lnTo>
                          <a:pt x="11" y="24"/>
                        </a:lnTo>
                        <a:lnTo>
                          <a:pt x="11" y="23"/>
                        </a:lnTo>
                        <a:lnTo>
                          <a:pt x="10" y="23"/>
                        </a:lnTo>
                        <a:lnTo>
                          <a:pt x="9" y="22"/>
                        </a:lnTo>
                        <a:lnTo>
                          <a:pt x="8" y="22"/>
                        </a:lnTo>
                        <a:lnTo>
                          <a:pt x="8" y="21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7" y="19"/>
                        </a:lnTo>
                        <a:lnTo>
                          <a:pt x="7" y="18"/>
                        </a:lnTo>
                        <a:moveTo>
                          <a:pt x="0" y="18"/>
                        </a:move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1" y="15"/>
                        </a:lnTo>
                        <a:lnTo>
                          <a:pt x="1" y="14"/>
                        </a:lnTo>
                        <a:lnTo>
                          <a:pt x="2" y="14"/>
                        </a:lnTo>
                        <a:lnTo>
                          <a:pt x="2" y="13"/>
                        </a:lnTo>
                        <a:lnTo>
                          <a:pt x="3" y="13"/>
                        </a:lnTo>
                        <a:lnTo>
                          <a:pt x="4" y="12"/>
                        </a:lnTo>
                        <a:lnTo>
                          <a:pt x="5" y="12"/>
                        </a:lnTo>
                        <a:lnTo>
                          <a:pt x="5" y="11"/>
                        </a:lnTo>
                        <a:lnTo>
                          <a:pt x="6" y="11"/>
                        </a:lnTo>
                        <a:lnTo>
                          <a:pt x="7" y="11"/>
                        </a:lnTo>
                        <a:lnTo>
                          <a:pt x="7" y="10"/>
                        </a:lnTo>
                        <a:lnTo>
                          <a:pt x="8" y="10"/>
                        </a:lnTo>
                        <a:lnTo>
                          <a:pt x="9" y="9"/>
                        </a:lnTo>
                        <a:lnTo>
                          <a:pt x="10" y="9"/>
                        </a:lnTo>
                        <a:lnTo>
                          <a:pt x="11" y="9"/>
                        </a:lnTo>
                        <a:lnTo>
                          <a:pt x="11" y="8"/>
                        </a:lnTo>
                        <a:lnTo>
                          <a:pt x="12" y="8"/>
                        </a:lnTo>
                        <a:lnTo>
                          <a:pt x="13" y="8"/>
                        </a:lnTo>
                        <a:lnTo>
                          <a:pt x="14" y="8"/>
                        </a:lnTo>
                        <a:lnTo>
                          <a:pt x="14" y="7"/>
                        </a:lnTo>
                        <a:lnTo>
                          <a:pt x="15" y="7"/>
                        </a:lnTo>
                        <a:lnTo>
                          <a:pt x="16" y="7"/>
                        </a:lnTo>
                        <a:lnTo>
                          <a:pt x="17" y="7"/>
                        </a:lnTo>
                        <a:lnTo>
                          <a:pt x="17" y="6"/>
                        </a:lnTo>
                        <a:lnTo>
                          <a:pt x="18" y="6"/>
                        </a:lnTo>
                        <a:lnTo>
                          <a:pt x="19" y="6"/>
                        </a:lnTo>
                        <a:lnTo>
                          <a:pt x="20" y="6"/>
                        </a:lnTo>
                        <a:lnTo>
                          <a:pt x="21" y="5"/>
                        </a:lnTo>
                        <a:lnTo>
                          <a:pt x="22" y="5"/>
                        </a:lnTo>
                        <a:lnTo>
                          <a:pt x="23" y="5"/>
                        </a:lnTo>
                        <a:lnTo>
                          <a:pt x="24" y="5"/>
                        </a:lnTo>
                        <a:lnTo>
                          <a:pt x="25" y="4"/>
                        </a:lnTo>
                        <a:lnTo>
                          <a:pt x="26" y="4"/>
                        </a:lnTo>
                        <a:lnTo>
                          <a:pt x="27" y="4"/>
                        </a:lnTo>
                        <a:lnTo>
                          <a:pt x="28" y="4"/>
                        </a:lnTo>
                        <a:lnTo>
                          <a:pt x="29" y="3"/>
                        </a:lnTo>
                        <a:lnTo>
                          <a:pt x="30" y="3"/>
                        </a:lnTo>
                        <a:lnTo>
                          <a:pt x="31" y="3"/>
                        </a:lnTo>
                        <a:lnTo>
                          <a:pt x="32" y="3"/>
                        </a:lnTo>
                        <a:lnTo>
                          <a:pt x="33" y="3"/>
                        </a:lnTo>
                        <a:lnTo>
                          <a:pt x="35" y="3"/>
                        </a:lnTo>
                        <a:lnTo>
                          <a:pt x="36" y="2"/>
                        </a:lnTo>
                        <a:lnTo>
                          <a:pt x="37" y="2"/>
                        </a:lnTo>
                        <a:lnTo>
                          <a:pt x="38" y="2"/>
                        </a:lnTo>
                        <a:lnTo>
                          <a:pt x="39" y="2"/>
                        </a:lnTo>
                        <a:lnTo>
                          <a:pt x="40" y="2"/>
                        </a:lnTo>
                        <a:lnTo>
                          <a:pt x="41" y="2"/>
                        </a:lnTo>
                        <a:lnTo>
                          <a:pt x="42" y="1"/>
                        </a:lnTo>
                        <a:lnTo>
                          <a:pt x="43" y="1"/>
                        </a:lnTo>
                        <a:lnTo>
                          <a:pt x="44" y="1"/>
                        </a:lnTo>
                        <a:lnTo>
                          <a:pt x="46" y="1"/>
                        </a:lnTo>
                        <a:lnTo>
                          <a:pt x="47" y="1"/>
                        </a:lnTo>
                        <a:lnTo>
                          <a:pt x="48" y="1"/>
                        </a:lnTo>
                        <a:lnTo>
                          <a:pt x="49" y="1"/>
                        </a:lnTo>
                        <a:lnTo>
                          <a:pt x="50" y="1"/>
                        </a:lnTo>
                        <a:lnTo>
                          <a:pt x="51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0"/>
                        </a:lnTo>
                        <a:lnTo>
                          <a:pt x="85" y="0"/>
                        </a:lnTo>
                        <a:lnTo>
                          <a:pt x="87" y="0"/>
                        </a:lnTo>
                        <a:lnTo>
                          <a:pt x="88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1" y="0"/>
                        </a:lnTo>
                        <a:lnTo>
                          <a:pt x="92" y="0"/>
                        </a:lnTo>
                        <a:lnTo>
                          <a:pt x="94" y="0"/>
                        </a:lnTo>
                        <a:lnTo>
                          <a:pt x="95" y="0"/>
                        </a:lnTo>
                        <a:lnTo>
                          <a:pt x="96" y="0"/>
                        </a:lnTo>
                        <a:lnTo>
                          <a:pt x="97" y="0"/>
                        </a:lnTo>
                        <a:lnTo>
                          <a:pt x="98" y="1"/>
                        </a:lnTo>
                        <a:lnTo>
                          <a:pt x="99" y="1"/>
                        </a:lnTo>
                        <a:lnTo>
                          <a:pt x="100" y="1"/>
                        </a:lnTo>
                        <a:lnTo>
                          <a:pt x="101" y="1"/>
                        </a:lnTo>
                        <a:lnTo>
                          <a:pt x="103" y="1"/>
                        </a:lnTo>
                        <a:lnTo>
                          <a:pt x="104" y="1"/>
                        </a:lnTo>
                        <a:lnTo>
                          <a:pt x="105" y="1"/>
                        </a:lnTo>
                        <a:lnTo>
                          <a:pt x="106" y="1"/>
                        </a:lnTo>
                        <a:lnTo>
                          <a:pt x="107" y="1"/>
                        </a:lnTo>
                        <a:lnTo>
                          <a:pt x="108" y="2"/>
                        </a:lnTo>
                        <a:lnTo>
                          <a:pt x="109" y="2"/>
                        </a:lnTo>
                        <a:lnTo>
                          <a:pt x="110" y="2"/>
                        </a:lnTo>
                        <a:lnTo>
                          <a:pt x="111" y="2"/>
                        </a:lnTo>
                        <a:lnTo>
                          <a:pt x="112" y="2"/>
                        </a:lnTo>
                        <a:lnTo>
                          <a:pt x="113" y="2"/>
                        </a:lnTo>
                        <a:lnTo>
                          <a:pt x="114" y="3"/>
                        </a:lnTo>
                        <a:lnTo>
                          <a:pt x="115" y="3"/>
                        </a:lnTo>
                        <a:lnTo>
                          <a:pt x="116" y="3"/>
                        </a:lnTo>
                        <a:lnTo>
                          <a:pt x="117" y="3"/>
                        </a:lnTo>
                        <a:lnTo>
                          <a:pt x="118" y="4"/>
                        </a:lnTo>
                        <a:lnTo>
                          <a:pt x="119" y="4"/>
                        </a:lnTo>
                        <a:lnTo>
                          <a:pt x="120" y="4"/>
                        </a:lnTo>
                        <a:lnTo>
                          <a:pt x="121" y="4"/>
                        </a:lnTo>
                        <a:lnTo>
                          <a:pt x="122" y="4"/>
                        </a:lnTo>
                        <a:lnTo>
                          <a:pt x="122" y="5"/>
                        </a:lnTo>
                        <a:lnTo>
                          <a:pt x="123" y="5"/>
                        </a:lnTo>
                        <a:lnTo>
                          <a:pt x="124" y="5"/>
                        </a:lnTo>
                        <a:lnTo>
                          <a:pt x="125" y="5"/>
                        </a:lnTo>
                        <a:lnTo>
                          <a:pt x="126" y="6"/>
                        </a:lnTo>
                        <a:lnTo>
                          <a:pt x="127" y="6"/>
                        </a:lnTo>
                        <a:lnTo>
                          <a:pt x="128" y="6"/>
                        </a:lnTo>
                        <a:lnTo>
                          <a:pt x="129" y="7"/>
                        </a:lnTo>
                        <a:lnTo>
                          <a:pt x="130" y="7"/>
                        </a:lnTo>
                        <a:lnTo>
                          <a:pt x="131" y="7"/>
                        </a:lnTo>
                        <a:lnTo>
                          <a:pt x="131" y="8"/>
                        </a:lnTo>
                        <a:lnTo>
                          <a:pt x="132" y="8"/>
                        </a:lnTo>
                        <a:lnTo>
                          <a:pt x="133" y="8"/>
                        </a:lnTo>
                        <a:lnTo>
                          <a:pt x="133" y="9"/>
                        </a:lnTo>
                        <a:lnTo>
                          <a:pt x="134" y="9"/>
                        </a:lnTo>
                        <a:lnTo>
                          <a:pt x="135" y="9"/>
                        </a:lnTo>
                        <a:lnTo>
                          <a:pt x="135" y="10"/>
                        </a:lnTo>
                        <a:lnTo>
                          <a:pt x="136" y="10"/>
                        </a:lnTo>
                        <a:lnTo>
                          <a:pt x="136" y="11"/>
                        </a:lnTo>
                        <a:lnTo>
                          <a:pt x="137" y="11"/>
                        </a:lnTo>
                        <a:lnTo>
                          <a:pt x="137" y="12"/>
                        </a:lnTo>
                        <a:lnTo>
                          <a:pt x="138" y="12"/>
                        </a:lnTo>
                        <a:lnTo>
                          <a:pt x="138" y="13"/>
                        </a:lnTo>
                        <a:lnTo>
                          <a:pt x="139" y="14"/>
                        </a:lnTo>
                        <a:lnTo>
                          <a:pt x="139" y="15"/>
                        </a:lnTo>
                        <a:lnTo>
                          <a:pt x="139" y="16"/>
                        </a:lnTo>
                        <a:lnTo>
                          <a:pt x="139" y="17"/>
                        </a:lnTo>
                        <a:lnTo>
                          <a:pt x="138" y="18"/>
                        </a:lnTo>
                        <a:lnTo>
                          <a:pt x="138" y="19"/>
                        </a:lnTo>
                        <a:lnTo>
                          <a:pt x="137" y="19"/>
                        </a:lnTo>
                        <a:lnTo>
                          <a:pt x="137" y="20"/>
                        </a:lnTo>
                        <a:lnTo>
                          <a:pt x="136" y="20"/>
                        </a:lnTo>
                        <a:lnTo>
                          <a:pt x="136" y="21"/>
                        </a:lnTo>
                        <a:lnTo>
                          <a:pt x="135" y="21"/>
                        </a:lnTo>
                        <a:lnTo>
                          <a:pt x="134" y="22"/>
                        </a:lnTo>
                        <a:lnTo>
                          <a:pt x="133" y="22"/>
                        </a:lnTo>
                        <a:lnTo>
                          <a:pt x="133" y="23"/>
                        </a:lnTo>
                        <a:lnTo>
                          <a:pt x="132" y="23"/>
                        </a:lnTo>
                        <a:lnTo>
                          <a:pt x="131" y="23"/>
                        </a:lnTo>
                        <a:lnTo>
                          <a:pt x="131" y="24"/>
                        </a:lnTo>
                        <a:lnTo>
                          <a:pt x="130" y="24"/>
                        </a:lnTo>
                        <a:lnTo>
                          <a:pt x="129" y="25"/>
                        </a:lnTo>
                        <a:lnTo>
                          <a:pt x="128" y="25"/>
                        </a:lnTo>
                        <a:lnTo>
                          <a:pt x="127" y="25"/>
                        </a:lnTo>
                        <a:lnTo>
                          <a:pt x="126" y="26"/>
                        </a:lnTo>
                        <a:lnTo>
                          <a:pt x="125" y="26"/>
                        </a:lnTo>
                        <a:lnTo>
                          <a:pt x="124" y="26"/>
                        </a:lnTo>
                        <a:lnTo>
                          <a:pt x="123" y="27"/>
                        </a:lnTo>
                        <a:lnTo>
                          <a:pt x="122" y="27"/>
                        </a:lnTo>
                        <a:lnTo>
                          <a:pt x="121" y="27"/>
                        </a:lnTo>
                        <a:lnTo>
                          <a:pt x="120" y="28"/>
                        </a:lnTo>
                        <a:lnTo>
                          <a:pt x="119" y="28"/>
                        </a:lnTo>
                        <a:lnTo>
                          <a:pt x="118" y="28"/>
                        </a:lnTo>
                        <a:lnTo>
                          <a:pt x="117" y="28"/>
                        </a:lnTo>
                        <a:lnTo>
                          <a:pt x="117" y="29"/>
                        </a:lnTo>
                        <a:lnTo>
                          <a:pt x="116" y="29"/>
                        </a:lnTo>
                        <a:lnTo>
                          <a:pt x="115" y="29"/>
                        </a:lnTo>
                        <a:lnTo>
                          <a:pt x="114" y="29"/>
                        </a:lnTo>
                        <a:lnTo>
                          <a:pt x="113" y="29"/>
                        </a:lnTo>
                        <a:lnTo>
                          <a:pt x="112" y="30"/>
                        </a:lnTo>
                        <a:lnTo>
                          <a:pt x="111" y="30"/>
                        </a:lnTo>
                        <a:lnTo>
                          <a:pt x="110" y="30"/>
                        </a:lnTo>
                        <a:lnTo>
                          <a:pt x="109" y="30"/>
                        </a:lnTo>
                        <a:lnTo>
                          <a:pt x="108" y="30"/>
                        </a:lnTo>
                        <a:lnTo>
                          <a:pt x="107" y="31"/>
                        </a:lnTo>
                        <a:lnTo>
                          <a:pt x="106" y="31"/>
                        </a:lnTo>
                        <a:lnTo>
                          <a:pt x="105" y="31"/>
                        </a:lnTo>
                        <a:lnTo>
                          <a:pt x="104" y="31"/>
                        </a:lnTo>
                        <a:lnTo>
                          <a:pt x="103" y="31"/>
                        </a:lnTo>
                        <a:lnTo>
                          <a:pt x="102" y="31"/>
                        </a:lnTo>
                        <a:lnTo>
                          <a:pt x="100" y="32"/>
                        </a:lnTo>
                        <a:lnTo>
                          <a:pt x="99" y="32"/>
                        </a:lnTo>
                        <a:lnTo>
                          <a:pt x="98" y="32"/>
                        </a:lnTo>
                        <a:lnTo>
                          <a:pt x="97" y="32"/>
                        </a:lnTo>
                        <a:lnTo>
                          <a:pt x="96" y="32"/>
                        </a:lnTo>
                        <a:lnTo>
                          <a:pt x="95" y="32"/>
                        </a:lnTo>
                        <a:lnTo>
                          <a:pt x="94" y="33"/>
                        </a:lnTo>
                        <a:lnTo>
                          <a:pt x="92" y="33"/>
                        </a:lnTo>
                        <a:lnTo>
                          <a:pt x="91" y="33"/>
                        </a:lnTo>
                        <a:lnTo>
                          <a:pt x="90" y="33"/>
                        </a:lnTo>
                        <a:lnTo>
                          <a:pt x="89" y="33"/>
                        </a:lnTo>
                        <a:lnTo>
                          <a:pt x="88" y="33"/>
                        </a:lnTo>
                        <a:lnTo>
                          <a:pt x="87" y="33"/>
                        </a:lnTo>
                        <a:lnTo>
                          <a:pt x="85" y="33"/>
                        </a:lnTo>
                        <a:lnTo>
                          <a:pt x="84" y="33"/>
                        </a:lnTo>
                        <a:lnTo>
                          <a:pt x="83" y="33"/>
                        </a:lnTo>
                        <a:lnTo>
                          <a:pt x="82" y="34"/>
                        </a:lnTo>
                        <a:lnTo>
                          <a:pt x="81" y="34"/>
                        </a:lnTo>
                        <a:lnTo>
                          <a:pt x="79" y="34"/>
                        </a:lnTo>
                        <a:lnTo>
                          <a:pt x="78" y="34"/>
                        </a:lnTo>
                        <a:lnTo>
                          <a:pt x="77" y="34"/>
                        </a:lnTo>
                        <a:lnTo>
                          <a:pt x="76" y="34"/>
                        </a:lnTo>
                        <a:lnTo>
                          <a:pt x="74" y="34"/>
                        </a:lnTo>
                        <a:lnTo>
                          <a:pt x="73" y="34"/>
                        </a:lnTo>
                        <a:lnTo>
                          <a:pt x="72" y="34"/>
                        </a:lnTo>
                        <a:lnTo>
                          <a:pt x="71" y="34"/>
                        </a:lnTo>
                        <a:lnTo>
                          <a:pt x="70" y="34"/>
                        </a:lnTo>
                        <a:lnTo>
                          <a:pt x="68" y="34"/>
                        </a:lnTo>
                        <a:lnTo>
                          <a:pt x="67" y="34"/>
                        </a:lnTo>
                        <a:lnTo>
                          <a:pt x="66" y="34"/>
                        </a:lnTo>
                        <a:lnTo>
                          <a:pt x="65" y="34"/>
                        </a:lnTo>
                        <a:lnTo>
                          <a:pt x="63" y="34"/>
                        </a:lnTo>
                        <a:lnTo>
                          <a:pt x="62" y="34"/>
                        </a:lnTo>
                        <a:lnTo>
                          <a:pt x="61" y="34"/>
                        </a:lnTo>
                        <a:lnTo>
                          <a:pt x="60" y="34"/>
                        </a:lnTo>
                        <a:lnTo>
                          <a:pt x="58" y="34"/>
                        </a:lnTo>
                        <a:lnTo>
                          <a:pt x="57" y="34"/>
                        </a:lnTo>
                        <a:lnTo>
                          <a:pt x="56" y="34"/>
                        </a:lnTo>
                        <a:lnTo>
                          <a:pt x="55" y="34"/>
                        </a:lnTo>
                        <a:lnTo>
                          <a:pt x="54" y="34"/>
                        </a:lnTo>
                        <a:lnTo>
                          <a:pt x="52" y="34"/>
                        </a:lnTo>
                        <a:lnTo>
                          <a:pt x="51" y="34"/>
                        </a:lnTo>
                        <a:lnTo>
                          <a:pt x="50" y="34"/>
                        </a:lnTo>
                        <a:lnTo>
                          <a:pt x="49" y="34"/>
                        </a:lnTo>
                        <a:lnTo>
                          <a:pt x="48" y="34"/>
                        </a:lnTo>
                        <a:lnTo>
                          <a:pt x="47" y="34"/>
                        </a:lnTo>
                        <a:lnTo>
                          <a:pt x="45" y="34"/>
                        </a:lnTo>
                        <a:lnTo>
                          <a:pt x="44" y="33"/>
                        </a:lnTo>
                        <a:lnTo>
                          <a:pt x="43" y="33"/>
                        </a:lnTo>
                        <a:lnTo>
                          <a:pt x="42" y="33"/>
                        </a:lnTo>
                        <a:lnTo>
                          <a:pt x="41" y="33"/>
                        </a:lnTo>
                        <a:lnTo>
                          <a:pt x="40" y="33"/>
                        </a:lnTo>
                        <a:lnTo>
                          <a:pt x="39" y="33"/>
                        </a:lnTo>
                        <a:lnTo>
                          <a:pt x="37" y="33"/>
                        </a:lnTo>
                        <a:lnTo>
                          <a:pt x="36" y="33"/>
                        </a:lnTo>
                        <a:lnTo>
                          <a:pt x="35" y="33"/>
                        </a:lnTo>
                        <a:lnTo>
                          <a:pt x="34" y="32"/>
                        </a:lnTo>
                        <a:lnTo>
                          <a:pt x="33" y="32"/>
                        </a:lnTo>
                        <a:lnTo>
                          <a:pt x="32" y="32"/>
                        </a:lnTo>
                        <a:lnTo>
                          <a:pt x="31" y="32"/>
                        </a:lnTo>
                        <a:lnTo>
                          <a:pt x="30" y="32"/>
                        </a:lnTo>
                        <a:lnTo>
                          <a:pt x="29" y="32"/>
                        </a:lnTo>
                        <a:lnTo>
                          <a:pt x="28" y="32"/>
                        </a:lnTo>
                        <a:lnTo>
                          <a:pt x="27" y="31"/>
                        </a:lnTo>
                        <a:lnTo>
                          <a:pt x="26" y="31"/>
                        </a:lnTo>
                        <a:lnTo>
                          <a:pt x="25" y="31"/>
                        </a:lnTo>
                        <a:lnTo>
                          <a:pt x="24" y="31"/>
                        </a:lnTo>
                        <a:lnTo>
                          <a:pt x="23" y="31"/>
                        </a:lnTo>
                        <a:lnTo>
                          <a:pt x="22" y="31"/>
                        </a:lnTo>
                        <a:lnTo>
                          <a:pt x="21" y="30"/>
                        </a:lnTo>
                        <a:lnTo>
                          <a:pt x="20" y="30"/>
                        </a:lnTo>
                        <a:lnTo>
                          <a:pt x="19" y="30"/>
                        </a:lnTo>
                        <a:lnTo>
                          <a:pt x="18" y="30"/>
                        </a:lnTo>
                        <a:lnTo>
                          <a:pt x="17" y="29"/>
                        </a:lnTo>
                        <a:lnTo>
                          <a:pt x="16" y="29"/>
                        </a:lnTo>
                        <a:lnTo>
                          <a:pt x="15" y="29"/>
                        </a:lnTo>
                        <a:lnTo>
                          <a:pt x="14" y="28"/>
                        </a:lnTo>
                        <a:lnTo>
                          <a:pt x="13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7"/>
                        </a:lnTo>
                        <a:lnTo>
                          <a:pt x="9" y="27"/>
                        </a:lnTo>
                        <a:lnTo>
                          <a:pt x="8" y="26"/>
                        </a:lnTo>
                        <a:lnTo>
                          <a:pt x="7" y="26"/>
                        </a:lnTo>
                        <a:lnTo>
                          <a:pt x="6" y="26"/>
                        </a:lnTo>
                        <a:lnTo>
                          <a:pt x="6" y="25"/>
                        </a:lnTo>
                        <a:lnTo>
                          <a:pt x="5" y="25"/>
                        </a:lnTo>
                        <a:lnTo>
                          <a:pt x="4" y="24"/>
                        </a:lnTo>
                        <a:lnTo>
                          <a:pt x="3" y="24"/>
                        </a:lnTo>
                        <a:lnTo>
                          <a:pt x="3" y="23"/>
                        </a:lnTo>
                        <a:lnTo>
                          <a:pt x="2" y="23"/>
                        </a:lnTo>
                        <a:lnTo>
                          <a:pt x="2" y="22"/>
                        </a:lnTo>
                        <a:lnTo>
                          <a:pt x="1" y="22"/>
                        </a:lnTo>
                        <a:lnTo>
                          <a:pt x="1" y="21"/>
                        </a:lnTo>
                        <a:lnTo>
                          <a:pt x="0" y="21"/>
                        </a:lnTo>
                        <a:lnTo>
                          <a:pt x="0" y="20"/>
                        </a:lnTo>
                        <a:lnTo>
                          <a:pt x="0" y="19"/>
                        </a:lnTo>
                        <a:lnTo>
                          <a:pt x="0" y="18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31" name="Freeform 324"/>
                  <p:cNvSpPr>
                    <a:spLocks noChangeArrowheads="1"/>
                  </p:cNvSpPr>
                  <p:nvPr/>
                </p:nvSpPr>
                <p:spPr bwMode="auto">
                  <a:xfrm>
                    <a:off x="318" y="39"/>
                    <a:ext cx="109" cy="307"/>
                  </a:xfrm>
                  <a:custGeom>
                    <a:avLst/>
                    <a:gdLst>
                      <a:gd name="T0" fmla="*/ 2 w 108"/>
                      <a:gd name="T1" fmla="*/ 0 h 307"/>
                      <a:gd name="T2" fmla="*/ 99 w 108"/>
                      <a:gd name="T3" fmla="*/ 4 h 307"/>
                      <a:gd name="T4" fmla="*/ 106 w 108"/>
                      <a:gd name="T5" fmla="*/ 7 h 307"/>
                      <a:gd name="T6" fmla="*/ 110 w 108"/>
                      <a:gd name="T7" fmla="*/ 14 h 307"/>
                      <a:gd name="T8" fmla="*/ 106 w 108"/>
                      <a:gd name="T9" fmla="*/ 282 h 307"/>
                      <a:gd name="T10" fmla="*/ 102 w 108"/>
                      <a:gd name="T11" fmla="*/ 290 h 307"/>
                      <a:gd name="T12" fmla="*/ 97 w 108"/>
                      <a:gd name="T13" fmla="*/ 295 h 307"/>
                      <a:gd name="T14" fmla="*/ 0 w 108"/>
                      <a:gd name="T15" fmla="*/ 307 h 307"/>
                      <a:gd name="T16" fmla="*/ 2 w 108"/>
                      <a:gd name="T17" fmla="*/ 0 h 3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8"/>
                      <a:gd name="T28" fmla="*/ 0 h 307"/>
                      <a:gd name="T29" fmla="*/ 108 w 108"/>
                      <a:gd name="T30" fmla="*/ 307 h 30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8" h="307">
                        <a:moveTo>
                          <a:pt x="2" y="0"/>
                        </a:moveTo>
                        <a:lnTo>
                          <a:pt x="97" y="4"/>
                        </a:lnTo>
                        <a:cubicBezTo>
                          <a:pt x="97" y="4"/>
                          <a:pt x="101" y="5"/>
                          <a:pt x="104" y="7"/>
                        </a:cubicBezTo>
                        <a:cubicBezTo>
                          <a:pt x="104" y="7"/>
                          <a:pt x="106" y="10"/>
                          <a:pt x="108" y="14"/>
                        </a:cubicBezTo>
                        <a:lnTo>
                          <a:pt x="104" y="282"/>
                        </a:lnTo>
                        <a:cubicBezTo>
                          <a:pt x="104" y="282"/>
                          <a:pt x="103" y="287"/>
                          <a:pt x="100" y="290"/>
                        </a:cubicBezTo>
                        <a:cubicBezTo>
                          <a:pt x="100" y="290"/>
                          <a:pt x="98" y="294"/>
                          <a:pt x="95" y="295"/>
                        </a:cubicBezTo>
                        <a:lnTo>
                          <a:pt x="0" y="307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32" name="Freeform 325"/>
                  <p:cNvSpPr>
                    <a:spLocks noChangeArrowheads="1"/>
                  </p:cNvSpPr>
                  <p:nvPr/>
                </p:nvSpPr>
                <p:spPr bwMode="auto">
                  <a:xfrm>
                    <a:off x="211" y="39"/>
                    <a:ext cx="117" cy="307"/>
                  </a:xfrm>
                  <a:custGeom>
                    <a:avLst/>
                    <a:gdLst>
                      <a:gd name="T0" fmla="*/ 71 w 117"/>
                      <a:gd name="T1" fmla="*/ 7 h 306"/>
                      <a:gd name="T2" fmla="*/ 107 w 117"/>
                      <a:gd name="T3" fmla="*/ 0 h 306"/>
                      <a:gd name="T4" fmla="*/ 111 w 117"/>
                      <a:gd name="T5" fmla="*/ 1 h 306"/>
                      <a:gd name="T6" fmla="*/ 115 w 117"/>
                      <a:gd name="T7" fmla="*/ 4 h 306"/>
                      <a:gd name="T8" fmla="*/ 117 w 117"/>
                      <a:gd name="T9" fmla="*/ 9 h 306"/>
                      <a:gd name="T10" fmla="*/ 115 w 117"/>
                      <a:gd name="T11" fmla="*/ 299 h 306"/>
                      <a:gd name="T12" fmla="*/ 113 w 117"/>
                      <a:gd name="T13" fmla="*/ 304 h 306"/>
                      <a:gd name="T14" fmla="*/ 110 w 117"/>
                      <a:gd name="T15" fmla="*/ 307 h 306"/>
                      <a:gd name="T16" fmla="*/ 106 w 117"/>
                      <a:gd name="T17" fmla="*/ 308 h 306"/>
                      <a:gd name="T18" fmla="*/ 0 w 117"/>
                      <a:gd name="T19" fmla="*/ 264 h 306"/>
                      <a:gd name="T20" fmla="*/ 79 w 117"/>
                      <a:gd name="T21" fmla="*/ 256 h 306"/>
                      <a:gd name="T22" fmla="*/ 71 w 117"/>
                      <a:gd name="T23" fmla="*/ 7 h 30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7"/>
                      <a:gd name="T37" fmla="*/ 0 h 306"/>
                      <a:gd name="T38" fmla="*/ 117 w 117"/>
                      <a:gd name="T39" fmla="*/ 306 h 30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7" h="306">
                        <a:moveTo>
                          <a:pt x="71" y="7"/>
                        </a:moveTo>
                        <a:lnTo>
                          <a:pt x="107" y="0"/>
                        </a:lnTo>
                        <a:cubicBezTo>
                          <a:pt x="107" y="0"/>
                          <a:pt x="109" y="0"/>
                          <a:pt x="111" y="1"/>
                        </a:cubicBezTo>
                        <a:cubicBezTo>
                          <a:pt x="111" y="1"/>
                          <a:pt x="113" y="2"/>
                          <a:pt x="115" y="4"/>
                        </a:cubicBezTo>
                        <a:cubicBezTo>
                          <a:pt x="115" y="4"/>
                          <a:pt x="116" y="6"/>
                          <a:pt x="117" y="9"/>
                        </a:cubicBezTo>
                        <a:lnTo>
                          <a:pt x="115" y="297"/>
                        </a:lnTo>
                        <a:cubicBezTo>
                          <a:pt x="115" y="297"/>
                          <a:pt x="115" y="300"/>
                          <a:pt x="113" y="302"/>
                        </a:cubicBezTo>
                        <a:cubicBezTo>
                          <a:pt x="113" y="302"/>
                          <a:pt x="112" y="304"/>
                          <a:pt x="110" y="305"/>
                        </a:cubicBezTo>
                        <a:cubicBezTo>
                          <a:pt x="110" y="305"/>
                          <a:pt x="108" y="307"/>
                          <a:pt x="106" y="306"/>
                        </a:cubicBezTo>
                        <a:lnTo>
                          <a:pt x="0" y="262"/>
                        </a:lnTo>
                        <a:lnTo>
                          <a:pt x="79" y="254"/>
                        </a:lnTo>
                        <a:lnTo>
                          <a:pt x="71" y="7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33" name="Freeform 326"/>
                  <p:cNvSpPr>
                    <a:spLocks noChangeArrowheads="1"/>
                  </p:cNvSpPr>
                  <p:nvPr/>
                </p:nvSpPr>
                <p:spPr bwMode="auto">
                  <a:xfrm>
                    <a:off x="227" y="52"/>
                    <a:ext cx="91" cy="279"/>
                  </a:xfrm>
                  <a:custGeom>
                    <a:avLst/>
                    <a:gdLst>
                      <a:gd name="T0" fmla="*/ 56 w 91"/>
                      <a:gd name="T1" fmla="*/ 5 h 279"/>
                      <a:gd name="T2" fmla="*/ 86 w 91"/>
                      <a:gd name="T3" fmla="*/ 0 h 279"/>
                      <a:gd name="T4" fmla="*/ 88 w 91"/>
                      <a:gd name="T5" fmla="*/ 0 h 279"/>
                      <a:gd name="T6" fmla="*/ 90 w 91"/>
                      <a:gd name="T7" fmla="*/ 2 h 279"/>
                      <a:gd name="T8" fmla="*/ 91 w 91"/>
                      <a:gd name="T9" fmla="*/ 5 h 279"/>
                      <a:gd name="T10" fmla="*/ 89 w 91"/>
                      <a:gd name="T11" fmla="*/ 273 h 279"/>
                      <a:gd name="T12" fmla="*/ 88 w 91"/>
                      <a:gd name="T13" fmla="*/ 276 h 279"/>
                      <a:gd name="T14" fmla="*/ 86 w 91"/>
                      <a:gd name="T15" fmla="*/ 278 h 279"/>
                      <a:gd name="T16" fmla="*/ 84 w 91"/>
                      <a:gd name="T17" fmla="*/ 279 h 279"/>
                      <a:gd name="T18" fmla="*/ 0 w 91"/>
                      <a:gd name="T19" fmla="*/ 248 h 279"/>
                      <a:gd name="T20" fmla="*/ 63 w 91"/>
                      <a:gd name="T21" fmla="*/ 241 h 279"/>
                      <a:gd name="T22" fmla="*/ 56 w 91"/>
                      <a:gd name="T23" fmla="*/ 5 h 27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1"/>
                      <a:gd name="T37" fmla="*/ 0 h 279"/>
                      <a:gd name="T38" fmla="*/ 91 w 91"/>
                      <a:gd name="T39" fmla="*/ 279 h 27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1" h="279">
                        <a:moveTo>
                          <a:pt x="56" y="5"/>
                        </a:moveTo>
                        <a:lnTo>
                          <a:pt x="86" y="0"/>
                        </a:lnTo>
                        <a:cubicBezTo>
                          <a:pt x="86" y="0"/>
                          <a:pt x="87" y="0"/>
                          <a:pt x="88" y="0"/>
                        </a:cubicBezTo>
                        <a:cubicBezTo>
                          <a:pt x="88" y="0"/>
                          <a:pt x="89" y="1"/>
                          <a:pt x="90" y="2"/>
                        </a:cubicBezTo>
                        <a:cubicBezTo>
                          <a:pt x="90" y="2"/>
                          <a:pt x="91" y="3"/>
                          <a:pt x="91" y="5"/>
                        </a:cubicBezTo>
                        <a:lnTo>
                          <a:pt x="89" y="273"/>
                        </a:lnTo>
                        <a:cubicBezTo>
                          <a:pt x="89" y="273"/>
                          <a:pt x="89" y="275"/>
                          <a:pt x="88" y="276"/>
                        </a:cubicBezTo>
                        <a:cubicBezTo>
                          <a:pt x="88" y="276"/>
                          <a:pt x="88" y="277"/>
                          <a:pt x="86" y="278"/>
                        </a:cubicBezTo>
                        <a:cubicBezTo>
                          <a:pt x="86" y="278"/>
                          <a:pt x="85" y="279"/>
                          <a:pt x="84" y="279"/>
                        </a:cubicBezTo>
                        <a:lnTo>
                          <a:pt x="0" y="248"/>
                        </a:lnTo>
                        <a:lnTo>
                          <a:pt x="63" y="241"/>
                        </a:lnTo>
                        <a:lnTo>
                          <a:pt x="56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34" name="Freeform 32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" cy="323"/>
                  </a:xfrm>
                  <a:custGeom>
                    <a:avLst/>
                    <a:gdLst>
                      <a:gd name="T0" fmla="*/ 5 w 16"/>
                      <a:gd name="T1" fmla="*/ 0 h 323"/>
                      <a:gd name="T2" fmla="*/ 0 w 16"/>
                      <a:gd name="T3" fmla="*/ 5 h 323"/>
                      <a:gd name="T4" fmla="*/ 12 w 16"/>
                      <a:gd name="T5" fmla="*/ 322 h 323"/>
                      <a:gd name="T6" fmla="*/ 16 w 16"/>
                      <a:gd name="T7" fmla="*/ 323 h 323"/>
                      <a:gd name="T8" fmla="*/ 5 w 16"/>
                      <a:gd name="T9" fmla="*/ 0 h 3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323"/>
                      <a:gd name="T17" fmla="*/ 16 w 16"/>
                      <a:gd name="T18" fmla="*/ 323 h 3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323">
                        <a:moveTo>
                          <a:pt x="5" y="0"/>
                        </a:moveTo>
                        <a:lnTo>
                          <a:pt x="0" y="5"/>
                        </a:lnTo>
                        <a:lnTo>
                          <a:pt x="12" y="322"/>
                        </a:lnTo>
                        <a:lnTo>
                          <a:pt x="16" y="323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35" name="Freeform 328"/>
                  <p:cNvSpPr>
                    <a:spLocks noChangeArrowheads="1"/>
                  </p:cNvSpPr>
                  <p:nvPr/>
                </p:nvSpPr>
                <p:spPr bwMode="auto">
                  <a:xfrm>
                    <a:off x="133" y="307"/>
                    <a:ext cx="50" cy="41"/>
                  </a:xfrm>
                  <a:custGeom>
                    <a:avLst/>
                    <a:gdLst>
                      <a:gd name="T0" fmla="*/ 45 w 49"/>
                      <a:gd name="T1" fmla="*/ 0 h 41"/>
                      <a:gd name="T2" fmla="*/ 51 w 49"/>
                      <a:gd name="T3" fmla="*/ 35 h 41"/>
                      <a:gd name="T4" fmla="*/ 2 w 49"/>
                      <a:gd name="T5" fmla="*/ 41 h 41"/>
                      <a:gd name="T6" fmla="*/ 0 w 49"/>
                      <a:gd name="T7" fmla="*/ 4 h 41"/>
                      <a:gd name="T8" fmla="*/ 45 w 49"/>
                      <a:gd name="T9" fmla="*/ 0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41"/>
                      <a:gd name="T17" fmla="*/ 49 w 49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41">
                        <a:moveTo>
                          <a:pt x="43" y="0"/>
                        </a:moveTo>
                        <a:lnTo>
                          <a:pt x="49" y="35"/>
                        </a:lnTo>
                        <a:lnTo>
                          <a:pt x="2" y="41"/>
                        </a:lnTo>
                        <a:lnTo>
                          <a:pt x="0" y="4"/>
                        </a:lnTo>
                        <a:lnTo>
                          <a:pt x="4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36" name="Freeform 329"/>
                  <p:cNvSpPr>
                    <a:spLocks noChangeArrowheads="1"/>
                  </p:cNvSpPr>
                  <p:nvPr/>
                </p:nvSpPr>
                <p:spPr bwMode="auto">
                  <a:xfrm>
                    <a:off x="128" y="311"/>
                    <a:ext cx="8" cy="37"/>
                  </a:xfrm>
                  <a:custGeom>
                    <a:avLst/>
                    <a:gdLst>
                      <a:gd name="T0" fmla="*/ 0 w 8"/>
                      <a:gd name="T1" fmla="*/ 0 h 37"/>
                      <a:gd name="T2" fmla="*/ 1 w 8"/>
                      <a:gd name="T3" fmla="*/ 35 h 37"/>
                      <a:gd name="T4" fmla="*/ 8 w 8"/>
                      <a:gd name="T5" fmla="*/ 37 h 37"/>
                      <a:gd name="T6" fmla="*/ 5 w 8"/>
                      <a:gd name="T7" fmla="*/ 0 h 37"/>
                      <a:gd name="T8" fmla="*/ 0 w 8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37"/>
                      <a:gd name="T17" fmla="*/ 8 w 8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37">
                        <a:moveTo>
                          <a:pt x="0" y="0"/>
                        </a:moveTo>
                        <a:lnTo>
                          <a:pt x="1" y="35"/>
                        </a:lnTo>
                        <a:lnTo>
                          <a:pt x="8" y="37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37" name="Freeform 330"/>
                  <p:cNvSpPr>
                    <a:spLocks noChangeArrowheads="1"/>
                  </p:cNvSpPr>
                  <p:nvPr/>
                </p:nvSpPr>
                <p:spPr bwMode="auto">
                  <a:xfrm>
                    <a:off x="112" y="365"/>
                    <a:ext cx="115" cy="18"/>
                  </a:xfrm>
                  <a:custGeom>
                    <a:avLst/>
                    <a:gdLst>
                      <a:gd name="T0" fmla="*/ 0 w 115"/>
                      <a:gd name="T1" fmla="*/ 14 h 17"/>
                      <a:gd name="T2" fmla="*/ 115 w 115"/>
                      <a:gd name="T3" fmla="*/ 8 h 17"/>
                      <a:gd name="T4" fmla="*/ 114 w 115"/>
                      <a:gd name="T5" fmla="*/ 0 h 17"/>
                      <a:gd name="T6" fmla="*/ 5 w 115"/>
                      <a:gd name="T7" fmla="*/ 6 h 17"/>
                      <a:gd name="T8" fmla="*/ 0 w 115"/>
                      <a:gd name="T9" fmla="*/ 14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17"/>
                      <a:gd name="T17" fmla="*/ 115 w 11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17">
                        <a:moveTo>
                          <a:pt x="0" y="12"/>
                        </a:moveTo>
                        <a:cubicBezTo>
                          <a:pt x="0" y="12"/>
                          <a:pt x="58" y="24"/>
                          <a:pt x="115" y="8"/>
                        </a:cubicBezTo>
                        <a:lnTo>
                          <a:pt x="114" y="0"/>
                        </a:lnTo>
                        <a:cubicBezTo>
                          <a:pt x="114" y="0"/>
                          <a:pt x="60" y="17"/>
                          <a:pt x="5" y="6"/>
                        </a:cubicBezTo>
                        <a:lnTo>
                          <a:pt x="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38" name="Freeform 331"/>
                  <p:cNvSpPr>
                    <a:spLocks noChangeArrowheads="1"/>
                  </p:cNvSpPr>
                  <p:nvPr/>
                </p:nvSpPr>
                <p:spPr bwMode="auto">
                  <a:xfrm>
                    <a:off x="145" y="370"/>
                    <a:ext cx="52" cy="4"/>
                  </a:xfrm>
                  <a:custGeom>
                    <a:avLst/>
                    <a:gdLst>
                      <a:gd name="T0" fmla="*/ 0 w 51"/>
                      <a:gd name="T1" fmla="*/ 3 h 4"/>
                      <a:gd name="T2" fmla="*/ 53 w 51"/>
                      <a:gd name="T3" fmla="*/ 0 h 4"/>
                      <a:gd name="T4" fmla="*/ 0 w 51"/>
                      <a:gd name="T5" fmla="*/ 3 h 4"/>
                      <a:gd name="T6" fmla="*/ 0 60000 65536"/>
                      <a:gd name="T7" fmla="*/ 0 60000 65536"/>
                      <a:gd name="T8" fmla="*/ 0 60000 65536"/>
                      <a:gd name="T9" fmla="*/ 0 w 51"/>
                      <a:gd name="T10" fmla="*/ 0 h 4"/>
                      <a:gd name="T11" fmla="*/ 51 w 51"/>
                      <a:gd name="T12" fmla="*/ 4 h 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1" h="4">
                        <a:moveTo>
                          <a:pt x="0" y="3"/>
                        </a:moveTo>
                        <a:cubicBezTo>
                          <a:pt x="0" y="3"/>
                          <a:pt x="25" y="6"/>
                          <a:pt x="51" y="0"/>
                        </a:cubicBezTo>
                        <a:cubicBezTo>
                          <a:pt x="51" y="0"/>
                          <a:pt x="25" y="2"/>
                          <a:pt x="0" y="3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39" name="Freeform 332"/>
                  <p:cNvSpPr>
                    <a:spLocks noChangeArrowheads="1"/>
                  </p:cNvSpPr>
                  <p:nvPr/>
                </p:nvSpPr>
                <p:spPr bwMode="auto">
                  <a:xfrm>
                    <a:off x="133" y="342"/>
                    <a:ext cx="50" cy="26"/>
                  </a:xfrm>
                  <a:custGeom>
                    <a:avLst/>
                    <a:gdLst>
                      <a:gd name="T0" fmla="*/ 3 w 49"/>
                      <a:gd name="T1" fmla="*/ 5 h 25"/>
                      <a:gd name="T2" fmla="*/ 0 w 49"/>
                      <a:gd name="T3" fmla="*/ 25 h 25"/>
                      <a:gd name="T4" fmla="*/ 45 w 49"/>
                      <a:gd name="T5" fmla="*/ 25 h 25"/>
                      <a:gd name="T6" fmla="*/ 51 w 49"/>
                      <a:gd name="T7" fmla="*/ 0 h 25"/>
                      <a:gd name="T8" fmla="*/ 3 w 49"/>
                      <a:gd name="T9" fmla="*/ 5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25"/>
                      <a:gd name="T17" fmla="*/ 49 w 49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25">
                        <a:moveTo>
                          <a:pt x="3" y="5"/>
                        </a:moveTo>
                        <a:lnTo>
                          <a:pt x="0" y="23"/>
                        </a:lnTo>
                        <a:cubicBezTo>
                          <a:pt x="0" y="23"/>
                          <a:pt x="21" y="27"/>
                          <a:pt x="43" y="23"/>
                        </a:cubicBezTo>
                        <a:lnTo>
                          <a:pt x="49" y="0"/>
                        </a:lnTo>
                        <a:lnTo>
                          <a:pt x="3" y="5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40" name="Freeform 333"/>
                  <p:cNvSpPr>
                    <a:spLocks noChangeArrowheads="1"/>
                  </p:cNvSpPr>
                  <p:nvPr/>
                </p:nvSpPr>
                <p:spPr bwMode="auto">
                  <a:xfrm>
                    <a:off x="129" y="347"/>
                    <a:ext cx="8" cy="19"/>
                  </a:xfrm>
                  <a:custGeom>
                    <a:avLst/>
                    <a:gdLst>
                      <a:gd name="T0" fmla="*/ 0 w 8"/>
                      <a:gd name="T1" fmla="*/ 0 h 19"/>
                      <a:gd name="T2" fmla="*/ 0 w 8"/>
                      <a:gd name="T3" fmla="*/ 19 h 19"/>
                      <a:gd name="T4" fmla="*/ 4 w 8"/>
                      <a:gd name="T5" fmla="*/ 18 h 19"/>
                      <a:gd name="T6" fmla="*/ 8 w 8"/>
                      <a:gd name="T7" fmla="*/ 1 h 19"/>
                      <a:gd name="T8" fmla="*/ 0 w 8"/>
                      <a:gd name="T9" fmla="*/ 0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9"/>
                      <a:gd name="T17" fmla="*/ 8 w 8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4" y="18"/>
                        </a:lnTo>
                        <a:lnTo>
                          <a:pt x="8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41" name="Freeform 334"/>
                  <p:cNvSpPr>
                    <a:spLocks noChangeArrowheads="1"/>
                  </p:cNvSpPr>
                  <p:nvPr/>
                </p:nvSpPr>
                <p:spPr bwMode="auto">
                  <a:xfrm>
                    <a:off x="305" y="39"/>
                    <a:ext cx="23" cy="254"/>
                  </a:xfrm>
                  <a:custGeom>
                    <a:avLst/>
                    <a:gdLst>
                      <a:gd name="T0" fmla="*/ 0 w 23"/>
                      <a:gd name="T1" fmla="*/ 2 h 253"/>
                      <a:gd name="T2" fmla="*/ 6 w 23"/>
                      <a:gd name="T3" fmla="*/ 247 h 253"/>
                      <a:gd name="T4" fmla="*/ 13 w 23"/>
                      <a:gd name="T5" fmla="*/ 254 h 253"/>
                      <a:gd name="T6" fmla="*/ 21 w 23"/>
                      <a:gd name="T7" fmla="*/ 255 h 253"/>
                      <a:gd name="T8" fmla="*/ 23 w 23"/>
                      <a:gd name="T9" fmla="*/ 11 h 253"/>
                      <a:gd name="T10" fmla="*/ 22 w 23"/>
                      <a:gd name="T11" fmla="*/ 6 h 253"/>
                      <a:gd name="T12" fmla="*/ 19 w 23"/>
                      <a:gd name="T13" fmla="*/ 1 h 253"/>
                      <a:gd name="T14" fmla="*/ 14 w 23"/>
                      <a:gd name="T15" fmla="*/ 0 h 253"/>
                      <a:gd name="T16" fmla="*/ 0 w 23"/>
                      <a:gd name="T17" fmla="*/ 2 h 2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3"/>
                      <a:gd name="T28" fmla="*/ 0 h 253"/>
                      <a:gd name="T29" fmla="*/ 23 w 23"/>
                      <a:gd name="T30" fmla="*/ 253 h 25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3" h="253">
                        <a:moveTo>
                          <a:pt x="0" y="2"/>
                        </a:moveTo>
                        <a:lnTo>
                          <a:pt x="6" y="245"/>
                        </a:lnTo>
                        <a:cubicBezTo>
                          <a:pt x="6" y="245"/>
                          <a:pt x="9" y="249"/>
                          <a:pt x="13" y="252"/>
                        </a:cubicBezTo>
                        <a:cubicBezTo>
                          <a:pt x="13" y="252"/>
                          <a:pt x="17" y="254"/>
                          <a:pt x="21" y="253"/>
                        </a:cubicBezTo>
                        <a:lnTo>
                          <a:pt x="23" y="11"/>
                        </a:lnTo>
                        <a:cubicBezTo>
                          <a:pt x="23" y="11"/>
                          <a:pt x="23" y="8"/>
                          <a:pt x="22" y="6"/>
                        </a:cubicBezTo>
                        <a:cubicBezTo>
                          <a:pt x="22" y="6"/>
                          <a:pt x="21" y="3"/>
                          <a:pt x="19" y="1"/>
                        </a:cubicBezTo>
                        <a:cubicBezTo>
                          <a:pt x="19" y="1"/>
                          <a:pt x="17" y="0"/>
                          <a:pt x="14" y="0"/>
                        </a:cubicBez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42" name="Freeform 335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39"/>
                    <a:ext cx="80" cy="289"/>
                  </a:xfrm>
                  <a:custGeom>
                    <a:avLst/>
                    <a:gdLst>
                      <a:gd name="T0" fmla="*/ 0 w 79"/>
                      <a:gd name="T1" fmla="*/ 0 h 288"/>
                      <a:gd name="T2" fmla="*/ 5 w 79"/>
                      <a:gd name="T3" fmla="*/ 12 h 288"/>
                      <a:gd name="T4" fmla="*/ 1 w 79"/>
                      <a:gd name="T5" fmla="*/ 280 h 288"/>
                      <a:gd name="T6" fmla="*/ 3 w 79"/>
                      <a:gd name="T7" fmla="*/ 286 h 288"/>
                      <a:gd name="T8" fmla="*/ 8 w 79"/>
                      <a:gd name="T9" fmla="*/ 290 h 288"/>
                      <a:gd name="T10" fmla="*/ 70 w 79"/>
                      <a:gd name="T11" fmla="*/ 283 h 288"/>
                      <a:gd name="T12" fmla="*/ 73 w 79"/>
                      <a:gd name="T13" fmla="*/ 280 h 288"/>
                      <a:gd name="T14" fmla="*/ 76 w 79"/>
                      <a:gd name="T15" fmla="*/ 277 h 288"/>
                      <a:gd name="T16" fmla="*/ 77 w 79"/>
                      <a:gd name="T17" fmla="*/ 272 h 288"/>
                      <a:gd name="T18" fmla="*/ 81 w 79"/>
                      <a:gd name="T19" fmla="*/ 15 h 288"/>
                      <a:gd name="T20" fmla="*/ 80 w 79"/>
                      <a:gd name="T21" fmla="*/ 10 h 288"/>
                      <a:gd name="T22" fmla="*/ 77 w 79"/>
                      <a:gd name="T23" fmla="*/ 6 h 288"/>
                      <a:gd name="T24" fmla="*/ 73 w 79"/>
                      <a:gd name="T25" fmla="*/ 3 h 288"/>
                      <a:gd name="T26" fmla="*/ 0 w 79"/>
                      <a:gd name="T27" fmla="*/ 0 h 28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9"/>
                      <a:gd name="T43" fmla="*/ 0 h 288"/>
                      <a:gd name="T44" fmla="*/ 79 w 79"/>
                      <a:gd name="T45" fmla="*/ 288 h 28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9" h="288">
                        <a:moveTo>
                          <a:pt x="0" y="0"/>
                        </a:moveTo>
                        <a:cubicBezTo>
                          <a:pt x="0" y="0"/>
                          <a:pt x="3" y="5"/>
                          <a:pt x="5" y="12"/>
                        </a:cubicBezTo>
                        <a:lnTo>
                          <a:pt x="1" y="278"/>
                        </a:lnTo>
                        <a:cubicBezTo>
                          <a:pt x="1" y="278"/>
                          <a:pt x="1" y="282"/>
                          <a:pt x="3" y="284"/>
                        </a:cubicBezTo>
                        <a:cubicBezTo>
                          <a:pt x="3" y="284"/>
                          <a:pt x="5" y="287"/>
                          <a:pt x="8" y="288"/>
                        </a:cubicBezTo>
                        <a:lnTo>
                          <a:pt x="68" y="281"/>
                        </a:lnTo>
                        <a:cubicBezTo>
                          <a:pt x="68" y="281"/>
                          <a:pt x="70" y="280"/>
                          <a:pt x="71" y="278"/>
                        </a:cubicBezTo>
                        <a:cubicBezTo>
                          <a:pt x="71" y="278"/>
                          <a:pt x="73" y="277"/>
                          <a:pt x="74" y="275"/>
                        </a:cubicBezTo>
                        <a:cubicBezTo>
                          <a:pt x="74" y="275"/>
                          <a:pt x="75" y="272"/>
                          <a:pt x="75" y="270"/>
                        </a:cubicBezTo>
                        <a:lnTo>
                          <a:pt x="79" y="15"/>
                        </a:lnTo>
                        <a:cubicBezTo>
                          <a:pt x="79" y="15"/>
                          <a:pt x="79" y="12"/>
                          <a:pt x="78" y="10"/>
                        </a:cubicBezTo>
                        <a:cubicBezTo>
                          <a:pt x="78" y="10"/>
                          <a:pt x="77" y="7"/>
                          <a:pt x="75" y="6"/>
                        </a:cubicBezTo>
                        <a:cubicBezTo>
                          <a:pt x="75" y="6"/>
                          <a:pt x="73" y="4"/>
                          <a:pt x="71" y="3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43" name="Freeform 336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57"/>
                    <a:ext cx="76" cy="269"/>
                  </a:xfrm>
                  <a:custGeom>
                    <a:avLst/>
                    <a:gdLst>
                      <a:gd name="T0" fmla="*/ 17 w 75"/>
                      <a:gd name="T1" fmla="*/ 269 h 269"/>
                      <a:gd name="T2" fmla="*/ 17 w 75"/>
                      <a:gd name="T3" fmla="*/ 254 h 269"/>
                      <a:gd name="T4" fmla="*/ 57 w 75"/>
                      <a:gd name="T5" fmla="*/ 249 h 269"/>
                      <a:gd name="T6" fmla="*/ 57 w 75"/>
                      <a:gd name="T7" fmla="*/ 264 h 269"/>
                      <a:gd name="T8" fmla="*/ 17 w 75"/>
                      <a:gd name="T9" fmla="*/ 269 h 269"/>
                      <a:gd name="T10" fmla="*/ 0 w 75"/>
                      <a:gd name="T11" fmla="*/ 140 h 269"/>
                      <a:gd name="T12" fmla="*/ 74 w 75"/>
                      <a:gd name="T13" fmla="*/ 138 h 269"/>
                      <a:gd name="T14" fmla="*/ 74 w 75"/>
                      <a:gd name="T15" fmla="*/ 138 h 269"/>
                      <a:gd name="T16" fmla="*/ 0 w 75"/>
                      <a:gd name="T17" fmla="*/ 140 h 269"/>
                      <a:gd name="T18" fmla="*/ 12 w 75"/>
                      <a:gd name="T19" fmla="*/ 118 h 269"/>
                      <a:gd name="T20" fmla="*/ 64 w 75"/>
                      <a:gd name="T21" fmla="*/ 117 h 269"/>
                      <a:gd name="T22" fmla="*/ 64 w 75"/>
                      <a:gd name="T23" fmla="*/ 134 h 269"/>
                      <a:gd name="T24" fmla="*/ 12 w 75"/>
                      <a:gd name="T25" fmla="*/ 135 h 269"/>
                      <a:gd name="T26" fmla="*/ 12 w 75"/>
                      <a:gd name="T27" fmla="*/ 118 h 269"/>
                      <a:gd name="T28" fmla="*/ 0 w 75"/>
                      <a:gd name="T29" fmla="*/ 112 h 269"/>
                      <a:gd name="T30" fmla="*/ 75 w 75"/>
                      <a:gd name="T31" fmla="*/ 110 h 269"/>
                      <a:gd name="T32" fmla="*/ 75 w 75"/>
                      <a:gd name="T33" fmla="*/ 110 h 269"/>
                      <a:gd name="T34" fmla="*/ 0 w 75"/>
                      <a:gd name="T35" fmla="*/ 112 h 269"/>
                      <a:gd name="T36" fmla="*/ 0 w 75"/>
                      <a:gd name="T37" fmla="*/ 74 h 269"/>
                      <a:gd name="T38" fmla="*/ 75 w 75"/>
                      <a:gd name="T39" fmla="*/ 74 h 269"/>
                      <a:gd name="T40" fmla="*/ 75 w 75"/>
                      <a:gd name="T41" fmla="*/ 74 h 269"/>
                      <a:gd name="T42" fmla="*/ 0 w 75"/>
                      <a:gd name="T43" fmla="*/ 74 h 269"/>
                      <a:gd name="T44" fmla="*/ 0 w 75"/>
                      <a:gd name="T45" fmla="*/ 34 h 269"/>
                      <a:gd name="T46" fmla="*/ 75 w 75"/>
                      <a:gd name="T47" fmla="*/ 36 h 269"/>
                      <a:gd name="T48" fmla="*/ 75 w 75"/>
                      <a:gd name="T49" fmla="*/ 36 h 269"/>
                      <a:gd name="T50" fmla="*/ 0 w 75"/>
                      <a:gd name="T51" fmla="*/ 34 h 269"/>
                      <a:gd name="T52" fmla="*/ 1 w 75"/>
                      <a:gd name="T53" fmla="*/ 16 h 269"/>
                      <a:gd name="T54" fmla="*/ 77 w 75"/>
                      <a:gd name="T55" fmla="*/ 18 h 269"/>
                      <a:gd name="T56" fmla="*/ 77 w 75"/>
                      <a:gd name="T57" fmla="*/ 18 h 269"/>
                      <a:gd name="T58" fmla="*/ 1 w 75"/>
                      <a:gd name="T59" fmla="*/ 16 h 269"/>
                      <a:gd name="T60" fmla="*/ 1 w 75"/>
                      <a:gd name="T61" fmla="*/ 0 h 269"/>
                      <a:gd name="T62" fmla="*/ 77 w 75"/>
                      <a:gd name="T63" fmla="*/ 2 h 269"/>
                      <a:gd name="T64" fmla="*/ 77 w 75"/>
                      <a:gd name="T65" fmla="*/ 2 h 269"/>
                      <a:gd name="T66" fmla="*/ 1 w 75"/>
                      <a:gd name="T67" fmla="*/ 0 h 269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5"/>
                      <a:gd name="T103" fmla="*/ 0 h 269"/>
                      <a:gd name="T104" fmla="*/ 75 w 75"/>
                      <a:gd name="T105" fmla="*/ 269 h 269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5" h="269">
                        <a:moveTo>
                          <a:pt x="17" y="269"/>
                        </a:moveTo>
                        <a:lnTo>
                          <a:pt x="17" y="254"/>
                        </a:lnTo>
                        <a:lnTo>
                          <a:pt x="55" y="249"/>
                        </a:lnTo>
                        <a:lnTo>
                          <a:pt x="55" y="264"/>
                        </a:lnTo>
                        <a:lnTo>
                          <a:pt x="17" y="269"/>
                        </a:lnTo>
                        <a:moveTo>
                          <a:pt x="0" y="140"/>
                        </a:moveTo>
                        <a:lnTo>
                          <a:pt x="72" y="138"/>
                        </a:lnTo>
                        <a:lnTo>
                          <a:pt x="0" y="140"/>
                        </a:lnTo>
                        <a:moveTo>
                          <a:pt x="12" y="118"/>
                        </a:moveTo>
                        <a:lnTo>
                          <a:pt x="62" y="117"/>
                        </a:lnTo>
                        <a:lnTo>
                          <a:pt x="62" y="134"/>
                        </a:lnTo>
                        <a:lnTo>
                          <a:pt x="12" y="135"/>
                        </a:lnTo>
                        <a:lnTo>
                          <a:pt x="12" y="118"/>
                        </a:lnTo>
                        <a:moveTo>
                          <a:pt x="0" y="112"/>
                        </a:moveTo>
                        <a:lnTo>
                          <a:pt x="73" y="110"/>
                        </a:lnTo>
                        <a:lnTo>
                          <a:pt x="0" y="112"/>
                        </a:lnTo>
                        <a:moveTo>
                          <a:pt x="0" y="74"/>
                        </a:moveTo>
                        <a:lnTo>
                          <a:pt x="73" y="74"/>
                        </a:lnTo>
                        <a:lnTo>
                          <a:pt x="0" y="74"/>
                        </a:lnTo>
                        <a:moveTo>
                          <a:pt x="0" y="34"/>
                        </a:moveTo>
                        <a:lnTo>
                          <a:pt x="73" y="36"/>
                        </a:lnTo>
                        <a:lnTo>
                          <a:pt x="0" y="34"/>
                        </a:lnTo>
                        <a:moveTo>
                          <a:pt x="1" y="16"/>
                        </a:moveTo>
                        <a:lnTo>
                          <a:pt x="75" y="18"/>
                        </a:lnTo>
                        <a:lnTo>
                          <a:pt x="1" y="16"/>
                        </a:lnTo>
                        <a:moveTo>
                          <a:pt x="1" y="0"/>
                        </a:moveTo>
                        <a:lnTo>
                          <a:pt x="75" y="2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44" name="Freeform 337"/>
                  <p:cNvSpPr>
                    <a:spLocks noChangeArrowheads="1"/>
                  </p:cNvSpPr>
                  <p:nvPr/>
                </p:nvSpPr>
                <p:spPr bwMode="auto">
                  <a:xfrm>
                    <a:off x="369" y="215"/>
                    <a:ext cx="18" cy="69"/>
                  </a:xfrm>
                  <a:custGeom>
                    <a:avLst/>
                    <a:gdLst>
                      <a:gd name="T0" fmla="*/ 4 w 17"/>
                      <a:gd name="T1" fmla="*/ 11 h 69"/>
                      <a:gd name="T2" fmla="*/ 4 w 17"/>
                      <a:gd name="T3" fmla="*/ 5 h 69"/>
                      <a:gd name="T4" fmla="*/ 4 w 17"/>
                      <a:gd name="T5" fmla="*/ 2 h 69"/>
                      <a:gd name="T6" fmla="*/ 6 w 17"/>
                      <a:gd name="T7" fmla="*/ 1 h 69"/>
                      <a:gd name="T8" fmla="*/ 7 w 17"/>
                      <a:gd name="T9" fmla="*/ 0 h 69"/>
                      <a:gd name="T10" fmla="*/ 11 w 17"/>
                      <a:gd name="T11" fmla="*/ 0 h 69"/>
                      <a:gd name="T12" fmla="*/ 13 w 17"/>
                      <a:gd name="T13" fmla="*/ 1 h 69"/>
                      <a:gd name="T14" fmla="*/ 14 w 17"/>
                      <a:gd name="T15" fmla="*/ 2 h 69"/>
                      <a:gd name="T16" fmla="*/ 15 w 17"/>
                      <a:gd name="T17" fmla="*/ 4 h 69"/>
                      <a:gd name="T18" fmla="*/ 15 w 17"/>
                      <a:gd name="T19" fmla="*/ 10 h 69"/>
                      <a:gd name="T20" fmla="*/ 18 w 17"/>
                      <a:gd name="T21" fmla="*/ 14 h 69"/>
                      <a:gd name="T22" fmla="*/ 19 w 17"/>
                      <a:gd name="T23" fmla="*/ 19 h 69"/>
                      <a:gd name="T24" fmla="*/ 19 w 17"/>
                      <a:gd name="T25" fmla="*/ 24 h 69"/>
                      <a:gd name="T26" fmla="*/ 17 w 17"/>
                      <a:gd name="T27" fmla="*/ 29 h 69"/>
                      <a:gd name="T28" fmla="*/ 14 w 17"/>
                      <a:gd name="T29" fmla="*/ 33 h 69"/>
                      <a:gd name="T30" fmla="*/ 14 w 17"/>
                      <a:gd name="T31" fmla="*/ 65 h 69"/>
                      <a:gd name="T32" fmla="*/ 14 w 17"/>
                      <a:gd name="T33" fmla="*/ 67 h 69"/>
                      <a:gd name="T34" fmla="*/ 12 w 17"/>
                      <a:gd name="T35" fmla="*/ 68 h 69"/>
                      <a:gd name="T36" fmla="*/ 11 w 17"/>
                      <a:gd name="T37" fmla="*/ 69 h 69"/>
                      <a:gd name="T38" fmla="*/ 7 w 17"/>
                      <a:gd name="T39" fmla="*/ 69 h 69"/>
                      <a:gd name="T40" fmla="*/ 6 w 17"/>
                      <a:gd name="T41" fmla="*/ 68 h 69"/>
                      <a:gd name="T42" fmla="*/ 4 w 17"/>
                      <a:gd name="T43" fmla="*/ 66 h 69"/>
                      <a:gd name="T44" fmla="*/ 4 w 17"/>
                      <a:gd name="T45" fmla="*/ 64 h 69"/>
                      <a:gd name="T46" fmla="*/ 4 w 17"/>
                      <a:gd name="T47" fmla="*/ 33 h 69"/>
                      <a:gd name="T48" fmla="*/ 1 w 17"/>
                      <a:gd name="T49" fmla="*/ 28 h 69"/>
                      <a:gd name="T50" fmla="*/ 0 w 17"/>
                      <a:gd name="T51" fmla="*/ 22 h 69"/>
                      <a:gd name="T52" fmla="*/ 1 w 17"/>
                      <a:gd name="T53" fmla="*/ 16 h 69"/>
                      <a:gd name="T54" fmla="*/ 4 w 17"/>
                      <a:gd name="T55" fmla="*/ 11 h 6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7"/>
                      <a:gd name="T85" fmla="*/ 0 h 69"/>
                      <a:gd name="T86" fmla="*/ 17 w 17"/>
                      <a:gd name="T87" fmla="*/ 69 h 6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7" h="69">
                        <a:moveTo>
                          <a:pt x="4" y="11"/>
                        </a:moveTo>
                        <a:lnTo>
                          <a:pt x="4" y="5"/>
                        </a:lnTo>
                        <a:cubicBezTo>
                          <a:pt x="4" y="5"/>
                          <a:pt x="4" y="3"/>
                          <a:pt x="4" y="2"/>
                        </a:cubicBezTo>
                        <a:cubicBezTo>
                          <a:pt x="4" y="2"/>
                          <a:pt x="5" y="1"/>
                          <a:pt x="6" y="1"/>
                        </a:cubicBezTo>
                        <a:cubicBezTo>
                          <a:pt x="6" y="1"/>
                          <a:pt x="6" y="0"/>
                          <a:pt x="7" y="0"/>
                        </a:cubicBezTo>
                        <a:cubicBezTo>
                          <a:pt x="7" y="0"/>
                          <a:pt x="8" y="0"/>
                          <a:pt x="9" y="0"/>
                        </a:cubicBezTo>
                        <a:cubicBezTo>
                          <a:pt x="9" y="0"/>
                          <a:pt x="10" y="0"/>
                          <a:pt x="11" y="1"/>
                        </a:cubicBezTo>
                        <a:cubicBezTo>
                          <a:pt x="11" y="1"/>
                          <a:pt x="12" y="1"/>
                          <a:pt x="12" y="2"/>
                        </a:cubicBezTo>
                        <a:cubicBezTo>
                          <a:pt x="12" y="2"/>
                          <a:pt x="13" y="3"/>
                          <a:pt x="13" y="4"/>
                        </a:cubicBezTo>
                        <a:lnTo>
                          <a:pt x="13" y="10"/>
                        </a:lnTo>
                        <a:cubicBezTo>
                          <a:pt x="13" y="10"/>
                          <a:pt x="14" y="12"/>
                          <a:pt x="16" y="14"/>
                        </a:cubicBezTo>
                        <a:cubicBezTo>
                          <a:pt x="16" y="14"/>
                          <a:pt x="17" y="16"/>
                          <a:pt x="17" y="19"/>
                        </a:cubicBezTo>
                        <a:cubicBezTo>
                          <a:pt x="17" y="19"/>
                          <a:pt x="18" y="22"/>
                          <a:pt x="17" y="24"/>
                        </a:cubicBezTo>
                        <a:cubicBezTo>
                          <a:pt x="17" y="24"/>
                          <a:pt x="17" y="27"/>
                          <a:pt x="15" y="29"/>
                        </a:cubicBezTo>
                        <a:cubicBezTo>
                          <a:pt x="15" y="29"/>
                          <a:pt x="14" y="32"/>
                          <a:pt x="12" y="33"/>
                        </a:cubicBezTo>
                        <a:lnTo>
                          <a:pt x="12" y="65"/>
                        </a:lnTo>
                        <a:cubicBezTo>
                          <a:pt x="12" y="65"/>
                          <a:pt x="12" y="66"/>
                          <a:pt x="12" y="67"/>
                        </a:cubicBezTo>
                        <a:cubicBezTo>
                          <a:pt x="12" y="67"/>
                          <a:pt x="11" y="67"/>
                          <a:pt x="10" y="68"/>
                        </a:cubicBezTo>
                        <a:cubicBezTo>
                          <a:pt x="10" y="68"/>
                          <a:pt x="10" y="69"/>
                          <a:pt x="9" y="69"/>
                        </a:cubicBezTo>
                        <a:cubicBezTo>
                          <a:pt x="9" y="69"/>
                          <a:pt x="8" y="69"/>
                          <a:pt x="7" y="69"/>
                        </a:cubicBezTo>
                        <a:cubicBezTo>
                          <a:pt x="7" y="69"/>
                          <a:pt x="6" y="68"/>
                          <a:pt x="6" y="68"/>
                        </a:cubicBezTo>
                        <a:cubicBezTo>
                          <a:pt x="6" y="68"/>
                          <a:pt x="5" y="67"/>
                          <a:pt x="4" y="66"/>
                        </a:cubicBezTo>
                        <a:cubicBezTo>
                          <a:pt x="4" y="66"/>
                          <a:pt x="4" y="65"/>
                          <a:pt x="4" y="64"/>
                        </a:cubicBezTo>
                        <a:lnTo>
                          <a:pt x="4" y="33"/>
                        </a:lnTo>
                        <a:cubicBezTo>
                          <a:pt x="4" y="33"/>
                          <a:pt x="2" y="31"/>
                          <a:pt x="1" y="28"/>
                        </a:cubicBezTo>
                        <a:cubicBezTo>
                          <a:pt x="1" y="28"/>
                          <a:pt x="0" y="25"/>
                          <a:pt x="0" y="22"/>
                        </a:cubicBezTo>
                        <a:cubicBezTo>
                          <a:pt x="0" y="22"/>
                          <a:pt x="0" y="19"/>
                          <a:pt x="1" y="16"/>
                        </a:cubicBezTo>
                        <a:cubicBezTo>
                          <a:pt x="1" y="16"/>
                          <a:pt x="2" y="13"/>
                          <a:pt x="4" y="11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45" name="Freeform 338"/>
                  <p:cNvSpPr>
                    <a:spLocks noChangeArrowheads="1"/>
                  </p:cNvSpPr>
                  <p:nvPr/>
                </p:nvSpPr>
                <p:spPr bwMode="auto">
                  <a:xfrm>
                    <a:off x="439" y="366"/>
                    <a:ext cx="70" cy="42"/>
                  </a:xfrm>
                  <a:custGeom>
                    <a:avLst/>
                    <a:gdLst>
                      <a:gd name="T0" fmla="*/ 0 w 70"/>
                      <a:gd name="T1" fmla="*/ 15 h 41"/>
                      <a:gd name="T2" fmla="*/ 28 w 70"/>
                      <a:gd name="T3" fmla="*/ 3 h 41"/>
                      <a:gd name="T4" fmla="*/ 50 w 70"/>
                      <a:gd name="T5" fmla="*/ 3 h 41"/>
                      <a:gd name="T6" fmla="*/ 69 w 70"/>
                      <a:gd name="T7" fmla="*/ 26 h 41"/>
                      <a:gd name="T8" fmla="*/ 70 w 70"/>
                      <a:gd name="T9" fmla="*/ 32 h 41"/>
                      <a:gd name="T10" fmla="*/ 69 w 70"/>
                      <a:gd name="T11" fmla="*/ 37 h 41"/>
                      <a:gd name="T12" fmla="*/ 40 w 70"/>
                      <a:gd name="T13" fmla="*/ 44 h 41"/>
                      <a:gd name="T14" fmla="*/ 1 w 70"/>
                      <a:gd name="T15" fmla="*/ 28 h 41"/>
                      <a:gd name="T16" fmla="*/ 0 w 70"/>
                      <a:gd name="T17" fmla="*/ 15 h 4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0"/>
                      <a:gd name="T28" fmla="*/ 0 h 41"/>
                      <a:gd name="T29" fmla="*/ 70 w 70"/>
                      <a:gd name="T30" fmla="*/ 41 h 4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0" h="41">
                        <a:moveTo>
                          <a:pt x="0" y="15"/>
                        </a:moveTo>
                        <a:cubicBezTo>
                          <a:pt x="0" y="15"/>
                          <a:pt x="14" y="8"/>
                          <a:pt x="28" y="3"/>
                        </a:cubicBezTo>
                        <a:cubicBezTo>
                          <a:pt x="28" y="3"/>
                          <a:pt x="39" y="0"/>
                          <a:pt x="50" y="3"/>
                        </a:cubicBezTo>
                        <a:cubicBezTo>
                          <a:pt x="50" y="3"/>
                          <a:pt x="61" y="11"/>
                          <a:pt x="69" y="24"/>
                        </a:cubicBezTo>
                        <a:cubicBezTo>
                          <a:pt x="69" y="24"/>
                          <a:pt x="70" y="26"/>
                          <a:pt x="70" y="30"/>
                        </a:cubicBezTo>
                        <a:cubicBezTo>
                          <a:pt x="70" y="30"/>
                          <a:pt x="70" y="33"/>
                          <a:pt x="69" y="35"/>
                        </a:cubicBezTo>
                        <a:cubicBezTo>
                          <a:pt x="69" y="35"/>
                          <a:pt x="56" y="45"/>
                          <a:pt x="40" y="42"/>
                        </a:cubicBezTo>
                        <a:lnTo>
                          <a:pt x="1" y="26"/>
                        </a:lnTo>
                        <a:lnTo>
                          <a:pt x="0" y="1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46" name="Freeform 339"/>
                  <p:cNvSpPr>
                    <a:spLocks noChangeArrowheads="1"/>
                  </p:cNvSpPr>
                  <p:nvPr/>
                </p:nvSpPr>
                <p:spPr bwMode="auto">
                  <a:xfrm>
                    <a:off x="437" y="374"/>
                    <a:ext cx="45" cy="33"/>
                  </a:xfrm>
                  <a:custGeom>
                    <a:avLst/>
                    <a:gdLst>
                      <a:gd name="T0" fmla="*/ 24 w 44"/>
                      <a:gd name="T1" fmla="*/ 0 h 33"/>
                      <a:gd name="T2" fmla="*/ 25 w 44"/>
                      <a:gd name="T3" fmla="*/ 0 h 33"/>
                      <a:gd name="T4" fmla="*/ 26 w 44"/>
                      <a:gd name="T5" fmla="*/ 0 h 33"/>
                      <a:gd name="T6" fmla="*/ 27 w 44"/>
                      <a:gd name="T7" fmla="*/ 0 h 33"/>
                      <a:gd name="T8" fmla="*/ 29 w 44"/>
                      <a:gd name="T9" fmla="*/ 0 h 33"/>
                      <a:gd name="T10" fmla="*/ 30 w 44"/>
                      <a:gd name="T11" fmla="*/ 0 h 33"/>
                      <a:gd name="T12" fmla="*/ 31 w 44"/>
                      <a:gd name="T13" fmla="*/ 0 h 33"/>
                      <a:gd name="T14" fmla="*/ 32 w 44"/>
                      <a:gd name="T15" fmla="*/ 0 h 33"/>
                      <a:gd name="T16" fmla="*/ 33 w 44"/>
                      <a:gd name="T17" fmla="*/ 1 h 33"/>
                      <a:gd name="T18" fmla="*/ 35 w 44"/>
                      <a:gd name="T19" fmla="*/ 1 h 33"/>
                      <a:gd name="T20" fmla="*/ 36 w 44"/>
                      <a:gd name="T21" fmla="*/ 2 h 33"/>
                      <a:gd name="T22" fmla="*/ 37 w 44"/>
                      <a:gd name="T23" fmla="*/ 2 h 33"/>
                      <a:gd name="T24" fmla="*/ 38 w 44"/>
                      <a:gd name="T25" fmla="*/ 3 h 33"/>
                      <a:gd name="T26" fmla="*/ 39 w 44"/>
                      <a:gd name="T27" fmla="*/ 5 h 33"/>
                      <a:gd name="T28" fmla="*/ 41 w 44"/>
                      <a:gd name="T29" fmla="*/ 7 h 33"/>
                      <a:gd name="T30" fmla="*/ 42 w 44"/>
                      <a:gd name="T31" fmla="*/ 9 h 33"/>
                      <a:gd name="T32" fmla="*/ 43 w 44"/>
                      <a:gd name="T33" fmla="*/ 11 h 33"/>
                      <a:gd name="T34" fmla="*/ 44 w 44"/>
                      <a:gd name="T35" fmla="*/ 14 h 33"/>
                      <a:gd name="T36" fmla="*/ 45 w 44"/>
                      <a:gd name="T37" fmla="*/ 16 h 33"/>
                      <a:gd name="T38" fmla="*/ 46 w 44"/>
                      <a:gd name="T39" fmla="*/ 17 h 33"/>
                      <a:gd name="T40" fmla="*/ 46 w 44"/>
                      <a:gd name="T41" fmla="*/ 18 h 33"/>
                      <a:gd name="T42" fmla="*/ 46 w 44"/>
                      <a:gd name="T43" fmla="*/ 20 h 33"/>
                      <a:gd name="T44" fmla="*/ 46 w 44"/>
                      <a:gd name="T45" fmla="*/ 21 h 33"/>
                      <a:gd name="T46" fmla="*/ 46 w 44"/>
                      <a:gd name="T47" fmla="*/ 22 h 33"/>
                      <a:gd name="T48" fmla="*/ 46 w 44"/>
                      <a:gd name="T49" fmla="*/ 23 h 33"/>
                      <a:gd name="T50" fmla="*/ 46 w 44"/>
                      <a:gd name="T51" fmla="*/ 24 h 33"/>
                      <a:gd name="T52" fmla="*/ 46 w 44"/>
                      <a:gd name="T53" fmla="*/ 25 h 33"/>
                      <a:gd name="T54" fmla="*/ 45 w 44"/>
                      <a:gd name="T55" fmla="*/ 26 h 33"/>
                      <a:gd name="T56" fmla="*/ 45 w 44"/>
                      <a:gd name="T57" fmla="*/ 27 h 33"/>
                      <a:gd name="T58" fmla="*/ 45 w 44"/>
                      <a:gd name="T59" fmla="*/ 28 h 33"/>
                      <a:gd name="T60" fmla="*/ 44 w 44"/>
                      <a:gd name="T61" fmla="*/ 29 h 33"/>
                      <a:gd name="T62" fmla="*/ 44 w 44"/>
                      <a:gd name="T63" fmla="*/ 30 h 33"/>
                      <a:gd name="T64" fmla="*/ 43 w 44"/>
                      <a:gd name="T65" fmla="*/ 31 h 33"/>
                      <a:gd name="T66" fmla="*/ 43 w 44"/>
                      <a:gd name="T67" fmla="*/ 32 h 33"/>
                      <a:gd name="T68" fmla="*/ 1 w 44"/>
                      <a:gd name="T69" fmla="*/ 16 h 33"/>
                      <a:gd name="T70" fmla="*/ 1 w 44"/>
                      <a:gd name="T71" fmla="*/ 16 h 33"/>
                      <a:gd name="T72" fmla="*/ 0 w 44"/>
                      <a:gd name="T73" fmla="*/ 15 h 33"/>
                      <a:gd name="T74" fmla="*/ 0 w 44"/>
                      <a:gd name="T75" fmla="*/ 14 h 33"/>
                      <a:gd name="T76" fmla="*/ 0 w 44"/>
                      <a:gd name="T77" fmla="*/ 13 h 33"/>
                      <a:gd name="T78" fmla="*/ 0 w 44"/>
                      <a:gd name="T79" fmla="*/ 13 h 33"/>
                      <a:gd name="T80" fmla="*/ 0 w 44"/>
                      <a:gd name="T81" fmla="*/ 12 h 33"/>
                      <a:gd name="T82" fmla="*/ 0 w 44"/>
                      <a:gd name="T83" fmla="*/ 11 h 33"/>
                      <a:gd name="T84" fmla="*/ 0 w 44"/>
                      <a:gd name="T85" fmla="*/ 10 h 33"/>
                      <a:gd name="T86" fmla="*/ 0 w 44"/>
                      <a:gd name="T87" fmla="*/ 9 h 33"/>
                      <a:gd name="T88" fmla="*/ 0 w 44"/>
                      <a:gd name="T89" fmla="*/ 9 h 33"/>
                      <a:gd name="T90" fmla="*/ 0 w 44"/>
                      <a:gd name="T91" fmla="*/ 8 h 33"/>
                      <a:gd name="T92" fmla="*/ 0 w 44"/>
                      <a:gd name="T93" fmla="*/ 7 h 33"/>
                      <a:gd name="T94" fmla="*/ 0 w 44"/>
                      <a:gd name="T95" fmla="*/ 6 h 3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4"/>
                      <a:gd name="T145" fmla="*/ 0 h 33"/>
                      <a:gd name="T146" fmla="*/ 44 w 44"/>
                      <a:gd name="T147" fmla="*/ 33 h 3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4" h="33">
                        <a:moveTo>
                          <a:pt x="0" y="6"/>
                        </a:move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7" y="0"/>
                        </a:lnTo>
                        <a:lnTo>
                          <a:pt x="28" y="0"/>
                        </a:lnTo>
                        <a:lnTo>
                          <a:pt x="29" y="0"/>
                        </a:lnTo>
                        <a:lnTo>
                          <a:pt x="30" y="0"/>
                        </a:lnTo>
                        <a:lnTo>
                          <a:pt x="31" y="0"/>
                        </a:lnTo>
                        <a:lnTo>
                          <a:pt x="31" y="1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3" y="2"/>
                        </a:lnTo>
                        <a:lnTo>
                          <a:pt x="34" y="2"/>
                        </a:lnTo>
                        <a:lnTo>
                          <a:pt x="35" y="2"/>
                        </a:lnTo>
                        <a:lnTo>
                          <a:pt x="35" y="3"/>
                        </a:lnTo>
                        <a:lnTo>
                          <a:pt x="36" y="3"/>
                        </a:lnTo>
                        <a:lnTo>
                          <a:pt x="36" y="4"/>
                        </a:lnTo>
                        <a:lnTo>
                          <a:pt x="37" y="4"/>
                        </a:lnTo>
                        <a:lnTo>
                          <a:pt x="37" y="5"/>
                        </a:lnTo>
                        <a:lnTo>
                          <a:pt x="38" y="6"/>
                        </a:lnTo>
                        <a:lnTo>
                          <a:pt x="39" y="7"/>
                        </a:lnTo>
                        <a:lnTo>
                          <a:pt x="39" y="8"/>
                        </a:lnTo>
                        <a:lnTo>
                          <a:pt x="40" y="8"/>
                        </a:lnTo>
                        <a:lnTo>
                          <a:pt x="40" y="9"/>
                        </a:lnTo>
                        <a:lnTo>
                          <a:pt x="40" y="10"/>
                        </a:lnTo>
                        <a:lnTo>
                          <a:pt x="41" y="10"/>
                        </a:lnTo>
                        <a:lnTo>
                          <a:pt x="41" y="11"/>
                        </a:lnTo>
                        <a:lnTo>
                          <a:pt x="42" y="12"/>
                        </a:lnTo>
                        <a:lnTo>
                          <a:pt x="42" y="13"/>
                        </a:lnTo>
                        <a:lnTo>
                          <a:pt x="42" y="14"/>
                        </a:lnTo>
                        <a:lnTo>
                          <a:pt x="43" y="14"/>
                        </a:lnTo>
                        <a:lnTo>
                          <a:pt x="43" y="15"/>
                        </a:lnTo>
                        <a:lnTo>
                          <a:pt x="43" y="16"/>
                        </a:lnTo>
                        <a:lnTo>
                          <a:pt x="43" y="17"/>
                        </a:lnTo>
                        <a:lnTo>
                          <a:pt x="44" y="17"/>
                        </a:lnTo>
                        <a:lnTo>
                          <a:pt x="44" y="18"/>
                        </a:lnTo>
                        <a:lnTo>
                          <a:pt x="44" y="19"/>
                        </a:lnTo>
                        <a:lnTo>
                          <a:pt x="44" y="20"/>
                        </a:lnTo>
                        <a:lnTo>
                          <a:pt x="44" y="21"/>
                        </a:lnTo>
                        <a:lnTo>
                          <a:pt x="44" y="22"/>
                        </a:lnTo>
                        <a:lnTo>
                          <a:pt x="44" y="23"/>
                        </a:lnTo>
                        <a:lnTo>
                          <a:pt x="44" y="24"/>
                        </a:lnTo>
                        <a:lnTo>
                          <a:pt x="44" y="25"/>
                        </a:lnTo>
                        <a:lnTo>
                          <a:pt x="44" y="26"/>
                        </a:lnTo>
                        <a:lnTo>
                          <a:pt x="43" y="26"/>
                        </a:lnTo>
                        <a:lnTo>
                          <a:pt x="43" y="27"/>
                        </a:lnTo>
                        <a:lnTo>
                          <a:pt x="43" y="28"/>
                        </a:lnTo>
                        <a:lnTo>
                          <a:pt x="43" y="29"/>
                        </a:lnTo>
                        <a:lnTo>
                          <a:pt x="42" y="29"/>
                        </a:lnTo>
                        <a:lnTo>
                          <a:pt x="42" y="30"/>
                        </a:lnTo>
                        <a:lnTo>
                          <a:pt x="42" y="31"/>
                        </a:lnTo>
                        <a:lnTo>
                          <a:pt x="41" y="31"/>
                        </a:lnTo>
                        <a:lnTo>
                          <a:pt x="41" y="32"/>
                        </a:lnTo>
                        <a:lnTo>
                          <a:pt x="41" y="33"/>
                        </a:lnTo>
                        <a:lnTo>
                          <a:pt x="1" y="17"/>
                        </a:lnTo>
                        <a:lnTo>
                          <a:pt x="1" y="16"/>
                        </a:lnTo>
                        <a:lnTo>
                          <a:pt x="1" y="15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47" name="Freeform 340"/>
                  <p:cNvSpPr>
                    <a:spLocks noChangeArrowheads="1"/>
                  </p:cNvSpPr>
                  <p:nvPr/>
                </p:nvSpPr>
                <p:spPr bwMode="auto">
                  <a:xfrm>
                    <a:off x="438" y="382"/>
                    <a:ext cx="36" cy="20"/>
                  </a:xfrm>
                  <a:custGeom>
                    <a:avLst/>
                    <a:gdLst>
                      <a:gd name="T0" fmla="*/ 0 w 36"/>
                      <a:gd name="T1" fmla="*/ 0 h 20"/>
                      <a:gd name="T2" fmla="*/ 21 w 36"/>
                      <a:gd name="T3" fmla="*/ 0 h 20"/>
                      <a:gd name="T4" fmla="*/ 34 w 36"/>
                      <a:gd name="T5" fmla="*/ 9 h 20"/>
                      <a:gd name="T6" fmla="*/ 36 w 36"/>
                      <a:gd name="T7" fmla="*/ 14 h 20"/>
                      <a:gd name="T8" fmla="*/ 34 w 36"/>
                      <a:gd name="T9" fmla="*/ 19 h 20"/>
                      <a:gd name="T10" fmla="*/ 31 w 36"/>
                      <a:gd name="T11" fmla="*/ 20 h 20"/>
                      <a:gd name="T12" fmla="*/ 27 w 36"/>
                      <a:gd name="T13" fmla="*/ 19 h 20"/>
                      <a:gd name="T14" fmla="*/ 2 w 36"/>
                      <a:gd name="T15" fmla="*/ 9 h 20"/>
                      <a:gd name="T16" fmla="*/ 0 w 36"/>
                      <a:gd name="T17" fmla="*/ 6 h 20"/>
                      <a:gd name="T18" fmla="*/ 0 w 36"/>
                      <a:gd name="T19" fmla="*/ 3 h 20"/>
                      <a:gd name="T20" fmla="*/ 0 w 36"/>
                      <a:gd name="T21" fmla="*/ 0 h 2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6"/>
                      <a:gd name="T34" fmla="*/ 0 h 20"/>
                      <a:gd name="T35" fmla="*/ 36 w 36"/>
                      <a:gd name="T36" fmla="*/ 20 h 2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6" h="20">
                        <a:moveTo>
                          <a:pt x="0" y="0"/>
                        </a:moveTo>
                        <a:lnTo>
                          <a:pt x="21" y="0"/>
                        </a:lnTo>
                        <a:cubicBezTo>
                          <a:pt x="21" y="0"/>
                          <a:pt x="29" y="2"/>
                          <a:pt x="34" y="9"/>
                        </a:cubicBezTo>
                        <a:cubicBezTo>
                          <a:pt x="34" y="9"/>
                          <a:pt x="36" y="11"/>
                          <a:pt x="36" y="14"/>
                        </a:cubicBezTo>
                        <a:cubicBezTo>
                          <a:pt x="36" y="14"/>
                          <a:pt x="36" y="16"/>
                          <a:pt x="34" y="19"/>
                        </a:cubicBezTo>
                        <a:cubicBezTo>
                          <a:pt x="34" y="19"/>
                          <a:pt x="33" y="20"/>
                          <a:pt x="31" y="20"/>
                        </a:cubicBezTo>
                        <a:cubicBezTo>
                          <a:pt x="31" y="20"/>
                          <a:pt x="28" y="20"/>
                          <a:pt x="27" y="19"/>
                        </a:cubicBezTo>
                        <a:lnTo>
                          <a:pt x="2" y="9"/>
                        </a:lnTo>
                        <a:cubicBezTo>
                          <a:pt x="2" y="9"/>
                          <a:pt x="1" y="8"/>
                          <a:pt x="0" y="6"/>
                        </a:cubicBezTo>
                        <a:cubicBezTo>
                          <a:pt x="0" y="6"/>
                          <a:pt x="0" y="5"/>
                          <a:pt x="0" y="3"/>
                        </a:cubicBezTo>
                        <a:cubicBezTo>
                          <a:pt x="0" y="3"/>
                          <a:pt x="0" y="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48" name="Freeform 341"/>
                  <p:cNvSpPr>
                    <a:spLocks noChangeArrowheads="1"/>
                  </p:cNvSpPr>
                  <p:nvPr/>
                </p:nvSpPr>
                <p:spPr bwMode="auto">
                  <a:xfrm>
                    <a:off x="439" y="371"/>
                    <a:ext cx="33" cy="8"/>
                  </a:xfrm>
                  <a:custGeom>
                    <a:avLst/>
                    <a:gdLst>
                      <a:gd name="T0" fmla="*/ 34 w 32"/>
                      <a:gd name="T1" fmla="*/ 0 h 8"/>
                      <a:gd name="T2" fmla="*/ 0 w 32"/>
                      <a:gd name="T3" fmla="*/ 8 h 8"/>
                      <a:gd name="T4" fmla="*/ 34 w 32"/>
                      <a:gd name="T5" fmla="*/ 3 h 8"/>
                      <a:gd name="T6" fmla="*/ 34 w 32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8"/>
                      <a:gd name="T14" fmla="*/ 32 w 32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8">
                        <a:moveTo>
                          <a:pt x="32" y="0"/>
                        </a:moveTo>
                        <a:cubicBezTo>
                          <a:pt x="32" y="0"/>
                          <a:pt x="15" y="0"/>
                          <a:pt x="0" y="8"/>
                        </a:cubicBezTo>
                        <a:cubicBezTo>
                          <a:pt x="0" y="8"/>
                          <a:pt x="15" y="3"/>
                          <a:pt x="32" y="3"/>
                        </a:cubicBezTo>
                        <a:lnTo>
                          <a:pt x="3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49" name="Freeform 342"/>
                  <p:cNvSpPr>
                    <a:spLocks noChangeArrowheads="1"/>
                  </p:cNvSpPr>
                  <p:nvPr/>
                </p:nvSpPr>
                <p:spPr bwMode="auto">
                  <a:xfrm>
                    <a:off x="454" y="369"/>
                    <a:ext cx="8" cy="4"/>
                  </a:xfrm>
                  <a:custGeom>
                    <a:avLst/>
                    <a:gdLst>
                      <a:gd name="T0" fmla="*/ 0 w 7"/>
                      <a:gd name="T1" fmla="*/ 5 h 3"/>
                      <a:gd name="T2" fmla="*/ 9 w 7"/>
                      <a:gd name="T3" fmla="*/ 0 h 3"/>
                      <a:gd name="T4" fmla="*/ 6 w 7"/>
                      <a:gd name="T5" fmla="*/ 0 h 3"/>
                      <a:gd name="T6" fmla="*/ 2 w 7"/>
                      <a:gd name="T7" fmla="*/ 1 h 3"/>
                      <a:gd name="T8" fmla="*/ 0 w 7"/>
                      <a:gd name="T9" fmla="*/ 5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3"/>
                      <a:gd name="T17" fmla="*/ 7 w 7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3">
                        <a:moveTo>
                          <a:pt x="0" y="3"/>
                        </a:moveTo>
                        <a:cubicBezTo>
                          <a:pt x="0" y="3"/>
                          <a:pt x="4" y="4"/>
                          <a:pt x="7" y="0"/>
                        </a:cubicBezTo>
                        <a:cubicBezTo>
                          <a:pt x="7" y="0"/>
                          <a:pt x="6" y="0"/>
                          <a:pt x="4" y="0"/>
                        </a:cubicBezTo>
                        <a:cubicBezTo>
                          <a:pt x="4" y="0"/>
                          <a:pt x="3" y="0"/>
                          <a:pt x="2" y="1"/>
                        </a:cubicBezTo>
                        <a:cubicBezTo>
                          <a:pt x="2" y="1"/>
                          <a:pt x="0" y="2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50" name="Freeform 343"/>
                  <p:cNvSpPr>
                    <a:spLocks noChangeArrowheads="1"/>
                  </p:cNvSpPr>
                  <p:nvPr/>
                </p:nvSpPr>
                <p:spPr bwMode="auto">
                  <a:xfrm>
                    <a:off x="33" y="361"/>
                    <a:ext cx="422" cy="131"/>
                  </a:xfrm>
                  <a:custGeom>
                    <a:avLst/>
                    <a:gdLst>
                      <a:gd name="T0" fmla="*/ 57 w 421"/>
                      <a:gd name="T1" fmla="*/ 130 h 131"/>
                      <a:gd name="T2" fmla="*/ 423 w 421"/>
                      <a:gd name="T3" fmla="*/ 57 h 131"/>
                      <a:gd name="T4" fmla="*/ 414 w 421"/>
                      <a:gd name="T5" fmla="*/ 46 h 131"/>
                      <a:gd name="T6" fmla="*/ 334 w 421"/>
                      <a:gd name="T7" fmla="*/ 13 h 131"/>
                      <a:gd name="T8" fmla="*/ 333 w 421"/>
                      <a:gd name="T9" fmla="*/ 6 h 131"/>
                      <a:gd name="T10" fmla="*/ 322 w 421"/>
                      <a:gd name="T11" fmla="*/ 0 h 131"/>
                      <a:gd name="T12" fmla="*/ 0 w 421"/>
                      <a:gd name="T13" fmla="*/ 47 h 131"/>
                      <a:gd name="T14" fmla="*/ 8 w 421"/>
                      <a:gd name="T15" fmla="*/ 55 h 131"/>
                      <a:gd name="T16" fmla="*/ 9 w 421"/>
                      <a:gd name="T17" fmla="*/ 62 h 131"/>
                      <a:gd name="T18" fmla="*/ 51 w 421"/>
                      <a:gd name="T19" fmla="*/ 117 h 131"/>
                      <a:gd name="T20" fmla="*/ 53 w 421"/>
                      <a:gd name="T21" fmla="*/ 131 h 131"/>
                      <a:gd name="T22" fmla="*/ 57 w 421"/>
                      <a:gd name="T23" fmla="*/ 130 h 13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21"/>
                      <a:gd name="T37" fmla="*/ 0 h 131"/>
                      <a:gd name="T38" fmla="*/ 421 w 421"/>
                      <a:gd name="T39" fmla="*/ 131 h 13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21" h="131">
                        <a:moveTo>
                          <a:pt x="57" y="130"/>
                        </a:moveTo>
                        <a:lnTo>
                          <a:pt x="421" y="57"/>
                        </a:lnTo>
                        <a:cubicBezTo>
                          <a:pt x="421" y="57"/>
                          <a:pt x="418" y="50"/>
                          <a:pt x="412" y="46"/>
                        </a:cubicBezTo>
                        <a:lnTo>
                          <a:pt x="332" y="13"/>
                        </a:lnTo>
                        <a:lnTo>
                          <a:pt x="331" y="6"/>
                        </a:lnTo>
                        <a:lnTo>
                          <a:pt x="320" y="0"/>
                        </a:lnTo>
                        <a:lnTo>
                          <a:pt x="0" y="47"/>
                        </a:lnTo>
                        <a:cubicBezTo>
                          <a:pt x="0" y="47"/>
                          <a:pt x="4" y="51"/>
                          <a:pt x="8" y="55"/>
                        </a:cubicBezTo>
                        <a:lnTo>
                          <a:pt x="9" y="62"/>
                        </a:lnTo>
                        <a:lnTo>
                          <a:pt x="51" y="117"/>
                        </a:lnTo>
                        <a:cubicBezTo>
                          <a:pt x="51" y="117"/>
                          <a:pt x="54" y="123"/>
                          <a:pt x="53" y="131"/>
                        </a:cubicBezTo>
                        <a:lnTo>
                          <a:pt x="57" y="13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51" name="Freeform 344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408"/>
                    <a:ext cx="57" cy="84"/>
                  </a:xfrm>
                  <a:custGeom>
                    <a:avLst/>
                    <a:gdLst>
                      <a:gd name="T0" fmla="*/ 52 w 57"/>
                      <a:gd name="T1" fmla="*/ 84 h 84"/>
                      <a:gd name="T2" fmla="*/ 56 w 57"/>
                      <a:gd name="T3" fmla="*/ 84 h 84"/>
                      <a:gd name="T4" fmla="*/ 55 w 57"/>
                      <a:gd name="T5" fmla="*/ 71 h 84"/>
                      <a:gd name="T6" fmla="*/ 11 w 57"/>
                      <a:gd name="T7" fmla="*/ 16 h 84"/>
                      <a:gd name="T8" fmla="*/ 11 w 57"/>
                      <a:gd name="T9" fmla="*/ 8 h 84"/>
                      <a:gd name="T10" fmla="*/ 3 w 57"/>
                      <a:gd name="T11" fmla="*/ 0 h 84"/>
                      <a:gd name="T12" fmla="*/ 0 w 57"/>
                      <a:gd name="T13" fmla="*/ 0 h 84"/>
                      <a:gd name="T14" fmla="*/ 0 w 57"/>
                      <a:gd name="T15" fmla="*/ 15 h 84"/>
                      <a:gd name="T16" fmla="*/ 52 w 57"/>
                      <a:gd name="T17" fmla="*/ 84 h 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7"/>
                      <a:gd name="T28" fmla="*/ 0 h 84"/>
                      <a:gd name="T29" fmla="*/ 57 w 57"/>
                      <a:gd name="T30" fmla="*/ 84 h 8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7" h="84">
                        <a:moveTo>
                          <a:pt x="52" y="84"/>
                        </a:moveTo>
                        <a:cubicBezTo>
                          <a:pt x="52" y="84"/>
                          <a:pt x="54" y="84"/>
                          <a:pt x="56" y="84"/>
                        </a:cubicBezTo>
                        <a:cubicBezTo>
                          <a:pt x="56" y="84"/>
                          <a:pt x="57" y="77"/>
                          <a:pt x="55" y="71"/>
                        </a:cubicBezTo>
                        <a:lnTo>
                          <a:pt x="11" y="16"/>
                        </a:lnTo>
                        <a:lnTo>
                          <a:pt x="11" y="8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5"/>
                        </a:lnTo>
                        <a:lnTo>
                          <a:pt x="52" y="84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52" name="Freeform 345"/>
                  <p:cNvSpPr>
                    <a:spLocks noChangeArrowheads="1"/>
                  </p:cNvSpPr>
                  <p:nvPr/>
                </p:nvSpPr>
                <p:spPr bwMode="auto">
                  <a:xfrm>
                    <a:off x="351" y="360"/>
                    <a:ext cx="105" cy="58"/>
                  </a:xfrm>
                  <a:custGeom>
                    <a:avLst/>
                    <a:gdLst>
                      <a:gd name="T0" fmla="*/ 103 w 105"/>
                      <a:gd name="T1" fmla="*/ 59 h 57"/>
                      <a:gd name="T2" fmla="*/ 105 w 105"/>
                      <a:gd name="T3" fmla="*/ 59 h 57"/>
                      <a:gd name="T4" fmla="*/ 97 w 105"/>
                      <a:gd name="T5" fmla="*/ 49 h 57"/>
                      <a:gd name="T6" fmla="*/ 15 w 105"/>
                      <a:gd name="T7" fmla="*/ 12 h 57"/>
                      <a:gd name="T8" fmla="*/ 14 w 105"/>
                      <a:gd name="T9" fmla="*/ 6 h 57"/>
                      <a:gd name="T10" fmla="*/ 2 w 105"/>
                      <a:gd name="T11" fmla="*/ 0 h 57"/>
                      <a:gd name="T12" fmla="*/ 0 w 105"/>
                      <a:gd name="T13" fmla="*/ 0 h 57"/>
                      <a:gd name="T14" fmla="*/ 13 w 105"/>
                      <a:gd name="T15" fmla="*/ 7 h 57"/>
                      <a:gd name="T16" fmla="*/ 13 w 105"/>
                      <a:gd name="T17" fmla="*/ 13 h 57"/>
                      <a:gd name="T18" fmla="*/ 96 w 105"/>
                      <a:gd name="T19" fmla="*/ 51 h 57"/>
                      <a:gd name="T20" fmla="*/ 103 w 105"/>
                      <a:gd name="T21" fmla="*/ 59 h 5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5"/>
                      <a:gd name="T34" fmla="*/ 0 h 57"/>
                      <a:gd name="T35" fmla="*/ 105 w 105"/>
                      <a:gd name="T36" fmla="*/ 57 h 5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5" h="57">
                        <a:moveTo>
                          <a:pt x="103" y="57"/>
                        </a:moveTo>
                        <a:lnTo>
                          <a:pt x="105" y="57"/>
                        </a:lnTo>
                        <a:cubicBezTo>
                          <a:pt x="105" y="57"/>
                          <a:pt x="102" y="51"/>
                          <a:pt x="97" y="47"/>
                        </a:cubicBezTo>
                        <a:lnTo>
                          <a:pt x="15" y="12"/>
                        </a:lnTo>
                        <a:lnTo>
                          <a:pt x="14" y="6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3" y="7"/>
                        </a:lnTo>
                        <a:lnTo>
                          <a:pt x="13" y="13"/>
                        </a:lnTo>
                        <a:lnTo>
                          <a:pt x="96" y="49"/>
                        </a:lnTo>
                        <a:cubicBezTo>
                          <a:pt x="96" y="49"/>
                          <a:pt x="100" y="52"/>
                          <a:pt x="103" y="57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53" name="Freeform 346"/>
                  <p:cNvSpPr>
                    <a:spLocks noChangeArrowheads="1"/>
                  </p:cNvSpPr>
                  <p:nvPr/>
                </p:nvSpPr>
                <p:spPr bwMode="auto">
                  <a:xfrm>
                    <a:off x="42" y="367"/>
                    <a:ext cx="323" cy="55"/>
                  </a:xfrm>
                  <a:custGeom>
                    <a:avLst/>
                    <a:gdLst>
                      <a:gd name="T0" fmla="*/ 0 w 322"/>
                      <a:gd name="T1" fmla="*/ 49 h 55"/>
                      <a:gd name="T2" fmla="*/ 322 w 322"/>
                      <a:gd name="T3" fmla="*/ 0 h 55"/>
                      <a:gd name="T4" fmla="*/ 324 w 322"/>
                      <a:gd name="T5" fmla="*/ 5 h 55"/>
                      <a:gd name="T6" fmla="*/ 0 w 322"/>
                      <a:gd name="T7" fmla="*/ 55 h 55"/>
                      <a:gd name="T8" fmla="*/ 0 w 322"/>
                      <a:gd name="T9" fmla="*/ 49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2"/>
                      <a:gd name="T16" fmla="*/ 0 h 55"/>
                      <a:gd name="T17" fmla="*/ 322 w 322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2" h="55">
                        <a:moveTo>
                          <a:pt x="0" y="49"/>
                        </a:moveTo>
                        <a:lnTo>
                          <a:pt x="320" y="0"/>
                        </a:lnTo>
                        <a:lnTo>
                          <a:pt x="322" y="5"/>
                        </a:lnTo>
                        <a:lnTo>
                          <a:pt x="0" y="55"/>
                        </a:lnTo>
                        <a:lnTo>
                          <a:pt x="0" y="4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54" name="Freeform 347"/>
                  <p:cNvSpPr>
                    <a:spLocks noChangeArrowheads="1"/>
                  </p:cNvSpPr>
                  <p:nvPr/>
                </p:nvSpPr>
                <p:spPr bwMode="auto">
                  <a:xfrm>
                    <a:off x="88" y="409"/>
                    <a:ext cx="367" cy="83"/>
                  </a:xfrm>
                  <a:custGeom>
                    <a:avLst/>
                    <a:gdLst>
                      <a:gd name="T0" fmla="*/ 0 w 366"/>
                      <a:gd name="T1" fmla="*/ 75 h 82"/>
                      <a:gd name="T2" fmla="*/ 359 w 366"/>
                      <a:gd name="T3" fmla="*/ 0 h 82"/>
                      <a:gd name="T4" fmla="*/ 368 w 366"/>
                      <a:gd name="T5" fmla="*/ 8 h 82"/>
                      <a:gd name="T6" fmla="*/ 0 w 366"/>
                      <a:gd name="T7" fmla="*/ 84 h 82"/>
                      <a:gd name="T8" fmla="*/ 0 w 366"/>
                      <a:gd name="T9" fmla="*/ 75 h 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6"/>
                      <a:gd name="T16" fmla="*/ 0 h 82"/>
                      <a:gd name="T17" fmla="*/ 366 w 366"/>
                      <a:gd name="T18" fmla="*/ 82 h 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6" h="82">
                        <a:moveTo>
                          <a:pt x="0" y="73"/>
                        </a:moveTo>
                        <a:lnTo>
                          <a:pt x="357" y="0"/>
                        </a:lnTo>
                        <a:cubicBezTo>
                          <a:pt x="357" y="0"/>
                          <a:pt x="363" y="2"/>
                          <a:pt x="366" y="8"/>
                        </a:cubicBezTo>
                        <a:lnTo>
                          <a:pt x="0" y="82"/>
                        </a:lnTo>
                        <a:lnTo>
                          <a:pt x="0" y="7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55" name="Freeform 348"/>
                  <p:cNvSpPr>
                    <a:spLocks noChangeArrowheads="1"/>
                  </p:cNvSpPr>
                  <p:nvPr/>
                </p:nvSpPr>
                <p:spPr bwMode="auto">
                  <a:xfrm>
                    <a:off x="55" y="380"/>
                    <a:ext cx="373" cy="92"/>
                  </a:xfrm>
                  <a:custGeom>
                    <a:avLst/>
                    <a:gdLst>
                      <a:gd name="T0" fmla="*/ 5 w 372"/>
                      <a:gd name="T1" fmla="*/ 59 h 91"/>
                      <a:gd name="T2" fmla="*/ 35 w 372"/>
                      <a:gd name="T3" fmla="*/ 93 h 91"/>
                      <a:gd name="T4" fmla="*/ 276 w 372"/>
                      <a:gd name="T5" fmla="*/ 43 h 91"/>
                      <a:gd name="T6" fmla="*/ 253 w 372"/>
                      <a:gd name="T7" fmla="*/ 26 h 91"/>
                      <a:gd name="T8" fmla="*/ 296 w 372"/>
                      <a:gd name="T9" fmla="*/ 18 h 91"/>
                      <a:gd name="T10" fmla="*/ 323 w 372"/>
                      <a:gd name="T11" fmla="*/ 33 h 91"/>
                      <a:gd name="T12" fmla="*/ 374 w 372"/>
                      <a:gd name="T13" fmla="*/ 23 h 91"/>
                      <a:gd name="T14" fmla="*/ 374 w 372"/>
                      <a:gd name="T15" fmla="*/ 21 h 91"/>
                      <a:gd name="T16" fmla="*/ 326 w 372"/>
                      <a:gd name="T17" fmla="*/ 0 h 91"/>
                      <a:gd name="T18" fmla="*/ 270 w 372"/>
                      <a:gd name="T19" fmla="*/ 9 h 91"/>
                      <a:gd name="T20" fmla="*/ 263 w 372"/>
                      <a:gd name="T21" fmla="*/ 1 h 91"/>
                      <a:gd name="T22" fmla="*/ 225 w 372"/>
                      <a:gd name="T23" fmla="*/ 8 h 91"/>
                      <a:gd name="T24" fmla="*/ 228 w 372"/>
                      <a:gd name="T25" fmla="*/ 10 h 91"/>
                      <a:gd name="T26" fmla="*/ 224 w 372"/>
                      <a:gd name="T27" fmla="*/ 11 h 91"/>
                      <a:gd name="T28" fmla="*/ 220 w 372"/>
                      <a:gd name="T29" fmla="*/ 8 h 91"/>
                      <a:gd name="T30" fmla="*/ 162 w 372"/>
                      <a:gd name="T31" fmla="*/ 17 h 91"/>
                      <a:gd name="T32" fmla="*/ 168 w 372"/>
                      <a:gd name="T33" fmla="*/ 24 h 91"/>
                      <a:gd name="T34" fmla="*/ 163 w 372"/>
                      <a:gd name="T35" fmla="*/ 25 h 91"/>
                      <a:gd name="T36" fmla="*/ 156 w 372"/>
                      <a:gd name="T37" fmla="*/ 18 h 91"/>
                      <a:gd name="T38" fmla="*/ 99 w 372"/>
                      <a:gd name="T39" fmla="*/ 26 h 91"/>
                      <a:gd name="T40" fmla="*/ 99 w 372"/>
                      <a:gd name="T41" fmla="*/ 31 h 91"/>
                      <a:gd name="T42" fmla="*/ 102 w 372"/>
                      <a:gd name="T43" fmla="*/ 35 h 91"/>
                      <a:gd name="T44" fmla="*/ 96 w 372"/>
                      <a:gd name="T45" fmla="*/ 35 h 91"/>
                      <a:gd name="T46" fmla="*/ 90 w 372"/>
                      <a:gd name="T47" fmla="*/ 28 h 91"/>
                      <a:gd name="T48" fmla="*/ 28 w 372"/>
                      <a:gd name="T49" fmla="*/ 38 h 91"/>
                      <a:gd name="T50" fmla="*/ 27 w 372"/>
                      <a:gd name="T51" fmla="*/ 42 h 91"/>
                      <a:gd name="T52" fmla="*/ 29 w 372"/>
                      <a:gd name="T53" fmla="*/ 48 h 91"/>
                      <a:gd name="T54" fmla="*/ 19 w 372"/>
                      <a:gd name="T55" fmla="*/ 49 h 91"/>
                      <a:gd name="T56" fmla="*/ 13 w 372"/>
                      <a:gd name="T57" fmla="*/ 40 h 91"/>
                      <a:gd name="T58" fmla="*/ 0 w 372"/>
                      <a:gd name="T59" fmla="*/ 42 h 91"/>
                      <a:gd name="T60" fmla="*/ 0 w 372"/>
                      <a:gd name="T61" fmla="*/ 49 h 91"/>
                      <a:gd name="T62" fmla="*/ 5 w 372"/>
                      <a:gd name="T63" fmla="*/ 53 h 91"/>
                      <a:gd name="T64" fmla="*/ 5 w 372"/>
                      <a:gd name="T65" fmla="*/ 59 h 9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72"/>
                      <a:gd name="T100" fmla="*/ 0 h 91"/>
                      <a:gd name="T101" fmla="*/ 372 w 372"/>
                      <a:gd name="T102" fmla="*/ 91 h 9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72" h="91">
                        <a:moveTo>
                          <a:pt x="5" y="57"/>
                        </a:moveTo>
                        <a:lnTo>
                          <a:pt x="35" y="91"/>
                        </a:lnTo>
                        <a:lnTo>
                          <a:pt x="274" y="43"/>
                        </a:lnTo>
                        <a:lnTo>
                          <a:pt x="251" y="26"/>
                        </a:lnTo>
                        <a:lnTo>
                          <a:pt x="294" y="18"/>
                        </a:lnTo>
                        <a:lnTo>
                          <a:pt x="321" y="33"/>
                        </a:lnTo>
                        <a:lnTo>
                          <a:pt x="372" y="23"/>
                        </a:lnTo>
                        <a:lnTo>
                          <a:pt x="372" y="21"/>
                        </a:lnTo>
                        <a:lnTo>
                          <a:pt x="324" y="0"/>
                        </a:lnTo>
                        <a:lnTo>
                          <a:pt x="268" y="9"/>
                        </a:lnTo>
                        <a:lnTo>
                          <a:pt x="261" y="1"/>
                        </a:lnTo>
                        <a:lnTo>
                          <a:pt x="223" y="8"/>
                        </a:lnTo>
                        <a:lnTo>
                          <a:pt x="226" y="10"/>
                        </a:lnTo>
                        <a:lnTo>
                          <a:pt x="222" y="11"/>
                        </a:lnTo>
                        <a:lnTo>
                          <a:pt x="218" y="8"/>
                        </a:lnTo>
                        <a:lnTo>
                          <a:pt x="162" y="17"/>
                        </a:lnTo>
                        <a:lnTo>
                          <a:pt x="168" y="24"/>
                        </a:lnTo>
                        <a:lnTo>
                          <a:pt x="163" y="25"/>
                        </a:lnTo>
                        <a:lnTo>
                          <a:pt x="156" y="18"/>
                        </a:lnTo>
                        <a:lnTo>
                          <a:pt x="99" y="26"/>
                        </a:lnTo>
                        <a:lnTo>
                          <a:pt x="99" y="31"/>
                        </a:lnTo>
                        <a:lnTo>
                          <a:pt x="102" y="35"/>
                        </a:lnTo>
                        <a:lnTo>
                          <a:pt x="96" y="35"/>
                        </a:lnTo>
                        <a:lnTo>
                          <a:pt x="90" y="28"/>
                        </a:lnTo>
                        <a:lnTo>
                          <a:pt x="28" y="38"/>
                        </a:lnTo>
                        <a:lnTo>
                          <a:pt x="27" y="42"/>
                        </a:lnTo>
                        <a:lnTo>
                          <a:pt x="29" y="46"/>
                        </a:lnTo>
                        <a:lnTo>
                          <a:pt x="19" y="47"/>
                        </a:lnTo>
                        <a:lnTo>
                          <a:pt x="13" y="40"/>
                        </a:lnTo>
                        <a:lnTo>
                          <a:pt x="0" y="42"/>
                        </a:lnTo>
                        <a:lnTo>
                          <a:pt x="0" y="47"/>
                        </a:lnTo>
                        <a:lnTo>
                          <a:pt x="5" y="51"/>
                        </a:lnTo>
                        <a:lnTo>
                          <a:pt x="5" y="57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56" name="Freeform 349"/>
                  <p:cNvSpPr>
                    <a:spLocks noChangeArrowheads="1"/>
                  </p:cNvSpPr>
                  <p:nvPr/>
                </p:nvSpPr>
                <p:spPr bwMode="auto">
                  <a:xfrm>
                    <a:off x="325" y="405"/>
                    <a:ext cx="49" cy="18"/>
                  </a:xfrm>
                  <a:custGeom>
                    <a:avLst/>
                    <a:gdLst>
                      <a:gd name="T0" fmla="*/ 0 w 48"/>
                      <a:gd name="T1" fmla="*/ 11 h 18"/>
                      <a:gd name="T2" fmla="*/ 9 w 48"/>
                      <a:gd name="T3" fmla="*/ 18 h 18"/>
                      <a:gd name="T4" fmla="*/ 50 w 48"/>
                      <a:gd name="T5" fmla="*/ 10 h 18"/>
                      <a:gd name="T6" fmla="*/ 50 w 48"/>
                      <a:gd name="T7" fmla="*/ 7 h 18"/>
                      <a:gd name="T8" fmla="*/ 41 w 48"/>
                      <a:gd name="T9" fmla="*/ 2 h 18"/>
                      <a:gd name="T10" fmla="*/ 27 w 48"/>
                      <a:gd name="T11" fmla="*/ 4 h 18"/>
                      <a:gd name="T12" fmla="*/ 19 w 48"/>
                      <a:gd name="T13" fmla="*/ 0 h 18"/>
                      <a:gd name="T14" fmla="*/ 5 w 48"/>
                      <a:gd name="T15" fmla="*/ 2 h 18"/>
                      <a:gd name="T16" fmla="*/ 10 w 48"/>
                      <a:gd name="T17" fmla="*/ 6 h 18"/>
                      <a:gd name="T18" fmla="*/ 0 w 48"/>
                      <a:gd name="T19" fmla="*/ 9 h 18"/>
                      <a:gd name="T20" fmla="*/ 0 w 48"/>
                      <a:gd name="T21" fmla="*/ 11 h 1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8"/>
                      <a:gd name="T34" fmla="*/ 0 h 18"/>
                      <a:gd name="T35" fmla="*/ 48 w 48"/>
                      <a:gd name="T36" fmla="*/ 18 h 1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8" h="18">
                        <a:moveTo>
                          <a:pt x="0" y="11"/>
                        </a:moveTo>
                        <a:lnTo>
                          <a:pt x="9" y="18"/>
                        </a:lnTo>
                        <a:lnTo>
                          <a:pt x="48" y="10"/>
                        </a:lnTo>
                        <a:lnTo>
                          <a:pt x="48" y="7"/>
                        </a:lnTo>
                        <a:lnTo>
                          <a:pt x="39" y="2"/>
                        </a:lnTo>
                        <a:lnTo>
                          <a:pt x="25" y="4"/>
                        </a:lnTo>
                        <a:lnTo>
                          <a:pt x="19" y="0"/>
                        </a:lnTo>
                        <a:lnTo>
                          <a:pt x="5" y="2"/>
                        </a:ln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57" name="Line 350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334" y="410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8" name="Freeform 351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342" y="415"/>
                    <a:ext cx="7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0 w 7"/>
                      <a:gd name="T3" fmla="*/ 0 h 1"/>
                      <a:gd name="T4" fmla="*/ 0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w 7"/>
                      <a:gd name="T11" fmla="*/ 0 h 1"/>
                      <a:gd name="T12" fmla="*/ 0 w 7"/>
                      <a:gd name="T13" fmla="*/ 0 h 1"/>
                      <a:gd name="T14" fmla="*/ 0 w 7"/>
                      <a:gd name="T15" fmla="*/ 0 h 1"/>
                      <a:gd name="T16" fmla="*/ 0 w 7"/>
                      <a:gd name="T17" fmla="*/ 0 h 1"/>
                      <a:gd name="T18" fmla="*/ 1 w 7"/>
                      <a:gd name="T19" fmla="*/ 0 h 1"/>
                      <a:gd name="T20" fmla="*/ 1 w 7"/>
                      <a:gd name="T21" fmla="*/ 0 h 1"/>
                      <a:gd name="T22" fmla="*/ 1 w 7"/>
                      <a:gd name="T23" fmla="*/ 0 h 1"/>
                      <a:gd name="T24" fmla="*/ 1 w 7"/>
                      <a:gd name="T25" fmla="*/ 0 h 1"/>
                      <a:gd name="T26" fmla="*/ 1 w 7"/>
                      <a:gd name="T27" fmla="*/ 0 h 1"/>
                      <a:gd name="T28" fmla="*/ 1 w 7"/>
                      <a:gd name="T29" fmla="*/ 0 h 1"/>
                      <a:gd name="T30" fmla="*/ 1 w 7"/>
                      <a:gd name="T31" fmla="*/ 0 h 1"/>
                      <a:gd name="T32" fmla="*/ 1 w 7"/>
                      <a:gd name="T33" fmla="*/ 0 h 1"/>
                      <a:gd name="T34" fmla="*/ 2 w 7"/>
                      <a:gd name="T35" fmla="*/ 0 h 1"/>
                      <a:gd name="T36" fmla="*/ 2 w 7"/>
                      <a:gd name="T37" fmla="*/ 0 h 1"/>
                      <a:gd name="T38" fmla="*/ 2 w 7"/>
                      <a:gd name="T39" fmla="*/ 0 h 1"/>
                      <a:gd name="T40" fmla="*/ 2 w 7"/>
                      <a:gd name="T41" fmla="*/ 0 h 1"/>
                      <a:gd name="T42" fmla="*/ 2 w 7"/>
                      <a:gd name="T43" fmla="*/ 0 h 1"/>
                      <a:gd name="T44" fmla="*/ 2 w 7"/>
                      <a:gd name="T45" fmla="*/ 0 h 1"/>
                      <a:gd name="T46" fmla="*/ 2 w 7"/>
                      <a:gd name="T47" fmla="*/ 0 h 1"/>
                      <a:gd name="T48" fmla="*/ 3 w 7"/>
                      <a:gd name="T49" fmla="*/ 0 h 1"/>
                      <a:gd name="T50" fmla="*/ 3 w 7"/>
                      <a:gd name="T51" fmla="*/ 0 h 1"/>
                      <a:gd name="T52" fmla="*/ 3 w 7"/>
                      <a:gd name="T53" fmla="*/ 0 h 1"/>
                      <a:gd name="T54" fmla="*/ 3 w 7"/>
                      <a:gd name="T55" fmla="*/ 0 h 1"/>
                      <a:gd name="T56" fmla="*/ 3 w 7"/>
                      <a:gd name="T57" fmla="*/ 0 h 1"/>
                      <a:gd name="T58" fmla="*/ 3 w 7"/>
                      <a:gd name="T59" fmla="*/ 0 h 1"/>
                      <a:gd name="T60" fmla="*/ 3 w 7"/>
                      <a:gd name="T61" fmla="*/ 0 h 1"/>
                      <a:gd name="T62" fmla="*/ 3 w 7"/>
                      <a:gd name="T63" fmla="*/ 0 h 1"/>
                      <a:gd name="T64" fmla="*/ 4 w 7"/>
                      <a:gd name="T65" fmla="*/ 0 h 1"/>
                      <a:gd name="T66" fmla="*/ 4 w 7"/>
                      <a:gd name="T67" fmla="*/ 0 h 1"/>
                      <a:gd name="T68" fmla="*/ 4 w 7"/>
                      <a:gd name="T69" fmla="*/ 0 h 1"/>
                      <a:gd name="T70" fmla="*/ 4 w 7"/>
                      <a:gd name="T71" fmla="*/ 0 h 1"/>
                      <a:gd name="T72" fmla="*/ 4 w 7"/>
                      <a:gd name="T73" fmla="*/ 0 h 1"/>
                      <a:gd name="T74" fmla="*/ 4 w 7"/>
                      <a:gd name="T75" fmla="*/ 0 h 1"/>
                      <a:gd name="T76" fmla="*/ 4 w 7"/>
                      <a:gd name="T77" fmla="*/ 0 h 1"/>
                      <a:gd name="T78" fmla="*/ 5 w 7"/>
                      <a:gd name="T79" fmla="*/ 0 h 1"/>
                      <a:gd name="T80" fmla="*/ 5 w 7"/>
                      <a:gd name="T81" fmla="*/ 0 h 1"/>
                      <a:gd name="T82" fmla="*/ 5 w 7"/>
                      <a:gd name="T83" fmla="*/ 0 h 1"/>
                      <a:gd name="T84" fmla="*/ 5 w 7"/>
                      <a:gd name="T85" fmla="*/ 0 h 1"/>
                      <a:gd name="T86" fmla="*/ 5 w 7"/>
                      <a:gd name="T87" fmla="*/ 0 h 1"/>
                      <a:gd name="T88" fmla="*/ 5 w 7"/>
                      <a:gd name="T89" fmla="*/ 0 h 1"/>
                      <a:gd name="T90" fmla="*/ 5 w 7"/>
                      <a:gd name="T91" fmla="*/ 0 h 1"/>
                      <a:gd name="T92" fmla="*/ 5 w 7"/>
                      <a:gd name="T93" fmla="*/ 0 h 1"/>
                      <a:gd name="T94" fmla="*/ 6 w 7"/>
                      <a:gd name="T95" fmla="*/ 0 h 1"/>
                      <a:gd name="T96" fmla="*/ 6 w 7"/>
                      <a:gd name="T97" fmla="*/ 0 h 1"/>
                      <a:gd name="T98" fmla="*/ 6 w 7"/>
                      <a:gd name="T99" fmla="*/ 0 h 1"/>
                      <a:gd name="T100" fmla="*/ 6 w 7"/>
                      <a:gd name="T101" fmla="*/ 0 h 1"/>
                      <a:gd name="T102" fmla="*/ 6 w 7"/>
                      <a:gd name="T103" fmla="*/ 0 h 1"/>
                      <a:gd name="T104" fmla="*/ 6 w 7"/>
                      <a:gd name="T105" fmla="*/ 0 h 1"/>
                      <a:gd name="T106" fmla="*/ 6 w 7"/>
                      <a:gd name="T107" fmla="*/ 0 h 1"/>
                      <a:gd name="T108" fmla="*/ 6 w 7"/>
                      <a:gd name="T109" fmla="*/ 0 h 1"/>
                      <a:gd name="T110" fmla="*/ 7 w 7"/>
                      <a:gd name="T111" fmla="*/ 0 h 1"/>
                      <a:gd name="T112" fmla="*/ 7 w 7"/>
                      <a:gd name="T113" fmla="*/ 0 h 1"/>
                      <a:gd name="T114" fmla="*/ 7 w 7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"/>
                      <a:gd name="T175" fmla="*/ 0 h 1"/>
                      <a:gd name="T176" fmla="*/ 7 w 7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59" name="Freeform 352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357" y="412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0 w 6"/>
                      <a:gd name="T3" fmla="*/ 0 h 1"/>
                      <a:gd name="T4" fmla="*/ 0 w 6"/>
                      <a:gd name="T5" fmla="*/ 0 h 1"/>
                      <a:gd name="T6" fmla="*/ 0 w 6"/>
                      <a:gd name="T7" fmla="*/ 0 h 1"/>
                      <a:gd name="T8" fmla="*/ 0 w 6"/>
                      <a:gd name="T9" fmla="*/ 0 h 1"/>
                      <a:gd name="T10" fmla="*/ 0 w 6"/>
                      <a:gd name="T11" fmla="*/ 0 h 1"/>
                      <a:gd name="T12" fmla="*/ 1 w 6"/>
                      <a:gd name="T13" fmla="*/ 0 h 1"/>
                      <a:gd name="T14" fmla="*/ 1 w 6"/>
                      <a:gd name="T15" fmla="*/ 0 h 1"/>
                      <a:gd name="T16" fmla="*/ 1 w 6"/>
                      <a:gd name="T17" fmla="*/ 0 h 1"/>
                      <a:gd name="T18" fmla="*/ 1 w 6"/>
                      <a:gd name="T19" fmla="*/ 0 h 1"/>
                      <a:gd name="T20" fmla="*/ 1 w 6"/>
                      <a:gd name="T21" fmla="*/ 0 h 1"/>
                      <a:gd name="T22" fmla="*/ 2 w 6"/>
                      <a:gd name="T23" fmla="*/ 0 h 1"/>
                      <a:gd name="T24" fmla="*/ 2 w 6"/>
                      <a:gd name="T25" fmla="*/ 0 h 1"/>
                      <a:gd name="T26" fmla="*/ 2 w 6"/>
                      <a:gd name="T27" fmla="*/ 0 h 1"/>
                      <a:gd name="T28" fmla="*/ 2 w 6"/>
                      <a:gd name="T29" fmla="*/ 0 h 1"/>
                      <a:gd name="T30" fmla="*/ 2 w 6"/>
                      <a:gd name="T31" fmla="*/ 0 h 1"/>
                      <a:gd name="T32" fmla="*/ 3 w 6"/>
                      <a:gd name="T33" fmla="*/ 0 h 1"/>
                      <a:gd name="T34" fmla="*/ 3 w 6"/>
                      <a:gd name="T35" fmla="*/ 0 h 1"/>
                      <a:gd name="T36" fmla="*/ 3 w 6"/>
                      <a:gd name="T37" fmla="*/ 0 h 1"/>
                      <a:gd name="T38" fmla="*/ 3 w 6"/>
                      <a:gd name="T39" fmla="*/ 0 h 1"/>
                      <a:gd name="T40" fmla="*/ 3 w 6"/>
                      <a:gd name="T41" fmla="*/ 0 h 1"/>
                      <a:gd name="T42" fmla="*/ 3 w 6"/>
                      <a:gd name="T43" fmla="*/ 0 h 1"/>
                      <a:gd name="T44" fmla="*/ 4 w 6"/>
                      <a:gd name="T45" fmla="*/ 0 h 1"/>
                      <a:gd name="T46" fmla="*/ 4 w 6"/>
                      <a:gd name="T47" fmla="*/ 0 h 1"/>
                      <a:gd name="T48" fmla="*/ 4 w 6"/>
                      <a:gd name="T49" fmla="*/ 0 h 1"/>
                      <a:gd name="T50" fmla="*/ 4 w 6"/>
                      <a:gd name="T51" fmla="*/ 0 h 1"/>
                      <a:gd name="T52" fmla="*/ 4 w 6"/>
                      <a:gd name="T53" fmla="*/ 0 h 1"/>
                      <a:gd name="T54" fmla="*/ 5 w 6"/>
                      <a:gd name="T55" fmla="*/ 0 h 1"/>
                      <a:gd name="T56" fmla="*/ 5 w 6"/>
                      <a:gd name="T57" fmla="*/ 0 h 1"/>
                      <a:gd name="T58" fmla="*/ 5 w 6"/>
                      <a:gd name="T59" fmla="*/ 0 h 1"/>
                      <a:gd name="T60" fmla="*/ 5 w 6"/>
                      <a:gd name="T61" fmla="*/ 0 h 1"/>
                      <a:gd name="T62" fmla="*/ 5 w 6"/>
                      <a:gd name="T63" fmla="*/ 0 h 1"/>
                      <a:gd name="T64" fmla="*/ 6 w 6"/>
                      <a:gd name="T65" fmla="*/ 0 h 1"/>
                      <a:gd name="T66" fmla="*/ 6 w 6"/>
                      <a:gd name="T67" fmla="*/ 0 h 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6"/>
                      <a:gd name="T103" fmla="*/ 0 h 1"/>
                      <a:gd name="T104" fmla="*/ 6 w 6"/>
                      <a:gd name="T105" fmla="*/ 1 h 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6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60" name="Line 353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347" y="395"/>
                    <a:ext cx="3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1" name="Freeform 354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385"/>
                    <a:ext cx="42" cy="23"/>
                  </a:xfrm>
                  <a:custGeom>
                    <a:avLst/>
                    <a:gdLst>
                      <a:gd name="T0" fmla="*/ 0 w 41"/>
                      <a:gd name="T1" fmla="*/ 0 h 23"/>
                      <a:gd name="T2" fmla="*/ 43 w 41"/>
                      <a:gd name="T3" fmla="*/ 19 h 23"/>
                      <a:gd name="T4" fmla="*/ 43 w 41"/>
                      <a:gd name="T5" fmla="*/ 23 h 23"/>
                      <a:gd name="T6" fmla="*/ 0 60000 65536"/>
                      <a:gd name="T7" fmla="*/ 0 60000 65536"/>
                      <a:gd name="T8" fmla="*/ 0 60000 65536"/>
                      <a:gd name="T9" fmla="*/ 0 w 41"/>
                      <a:gd name="T10" fmla="*/ 0 h 23"/>
                      <a:gd name="T11" fmla="*/ 41 w 41"/>
                      <a:gd name="T12" fmla="*/ 23 h 2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" h="23">
                        <a:moveTo>
                          <a:pt x="0" y="0"/>
                        </a:moveTo>
                        <a:lnTo>
                          <a:pt x="41" y="19"/>
                        </a:lnTo>
                        <a:lnTo>
                          <a:pt x="41" y="23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62" name="Freeform 355"/>
                  <p:cNvSpPr>
                    <a:spLocks noChangeArrowheads="1"/>
                  </p:cNvSpPr>
                  <p:nvPr/>
                </p:nvSpPr>
                <p:spPr bwMode="auto">
                  <a:xfrm>
                    <a:off x="371" y="382"/>
                    <a:ext cx="43" cy="24"/>
                  </a:xfrm>
                  <a:custGeom>
                    <a:avLst/>
                    <a:gdLst>
                      <a:gd name="T0" fmla="*/ 0 w 43"/>
                      <a:gd name="T1" fmla="*/ 0 h 24"/>
                      <a:gd name="T2" fmla="*/ 43 w 43"/>
                      <a:gd name="T3" fmla="*/ 19 h 24"/>
                      <a:gd name="T4" fmla="*/ 43 w 43"/>
                      <a:gd name="T5" fmla="*/ 24 h 24"/>
                      <a:gd name="T6" fmla="*/ 0 60000 65536"/>
                      <a:gd name="T7" fmla="*/ 0 60000 65536"/>
                      <a:gd name="T8" fmla="*/ 0 60000 65536"/>
                      <a:gd name="T9" fmla="*/ 0 w 43"/>
                      <a:gd name="T10" fmla="*/ 0 h 24"/>
                      <a:gd name="T11" fmla="*/ 43 w 43"/>
                      <a:gd name="T12" fmla="*/ 24 h 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" h="24">
                        <a:moveTo>
                          <a:pt x="0" y="0"/>
                        </a:moveTo>
                        <a:lnTo>
                          <a:pt x="43" y="19"/>
                        </a:lnTo>
                        <a:lnTo>
                          <a:pt x="43" y="24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63" name="Freeform 356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388"/>
                    <a:ext cx="16" cy="10"/>
                  </a:xfrm>
                  <a:custGeom>
                    <a:avLst/>
                    <a:gdLst>
                      <a:gd name="T0" fmla="*/ 2 w 15"/>
                      <a:gd name="T1" fmla="*/ 0 h 10"/>
                      <a:gd name="T2" fmla="*/ 17 w 15"/>
                      <a:gd name="T3" fmla="*/ 9 h 10"/>
                      <a:gd name="T4" fmla="*/ 14 w 15"/>
                      <a:gd name="T5" fmla="*/ 10 h 10"/>
                      <a:gd name="T6" fmla="*/ 0 w 15"/>
                      <a:gd name="T7" fmla="*/ 0 h 10"/>
                      <a:gd name="T8" fmla="*/ 2 w 15"/>
                      <a:gd name="T9" fmla="*/ 0 h 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10"/>
                      <a:gd name="T17" fmla="*/ 15 w 15"/>
                      <a:gd name="T18" fmla="*/ 10 h 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10">
                        <a:moveTo>
                          <a:pt x="2" y="0"/>
                        </a:moveTo>
                        <a:lnTo>
                          <a:pt x="15" y="9"/>
                        </a:lnTo>
                        <a:lnTo>
                          <a:pt x="12" y="10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64" name="Freeform 357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310" y="399"/>
                    <a:ext cx="10" cy="1"/>
                  </a:xfrm>
                  <a:custGeom>
                    <a:avLst/>
                    <a:gdLst>
                      <a:gd name="T0" fmla="*/ 0 w 9"/>
                      <a:gd name="T1" fmla="*/ 0 h 1"/>
                      <a:gd name="T2" fmla="*/ 11 w 9"/>
                      <a:gd name="T3" fmla="*/ 0 h 1"/>
                      <a:gd name="T4" fmla="*/ 0 60000 65536"/>
                      <a:gd name="T5" fmla="*/ 0 60000 65536"/>
                      <a:gd name="T6" fmla="*/ 0 w 9"/>
                      <a:gd name="T7" fmla="*/ 0 h 1"/>
                      <a:gd name="T8" fmla="*/ 9 w 9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9" h="1">
                        <a:moveTo>
                          <a:pt x="0" y="0"/>
                        </a:moveTo>
                        <a:lnTo>
                          <a:pt x="9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65" name="Line 358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94" y="390"/>
                    <a:ext cx="1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6" name="Line 359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306" y="38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7" name="Line 360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317" y="395"/>
                    <a:ext cx="1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8" name="Line 361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303" y="422"/>
                    <a:ext cx="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9" name="Freeform 362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422"/>
                    <a:ext cx="5" cy="8"/>
                  </a:xfrm>
                  <a:custGeom>
                    <a:avLst/>
                    <a:gdLst>
                      <a:gd name="T0" fmla="*/ 0 w 5"/>
                      <a:gd name="T1" fmla="*/ 0 h 8"/>
                      <a:gd name="T2" fmla="*/ 4 w 5"/>
                      <a:gd name="T3" fmla="*/ 4 h 8"/>
                      <a:gd name="T4" fmla="*/ 5 w 5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8"/>
                      <a:gd name="T11" fmla="*/ 5 w 5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8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5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0" name="Freeform 363"/>
                  <p:cNvSpPr>
                    <a:spLocks noChangeArrowheads="1"/>
                  </p:cNvSpPr>
                  <p:nvPr/>
                </p:nvSpPr>
                <p:spPr bwMode="auto">
                  <a:xfrm>
                    <a:off x="267" y="423"/>
                    <a:ext cx="7" cy="10"/>
                  </a:xfrm>
                  <a:custGeom>
                    <a:avLst/>
                    <a:gdLst>
                      <a:gd name="T0" fmla="*/ 0 w 7"/>
                      <a:gd name="T1" fmla="*/ 0 h 9"/>
                      <a:gd name="T2" fmla="*/ 7 w 7"/>
                      <a:gd name="T3" fmla="*/ 7 h 9"/>
                      <a:gd name="T4" fmla="*/ 7 w 7"/>
                      <a:gd name="T5" fmla="*/ 11 h 9"/>
                      <a:gd name="T6" fmla="*/ 0 60000 65536"/>
                      <a:gd name="T7" fmla="*/ 0 60000 65536"/>
                      <a:gd name="T8" fmla="*/ 0 60000 65536"/>
                      <a:gd name="T9" fmla="*/ 0 w 7"/>
                      <a:gd name="T10" fmla="*/ 0 h 9"/>
                      <a:gd name="T11" fmla="*/ 7 w 7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" h="9">
                        <a:moveTo>
                          <a:pt x="0" y="0"/>
                        </a:moveTo>
                        <a:lnTo>
                          <a:pt x="7" y="5"/>
                        </a:lnTo>
                        <a:lnTo>
                          <a:pt x="7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1" name="Freeform 364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428"/>
                    <a:ext cx="6" cy="9"/>
                  </a:xfrm>
                  <a:custGeom>
                    <a:avLst/>
                    <a:gdLst>
                      <a:gd name="T0" fmla="*/ 0 w 6"/>
                      <a:gd name="T1" fmla="*/ 0 h 8"/>
                      <a:gd name="T2" fmla="*/ 5 w 6"/>
                      <a:gd name="T3" fmla="*/ 7 h 8"/>
                      <a:gd name="T4" fmla="*/ 6 w 6"/>
                      <a:gd name="T5" fmla="*/ 10 h 8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8"/>
                      <a:gd name="T11" fmla="*/ 6 w 6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8">
                        <a:moveTo>
                          <a:pt x="0" y="0"/>
                        </a:moveTo>
                        <a:lnTo>
                          <a:pt x="5" y="5"/>
                        </a:lnTo>
                        <a:lnTo>
                          <a:pt x="6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2" name="Freeform 365"/>
                  <p:cNvSpPr>
                    <a:spLocks noChangeArrowheads="1"/>
                  </p:cNvSpPr>
                  <p:nvPr/>
                </p:nvSpPr>
                <p:spPr bwMode="auto">
                  <a:xfrm>
                    <a:off x="148" y="447"/>
                    <a:ext cx="6" cy="9"/>
                  </a:xfrm>
                  <a:custGeom>
                    <a:avLst/>
                    <a:gdLst>
                      <a:gd name="T0" fmla="*/ 0 w 5"/>
                      <a:gd name="T1" fmla="*/ 0 h 9"/>
                      <a:gd name="T2" fmla="*/ 7 w 5"/>
                      <a:gd name="T3" fmla="*/ 4 h 9"/>
                      <a:gd name="T4" fmla="*/ 7 w 5"/>
                      <a:gd name="T5" fmla="*/ 9 h 9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9"/>
                      <a:gd name="T11" fmla="*/ 5 w 5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9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3" name="Freeform 366"/>
                  <p:cNvSpPr>
                    <a:spLocks noChangeArrowheads="1"/>
                  </p:cNvSpPr>
                  <p:nvPr/>
                </p:nvSpPr>
                <p:spPr bwMode="auto">
                  <a:xfrm>
                    <a:off x="127" y="452"/>
                    <a:ext cx="4" cy="9"/>
                  </a:xfrm>
                  <a:custGeom>
                    <a:avLst/>
                    <a:gdLst>
                      <a:gd name="T0" fmla="*/ 0 w 3"/>
                      <a:gd name="T1" fmla="*/ 0 h 8"/>
                      <a:gd name="T2" fmla="*/ 5 w 3"/>
                      <a:gd name="T3" fmla="*/ 3 h 8"/>
                      <a:gd name="T4" fmla="*/ 5 w 3"/>
                      <a:gd name="T5" fmla="*/ 10 h 8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8"/>
                      <a:gd name="T11" fmla="*/ 3 w 3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8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4" name="Freeform 367"/>
                  <p:cNvSpPr>
                    <a:spLocks noChangeArrowheads="1"/>
                  </p:cNvSpPr>
                  <p:nvPr/>
                </p:nvSpPr>
                <p:spPr bwMode="auto">
                  <a:xfrm>
                    <a:off x="104" y="455"/>
                    <a:ext cx="5" cy="10"/>
                  </a:xfrm>
                  <a:custGeom>
                    <a:avLst/>
                    <a:gdLst>
                      <a:gd name="T0" fmla="*/ 0 w 4"/>
                      <a:gd name="T1" fmla="*/ 0 h 9"/>
                      <a:gd name="T2" fmla="*/ 6 w 4"/>
                      <a:gd name="T3" fmla="*/ 7 h 9"/>
                      <a:gd name="T4" fmla="*/ 6 w 4"/>
                      <a:gd name="T5" fmla="*/ 11 h 9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9"/>
                      <a:gd name="T11" fmla="*/ 4 w 4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9">
                        <a:moveTo>
                          <a:pt x="0" y="0"/>
                        </a:moveTo>
                        <a:lnTo>
                          <a:pt x="4" y="5"/>
                        </a:lnTo>
                        <a:lnTo>
                          <a:pt x="4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75" name="Line 368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99" y="44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6" name="Line 369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90" y="43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7" name="Line 370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76" y="43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8" name="Line 371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94" y="4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9" name="Line 372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14" y="44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0" name="Line 373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17" y="44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1" name="Line 374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08" y="43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2" name="Line 375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12" y="42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3" name="Line 376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7" y="420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4" name="Freeform 377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114" y="416"/>
                    <a:ext cx="8" cy="1"/>
                  </a:xfrm>
                  <a:custGeom>
                    <a:avLst/>
                    <a:gdLst>
                      <a:gd name="T0" fmla="*/ 0 w 7"/>
                      <a:gd name="T1" fmla="*/ 1 h 1"/>
                      <a:gd name="T2" fmla="*/ 9 w 7"/>
                      <a:gd name="T3" fmla="*/ 0 h 1"/>
                      <a:gd name="T4" fmla="*/ 0 60000 65536"/>
                      <a:gd name="T5" fmla="*/ 0 60000 65536"/>
                      <a:gd name="T6" fmla="*/ 0 w 7"/>
                      <a:gd name="T7" fmla="*/ 0 h 1"/>
                      <a:gd name="T8" fmla="*/ 7 w 7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" h="1">
                        <a:moveTo>
                          <a:pt x="0" y="1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685" name="Line 378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27" y="42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6" name="Line 379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24" y="4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7" name="Line 380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32" y="438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8" name="Line 38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2" y="44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9" name="Line 382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50" y="44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0" name="Line 38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51" y="43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1" name="Line 384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40" y="429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2" name="Line 385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42" y="42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3" name="Line 386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130" y="41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4" name="Line 387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64" y="43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5" name="Line 388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57" y="42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6" name="Line 389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68" y="4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7" name="Line 390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83" y="43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8" name="Line 391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98" y="43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9" name="Line 392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84" y="42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0" name="Line 393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73" y="42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1" name="Line 394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69" y="40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2" name="Line 395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2" y="416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3" name="Line 396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84" y="40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4" name="Line 397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92" y="41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5" name="Line 398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91" y="42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6" name="Line 399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00" y="42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7" name="Line 400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98" y="404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8" name="Line 401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206" y="41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9" name="Line 402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206" y="41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0" name="Line 40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15" y="43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1" name="Line 404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217" y="42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2" name="Line 405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31" y="42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3" name="Line 406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30" y="42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4" name="Line 407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20" y="41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5" name="Line 408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33" y="39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6" name="Line 409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237" y="404"/>
                    <a:ext cx="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7" name="Freeform 410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235" y="412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6 w 6"/>
                      <a:gd name="T3" fmla="*/ 0 h 1"/>
                      <a:gd name="T4" fmla="*/ 0 60000 65536"/>
                      <a:gd name="T5" fmla="*/ 0 60000 65536"/>
                      <a:gd name="T6" fmla="*/ 0 w 6"/>
                      <a:gd name="T7" fmla="*/ 0 h 1"/>
                      <a:gd name="T8" fmla="*/ 6 w 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">
                        <a:moveTo>
                          <a:pt x="0" y="0"/>
                        </a:move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18" name="Line 411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45" y="41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9" name="Line 412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47" y="42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0" name="Line 413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48" y="39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1" name="Line 414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48" y="40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2" name="Line 415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50" y="411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3" name="Line 416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260" y="41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4" name="Line 417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94" y="394"/>
                    <a:ext cx="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5" name="Line 418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98" y="40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6" name="Line 419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61" y="402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7" name="Line 420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261" y="39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8" name="Line 421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74" y="418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9" name="Line 422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75" y="41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0" name="Line 423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78" y="40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1" name="Line 424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86" y="45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2" name="Freeform 425"/>
                  <p:cNvSpPr>
                    <a:spLocks noChangeArrowheads="1"/>
                  </p:cNvSpPr>
                  <p:nvPr/>
                </p:nvSpPr>
                <p:spPr bwMode="auto">
                  <a:xfrm>
                    <a:off x="76" y="397"/>
                    <a:ext cx="239" cy="54"/>
                  </a:xfrm>
                  <a:custGeom>
                    <a:avLst/>
                    <a:gdLst>
                      <a:gd name="T0" fmla="*/ 4 w 239"/>
                      <a:gd name="T1" fmla="*/ 42 h 53"/>
                      <a:gd name="T2" fmla="*/ 23 w 239"/>
                      <a:gd name="T3" fmla="*/ 38 h 53"/>
                      <a:gd name="T4" fmla="*/ 32 w 239"/>
                      <a:gd name="T5" fmla="*/ 44 h 53"/>
                      <a:gd name="T6" fmla="*/ 42 w 239"/>
                      <a:gd name="T7" fmla="*/ 35 h 53"/>
                      <a:gd name="T8" fmla="*/ 62 w 239"/>
                      <a:gd name="T9" fmla="*/ 54 h 53"/>
                      <a:gd name="T10" fmla="*/ 65 w 239"/>
                      <a:gd name="T11" fmla="*/ 46 h 53"/>
                      <a:gd name="T12" fmla="*/ 66 w 239"/>
                      <a:gd name="T13" fmla="*/ 38 h 53"/>
                      <a:gd name="T14" fmla="*/ 72 w 239"/>
                      <a:gd name="T15" fmla="*/ 30 h 53"/>
                      <a:gd name="T16" fmla="*/ 77 w 239"/>
                      <a:gd name="T17" fmla="*/ 23 h 53"/>
                      <a:gd name="T18" fmla="*/ 83 w 239"/>
                      <a:gd name="T19" fmla="*/ 42 h 53"/>
                      <a:gd name="T20" fmla="*/ 81 w 239"/>
                      <a:gd name="T21" fmla="*/ 36 h 53"/>
                      <a:gd name="T22" fmla="*/ 99 w 239"/>
                      <a:gd name="T23" fmla="*/ 40 h 53"/>
                      <a:gd name="T24" fmla="*/ 99 w 239"/>
                      <a:gd name="T25" fmla="*/ 32 h 53"/>
                      <a:gd name="T26" fmla="*/ 104 w 239"/>
                      <a:gd name="T27" fmla="*/ 23 h 53"/>
                      <a:gd name="T28" fmla="*/ 88 w 239"/>
                      <a:gd name="T29" fmla="*/ 25 h 53"/>
                      <a:gd name="T30" fmla="*/ 91 w 239"/>
                      <a:gd name="T31" fmla="*/ 19 h 53"/>
                      <a:gd name="T32" fmla="*/ 107 w 239"/>
                      <a:gd name="T33" fmla="*/ 16 h 53"/>
                      <a:gd name="T34" fmla="*/ 115 w 239"/>
                      <a:gd name="T35" fmla="*/ 29 h 53"/>
                      <a:gd name="T36" fmla="*/ 114 w 239"/>
                      <a:gd name="T37" fmla="*/ 36 h 53"/>
                      <a:gd name="T38" fmla="*/ 121 w 239"/>
                      <a:gd name="T39" fmla="*/ 20 h 53"/>
                      <a:gd name="T40" fmla="*/ 136 w 239"/>
                      <a:gd name="T41" fmla="*/ 18 h 53"/>
                      <a:gd name="T42" fmla="*/ 131 w 239"/>
                      <a:gd name="T43" fmla="*/ 25 h 53"/>
                      <a:gd name="T44" fmla="*/ 131 w 239"/>
                      <a:gd name="T45" fmla="*/ 35 h 53"/>
                      <a:gd name="T46" fmla="*/ 148 w 239"/>
                      <a:gd name="T47" fmla="*/ 31 h 53"/>
                      <a:gd name="T48" fmla="*/ 146 w 239"/>
                      <a:gd name="T49" fmla="*/ 22 h 53"/>
                      <a:gd name="T50" fmla="*/ 152 w 239"/>
                      <a:gd name="T51" fmla="*/ 15 h 53"/>
                      <a:gd name="T52" fmla="*/ 152 w 239"/>
                      <a:gd name="T53" fmla="*/ 10 h 53"/>
                      <a:gd name="T54" fmla="*/ 181 w 239"/>
                      <a:gd name="T55" fmla="*/ 6 h 53"/>
                      <a:gd name="T56" fmla="*/ 183 w 239"/>
                      <a:gd name="T57" fmla="*/ 12 h 53"/>
                      <a:gd name="T58" fmla="*/ 184 w 239"/>
                      <a:gd name="T59" fmla="*/ 31 h 53"/>
                      <a:gd name="T60" fmla="*/ 199 w 239"/>
                      <a:gd name="T61" fmla="*/ 1 h 53"/>
                      <a:gd name="T62" fmla="*/ 222 w 239"/>
                      <a:gd name="T63" fmla="*/ 10 h 53"/>
                      <a:gd name="T64" fmla="*/ 232 w 239"/>
                      <a:gd name="T65" fmla="*/ 13 h 53"/>
                      <a:gd name="T66" fmla="*/ 239 w 239"/>
                      <a:gd name="T67" fmla="*/ 19 h 5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39"/>
                      <a:gd name="T103" fmla="*/ 0 h 53"/>
                      <a:gd name="T104" fmla="*/ 239 w 239"/>
                      <a:gd name="T105" fmla="*/ 53 h 5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39" h="53">
                        <a:moveTo>
                          <a:pt x="0" y="41"/>
                        </a:moveTo>
                        <a:lnTo>
                          <a:pt x="4" y="40"/>
                        </a:lnTo>
                        <a:moveTo>
                          <a:pt x="18" y="37"/>
                        </a:moveTo>
                        <a:lnTo>
                          <a:pt x="23" y="36"/>
                        </a:lnTo>
                        <a:moveTo>
                          <a:pt x="28" y="43"/>
                        </a:moveTo>
                        <a:lnTo>
                          <a:pt x="32" y="42"/>
                        </a:lnTo>
                        <a:moveTo>
                          <a:pt x="38" y="34"/>
                        </a:moveTo>
                        <a:lnTo>
                          <a:pt x="42" y="33"/>
                        </a:lnTo>
                        <a:moveTo>
                          <a:pt x="58" y="53"/>
                        </a:moveTo>
                        <a:lnTo>
                          <a:pt x="62" y="52"/>
                        </a:lnTo>
                        <a:moveTo>
                          <a:pt x="62" y="45"/>
                        </a:moveTo>
                        <a:lnTo>
                          <a:pt x="65" y="44"/>
                        </a:lnTo>
                        <a:moveTo>
                          <a:pt x="62" y="37"/>
                        </a:moveTo>
                        <a:lnTo>
                          <a:pt x="66" y="36"/>
                        </a:lnTo>
                        <a:moveTo>
                          <a:pt x="68" y="29"/>
                        </a:moveTo>
                        <a:lnTo>
                          <a:pt x="72" y="28"/>
                        </a:lnTo>
                        <a:moveTo>
                          <a:pt x="73" y="24"/>
                        </a:moveTo>
                        <a:lnTo>
                          <a:pt x="77" y="23"/>
                        </a:lnTo>
                        <a:moveTo>
                          <a:pt x="79" y="41"/>
                        </a:moveTo>
                        <a:lnTo>
                          <a:pt x="83" y="40"/>
                        </a:lnTo>
                        <a:moveTo>
                          <a:pt x="79" y="34"/>
                        </a:moveTo>
                        <a:lnTo>
                          <a:pt x="81" y="34"/>
                        </a:lnTo>
                        <a:moveTo>
                          <a:pt x="96" y="39"/>
                        </a:moveTo>
                        <a:lnTo>
                          <a:pt x="99" y="38"/>
                        </a:lnTo>
                        <a:moveTo>
                          <a:pt x="95" y="32"/>
                        </a:moveTo>
                        <a:lnTo>
                          <a:pt x="99" y="30"/>
                        </a:lnTo>
                        <a:moveTo>
                          <a:pt x="102" y="24"/>
                        </a:moveTo>
                        <a:lnTo>
                          <a:pt x="104" y="23"/>
                        </a:lnTo>
                        <a:moveTo>
                          <a:pt x="86" y="26"/>
                        </a:moveTo>
                        <a:lnTo>
                          <a:pt x="88" y="25"/>
                        </a:lnTo>
                        <a:moveTo>
                          <a:pt x="88" y="20"/>
                        </a:moveTo>
                        <a:lnTo>
                          <a:pt x="91" y="19"/>
                        </a:lnTo>
                        <a:moveTo>
                          <a:pt x="104" y="17"/>
                        </a:moveTo>
                        <a:lnTo>
                          <a:pt x="107" y="16"/>
                        </a:lnTo>
                        <a:moveTo>
                          <a:pt x="112" y="27"/>
                        </a:moveTo>
                        <a:lnTo>
                          <a:pt x="115" y="27"/>
                        </a:lnTo>
                        <a:moveTo>
                          <a:pt x="112" y="35"/>
                        </a:moveTo>
                        <a:lnTo>
                          <a:pt x="114" y="34"/>
                        </a:lnTo>
                        <a:moveTo>
                          <a:pt x="119" y="21"/>
                        </a:moveTo>
                        <a:lnTo>
                          <a:pt x="121" y="20"/>
                        </a:lnTo>
                        <a:moveTo>
                          <a:pt x="133" y="18"/>
                        </a:moveTo>
                        <a:lnTo>
                          <a:pt x="136" y="18"/>
                        </a:lnTo>
                        <a:moveTo>
                          <a:pt x="129" y="26"/>
                        </a:moveTo>
                        <a:lnTo>
                          <a:pt x="131" y="25"/>
                        </a:lnTo>
                        <a:moveTo>
                          <a:pt x="128" y="34"/>
                        </a:moveTo>
                        <a:lnTo>
                          <a:pt x="131" y="33"/>
                        </a:lnTo>
                        <a:moveTo>
                          <a:pt x="144" y="30"/>
                        </a:moveTo>
                        <a:lnTo>
                          <a:pt x="148" y="29"/>
                        </a:lnTo>
                        <a:moveTo>
                          <a:pt x="145" y="23"/>
                        </a:moveTo>
                        <a:lnTo>
                          <a:pt x="146" y="22"/>
                        </a:lnTo>
                        <a:moveTo>
                          <a:pt x="149" y="16"/>
                        </a:moveTo>
                        <a:lnTo>
                          <a:pt x="152" y="15"/>
                        </a:lnTo>
                        <a:moveTo>
                          <a:pt x="149" y="10"/>
                        </a:moveTo>
                        <a:lnTo>
                          <a:pt x="152" y="10"/>
                        </a:lnTo>
                        <a:moveTo>
                          <a:pt x="178" y="7"/>
                        </a:moveTo>
                        <a:lnTo>
                          <a:pt x="181" y="6"/>
                        </a:lnTo>
                        <a:moveTo>
                          <a:pt x="179" y="12"/>
                        </a:moveTo>
                        <a:lnTo>
                          <a:pt x="183" y="12"/>
                        </a:lnTo>
                        <a:moveTo>
                          <a:pt x="181" y="30"/>
                        </a:moveTo>
                        <a:lnTo>
                          <a:pt x="184" y="29"/>
                        </a:lnTo>
                        <a:moveTo>
                          <a:pt x="203" y="0"/>
                        </a:moveTo>
                        <a:lnTo>
                          <a:pt x="199" y="1"/>
                        </a:lnTo>
                        <a:moveTo>
                          <a:pt x="218" y="11"/>
                        </a:moveTo>
                        <a:lnTo>
                          <a:pt x="222" y="10"/>
                        </a:lnTo>
                        <a:moveTo>
                          <a:pt x="225" y="15"/>
                        </a:moveTo>
                        <a:lnTo>
                          <a:pt x="232" y="13"/>
                        </a:lnTo>
                        <a:moveTo>
                          <a:pt x="234" y="21"/>
                        </a:moveTo>
                        <a:lnTo>
                          <a:pt x="239" y="19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33" name="Oval 426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480" y="378"/>
                    <a:ext cx="5" cy="1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34" name="Freeform 427"/>
                  <p:cNvSpPr>
                    <a:spLocks noChangeArrowheads="1"/>
                  </p:cNvSpPr>
                  <p:nvPr/>
                </p:nvSpPr>
                <p:spPr bwMode="auto">
                  <a:xfrm>
                    <a:off x="5" y="0"/>
                    <a:ext cx="286" cy="323"/>
                  </a:xfrm>
                  <a:custGeom>
                    <a:avLst/>
                    <a:gdLst>
                      <a:gd name="T0" fmla="*/ 0 w 286"/>
                      <a:gd name="T1" fmla="*/ 0 h 322"/>
                      <a:gd name="T2" fmla="*/ 278 w 286"/>
                      <a:gd name="T3" fmla="*/ 20 h 322"/>
                      <a:gd name="T4" fmla="*/ 286 w 286"/>
                      <a:gd name="T5" fmla="*/ 296 h 322"/>
                      <a:gd name="T6" fmla="*/ 10 w 286"/>
                      <a:gd name="T7" fmla="*/ 324 h 322"/>
                      <a:gd name="T8" fmla="*/ 0 w 286"/>
                      <a:gd name="T9" fmla="*/ 0 h 3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6"/>
                      <a:gd name="T16" fmla="*/ 0 h 322"/>
                      <a:gd name="T17" fmla="*/ 286 w 286"/>
                      <a:gd name="T18" fmla="*/ 322 h 3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6" h="322">
                        <a:moveTo>
                          <a:pt x="0" y="0"/>
                        </a:moveTo>
                        <a:lnTo>
                          <a:pt x="278" y="20"/>
                        </a:lnTo>
                        <a:lnTo>
                          <a:pt x="286" y="294"/>
                        </a:lnTo>
                        <a:lnTo>
                          <a:pt x="10" y="322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35" name="Freeform 428"/>
                  <p:cNvSpPr>
                    <a:spLocks noChangeArrowheads="1"/>
                  </p:cNvSpPr>
                  <p:nvPr/>
                </p:nvSpPr>
                <p:spPr bwMode="auto">
                  <a:xfrm>
                    <a:off x="19" y="14"/>
                    <a:ext cx="261" cy="272"/>
                  </a:xfrm>
                  <a:custGeom>
                    <a:avLst/>
                    <a:gdLst>
                      <a:gd name="T0" fmla="*/ 0 w 260"/>
                      <a:gd name="T1" fmla="*/ 0 h 271"/>
                      <a:gd name="T2" fmla="*/ 256 w 260"/>
                      <a:gd name="T3" fmla="*/ 17 h 271"/>
                      <a:gd name="T4" fmla="*/ 262 w 260"/>
                      <a:gd name="T5" fmla="*/ 254 h 271"/>
                      <a:gd name="T6" fmla="*/ 8 w 260"/>
                      <a:gd name="T7" fmla="*/ 273 h 271"/>
                      <a:gd name="T8" fmla="*/ 0 w 260"/>
                      <a:gd name="T9" fmla="*/ 0 h 2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"/>
                      <a:gd name="T16" fmla="*/ 0 h 271"/>
                      <a:gd name="T17" fmla="*/ 260 w 260"/>
                      <a:gd name="T18" fmla="*/ 271 h 2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" h="271">
                        <a:moveTo>
                          <a:pt x="0" y="0"/>
                        </a:moveTo>
                        <a:lnTo>
                          <a:pt x="254" y="17"/>
                        </a:lnTo>
                        <a:lnTo>
                          <a:pt x="260" y="252"/>
                        </a:lnTo>
                        <a:lnTo>
                          <a:pt x="8" y="271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36" name="Freeform 429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286"/>
                    <a:ext cx="251" cy="28"/>
                  </a:xfrm>
                  <a:custGeom>
                    <a:avLst/>
                    <a:gdLst>
                      <a:gd name="T0" fmla="*/ 0 w 251"/>
                      <a:gd name="T1" fmla="*/ 28 h 28"/>
                      <a:gd name="T2" fmla="*/ 0 w 251"/>
                      <a:gd name="T3" fmla="*/ 23 h 28"/>
                      <a:gd name="T4" fmla="*/ 251 w 251"/>
                      <a:gd name="T5" fmla="*/ 0 h 28"/>
                      <a:gd name="T6" fmla="*/ 251 w 251"/>
                      <a:gd name="T7" fmla="*/ 3 h 28"/>
                      <a:gd name="T8" fmla="*/ 0 w 251"/>
                      <a:gd name="T9" fmla="*/ 28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1"/>
                      <a:gd name="T16" fmla="*/ 0 h 28"/>
                      <a:gd name="T17" fmla="*/ 251 w 251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1" h="28">
                        <a:moveTo>
                          <a:pt x="0" y="28"/>
                        </a:moveTo>
                        <a:lnTo>
                          <a:pt x="0" y="23"/>
                        </a:lnTo>
                        <a:lnTo>
                          <a:pt x="251" y="0"/>
                        </a:lnTo>
                        <a:lnTo>
                          <a:pt x="251" y="3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37" name="Freeform 430"/>
                  <p:cNvSpPr>
                    <a:spLocks noChangeArrowheads="1"/>
                  </p:cNvSpPr>
                  <p:nvPr/>
                </p:nvSpPr>
                <p:spPr bwMode="auto">
                  <a:xfrm>
                    <a:off x="317" y="320"/>
                    <a:ext cx="106" cy="26"/>
                  </a:xfrm>
                  <a:custGeom>
                    <a:avLst/>
                    <a:gdLst>
                      <a:gd name="T0" fmla="*/ 10 w 106"/>
                      <a:gd name="T1" fmla="*/ 12 h 25"/>
                      <a:gd name="T2" fmla="*/ 106 w 106"/>
                      <a:gd name="T3" fmla="*/ 0 h 25"/>
                      <a:gd name="T4" fmla="*/ 98 w 106"/>
                      <a:gd name="T5" fmla="*/ 16 h 25"/>
                      <a:gd name="T6" fmla="*/ 0 w 106"/>
                      <a:gd name="T7" fmla="*/ 27 h 25"/>
                      <a:gd name="T8" fmla="*/ 10 w 106"/>
                      <a:gd name="T9" fmla="*/ 12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"/>
                      <a:gd name="T16" fmla="*/ 0 h 25"/>
                      <a:gd name="T17" fmla="*/ 106 w 106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" h="25">
                        <a:moveTo>
                          <a:pt x="10" y="12"/>
                        </a:moveTo>
                        <a:lnTo>
                          <a:pt x="106" y="0"/>
                        </a:lnTo>
                        <a:cubicBezTo>
                          <a:pt x="106" y="0"/>
                          <a:pt x="104" y="8"/>
                          <a:pt x="98" y="14"/>
                        </a:cubicBezTo>
                        <a:lnTo>
                          <a:pt x="0" y="25"/>
                        </a:lnTo>
                        <a:lnTo>
                          <a:pt x="1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38" name="Freeform 431"/>
                  <p:cNvSpPr>
                    <a:spLocks noChangeArrowheads="1"/>
                  </p:cNvSpPr>
                  <p:nvPr/>
                </p:nvSpPr>
                <p:spPr bwMode="auto">
                  <a:xfrm>
                    <a:off x="481" y="399"/>
                    <a:ext cx="26" cy="10"/>
                  </a:xfrm>
                  <a:custGeom>
                    <a:avLst/>
                    <a:gdLst>
                      <a:gd name="T0" fmla="*/ 1 w 26"/>
                      <a:gd name="T1" fmla="*/ 3 h 9"/>
                      <a:gd name="T2" fmla="*/ 26 w 26"/>
                      <a:gd name="T3" fmla="*/ 0 h 9"/>
                      <a:gd name="T4" fmla="*/ 26 w 26"/>
                      <a:gd name="T5" fmla="*/ 4 h 9"/>
                      <a:gd name="T6" fmla="*/ 13 w 26"/>
                      <a:gd name="T7" fmla="*/ 10 h 9"/>
                      <a:gd name="T8" fmla="*/ 0 w 26"/>
                      <a:gd name="T9" fmla="*/ 10 h 9"/>
                      <a:gd name="T10" fmla="*/ 1 w 26"/>
                      <a:gd name="T11" fmla="*/ 3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"/>
                      <a:gd name="T19" fmla="*/ 0 h 9"/>
                      <a:gd name="T20" fmla="*/ 26 w 26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" h="9">
                        <a:moveTo>
                          <a:pt x="1" y="3"/>
                        </a:moveTo>
                        <a:lnTo>
                          <a:pt x="26" y="0"/>
                        </a:lnTo>
                        <a:lnTo>
                          <a:pt x="26" y="4"/>
                        </a:lnTo>
                        <a:cubicBezTo>
                          <a:pt x="26" y="4"/>
                          <a:pt x="20" y="7"/>
                          <a:pt x="13" y="8"/>
                        </a:cubicBezTo>
                        <a:cubicBezTo>
                          <a:pt x="13" y="8"/>
                          <a:pt x="6" y="9"/>
                          <a:pt x="0" y="8"/>
                        </a:cubicBezTo>
                        <a:lnTo>
                          <a:pt x="1" y="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39" name="Freeform 432"/>
                  <p:cNvSpPr>
                    <a:spLocks noChangeArrowheads="1"/>
                  </p:cNvSpPr>
                  <p:nvPr/>
                </p:nvSpPr>
                <p:spPr bwMode="auto">
                  <a:xfrm>
                    <a:off x="35" y="361"/>
                    <a:ext cx="327" cy="56"/>
                  </a:xfrm>
                  <a:custGeom>
                    <a:avLst/>
                    <a:gdLst>
                      <a:gd name="T0" fmla="*/ 8 w 327"/>
                      <a:gd name="T1" fmla="*/ 57 h 55"/>
                      <a:gd name="T2" fmla="*/ 327 w 327"/>
                      <a:gd name="T3" fmla="*/ 5 h 55"/>
                      <a:gd name="T4" fmla="*/ 316 w 327"/>
                      <a:gd name="T5" fmla="*/ 0 h 55"/>
                      <a:gd name="T6" fmla="*/ 0 w 327"/>
                      <a:gd name="T7" fmla="*/ 48 h 55"/>
                      <a:gd name="T8" fmla="*/ 8 w 327"/>
                      <a:gd name="T9" fmla="*/ 57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7"/>
                      <a:gd name="T16" fmla="*/ 0 h 55"/>
                      <a:gd name="T17" fmla="*/ 327 w 327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7" h="55">
                        <a:moveTo>
                          <a:pt x="8" y="55"/>
                        </a:moveTo>
                        <a:lnTo>
                          <a:pt x="327" y="5"/>
                        </a:lnTo>
                        <a:lnTo>
                          <a:pt x="316" y="0"/>
                        </a:lnTo>
                        <a:lnTo>
                          <a:pt x="0" y="46"/>
                        </a:lnTo>
                        <a:lnTo>
                          <a:pt x="8" y="5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740" name="Line 433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52" y="401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1" name="Line 434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69" y="385"/>
                    <a:ext cx="8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2" name="Line 435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78" y="370"/>
                    <a:ext cx="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25" name="Text Box 436"/>
              <p:cNvSpPr txBox="1">
                <a:spLocks noChangeArrowheads="1"/>
              </p:cNvSpPr>
              <p:nvPr/>
            </p:nvSpPr>
            <p:spPr bwMode="auto">
              <a:xfrm>
                <a:off x="-100" y="341"/>
                <a:ext cx="1031" cy="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5401" tIns="25401" rIns="25401" bIns="25401" anchor="ctr"/>
              <a:lstStyle/>
              <a:p>
                <a:pPr algn="ctr" defTabSz="455613">
                  <a:lnSpc>
                    <a:spcPts val="1250"/>
                  </a:lnSpc>
                </a:pPr>
                <a:endParaRPr lang="en-GB" sz="1400" dirty="0">
                  <a:latin typeface="Constantia" pitchFamily="18" charset="0"/>
                </a:endParaRPr>
              </a:p>
              <a:p>
                <a:pPr algn="ctr" defTabSz="455613">
                  <a:lnSpc>
                    <a:spcPts val="1250"/>
                  </a:lnSpc>
                </a:pPr>
                <a:endParaRPr lang="en-GB" sz="1400" dirty="0">
                  <a:latin typeface="Constantia" pitchFamily="18" charset="0"/>
                </a:endParaRPr>
              </a:p>
              <a:p>
                <a:pPr algn="ctr" defTabSz="455613">
                  <a:lnSpc>
                    <a:spcPts val="1250"/>
                  </a:lnSpc>
                </a:pPr>
                <a:r>
                  <a:rPr lang="ru-RU" sz="1400" dirty="0" smtClean="0">
                    <a:latin typeface="Constantia" pitchFamily="18" charset="0"/>
                  </a:rPr>
                  <a:t>Органы администрации ПКГО</a:t>
                </a:r>
                <a:endParaRPr lang="en-GB" sz="1400" dirty="0">
                  <a:latin typeface="Constantia" pitchFamily="18" charset="0"/>
                </a:endParaRPr>
              </a:p>
            </p:txBody>
          </p:sp>
        </p:grpSp>
        <p:grpSp>
          <p:nvGrpSpPr>
            <p:cNvPr id="2971" name="Group 437"/>
            <p:cNvGrpSpPr>
              <a:grpSpLocks/>
            </p:cNvGrpSpPr>
            <p:nvPr/>
          </p:nvGrpSpPr>
          <p:grpSpPr bwMode="auto">
            <a:xfrm>
              <a:off x="7508875" y="1489075"/>
              <a:ext cx="1634751" cy="1655772"/>
              <a:chOff x="0" y="0"/>
              <a:chExt cx="1031" cy="1044"/>
            </a:xfrm>
          </p:grpSpPr>
          <p:grpSp>
            <p:nvGrpSpPr>
              <p:cNvPr id="2972" name="Group 438"/>
              <p:cNvGrpSpPr>
                <a:grpSpLocks/>
              </p:cNvGrpSpPr>
              <p:nvPr/>
            </p:nvGrpSpPr>
            <p:grpSpPr bwMode="auto">
              <a:xfrm>
                <a:off x="0" y="0"/>
                <a:ext cx="829" cy="633"/>
                <a:chOff x="0" y="0"/>
                <a:chExt cx="829" cy="634"/>
              </a:xfrm>
            </p:grpSpPr>
            <p:grpSp>
              <p:nvGrpSpPr>
                <p:cNvPr id="2974" name="Group 43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79" cy="367"/>
                  <a:chOff x="0" y="0"/>
                  <a:chExt cx="379" cy="367"/>
                </a:xfrm>
              </p:grpSpPr>
              <p:sp>
                <p:nvSpPr>
                  <p:cNvPr id="3205" name="Freeform 440"/>
                  <p:cNvSpPr>
                    <a:spLocks noChangeArrowheads="1"/>
                  </p:cNvSpPr>
                  <p:nvPr/>
                </p:nvSpPr>
                <p:spPr bwMode="auto">
                  <a:xfrm>
                    <a:off x="65" y="248"/>
                    <a:ext cx="114" cy="38"/>
                  </a:xfrm>
                  <a:custGeom>
                    <a:avLst/>
                    <a:gdLst>
                      <a:gd name="T0" fmla="*/ 0 w 114"/>
                      <a:gd name="T1" fmla="*/ 38 h 37"/>
                      <a:gd name="T2" fmla="*/ 2 w 114"/>
                      <a:gd name="T3" fmla="*/ 30 h 37"/>
                      <a:gd name="T4" fmla="*/ 6 w 114"/>
                      <a:gd name="T5" fmla="*/ 24 h 37"/>
                      <a:gd name="T6" fmla="*/ 107 w 114"/>
                      <a:gd name="T7" fmla="*/ 22 h 37"/>
                      <a:gd name="T8" fmla="*/ 112 w 114"/>
                      <a:gd name="T9" fmla="*/ 28 h 37"/>
                      <a:gd name="T10" fmla="*/ 114 w 114"/>
                      <a:gd name="T11" fmla="*/ 36 h 37"/>
                      <a:gd name="T12" fmla="*/ 100 w 114"/>
                      <a:gd name="T13" fmla="*/ 44 h 37"/>
                      <a:gd name="T14" fmla="*/ 9 w 114"/>
                      <a:gd name="T15" fmla="*/ 44 h 37"/>
                      <a:gd name="T16" fmla="*/ 0 w 114"/>
                      <a:gd name="T17" fmla="*/ 38 h 3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14"/>
                      <a:gd name="T28" fmla="*/ 0 h 37"/>
                      <a:gd name="T29" fmla="*/ 114 w 114"/>
                      <a:gd name="T30" fmla="*/ 37 h 3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14" h="37">
                        <a:moveTo>
                          <a:pt x="0" y="36"/>
                        </a:moveTo>
                        <a:cubicBezTo>
                          <a:pt x="0" y="36"/>
                          <a:pt x="0" y="31"/>
                          <a:pt x="2" y="28"/>
                        </a:cubicBezTo>
                        <a:cubicBezTo>
                          <a:pt x="2" y="28"/>
                          <a:pt x="4" y="24"/>
                          <a:pt x="6" y="22"/>
                        </a:cubicBezTo>
                        <a:cubicBezTo>
                          <a:pt x="6" y="22"/>
                          <a:pt x="56" y="0"/>
                          <a:pt x="107" y="20"/>
                        </a:cubicBezTo>
                        <a:cubicBezTo>
                          <a:pt x="107" y="20"/>
                          <a:pt x="110" y="22"/>
                          <a:pt x="112" y="26"/>
                        </a:cubicBezTo>
                        <a:cubicBezTo>
                          <a:pt x="112" y="26"/>
                          <a:pt x="113" y="29"/>
                          <a:pt x="114" y="34"/>
                        </a:cubicBezTo>
                        <a:cubicBezTo>
                          <a:pt x="114" y="34"/>
                          <a:pt x="108" y="40"/>
                          <a:pt x="100" y="42"/>
                        </a:cubicBezTo>
                        <a:cubicBezTo>
                          <a:pt x="100" y="42"/>
                          <a:pt x="55" y="54"/>
                          <a:pt x="9" y="42"/>
                        </a:cubicBezTo>
                        <a:cubicBezTo>
                          <a:pt x="9" y="42"/>
                          <a:pt x="4" y="41"/>
                          <a:pt x="0" y="3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06" name="Freeform 441"/>
                  <p:cNvSpPr>
                    <a:spLocks noChangeArrowheads="1"/>
                  </p:cNvSpPr>
                  <p:nvPr/>
                </p:nvSpPr>
                <p:spPr bwMode="auto">
                  <a:xfrm>
                    <a:off x="70" y="250"/>
                    <a:ext cx="104" cy="26"/>
                  </a:xfrm>
                  <a:custGeom>
                    <a:avLst/>
                    <a:gdLst>
                      <a:gd name="T0" fmla="*/ 6 w 104"/>
                      <a:gd name="T1" fmla="*/ 11 h 25"/>
                      <a:gd name="T2" fmla="*/ 8 w 104"/>
                      <a:gd name="T3" fmla="*/ 8 h 25"/>
                      <a:gd name="T4" fmla="*/ 13 w 104"/>
                      <a:gd name="T5" fmla="*/ 6 h 25"/>
                      <a:gd name="T6" fmla="*/ 20 w 104"/>
                      <a:gd name="T7" fmla="*/ 4 h 25"/>
                      <a:gd name="T8" fmla="*/ 28 w 104"/>
                      <a:gd name="T9" fmla="*/ 2 h 25"/>
                      <a:gd name="T10" fmla="*/ 37 w 104"/>
                      <a:gd name="T11" fmla="*/ 1 h 25"/>
                      <a:gd name="T12" fmla="*/ 46 w 104"/>
                      <a:gd name="T13" fmla="*/ 0 h 25"/>
                      <a:gd name="T14" fmla="*/ 56 w 104"/>
                      <a:gd name="T15" fmla="*/ 0 h 25"/>
                      <a:gd name="T16" fmla="*/ 66 w 104"/>
                      <a:gd name="T17" fmla="*/ 0 h 25"/>
                      <a:gd name="T18" fmla="*/ 75 w 104"/>
                      <a:gd name="T19" fmla="*/ 1 h 25"/>
                      <a:gd name="T20" fmla="*/ 83 w 104"/>
                      <a:gd name="T21" fmla="*/ 2 h 25"/>
                      <a:gd name="T22" fmla="*/ 89 w 104"/>
                      <a:gd name="T23" fmla="*/ 4 h 25"/>
                      <a:gd name="T24" fmla="*/ 94 w 104"/>
                      <a:gd name="T25" fmla="*/ 6 h 25"/>
                      <a:gd name="T26" fmla="*/ 97 w 104"/>
                      <a:gd name="T27" fmla="*/ 9 h 25"/>
                      <a:gd name="T28" fmla="*/ 98 w 104"/>
                      <a:gd name="T29" fmla="*/ 11 h 25"/>
                      <a:gd name="T30" fmla="*/ 97 w 104"/>
                      <a:gd name="T31" fmla="*/ 16 h 25"/>
                      <a:gd name="T32" fmla="*/ 94 w 104"/>
                      <a:gd name="T33" fmla="*/ 18 h 25"/>
                      <a:gd name="T34" fmla="*/ 89 w 104"/>
                      <a:gd name="T35" fmla="*/ 21 h 25"/>
                      <a:gd name="T36" fmla="*/ 82 w 104"/>
                      <a:gd name="T37" fmla="*/ 23 h 25"/>
                      <a:gd name="T38" fmla="*/ 74 w 104"/>
                      <a:gd name="T39" fmla="*/ 24 h 25"/>
                      <a:gd name="T40" fmla="*/ 65 w 104"/>
                      <a:gd name="T41" fmla="*/ 25 h 25"/>
                      <a:gd name="T42" fmla="*/ 55 w 104"/>
                      <a:gd name="T43" fmla="*/ 26 h 25"/>
                      <a:gd name="T44" fmla="*/ 46 w 104"/>
                      <a:gd name="T45" fmla="*/ 26 h 25"/>
                      <a:gd name="T46" fmla="*/ 36 w 104"/>
                      <a:gd name="T47" fmla="*/ 26 h 25"/>
                      <a:gd name="T48" fmla="*/ 27 w 104"/>
                      <a:gd name="T49" fmla="*/ 25 h 25"/>
                      <a:gd name="T50" fmla="*/ 19 w 104"/>
                      <a:gd name="T51" fmla="*/ 23 h 25"/>
                      <a:gd name="T52" fmla="*/ 13 w 104"/>
                      <a:gd name="T53" fmla="*/ 22 h 25"/>
                      <a:gd name="T54" fmla="*/ 8 w 104"/>
                      <a:gd name="T55" fmla="*/ 20 h 25"/>
                      <a:gd name="T56" fmla="*/ 6 w 104"/>
                      <a:gd name="T57" fmla="*/ 17 h 25"/>
                      <a:gd name="T58" fmla="*/ 0 w 104"/>
                      <a:gd name="T59" fmla="*/ 15 h 25"/>
                      <a:gd name="T60" fmla="*/ 1 w 104"/>
                      <a:gd name="T61" fmla="*/ 11 h 25"/>
                      <a:gd name="T62" fmla="*/ 4 w 104"/>
                      <a:gd name="T63" fmla="*/ 8 h 25"/>
                      <a:gd name="T64" fmla="*/ 10 w 104"/>
                      <a:gd name="T65" fmla="*/ 6 h 25"/>
                      <a:gd name="T66" fmla="*/ 17 w 104"/>
                      <a:gd name="T67" fmla="*/ 3 h 25"/>
                      <a:gd name="T68" fmla="*/ 26 w 104"/>
                      <a:gd name="T69" fmla="*/ 2 h 25"/>
                      <a:gd name="T70" fmla="*/ 37 w 104"/>
                      <a:gd name="T71" fmla="*/ 0 h 25"/>
                      <a:gd name="T72" fmla="*/ 47 w 104"/>
                      <a:gd name="T73" fmla="*/ 0 h 25"/>
                      <a:gd name="T74" fmla="*/ 58 w 104"/>
                      <a:gd name="T75" fmla="*/ 0 h 25"/>
                      <a:gd name="T76" fmla="*/ 69 w 104"/>
                      <a:gd name="T77" fmla="*/ 0 h 25"/>
                      <a:gd name="T78" fmla="*/ 79 w 104"/>
                      <a:gd name="T79" fmla="*/ 1 h 25"/>
                      <a:gd name="T80" fmla="*/ 87 w 104"/>
                      <a:gd name="T81" fmla="*/ 2 h 25"/>
                      <a:gd name="T82" fmla="*/ 94 w 104"/>
                      <a:gd name="T83" fmla="*/ 4 h 25"/>
                      <a:gd name="T84" fmla="*/ 100 w 104"/>
                      <a:gd name="T85" fmla="*/ 7 h 25"/>
                      <a:gd name="T86" fmla="*/ 103 w 104"/>
                      <a:gd name="T87" fmla="*/ 9 h 25"/>
                      <a:gd name="T88" fmla="*/ 104 w 104"/>
                      <a:gd name="T89" fmla="*/ 12 h 25"/>
                      <a:gd name="T90" fmla="*/ 102 w 104"/>
                      <a:gd name="T91" fmla="*/ 16 h 25"/>
                      <a:gd name="T92" fmla="*/ 98 w 104"/>
                      <a:gd name="T93" fmla="*/ 19 h 25"/>
                      <a:gd name="T94" fmla="*/ 92 w 104"/>
                      <a:gd name="T95" fmla="*/ 22 h 25"/>
                      <a:gd name="T96" fmla="*/ 85 w 104"/>
                      <a:gd name="T97" fmla="*/ 24 h 25"/>
                      <a:gd name="T98" fmla="*/ 76 w 104"/>
                      <a:gd name="T99" fmla="*/ 25 h 25"/>
                      <a:gd name="T100" fmla="*/ 65 w 104"/>
                      <a:gd name="T101" fmla="*/ 27 h 25"/>
                      <a:gd name="T102" fmla="*/ 54 w 104"/>
                      <a:gd name="T103" fmla="*/ 27 h 25"/>
                      <a:gd name="T104" fmla="*/ 43 w 104"/>
                      <a:gd name="T105" fmla="*/ 27 h 25"/>
                      <a:gd name="T106" fmla="*/ 33 w 104"/>
                      <a:gd name="T107" fmla="*/ 27 h 25"/>
                      <a:gd name="T108" fmla="*/ 23 w 104"/>
                      <a:gd name="T109" fmla="*/ 26 h 25"/>
                      <a:gd name="T110" fmla="*/ 15 w 104"/>
                      <a:gd name="T111" fmla="*/ 24 h 25"/>
                      <a:gd name="T112" fmla="*/ 8 w 104"/>
                      <a:gd name="T113" fmla="*/ 22 h 25"/>
                      <a:gd name="T114" fmla="*/ 3 w 104"/>
                      <a:gd name="T115" fmla="*/ 20 h 25"/>
                      <a:gd name="T116" fmla="*/ 0 w 104"/>
                      <a:gd name="T117" fmla="*/ 17 h 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04"/>
                      <a:gd name="T178" fmla="*/ 0 h 25"/>
                      <a:gd name="T179" fmla="*/ 104 w 104"/>
                      <a:gd name="T180" fmla="*/ 25 h 25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04" h="25">
                        <a:moveTo>
                          <a:pt x="5" y="13"/>
                        </a:moveTo>
                        <a:lnTo>
                          <a:pt x="5" y="13"/>
                        </a:lnTo>
                        <a:lnTo>
                          <a:pt x="5" y="12"/>
                        </a:lnTo>
                        <a:lnTo>
                          <a:pt x="5" y="11"/>
                        </a:lnTo>
                        <a:lnTo>
                          <a:pt x="6" y="11"/>
                        </a:lnTo>
                        <a:lnTo>
                          <a:pt x="6" y="10"/>
                        </a:lnTo>
                        <a:lnTo>
                          <a:pt x="7" y="10"/>
                        </a:lnTo>
                        <a:lnTo>
                          <a:pt x="7" y="9"/>
                        </a:lnTo>
                        <a:lnTo>
                          <a:pt x="8" y="9"/>
                        </a:lnTo>
                        <a:lnTo>
                          <a:pt x="8" y="8"/>
                        </a:lnTo>
                        <a:lnTo>
                          <a:pt x="9" y="8"/>
                        </a:lnTo>
                        <a:lnTo>
                          <a:pt x="10" y="8"/>
                        </a:lnTo>
                        <a:lnTo>
                          <a:pt x="10" y="7"/>
                        </a:lnTo>
                        <a:lnTo>
                          <a:pt x="11" y="7"/>
                        </a:lnTo>
                        <a:lnTo>
                          <a:pt x="12" y="6"/>
                        </a:lnTo>
                        <a:lnTo>
                          <a:pt x="13" y="6"/>
                        </a:lnTo>
                        <a:lnTo>
                          <a:pt x="14" y="6"/>
                        </a:lnTo>
                        <a:lnTo>
                          <a:pt x="14" y="5"/>
                        </a:lnTo>
                        <a:lnTo>
                          <a:pt x="15" y="5"/>
                        </a:lnTo>
                        <a:lnTo>
                          <a:pt x="16" y="5"/>
                        </a:lnTo>
                        <a:lnTo>
                          <a:pt x="17" y="5"/>
                        </a:lnTo>
                        <a:lnTo>
                          <a:pt x="17" y="4"/>
                        </a:lnTo>
                        <a:lnTo>
                          <a:pt x="18" y="4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5" y="3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2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1"/>
                        </a:lnTo>
                        <a:lnTo>
                          <a:pt x="37" y="1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0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1"/>
                        </a:lnTo>
                        <a:lnTo>
                          <a:pt x="71" y="1"/>
                        </a:lnTo>
                        <a:lnTo>
                          <a:pt x="72" y="1"/>
                        </a:lnTo>
                        <a:lnTo>
                          <a:pt x="73" y="1"/>
                        </a:lnTo>
                        <a:lnTo>
                          <a:pt x="74" y="1"/>
                        </a:lnTo>
                        <a:lnTo>
                          <a:pt x="75" y="1"/>
                        </a:lnTo>
                        <a:lnTo>
                          <a:pt x="76" y="1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8" y="2"/>
                        </a:lnTo>
                        <a:lnTo>
                          <a:pt x="79" y="2"/>
                        </a:lnTo>
                        <a:lnTo>
                          <a:pt x="80" y="2"/>
                        </a:lnTo>
                        <a:lnTo>
                          <a:pt x="81" y="2"/>
                        </a:lnTo>
                        <a:lnTo>
                          <a:pt x="82" y="2"/>
                        </a:lnTo>
                        <a:lnTo>
                          <a:pt x="83" y="2"/>
                        </a:lnTo>
                        <a:lnTo>
                          <a:pt x="84" y="3"/>
                        </a:lnTo>
                        <a:lnTo>
                          <a:pt x="85" y="3"/>
                        </a:lnTo>
                        <a:lnTo>
                          <a:pt x="86" y="3"/>
                        </a:lnTo>
                        <a:lnTo>
                          <a:pt x="87" y="3"/>
                        </a:lnTo>
                        <a:lnTo>
                          <a:pt x="87" y="4"/>
                        </a:lnTo>
                        <a:lnTo>
                          <a:pt x="88" y="4"/>
                        </a:lnTo>
                        <a:lnTo>
                          <a:pt x="89" y="4"/>
                        </a:lnTo>
                        <a:lnTo>
                          <a:pt x="90" y="4"/>
                        </a:lnTo>
                        <a:lnTo>
                          <a:pt x="90" y="5"/>
                        </a:lnTo>
                        <a:lnTo>
                          <a:pt x="91" y="5"/>
                        </a:lnTo>
                        <a:lnTo>
                          <a:pt x="92" y="5"/>
                        </a:lnTo>
                        <a:lnTo>
                          <a:pt x="93" y="5"/>
                        </a:lnTo>
                        <a:lnTo>
                          <a:pt x="93" y="6"/>
                        </a:lnTo>
                        <a:lnTo>
                          <a:pt x="94" y="6"/>
                        </a:lnTo>
                        <a:lnTo>
                          <a:pt x="95" y="7"/>
                        </a:lnTo>
                        <a:lnTo>
                          <a:pt x="96" y="7"/>
                        </a:lnTo>
                        <a:lnTo>
                          <a:pt x="96" y="8"/>
                        </a:lnTo>
                        <a:lnTo>
                          <a:pt x="97" y="8"/>
                        </a:lnTo>
                        <a:lnTo>
                          <a:pt x="97" y="9"/>
                        </a:lnTo>
                        <a:lnTo>
                          <a:pt x="98" y="9"/>
                        </a:lnTo>
                        <a:lnTo>
                          <a:pt x="98" y="10"/>
                        </a:lnTo>
                        <a:lnTo>
                          <a:pt x="98" y="11"/>
                        </a:lnTo>
                        <a:lnTo>
                          <a:pt x="98" y="12"/>
                        </a:lnTo>
                        <a:lnTo>
                          <a:pt x="98" y="13"/>
                        </a:lnTo>
                        <a:lnTo>
                          <a:pt x="97" y="13"/>
                        </a:lnTo>
                        <a:lnTo>
                          <a:pt x="97" y="14"/>
                        </a:lnTo>
                        <a:lnTo>
                          <a:pt x="96" y="14"/>
                        </a:lnTo>
                        <a:lnTo>
                          <a:pt x="96" y="15"/>
                        </a:lnTo>
                        <a:lnTo>
                          <a:pt x="95" y="15"/>
                        </a:lnTo>
                        <a:lnTo>
                          <a:pt x="95" y="16"/>
                        </a:lnTo>
                        <a:lnTo>
                          <a:pt x="94" y="16"/>
                        </a:lnTo>
                        <a:lnTo>
                          <a:pt x="93" y="17"/>
                        </a:lnTo>
                        <a:lnTo>
                          <a:pt x="92" y="17"/>
                        </a:lnTo>
                        <a:lnTo>
                          <a:pt x="91" y="18"/>
                        </a:lnTo>
                        <a:lnTo>
                          <a:pt x="90" y="18"/>
                        </a:lnTo>
                        <a:lnTo>
                          <a:pt x="89" y="18"/>
                        </a:lnTo>
                        <a:lnTo>
                          <a:pt x="89" y="19"/>
                        </a:lnTo>
                        <a:lnTo>
                          <a:pt x="88" y="19"/>
                        </a:lnTo>
                        <a:lnTo>
                          <a:pt x="87" y="19"/>
                        </a:lnTo>
                        <a:lnTo>
                          <a:pt x="86" y="19"/>
                        </a:lnTo>
                        <a:lnTo>
                          <a:pt x="86" y="20"/>
                        </a:lnTo>
                        <a:lnTo>
                          <a:pt x="85" y="20"/>
                        </a:lnTo>
                        <a:lnTo>
                          <a:pt x="84" y="20"/>
                        </a:lnTo>
                        <a:lnTo>
                          <a:pt x="83" y="20"/>
                        </a:lnTo>
                        <a:lnTo>
                          <a:pt x="82" y="21"/>
                        </a:lnTo>
                        <a:lnTo>
                          <a:pt x="81" y="21"/>
                        </a:lnTo>
                        <a:lnTo>
                          <a:pt x="80" y="21"/>
                        </a:lnTo>
                        <a:lnTo>
                          <a:pt x="79" y="21"/>
                        </a:lnTo>
                        <a:lnTo>
                          <a:pt x="78" y="21"/>
                        </a:lnTo>
                        <a:lnTo>
                          <a:pt x="78" y="22"/>
                        </a:lnTo>
                        <a:lnTo>
                          <a:pt x="77" y="22"/>
                        </a:lnTo>
                        <a:lnTo>
                          <a:pt x="76" y="22"/>
                        </a:lnTo>
                        <a:lnTo>
                          <a:pt x="75" y="22"/>
                        </a:lnTo>
                        <a:lnTo>
                          <a:pt x="74" y="22"/>
                        </a:lnTo>
                        <a:lnTo>
                          <a:pt x="73" y="22"/>
                        </a:lnTo>
                        <a:lnTo>
                          <a:pt x="72" y="23"/>
                        </a:lnTo>
                        <a:lnTo>
                          <a:pt x="71" y="23"/>
                        </a:lnTo>
                        <a:lnTo>
                          <a:pt x="70" y="23"/>
                        </a:lnTo>
                        <a:lnTo>
                          <a:pt x="69" y="23"/>
                        </a:lnTo>
                        <a:lnTo>
                          <a:pt x="68" y="23"/>
                        </a:lnTo>
                        <a:lnTo>
                          <a:pt x="67" y="23"/>
                        </a:lnTo>
                        <a:lnTo>
                          <a:pt x="66" y="23"/>
                        </a:lnTo>
                        <a:lnTo>
                          <a:pt x="65" y="23"/>
                        </a:lnTo>
                        <a:lnTo>
                          <a:pt x="64" y="23"/>
                        </a:lnTo>
                        <a:lnTo>
                          <a:pt x="63" y="24"/>
                        </a:lnTo>
                        <a:lnTo>
                          <a:pt x="62" y="24"/>
                        </a:lnTo>
                        <a:lnTo>
                          <a:pt x="61" y="24"/>
                        </a:lnTo>
                        <a:lnTo>
                          <a:pt x="60" y="24"/>
                        </a:lnTo>
                        <a:lnTo>
                          <a:pt x="59" y="24"/>
                        </a:lnTo>
                        <a:lnTo>
                          <a:pt x="58" y="24"/>
                        </a:lnTo>
                        <a:lnTo>
                          <a:pt x="57" y="24"/>
                        </a:lnTo>
                        <a:lnTo>
                          <a:pt x="56" y="24"/>
                        </a:lnTo>
                        <a:lnTo>
                          <a:pt x="55" y="24"/>
                        </a:lnTo>
                        <a:lnTo>
                          <a:pt x="54" y="24"/>
                        </a:lnTo>
                        <a:lnTo>
                          <a:pt x="53" y="24"/>
                        </a:lnTo>
                        <a:lnTo>
                          <a:pt x="52" y="24"/>
                        </a:lnTo>
                        <a:lnTo>
                          <a:pt x="51" y="24"/>
                        </a:lnTo>
                        <a:lnTo>
                          <a:pt x="50" y="24"/>
                        </a:lnTo>
                        <a:lnTo>
                          <a:pt x="49" y="24"/>
                        </a:lnTo>
                        <a:lnTo>
                          <a:pt x="48" y="24"/>
                        </a:lnTo>
                        <a:lnTo>
                          <a:pt x="47" y="24"/>
                        </a:lnTo>
                        <a:lnTo>
                          <a:pt x="46" y="24"/>
                        </a:lnTo>
                        <a:lnTo>
                          <a:pt x="45" y="24"/>
                        </a:lnTo>
                        <a:lnTo>
                          <a:pt x="44" y="24"/>
                        </a:lnTo>
                        <a:lnTo>
                          <a:pt x="43" y="24"/>
                        </a:lnTo>
                        <a:lnTo>
                          <a:pt x="42" y="24"/>
                        </a:lnTo>
                        <a:lnTo>
                          <a:pt x="41" y="24"/>
                        </a:lnTo>
                        <a:lnTo>
                          <a:pt x="40" y="24"/>
                        </a:lnTo>
                        <a:lnTo>
                          <a:pt x="39" y="24"/>
                        </a:lnTo>
                        <a:lnTo>
                          <a:pt x="38" y="24"/>
                        </a:lnTo>
                        <a:lnTo>
                          <a:pt x="37" y="24"/>
                        </a:lnTo>
                        <a:lnTo>
                          <a:pt x="36" y="24"/>
                        </a:lnTo>
                        <a:lnTo>
                          <a:pt x="35" y="24"/>
                        </a:lnTo>
                        <a:lnTo>
                          <a:pt x="34" y="24"/>
                        </a:lnTo>
                        <a:lnTo>
                          <a:pt x="33" y="24"/>
                        </a:lnTo>
                        <a:lnTo>
                          <a:pt x="32" y="23"/>
                        </a:lnTo>
                        <a:lnTo>
                          <a:pt x="31" y="23"/>
                        </a:lnTo>
                        <a:lnTo>
                          <a:pt x="30" y="23"/>
                        </a:lnTo>
                        <a:lnTo>
                          <a:pt x="29" y="23"/>
                        </a:lnTo>
                        <a:lnTo>
                          <a:pt x="28" y="23"/>
                        </a:lnTo>
                        <a:lnTo>
                          <a:pt x="27" y="23"/>
                        </a:lnTo>
                        <a:lnTo>
                          <a:pt x="26" y="23"/>
                        </a:lnTo>
                        <a:lnTo>
                          <a:pt x="25" y="23"/>
                        </a:lnTo>
                        <a:lnTo>
                          <a:pt x="24" y="22"/>
                        </a:lnTo>
                        <a:lnTo>
                          <a:pt x="23" y="22"/>
                        </a:lnTo>
                        <a:lnTo>
                          <a:pt x="22" y="22"/>
                        </a:lnTo>
                        <a:lnTo>
                          <a:pt x="21" y="22"/>
                        </a:lnTo>
                        <a:lnTo>
                          <a:pt x="20" y="22"/>
                        </a:lnTo>
                        <a:lnTo>
                          <a:pt x="19" y="21"/>
                        </a:lnTo>
                        <a:lnTo>
                          <a:pt x="18" y="21"/>
                        </a:lnTo>
                        <a:lnTo>
                          <a:pt x="17" y="21"/>
                        </a:lnTo>
                        <a:lnTo>
                          <a:pt x="16" y="21"/>
                        </a:lnTo>
                        <a:lnTo>
                          <a:pt x="15" y="20"/>
                        </a:lnTo>
                        <a:lnTo>
                          <a:pt x="14" y="20"/>
                        </a:lnTo>
                        <a:lnTo>
                          <a:pt x="13" y="20"/>
                        </a:lnTo>
                        <a:lnTo>
                          <a:pt x="12" y="20"/>
                        </a:lnTo>
                        <a:lnTo>
                          <a:pt x="12" y="19"/>
                        </a:lnTo>
                        <a:lnTo>
                          <a:pt x="11" y="19"/>
                        </a:lnTo>
                        <a:lnTo>
                          <a:pt x="10" y="19"/>
                        </a:lnTo>
                        <a:lnTo>
                          <a:pt x="10" y="18"/>
                        </a:lnTo>
                        <a:lnTo>
                          <a:pt x="9" y="18"/>
                        </a:lnTo>
                        <a:lnTo>
                          <a:pt x="8" y="18"/>
                        </a:lnTo>
                        <a:lnTo>
                          <a:pt x="8" y="17"/>
                        </a:lnTo>
                        <a:lnTo>
                          <a:pt x="7" y="17"/>
                        </a:lnTo>
                        <a:lnTo>
                          <a:pt x="7" y="16"/>
                        </a:lnTo>
                        <a:lnTo>
                          <a:pt x="6" y="16"/>
                        </a:lnTo>
                        <a:lnTo>
                          <a:pt x="6" y="15"/>
                        </a:lnTo>
                        <a:lnTo>
                          <a:pt x="5" y="15"/>
                        </a:lnTo>
                        <a:lnTo>
                          <a:pt x="5" y="14"/>
                        </a:lnTo>
                        <a:lnTo>
                          <a:pt x="5" y="13"/>
                        </a:lnTo>
                        <a:moveTo>
                          <a:pt x="0" y="14"/>
                        </a:move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1" y="11"/>
                        </a:lnTo>
                        <a:lnTo>
                          <a:pt x="1" y="10"/>
                        </a:lnTo>
                        <a:lnTo>
                          <a:pt x="2" y="10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4" y="8"/>
                        </a:lnTo>
                        <a:lnTo>
                          <a:pt x="5" y="8"/>
                        </a:lnTo>
                        <a:lnTo>
                          <a:pt x="6" y="7"/>
                        </a:lnTo>
                        <a:lnTo>
                          <a:pt x="7" y="7"/>
                        </a:lnTo>
                        <a:lnTo>
                          <a:pt x="8" y="6"/>
                        </a:lnTo>
                        <a:lnTo>
                          <a:pt x="9" y="6"/>
                        </a:lnTo>
                        <a:lnTo>
                          <a:pt x="10" y="6"/>
                        </a:lnTo>
                        <a:lnTo>
                          <a:pt x="11" y="5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lnTo>
                          <a:pt x="14" y="4"/>
                        </a:lnTo>
                        <a:lnTo>
                          <a:pt x="15" y="4"/>
                        </a:lnTo>
                        <a:lnTo>
                          <a:pt x="16" y="4"/>
                        </a:lnTo>
                        <a:lnTo>
                          <a:pt x="17" y="4"/>
                        </a:lnTo>
                        <a:lnTo>
                          <a:pt x="17" y="3"/>
                        </a:lnTo>
                        <a:lnTo>
                          <a:pt x="18" y="3"/>
                        </a:lnTo>
                        <a:lnTo>
                          <a:pt x="19" y="3"/>
                        </a:lnTo>
                        <a:lnTo>
                          <a:pt x="20" y="3"/>
                        </a:lnTo>
                        <a:lnTo>
                          <a:pt x="21" y="3"/>
                        </a:lnTo>
                        <a:lnTo>
                          <a:pt x="22" y="2"/>
                        </a:lnTo>
                        <a:lnTo>
                          <a:pt x="23" y="2"/>
                        </a:lnTo>
                        <a:lnTo>
                          <a:pt x="24" y="2"/>
                        </a:lnTo>
                        <a:lnTo>
                          <a:pt x="25" y="2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8" y="1"/>
                        </a:lnTo>
                        <a:lnTo>
                          <a:pt x="29" y="1"/>
                        </a:lnTo>
                        <a:lnTo>
                          <a:pt x="30" y="1"/>
                        </a:lnTo>
                        <a:lnTo>
                          <a:pt x="31" y="1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0"/>
                        </a:lnTo>
                        <a:lnTo>
                          <a:pt x="37" y="0"/>
                        </a:lnTo>
                        <a:lnTo>
                          <a:pt x="38" y="0"/>
                        </a:lnTo>
                        <a:lnTo>
                          <a:pt x="39" y="0"/>
                        </a:lnTo>
                        <a:lnTo>
                          <a:pt x="40" y="0"/>
                        </a:lnTo>
                        <a:lnTo>
                          <a:pt x="41" y="0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1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9" y="1"/>
                        </a:lnTo>
                        <a:lnTo>
                          <a:pt x="80" y="1"/>
                        </a:lnTo>
                        <a:lnTo>
                          <a:pt x="81" y="1"/>
                        </a:lnTo>
                        <a:lnTo>
                          <a:pt x="82" y="1"/>
                        </a:lnTo>
                        <a:lnTo>
                          <a:pt x="83" y="1"/>
                        </a:lnTo>
                        <a:lnTo>
                          <a:pt x="83" y="2"/>
                        </a:lnTo>
                        <a:lnTo>
                          <a:pt x="84" y="2"/>
                        </a:lnTo>
                        <a:lnTo>
                          <a:pt x="85" y="2"/>
                        </a:lnTo>
                        <a:lnTo>
                          <a:pt x="86" y="2"/>
                        </a:lnTo>
                        <a:lnTo>
                          <a:pt x="87" y="2"/>
                        </a:lnTo>
                        <a:lnTo>
                          <a:pt x="88" y="2"/>
                        </a:lnTo>
                        <a:lnTo>
                          <a:pt x="89" y="3"/>
                        </a:lnTo>
                        <a:lnTo>
                          <a:pt x="90" y="3"/>
                        </a:lnTo>
                        <a:lnTo>
                          <a:pt x="91" y="3"/>
                        </a:lnTo>
                        <a:lnTo>
                          <a:pt x="92" y="3"/>
                        </a:lnTo>
                        <a:lnTo>
                          <a:pt x="92" y="4"/>
                        </a:lnTo>
                        <a:lnTo>
                          <a:pt x="93" y="4"/>
                        </a:lnTo>
                        <a:lnTo>
                          <a:pt x="94" y="4"/>
                        </a:lnTo>
                        <a:lnTo>
                          <a:pt x="95" y="4"/>
                        </a:lnTo>
                        <a:lnTo>
                          <a:pt x="96" y="5"/>
                        </a:lnTo>
                        <a:lnTo>
                          <a:pt x="97" y="5"/>
                        </a:lnTo>
                        <a:lnTo>
                          <a:pt x="98" y="6"/>
                        </a:lnTo>
                        <a:lnTo>
                          <a:pt x="99" y="6"/>
                        </a:lnTo>
                        <a:lnTo>
                          <a:pt x="100" y="7"/>
                        </a:lnTo>
                        <a:lnTo>
                          <a:pt x="101" y="7"/>
                        </a:lnTo>
                        <a:lnTo>
                          <a:pt x="101" y="8"/>
                        </a:lnTo>
                        <a:lnTo>
                          <a:pt x="102" y="8"/>
                        </a:lnTo>
                        <a:lnTo>
                          <a:pt x="102" y="9"/>
                        </a:lnTo>
                        <a:lnTo>
                          <a:pt x="103" y="9"/>
                        </a:lnTo>
                        <a:lnTo>
                          <a:pt x="103" y="10"/>
                        </a:lnTo>
                        <a:lnTo>
                          <a:pt x="104" y="11"/>
                        </a:lnTo>
                        <a:lnTo>
                          <a:pt x="104" y="12"/>
                        </a:lnTo>
                        <a:lnTo>
                          <a:pt x="103" y="12"/>
                        </a:lnTo>
                        <a:lnTo>
                          <a:pt x="103" y="13"/>
                        </a:lnTo>
                        <a:lnTo>
                          <a:pt x="103" y="14"/>
                        </a:lnTo>
                        <a:lnTo>
                          <a:pt x="102" y="14"/>
                        </a:lnTo>
                        <a:lnTo>
                          <a:pt x="102" y="15"/>
                        </a:lnTo>
                        <a:lnTo>
                          <a:pt x="101" y="15"/>
                        </a:lnTo>
                        <a:lnTo>
                          <a:pt x="101" y="16"/>
                        </a:lnTo>
                        <a:lnTo>
                          <a:pt x="100" y="16"/>
                        </a:lnTo>
                        <a:lnTo>
                          <a:pt x="99" y="16"/>
                        </a:lnTo>
                        <a:lnTo>
                          <a:pt x="99" y="17"/>
                        </a:lnTo>
                        <a:lnTo>
                          <a:pt x="98" y="17"/>
                        </a:lnTo>
                        <a:lnTo>
                          <a:pt x="97" y="18"/>
                        </a:lnTo>
                        <a:lnTo>
                          <a:pt x="96" y="18"/>
                        </a:lnTo>
                        <a:lnTo>
                          <a:pt x="95" y="19"/>
                        </a:lnTo>
                        <a:lnTo>
                          <a:pt x="94" y="19"/>
                        </a:lnTo>
                        <a:lnTo>
                          <a:pt x="93" y="19"/>
                        </a:lnTo>
                        <a:lnTo>
                          <a:pt x="92" y="20"/>
                        </a:lnTo>
                        <a:lnTo>
                          <a:pt x="91" y="20"/>
                        </a:lnTo>
                        <a:lnTo>
                          <a:pt x="90" y="20"/>
                        </a:lnTo>
                        <a:lnTo>
                          <a:pt x="89" y="20"/>
                        </a:lnTo>
                        <a:lnTo>
                          <a:pt x="89" y="21"/>
                        </a:lnTo>
                        <a:lnTo>
                          <a:pt x="88" y="21"/>
                        </a:lnTo>
                        <a:lnTo>
                          <a:pt x="87" y="21"/>
                        </a:lnTo>
                        <a:lnTo>
                          <a:pt x="86" y="21"/>
                        </a:lnTo>
                        <a:lnTo>
                          <a:pt x="85" y="21"/>
                        </a:lnTo>
                        <a:lnTo>
                          <a:pt x="85" y="22"/>
                        </a:lnTo>
                        <a:lnTo>
                          <a:pt x="84" y="22"/>
                        </a:lnTo>
                        <a:lnTo>
                          <a:pt x="83" y="22"/>
                        </a:lnTo>
                        <a:lnTo>
                          <a:pt x="82" y="22"/>
                        </a:lnTo>
                        <a:lnTo>
                          <a:pt x="81" y="22"/>
                        </a:lnTo>
                        <a:lnTo>
                          <a:pt x="80" y="23"/>
                        </a:lnTo>
                        <a:lnTo>
                          <a:pt x="79" y="23"/>
                        </a:lnTo>
                        <a:lnTo>
                          <a:pt x="78" y="23"/>
                        </a:lnTo>
                        <a:lnTo>
                          <a:pt x="77" y="23"/>
                        </a:lnTo>
                        <a:lnTo>
                          <a:pt x="76" y="23"/>
                        </a:lnTo>
                        <a:lnTo>
                          <a:pt x="75" y="23"/>
                        </a:lnTo>
                        <a:lnTo>
                          <a:pt x="74" y="24"/>
                        </a:lnTo>
                        <a:lnTo>
                          <a:pt x="73" y="24"/>
                        </a:lnTo>
                        <a:lnTo>
                          <a:pt x="72" y="24"/>
                        </a:lnTo>
                        <a:lnTo>
                          <a:pt x="71" y="24"/>
                        </a:lnTo>
                        <a:lnTo>
                          <a:pt x="70" y="24"/>
                        </a:lnTo>
                        <a:lnTo>
                          <a:pt x="69" y="24"/>
                        </a:lnTo>
                        <a:lnTo>
                          <a:pt x="68" y="24"/>
                        </a:lnTo>
                        <a:lnTo>
                          <a:pt x="67" y="24"/>
                        </a:lnTo>
                        <a:lnTo>
                          <a:pt x="66" y="24"/>
                        </a:lnTo>
                        <a:lnTo>
                          <a:pt x="65" y="25"/>
                        </a:lnTo>
                        <a:lnTo>
                          <a:pt x="64" y="25"/>
                        </a:lnTo>
                        <a:lnTo>
                          <a:pt x="63" y="25"/>
                        </a:lnTo>
                        <a:lnTo>
                          <a:pt x="62" y="25"/>
                        </a:lnTo>
                        <a:lnTo>
                          <a:pt x="61" y="25"/>
                        </a:lnTo>
                        <a:lnTo>
                          <a:pt x="60" y="25"/>
                        </a:lnTo>
                        <a:lnTo>
                          <a:pt x="59" y="25"/>
                        </a:lnTo>
                        <a:lnTo>
                          <a:pt x="58" y="25"/>
                        </a:lnTo>
                        <a:lnTo>
                          <a:pt x="57" y="25"/>
                        </a:lnTo>
                        <a:lnTo>
                          <a:pt x="56" y="25"/>
                        </a:lnTo>
                        <a:lnTo>
                          <a:pt x="55" y="25"/>
                        </a:lnTo>
                        <a:lnTo>
                          <a:pt x="54" y="25"/>
                        </a:lnTo>
                        <a:lnTo>
                          <a:pt x="53" y="25"/>
                        </a:lnTo>
                        <a:lnTo>
                          <a:pt x="52" y="25"/>
                        </a:lnTo>
                        <a:lnTo>
                          <a:pt x="51" y="25"/>
                        </a:lnTo>
                        <a:lnTo>
                          <a:pt x="50" y="25"/>
                        </a:lnTo>
                        <a:lnTo>
                          <a:pt x="49" y="25"/>
                        </a:lnTo>
                        <a:lnTo>
                          <a:pt x="48" y="25"/>
                        </a:lnTo>
                        <a:lnTo>
                          <a:pt x="47" y="25"/>
                        </a:lnTo>
                        <a:lnTo>
                          <a:pt x="46" y="25"/>
                        </a:lnTo>
                        <a:lnTo>
                          <a:pt x="45" y="25"/>
                        </a:lnTo>
                        <a:lnTo>
                          <a:pt x="44" y="25"/>
                        </a:lnTo>
                        <a:lnTo>
                          <a:pt x="43" y="25"/>
                        </a:lnTo>
                        <a:lnTo>
                          <a:pt x="42" y="25"/>
                        </a:lnTo>
                        <a:lnTo>
                          <a:pt x="41" y="25"/>
                        </a:lnTo>
                        <a:lnTo>
                          <a:pt x="40" y="25"/>
                        </a:lnTo>
                        <a:lnTo>
                          <a:pt x="39" y="25"/>
                        </a:lnTo>
                        <a:lnTo>
                          <a:pt x="38" y="25"/>
                        </a:lnTo>
                        <a:lnTo>
                          <a:pt x="37" y="25"/>
                        </a:lnTo>
                        <a:lnTo>
                          <a:pt x="36" y="25"/>
                        </a:lnTo>
                        <a:lnTo>
                          <a:pt x="35" y="25"/>
                        </a:lnTo>
                        <a:lnTo>
                          <a:pt x="34" y="25"/>
                        </a:lnTo>
                        <a:lnTo>
                          <a:pt x="33" y="25"/>
                        </a:lnTo>
                        <a:lnTo>
                          <a:pt x="32" y="25"/>
                        </a:lnTo>
                        <a:lnTo>
                          <a:pt x="31" y="25"/>
                        </a:lnTo>
                        <a:lnTo>
                          <a:pt x="30" y="25"/>
                        </a:lnTo>
                        <a:lnTo>
                          <a:pt x="29" y="25"/>
                        </a:lnTo>
                        <a:lnTo>
                          <a:pt x="29" y="24"/>
                        </a:lnTo>
                        <a:lnTo>
                          <a:pt x="28" y="24"/>
                        </a:lnTo>
                        <a:lnTo>
                          <a:pt x="27" y="24"/>
                        </a:lnTo>
                        <a:lnTo>
                          <a:pt x="26" y="24"/>
                        </a:lnTo>
                        <a:lnTo>
                          <a:pt x="25" y="24"/>
                        </a:lnTo>
                        <a:lnTo>
                          <a:pt x="24" y="24"/>
                        </a:lnTo>
                        <a:lnTo>
                          <a:pt x="23" y="24"/>
                        </a:lnTo>
                        <a:lnTo>
                          <a:pt x="22" y="24"/>
                        </a:lnTo>
                        <a:lnTo>
                          <a:pt x="21" y="23"/>
                        </a:lnTo>
                        <a:lnTo>
                          <a:pt x="20" y="23"/>
                        </a:lnTo>
                        <a:lnTo>
                          <a:pt x="19" y="23"/>
                        </a:lnTo>
                        <a:lnTo>
                          <a:pt x="18" y="23"/>
                        </a:lnTo>
                        <a:lnTo>
                          <a:pt x="17" y="23"/>
                        </a:lnTo>
                        <a:lnTo>
                          <a:pt x="16" y="23"/>
                        </a:lnTo>
                        <a:lnTo>
                          <a:pt x="15" y="22"/>
                        </a:lnTo>
                        <a:lnTo>
                          <a:pt x="14" y="22"/>
                        </a:lnTo>
                        <a:lnTo>
                          <a:pt x="13" y="22"/>
                        </a:lnTo>
                        <a:lnTo>
                          <a:pt x="12" y="22"/>
                        </a:lnTo>
                        <a:lnTo>
                          <a:pt x="11" y="21"/>
                        </a:lnTo>
                        <a:lnTo>
                          <a:pt x="10" y="21"/>
                        </a:lnTo>
                        <a:lnTo>
                          <a:pt x="9" y="21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6" y="20"/>
                        </a:lnTo>
                        <a:lnTo>
                          <a:pt x="5" y="19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8"/>
                        </a:lnTo>
                        <a:lnTo>
                          <a:pt x="2" y="17"/>
                        </a:lnTo>
                        <a:lnTo>
                          <a:pt x="1" y="17"/>
                        </a:lnTo>
                        <a:lnTo>
                          <a:pt x="1" y="16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07" name="Freeform 442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29"/>
                    <a:ext cx="81" cy="229"/>
                  </a:xfrm>
                  <a:custGeom>
                    <a:avLst/>
                    <a:gdLst>
                      <a:gd name="T0" fmla="*/ 2 w 81"/>
                      <a:gd name="T1" fmla="*/ 0 h 229"/>
                      <a:gd name="T2" fmla="*/ 72 w 81"/>
                      <a:gd name="T3" fmla="*/ 3 h 229"/>
                      <a:gd name="T4" fmla="*/ 77 w 81"/>
                      <a:gd name="T5" fmla="*/ 5 h 229"/>
                      <a:gd name="T6" fmla="*/ 81 w 81"/>
                      <a:gd name="T7" fmla="*/ 10 h 229"/>
                      <a:gd name="T8" fmla="*/ 78 w 81"/>
                      <a:gd name="T9" fmla="*/ 211 h 229"/>
                      <a:gd name="T10" fmla="*/ 75 w 81"/>
                      <a:gd name="T11" fmla="*/ 216 h 229"/>
                      <a:gd name="T12" fmla="*/ 70 w 81"/>
                      <a:gd name="T13" fmla="*/ 220 h 229"/>
                      <a:gd name="T14" fmla="*/ 0 w 81"/>
                      <a:gd name="T15" fmla="*/ 229 h 229"/>
                      <a:gd name="T16" fmla="*/ 2 w 81"/>
                      <a:gd name="T17" fmla="*/ 0 h 2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1"/>
                      <a:gd name="T28" fmla="*/ 0 h 229"/>
                      <a:gd name="T29" fmla="*/ 81 w 81"/>
                      <a:gd name="T30" fmla="*/ 229 h 22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1" h="229">
                        <a:moveTo>
                          <a:pt x="2" y="0"/>
                        </a:moveTo>
                        <a:lnTo>
                          <a:pt x="72" y="3"/>
                        </a:lnTo>
                        <a:cubicBezTo>
                          <a:pt x="72" y="3"/>
                          <a:pt x="75" y="4"/>
                          <a:pt x="77" y="5"/>
                        </a:cubicBezTo>
                        <a:cubicBezTo>
                          <a:pt x="77" y="5"/>
                          <a:pt x="79" y="7"/>
                          <a:pt x="81" y="10"/>
                        </a:cubicBezTo>
                        <a:lnTo>
                          <a:pt x="78" y="211"/>
                        </a:lnTo>
                        <a:cubicBezTo>
                          <a:pt x="78" y="211"/>
                          <a:pt x="77" y="214"/>
                          <a:pt x="75" y="216"/>
                        </a:cubicBezTo>
                        <a:cubicBezTo>
                          <a:pt x="75" y="216"/>
                          <a:pt x="73" y="219"/>
                          <a:pt x="70" y="220"/>
                        </a:cubicBezTo>
                        <a:lnTo>
                          <a:pt x="0" y="229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08" name="Freeform 443"/>
                  <p:cNvSpPr>
                    <a:spLocks noChangeArrowheads="1"/>
                  </p:cNvSpPr>
                  <p:nvPr/>
                </p:nvSpPr>
                <p:spPr bwMode="auto">
                  <a:xfrm>
                    <a:off x="157" y="29"/>
                    <a:ext cx="88" cy="229"/>
                  </a:xfrm>
                  <a:custGeom>
                    <a:avLst/>
                    <a:gdLst>
                      <a:gd name="T0" fmla="*/ 55 w 87"/>
                      <a:gd name="T1" fmla="*/ 5 h 228"/>
                      <a:gd name="T2" fmla="*/ 82 w 87"/>
                      <a:gd name="T3" fmla="*/ 0 h 228"/>
                      <a:gd name="T4" fmla="*/ 85 w 87"/>
                      <a:gd name="T5" fmla="*/ 0 h 228"/>
                      <a:gd name="T6" fmla="*/ 88 w 87"/>
                      <a:gd name="T7" fmla="*/ 3 h 228"/>
                      <a:gd name="T8" fmla="*/ 89 w 87"/>
                      <a:gd name="T9" fmla="*/ 7 h 228"/>
                      <a:gd name="T10" fmla="*/ 88 w 87"/>
                      <a:gd name="T11" fmla="*/ 224 h 228"/>
                      <a:gd name="T12" fmla="*/ 86 w 87"/>
                      <a:gd name="T13" fmla="*/ 227 h 228"/>
                      <a:gd name="T14" fmla="*/ 84 w 87"/>
                      <a:gd name="T15" fmla="*/ 230 h 228"/>
                      <a:gd name="T16" fmla="*/ 81 w 87"/>
                      <a:gd name="T17" fmla="*/ 230 h 228"/>
                      <a:gd name="T18" fmla="*/ 0 w 87"/>
                      <a:gd name="T19" fmla="*/ 198 h 228"/>
                      <a:gd name="T20" fmla="*/ 61 w 87"/>
                      <a:gd name="T21" fmla="*/ 192 h 228"/>
                      <a:gd name="T22" fmla="*/ 55 w 87"/>
                      <a:gd name="T23" fmla="*/ 5 h 22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7"/>
                      <a:gd name="T37" fmla="*/ 0 h 228"/>
                      <a:gd name="T38" fmla="*/ 87 w 87"/>
                      <a:gd name="T39" fmla="*/ 228 h 22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7" h="228">
                        <a:moveTo>
                          <a:pt x="53" y="5"/>
                        </a:moveTo>
                        <a:lnTo>
                          <a:pt x="80" y="0"/>
                        </a:lnTo>
                        <a:cubicBezTo>
                          <a:pt x="80" y="0"/>
                          <a:pt x="81" y="0"/>
                          <a:pt x="83" y="0"/>
                        </a:cubicBezTo>
                        <a:cubicBezTo>
                          <a:pt x="83" y="0"/>
                          <a:pt x="84" y="1"/>
                          <a:pt x="86" y="3"/>
                        </a:cubicBezTo>
                        <a:cubicBezTo>
                          <a:pt x="86" y="3"/>
                          <a:pt x="87" y="5"/>
                          <a:pt x="87" y="7"/>
                        </a:cubicBezTo>
                        <a:lnTo>
                          <a:pt x="86" y="222"/>
                        </a:lnTo>
                        <a:cubicBezTo>
                          <a:pt x="86" y="222"/>
                          <a:pt x="85" y="224"/>
                          <a:pt x="84" y="225"/>
                        </a:cubicBezTo>
                        <a:cubicBezTo>
                          <a:pt x="84" y="225"/>
                          <a:pt x="83" y="227"/>
                          <a:pt x="82" y="228"/>
                        </a:cubicBezTo>
                        <a:cubicBezTo>
                          <a:pt x="82" y="228"/>
                          <a:pt x="80" y="229"/>
                          <a:pt x="79" y="228"/>
                        </a:cubicBezTo>
                        <a:lnTo>
                          <a:pt x="0" y="196"/>
                        </a:lnTo>
                        <a:lnTo>
                          <a:pt x="59" y="190"/>
                        </a:lnTo>
                        <a:lnTo>
                          <a:pt x="53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09" name="Freeform 444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39"/>
                    <a:ext cx="68" cy="208"/>
                  </a:xfrm>
                  <a:custGeom>
                    <a:avLst/>
                    <a:gdLst>
                      <a:gd name="T0" fmla="*/ 42 w 68"/>
                      <a:gd name="T1" fmla="*/ 3 h 208"/>
                      <a:gd name="T2" fmla="*/ 64 w 68"/>
                      <a:gd name="T3" fmla="*/ 0 h 208"/>
                      <a:gd name="T4" fmla="*/ 65 w 68"/>
                      <a:gd name="T5" fmla="*/ 0 h 208"/>
                      <a:gd name="T6" fmla="*/ 67 w 68"/>
                      <a:gd name="T7" fmla="*/ 1 h 208"/>
                      <a:gd name="T8" fmla="*/ 68 w 68"/>
                      <a:gd name="T9" fmla="*/ 3 h 208"/>
                      <a:gd name="T10" fmla="*/ 66 w 68"/>
                      <a:gd name="T11" fmla="*/ 203 h 208"/>
                      <a:gd name="T12" fmla="*/ 66 w 68"/>
                      <a:gd name="T13" fmla="*/ 206 h 208"/>
                      <a:gd name="T14" fmla="*/ 64 w 68"/>
                      <a:gd name="T15" fmla="*/ 207 h 208"/>
                      <a:gd name="T16" fmla="*/ 62 w 68"/>
                      <a:gd name="T17" fmla="*/ 208 h 208"/>
                      <a:gd name="T18" fmla="*/ 0 w 68"/>
                      <a:gd name="T19" fmla="*/ 185 h 208"/>
                      <a:gd name="T20" fmla="*/ 47 w 68"/>
                      <a:gd name="T21" fmla="*/ 180 h 208"/>
                      <a:gd name="T22" fmla="*/ 42 w 68"/>
                      <a:gd name="T23" fmla="*/ 3 h 20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8"/>
                      <a:gd name="T37" fmla="*/ 0 h 208"/>
                      <a:gd name="T38" fmla="*/ 68 w 68"/>
                      <a:gd name="T39" fmla="*/ 208 h 20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8" h="208">
                        <a:moveTo>
                          <a:pt x="42" y="3"/>
                        </a:moveTo>
                        <a:lnTo>
                          <a:pt x="64" y="0"/>
                        </a:lnTo>
                        <a:cubicBezTo>
                          <a:pt x="64" y="0"/>
                          <a:pt x="65" y="0"/>
                          <a:pt x="65" y="0"/>
                        </a:cubicBezTo>
                        <a:cubicBezTo>
                          <a:pt x="65" y="0"/>
                          <a:pt x="66" y="0"/>
                          <a:pt x="67" y="1"/>
                        </a:cubicBezTo>
                        <a:cubicBezTo>
                          <a:pt x="67" y="1"/>
                          <a:pt x="68" y="2"/>
                          <a:pt x="68" y="3"/>
                        </a:cubicBezTo>
                        <a:lnTo>
                          <a:pt x="66" y="203"/>
                        </a:lnTo>
                        <a:cubicBezTo>
                          <a:pt x="66" y="203"/>
                          <a:pt x="66" y="205"/>
                          <a:pt x="66" y="206"/>
                        </a:cubicBezTo>
                        <a:cubicBezTo>
                          <a:pt x="66" y="206"/>
                          <a:pt x="65" y="207"/>
                          <a:pt x="64" y="207"/>
                        </a:cubicBezTo>
                        <a:cubicBezTo>
                          <a:pt x="64" y="207"/>
                          <a:pt x="63" y="208"/>
                          <a:pt x="62" y="208"/>
                        </a:cubicBezTo>
                        <a:lnTo>
                          <a:pt x="0" y="185"/>
                        </a:lnTo>
                        <a:lnTo>
                          <a:pt x="47" y="180"/>
                        </a:lnTo>
                        <a:lnTo>
                          <a:pt x="42" y="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10" name="Freeform 44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" cy="241"/>
                  </a:xfrm>
                  <a:custGeom>
                    <a:avLst/>
                    <a:gdLst>
                      <a:gd name="T0" fmla="*/ 3 w 12"/>
                      <a:gd name="T1" fmla="*/ 0 h 241"/>
                      <a:gd name="T2" fmla="*/ 0 w 12"/>
                      <a:gd name="T3" fmla="*/ 3 h 241"/>
                      <a:gd name="T4" fmla="*/ 9 w 12"/>
                      <a:gd name="T5" fmla="*/ 240 h 241"/>
                      <a:gd name="T6" fmla="*/ 12 w 12"/>
                      <a:gd name="T7" fmla="*/ 241 h 241"/>
                      <a:gd name="T8" fmla="*/ 3 w 12"/>
                      <a:gd name="T9" fmla="*/ 0 h 2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241"/>
                      <a:gd name="T17" fmla="*/ 12 w 12"/>
                      <a:gd name="T18" fmla="*/ 241 h 2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241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9" y="240"/>
                        </a:lnTo>
                        <a:lnTo>
                          <a:pt x="12" y="24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11" name="Freeform 446"/>
                  <p:cNvSpPr>
                    <a:spLocks noChangeArrowheads="1"/>
                  </p:cNvSpPr>
                  <p:nvPr/>
                </p:nvSpPr>
                <p:spPr bwMode="auto">
                  <a:xfrm>
                    <a:off x="99" y="229"/>
                    <a:ext cx="37" cy="31"/>
                  </a:xfrm>
                  <a:custGeom>
                    <a:avLst/>
                    <a:gdLst>
                      <a:gd name="T0" fmla="*/ 34 w 36"/>
                      <a:gd name="T1" fmla="*/ 0 h 31"/>
                      <a:gd name="T2" fmla="*/ 38 w 36"/>
                      <a:gd name="T3" fmla="*/ 26 h 31"/>
                      <a:gd name="T4" fmla="*/ 1 w 36"/>
                      <a:gd name="T5" fmla="*/ 31 h 31"/>
                      <a:gd name="T6" fmla="*/ 0 w 36"/>
                      <a:gd name="T7" fmla="*/ 3 h 31"/>
                      <a:gd name="T8" fmla="*/ 34 w 36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31"/>
                      <a:gd name="T17" fmla="*/ 36 w 36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31">
                        <a:moveTo>
                          <a:pt x="32" y="0"/>
                        </a:moveTo>
                        <a:lnTo>
                          <a:pt x="36" y="26"/>
                        </a:lnTo>
                        <a:lnTo>
                          <a:pt x="1" y="31"/>
                        </a:lnTo>
                        <a:lnTo>
                          <a:pt x="0" y="3"/>
                        </a:lnTo>
                        <a:lnTo>
                          <a:pt x="3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12" name="Freeform 447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232"/>
                    <a:ext cx="6" cy="28"/>
                  </a:xfrm>
                  <a:custGeom>
                    <a:avLst/>
                    <a:gdLst>
                      <a:gd name="T0" fmla="*/ 0 w 6"/>
                      <a:gd name="T1" fmla="*/ 0 h 27"/>
                      <a:gd name="T2" fmla="*/ 1 w 6"/>
                      <a:gd name="T3" fmla="*/ 28 h 27"/>
                      <a:gd name="T4" fmla="*/ 6 w 6"/>
                      <a:gd name="T5" fmla="*/ 29 h 27"/>
                      <a:gd name="T6" fmla="*/ 4 w 6"/>
                      <a:gd name="T7" fmla="*/ 0 h 27"/>
                      <a:gd name="T8" fmla="*/ 0 w 6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27"/>
                      <a:gd name="T17" fmla="*/ 6 w 6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27">
                        <a:moveTo>
                          <a:pt x="0" y="0"/>
                        </a:moveTo>
                        <a:lnTo>
                          <a:pt x="1" y="26"/>
                        </a:lnTo>
                        <a:lnTo>
                          <a:pt x="6" y="27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13" name="Freeform 448"/>
                  <p:cNvSpPr>
                    <a:spLocks noChangeArrowheads="1"/>
                  </p:cNvSpPr>
                  <p:nvPr/>
                </p:nvSpPr>
                <p:spPr bwMode="auto">
                  <a:xfrm>
                    <a:off x="83" y="272"/>
                    <a:ext cx="87" cy="13"/>
                  </a:xfrm>
                  <a:custGeom>
                    <a:avLst/>
                    <a:gdLst>
                      <a:gd name="T0" fmla="*/ 0 w 86"/>
                      <a:gd name="T1" fmla="*/ 9 h 13"/>
                      <a:gd name="T2" fmla="*/ 88 w 86"/>
                      <a:gd name="T3" fmla="*/ 6 h 13"/>
                      <a:gd name="T4" fmla="*/ 87 w 86"/>
                      <a:gd name="T5" fmla="*/ 0 h 13"/>
                      <a:gd name="T6" fmla="*/ 4 w 86"/>
                      <a:gd name="T7" fmla="*/ 5 h 13"/>
                      <a:gd name="T8" fmla="*/ 0 w 86"/>
                      <a:gd name="T9" fmla="*/ 9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13"/>
                      <a:gd name="T17" fmla="*/ 86 w 86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13">
                        <a:moveTo>
                          <a:pt x="0" y="9"/>
                        </a:moveTo>
                        <a:cubicBezTo>
                          <a:pt x="0" y="9"/>
                          <a:pt x="43" y="18"/>
                          <a:pt x="86" y="6"/>
                        </a:cubicBezTo>
                        <a:lnTo>
                          <a:pt x="85" y="0"/>
                        </a:lnTo>
                        <a:cubicBezTo>
                          <a:pt x="85" y="0"/>
                          <a:pt x="45" y="12"/>
                          <a:pt x="4" y="5"/>
                        </a:cubicBezTo>
                        <a:lnTo>
                          <a:pt x="0" y="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14" name="Freeform 449"/>
                  <p:cNvSpPr>
                    <a:spLocks noChangeArrowheads="1"/>
                  </p:cNvSpPr>
                  <p:nvPr/>
                </p:nvSpPr>
                <p:spPr bwMode="auto">
                  <a:xfrm>
                    <a:off x="108" y="276"/>
                    <a:ext cx="38" cy="3"/>
                  </a:xfrm>
                  <a:custGeom>
                    <a:avLst/>
                    <a:gdLst>
                      <a:gd name="T0" fmla="*/ 0 w 38"/>
                      <a:gd name="T1" fmla="*/ 2 h 3"/>
                      <a:gd name="T2" fmla="*/ 38 w 38"/>
                      <a:gd name="T3" fmla="*/ 0 h 3"/>
                      <a:gd name="T4" fmla="*/ 0 w 38"/>
                      <a:gd name="T5" fmla="*/ 2 h 3"/>
                      <a:gd name="T6" fmla="*/ 0 60000 65536"/>
                      <a:gd name="T7" fmla="*/ 0 60000 65536"/>
                      <a:gd name="T8" fmla="*/ 0 60000 65536"/>
                      <a:gd name="T9" fmla="*/ 0 w 38"/>
                      <a:gd name="T10" fmla="*/ 0 h 3"/>
                      <a:gd name="T11" fmla="*/ 38 w 38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" h="3">
                        <a:moveTo>
                          <a:pt x="0" y="2"/>
                        </a:moveTo>
                        <a:cubicBezTo>
                          <a:pt x="0" y="2"/>
                          <a:pt x="19" y="4"/>
                          <a:pt x="38" y="0"/>
                        </a:cubicBezTo>
                        <a:cubicBezTo>
                          <a:pt x="38" y="0"/>
                          <a:pt x="19" y="1"/>
                          <a:pt x="0" y="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15" name="Freeform 450"/>
                  <p:cNvSpPr>
                    <a:spLocks noChangeArrowheads="1"/>
                  </p:cNvSpPr>
                  <p:nvPr/>
                </p:nvSpPr>
                <p:spPr bwMode="auto">
                  <a:xfrm>
                    <a:off x="99" y="255"/>
                    <a:ext cx="37" cy="19"/>
                  </a:xfrm>
                  <a:custGeom>
                    <a:avLst/>
                    <a:gdLst>
                      <a:gd name="T0" fmla="*/ 2 w 37"/>
                      <a:gd name="T1" fmla="*/ 4 h 19"/>
                      <a:gd name="T2" fmla="*/ 0 w 37"/>
                      <a:gd name="T3" fmla="*/ 17 h 19"/>
                      <a:gd name="T4" fmla="*/ 32 w 37"/>
                      <a:gd name="T5" fmla="*/ 17 h 19"/>
                      <a:gd name="T6" fmla="*/ 37 w 37"/>
                      <a:gd name="T7" fmla="*/ 0 h 19"/>
                      <a:gd name="T8" fmla="*/ 2 w 37"/>
                      <a:gd name="T9" fmla="*/ 4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9"/>
                      <a:gd name="T17" fmla="*/ 37 w 37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9">
                        <a:moveTo>
                          <a:pt x="2" y="4"/>
                        </a:moveTo>
                        <a:lnTo>
                          <a:pt x="0" y="17"/>
                        </a:lnTo>
                        <a:cubicBezTo>
                          <a:pt x="0" y="17"/>
                          <a:pt x="16" y="20"/>
                          <a:pt x="32" y="17"/>
                        </a:cubicBezTo>
                        <a:lnTo>
                          <a:pt x="37" y="0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16" name="Freeform 451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259"/>
                    <a:ext cx="6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0 w 6"/>
                      <a:gd name="T3" fmla="*/ 14 h 14"/>
                      <a:gd name="T4" fmla="*/ 3 w 6"/>
                      <a:gd name="T5" fmla="*/ 13 h 14"/>
                      <a:gd name="T6" fmla="*/ 6 w 6"/>
                      <a:gd name="T7" fmla="*/ 1 h 14"/>
                      <a:gd name="T8" fmla="*/ 0 w 6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"/>
                      <a:gd name="T17" fmla="*/ 6 w 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3" y="13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17" name="Freeform 452"/>
                  <p:cNvSpPr>
                    <a:spLocks noChangeArrowheads="1"/>
                  </p:cNvSpPr>
                  <p:nvPr/>
                </p:nvSpPr>
                <p:spPr bwMode="auto">
                  <a:xfrm>
                    <a:off x="227" y="29"/>
                    <a:ext cx="18" cy="189"/>
                  </a:xfrm>
                  <a:custGeom>
                    <a:avLst/>
                    <a:gdLst>
                      <a:gd name="T0" fmla="*/ 0 w 17"/>
                      <a:gd name="T1" fmla="*/ 1 h 189"/>
                      <a:gd name="T2" fmla="*/ 4 w 17"/>
                      <a:gd name="T3" fmla="*/ 182 h 189"/>
                      <a:gd name="T4" fmla="*/ 11 w 17"/>
                      <a:gd name="T5" fmla="*/ 188 h 189"/>
                      <a:gd name="T6" fmla="*/ 18 w 17"/>
                      <a:gd name="T7" fmla="*/ 189 h 189"/>
                      <a:gd name="T8" fmla="*/ 19 w 17"/>
                      <a:gd name="T9" fmla="*/ 8 h 189"/>
                      <a:gd name="T10" fmla="*/ 18 w 17"/>
                      <a:gd name="T11" fmla="*/ 4 h 189"/>
                      <a:gd name="T12" fmla="*/ 16 w 17"/>
                      <a:gd name="T13" fmla="*/ 1 h 189"/>
                      <a:gd name="T14" fmla="*/ 13 w 17"/>
                      <a:gd name="T15" fmla="*/ 0 h 189"/>
                      <a:gd name="T16" fmla="*/ 0 w 17"/>
                      <a:gd name="T17" fmla="*/ 1 h 18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89"/>
                      <a:gd name="T29" fmla="*/ 17 w 17"/>
                      <a:gd name="T30" fmla="*/ 189 h 18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89">
                        <a:moveTo>
                          <a:pt x="0" y="1"/>
                        </a:moveTo>
                        <a:lnTo>
                          <a:pt x="4" y="182"/>
                        </a:lnTo>
                        <a:cubicBezTo>
                          <a:pt x="4" y="182"/>
                          <a:pt x="6" y="186"/>
                          <a:pt x="9" y="188"/>
                        </a:cubicBezTo>
                        <a:cubicBezTo>
                          <a:pt x="9" y="188"/>
                          <a:pt x="12" y="189"/>
                          <a:pt x="16" y="189"/>
                        </a:cubicBezTo>
                        <a:lnTo>
                          <a:pt x="17" y="8"/>
                        </a:lnTo>
                        <a:cubicBezTo>
                          <a:pt x="17" y="8"/>
                          <a:pt x="17" y="6"/>
                          <a:pt x="16" y="4"/>
                        </a:cubicBezTo>
                        <a:cubicBezTo>
                          <a:pt x="16" y="4"/>
                          <a:pt x="16" y="2"/>
                          <a:pt x="14" y="1"/>
                        </a:cubicBezTo>
                        <a:cubicBezTo>
                          <a:pt x="14" y="1"/>
                          <a:pt x="12" y="0"/>
                          <a:pt x="11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18" name="Freeform 453"/>
                  <p:cNvSpPr>
                    <a:spLocks noChangeArrowheads="1"/>
                  </p:cNvSpPr>
                  <p:nvPr/>
                </p:nvSpPr>
                <p:spPr bwMode="auto">
                  <a:xfrm>
                    <a:off x="251" y="29"/>
                    <a:ext cx="59" cy="216"/>
                  </a:xfrm>
                  <a:custGeom>
                    <a:avLst/>
                    <a:gdLst>
                      <a:gd name="T0" fmla="*/ 0 w 59"/>
                      <a:gd name="T1" fmla="*/ 0 h 215"/>
                      <a:gd name="T2" fmla="*/ 4 w 59"/>
                      <a:gd name="T3" fmla="*/ 9 h 215"/>
                      <a:gd name="T4" fmla="*/ 1 w 59"/>
                      <a:gd name="T5" fmla="*/ 209 h 215"/>
                      <a:gd name="T6" fmla="*/ 2 w 59"/>
                      <a:gd name="T7" fmla="*/ 214 h 215"/>
                      <a:gd name="T8" fmla="*/ 6 w 59"/>
                      <a:gd name="T9" fmla="*/ 217 h 215"/>
                      <a:gd name="T10" fmla="*/ 51 w 59"/>
                      <a:gd name="T11" fmla="*/ 211 h 215"/>
                      <a:gd name="T12" fmla="*/ 53 w 59"/>
                      <a:gd name="T13" fmla="*/ 209 h 215"/>
                      <a:gd name="T14" fmla="*/ 55 w 59"/>
                      <a:gd name="T15" fmla="*/ 207 h 215"/>
                      <a:gd name="T16" fmla="*/ 56 w 59"/>
                      <a:gd name="T17" fmla="*/ 203 h 215"/>
                      <a:gd name="T18" fmla="*/ 59 w 59"/>
                      <a:gd name="T19" fmla="*/ 11 h 215"/>
                      <a:gd name="T20" fmla="*/ 58 w 59"/>
                      <a:gd name="T21" fmla="*/ 7 h 215"/>
                      <a:gd name="T22" fmla="*/ 56 w 59"/>
                      <a:gd name="T23" fmla="*/ 4 h 215"/>
                      <a:gd name="T24" fmla="*/ 53 w 59"/>
                      <a:gd name="T25" fmla="*/ 2 h 215"/>
                      <a:gd name="T26" fmla="*/ 0 w 59"/>
                      <a:gd name="T27" fmla="*/ 0 h 21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9"/>
                      <a:gd name="T43" fmla="*/ 0 h 215"/>
                      <a:gd name="T44" fmla="*/ 59 w 59"/>
                      <a:gd name="T45" fmla="*/ 215 h 21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9" h="215">
                        <a:moveTo>
                          <a:pt x="0" y="0"/>
                        </a:moveTo>
                        <a:cubicBezTo>
                          <a:pt x="0" y="0"/>
                          <a:pt x="2" y="4"/>
                          <a:pt x="4" y="9"/>
                        </a:cubicBezTo>
                        <a:lnTo>
                          <a:pt x="1" y="207"/>
                        </a:lnTo>
                        <a:cubicBezTo>
                          <a:pt x="1" y="207"/>
                          <a:pt x="1" y="210"/>
                          <a:pt x="2" y="212"/>
                        </a:cubicBezTo>
                        <a:cubicBezTo>
                          <a:pt x="2" y="212"/>
                          <a:pt x="4" y="214"/>
                          <a:pt x="6" y="215"/>
                        </a:cubicBezTo>
                        <a:lnTo>
                          <a:pt x="51" y="209"/>
                        </a:lnTo>
                        <a:cubicBezTo>
                          <a:pt x="51" y="209"/>
                          <a:pt x="52" y="209"/>
                          <a:pt x="53" y="207"/>
                        </a:cubicBezTo>
                        <a:cubicBezTo>
                          <a:pt x="53" y="207"/>
                          <a:pt x="54" y="206"/>
                          <a:pt x="55" y="205"/>
                        </a:cubicBezTo>
                        <a:cubicBezTo>
                          <a:pt x="55" y="205"/>
                          <a:pt x="56" y="203"/>
                          <a:pt x="56" y="201"/>
                        </a:cubicBezTo>
                        <a:lnTo>
                          <a:pt x="59" y="11"/>
                        </a:lnTo>
                        <a:cubicBezTo>
                          <a:pt x="59" y="11"/>
                          <a:pt x="59" y="9"/>
                          <a:pt x="58" y="7"/>
                        </a:cubicBezTo>
                        <a:cubicBezTo>
                          <a:pt x="58" y="7"/>
                          <a:pt x="57" y="5"/>
                          <a:pt x="56" y="4"/>
                        </a:cubicBezTo>
                        <a:cubicBezTo>
                          <a:pt x="56" y="4"/>
                          <a:pt x="54" y="3"/>
                          <a:pt x="53" y="2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19" name="Freeform 454"/>
                  <p:cNvSpPr>
                    <a:spLocks noChangeArrowheads="1"/>
                  </p:cNvSpPr>
                  <p:nvPr/>
                </p:nvSpPr>
                <p:spPr bwMode="auto">
                  <a:xfrm>
                    <a:off x="254" y="43"/>
                    <a:ext cx="56" cy="200"/>
                  </a:xfrm>
                  <a:custGeom>
                    <a:avLst/>
                    <a:gdLst>
                      <a:gd name="T0" fmla="*/ 13 w 56"/>
                      <a:gd name="T1" fmla="*/ 200 h 200"/>
                      <a:gd name="T2" fmla="*/ 13 w 56"/>
                      <a:gd name="T3" fmla="*/ 189 h 200"/>
                      <a:gd name="T4" fmla="*/ 41 w 56"/>
                      <a:gd name="T5" fmla="*/ 186 h 200"/>
                      <a:gd name="T6" fmla="*/ 41 w 56"/>
                      <a:gd name="T7" fmla="*/ 197 h 200"/>
                      <a:gd name="T8" fmla="*/ 13 w 56"/>
                      <a:gd name="T9" fmla="*/ 200 h 200"/>
                      <a:gd name="T10" fmla="*/ 0 w 56"/>
                      <a:gd name="T11" fmla="*/ 105 h 200"/>
                      <a:gd name="T12" fmla="*/ 53 w 56"/>
                      <a:gd name="T13" fmla="*/ 103 h 200"/>
                      <a:gd name="T14" fmla="*/ 53 w 56"/>
                      <a:gd name="T15" fmla="*/ 103 h 200"/>
                      <a:gd name="T16" fmla="*/ 0 w 56"/>
                      <a:gd name="T17" fmla="*/ 105 h 200"/>
                      <a:gd name="T18" fmla="*/ 9 w 56"/>
                      <a:gd name="T19" fmla="*/ 88 h 200"/>
                      <a:gd name="T20" fmla="*/ 46 w 56"/>
                      <a:gd name="T21" fmla="*/ 87 h 200"/>
                      <a:gd name="T22" fmla="*/ 46 w 56"/>
                      <a:gd name="T23" fmla="*/ 99 h 200"/>
                      <a:gd name="T24" fmla="*/ 9 w 56"/>
                      <a:gd name="T25" fmla="*/ 100 h 200"/>
                      <a:gd name="T26" fmla="*/ 9 w 56"/>
                      <a:gd name="T27" fmla="*/ 88 h 200"/>
                      <a:gd name="T28" fmla="*/ 0 w 56"/>
                      <a:gd name="T29" fmla="*/ 83 h 200"/>
                      <a:gd name="T30" fmla="*/ 54 w 56"/>
                      <a:gd name="T31" fmla="*/ 82 h 200"/>
                      <a:gd name="T32" fmla="*/ 54 w 56"/>
                      <a:gd name="T33" fmla="*/ 82 h 200"/>
                      <a:gd name="T34" fmla="*/ 0 w 56"/>
                      <a:gd name="T35" fmla="*/ 83 h 200"/>
                      <a:gd name="T36" fmla="*/ 0 w 56"/>
                      <a:gd name="T37" fmla="*/ 55 h 200"/>
                      <a:gd name="T38" fmla="*/ 54 w 56"/>
                      <a:gd name="T39" fmla="*/ 55 h 200"/>
                      <a:gd name="T40" fmla="*/ 54 w 56"/>
                      <a:gd name="T41" fmla="*/ 55 h 200"/>
                      <a:gd name="T42" fmla="*/ 0 w 56"/>
                      <a:gd name="T43" fmla="*/ 55 h 200"/>
                      <a:gd name="T44" fmla="*/ 0 w 56"/>
                      <a:gd name="T45" fmla="*/ 25 h 200"/>
                      <a:gd name="T46" fmla="*/ 55 w 56"/>
                      <a:gd name="T47" fmla="*/ 27 h 200"/>
                      <a:gd name="T48" fmla="*/ 55 w 56"/>
                      <a:gd name="T49" fmla="*/ 27 h 200"/>
                      <a:gd name="T50" fmla="*/ 0 w 56"/>
                      <a:gd name="T51" fmla="*/ 25 h 200"/>
                      <a:gd name="T52" fmla="*/ 1 w 56"/>
                      <a:gd name="T53" fmla="*/ 12 h 200"/>
                      <a:gd name="T54" fmla="*/ 56 w 56"/>
                      <a:gd name="T55" fmla="*/ 13 h 200"/>
                      <a:gd name="T56" fmla="*/ 56 w 56"/>
                      <a:gd name="T57" fmla="*/ 13 h 200"/>
                      <a:gd name="T58" fmla="*/ 1 w 56"/>
                      <a:gd name="T59" fmla="*/ 12 h 200"/>
                      <a:gd name="T60" fmla="*/ 1 w 56"/>
                      <a:gd name="T61" fmla="*/ 0 h 200"/>
                      <a:gd name="T62" fmla="*/ 56 w 56"/>
                      <a:gd name="T63" fmla="*/ 1 h 200"/>
                      <a:gd name="T64" fmla="*/ 56 w 56"/>
                      <a:gd name="T65" fmla="*/ 1 h 200"/>
                      <a:gd name="T66" fmla="*/ 1 w 56"/>
                      <a:gd name="T67" fmla="*/ 0 h 20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6"/>
                      <a:gd name="T103" fmla="*/ 0 h 200"/>
                      <a:gd name="T104" fmla="*/ 56 w 56"/>
                      <a:gd name="T105" fmla="*/ 200 h 20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6" h="200">
                        <a:moveTo>
                          <a:pt x="13" y="200"/>
                        </a:moveTo>
                        <a:lnTo>
                          <a:pt x="13" y="189"/>
                        </a:lnTo>
                        <a:lnTo>
                          <a:pt x="41" y="186"/>
                        </a:lnTo>
                        <a:lnTo>
                          <a:pt x="41" y="197"/>
                        </a:lnTo>
                        <a:lnTo>
                          <a:pt x="13" y="200"/>
                        </a:lnTo>
                        <a:moveTo>
                          <a:pt x="0" y="105"/>
                        </a:moveTo>
                        <a:lnTo>
                          <a:pt x="53" y="103"/>
                        </a:lnTo>
                        <a:lnTo>
                          <a:pt x="0" y="105"/>
                        </a:lnTo>
                        <a:moveTo>
                          <a:pt x="9" y="88"/>
                        </a:moveTo>
                        <a:lnTo>
                          <a:pt x="46" y="87"/>
                        </a:lnTo>
                        <a:lnTo>
                          <a:pt x="46" y="99"/>
                        </a:lnTo>
                        <a:lnTo>
                          <a:pt x="9" y="100"/>
                        </a:lnTo>
                        <a:lnTo>
                          <a:pt x="9" y="88"/>
                        </a:lnTo>
                        <a:moveTo>
                          <a:pt x="0" y="83"/>
                        </a:moveTo>
                        <a:lnTo>
                          <a:pt x="54" y="82"/>
                        </a:lnTo>
                        <a:lnTo>
                          <a:pt x="0" y="83"/>
                        </a:lnTo>
                        <a:moveTo>
                          <a:pt x="0" y="55"/>
                        </a:moveTo>
                        <a:lnTo>
                          <a:pt x="54" y="55"/>
                        </a:lnTo>
                        <a:lnTo>
                          <a:pt x="0" y="55"/>
                        </a:lnTo>
                        <a:moveTo>
                          <a:pt x="0" y="25"/>
                        </a:moveTo>
                        <a:lnTo>
                          <a:pt x="55" y="27"/>
                        </a:lnTo>
                        <a:lnTo>
                          <a:pt x="0" y="25"/>
                        </a:lnTo>
                        <a:moveTo>
                          <a:pt x="1" y="12"/>
                        </a:moveTo>
                        <a:lnTo>
                          <a:pt x="56" y="13"/>
                        </a:lnTo>
                        <a:lnTo>
                          <a:pt x="1" y="12"/>
                        </a:lnTo>
                        <a:moveTo>
                          <a:pt x="1" y="0"/>
                        </a:moveTo>
                        <a:lnTo>
                          <a:pt x="56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20" name="Freeform 455"/>
                  <p:cNvSpPr>
                    <a:spLocks noChangeArrowheads="1"/>
                  </p:cNvSpPr>
                  <p:nvPr/>
                </p:nvSpPr>
                <p:spPr bwMode="auto">
                  <a:xfrm>
                    <a:off x="275" y="160"/>
                    <a:ext cx="13" cy="52"/>
                  </a:xfrm>
                  <a:custGeom>
                    <a:avLst/>
                    <a:gdLst>
                      <a:gd name="T0" fmla="*/ 3 w 13"/>
                      <a:gd name="T1" fmla="*/ 8 h 51"/>
                      <a:gd name="T2" fmla="*/ 3 w 13"/>
                      <a:gd name="T3" fmla="*/ 3 h 51"/>
                      <a:gd name="T4" fmla="*/ 3 w 13"/>
                      <a:gd name="T5" fmla="*/ 2 h 51"/>
                      <a:gd name="T6" fmla="*/ 4 w 13"/>
                      <a:gd name="T7" fmla="*/ 0 h 51"/>
                      <a:gd name="T8" fmla="*/ 5 w 13"/>
                      <a:gd name="T9" fmla="*/ 0 h 51"/>
                      <a:gd name="T10" fmla="*/ 7 w 13"/>
                      <a:gd name="T11" fmla="*/ 0 h 51"/>
                      <a:gd name="T12" fmla="*/ 8 w 13"/>
                      <a:gd name="T13" fmla="*/ 0 h 51"/>
                      <a:gd name="T14" fmla="*/ 9 w 13"/>
                      <a:gd name="T15" fmla="*/ 2 h 51"/>
                      <a:gd name="T16" fmla="*/ 9 w 13"/>
                      <a:gd name="T17" fmla="*/ 3 h 51"/>
                      <a:gd name="T18" fmla="*/ 9 w 13"/>
                      <a:gd name="T19" fmla="*/ 8 h 51"/>
                      <a:gd name="T20" fmla="*/ 12 w 13"/>
                      <a:gd name="T21" fmla="*/ 10 h 51"/>
                      <a:gd name="T22" fmla="*/ 13 w 13"/>
                      <a:gd name="T23" fmla="*/ 14 h 51"/>
                      <a:gd name="T24" fmla="*/ 13 w 13"/>
                      <a:gd name="T25" fmla="*/ 18 h 51"/>
                      <a:gd name="T26" fmla="*/ 11 w 13"/>
                      <a:gd name="T27" fmla="*/ 22 h 51"/>
                      <a:gd name="T28" fmla="*/ 9 w 13"/>
                      <a:gd name="T29" fmla="*/ 25 h 51"/>
                      <a:gd name="T30" fmla="*/ 9 w 13"/>
                      <a:gd name="T31" fmla="*/ 50 h 51"/>
                      <a:gd name="T32" fmla="*/ 9 w 13"/>
                      <a:gd name="T33" fmla="*/ 51 h 51"/>
                      <a:gd name="T34" fmla="*/ 8 w 13"/>
                      <a:gd name="T35" fmla="*/ 53 h 51"/>
                      <a:gd name="T36" fmla="*/ 6 w 13"/>
                      <a:gd name="T37" fmla="*/ 53 h 51"/>
                      <a:gd name="T38" fmla="*/ 5 w 13"/>
                      <a:gd name="T39" fmla="*/ 53 h 51"/>
                      <a:gd name="T40" fmla="*/ 4 w 13"/>
                      <a:gd name="T41" fmla="*/ 52 h 51"/>
                      <a:gd name="T42" fmla="*/ 3 w 13"/>
                      <a:gd name="T43" fmla="*/ 51 h 51"/>
                      <a:gd name="T44" fmla="*/ 3 w 13"/>
                      <a:gd name="T45" fmla="*/ 50 h 51"/>
                      <a:gd name="T46" fmla="*/ 3 w 13"/>
                      <a:gd name="T47" fmla="*/ 25 h 51"/>
                      <a:gd name="T48" fmla="*/ 0 w 13"/>
                      <a:gd name="T49" fmla="*/ 21 h 51"/>
                      <a:gd name="T50" fmla="*/ 0 w 13"/>
                      <a:gd name="T51" fmla="*/ 16 h 51"/>
                      <a:gd name="T52" fmla="*/ 0 w 13"/>
                      <a:gd name="T53" fmla="*/ 12 h 51"/>
                      <a:gd name="T54" fmla="*/ 3 w 13"/>
                      <a:gd name="T55" fmla="*/ 8 h 5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3"/>
                      <a:gd name="T85" fmla="*/ 0 h 51"/>
                      <a:gd name="T86" fmla="*/ 13 w 13"/>
                      <a:gd name="T87" fmla="*/ 51 h 5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3" h="51">
                        <a:moveTo>
                          <a:pt x="3" y="8"/>
                        </a:moveTo>
                        <a:lnTo>
                          <a:pt x="3" y="3"/>
                        </a:ln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3" y="2"/>
                          <a:pt x="4" y="1"/>
                          <a:pt x="4" y="0"/>
                        </a:cubicBezTo>
                        <a:cubicBezTo>
                          <a:pt x="4" y="0"/>
                          <a:pt x="5" y="0"/>
                          <a:pt x="5" y="0"/>
                        </a:cubicBezTo>
                        <a:cubicBezTo>
                          <a:pt x="5" y="0"/>
                          <a:pt x="6" y="0"/>
                          <a:pt x="7" y="0"/>
                        </a:cubicBezTo>
                        <a:cubicBezTo>
                          <a:pt x="7" y="0"/>
                          <a:pt x="7" y="0"/>
                          <a:pt x="8" y="0"/>
                        </a:cubicBezTo>
                        <a:cubicBezTo>
                          <a:pt x="8" y="0"/>
                          <a:pt x="9" y="1"/>
                          <a:pt x="9" y="2"/>
                        </a:cubicBezTo>
                        <a:cubicBezTo>
                          <a:pt x="9" y="2"/>
                          <a:pt x="9" y="2"/>
                          <a:pt x="9" y="3"/>
                        </a:cubicBezTo>
                        <a:lnTo>
                          <a:pt x="9" y="8"/>
                        </a:lnTo>
                        <a:cubicBezTo>
                          <a:pt x="9" y="8"/>
                          <a:pt x="11" y="9"/>
                          <a:pt x="12" y="10"/>
                        </a:cubicBezTo>
                        <a:cubicBezTo>
                          <a:pt x="12" y="10"/>
                          <a:pt x="12" y="12"/>
                          <a:pt x="13" y="14"/>
                        </a:cubicBezTo>
                        <a:cubicBezTo>
                          <a:pt x="13" y="14"/>
                          <a:pt x="13" y="16"/>
                          <a:pt x="13" y="18"/>
                        </a:cubicBezTo>
                        <a:cubicBezTo>
                          <a:pt x="13" y="18"/>
                          <a:pt x="12" y="20"/>
                          <a:pt x="11" y="22"/>
                        </a:cubicBezTo>
                        <a:cubicBezTo>
                          <a:pt x="11" y="22"/>
                          <a:pt x="10" y="23"/>
                          <a:pt x="9" y="25"/>
                        </a:cubicBezTo>
                        <a:lnTo>
                          <a:pt x="9" y="48"/>
                        </a:lnTo>
                        <a:cubicBezTo>
                          <a:pt x="9" y="48"/>
                          <a:pt x="9" y="49"/>
                          <a:pt x="9" y="49"/>
                        </a:cubicBezTo>
                        <a:cubicBezTo>
                          <a:pt x="9" y="49"/>
                          <a:pt x="8" y="50"/>
                          <a:pt x="8" y="51"/>
                        </a:cubicBezTo>
                        <a:cubicBezTo>
                          <a:pt x="8" y="51"/>
                          <a:pt x="7" y="51"/>
                          <a:pt x="6" y="51"/>
                        </a:cubicBezTo>
                        <a:cubicBezTo>
                          <a:pt x="6" y="51"/>
                          <a:pt x="6" y="51"/>
                          <a:pt x="5" y="51"/>
                        </a:cubicBezTo>
                        <a:cubicBezTo>
                          <a:pt x="5" y="51"/>
                          <a:pt x="5" y="51"/>
                          <a:pt x="4" y="50"/>
                        </a:cubicBezTo>
                        <a:cubicBezTo>
                          <a:pt x="4" y="50"/>
                          <a:pt x="4" y="50"/>
                          <a:pt x="3" y="49"/>
                        </a:cubicBezTo>
                        <a:cubicBezTo>
                          <a:pt x="3" y="49"/>
                          <a:pt x="3" y="49"/>
                          <a:pt x="3" y="48"/>
                        </a:cubicBezTo>
                        <a:lnTo>
                          <a:pt x="3" y="25"/>
                        </a:lnTo>
                        <a:cubicBezTo>
                          <a:pt x="3" y="25"/>
                          <a:pt x="1" y="23"/>
                          <a:pt x="0" y="21"/>
                        </a:cubicBezTo>
                        <a:cubicBezTo>
                          <a:pt x="0" y="21"/>
                          <a:pt x="0" y="19"/>
                          <a:pt x="0" y="16"/>
                        </a:cubicBezTo>
                        <a:cubicBezTo>
                          <a:pt x="0" y="16"/>
                          <a:pt x="0" y="14"/>
                          <a:pt x="0" y="12"/>
                        </a:cubicBezTo>
                        <a:cubicBezTo>
                          <a:pt x="0" y="12"/>
                          <a:pt x="1" y="9"/>
                          <a:pt x="3" y="8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21" name="Freeform 456"/>
                  <p:cNvSpPr>
                    <a:spLocks noChangeArrowheads="1"/>
                  </p:cNvSpPr>
                  <p:nvPr/>
                </p:nvSpPr>
                <p:spPr bwMode="auto">
                  <a:xfrm>
                    <a:off x="327" y="273"/>
                    <a:ext cx="52" cy="31"/>
                  </a:xfrm>
                  <a:custGeom>
                    <a:avLst/>
                    <a:gdLst>
                      <a:gd name="T0" fmla="*/ 0 w 52"/>
                      <a:gd name="T1" fmla="*/ 11 h 31"/>
                      <a:gd name="T2" fmla="*/ 21 w 52"/>
                      <a:gd name="T3" fmla="*/ 2 h 31"/>
                      <a:gd name="T4" fmla="*/ 37 w 52"/>
                      <a:gd name="T5" fmla="*/ 2 h 31"/>
                      <a:gd name="T6" fmla="*/ 51 w 52"/>
                      <a:gd name="T7" fmla="*/ 18 h 31"/>
                      <a:gd name="T8" fmla="*/ 52 w 52"/>
                      <a:gd name="T9" fmla="*/ 22 h 31"/>
                      <a:gd name="T10" fmla="*/ 51 w 52"/>
                      <a:gd name="T11" fmla="*/ 26 h 31"/>
                      <a:gd name="T12" fmla="*/ 30 w 52"/>
                      <a:gd name="T13" fmla="*/ 32 h 31"/>
                      <a:gd name="T14" fmla="*/ 0 w 52"/>
                      <a:gd name="T15" fmla="*/ 19 h 31"/>
                      <a:gd name="T16" fmla="*/ 0 w 52"/>
                      <a:gd name="T17" fmla="*/ 11 h 3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2"/>
                      <a:gd name="T28" fmla="*/ 0 h 31"/>
                      <a:gd name="T29" fmla="*/ 52 w 52"/>
                      <a:gd name="T30" fmla="*/ 31 h 3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2" h="31">
                        <a:moveTo>
                          <a:pt x="0" y="11"/>
                        </a:moveTo>
                        <a:cubicBezTo>
                          <a:pt x="0" y="11"/>
                          <a:pt x="10" y="6"/>
                          <a:pt x="21" y="2"/>
                        </a:cubicBezTo>
                        <a:cubicBezTo>
                          <a:pt x="21" y="2"/>
                          <a:pt x="29" y="0"/>
                          <a:pt x="37" y="2"/>
                        </a:cubicBezTo>
                        <a:cubicBezTo>
                          <a:pt x="37" y="2"/>
                          <a:pt x="45" y="8"/>
                          <a:pt x="51" y="18"/>
                        </a:cubicBezTo>
                        <a:cubicBezTo>
                          <a:pt x="51" y="18"/>
                          <a:pt x="52" y="20"/>
                          <a:pt x="52" y="22"/>
                        </a:cubicBezTo>
                        <a:cubicBezTo>
                          <a:pt x="52" y="22"/>
                          <a:pt x="52" y="24"/>
                          <a:pt x="51" y="26"/>
                        </a:cubicBezTo>
                        <a:cubicBezTo>
                          <a:pt x="51" y="26"/>
                          <a:pt x="41" y="34"/>
                          <a:pt x="30" y="32"/>
                        </a:cubicBezTo>
                        <a:lnTo>
                          <a:pt x="0" y="19"/>
                        </a:lnTo>
                        <a:lnTo>
                          <a:pt x="0" y="1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22" name="Freeform 457"/>
                  <p:cNvSpPr>
                    <a:spLocks noChangeArrowheads="1"/>
                  </p:cNvSpPr>
                  <p:nvPr/>
                </p:nvSpPr>
                <p:spPr bwMode="auto">
                  <a:xfrm>
                    <a:off x="326" y="279"/>
                    <a:ext cx="33" cy="25"/>
                  </a:xfrm>
                  <a:custGeom>
                    <a:avLst/>
                    <a:gdLst>
                      <a:gd name="T0" fmla="*/ 16 w 33"/>
                      <a:gd name="T1" fmla="*/ 0 h 24"/>
                      <a:gd name="T2" fmla="*/ 17 w 33"/>
                      <a:gd name="T3" fmla="*/ 0 h 24"/>
                      <a:gd name="T4" fmla="*/ 18 w 33"/>
                      <a:gd name="T5" fmla="*/ 0 h 24"/>
                      <a:gd name="T6" fmla="*/ 19 w 33"/>
                      <a:gd name="T7" fmla="*/ 0 h 24"/>
                      <a:gd name="T8" fmla="*/ 20 w 33"/>
                      <a:gd name="T9" fmla="*/ 0 h 24"/>
                      <a:gd name="T10" fmla="*/ 21 w 33"/>
                      <a:gd name="T11" fmla="*/ 0 h 24"/>
                      <a:gd name="T12" fmla="*/ 22 w 33"/>
                      <a:gd name="T13" fmla="*/ 0 h 24"/>
                      <a:gd name="T14" fmla="*/ 22 w 33"/>
                      <a:gd name="T15" fmla="*/ 0 h 24"/>
                      <a:gd name="T16" fmla="*/ 23 w 33"/>
                      <a:gd name="T17" fmla="*/ 0 h 24"/>
                      <a:gd name="T18" fmla="*/ 24 w 33"/>
                      <a:gd name="T19" fmla="*/ 1 h 24"/>
                      <a:gd name="T20" fmla="*/ 25 w 33"/>
                      <a:gd name="T21" fmla="*/ 1 h 24"/>
                      <a:gd name="T22" fmla="*/ 26 w 33"/>
                      <a:gd name="T23" fmla="*/ 2 h 24"/>
                      <a:gd name="T24" fmla="*/ 27 w 33"/>
                      <a:gd name="T25" fmla="*/ 2 h 24"/>
                      <a:gd name="T26" fmla="*/ 28 w 33"/>
                      <a:gd name="T27" fmla="*/ 3 h 24"/>
                      <a:gd name="T28" fmla="*/ 29 w 33"/>
                      <a:gd name="T29" fmla="*/ 5 h 24"/>
                      <a:gd name="T30" fmla="*/ 30 w 33"/>
                      <a:gd name="T31" fmla="*/ 7 h 24"/>
                      <a:gd name="T32" fmla="*/ 31 w 33"/>
                      <a:gd name="T33" fmla="*/ 8 h 24"/>
                      <a:gd name="T34" fmla="*/ 31 w 33"/>
                      <a:gd name="T35" fmla="*/ 10 h 24"/>
                      <a:gd name="T36" fmla="*/ 32 w 33"/>
                      <a:gd name="T37" fmla="*/ 14 h 24"/>
                      <a:gd name="T38" fmla="*/ 32 w 33"/>
                      <a:gd name="T39" fmla="*/ 15 h 24"/>
                      <a:gd name="T40" fmla="*/ 33 w 33"/>
                      <a:gd name="T41" fmla="*/ 16 h 24"/>
                      <a:gd name="T42" fmla="*/ 33 w 33"/>
                      <a:gd name="T43" fmla="*/ 16 h 24"/>
                      <a:gd name="T44" fmla="*/ 33 w 33"/>
                      <a:gd name="T45" fmla="*/ 17 h 24"/>
                      <a:gd name="T46" fmla="*/ 33 w 33"/>
                      <a:gd name="T47" fmla="*/ 18 h 24"/>
                      <a:gd name="T48" fmla="*/ 33 w 33"/>
                      <a:gd name="T49" fmla="*/ 19 h 24"/>
                      <a:gd name="T50" fmla="*/ 33 w 33"/>
                      <a:gd name="T51" fmla="*/ 20 h 24"/>
                      <a:gd name="T52" fmla="*/ 32 w 33"/>
                      <a:gd name="T53" fmla="*/ 21 h 24"/>
                      <a:gd name="T54" fmla="*/ 32 w 33"/>
                      <a:gd name="T55" fmla="*/ 22 h 24"/>
                      <a:gd name="T56" fmla="*/ 32 w 33"/>
                      <a:gd name="T57" fmla="*/ 22 h 24"/>
                      <a:gd name="T58" fmla="*/ 32 w 33"/>
                      <a:gd name="T59" fmla="*/ 23 h 24"/>
                      <a:gd name="T60" fmla="*/ 31 w 33"/>
                      <a:gd name="T61" fmla="*/ 24 h 24"/>
                      <a:gd name="T62" fmla="*/ 31 w 33"/>
                      <a:gd name="T63" fmla="*/ 25 h 24"/>
                      <a:gd name="T64" fmla="*/ 31 w 33"/>
                      <a:gd name="T65" fmla="*/ 25 h 24"/>
                      <a:gd name="T66" fmla="*/ 30 w 33"/>
                      <a:gd name="T67" fmla="*/ 26 h 24"/>
                      <a:gd name="T68" fmla="*/ 1 w 33"/>
                      <a:gd name="T69" fmla="*/ 14 h 24"/>
                      <a:gd name="T70" fmla="*/ 0 w 33"/>
                      <a:gd name="T71" fmla="*/ 14 h 24"/>
                      <a:gd name="T72" fmla="*/ 0 w 33"/>
                      <a:gd name="T73" fmla="*/ 11 h 24"/>
                      <a:gd name="T74" fmla="*/ 0 w 33"/>
                      <a:gd name="T75" fmla="*/ 10 h 24"/>
                      <a:gd name="T76" fmla="*/ 0 w 33"/>
                      <a:gd name="T77" fmla="*/ 10 h 24"/>
                      <a:gd name="T78" fmla="*/ 0 w 33"/>
                      <a:gd name="T79" fmla="*/ 9 h 24"/>
                      <a:gd name="T80" fmla="*/ 0 w 33"/>
                      <a:gd name="T81" fmla="*/ 9 h 24"/>
                      <a:gd name="T82" fmla="*/ 0 w 33"/>
                      <a:gd name="T83" fmla="*/ 8 h 24"/>
                      <a:gd name="T84" fmla="*/ 0 w 33"/>
                      <a:gd name="T85" fmla="*/ 7 h 24"/>
                      <a:gd name="T86" fmla="*/ 0 w 33"/>
                      <a:gd name="T87" fmla="*/ 7 h 24"/>
                      <a:gd name="T88" fmla="*/ 0 w 33"/>
                      <a:gd name="T89" fmla="*/ 6 h 24"/>
                      <a:gd name="T90" fmla="*/ 0 w 33"/>
                      <a:gd name="T91" fmla="*/ 6 h 24"/>
                      <a:gd name="T92" fmla="*/ 0 w 33"/>
                      <a:gd name="T93" fmla="*/ 5 h 24"/>
                      <a:gd name="T94" fmla="*/ 0 w 33"/>
                      <a:gd name="T95" fmla="*/ 5 h 2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3"/>
                      <a:gd name="T145" fmla="*/ 0 h 24"/>
                      <a:gd name="T146" fmla="*/ 33 w 33"/>
                      <a:gd name="T147" fmla="*/ 24 h 2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3" h="24">
                        <a:moveTo>
                          <a:pt x="0" y="4"/>
                        </a:move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4" y="1"/>
                        </a:lnTo>
                        <a:lnTo>
                          <a:pt x="25" y="1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7" y="3"/>
                        </a:lnTo>
                        <a:lnTo>
                          <a:pt x="28" y="3"/>
                        </a:lnTo>
                        <a:lnTo>
                          <a:pt x="28" y="4"/>
                        </a:lnTo>
                        <a:lnTo>
                          <a:pt x="28" y="5"/>
                        </a:lnTo>
                        <a:lnTo>
                          <a:pt x="29" y="5"/>
                        </a:lnTo>
                        <a:lnTo>
                          <a:pt x="29" y="6"/>
                        </a:lnTo>
                        <a:lnTo>
                          <a:pt x="30" y="7"/>
                        </a:lnTo>
                        <a:lnTo>
                          <a:pt x="30" y="8"/>
                        </a:lnTo>
                        <a:lnTo>
                          <a:pt x="31" y="8"/>
                        </a:lnTo>
                        <a:lnTo>
                          <a:pt x="31" y="9"/>
                        </a:lnTo>
                        <a:lnTo>
                          <a:pt x="31" y="10"/>
                        </a:lnTo>
                        <a:lnTo>
                          <a:pt x="32" y="11"/>
                        </a:lnTo>
                        <a:lnTo>
                          <a:pt x="32" y="12"/>
                        </a:lnTo>
                        <a:lnTo>
                          <a:pt x="32" y="13"/>
                        </a:lnTo>
                        <a:lnTo>
                          <a:pt x="33" y="13"/>
                        </a:lnTo>
                        <a:lnTo>
                          <a:pt x="33" y="14"/>
                        </a:lnTo>
                        <a:lnTo>
                          <a:pt x="33" y="15"/>
                        </a:lnTo>
                        <a:lnTo>
                          <a:pt x="33" y="16"/>
                        </a:lnTo>
                        <a:lnTo>
                          <a:pt x="33" y="17"/>
                        </a:lnTo>
                        <a:lnTo>
                          <a:pt x="33" y="18"/>
                        </a:lnTo>
                        <a:lnTo>
                          <a:pt x="32" y="19"/>
                        </a:lnTo>
                        <a:lnTo>
                          <a:pt x="32" y="20"/>
                        </a:lnTo>
                        <a:lnTo>
                          <a:pt x="32" y="21"/>
                        </a:lnTo>
                        <a:lnTo>
                          <a:pt x="32" y="22"/>
                        </a:lnTo>
                        <a:lnTo>
                          <a:pt x="31" y="22"/>
                        </a:lnTo>
                        <a:lnTo>
                          <a:pt x="31" y="23"/>
                        </a:lnTo>
                        <a:lnTo>
                          <a:pt x="30" y="24"/>
                        </a:lnTo>
                        <a:lnTo>
                          <a:pt x="1" y="12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23" name="Freeform 458"/>
                  <p:cNvSpPr>
                    <a:spLocks noChangeArrowheads="1"/>
                  </p:cNvSpPr>
                  <p:nvPr/>
                </p:nvSpPr>
                <p:spPr bwMode="auto">
                  <a:xfrm>
                    <a:off x="326" y="285"/>
                    <a:ext cx="27" cy="15"/>
                  </a:xfrm>
                  <a:custGeom>
                    <a:avLst/>
                    <a:gdLst>
                      <a:gd name="T0" fmla="*/ 0 w 26"/>
                      <a:gd name="T1" fmla="*/ 0 h 15"/>
                      <a:gd name="T2" fmla="*/ 18 w 26"/>
                      <a:gd name="T3" fmla="*/ 0 h 15"/>
                      <a:gd name="T4" fmla="*/ 28 w 26"/>
                      <a:gd name="T5" fmla="*/ 7 h 15"/>
                      <a:gd name="T6" fmla="*/ 28 w 26"/>
                      <a:gd name="T7" fmla="*/ 10 h 15"/>
                      <a:gd name="T8" fmla="*/ 28 w 26"/>
                      <a:gd name="T9" fmla="*/ 14 h 15"/>
                      <a:gd name="T10" fmla="*/ 25 w 26"/>
                      <a:gd name="T11" fmla="*/ 15 h 15"/>
                      <a:gd name="T12" fmla="*/ 22 w 26"/>
                      <a:gd name="T13" fmla="*/ 14 h 15"/>
                      <a:gd name="T14" fmla="*/ 1 w 26"/>
                      <a:gd name="T15" fmla="*/ 7 h 15"/>
                      <a:gd name="T16" fmla="*/ 0 w 26"/>
                      <a:gd name="T17" fmla="*/ 5 h 15"/>
                      <a:gd name="T18" fmla="*/ 0 w 26"/>
                      <a:gd name="T19" fmla="*/ 2 h 15"/>
                      <a:gd name="T20" fmla="*/ 0 w 26"/>
                      <a:gd name="T21" fmla="*/ 0 h 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6"/>
                      <a:gd name="T34" fmla="*/ 0 h 15"/>
                      <a:gd name="T35" fmla="*/ 26 w 26"/>
                      <a:gd name="T36" fmla="*/ 15 h 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6" h="15">
                        <a:moveTo>
                          <a:pt x="0" y="0"/>
                        </a:moveTo>
                        <a:lnTo>
                          <a:pt x="16" y="0"/>
                        </a:lnTo>
                        <a:cubicBezTo>
                          <a:pt x="16" y="0"/>
                          <a:pt x="22" y="1"/>
                          <a:pt x="26" y="7"/>
                        </a:cubicBezTo>
                        <a:cubicBezTo>
                          <a:pt x="26" y="7"/>
                          <a:pt x="26" y="8"/>
                          <a:pt x="26" y="10"/>
                        </a:cubicBezTo>
                        <a:cubicBezTo>
                          <a:pt x="26" y="10"/>
                          <a:pt x="26" y="12"/>
                          <a:pt x="26" y="14"/>
                        </a:cubicBezTo>
                        <a:cubicBezTo>
                          <a:pt x="26" y="14"/>
                          <a:pt x="24" y="15"/>
                          <a:pt x="23" y="15"/>
                        </a:cubicBezTo>
                        <a:cubicBezTo>
                          <a:pt x="23" y="15"/>
                          <a:pt x="21" y="15"/>
                          <a:pt x="20" y="14"/>
                        </a:cubicBezTo>
                        <a:lnTo>
                          <a:pt x="1" y="7"/>
                        </a:lnTo>
                        <a:cubicBezTo>
                          <a:pt x="1" y="7"/>
                          <a:pt x="0" y="6"/>
                          <a:pt x="0" y="5"/>
                        </a:cubicBezTo>
                        <a:cubicBezTo>
                          <a:pt x="0" y="5"/>
                          <a:pt x="0" y="4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24" name="Freeform 459"/>
                  <p:cNvSpPr>
                    <a:spLocks noChangeArrowheads="1"/>
                  </p:cNvSpPr>
                  <p:nvPr/>
                </p:nvSpPr>
                <p:spPr bwMode="auto">
                  <a:xfrm>
                    <a:off x="328" y="276"/>
                    <a:ext cx="24" cy="6"/>
                  </a:xfrm>
                  <a:custGeom>
                    <a:avLst/>
                    <a:gdLst>
                      <a:gd name="T0" fmla="*/ 24 w 24"/>
                      <a:gd name="T1" fmla="*/ 0 h 6"/>
                      <a:gd name="T2" fmla="*/ 0 w 24"/>
                      <a:gd name="T3" fmla="*/ 6 h 6"/>
                      <a:gd name="T4" fmla="*/ 23 w 24"/>
                      <a:gd name="T5" fmla="*/ 2 h 6"/>
                      <a:gd name="T6" fmla="*/ 24 w 24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6"/>
                      <a:gd name="T14" fmla="*/ 24 w 24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6">
                        <a:moveTo>
                          <a:pt x="24" y="0"/>
                        </a:moveTo>
                        <a:cubicBezTo>
                          <a:pt x="24" y="0"/>
                          <a:pt x="11" y="0"/>
                          <a:pt x="0" y="6"/>
                        </a:cubicBezTo>
                        <a:cubicBezTo>
                          <a:pt x="0" y="6"/>
                          <a:pt x="11" y="2"/>
                          <a:pt x="23" y="2"/>
                        </a:cubicBezTo>
                        <a:lnTo>
                          <a:pt x="24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25" name="Freeform 460"/>
                  <p:cNvSpPr>
                    <a:spLocks noChangeArrowheads="1"/>
                  </p:cNvSpPr>
                  <p:nvPr/>
                </p:nvSpPr>
                <p:spPr bwMode="auto">
                  <a:xfrm>
                    <a:off x="338" y="275"/>
                    <a:ext cx="6" cy="3"/>
                  </a:xfrm>
                  <a:custGeom>
                    <a:avLst/>
                    <a:gdLst>
                      <a:gd name="T0" fmla="*/ 0 w 5"/>
                      <a:gd name="T1" fmla="*/ 4 h 2"/>
                      <a:gd name="T2" fmla="*/ 7 w 5"/>
                      <a:gd name="T3" fmla="*/ 0 h 2"/>
                      <a:gd name="T4" fmla="*/ 5 w 5"/>
                      <a:gd name="T5" fmla="*/ 0 h 2"/>
                      <a:gd name="T6" fmla="*/ 1 w 5"/>
                      <a:gd name="T7" fmla="*/ 0 h 2"/>
                      <a:gd name="T8" fmla="*/ 0 w 5"/>
                      <a:gd name="T9" fmla="*/ 4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2"/>
                      <a:gd name="T17" fmla="*/ 5 w 5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2">
                        <a:moveTo>
                          <a:pt x="0" y="2"/>
                        </a:moveTo>
                        <a:cubicBezTo>
                          <a:pt x="0" y="2"/>
                          <a:pt x="3" y="3"/>
                          <a:pt x="5" y="0"/>
                        </a:cubicBezTo>
                        <a:cubicBezTo>
                          <a:pt x="5" y="0"/>
                          <a:pt x="4" y="0"/>
                          <a:pt x="3" y="0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26" name="Freeform 461"/>
                  <p:cNvSpPr>
                    <a:spLocks noChangeArrowheads="1"/>
                  </p:cNvSpPr>
                  <p:nvPr/>
                </p:nvSpPr>
                <p:spPr bwMode="auto">
                  <a:xfrm>
                    <a:off x="24" y="269"/>
                    <a:ext cx="315" cy="98"/>
                  </a:xfrm>
                  <a:custGeom>
                    <a:avLst/>
                    <a:gdLst>
                      <a:gd name="T0" fmla="*/ 43 w 314"/>
                      <a:gd name="T1" fmla="*/ 97 h 98"/>
                      <a:gd name="T2" fmla="*/ 316 w 314"/>
                      <a:gd name="T3" fmla="*/ 42 h 98"/>
                      <a:gd name="T4" fmla="*/ 309 w 314"/>
                      <a:gd name="T5" fmla="*/ 34 h 98"/>
                      <a:gd name="T6" fmla="*/ 249 w 314"/>
                      <a:gd name="T7" fmla="*/ 9 h 98"/>
                      <a:gd name="T8" fmla="*/ 248 w 314"/>
                      <a:gd name="T9" fmla="*/ 5 h 98"/>
                      <a:gd name="T10" fmla="*/ 241 w 314"/>
                      <a:gd name="T11" fmla="*/ 0 h 98"/>
                      <a:gd name="T12" fmla="*/ 0 w 314"/>
                      <a:gd name="T13" fmla="*/ 35 h 98"/>
                      <a:gd name="T14" fmla="*/ 6 w 314"/>
                      <a:gd name="T15" fmla="*/ 41 h 98"/>
                      <a:gd name="T16" fmla="*/ 7 w 314"/>
                      <a:gd name="T17" fmla="*/ 46 h 98"/>
                      <a:gd name="T18" fmla="*/ 38 w 314"/>
                      <a:gd name="T19" fmla="*/ 87 h 98"/>
                      <a:gd name="T20" fmla="*/ 39 w 314"/>
                      <a:gd name="T21" fmla="*/ 98 h 98"/>
                      <a:gd name="T22" fmla="*/ 43 w 314"/>
                      <a:gd name="T23" fmla="*/ 97 h 9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14"/>
                      <a:gd name="T37" fmla="*/ 0 h 98"/>
                      <a:gd name="T38" fmla="*/ 314 w 314"/>
                      <a:gd name="T39" fmla="*/ 98 h 9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14" h="98">
                        <a:moveTo>
                          <a:pt x="43" y="97"/>
                        </a:moveTo>
                        <a:lnTo>
                          <a:pt x="314" y="42"/>
                        </a:lnTo>
                        <a:cubicBezTo>
                          <a:pt x="314" y="42"/>
                          <a:pt x="312" y="37"/>
                          <a:pt x="307" y="34"/>
                        </a:cubicBezTo>
                        <a:lnTo>
                          <a:pt x="247" y="9"/>
                        </a:lnTo>
                        <a:lnTo>
                          <a:pt x="246" y="5"/>
                        </a:lnTo>
                        <a:lnTo>
                          <a:pt x="239" y="0"/>
                        </a:lnTo>
                        <a:lnTo>
                          <a:pt x="0" y="35"/>
                        </a:lnTo>
                        <a:cubicBezTo>
                          <a:pt x="0" y="35"/>
                          <a:pt x="3" y="38"/>
                          <a:pt x="6" y="41"/>
                        </a:cubicBezTo>
                        <a:lnTo>
                          <a:pt x="7" y="46"/>
                        </a:lnTo>
                        <a:lnTo>
                          <a:pt x="38" y="87"/>
                        </a:lnTo>
                        <a:cubicBezTo>
                          <a:pt x="38" y="87"/>
                          <a:pt x="40" y="92"/>
                          <a:pt x="39" y="98"/>
                        </a:cubicBezTo>
                        <a:lnTo>
                          <a:pt x="43" y="97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27" name="Freeform 462"/>
                  <p:cNvSpPr>
                    <a:spLocks noChangeArrowheads="1"/>
                  </p:cNvSpPr>
                  <p:nvPr/>
                </p:nvSpPr>
                <p:spPr bwMode="auto">
                  <a:xfrm>
                    <a:off x="23" y="304"/>
                    <a:ext cx="43" cy="63"/>
                  </a:xfrm>
                  <a:custGeom>
                    <a:avLst/>
                    <a:gdLst>
                      <a:gd name="T0" fmla="*/ 41 w 42"/>
                      <a:gd name="T1" fmla="*/ 62 h 63"/>
                      <a:gd name="T2" fmla="*/ 44 w 42"/>
                      <a:gd name="T3" fmla="*/ 63 h 63"/>
                      <a:gd name="T4" fmla="*/ 43 w 42"/>
                      <a:gd name="T5" fmla="*/ 53 h 63"/>
                      <a:gd name="T6" fmla="*/ 8 w 42"/>
                      <a:gd name="T7" fmla="*/ 12 h 63"/>
                      <a:gd name="T8" fmla="*/ 8 w 42"/>
                      <a:gd name="T9" fmla="*/ 6 h 63"/>
                      <a:gd name="T10" fmla="*/ 2 w 42"/>
                      <a:gd name="T11" fmla="*/ 0 h 63"/>
                      <a:gd name="T12" fmla="*/ 0 w 42"/>
                      <a:gd name="T13" fmla="*/ 0 h 63"/>
                      <a:gd name="T14" fmla="*/ 0 w 42"/>
                      <a:gd name="T15" fmla="*/ 11 h 63"/>
                      <a:gd name="T16" fmla="*/ 41 w 42"/>
                      <a:gd name="T17" fmla="*/ 62 h 6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2"/>
                      <a:gd name="T28" fmla="*/ 0 h 63"/>
                      <a:gd name="T29" fmla="*/ 42 w 42"/>
                      <a:gd name="T30" fmla="*/ 63 h 6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2" h="63">
                        <a:moveTo>
                          <a:pt x="39" y="62"/>
                        </a:moveTo>
                        <a:cubicBezTo>
                          <a:pt x="39" y="62"/>
                          <a:pt x="40" y="63"/>
                          <a:pt x="42" y="63"/>
                        </a:cubicBezTo>
                        <a:cubicBezTo>
                          <a:pt x="42" y="63"/>
                          <a:pt x="43" y="58"/>
                          <a:pt x="41" y="53"/>
                        </a:cubicBezTo>
                        <a:lnTo>
                          <a:pt x="8" y="12"/>
                        </a:lnTo>
                        <a:lnTo>
                          <a:pt x="8" y="6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39" y="62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28" name="Freeform 463"/>
                  <p:cNvSpPr>
                    <a:spLocks noChangeArrowheads="1"/>
                  </p:cNvSpPr>
                  <p:nvPr/>
                </p:nvSpPr>
                <p:spPr bwMode="auto">
                  <a:xfrm>
                    <a:off x="262" y="269"/>
                    <a:ext cx="78" cy="43"/>
                  </a:xfrm>
                  <a:custGeom>
                    <a:avLst/>
                    <a:gdLst>
                      <a:gd name="T0" fmla="*/ 77 w 78"/>
                      <a:gd name="T1" fmla="*/ 43 h 43"/>
                      <a:gd name="T2" fmla="*/ 78 w 78"/>
                      <a:gd name="T3" fmla="*/ 42 h 43"/>
                      <a:gd name="T4" fmla="*/ 72 w 78"/>
                      <a:gd name="T5" fmla="*/ 35 h 43"/>
                      <a:gd name="T6" fmla="*/ 11 w 78"/>
                      <a:gd name="T7" fmla="*/ 9 h 43"/>
                      <a:gd name="T8" fmla="*/ 10 w 78"/>
                      <a:gd name="T9" fmla="*/ 4 h 43"/>
                      <a:gd name="T10" fmla="*/ 1 w 78"/>
                      <a:gd name="T11" fmla="*/ 0 h 43"/>
                      <a:gd name="T12" fmla="*/ 0 w 78"/>
                      <a:gd name="T13" fmla="*/ 0 h 43"/>
                      <a:gd name="T14" fmla="*/ 9 w 78"/>
                      <a:gd name="T15" fmla="*/ 5 h 43"/>
                      <a:gd name="T16" fmla="*/ 10 w 78"/>
                      <a:gd name="T17" fmla="*/ 9 h 43"/>
                      <a:gd name="T18" fmla="*/ 72 w 78"/>
                      <a:gd name="T19" fmla="*/ 36 h 43"/>
                      <a:gd name="T20" fmla="*/ 77 w 78"/>
                      <a:gd name="T21" fmla="*/ 43 h 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8"/>
                      <a:gd name="T34" fmla="*/ 0 h 43"/>
                      <a:gd name="T35" fmla="*/ 78 w 78"/>
                      <a:gd name="T36" fmla="*/ 43 h 4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8" h="43">
                        <a:moveTo>
                          <a:pt x="77" y="43"/>
                        </a:moveTo>
                        <a:lnTo>
                          <a:pt x="78" y="42"/>
                        </a:lnTo>
                        <a:cubicBezTo>
                          <a:pt x="78" y="42"/>
                          <a:pt x="76" y="38"/>
                          <a:pt x="72" y="35"/>
                        </a:cubicBezTo>
                        <a:lnTo>
                          <a:pt x="11" y="9"/>
                        </a:lnTo>
                        <a:lnTo>
                          <a:pt x="10" y="4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9" y="5"/>
                        </a:lnTo>
                        <a:lnTo>
                          <a:pt x="10" y="9"/>
                        </a:lnTo>
                        <a:lnTo>
                          <a:pt x="72" y="36"/>
                        </a:lnTo>
                        <a:cubicBezTo>
                          <a:pt x="72" y="36"/>
                          <a:pt x="75" y="39"/>
                          <a:pt x="77" y="43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29" name="Freeform 464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273"/>
                    <a:ext cx="241" cy="42"/>
                  </a:xfrm>
                  <a:custGeom>
                    <a:avLst/>
                    <a:gdLst>
                      <a:gd name="T0" fmla="*/ 0 w 240"/>
                      <a:gd name="T1" fmla="*/ 38 h 41"/>
                      <a:gd name="T2" fmla="*/ 241 w 240"/>
                      <a:gd name="T3" fmla="*/ 0 h 41"/>
                      <a:gd name="T4" fmla="*/ 242 w 240"/>
                      <a:gd name="T5" fmla="*/ 4 h 41"/>
                      <a:gd name="T6" fmla="*/ 0 w 240"/>
                      <a:gd name="T7" fmla="*/ 43 h 41"/>
                      <a:gd name="T8" fmla="*/ 0 w 240"/>
                      <a:gd name="T9" fmla="*/ 38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41"/>
                      <a:gd name="T17" fmla="*/ 240 w 240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41">
                        <a:moveTo>
                          <a:pt x="0" y="36"/>
                        </a:moveTo>
                        <a:lnTo>
                          <a:pt x="239" y="0"/>
                        </a:lnTo>
                        <a:lnTo>
                          <a:pt x="240" y="4"/>
                        </a:lnTo>
                        <a:lnTo>
                          <a:pt x="0" y="41"/>
                        </a:lnTo>
                        <a:lnTo>
                          <a:pt x="0" y="3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30" name="Freeform 465"/>
                  <p:cNvSpPr>
                    <a:spLocks noChangeArrowheads="1"/>
                  </p:cNvSpPr>
                  <p:nvPr/>
                </p:nvSpPr>
                <p:spPr bwMode="auto">
                  <a:xfrm>
                    <a:off x="66" y="305"/>
                    <a:ext cx="273" cy="62"/>
                  </a:xfrm>
                  <a:custGeom>
                    <a:avLst/>
                    <a:gdLst>
                      <a:gd name="T0" fmla="*/ 0 w 273"/>
                      <a:gd name="T1" fmla="*/ 57 h 61"/>
                      <a:gd name="T2" fmla="*/ 266 w 273"/>
                      <a:gd name="T3" fmla="*/ 0 h 61"/>
                      <a:gd name="T4" fmla="*/ 273 w 273"/>
                      <a:gd name="T5" fmla="*/ 6 h 61"/>
                      <a:gd name="T6" fmla="*/ 0 w 273"/>
                      <a:gd name="T7" fmla="*/ 63 h 61"/>
                      <a:gd name="T8" fmla="*/ 0 w 273"/>
                      <a:gd name="T9" fmla="*/ 57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3"/>
                      <a:gd name="T16" fmla="*/ 0 h 61"/>
                      <a:gd name="T17" fmla="*/ 273 w 27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3" h="61">
                        <a:moveTo>
                          <a:pt x="0" y="55"/>
                        </a:moveTo>
                        <a:lnTo>
                          <a:pt x="266" y="0"/>
                        </a:lnTo>
                        <a:cubicBezTo>
                          <a:pt x="266" y="0"/>
                          <a:pt x="270" y="1"/>
                          <a:pt x="273" y="6"/>
                        </a:cubicBezTo>
                        <a:lnTo>
                          <a:pt x="0" y="61"/>
                        </a:lnTo>
                        <a:lnTo>
                          <a:pt x="0" y="5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31" name="Freeform 466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284"/>
                    <a:ext cx="278" cy="68"/>
                  </a:xfrm>
                  <a:custGeom>
                    <a:avLst/>
                    <a:gdLst>
                      <a:gd name="T0" fmla="*/ 4 w 277"/>
                      <a:gd name="T1" fmla="*/ 42 h 68"/>
                      <a:gd name="T2" fmla="*/ 26 w 277"/>
                      <a:gd name="T3" fmla="*/ 68 h 68"/>
                      <a:gd name="T4" fmla="*/ 207 w 277"/>
                      <a:gd name="T5" fmla="*/ 32 h 68"/>
                      <a:gd name="T6" fmla="*/ 189 w 277"/>
                      <a:gd name="T7" fmla="*/ 20 h 68"/>
                      <a:gd name="T8" fmla="*/ 221 w 277"/>
                      <a:gd name="T9" fmla="*/ 13 h 68"/>
                      <a:gd name="T10" fmla="*/ 241 w 277"/>
                      <a:gd name="T11" fmla="*/ 25 h 68"/>
                      <a:gd name="T12" fmla="*/ 279 w 277"/>
                      <a:gd name="T13" fmla="*/ 17 h 68"/>
                      <a:gd name="T14" fmla="*/ 279 w 277"/>
                      <a:gd name="T15" fmla="*/ 16 h 68"/>
                      <a:gd name="T16" fmla="*/ 244 w 277"/>
                      <a:gd name="T17" fmla="*/ 0 h 68"/>
                      <a:gd name="T18" fmla="*/ 202 w 277"/>
                      <a:gd name="T19" fmla="*/ 7 h 68"/>
                      <a:gd name="T20" fmla="*/ 196 w 277"/>
                      <a:gd name="T21" fmla="*/ 1 h 68"/>
                      <a:gd name="T22" fmla="*/ 168 w 277"/>
                      <a:gd name="T23" fmla="*/ 6 h 68"/>
                      <a:gd name="T24" fmla="*/ 171 w 277"/>
                      <a:gd name="T25" fmla="*/ 7 h 68"/>
                      <a:gd name="T26" fmla="*/ 167 w 277"/>
                      <a:gd name="T27" fmla="*/ 8 h 68"/>
                      <a:gd name="T28" fmla="*/ 165 w 277"/>
                      <a:gd name="T29" fmla="*/ 6 h 68"/>
                      <a:gd name="T30" fmla="*/ 121 w 277"/>
                      <a:gd name="T31" fmla="*/ 13 h 68"/>
                      <a:gd name="T32" fmla="*/ 125 w 277"/>
                      <a:gd name="T33" fmla="*/ 18 h 68"/>
                      <a:gd name="T34" fmla="*/ 121 w 277"/>
                      <a:gd name="T35" fmla="*/ 19 h 68"/>
                      <a:gd name="T36" fmla="*/ 116 w 277"/>
                      <a:gd name="T37" fmla="*/ 13 h 68"/>
                      <a:gd name="T38" fmla="*/ 74 w 277"/>
                      <a:gd name="T39" fmla="*/ 20 h 68"/>
                      <a:gd name="T40" fmla="*/ 74 w 277"/>
                      <a:gd name="T41" fmla="*/ 23 h 68"/>
                      <a:gd name="T42" fmla="*/ 76 w 277"/>
                      <a:gd name="T43" fmla="*/ 26 h 68"/>
                      <a:gd name="T44" fmla="*/ 71 w 277"/>
                      <a:gd name="T45" fmla="*/ 26 h 68"/>
                      <a:gd name="T46" fmla="*/ 67 w 277"/>
                      <a:gd name="T47" fmla="*/ 21 h 68"/>
                      <a:gd name="T48" fmla="*/ 21 w 277"/>
                      <a:gd name="T49" fmla="*/ 28 h 68"/>
                      <a:gd name="T50" fmla="*/ 20 w 277"/>
                      <a:gd name="T51" fmla="*/ 31 h 68"/>
                      <a:gd name="T52" fmla="*/ 22 w 277"/>
                      <a:gd name="T53" fmla="*/ 34 h 68"/>
                      <a:gd name="T54" fmla="*/ 14 w 277"/>
                      <a:gd name="T55" fmla="*/ 35 h 68"/>
                      <a:gd name="T56" fmla="*/ 10 w 277"/>
                      <a:gd name="T57" fmla="*/ 30 h 68"/>
                      <a:gd name="T58" fmla="*/ 0 w 277"/>
                      <a:gd name="T59" fmla="*/ 31 h 68"/>
                      <a:gd name="T60" fmla="*/ 0 w 277"/>
                      <a:gd name="T61" fmla="*/ 35 h 68"/>
                      <a:gd name="T62" fmla="*/ 4 w 277"/>
                      <a:gd name="T63" fmla="*/ 38 h 68"/>
                      <a:gd name="T64" fmla="*/ 4 w 277"/>
                      <a:gd name="T65" fmla="*/ 42 h 6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77"/>
                      <a:gd name="T100" fmla="*/ 0 h 68"/>
                      <a:gd name="T101" fmla="*/ 277 w 277"/>
                      <a:gd name="T102" fmla="*/ 68 h 6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77" h="68">
                        <a:moveTo>
                          <a:pt x="4" y="42"/>
                        </a:moveTo>
                        <a:lnTo>
                          <a:pt x="26" y="68"/>
                        </a:lnTo>
                        <a:lnTo>
                          <a:pt x="205" y="32"/>
                        </a:lnTo>
                        <a:lnTo>
                          <a:pt x="187" y="20"/>
                        </a:lnTo>
                        <a:lnTo>
                          <a:pt x="219" y="13"/>
                        </a:lnTo>
                        <a:lnTo>
                          <a:pt x="239" y="25"/>
                        </a:lnTo>
                        <a:lnTo>
                          <a:pt x="277" y="17"/>
                        </a:lnTo>
                        <a:lnTo>
                          <a:pt x="277" y="16"/>
                        </a:lnTo>
                        <a:lnTo>
                          <a:pt x="242" y="0"/>
                        </a:lnTo>
                        <a:lnTo>
                          <a:pt x="200" y="7"/>
                        </a:lnTo>
                        <a:lnTo>
                          <a:pt x="194" y="1"/>
                        </a:lnTo>
                        <a:lnTo>
                          <a:pt x="166" y="6"/>
                        </a:lnTo>
                        <a:lnTo>
                          <a:pt x="169" y="7"/>
                        </a:lnTo>
                        <a:lnTo>
                          <a:pt x="165" y="8"/>
                        </a:lnTo>
                        <a:lnTo>
                          <a:pt x="163" y="6"/>
                        </a:lnTo>
                        <a:lnTo>
                          <a:pt x="121" y="13"/>
                        </a:lnTo>
                        <a:lnTo>
                          <a:pt x="125" y="18"/>
                        </a:lnTo>
                        <a:lnTo>
                          <a:pt x="121" y="19"/>
                        </a:lnTo>
                        <a:lnTo>
                          <a:pt x="116" y="13"/>
                        </a:lnTo>
                        <a:lnTo>
                          <a:pt x="74" y="20"/>
                        </a:lnTo>
                        <a:lnTo>
                          <a:pt x="74" y="23"/>
                        </a:lnTo>
                        <a:lnTo>
                          <a:pt x="76" y="26"/>
                        </a:lnTo>
                        <a:lnTo>
                          <a:pt x="71" y="26"/>
                        </a:lnTo>
                        <a:lnTo>
                          <a:pt x="67" y="21"/>
                        </a:lnTo>
                        <a:lnTo>
                          <a:pt x="21" y="28"/>
                        </a:lnTo>
                        <a:lnTo>
                          <a:pt x="20" y="31"/>
                        </a:lnTo>
                        <a:lnTo>
                          <a:pt x="22" y="34"/>
                        </a:lnTo>
                        <a:lnTo>
                          <a:pt x="14" y="35"/>
                        </a:lnTo>
                        <a:lnTo>
                          <a:pt x="10" y="30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4" y="38"/>
                        </a:lnTo>
                        <a:lnTo>
                          <a:pt x="4" y="42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32" name="Freeform 467"/>
                  <p:cNvSpPr>
                    <a:spLocks noChangeArrowheads="1"/>
                  </p:cNvSpPr>
                  <p:nvPr/>
                </p:nvSpPr>
                <p:spPr bwMode="auto">
                  <a:xfrm>
                    <a:off x="242" y="302"/>
                    <a:ext cx="37" cy="14"/>
                  </a:xfrm>
                  <a:custGeom>
                    <a:avLst/>
                    <a:gdLst>
                      <a:gd name="T0" fmla="*/ 0 w 36"/>
                      <a:gd name="T1" fmla="*/ 10 h 13"/>
                      <a:gd name="T2" fmla="*/ 6 w 36"/>
                      <a:gd name="T3" fmla="*/ 15 h 13"/>
                      <a:gd name="T4" fmla="*/ 38 w 36"/>
                      <a:gd name="T5" fmla="*/ 9 h 13"/>
                      <a:gd name="T6" fmla="*/ 38 w 36"/>
                      <a:gd name="T7" fmla="*/ 5 h 13"/>
                      <a:gd name="T8" fmla="*/ 31 w 36"/>
                      <a:gd name="T9" fmla="*/ 1 h 13"/>
                      <a:gd name="T10" fmla="*/ 21 w 36"/>
                      <a:gd name="T11" fmla="*/ 3 h 13"/>
                      <a:gd name="T12" fmla="*/ 14 w 36"/>
                      <a:gd name="T13" fmla="*/ 0 h 13"/>
                      <a:gd name="T14" fmla="*/ 3 w 36"/>
                      <a:gd name="T15" fmla="*/ 1 h 13"/>
                      <a:gd name="T16" fmla="*/ 7 w 36"/>
                      <a:gd name="T17" fmla="*/ 5 h 13"/>
                      <a:gd name="T18" fmla="*/ 0 w 36"/>
                      <a:gd name="T19" fmla="*/ 9 h 13"/>
                      <a:gd name="T20" fmla="*/ 0 w 36"/>
                      <a:gd name="T21" fmla="*/ 10 h 1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6"/>
                      <a:gd name="T34" fmla="*/ 0 h 13"/>
                      <a:gd name="T35" fmla="*/ 36 w 36"/>
                      <a:gd name="T36" fmla="*/ 13 h 1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6" h="13">
                        <a:moveTo>
                          <a:pt x="0" y="8"/>
                        </a:moveTo>
                        <a:lnTo>
                          <a:pt x="6" y="13"/>
                        </a:lnTo>
                        <a:lnTo>
                          <a:pt x="36" y="7"/>
                        </a:lnTo>
                        <a:lnTo>
                          <a:pt x="36" y="5"/>
                        </a:lnTo>
                        <a:lnTo>
                          <a:pt x="29" y="1"/>
                        </a:lnTo>
                        <a:lnTo>
                          <a:pt x="19" y="3"/>
                        </a:lnTo>
                        <a:lnTo>
                          <a:pt x="14" y="0"/>
                        </a:lnTo>
                        <a:lnTo>
                          <a:pt x="3" y="1"/>
                        </a:lnTo>
                        <a:lnTo>
                          <a:pt x="7" y="5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33" name="Line 468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249" y="30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4" name="Freeform 469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255" y="309"/>
                    <a:ext cx="6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0 w 5"/>
                      <a:gd name="T5" fmla="*/ 0 h 1"/>
                      <a:gd name="T6" fmla="*/ 0 w 5"/>
                      <a:gd name="T7" fmla="*/ 0 h 1"/>
                      <a:gd name="T8" fmla="*/ 0 w 5"/>
                      <a:gd name="T9" fmla="*/ 0 h 1"/>
                      <a:gd name="T10" fmla="*/ 0 w 5"/>
                      <a:gd name="T11" fmla="*/ 0 h 1"/>
                      <a:gd name="T12" fmla="*/ 0 w 5"/>
                      <a:gd name="T13" fmla="*/ 0 h 1"/>
                      <a:gd name="T14" fmla="*/ 0 w 5"/>
                      <a:gd name="T15" fmla="*/ 0 h 1"/>
                      <a:gd name="T16" fmla="*/ 0 w 5"/>
                      <a:gd name="T17" fmla="*/ 0 h 1"/>
                      <a:gd name="T18" fmla="*/ 0 w 5"/>
                      <a:gd name="T19" fmla="*/ 0 h 1"/>
                      <a:gd name="T20" fmla="*/ 0 w 5"/>
                      <a:gd name="T21" fmla="*/ 0 h 1"/>
                      <a:gd name="T22" fmla="*/ 0 w 5"/>
                      <a:gd name="T23" fmla="*/ 0 h 1"/>
                      <a:gd name="T24" fmla="*/ 1 w 5"/>
                      <a:gd name="T25" fmla="*/ 0 h 1"/>
                      <a:gd name="T26" fmla="*/ 1 w 5"/>
                      <a:gd name="T27" fmla="*/ 0 h 1"/>
                      <a:gd name="T28" fmla="*/ 1 w 5"/>
                      <a:gd name="T29" fmla="*/ 0 h 1"/>
                      <a:gd name="T30" fmla="*/ 1 w 5"/>
                      <a:gd name="T31" fmla="*/ 0 h 1"/>
                      <a:gd name="T32" fmla="*/ 1 w 5"/>
                      <a:gd name="T33" fmla="*/ 0 h 1"/>
                      <a:gd name="T34" fmla="*/ 1 w 5"/>
                      <a:gd name="T35" fmla="*/ 0 h 1"/>
                      <a:gd name="T36" fmla="*/ 1 w 5"/>
                      <a:gd name="T37" fmla="*/ 0 h 1"/>
                      <a:gd name="T38" fmla="*/ 1 w 5"/>
                      <a:gd name="T39" fmla="*/ 0 h 1"/>
                      <a:gd name="T40" fmla="*/ 1 w 5"/>
                      <a:gd name="T41" fmla="*/ 0 h 1"/>
                      <a:gd name="T42" fmla="*/ 1 w 5"/>
                      <a:gd name="T43" fmla="*/ 0 h 1"/>
                      <a:gd name="T44" fmla="*/ 2 w 5"/>
                      <a:gd name="T45" fmla="*/ 0 h 1"/>
                      <a:gd name="T46" fmla="*/ 2 w 5"/>
                      <a:gd name="T47" fmla="*/ 0 h 1"/>
                      <a:gd name="T48" fmla="*/ 2 w 5"/>
                      <a:gd name="T49" fmla="*/ 0 h 1"/>
                      <a:gd name="T50" fmla="*/ 2 w 5"/>
                      <a:gd name="T51" fmla="*/ 0 h 1"/>
                      <a:gd name="T52" fmla="*/ 2 w 5"/>
                      <a:gd name="T53" fmla="*/ 0 h 1"/>
                      <a:gd name="T54" fmla="*/ 2 w 5"/>
                      <a:gd name="T55" fmla="*/ 0 h 1"/>
                      <a:gd name="T56" fmla="*/ 2 w 5"/>
                      <a:gd name="T57" fmla="*/ 0 h 1"/>
                      <a:gd name="T58" fmla="*/ 2 w 5"/>
                      <a:gd name="T59" fmla="*/ 0 h 1"/>
                      <a:gd name="T60" fmla="*/ 2 w 5"/>
                      <a:gd name="T61" fmla="*/ 0 h 1"/>
                      <a:gd name="T62" fmla="*/ 2 w 5"/>
                      <a:gd name="T63" fmla="*/ 0 h 1"/>
                      <a:gd name="T64" fmla="*/ 5 w 5"/>
                      <a:gd name="T65" fmla="*/ 0 h 1"/>
                      <a:gd name="T66" fmla="*/ 5 w 5"/>
                      <a:gd name="T67" fmla="*/ 0 h 1"/>
                      <a:gd name="T68" fmla="*/ 5 w 5"/>
                      <a:gd name="T69" fmla="*/ 0 h 1"/>
                      <a:gd name="T70" fmla="*/ 5 w 5"/>
                      <a:gd name="T71" fmla="*/ 0 h 1"/>
                      <a:gd name="T72" fmla="*/ 5 w 5"/>
                      <a:gd name="T73" fmla="*/ 0 h 1"/>
                      <a:gd name="T74" fmla="*/ 5 w 5"/>
                      <a:gd name="T75" fmla="*/ 0 h 1"/>
                      <a:gd name="T76" fmla="*/ 5 w 5"/>
                      <a:gd name="T77" fmla="*/ 0 h 1"/>
                      <a:gd name="T78" fmla="*/ 5 w 5"/>
                      <a:gd name="T79" fmla="*/ 0 h 1"/>
                      <a:gd name="T80" fmla="*/ 5 w 5"/>
                      <a:gd name="T81" fmla="*/ 0 h 1"/>
                      <a:gd name="T82" fmla="*/ 5 w 5"/>
                      <a:gd name="T83" fmla="*/ 0 h 1"/>
                      <a:gd name="T84" fmla="*/ 6 w 5"/>
                      <a:gd name="T85" fmla="*/ 0 h 1"/>
                      <a:gd name="T86" fmla="*/ 6 w 5"/>
                      <a:gd name="T87" fmla="*/ 0 h 1"/>
                      <a:gd name="T88" fmla="*/ 6 w 5"/>
                      <a:gd name="T89" fmla="*/ 0 h 1"/>
                      <a:gd name="T90" fmla="*/ 6 w 5"/>
                      <a:gd name="T91" fmla="*/ 0 h 1"/>
                      <a:gd name="T92" fmla="*/ 6 w 5"/>
                      <a:gd name="T93" fmla="*/ 0 h 1"/>
                      <a:gd name="T94" fmla="*/ 6 w 5"/>
                      <a:gd name="T95" fmla="*/ 0 h 1"/>
                      <a:gd name="T96" fmla="*/ 6 w 5"/>
                      <a:gd name="T97" fmla="*/ 0 h 1"/>
                      <a:gd name="T98" fmla="*/ 6 w 5"/>
                      <a:gd name="T99" fmla="*/ 0 h 1"/>
                      <a:gd name="T100" fmla="*/ 6 w 5"/>
                      <a:gd name="T101" fmla="*/ 0 h 1"/>
                      <a:gd name="T102" fmla="*/ 6 w 5"/>
                      <a:gd name="T103" fmla="*/ 0 h 1"/>
                      <a:gd name="T104" fmla="*/ 6 w 5"/>
                      <a:gd name="T105" fmla="*/ 0 h 1"/>
                      <a:gd name="T106" fmla="*/ 7 w 5"/>
                      <a:gd name="T107" fmla="*/ 0 h 1"/>
                      <a:gd name="T108" fmla="*/ 7 w 5"/>
                      <a:gd name="T109" fmla="*/ 0 h 1"/>
                      <a:gd name="T110" fmla="*/ 7 w 5"/>
                      <a:gd name="T111" fmla="*/ 0 h 1"/>
                      <a:gd name="T112" fmla="*/ 7 w 5"/>
                      <a:gd name="T113" fmla="*/ 0 h 1"/>
                      <a:gd name="T114" fmla="*/ 7 w 5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5"/>
                      <a:gd name="T175" fmla="*/ 0 h 1"/>
                      <a:gd name="T176" fmla="*/ 5 w 5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35" name="Freeform 470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266" y="308"/>
                    <a:ext cx="4" cy="0"/>
                  </a:xfrm>
                  <a:custGeom>
                    <a:avLst/>
                    <a:gdLst>
                      <a:gd name="T0" fmla="*/ 0 w 4"/>
                      <a:gd name="T1" fmla="*/ 0 w 4"/>
                      <a:gd name="T2" fmla="*/ 0 w 4"/>
                      <a:gd name="T3" fmla="*/ 0 w 4"/>
                      <a:gd name="T4" fmla="*/ 0 w 4"/>
                      <a:gd name="T5" fmla="*/ 0 w 4"/>
                      <a:gd name="T6" fmla="*/ 0 w 4"/>
                      <a:gd name="T7" fmla="*/ 0 w 4"/>
                      <a:gd name="T8" fmla="*/ 1 w 4"/>
                      <a:gd name="T9" fmla="*/ 1 w 4"/>
                      <a:gd name="T10" fmla="*/ 1 w 4"/>
                      <a:gd name="T11" fmla="*/ 1 w 4"/>
                      <a:gd name="T12" fmla="*/ 1 w 4"/>
                      <a:gd name="T13" fmla="*/ 1 w 4"/>
                      <a:gd name="T14" fmla="*/ 1 w 4"/>
                      <a:gd name="T15" fmla="*/ 2 w 4"/>
                      <a:gd name="T16" fmla="*/ 2 w 4"/>
                      <a:gd name="T17" fmla="*/ 2 w 4"/>
                      <a:gd name="T18" fmla="*/ 2 w 4"/>
                      <a:gd name="T19" fmla="*/ 2 w 4"/>
                      <a:gd name="T20" fmla="*/ 2 w 4"/>
                      <a:gd name="T21" fmla="*/ 2 w 4"/>
                      <a:gd name="T22" fmla="*/ 3 w 4"/>
                      <a:gd name="T23" fmla="*/ 3 w 4"/>
                      <a:gd name="T24" fmla="*/ 3 w 4"/>
                      <a:gd name="T25" fmla="*/ 3 w 4"/>
                      <a:gd name="T26" fmla="*/ 3 w 4"/>
                      <a:gd name="T27" fmla="*/ 3 w 4"/>
                      <a:gd name="T28" fmla="*/ 3 w 4"/>
                      <a:gd name="T29" fmla="*/ 4 w 4"/>
                      <a:gd name="T30" fmla="*/ 4 w 4"/>
                      <a:gd name="T31" fmla="*/ 4 w 4"/>
                      <a:gd name="T32" fmla="*/ 4 w 4"/>
                      <a:gd name="T33" fmla="*/ 4 w 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w 4"/>
                      <a:gd name="T69" fmla="*/ 4 w 4"/>
                    </a:gdLst>
                    <a:ahLst/>
                    <a:cxnLst>
                      <a:cxn ang="T34">
                        <a:pos x="T0" y="0"/>
                      </a:cxn>
                      <a:cxn ang="T35">
                        <a:pos x="T1" y="0"/>
                      </a:cxn>
                      <a:cxn ang="T36">
                        <a:pos x="T2" y="0"/>
                      </a:cxn>
                      <a:cxn ang="T37">
                        <a:pos x="T3" y="0"/>
                      </a:cxn>
                      <a:cxn ang="T38">
                        <a:pos x="T4" y="0"/>
                      </a:cxn>
                      <a:cxn ang="T39">
                        <a:pos x="T5" y="0"/>
                      </a:cxn>
                      <a:cxn ang="T40">
                        <a:pos x="T6" y="0"/>
                      </a:cxn>
                      <a:cxn ang="T41">
                        <a:pos x="T7" y="0"/>
                      </a:cxn>
                      <a:cxn ang="T42">
                        <a:pos x="T8" y="0"/>
                      </a:cxn>
                      <a:cxn ang="T43">
                        <a:pos x="T9" y="0"/>
                      </a:cxn>
                      <a:cxn ang="T44">
                        <a:pos x="T10" y="0"/>
                      </a:cxn>
                      <a:cxn ang="T45">
                        <a:pos x="T11" y="0"/>
                      </a:cxn>
                      <a:cxn ang="T46">
                        <a:pos x="T12" y="0"/>
                      </a:cxn>
                      <a:cxn ang="T47">
                        <a:pos x="T13" y="0"/>
                      </a:cxn>
                      <a:cxn ang="T48">
                        <a:pos x="T14" y="0"/>
                      </a:cxn>
                      <a:cxn ang="T49">
                        <a:pos x="T15" y="0"/>
                      </a:cxn>
                      <a:cxn ang="T50">
                        <a:pos x="T16" y="0"/>
                      </a:cxn>
                      <a:cxn ang="T51">
                        <a:pos x="T17" y="0"/>
                      </a:cxn>
                      <a:cxn ang="T52">
                        <a:pos x="T18" y="0"/>
                      </a:cxn>
                      <a:cxn ang="T53">
                        <a:pos x="T19" y="0"/>
                      </a:cxn>
                      <a:cxn ang="T54">
                        <a:pos x="T20" y="0"/>
                      </a:cxn>
                      <a:cxn ang="T55">
                        <a:pos x="T21" y="0"/>
                      </a:cxn>
                      <a:cxn ang="T56">
                        <a:pos x="T22" y="0"/>
                      </a:cxn>
                      <a:cxn ang="T57">
                        <a:pos x="T23" y="0"/>
                      </a:cxn>
                      <a:cxn ang="T58">
                        <a:pos x="T24" y="0"/>
                      </a:cxn>
                      <a:cxn ang="T59">
                        <a:pos x="T25" y="0"/>
                      </a:cxn>
                      <a:cxn ang="T60">
                        <a:pos x="T26" y="0"/>
                      </a:cxn>
                      <a:cxn ang="T61">
                        <a:pos x="T27" y="0"/>
                      </a:cxn>
                      <a:cxn ang="T62">
                        <a:pos x="T28" y="0"/>
                      </a:cxn>
                      <a:cxn ang="T63">
                        <a:pos x="T29" y="0"/>
                      </a:cxn>
                      <a:cxn ang="T64">
                        <a:pos x="T30" y="0"/>
                      </a:cxn>
                      <a:cxn ang="T65">
                        <a:pos x="T31" y="0"/>
                      </a:cxn>
                      <a:cxn ang="T66">
                        <a:pos x="T32" y="0"/>
                      </a:cxn>
                      <a:cxn ang="T67">
                        <a:pos x="T33" y="0"/>
                      </a:cxn>
                    </a:cxnLst>
                    <a:rect l="T68" t="0" r="T69" b="0"/>
                    <a:pathLst>
                      <a:path w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36" name="Line 471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258" y="295"/>
                    <a:ext cx="2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37" name="Freeform 472"/>
                  <p:cNvSpPr>
                    <a:spLocks noChangeArrowheads="1"/>
                  </p:cNvSpPr>
                  <p:nvPr/>
                </p:nvSpPr>
                <p:spPr bwMode="auto">
                  <a:xfrm>
                    <a:off x="268" y="287"/>
                    <a:ext cx="31" cy="17"/>
                  </a:xfrm>
                  <a:custGeom>
                    <a:avLst/>
                    <a:gdLst>
                      <a:gd name="T0" fmla="*/ 0 w 31"/>
                      <a:gd name="T1" fmla="*/ 0 h 17"/>
                      <a:gd name="T2" fmla="*/ 31 w 31"/>
                      <a:gd name="T3" fmla="*/ 14 h 17"/>
                      <a:gd name="T4" fmla="*/ 31 w 31"/>
                      <a:gd name="T5" fmla="*/ 17 h 17"/>
                      <a:gd name="T6" fmla="*/ 0 60000 65536"/>
                      <a:gd name="T7" fmla="*/ 0 60000 65536"/>
                      <a:gd name="T8" fmla="*/ 0 60000 65536"/>
                      <a:gd name="T9" fmla="*/ 0 w 31"/>
                      <a:gd name="T10" fmla="*/ 0 h 17"/>
                      <a:gd name="T11" fmla="*/ 31 w 31"/>
                      <a:gd name="T12" fmla="*/ 17 h 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" h="17">
                        <a:moveTo>
                          <a:pt x="0" y="0"/>
                        </a:moveTo>
                        <a:lnTo>
                          <a:pt x="31" y="14"/>
                        </a:lnTo>
                        <a:lnTo>
                          <a:pt x="31" y="1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38" name="Freeform 473"/>
                  <p:cNvSpPr>
                    <a:spLocks noChangeArrowheads="1"/>
                  </p:cNvSpPr>
                  <p:nvPr/>
                </p:nvSpPr>
                <p:spPr bwMode="auto">
                  <a:xfrm>
                    <a:off x="276" y="285"/>
                    <a:ext cx="33" cy="18"/>
                  </a:xfrm>
                  <a:custGeom>
                    <a:avLst/>
                    <a:gdLst>
                      <a:gd name="T0" fmla="*/ 0 w 32"/>
                      <a:gd name="T1" fmla="*/ 0 h 18"/>
                      <a:gd name="T2" fmla="*/ 34 w 32"/>
                      <a:gd name="T3" fmla="*/ 14 h 18"/>
                      <a:gd name="T4" fmla="*/ 34 w 32"/>
                      <a:gd name="T5" fmla="*/ 18 h 18"/>
                      <a:gd name="T6" fmla="*/ 0 60000 65536"/>
                      <a:gd name="T7" fmla="*/ 0 60000 65536"/>
                      <a:gd name="T8" fmla="*/ 0 60000 65536"/>
                      <a:gd name="T9" fmla="*/ 0 w 32"/>
                      <a:gd name="T10" fmla="*/ 0 h 18"/>
                      <a:gd name="T11" fmla="*/ 32 w 32"/>
                      <a:gd name="T12" fmla="*/ 18 h 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" h="18">
                        <a:moveTo>
                          <a:pt x="0" y="0"/>
                        </a:moveTo>
                        <a:lnTo>
                          <a:pt x="32" y="14"/>
                        </a:lnTo>
                        <a:lnTo>
                          <a:pt x="32" y="1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39" name="Freeform 474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90"/>
                    <a:ext cx="11" cy="7"/>
                  </a:xfrm>
                  <a:custGeom>
                    <a:avLst/>
                    <a:gdLst>
                      <a:gd name="T0" fmla="*/ 1 w 11"/>
                      <a:gd name="T1" fmla="*/ 0 h 7"/>
                      <a:gd name="T2" fmla="*/ 11 w 11"/>
                      <a:gd name="T3" fmla="*/ 7 h 7"/>
                      <a:gd name="T4" fmla="*/ 9 w 11"/>
                      <a:gd name="T5" fmla="*/ 7 h 7"/>
                      <a:gd name="T6" fmla="*/ 0 w 11"/>
                      <a:gd name="T7" fmla="*/ 0 h 7"/>
                      <a:gd name="T8" fmla="*/ 1 w 11"/>
                      <a:gd name="T9" fmla="*/ 0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7"/>
                      <a:gd name="T17" fmla="*/ 11 w 11"/>
                      <a:gd name="T18" fmla="*/ 7 h 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7">
                        <a:moveTo>
                          <a:pt x="1" y="0"/>
                        </a:moveTo>
                        <a:lnTo>
                          <a:pt x="11" y="7"/>
                        </a:lnTo>
                        <a:lnTo>
                          <a:pt x="9" y="7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40" name="Freeform 475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231" y="298"/>
                    <a:ext cx="7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7 w 7"/>
                      <a:gd name="T3" fmla="*/ 0 h 1"/>
                      <a:gd name="T4" fmla="*/ 0 60000 65536"/>
                      <a:gd name="T5" fmla="*/ 0 60000 65536"/>
                      <a:gd name="T6" fmla="*/ 0 w 7"/>
                      <a:gd name="T7" fmla="*/ 0 h 1"/>
                      <a:gd name="T8" fmla="*/ 7 w 7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" h="1">
                        <a:moveTo>
                          <a:pt x="0" y="0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41" name="Line 476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19" y="291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2" name="Line 477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28" y="29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3" name="Line 478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37" y="29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4" name="Line 479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26" y="315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45" name="Freeform 480"/>
                  <p:cNvSpPr>
                    <a:spLocks noChangeArrowheads="1"/>
                  </p:cNvSpPr>
                  <p:nvPr/>
                </p:nvSpPr>
                <p:spPr bwMode="auto">
                  <a:xfrm>
                    <a:off x="215" y="314"/>
                    <a:ext cx="4" cy="6"/>
                  </a:xfrm>
                  <a:custGeom>
                    <a:avLst/>
                    <a:gdLst>
                      <a:gd name="T0" fmla="*/ 0 w 3"/>
                      <a:gd name="T1" fmla="*/ 0 h 5"/>
                      <a:gd name="T2" fmla="*/ 5 w 3"/>
                      <a:gd name="T3" fmla="*/ 5 h 5"/>
                      <a:gd name="T4" fmla="*/ 5 w 3"/>
                      <a:gd name="T5" fmla="*/ 7 h 5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5"/>
                      <a:gd name="T11" fmla="*/ 3 w 3"/>
                      <a:gd name="T12" fmla="*/ 5 h 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5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5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46" name="Freeform 481"/>
                  <p:cNvSpPr>
                    <a:spLocks noChangeArrowheads="1"/>
                  </p:cNvSpPr>
                  <p:nvPr/>
                </p:nvSpPr>
                <p:spPr bwMode="auto">
                  <a:xfrm>
                    <a:off x="199" y="316"/>
                    <a:ext cx="6" cy="7"/>
                  </a:xfrm>
                  <a:custGeom>
                    <a:avLst/>
                    <a:gdLst>
                      <a:gd name="T0" fmla="*/ 0 w 5"/>
                      <a:gd name="T1" fmla="*/ 0 h 7"/>
                      <a:gd name="T2" fmla="*/ 7 w 5"/>
                      <a:gd name="T3" fmla="*/ 4 h 7"/>
                      <a:gd name="T4" fmla="*/ 7 w 5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7"/>
                      <a:gd name="T11" fmla="*/ 5 w 5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7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5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47" name="Freeform 482"/>
                  <p:cNvSpPr>
                    <a:spLocks noChangeArrowheads="1"/>
                  </p:cNvSpPr>
                  <p:nvPr/>
                </p:nvSpPr>
                <p:spPr bwMode="auto">
                  <a:xfrm>
                    <a:off x="186" y="319"/>
                    <a:ext cx="4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4 w 4"/>
                      <a:gd name="T3" fmla="*/ 6 h 6"/>
                      <a:gd name="T4" fmla="*/ 4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48" name="Freeform 483"/>
                  <p:cNvSpPr>
                    <a:spLocks noChangeArrowheads="1"/>
                  </p:cNvSpPr>
                  <p:nvPr/>
                </p:nvSpPr>
                <p:spPr bwMode="auto">
                  <a:xfrm>
                    <a:off x="110" y="333"/>
                    <a:ext cx="5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5 w 4"/>
                      <a:gd name="T3" fmla="*/ 5 h 6"/>
                      <a:gd name="T4" fmla="*/ 6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49" name="Freeform 484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37"/>
                    <a:ext cx="3" cy="6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4 w 2"/>
                      <a:gd name="T3" fmla="*/ 2 h 6"/>
                      <a:gd name="T4" fmla="*/ 4 w 2"/>
                      <a:gd name="T5" fmla="*/ 6 h 6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6"/>
                      <a:gd name="T11" fmla="*/ 2 w 2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6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2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50" name="Freeform 485"/>
                  <p:cNvSpPr>
                    <a:spLocks noChangeArrowheads="1"/>
                  </p:cNvSpPr>
                  <p:nvPr/>
                </p:nvSpPr>
                <p:spPr bwMode="auto">
                  <a:xfrm>
                    <a:off x="78" y="339"/>
                    <a:ext cx="3" cy="7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3 h 7"/>
                      <a:gd name="T4" fmla="*/ 3 w 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51" name="Line 486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74" y="33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2" name="Line 487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67" y="32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3" name="Line 488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57" y="32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4" name="Line 489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70" y="32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5" name="Line 490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85" y="33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6" name="Line 491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88" y="32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7" name="Line 492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80" y="325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8" name="Line 493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83" y="320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59" name="Line 494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72" y="31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0" name="Freeform 495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85" y="310"/>
                    <a:ext cx="6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7 w 5"/>
                      <a:gd name="T3" fmla="*/ 0 h 1"/>
                      <a:gd name="T4" fmla="*/ 0 60000 65536"/>
                      <a:gd name="T5" fmla="*/ 0 60000 65536"/>
                      <a:gd name="T6" fmla="*/ 0 w 5"/>
                      <a:gd name="T7" fmla="*/ 0 h 1"/>
                      <a:gd name="T8" fmla="*/ 5 w 5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" h="1">
                        <a:moveTo>
                          <a:pt x="0" y="0"/>
                        </a:move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61" name="Line 496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94" y="31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2" name="Line 497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92" y="32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3" name="Line 498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9" y="32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4" name="Line 499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99" y="33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5" name="Line 500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11" y="3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6" name="Line 501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12" y="32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7" name="Line 502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05" y="32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8" name="Line 503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06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69" name="Line 504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97" y="30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0" name="Line 505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23" y="32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1" name="Line 506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16" y="31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2" name="Line 507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24" y="32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3" name="Line 508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36" y="32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4" name="Line 509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48" y="323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5" name="Line 510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37" y="31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6" name="Line 51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29" y="31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7" name="Line 512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26" y="305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8" name="Line 51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28" y="31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79" name="Line 514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7" y="30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0" name="Line 515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43" y="310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1" name="Line 516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42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2" name="Line 517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49" y="31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3" name="Line 518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47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4" name="Line 519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53" y="312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5" name="Line 520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53" y="308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6" name="Line 521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60" y="32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7" name="Line 522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61" y="316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8" name="Line 523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73" y="31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9" name="Line 524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2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0" name="Line 525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64" y="30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1" name="Line 526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74" y="29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2" name="Line 527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177" y="300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3" name="Freeform 528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176" y="307"/>
                    <a:ext cx="4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4 w 4"/>
                      <a:gd name="T3" fmla="*/ 0 h 1"/>
                      <a:gd name="T4" fmla="*/ 0 60000 65536"/>
                      <a:gd name="T5" fmla="*/ 0 60000 65536"/>
                      <a:gd name="T6" fmla="*/ 0 w 4"/>
                      <a:gd name="T7" fmla="*/ 0 h 1"/>
                      <a:gd name="T8" fmla="*/ 4 w 4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1">
                        <a:moveTo>
                          <a:pt x="0" y="0"/>
                        </a:moveTo>
                        <a:lnTo>
                          <a:pt x="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94" name="Line 529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83" y="31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5" name="Line 530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184" y="31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6" name="Line 53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85" y="29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7" name="Line 532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184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8" name="Line 53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87" y="306"/>
                    <a:ext cx="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99" name="Line 534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94" y="31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0" name="Line 535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19" y="294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1" name="Line 536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22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2" name="Line 537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95" y="30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3" name="Line 538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95" y="29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4" name="Line 539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05" y="31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5" name="Line 540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05" y="308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6" name="Line 541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07" y="30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7" name="Line 542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64" y="33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08" name="Freeform 543"/>
                  <p:cNvSpPr>
                    <a:spLocks noChangeArrowheads="1"/>
                  </p:cNvSpPr>
                  <p:nvPr/>
                </p:nvSpPr>
                <p:spPr bwMode="auto">
                  <a:xfrm>
                    <a:off x="56" y="296"/>
                    <a:ext cx="179" cy="40"/>
                  </a:xfrm>
                  <a:custGeom>
                    <a:avLst/>
                    <a:gdLst>
                      <a:gd name="T0" fmla="*/ 3 w 178"/>
                      <a:gd name="T1" fmla="*/ 30 h 40"/>
                      <a:gd name="T2" fmla="*/ 17 w 178"/>
                      <a:gd name="T3" fmla="*/ 27 h 40"/>
                      <a:gd name="T4" fmla="*/ 24 w 178"/>
                      <a:gd name="T5" fmla="*/ 31 h 40"/>
                      <a:gd name="T6" fmla="*/ 31 w 178"/>
                      <a:gd name="T7" fmla="*/ 25 h 40"/>
                      <a:gd name="T8" fmla="*/ 46 w 178"/>
                      <a:gd name="T9" fmla="*/ 38 h 40"/>
                      <a:gd name="T10" fmla="*/ 48 w 178"/>
                      <a:gd name="T11" fmla="*/ 33 h 40"/>
                      <a:gd name="T12" fmla="*/ 49 w 178"/>
                      <a:gd name="T13" fmla="*/ 27 h 40"/>
                      <a:gd name="T14" fmla="*/ 54 w 178"/>
                      <a:gd name="T15" fmla="*/ 21 h 40"/>
                      <a:gd name="T16" fmla="*/ 57 w 178"/>
                      <a:gd name="T17" fmla="*/ 17 h 40"/>
                      <a:gd name="T18" fmla="*/ 62 w 178"/>
                      <a:gd name="T19" fmla="*/ 30 h 40"/>
                      <a:gd name="T20" fmla="*/ 61 w 178"/>
                      <a:gd name="T21" fmla="*/ 25 h 40"/>
                      <a:gd name="T22" fmla="*/ 73 w 178"/>
                      <a:gd name="T23" fmla="*/ 28 h 40"/>
                      <a:gd name="T24" fmla="*/ 74 w 178"/>
                      <a:gd name="T25" fmla="*/ 22 h 40"/>
                      <a:gd name="T26" fmla="*/ 78 w 178"/>
                      <a:gd name="T27" fmla="*/ 17 h 40"/>
                      <a:gd name="T28" fmla="*/ 65 w 178"/>
                      <a:gd name="T29" fmla="*/ 18 h 40"/>
                      <a:gd name="T30" fmla="*/ 68 w 178"/>
                      <a:gd name="T31" fmla="*/ 14 h 40"/>
                      <a:gd name="T32" fmla="*/ 80 w 178"/>
                      <a:gd name="T33" fmla="*/ 12 h 40"/>
                      <a:gd name="T34" fmla="*/ 86 w 178"/>
                      <a:gd name="T35" fmla="*/ 20 h 40"/>
                      <a:gd name="T36" fmla="*/ 85 w 178"/>
                      <a:gd name="T37" fmla="*/ 25 h 40"/>
                      <a:gd name="T38" fmla="*/ 92 w 178"/>
                      <a:gd name="T39" fmla="*/ 15 h 40"/>
                      <a:gd name="T40" fmla="*/ 103 w 178"/>
                      <a:gd name="T41" fmla="*/ 13 h 40"/>
                      <a:gd name="T42" fmla="*/ 100 w 178"/>
                      <a:gd name="T43" fmla="*/ 19 h 40"/>
                      <a:gd name="T44" fmla="*/ 99 w 178"/>
                      <a:gd name="T45" fmla="*/ 25 h 40"/>
                      <a:gd name="T46" fmla="*/ 112 w 178"/>
                      <a:gd name="T47" fmla="*/ 22 h 40"/>
                      <a:gd name="T48" fmla="*/ 111 w 178"/>
                      <a:gd name="T49" fmla="*/ 16 h 40"/>
                      <a:gd name="T50" fmla="*/ 115 w 178"/>
                      <a:gd name="T51" fmla="*/ 11 h 40"/>
                      <a:gd name="T52" fmla="*/ 116 w 178"/>
                      <a:gd name="T53" fmla="*/ 8 h 40"/>
                      <a:gd name="T54" fmla="*/ 137 w 178"/>
                      <a:gd name="T55" fmla="*/ 4 h 40"/>
                      <a:gd name="T56" fmla="*/ 138 w 178"/>
                      <a:gd name="T57" fmla="*/ 9 h 40"/>
                      <a:gd name="T58" fmla="*/ 139 w 178"/>
                      <a:gd name="T59" fmla="*/ 21 h 40"/>
                      <a:gd name="T60" fmla="*/ 150 w 178"/>
                      <a:gd name="T61" fmla="*/ 0 h 40"/>
                      <a:gd name="T62" fmla="*/ 168 w 178"/>
                      <a:gd name="T63" fmla="*/ 8 h 40"/>
                      <a:gd name="T64" fmla="*/ 175 w 178"/>
                      <a:gd name="T65" fmla="*/ 10 h 40"/>
                      <a:gd name="T66" fmla="*/ 180 w 178"/>
                      <a:gd name="T67" fmla="*/ 14 h 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78"/>
                      <a:gd name="T103" fmla="*/ 0 h 40"/>
                      <a:gd name="T104" fmla="*/ 178 w 178"/>
                      <a:gd name="T105" fmla="*/ 40 h 4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78" h="40">
                        <a:moveTo>
                          <a:pt x="0" y="31"/>
                        </a:moveTo>
                        <a:lnTo>
                          <a:pt x="3" y="30"/>
                        </a:lnTo>
                        <a:moveTo>
                          <a:pt x="13" y="28"/>
                        </a:moveTo>
                        <a:lnTo>
                          <a:pt x="17" y="27"/>
                        </a:lnTo>
                        <a:moveTo>
                          <a:pt x="21" y="32"/>
                        </a:moveTo>
                        <a:lnTo>
                          <a:pt x="24" y="31"/>
                        </a:lnTo>
                        <a:moveTo>
                          <a:pt x="29" y="25"/>
                        </a:moveTo>
                        <a:lnTo>
                          <a:pt x="31" y="25"/>
                        </a:lnTo>
                        <a:moveTo>
                          <a:pt x="43" y="40"/>
                        </a:moveTo>
                        <a:lnTo>
                          <a:pt x="46" y="38"/>
                        </a:lnTo>
                        <a:moveTo>
                          <a:pt x="46" y="33"/>
                        </a:moveTo>
                        <a:lnTo>
                          <a:pt x="48" y="33"/>
                        </a:lnTo>
                        <a:moveTo>
                          <a:pt x="46" y="28"/>
                        </a:moveTo>
                        <a:lnTo>
                          <a:pt x="49" y="27"/>
                        </a:lnTo>
                        <a:moveTo>
                          <a:pt x="51" y="21"/>
                        </a:moveTo>
                        <a:lnTo>
                          <a:pt x="54" y="21"/>
                        </a:lnTo>
                        <a:moveTo>
                          <a:pt x="54" y="18"/>
                        </a:moveTo>
                        <a:lnTo>
                          <a:pt x="57" y="17"/>
                        </a:lnTo>
                        <a:moveTo>
                          <a:pt x="59" y="31"/>
                        </a:moveTo>
                        <a:lnTo>
                          <a:pt x="62" y="30"/>
                        </a:lnTo>
                        <a:moveTo>
                          <a:pt x="59" y="25"/>
                        </a:moveTo>
                        <a:lnTo>
                          <a:pt x="61" y="25"/>
                        </a:lnTo>
                        <a:moveTo>
                          <a:pt x="72" y="29"/>
                        </a:moveTo>
                        <a:lnTo>
                          <a:pt x="73" y="28"/>
                        </a:lnTo>
                        <a:moveTo>
                          <a:pt x="71" y="23"/>
                        </a:moveTo>
                        <a:lnTo>
                          <a:pt x="74" y="22"/>
                        </a:lnTo>
                        <a:moveTo>
                          <a:pt x="76" y="18"/>
                        </a:moveTo>
                        <a:lnTo>
                          <a:pt x="78" y="17"/>
                        </a:lnTo>
                        <a:moveTo>
                          <a:pt x="64" y="19"/>
                        </a:moveTo>
                        <a:lnTo>
                          <a:pt x="65" y="18"/>
                        </a:lnTo>
                        <a:moveTo>
                          <a:pt x="66" y="15"/>
                        </a:moveTo>
                        <a:lnTo>
                          <a:pt x="68" y="14"/>
                        </a:lnTo>
                        <a:moveTo>
                          <a:pt x="77" y="13"/>
                        </a:moveTo>
                        <a:lnTo>
                          <a:pt x="80" y="12"/>
                        </a:lnTo>
                        <a:moveTo>
                          <a:pt x="84" y="20"/>
                        </a:moveTo>
                        <a:lnTo>
                          <a:pt x="86" y="20"/>
                        </a:lnTo>
                        <a:moveTo>
                          <a:pt x="83" y="26"/>
                        </a:moveTo>
                        <a:lnTo>
                          <a:pt x="85" y="25"/>
                        </a:lnTo>
                        <a:moveTo>
                          <a:pt x="89" y="16"/>
                        </a:moveTo>
                        <a:lnTo>
                          <a:pt x="90" y="15"/>
                        </a:lnTo>
                        <a:moveTo>
                          <a:pt x="99" y="14"/>
                        </a:moveTo>
                        <a:lnTo>
                          <a:pt x="101" y="13"/>
                        </a:lnTo>
                        <a:moveTo>
                          <a:pt x="96" y="20"/>
                        </a:moveTo>
                        <a:lnTo>
                          <a:pt x="98" y="19"/>
                        </a:lnTo>
                        <a:moveTo>
                          <a:pt x="96" y="25"/>
                        </a:moveTo>
                        <a:lnTo>
                          <a:pt x="97" y="25"/>
                        </a:lnTo>
                        <a:moveTo>
                          <a:pt x="107" y="22"/>
                        </a:moveTo>
                        <a:lnTo>
                          <a:pt x="110" y="22"/>
                        </a:lnTo>
                        <a:moveTo>
                          <a:pt x="108" y="17"/>
                        </a:moveTo>
                        <a:lnTo>
                          <a:pt x="109" y="16"/>
                        </a:lnTo>
                        <a:moveTo>
                          <a:pt x="111" y="11"/>
                        </a:moveTo>
                        <a:lnTo>
                          <a:pt x="113" y="11"/>
                        </a:lnTo>
                        <a:moveTo>
                          <a:pt x="111" y="8"/>
                        </a:moveTo>
                        <a:lnTo>
                          <a:pt x="114" y="8"/>
                        </a:lnTo>
                        <a:moveTo>
                          <a:pt x="133" y="5"/>
                        </a:moveTo>
                        <a:lnTo>
                          <a:pt x="135" y="4"/>
                        </a:lnTo>
                        <a:moveTo>
                          <a:pt x="134" y="9"/>
                        </a:moveTo>
                        <a:lnTo>
                          <a:pt x="136" y="9"/>
                        </a:lnTo>
                        <a:moveTo>
                          <a:pt x="135" y="22"/>
                        </a:moveTo>
                        <a:lnTo>
                          <a:pt x="137" y="21"/>
                        </a:lnTo>
                        <a:moveTo>
                          <a:pt x="152" y="0"/>
                        </a:moveTo>
                        <a:lnTo>
                          <a:pt x="148" y="0"/>
                        </a:lnTo>
                        <a:moveTo>
                          <a:pt x="162" y="8"/>
                        </a:moveTo>
                        <a:lnTo>
                          <a:pt x="166" y="8"/>
                        </a:lnTo>
                        <a:moveTo>
                          <a:pt x="168" y="11"/>
                        </a:moveTo>
                        <a:lnTo>
                          <a:pt x="173" y="10"/>
                        </a:lnTo>
                        <a:moveTo>
                          <a:pt x="175" y="16"/>
                        </a:moveTo>
                        <a:lnTo>
                          <a:pt x="178" y="14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09" name="Oval 544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358" y="282"/>
                    <a:ext cx="4" cy="1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10" name="Freeform 545"/>
                  <p:cNvSpPr>
                    <a:spLocks noChangeArrowheads="1"/>
                  </p:cNvSpPr>
                  <p:nvPr/>
                </p:nvSpPr>
                <p:spPr bwMode="auto">
                  <a:xfrm>
                    <a:off x="3" y="0"/>
                    <a:ext cx="214" cy="241"/>
                  </a:xfrm>
                  <a:custGeom>
                    <a:avLst/>
                    <a:gdLst>
                      <a:gd name="T0" fmla="*/ 0 w 213"/>
                      <a:gd name="T1" fmla="*/ 0 h 240"/>
                      <a:gd name="T2" fmla="*/ 209 w 213"/>
                      <a:gd name="T3" fmla="*/ 15 h 240"/>
                      <a:gd name="T4" fmla="*/ 215 w 213"/>
                      <a:gd name="T5" fmla="*/ 221 h 240"/>
                      <a:gd name="T6" fmla="*/ 8 w 213"/>
                      <a:gd name="T7" fmla="*/ 242 h 240"/>
                      <a:gd name="T8" fmla="*/ 0 w 213"/>
                      <a:gd name="T9" fmla="*/ 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3"/>
                      <a:gd name="T16" fmla="*/ 0 h 240"/>
                      <a:gd name="T17" fmla="*/ 213 w 213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3" h="240">
                        <a:moveTo>
                          <a:pt x="0" y="0"/>
                        </a:moveTo>
                        <a:lnTo>
                          <a:pt x="207" y="15"/>
                        </a:lnTo>
                        <a:lnTo>
                          <a:pt x="213" y="219"/>
                        </a:lnTo>
                        <a:lnTo>
                          <a:pt x="8" y="240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11" name="Freeform 546"/>
                  <p:cNvSpPr>
                    <a:spLocks noChangeArrowheads="1"/>
                  </p:cNvSpPr>
                  <p:nvPr/>
                </p:nvSpPr>
                <p:spPr bwMode="auto">
                  <a:xfrm>
                    <a:off x="14" y="11"/>
                    <a:ext cx="195" cy="202"/>
                  </a:xfrm>
                  <a:custGeom>
                    <a:avLst/>
                    <a:gdLst>
                      <a:gd name="T0" fmla="*/ 0 w 194"/>
                      <a:gd name="T1" fmla="*/ 0 h 202"/>
                      <a:gd name="T2" fmla="*/ 191 w 194"/>
                      <a:gd name="T3" fmla="*/ 12 h 202"/>
                      <a:gd name="T4" fmla="*/ 196 w 194"/>
                      <a:gd name="T5" fmla="*/ 188 h 202"/>
                      <a:gd name="T6" fmla="*/ 6 w 194"/>
                      <a:gd name="T7" fmla="*/ 202 h 202"/>
                      <a:gd name="T8" fmla="*/ 0 w 194"/>
                      <a:gd name="T9" fmla="*/ 0 h 2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202"/>
                      <a:gd name="T17" fmla="*/ 194 w 194"/>
                      <a:gd name="T18" fmla="*/ 202 h 2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202">
                        <a:moveTo>
                          <a:pt x="0" y="0"/>
                        </a:moveTo>
                        <a:lnTo>
                          <a:pt x="189" y="12"/>
                        </a:lnTo>
                        <a:lnTo>
                          <a:pt x="194" y="188"/>
                        </a:lnTo>
                        <a:lnTo>
                          <a:pt x="6" y="202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12" name="Freeform 547"/>
                  <p:cNvSpPr>
                    <a:spLocks noChangeArrowheads="1"/>
                  </p:cNvSpPr>
                  <p:nvPr/>
                </p:nvSpPr>
                <p:spPr bwMode="auto">
                  <a:xfrm>
                    <a:off x="23" y="213"/>
                    <a:ext cx="187" cy="21"/>
                  </a:xfrm>
                  <a:custGeom>
                    <a:avLst/>
                    <a:gdLst>
                      <a:gd name="T0" fmla="*/ 0 w 187"/>
                      <a:gd name="T1" fmla="*/ 21 h 21"/>
                      <a:gd name="T2" fmla="*/ 0 w 187"/>
                      <a:gd name="T3" fmla="*/ 17 h 21"/>
                      <a:gd name="T4" fmla="*/ 187 w 187"/>
                      <a:gd name="T5" fmla="*/ 0 h 21"/>
                      <a:gd name="T6" fmla="*/ 187 w 187"/>
                      <a:gd name="T7" fmla="*/ 2 h 21"/>
                      <a:gd name="T8" fmla="*/ 0 w 187"/>
                      <a:gd name="T9" fmla="*/ 21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7"/>
                      <a:gd name="T16" fmla="*/ 0 h 21"/>
                      <a:gd name="T17" fmla="*/ 187 w 187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7" h="21">
                        <a:moveTo>
                          <a:pt x="0" y="21"/>
                        </a:moveTo>
                        <a:lnTo>
                          <a:pt x="0" y="17"/>
                        </a:lnTo>
                        <a:lnTo>
                          <a:pt x="187" y="0"/>
                        </a:lnTo>
                        <a:lnTo>
                          <a:pt x="187" y="2"/>
                        </a:lnTo>
                        <a:lnTo>
                          <a:pt x="0" y="21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13" name="Freeform 548"/>
                  <p:cNvSpPr>
                    <a:spLocks noChangeArrowheads="1"/>
                  </p:cNvSpPr>
                  <p:nvPr/>
                </p:nvSpPr>
                <p:spPr bwMode="auto">
                  <a:xfrm>
                    <a:off x="236" y="239"/>
                    <a:ext cx="80" cy="19"/>
                  </a:xfrm>
                  <a:custGeom>
                    <a:avLst/>
                    <a:gdLst>
                      <a:gd name="T0" fmla="*/ 7 w 79"/>
                      <a:gd name="T1" fmla="*/ 9 h 19"/>
                      <a:gd name="T2" fmla="*/ 81 w 79"/>
                      <a:gd name="T3" fmla="*/ 0 h 19"/>
                      <a:gd name="T4" fmla="*/ 75 w 79"/>
                      <a:gd name="T5" fmla="*/ 10 h 19"/>
                      <a:gd name="T6" fmla="*/ 0 w 79"/>
                      <a:gd name="T7" fmla="*/ 19 h 19"/>
                      <a:gd name="T8" fmla="*/ 7 w 79"/>
                      <a:gd name="T9" fmla="*/ 9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9"/>
                      <a:gd name="T16" fmla="*/ 0 h 19"/>
                      <a:gd name="T17" fmla="*/ 79 w 79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9" h="19">
                        <a:moveTo>
                          <a:pt x="7" y="9"/>
                        </a:moveTo>
                        <a:lnTo>
                          <a:pt x="79" y="0"/>
                        </a:lnTo>
                        <a:cubicBezTo>
                          <a:pt x="79" y="0"/>
                          <a:pt x="77" y="6"/>
                          <a:pt x="73" y="10"/>
                        </a:cubicBezTo>
                        <a:lnTo>
                          <a:pt x="0" y="19"/>
                        </a:lnTo>
                        <a:lnTo>
                          <a:pt x="7" y="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14" name="Freeform 549"/>
                  <p:cNvSpPr>
                    <a:spLocks noChangeArrowheads="1"/>
                  </p:cNvSpPr>
                  <p:nvPr/>
                </p:nvSpPr>
                <p:spPr bwMode="auto">
                  <a:xfrm>
                    <a:off x="358" y="298"/>
                    <a:ext cx="20" cy="7"/>
                  </a:xfrm>
                  <a:custGeom>
                    <a:avLst/>
                    <a:gdLst>
                      <a:gd name="T0" fmla="*/ 1 w 19"/>
                      <a:gd name="T1" fmla="*/ 2 h 6"/>
                      <a:gd name="T2" fmla="*/ 21 w 19"/>
                      <a:gd name="T3" fmla="*/ 0 h 6"/>
                      <a:gd name="T4" fmla="*/ 21 w 19"/>
                      <a:gd name="T5" fmla="*/ 5 h 6"/>
                      <a:gd name="T6" fmla="*/ 12 w 19"/>
                      <a:gd name="T7" fmla="*/ 8 h 6"/>
                      <a:gd name="T8" fmla="*/ 0 w 19"/>
                      <a:gd name="T9" fmla="*/ 8 h 6"/>
                      <a:gd name="T10" fmla="*/ 1 w 19"/>
                      <a:gd name="T11" fmla="*/ 2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"/>
                      <a:gd name="T19" fmla="*/ 0 h 6"/>
                      <a:gd name="T20" fmla="*/ 19 w 19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" h="6">
                        <a:moveTo>
                          <a:pt x="1" y="2"/>
                        </a:moveTo>
                        <a:lnTo>
                          <a:pt x="19" y="0"/>
                        </a:lnTo>
                        <a:lnTo>
                          <a:pt x="19" y="3"/>
                        </a:lnTo>
                        <a:cubicBezTo>
                          <a:pt x="19" y="3"/>
                          <a:pt x="15" y="5"/>
                          <a:pt x="10" y="6"/>
                        </a:cubicBezTo>
                        <a:cubicBezTo>
                          <a:pt x="10" y="6"/>
                          <a:pt x="5" y="7"/>
                          <a:pt x="0" y="6"/>
                        </a:cubicBezTo>
                        <a:lnTo>
                          <a:pt x="1" y="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15" name="Freeform 550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269"/>
                    <a:ext cx="244" cy="42"/>
                  </a:xfrm>
                  <a:custGeom>
                    <a:avLst/>
                    <a:gdLst>
                      <a:gd name="T0" fmla="*/ 6 w 244"/>
                      <a:gd name="T1" fmla="*/ 43 h 41"/>
                      <a:gd name="T2" fmla="*/ 244 w 244"/>
                      <a:gd name="T3" fmla="*/ 4 h 41"/>
                      <a:gd name="T4" fmla="*/ 235 w 244"/>
                      <a:gd name="T5" fmla="*/ 0 h 41"/>
                      <a:gd name="T6" fmla="*/ 0 w 244"/>
                      <a:gd name="T7" fmla="*/ 36 h 41"/>
                      <a:gd name="T8" fmla="*/ 6 w 244"/>
                      <a:gd name="T9" fmla="*/ 43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4"/>
                      <a:gd name="T16" fmla="*/ 0 h 41"/>
                      <a:gd name="T17" fmla="*/ 244 w 244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4" h="41">
                        <a:moveTo>
                          <a:pt x="6" y="41"/>
                        </a:moveTo>
                        <a:lnTo>
                          <a:pt x="244" y="4"/>
                        </a:lnTo>
                        <a:lnTo>
                          <a:pt x="235" y="0"/>
                        </a:lnTo>
                        <a:lnTo>
                          <a:pt x="0" y="34"/>
                        </a:lnTo>
                        <a:lnTo>
                          <a:pt x="6" y="4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16" name="Line 551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39" y="299"/>
                    <a:ext cx="7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7" name="Line 552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26" y="287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18" name="Line 553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07" y="276"/>
                    <a:ext cx="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5" name="Group 554"/>
                <p:cNvGrpSpPr>
                  <a:grpSpLocks/>
                </p:cNvGrpSpPr>
                <p:nvPr/>
              </p:nvGrpSpPr>
              <p:grpSpPr bwMode="auto">
                <a:xfrm>
                  <a:off x="405" y="28"/>
                  <a:ext cx="424" cy="410"/>
                  <a:chOff x="0" y="0"/>
                  <a:chExt cx="424" cy="410"/>
                </a:xfrm>
              </p:grpSpPr>
              <p:sp>
                <p:nvSpPr>
                  <p:cNvPr id="3091" name="Freeform 555"/>
                  <p:cNvSpPr>
                    <a:spLocks noChangeArrowheads="1"/>
                  </p:cNvSpPr>
                  <p:nvPr/>
                </p:nvSpPr>
                <p:spPr bwMode="auto">
                  <a:xfrm>
                    <a:off x="72" y="277"/>
                    <a:ext cx="128" cy="42"/>
                  </a:xfrm>
                  <a:custGeom>
                    <a:avLst/>
                    <a:gdLst>
                      <a:gd name="T0" fmla="*/ 0 w 127"/>
                      <a:gd name="T1" fmla="*/ 40 h 42"/>
                      <a:gd name="T2" fmla="*/ 2 w 127"/>
                      <a:gd name="T3" fmla="*/ 31 h 42"/>
                      <a:gd name="T4" fmla="*/ 7 w 127"/>
                      <a:gd name="T5" fmla="*/ 24 h 42"/>
                      <a:gd name="T6" fmla="*/ 121 w 127"/>
                      <a:gd name="T7" fmla="*/ 22 h 42"/>
                      <a:gd name="T8" fmla="*/ 127 w 127"/>
                      <a:gd name="T9" fmla="*/ 29 h 42"/>
                      <a:gd name="T10" fmla="*/ 129 w 127"/>
                      <a:gd name="T11" fmla="*/ 38 h 42"/>
                      <a:gd name="T12" fmla="*/ 114 w 127"/>
                      <a:gd name="T13" fmla="*/ 47 h 42"/>
                      <a:gd name="T14" fmla="*/ 11 w 127"/>
                      <a:gd name="T15" fmla="*/ 47 h 42"/>
                      <a:gd name="T16" fmla="*/ 0 w 127"/>
                      <a:gd name="T17" fmla="*/ 40 h 4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7"/>
                      <a:gd name="T28" fmla="*/ 0 h 42"/>
                      <a:gd name="T29" fmla="*/ 127 w 127"/>
                      <a:gd name="T30" fmla="*/ 42 h 4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7" h="42">
                        <a:moveTo>
                          <a:pt x="0" y="40"/>
                        </a:moveTo>
                        <a:cubicBezTo>
                          <a:pt x="0" y="40"/>
                          <a:pt x="0" y="35"/>
                          <a:pt x="2" y="31"/>
                        </a:cubicBezTo>
                        <a:cubicBezTo>
                          <a:pt x="2" y="31"/>
                          <a:pt x="4" y="27"/>
                          <a:pt x="7" y="24"/>
                        </a:cubicBezTo>
                        <a:cubicBezTo>
                          <a:pt x="7" y="24"/>
                          <a:pt x="63" y="0"/>
                          <a:pt x="119" y="22"/>
                        </a:cubicBezTo>
                        <a:cubicBezTo>
                          <a:pt x="119" y="22"/>
                          <a:pt x="123" y="25"/>
                          <a:pt x="125" y="29"/>
                        </a:cubicBezTo>
                        <a:cubicBezTo>
                          <a:pt x="125" y="29"/>
                          <a:pt x="127" y="33"/>
                          <a:pt x="127" y="38"/>
                        </a:cubicBezTo>
                        <a:cubicBezTo>
                          <a:pt x="127" y="38"/>
                          <a:pt x="120" y="44"/>
                          <a:pt x="112" y="47"/>
                        </a:cubicBezTo>
                        <a:cubicBezTo>
                          <a:pt x="112" y="47"/>
                          <a:pt x="61" y="60"/>
                          <a:pt x="11" y="47"/>
                        </a:cubicBezTo>
                        <a:cubicBezTo>
                          <a:pt x="11" y="47"/>
                          <a:pt x="4" y="46"/>
                          <a:pt x="0" y="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92" name="Freeform 556"/>
                  <p:cNvSpPr>
                    <a:spLocks noChangeArrowheads="1"/>
                  </p:cNvSpPr>
                  <p:nvPr/>
                </p:nvSpPr>
                <p:spPr bwMode="auto">
                  <a:xfrm>
                    <a:off x="78" y="279"/>
                    <a:ext cx="116" cy="29"/>
                  </a:xfrm>
                  <a:custGeom>
                    <a:avLst/>
                    <a:gdLst>
                      <a:gd name="T0" fmla="*/ 6 w 116"/>
                      <a:gd name="T1" fmla="*/ 12 h 28"/>
                      <a:gd name="T2" fmla="*/ 10 w 116"/>
                      <a:gd name="T3" fmla="*/ 9 h 28"/>
                      <a:gd name="T4" fmla="*/ 15 w 116"/>
                      <a:gd name="T5" fmla="*/ 7 h 28"/>
                      <a:gd name="T6" fmla="*/ 22 w 116"/>
                      <a:gd name="T7" fmla="*/ 4 h 28"/>
                      <a:gd name="T8" fmla="*/ 31 w 116"/>
                      <a:gd name="T9" fmla="*/ 2 h 28"/>
                      <a:gd name="T10" fmla="*/ 41 w 116"/>
                      <a:gd name="T11" fmla="*/ 1 h 28"/>
                      <a:gd name="T12" fmla="*/ 52 w 116"/>
                      <a:gd name="T13" fmla="*/ 0 h 28"/>
                      <a:gd name="T14" fmla="*/ 63 w 116"/>
                      <a:gd name="T15" fmla="*/ 0 h 28"/>
                      <a:gd name="T16" fmla="*/ 74 w 116"/>
                      <a:gd name="T17" fmla="*/ 0 h 28"/>
                      <a:gd name="T18" fmla="*/ 84 w 116"/>
                      <a:gd name="T19" fmla="*/ 1 h 28"/>
                      <a:gd name="T20" fmla="*/ 93 w 116"/>
                      <a:gd name="T21" fmla="*/ 3 h 28"/>
                      <a:gd name="T22" fmla="*/ 100 w 116"/>
                      <a:gd name="T23" fmla="*/ 5 h 28"/>
                      <a:gd name="T24" fmla="*/ 105 w 116"/>
                      <a:gd name="T25" fmla="*/ 7 h 28"/>
                      <a:gd name="T26" fmla="*/ 109 w 116"/>
                      <a:gd name="T27" fmla="*/ 10 h 28"/>
                      <a:gd name="T28" fmla="*/ 110 w 116"/>
                      <a:gd name="T29" fmla="*/ 13 h 28"/>
                      <a:gd name="T30" fmla="*/ 108 w 116"/>
                      <a:gd name="T31" fmla="*/ 17 h 28"/>
                      <a:gd name="T32" fmla="*/ 105 w 116"/>
                      <a:gd name="T33" fmla="*/ 20 h 28"/>
                      <a:gd name="T34" fmla="*/ 99 w 116"/>
                      <a:gd name="T35" fmla="*/ 23 h 28"/>
                      <a:gd name="T36" fmla="*/ 92 w 116"/>
                      <a:gd name="T37" fmla="*/ 25 h 28"/>
                      <a:gd name="T38" fmla="*/ 83 w 116"/>
                      <a:gd name="T39" fmla="*/ 27 h 28"/>
                      <a:gd name="T40" fmla="*/ 73 w 116"/>
                      <a:gd name="T41" fmla="*/ 28 h 28"/>
                      <a:gd name="T42" fmla="*/ 62 w 116"/>
                      <a:gd name="T43" fmla="*/ 29 h 28"/>
                      <a:gd name="T44" fmla="*/ 51 w 116"/>
                      <a:gd name="T45" fmla="*/ 29 h 28"/>
                      <a:gd name="T46" fmla="*/ 40 w 116"/>
                      <a:gd name="T47" fmla="*/ 29 h 28"/>
                      <a:gd name="T48" fmla="*/ 30 w 116"/>
                      <a:gd name="T49" fmla="*/ 28 h 28"/>
                      <a:gd name="T50" fmla="*/ 22 w 116"/>
                      <a:gd name="T51" fmla="*/ 26 h 28"/>
                      <a:gd name="T52" fmla="*/ 15 w 116"/>
                      <a:gd name="T53" fmla="*/ 24 h 28"/>
                      <a:gd name="T54" fmla="*/ 9 w 116"/>
                      <a:gd name="T55" fmla="*/ 22 h 28"/>
                      <a:gd name="T56" fmla="*/ 6 w 116"/>
                      <a:gd name="T57" fmla="*/ 19 h 28"/>
                      <a:gd name="T58" fmla="*/ 0 w 116"/>
                      <a:gd name="T59" fmla="*/ 17 h 28"/>
                      <a:gd name="T60" fmla="*/ 1 w 116"/>
                      <a:gd name="T61" fmla="*/ 12 h 28"/>
                      <a:gd name="T62" fmla="*/ 5 w 116"/>
                      <a:gd name="T63" fmla="*/ 9 h 28"/>
                      <a:gd name="T64" fmla="*/ 11 w 116"/>
                      <a:gd name="T65" fmla="*/ 6 h 28"/>
                      <a:gd name="T66" fmla="*/ 20 w 116"/>
                      <a:gd name="T67" fmla="*/ 4 h 28"/>
                      <a:gd name="T68" fmla="*/ 30 w 116"/>
                      <a:gd name="T69" fmla="*/ 2 h 28"/>
                      <a:gd name="T70" fmla="*/ 41 w 116"/>
                      <a:gd name="T71" fmla="*/ 1 h 28"/>
                      <a:gd name="T72" fmla="*/ 53 w 116"/>
                      <a:gd name="T73" fmla="*/ 0 h 28"/>
                      <a:gd name="T74" fmla="*/ 65 w 116"/>
                      <a:gd name="T75" fmla="*/ 0 h 28"/>
                      <a:gd name="T76" fmla="*/ 77 w 116"/>
                      <a:gd name="T77" fmla="*/ 0 h 28"/>
                      <a:gd name="T78" fmla="*/ 88 w 116"/>
                      <a:gd name="T79" fmla="*/ 1 h 28"/>
                      <a:gd name="T80" fmla="*/ 98 w 116"/>
                      <a:gd name="T81" fmla="*/ 3 h 28"/>
                      <a:gd name="T82" fmla="*/ 106 w 116"/>
                      <a:gd name="T83" fmla="*/ 5 h 28"/>
                      <a:gd name="T84" fmla="*/ 111 w 116"/>
                      <a:gd name="T85" fmla="*/ 7 h 28"/>
                      <a:gd name="T86" fmla="*/ 115 w 116"/>
                      <a:gd name="T87" fmla="*/ 10 h 28"/>
                      <a:gd name="T88" fmla="*/ 116 w 116"/>
                      <a:gd name="T89" fmla="*/ 13 h 28"/>
                      <a:gd name="T90" fmla="*/ 114 w 116"/>
                      <a:gd name="T91" fmla="*/ 18 h 28"/>
                      <a:gd name="T92" fmla="*/ 110 w 116"/>
                      <a:gd name="T93" fmla="*/ 21 h 28"/>
                      <a:gd name="T94" fmla="*/ 103 w 116"/>
                      <a:gd name="T95" fmla="*/ 24 h 28"/>
                      <a:gd name="T96" fmla="*/ 95 w 116"/>
                      <a:gd name="T97" fmla="*/ 26 h 28"/>
                      <a:gd name="T98" fmla="*/ 84 w 116"/>
                      <a:gd name="T99" fmla="*/ 28 h 28"/>
                      <a:gd name="T100" fmla="*/ 73 w 116"/>
                      <a:gd name="T101" fmla="*/ 29 h 28"/>
                      <a:gd name="T102" fmla="*/ 61 w 116"/>
                      <a:gd name="T103" fmla="*/ 30 h 28"/>
                      <a:gd name="T104" fmla="*/ 49 w 116"/>
                      <a:gd name="T105" fmla="*/ 30 h 28"/>
                      <a:gd name="T106" fmla="*/ 37 w 116"/>
                      <a:gd name="T107" fmla="*/ 30 h 28"/>
                      <a:gd name="T108" fmla="*/ 26 w 116"/>
                      <a:gd name="T109" fmla="*/ 29 h 28"/>
                      <a:gd name="T110" fmla="*/ 16 w 116"/>
                      <a:gd name="T111" fmla="*/ 27 h 28"/>
                      <a:gd name="T112" fmla="*/ 9 w 116"/>
                      <a:gd name="T113" fmla="*/ 25 h 28"/>
                      <a:gd name="T114" fmla="*/ 3 w 116"/>
                      <a:gd name="T115" fmla="*/ 22 h 28"/>
                      <a:gd name="T116" fmla="*/ 0 w 116"/>
                      <a:gd name="T117" fmla="*/ 19 h 2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16"/>
                      <a:gd name="T178" fmla="*/ 0 h 28"/>
                      <a:gd name="T179" fmla="*/ 116 w 116"/>
                      <a:gd name="T180" fmla="*/ 28 h 2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16" h="28">
                        <a:moveTo>
                          <a:pt x="5" y="15"/>
                        </a:moveTo>
                        <a:lnTo>
                          <a:pt x="5" y="14"/>
                        </a:lnTo>
                        <a:lnTo>
                          <a:pt x="6" y="13"/>
                        </a:lnTo>
                        <a:lnTo>
                          <a:pt x="6" y="12"/>
                        </a:lnTo>
                        <a:lnTo>
                          <a:pt x="7" y="12"/>
                        </a:lnTo>
                        <a:lnTo>
                          <a:pt x="7" y="11"/>
                        </a:lnTo>
                        <a:lnTo>
                          <a:pt x="8" y="11"/>
                        </a:lnTo>
                        <a:lnTo>
                          <a:pt x="8" y="10"/>
                        </a:lnTo>
                        <a:lnTo>
                          <a:pt x="9" y="10"/>
                        </a:lnTo>
                        <a:lnTo>
                          <a:pt x="9" y="9"/>
                        </a:lnTo>
                        <a:lnTo>
                          <a:pt x="10" y="9"/>
                        </a:lnTo>
                        <a:lnTo>
                          <a:pt x="11" y="9"/>
                        </a:lnTo>
                        <a:lnTo>
                          <a:pt x="11" y="8"/>
                        </a:lnTo>
                        <a:lnTo>
                          <a:pt x="12" y="8"/>
                        </a:lnTo>
                        <a:lnTo>
                          <a:pt x="13" y="7"/>
                        </a:lnTo>
                        <a:lnTo>
                          <a:pt x="14" y="7"/>
                        </a:lnTo>
                        <a:lnTo>
                          <a:pt x="15" y="7"/>
                        </a:lnTo>
                        <a:lnTo>
                          <a:pt x="15" y="6"/>
                        </a:lnTo>
                        <a:lnTo>
                          <a:pt x="16" y="6"/>
                        </a:lnTo>
                        <a:lnTo>
                          <a:pt x="17" y="6"/>
                        </a:lnTo>
                        <a:lnTo>
                          <a:pt x="18" y="6"/>
                        </a:lnTo>
                        <a:lnTo>
                          <a:pt x="18" y="5"/>
                        </a:lnTo>
                        <a:lnTo>
                          <a:pt x="19" y="5"/>
                        </a:lnTo>
                        <a:lnTo>
                          <a:pt x="20" y="5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3" y="4"/>
                        </a:lnTo>
                        <a:lnTo>
                          <a:pt x="24" y="4"/>
                        </a:lnTo>
                        <a:lnTo>
                          <a:pt x="25" y="4"/>
                        </a:lnTo>
                        <a:lnTo>
                          <a:pt x="26" y="3"/>
                        </a:lnTo>
                        <a:lnTo>
                          <a:pt x="27" y="3"/>
                        </a:lnTo>
                        <a:lnTo>
                          <a:pt x="28" y="3"/>
                        </a:lnTo>
                        <a:lnTo>
                          <a:pt x="29" y="3"/>
                        </a:lnTo>
                        <a:lnTo>
                          <a:pt x="30" y="3"/>
                        </a:lnTo>
                        <a:lnTo>
                          <a:pt x="31" y="2"/>
                        </a:lnTo>
                        <a:lnTo>
                          <a:pt x="32" y="2"/>
                        </a:lnTo>
                        <a:lnTo>
                          <a:pt x="33" y="2"/>
                        </a:lnTo>
                        <a:lnTo>
                          <a:pt x="34" y="2"/>
                        </a:lnTo>
                        <a:lnTo>
                          <a:pt x="35" y="2"/>
                        </a:lnTo>
                        <a:lnTo>
                          <a:pt x="36" y="2"/>
                        </a:lnTo>
                        <a:lnTo>
                          <a:pt x="37" y="2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1"/>
                        </a:lnTo>
                        <a:lnTo>
                          <a:pt x="42" y="1"/>
                        </a:lnTo>
                        <a:lnTo>
                          <a:pt x="43" y="1"/>
                        </a:lnTo>
                        <a:lnTo>
                          <a:pt x="44" y="1"/>
                        </a:lnTo>
                        <a:lnTo>
                          <a:pt x="45" y="1"/>
                        </a:lnTo>
                        <a:lnTo>
                          <a:pt x="46" y="1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9" y="1"/>
                        </a:lnTo>
                        <a:lnTo>
                          <a:pt x="80" y="1"/>
                        </a:lnTo>
                        <a:lnTo>
                          <a:pt x="81" y="1"/>
                        </a:lnTo>
                        <a:lnTo>
                          <a:pt x="82" y="1"/>
                        </a:lnTo>
                        <a:lnTo>
                          <a:pt x="83" y="1"/>
                        </a:lnTo>
                        <a:lnTo>
                          <a:pt x="84" y="1"/>
                        </a:lnTo>
                        <a:lnTo>
                          <a:pt x="85" y="1"/>
                        </a:lnTo>
                        <a:lnTo>
                          <a:pt x="86" y="2"/>
                        </a:lnTo>
                        <a:lnTo>
                          <a:pt x="87" y="2"/>
                        </a:lnTo>
                        <a:lnTo>
                          <a:pt x="88" y="2"/>
                        </a:lnTo>
                        <a:lnTo>
                          <a:pt x="89" y="2"/>
                        </a:lnTo>
                        <a:lnTo>
                          <a:pt x="90" y="2"/>
                        </a:lnTo>
                        <a:lnTo>
                          <a:pt x="91" y="2"/>
                        </a:lnTo>
                        <a:lnTo>
                          <a:pt x="92" y="3"/>
                        </a:lnTo>
                        <a:lnTo>
                          <a:pt x="93" y="3"/>
                        </a:lnTo>
                        <a:lnTo>
                          <a:pt x="94" y="3"/>
                        </a:lnTo>
                        <a:lnTo>
                          <a:pt x="95" y="3"/>
                        </a:lnTo>
                        <a:lnTo>
                          <a:pt x="96" y="4"/>
                        </a:lnTo>
                        <a:lnTo>
                          <a:pt x="97" y="4"/>
                        </a:lnTo>
                        <a:lnTo>
                          <a:pt x="98" y="4"/>
                        </a:lnTo>
                        <a:lnTo>
                          <a:pt x="99" y="4"/>
                        </a:lnTo>
                        <a:lnTo>
                          <a:pt x="99" y="5"/>
                        </a:lnTo>
                        <a:lnTo>
                          <a:pt x="100" y="5"/>
                        </a:lnTo>
                        <a:lnTo>
                          <a:pt x="101" y="5"/>
                        </a:lnTo>
                        <a:lnTo>
                          <a:pt x="102" y="5"/>
                        </a:lnTo>
                        <a:lnTo>
                          <a:pt x="102" y="6"/>
                        </a:lnTo>
                        <a:lnTo>
                          <a:pt x="103" y="6"/>
                        </a:lnTo>
                        <a:lnTo>
                          <a:pt x="104" y="6"/>
                        </a:lnTo>
                        <a:lnTo>
                          <a:pt x="104" y="7"/>
                        </a:lnTo>
                        <a:lnTo>
                          <a:pt x="105" y="7"/>
                        </a:lnTo>
                        <a:lnTo>
                          <a:pt x="106" y="7"/>
                        </a:lnTo>
                        <a:lnTo>
                          <a:pt x="106" y="8"/>
                        </a:lnTo>
                        <a:lnTo>
                          <a:pt x="107" y="8"/>
                        </a:lnTo>
                        <a:lnTo>
                          <a:pt x="108" y="9"/>
                        </a:lnTo>
                        <a:lnTo>
                          <a:pt x="109" y="10"/>
                        </a:lnTo>
                        <a:lnTo>
                          <a:pt x="109" y="11"/>
                        </a:lnTo>
                        <a:lnTo>
                          <a:pt x="110" y="11"/>
                        </a:lnTo>
                        <a:lnTo>
                          <a:pt x="110" y="12"/>
                        </a:lnTo>
                        <a:lnTo>
                          <a:pt x="110" y="13"/>
                        </a:lnTo>
                        <a:lnTo>
                          <a:pt x="110" y="14"/>
                        </a:lnTo>
                        <a:lnTo>
                          <a:pt x="109" y="14"/>
                        </a:lnTo>
                        <a:lnTo>
                          <a:pt x="109" y="15"/>
                        </a:lnTo>
                        <a:lnTo>
                          <a:pt x="108" y="15"/>
                        </a:lnTo>
                        <a:lnTo>
                          <a:pt x="108" y="16"/>
                        </a:lnTo>
                        <a:lnTo>
                          <a:pt x="107" y="17"/>
                        </a:lnTo>
                        <a:lnTo>
                          <a:pt x="106" y="17"/>
                        </a:lnTo>
                        <a:lnTo>
                          <a:pt x="106" y="18"/>
                        </a:lnTo>
                        <a:lnTo>
                          <a:pt x="105" y="18"/>
                        </a:lnTo>
                        <a:lnTo>
                          <a:pt x="104" y="19"/>
                        </a:lnTo>
                        <a:lnTo>
                          <a:pt x="103" y="19"/>
                        </a:lnTo>
                        <a:lnTo>
                          <a:pt x="102" y="20"/>
                        </a:lnTo>
                        <a:lnTo>
                          <a:pt x="101" y="20"/>
                        </a:lnTo>
                        <a:lnTo>
                          <a:pt x="100" y="20"/>
                        </a:lnTo>
                        <a:lnTo>
                          <a:pt x="100" y="21"/>
                        </a:lnTo>
                        <a:lnTo>
                          <a:pt x="99" y="21"/>
                        </a:lnTo>
                        <a:lnTo>
                          <a:pt x="98" y="21"/>
                        </a:lnTo>
                        <a:lnTo>
                          <a:pt x="97" y="22"/>
                        </a:lnTo>
                        <a:lnTo>
                          <a:pt x="96" y="22"/>
                        </a:lnTo>
                        <a:lnTo>
                          <a:pt x="95" y="22"/>
                        </a:lnTo>
                        <a:lnTo>
                          <a:pt x="94" y="22"/>
                        </a:lnTo>
                        <a:lnTo>
                          <a:pt x="94" y="23"/>
                        </a:lnTo>
                        <a:lnTo>
                          <a:pt x="93" y="23"/>
                        </a:lnTo>
                        <a:lnTo>
                          <a:pt x="92" y="23"/>
                        </a:lnTo>
                        <a:lnTo>
                          <a:pt x="91" y="23"/>
                        </a:lnTo>
                        <a:lnTo>
                          <a:pt x="90" y="23"/>
                        </a:lnTo>
                        <a:lnTo>
                          <a:pt x="90" y="24"/>
                        </a:lnTo>
                        <a:lnTo>
                          <a:pt x="89" y="24"/>
                        </a:lnTo>
                        <a:lnTo>
                          <a:pt x="88" y="24"/>
                        </a:lnTo>
                        <a:lnTo>
                          <a:pt x="87" y="24"/>
                        </a:lnTo>
                        <a:lnTo>
                          <a:pt x="86" y="24"/>
                        </a:lnTo>
                        <a:lnTo>
                          <a:pt x="85" y="24"/>
                        </a:lnTo>
                        <a:lnTo>
                          <a:pt x="84" y="25"/>
                        </a:lnTo>
                        <a:lnTo>
                          <a:pt x="83" y="25"/>
                        </a:lnTo>
                        <a:lnTo>
                          <a:pt x="82" y="25"/>
                        </a:lnTo>
                        <a:lnTo>
                          <a:pt x="81" y="25"/>
                        </a:lnTo>
                        <a:lnTo>
                          <a:pt x="80" y="25"/>
                        </a:lnTo>
                        <a:lnTo>
                          <a:pt x="79" y="25"/>
                        </a:lnTo>
                        <a:lnTo>
                          <a:pt x="78" y="26"/>
                        </a:lnTo>
                        <a:lnTo>
                          <a:pt x="77" y="26"/>
                        </a:lnTo>
                        <a:lnTo>
                          <a:pt x="76" y="26"/>
                        </a:lnTo>
                        <a:lnTo>
                          <a:pt x="75" y="26"/>
                        </a:lnTo>
                        <a:lnTo>
                          <a:pt x="74" y="26"/>
                        </a:lnTo>
                        <a:lnTo>
                          <a:pt x="73" y="26"/>
                        </a:lnTo>
                        <a:lnTo>
                          <a:pt x="72" y="26"/>
                        </a:lnTo>
                        <a:lnTo>
                          <a:pt x="71" y="26"/>
                        </a:lnTo>
                        <a:lnTo>
                          <a:pt x="70" y="26"/>
                        </a:lnTo>
                        <a:lnTo>
                          <a:pt x="69" y="26"/>
                        </a:lnTo>
                        <a:lnTo>
                          <a:pt x="68" y="27"/>
                        </a:lnTo>
                        <a:lnTo>
                          <a:pt x="67" y="27"/>
                        </a:lnTo>
                        <a:lnTo>
                          <a:pt x="66" y="27"/>
                        </a:lnTo>
                        <a:lnTo>
                          <a:pt x="65" y="27"/>
                        </a:lnTo>
                        <a:lnTo>
                          <a:pt x="64" y="27"/>
                        </a:lnTo>
                        <a:lnTo>
                          <a:pt x="63" y="27"/>
                        </a:lnTo>
                        <a:lnTo>
                          <a:pt x="62" y="27"/>
                        </a:lnTo>
                        <a:lnTo>
                          <a:pt x="61" y="27"/>
                        </a:lnTo>
                        <a:lnTo>
                          <a:pt x="60" y="27"/>
                        </a:lnTo>
                        <a:lnTo>
                          <a:pt x="59" y="27"/>
                        </a:lnTo>
                        <a:lnTo>
                          <a:pt x="58" y="27"/>
                        </a:lnTo>
                        <a:lnTo>
                          <a:pt x="57" y="27"/>
                        </a:lnTo>
                        <a:lnTo>
                          <a:pt x="56" y="27"/>
                        </a:lnTo>
                        <a:lnTo>
                          <a:pt x="55" y="27"/>
                        </a:lnTo>
                        <a:lnTo>
                          <a:pt x="54" y="27"/>
                        </a:lnTo>
                        <a:lnTo>
                          <a:pt x="53" y="27"/>
                        </a:lnTo>
                        <a:lnTo>
                          <a:pt x="52" y="27"/>
                        </a:lnTo>
                        <a:lnTo>
                          <a:pt x="51" y="27"/>
                        </a:lnTo>
                        <a:lnTo>
                          <a:pt x="50" y="27"/>
                        </a:lnTo>
                        <a:lnTo>
                          <a:pt x="49" y="27"/>
                        </a:lnTo>
                        <a:lnTo>
                          <a:pt x="48" y="27"/>
                        </a:lnTo>
                        <a:lnTo>
                          <a:pt x="47" y="27"/>
                        </a:lnTo>
                        <a:lnTo>
                          <a:pt x="46" y="27"/>
                        </a:lnTo>
                        <a:lnTo>
                          <a:pt x="45" y="27"/>
                        </a:lnTo>
                        <a:lnTo>
                          <a:pt x="44" y="27"/>
                        </a:lnTo>
                        <a:lnTo>
                          <a:pt x="43" y="27"/>
                        </a:lnTo>
                        <a:lnTo>
                          <a:pt x="42" y="27"/>
                        </a:lnTo>
                        <a:lnTo>
                          <a:pt x="41" y="27"/>
                        </a:lnTo>
                        <a:lnTo>
                          <a:pt x="40" y="27"/>
                        </a:lnTo>
                        <a:lnTo>
                          <a:pt x="39" y="27"/>
                        </a:lnTo>
                        <a:lnTo>
                          <a:pt x="38" y="26"/>
                        </a:lnTo>
                        <a:lnTo>
                          <a:pt x="37" y="26"/>
                        </a:lnTo>
                        <a:lnTo>
                          <a:pt x="36" y="26"/>
                        </a:lnTo>
                        <a:lnTo>
                          <a:pt x="35" y="26"/>
                        </a:lnTo>
                        <a:lnTo>
                          <a:pt x="34" y="26"/>
                        </a:lnTo>
                        <a:lnTo>
                          <a:pt x="33" y="26"/>
                        </a:lnTo>
                        <a:lnTo>
                          <a:pt x="32" y="26"/>
                        </a:lnTo>
                        <a:lnTo>
                          <a:pt x="31" y="26"/>
                        </a:lnTo>
                        <a:lnTo>
                          <a:pt x="30" y="26"/>
                        </a:lnTo>
                        <a:lnTo>
                          <a:pt x="29" y="25"/>
                        </a:lnTo>
                        <a:lnTo>
                          <a:pt x="28" y="25"/>
                        </a:lnTo>
                        <a:lnTo>
                          <a:pt x="27" y="25"/>
                        </a:lnTo>
                        <a:lnTo>
                          <a:pt x="26" y="25"/>
                        </a:lnTo>
                        <a:lnTo>
                          <a:pt x="25" y="25"/>
                        </a:lnTo>
                        <a:lnTo>
                          <a:pt x="24" y="25"/>
                        </a:lnTo>
                        <a:lnTo>
                          <a:pt x="24" y="24"/>
                        </a:lnTo>
                        <a:lnTo>
                          <a:pt x="23" y="24"/>
                        </a:lnTo>
                        <a:lnTo>
                          <a:pt x="22" y="24"/>
                        </a:lnTo>
                        <a:lnTo>
                          <a:pt x="21" y="24"/>
                        </a:lnTo>
                        <a:lnTo>
                          <a:pt x="20" y="24"/>
                        </a:lnTo>
                        <a:lnTo>
                          <a:pt x="19" y="23"/>
                        </a:lnTo>
                        <a:lnTo>
                          <a:pt x="18" y="23"/>
                        </a:lnTo>
                        <a:lnTo>
                          <a:pt x="17" y="23"/>
                        </a:lnTo>
                        <a:lnTo>
                          <a:pt x="16" y="23"/>
                        </a:lnTo>
                        <a:lnTo>
                          <a:pt x="16" y="22"/>
                        </a:lnTo>
                        <a:lnTo>
                          <a:pt x="15" y="22"/>
                        </a:lnTo>
                        <a:lnTo>
                          <a:pt x="14" y="22"/>
                        </a:lnTo>
                        <a:lnTo>
                          <a:pt x="13" y="22"/>
                        </a:lnTo>
                        <a:lnTo>
                          <a:pt x="13" y="21"/>
                        </a:lnTo>
                        <a:lnTo>
                          <a:pt x="12" y="21"/>
                        </a:lnTo>
                        <a:lnTo>
                          <a:pt x="11" y="21"/>
                        </a:lnTo>
                        <a:lnTo>
                          <a:pt x="11" y="20"/>
                        </a:lnTo>
                        <a:lnTo>
                          <a:pt x="10" y="20"/>
                        </a:lnTo>
                        <a:lnTo>
                          <a:pt x="9" y="20"/>
                        </a:lnTo>
                        <a:lnTo>
                          <a:pt x="9" y="19"/>
                        </a:lnTo>
                        <a:lnTo>
                          <a:pt x="8" y="19"/>
                        </a:lnTo>
                        <a:lnTo>
                          <a:pt x="7" y="18"/>
                        </a:lnTo>
                        <a:lnTo>
                          <a:pt x="7" y="17"/>
                        </a:lnTo>
                        <a:lnTo>
                          <a:pt x="6" y="17"/>
                        </a:lnTo>
                        <a:lnTo>
                          <a:pt x="6" y="16"/>
                        </a:lnTo>
                        <a:lnTo>
                          <a:pt x="5" y="15"/>
                        </a:lnTo>
                        <a:moveTo>
                          <a:pt x="0" y="15"/>
                        </a:move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1" y="12"/>
                        </a:lnTo>
                        <a:lnTo>
                          <a:pt x="1" y="11"/>
                        </a:lnTo>
                        <a:lnTo>
                          <a:pt x="2" y="11"/>
                        </a:lnTo>
                        <a:lnTo>
                          <a:pt x="3" y="10"/>
                        </a:lnTo>
                        <a:lnTo>
                          <a:pt x="4" y="10"/>
                        </a:lnTo>
                        <a:lnTo>
                          <a:pt x="4" y="9"/>
                        </a:lnTo>
                        <a:lnTo>
                          <a:pt x="5" y="9"/>
                        </a:lnTo>
                        <a:lnTo>
                          <a:pt x="6" y="8"/>
                        </a:lnTo>
                        <a:lnTo>
                          <a:pt x="7" y="8"/>
                        </a:lnTo>
                        <a:lnTo>
                          <a:pt x="8" y="8"/>
                        </a:lnTo>
                        <a:lnTo>
                          <a:pt x="8" y="7"/>
                        </a:lnTo>
                        <a:lnTo>
                          <a:pt x="9" y="7"/>
                        </a:lnTo>
                        <a:lnTo>
                          <a:pt x="10" y="7"/>
                        </a:lnTo>
                        <a:lnTo>
                          <a:pt x="11" y="6"/>
                        </a:lnTo>
                        <a:lnTo>
                          <a:pt x="12" y="6"/>
                        </a:lnTo>
                        <a:lnTo>
                          <a:pt x="13" y="6"/>
                        </a:lnTo>
                        <a:lnTo>
                          <a:pt x="14" y="5"/>
                        </a:lnTo>
                        <a:lnTo>
                          <a:pt x="15" y="5"/>
                        </a:lnTo>
                        <a:lnTo>
                          <a:pt x="16" y="5"/>
                        </a:lnTo>
                        <a:lnTo>
                          <a:pt x="17" y="5"/>
                        </a:lnTo>
                        <a:lnTo>
                          <a:pt x="17" y="4"/>
                        </a:lnTo>
                        <a:lnTo>
                          <a:pt x="18" y="4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5" y="3"/>
                        </a:lnTo>
                        <a:lnTo>
                          <a:pt x="26" y="3"/>
                        </a:lnTo>
                        <a:lnTo>
                          <a:pt x="27" y="2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2"/>
                        </a:lnTo>
                        <a:lnTo>
                          <a:pt x="32" y="2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1"/>
                        </a:lnTo>
                        <a:lnTo>
                          <a:pt x="37" y="1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1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1"/>
                        </a:lnTo>
                        <a:lnTo>
                          <a:pt x="85" y="1"/>
                        </a:lnTo>
                        <a:lnTo>
                          <a:pt x="86" y="1"/>
                        </a:lnTo>
                        <a:lnTo>
                          <a:pt x="87" y="1"/>
                        </a:lnTo>
                        <a:lnTo>
                          <a:pt x="88" y="1"/>
                        </a:lnTo>
                        <a:lnTo>
                          <a:pt x="89" y="1"/>
                        </a:lnTo>
                        <a:lnTo>
                          <a:pt x="90" y="1"/>
                        </a:lnTo>
                        <a:lnTo>
                          <a:pt x="91" y="1"/>
                        </a:lnTo>
                        <a:lnTo>
                          <a:pt x="91" y="2"/>
                        </a:lnTo>
                        <a:lnTo>
                          <a:pt x="92" y="2"/>
                        </a:lnTo>
                        <a:lnTo>
                          <a:pt x="93" y="2"/>
                        </a:lnTo>
                        <a:lnTo>
                          <a:pt x="94" y="2"/>
                        </a:lnTo>
                        <a:lnTo>
                          <a:pt x="95" y="2"/>
                        </a:lnTo>
                        <a:lnTo>
                          <a:pt x="96" y="2"/>
                        </a:lnTo>
                        <a:lnTo>
                          <a:pt x="97" y="3"/>
                        </a:lnTo>
                        <a:lnTo>
                          <a:pt x="98" y="3"/>
                        </a:lnTo>
                        <a:lnTo>
                          <a:pt x="99" y="3"/>
                        </a:lnTo>
                        <a:lnTo>
                          <a:pt x="100" y="3"/>
                        </a:lnTo>
                        <a:lnTo>
                          <a:pt x="101" y="3"/>
                        </a:lnTo>
                        <a:lnTo>
                          <a:pt x="101" y="4"/>
                        </a:lnTo>
                        <a:lnTo>
                          <a:pt x="102" y="4"/>
                        </a:lnTo>
                        <a:lnTo>
                          <a:pt x="103" y="4"/>
                        </a:lnTo>
                        <a:lnTo>
                          <a:pt x="104" y="4"/>
                        </a:lnTo>
                        <a:lnTo>
                          <a:pt x="105" y="5"/>
                        </a:lnTo>
                        <a:lnTo>
                          <a:pt x="106" y="5"/>
                        </a:lnTo>
                        <a:lnTo>
                          <a:pt x="107" y="5"/>
                        </a:lnTo>
                        <a:lnTo>
                          <a:pt x="108" y="6"/>
                        </a:lnTo>
                        <a:lnTo>
                          <a:pt x="109" y="6"/>
                        </a:lnTo>
                        <a:lnTo>
                          <a:pt x="110" y="6"/>
                        </a:lnTo>
                        <a:lnTo>
                          <a:pt x="110" y="7"/>
                        </a:lnTo>
                        <a:lnTo>
                          <a:pt x="111" y="7"/>
                        </a:lnTo>
                        <a:lnTo>
                          <a:pt x="112" y="8"/>
                        </a:lnTo>
                        <a:lnTo>
                          <a:pt x="113" y="8"/>
                        </a:lnTo>
                        <a:lnTo>
                          <a:pt x="113" y="9"/>
                        </a:lnTo>
                        <a:lnTo>
                          <a:pt x="114" y="9"/>
                        </a:lnTo>
                        <a:lnTo>
                          <a:pt x="114" y="10"/>
                        </a:lnTo>
                        <a:lnTo>
                          <a:pt x="115" y="10"/>
                        </a:lnTo>
                        <a:lnTo>
                          <a:pt x="115" y="11"/>
                        </a:lnTo>
                        <a:lnTo>
                          <a:pt x="116" y="11"/>
                        </a:lnTo>
                        <a:lnTo>
                          <a:pt x="116" y="12"/>
                        </a:lnTo>
                        <a:lnTo>
                          <a:pt x="116" y="13"/>
                        </a:lnTo>
                        <a:lnTo>
                          <a:pt x="116" y="14"/>
                        </a:lnTo>
                        <a:lnTo>
                          <a:pt x="115" y="14"/>
                        </a:lnTo>
                        <a:lnTo>
                          <a:pt x="115" y="15"/>
                        </a:lnTo>
                        <a:lnTo>
                          <a:pt x="115" y="16"/>
                        </a:lnTo>
                        <a:lnTo>
                          <a:pt x="114" y="16"/>
                        </a:lnTo>
                        <a:lnTo>
                          <a:pt x="114" y="17"/>
                        </a:lnTo>
                        <a:lnTo>
                          <a:pt x="113" y="17"/>
                        </a:lnTo>
                        <a:lnTo>
                          <a:pt x="112" y="18"/>
                        </a:lnTo>
                        <a:lnTo>
                          <a:pt x="111" y="18"/>
                        </a:lnTo>
                        <a:lnTo>
                          <a:pt x="111" y="19"/>
                        </a:lnTo>
                        <a:lnTo>
                          <a:pt x="110" y="19"/>
                        </a:lnTo>
                        <a:lnTo>
                          <a:pt x="109" y="19"/>
                        </a:lnTo>
                        <a:lnTo>
                          <a:pt x="109" y="20"/>
                        </a:lnTo>
                        <a:lnTo>
                          <a:pt x="108" y="20"/>
                        </a:lnTo>
                        <a:lnTo>
                          <a:pt x="107" y="20"/>
                        </a:lnTo>
                        <a:lnTo>
                          <a:pt x="107" y="21"/>
                        </a:lnTo>
                        <a:lnTo>
                          <a:pt x="106" y="21"/>
                        </a:lnTo>
                        <a:lnTo>
                          <a:pt x="105" y="21"/>
                        </a:lnTo>
                        <a:lnTo>
                          <a:pt x="104" y="22"/>
                        </a:lnTo>
                        <a:lnTo>
                          <a:pt x="103" y="22"/>
                        </a:lnTo>
                        <a:lnTo>
                          <a:pt x="102" y="22"/>
                        </a:lnTo>
                        <a:lnTo>
                          <a:pt x="101" y="23"/>
                        </a:lnTo>
                        <a:lnTo>
                          <a:pt x="100" y="23"/>
                        </a:lnTo>
                        <a:lnTo>
                          <a:pt x="99" y="23"/>
                        </a:lnTo>
                        <a:lnTo>
                          <a:pt x="98" y="24"/>
                        </a:lnTo>
                        <a:lnTo>
                          <a:pt x="97" y="24"/>
                        </a:lnTo>
                        <a:lnTo>
                          <a:pt x="96" y="24"/>
                        </a:lnTo>
                        <a:lnTo>
                          <a:pt x="95" y="24"/>
                        </a:lnTo>
                        <a:lnTo>
                          <a:pt x="94" y="24"/>
                        </a:lnTo>
                        <a:lnTo>
                          <a:pt x="93" y="25"/>
                        </a:lnTo>
                        <a:lnTo>
                          <a:pt x="92" y="25"/>
                        </a:lnTo>
                        <a:lnTo>
                          <a:pt x="91" y="25"/>
                        </a:lnTo>
                        <a:lnTo>
                          <a:pt x="90" y="25"/>
                        </a:lnTo>
                        <a:lnTo>
                          <a:pt x="89" y="25"/>
                        </a:lnTo>
                        <a:lnTo>
                          <a:pt x="88" y="26"/>
                        </a:lnTo>
                        <a:lnTo>
                          <a:pt x="87" y="26"/>
                        </a:lnTo>
                        <a:lnTo>
                          <a:pt x="86" y="26"/>
                        </a:lnTo>
                        <a:lnTo>
                          <a:pt x="85" y="26"/>
                        </a:lnTo>
                        <a:lnTo>
                          <a:pt x="84" y="26"/>
                        </a:lnTo>
                        <a:lnTo>
                          <a:pt x="83" y="26"/>
                        </a:lnTo>
                        <a:lnTo>
                          <a:pt x="82" y="27"/>
                        </a:lnTo>
                        <a:lnTo>
                          <a:pt x="81" y="27"/>
                        </a:lnTo>
                        <a:lnTo>
                          <a:pt x="80" y="27"/>
                        </a:lnTo>
                        <a:lnTo>
                          <a:pt x="79" y="27"/>
                        </a:lnTo>
                        <a:lnTo>
                          <a:pt x="78" y="27"/>
                        </a:lnTo>
                        <a:lnTo>
                          <a:pt x="77" y="27"/>
                        </a:lnTo>
                        <a:lnTo>
                          <a:pt x="76" y="27"/>
                        </a:lnTo>
                        <a:lnTo>
                          <a:pt x="75" y="27"/>
                        </a:lnTo>
                        <a:lnTo>
                          <a:pt x="74" y="27"/>
                        </a:lnTo>
                        <a:lnTo>
                          <a:pt x="73" y="27"/>
                        </a:lnTo>
                        <a:lnTo>
                          <a:pt x="72" y="28"/>
                        </a:lnTo>
                        <a:lnTo>
                          <a:pt x="71" y="28"/>
                        </a:lnTo>
                        <a:lnTo>
                          <a:pt x="70" y="28"/>
                        </a:lnTo>
                        <a:lnTo>
                          <a:pt x="69" y="28"/>
                        </a:lnTo>
                        <a:lnTo>
                          <a:pt x="68" y="28"/>
                        </a:lnTo>
                        <a:lnTo>
                          <a:pt x="67" y="28"/>
                        </a:lnTo>
                        <a:lnTo>
                          <a:pt x="66" y="28"/>
                        </a:lnTo>
                        <a:lnTo>
                          <a:pt x="65" y="28"/>
                        </a:lnTo>
                        <a:lnTo>
                          <a:pt x="64" y="28"/>
                        </a:lnTo>
                        <a:lnTo>
                          <a:pt x="63" y="28"/>
                        </a:lnTo>
                        <a:lnTo>
                          <a:pt x="62" y="28"/>
                        </a:lnTo>
                        <a:lnTo>
                          <a:pt x="61" y="28"/>
                        </a:lnTo>
                        <a:lnTo>
                          <a:pt x="60" y="28"/>
                        </a:lnTo>
                        <a:lnTo>
                          <a:pt x="59" y="28"/>
                        </a:lnTo>
                        <a:lnTo>
                          <a:pt x="58" y="28"/>
                        </a:lnTo>
                        <a:lnTo>
                          <a:pt x="57" y="28"/>
                        </a:lnTo>
                        <a:lnTo>
                          <a:pt x="56" y="28"/>
                        </a:lnTo>
                        <a:lnTo>
                          <a:pt x="55" y="28"/>
                        </a:lnTo>
                        <a:lnTo>
                          <a:pt x="54" y="28"/>
                        </a:lnTo>
                        <a:lnTo>
                          <a:pt x="53" y="28"/>
                        </a:lnTo>
                        <a:lnTo>
                          <a:pt x="52" y="28"/>
                        </a:lnTo>
                        <a:lnTo>
                          <a:pt x="51" y="28"/>
                        </a:lnTo>
                        <a:lnTo>
                          <a:pt x="50" y="28"/>
                        </a:lnTo>
                        <a:lnTo>
                          <a:pt x="49" y="28"/>
                        </a:lnTo>
                        <a:lnTo>
                          <a:pt x="48" y="28"/>
                        </a:lnTo>
                        <a:lnTo>
                          <a:pt x="47" y="28"/>
                        </a:lnTo>
                        <a:lnTo>
                          <a:pt x="46" y="28"/>
                        </a:lnTo>
                        <a:lnTo>
                          <a:pt x="45" y="28"/>
                        </a:lnTo>
                        <a:lnTo>
                          <a:pt x="44" y="28"/>
                        </a:lnTo>
                        <a:lnTo>
                          <a:pt x="43" y="28"/>
                        </a:lnTo>
                        <a:lnTo>
                          <a:pt x="42" y="28"/>
                        </a:lnTo>
                        <a:lnTo>
                          <a:pt x="41" y="28"/>
                        </a:lnTo>
                        <a:lnTo>
                          <a:pt x="40" y="28"/>
                        </a:lnTo>
                        <a:lnTo>
                          <a:pt x="39" y="28"/>
                        </a:lnTo>
                        <a:lnTo>
                          <a:pt x="38" y="28"/>
                        </a:lnTo>
                        <a:lnTo>
                          <a:pt x="37" y="28"/>
                        </a:lnTo>
                        <a:lnTo>
                          <a:pt x="36" y="28"/>
                        </a:lnTo>
                        <a:lnTo>
                          <a:pt x="35" y="28"/>
                        </a:lnTo>
                        <a:lnTo>
                          <a:pt x="34" y="28"/>
                        </a:lnTo>
                        <a:lnTo>
                          <a:pt x="33" y="27"/>
                        </a:lnTo>
                        <a:lnTo>
                          <a:pt x="32" y="27"/>
                        </a:lnTo>
                        <a:lnTo>
                          <a:pt x="31" y="27"/>
                        </a:lnTo>
                        <a:lnTo>
                          <a:pt x="30" y="27"/>
                        </a:ln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27" y="27"/>
                        </a:lnTo>
                        <a:lnTo>
                          <a:pt x="26" y="27"/>
                        </a:lnTo>
                        <a:lnTo>
                          <a:pt x="25" y="27"/>
                        </a:lnTo>
                        <a:lnTo>
                          <a:pt x="24" y="26"/>
                        </a:lnTo>
                        <a:lnTo>
                          <a:pt x="23" y="26"/>
                        </a:lnTo>
                        <a:lnTo>
                          <a:pt x="22" y="26"/>
                        </a:lnTo>
                        <a:lnTo>
                          <a:pt x="21" y="26"/>
                        </a:lnTo>
                        <a:lnTo>
                          <a:pt x="20" y="26"/>
                        </a:lnTo>
                        <a:lnTo>
                          <a:pt x="19" y="26"/>
                        </a:lnTo>
                        <a:lnTo>
                          <a:pt x="19" y="25"/>
                        </a:lnTo>
                        <a:lnTo>
                          <a:pt x="18" y="25"/>
                        </a:lnTo>
                        <a:lnTo>
                          <a:pt x="17" y="25"/>
                        </a:lnTo>
                        <a:lnTo>
                          <a:pt x="16" y="25"/>
                        </a:lnTo>
                        <a:lnTo>
                          <a:pt x="15" y="25"/>
                        </a:lnTo>
                        <a:lnTo>
                          <a:pt x="14" y="24"/>
                        </a:lnTo>
                        <a:lnTo>
                          <a:pt x="13" y="24"/>
                        </a:lnTo>
                        <a:lnTo>
                          <a:pt x="12" y="24"/>
                        </a:lnTo>
                        <a:lnTo>
                          <a:pt x="11" y="23"/>
                        </a:lnTo>
                        <a:lnTo>
                          <a:pt x="10" y="23"/>
                        </a:lnTo>
                        <a:lnTo>
                          <a:pt x="9" y="23"/>
                        </a:lnTo>
                        <a:lnTo>
                          <a:pt x="8" y="22"/>
                        </a:lnTo>
                        <a:lnTo>
                          <a:pt x="7" y="22"/>
                        </a:lnTo>
                        <a:lnTo>
                          <a:pt x="6" y="22"/>
                        </a:lnTo>
                        <a:lnTo>
                          <a:pt x="6" y="21"/>
                        </a:lnTo>
                        <a:lnTo>
                          <a:pt x="5" y="21"/>
                        </a:lnTo>
                        <a:lnTo>
                          <a:pt x="4" y="21"/>
                        </a:lnTo>
                        <a:lnTo>
                          <a:pt x="4" y="20"/>
                        </a:lnTo>
                        <a:lnTo>
                          <a:pt x="3" y="20"/>
                        </a:lnTo>
                        <a:lnTo>
                          <a:pt x="2" y="20"/>
                        </a:lnTo>
                        <a:lnTo>
                          <a:pt x="2" y="19"/>
                        </a:lnTo>
                        <a:lnTo>
                          <a:pt x="1" y="19"/>
                        </a:lnTo>
                        <a:lnTo>
                          <a:pt x="1" y="18"/>
                        </a:ln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93" name="Freeform 557"/>
                  <p:cNvSpPr>
                    <a:spLocks noChangeArrowheads="1"/>
                  </p:cNvSpPr>
                  <p:nvPr/>
                </p:nvSpPr>
                <p:spPr bwMode="auto">
                  <a:xfrm>
                    <a:off x="265" y="32"/>
                    <a:ext cx="90" cy="256"/>
                  </a:xfrm>
                  <a:custGeom>
                    <a:avLst/>
                    <a:gdLst>
                      <a:gd name="T0" fmla="*/ 2 w 90"/>
                      <a:gd name="T1" fmla="*/ 0 h 256"/>
                      <a:gd name="T2" fmla="*/ 81 w 90"/>
                      <a:gd name="T3" fmla="*/ 3 h 256"/>
                      <a:gd name="T4" fmla="*/ 86 w 90"/>
                      <a:gd name="T5" fmla="*/ 6 h 256"/>
                      <a:gd name="T6" fmla="*/ 90 w 90"/>
                      <a:gd name="T7" fmla="*/ 11 h 256"/>
                      <a:gd name="T8" fmla="*/ 87 w 90"/>
                      <a:gd name="T9" fmla="*/ 235 h 256"/>
                      <a:gd name="T10" fmla="*/ 84 w 90"/>
                      <a:gd name="T11" fmla="*/ 242 h 256"/>
                      <a:gd name="T12" fmla="*/ 79 w 90"/>
                      <a:gd name="T13" fmla="*/ 246 h 256"/>
                      <a:gd name="T14" fmla="*/ 0 w 90"/>
                      <a:gd name="T15" fmla="*/ 256 h 256"/>
                      <a:gd name="T16" fmla="*/ 2 w 90"/>
                      <a:gd name="T17" fmla="*/ 0 h 2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0"/>
                      <a:gd name="T28" fmla="*/ 0 h 256"/>
                      <a:gd name="T29" fmla="*/ 90 w 90"/>
                      <a:gd name="T30" fmla="*/ 256 h 25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0" h="256">
                        <a:moveTo>
                          <a:pt x="2" y="0"/>
                        </a:moveTo>
                        <a:lnTo>
                          <a:pt x="81" y="3"/>
                        </a:lnTo>
                        <a:cubicBezTo>
                          <a:pt x="81" y="3"/>
                          <a:pt x="84" y="4"/>
                          <a:pt x="86" y="6"/>
                        </a:cubicBezTo>
                        <a:cubicBezTo>
                          <a:pt x="86" y="6"/>
                          <a:pt x="89" y="8"/>
                          <a:pt x="90" y="11"/>
                        </a:cubicBezTo>
                        <a:lnTo>
                          <a:pt x="87" y="235"/>
                        </a:lnTo>
                        <a:cubicBezTo>
                          <a:pt x="87" y="235"/>
                          <a:pt x="86" y="239"/>
                          <a:pt x="84" y="242"/>
                        </a:cubicBezTo>
                        <a:cubicBezTo>
                          <a:pt x="84" y="242"/>
                          <a:pt x="82" y="244"/>
                          <a:pt x="79" y="246"/>
                        </a:cubicBezTo>
                        <a:lnTo>
                          <a:pt x="0" y="256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94" name="Freeform 558"/>
                  <p:cNvSpPr>
                    <a:spLocks noChangeArrowheads="1"/>
                  </p:cNvSpPr>
                  <p:nvPr/>
                </p:nvSpPr>
                <p:spPr bwMode="auto">
                  <a:xfrm>
                    <a:off x="176" y="32"/>
                    <a:ext cx="97" cy="256"/>
                  </a:xfrm>
                  <a:custGeom>
                    <a:avLst/>
                    <a:gdLst>
                      <a:gd name="T0" fmla="*/ 59 w 97"/>
                      <a:gd name="T1" fmla="*/ 5 h 255"/>
                      <a:gd name="T2" fmla="*/ 89 w 97"/>
                      <a:gd name="T3" fmla="*/ 0 h 255"/>
                      <a:gd name="T4" fmla="*/ 93 w 97"/>
                      <a:gd name="T5" fmla="*/ 0 h 255"/>
                      <a:gd name="T6" fmla="*/ 96 w 97"/>
                      <a:gd name="T7" fmla="*/ 3 h 255"/>
                      <a:gd name="T8" fmla="*/ 97 w 97"/>
                      <a:gd name="T9" fmla="*/ 8 h 255"/>
                      <a:gd name="T10" fmla="*/ 96 w 97"/>
                      <a:gd name="T11" fmla="*/ 249 h 255"/>
                      <a:gd name="T12" fmla="*/ 94 w 97"/>
                      <a:gd name="T13" fmla="*/ 254 h 255"/>
                      <a:gd name="T14" fmla="*/ 91 w 97"/>
                      <a:gd name="T15" fmla="*/ 256 h 255"/>
                      <a:gd name="T16" fmla="*/ 88 w 97"/>
                      <a:gd name="T17" fmla="*/ 257 h 255"/>
                      <a:gd name="T18" fmla="*/ 0 w 97"/>
                      <a:gd name="T19" fmla="*/ 221 h 255"/>
                      <a:gd name="T20" fmla="*/ 65 w 97"/>
                      <a:gd name="T21" fmla="*/ 214 h 255"/>
                      <a:gd name="T22" fmla="*/ 59 w 97"/>
                      <a:gd name="T23" fmla="*/ 5 h 25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7"/>
                      <a:gd name="T37" fmla="*/ 0 h 255"/>
                      <a:gd name="T38" fmla="*/ 97 w 97"/>
                      <a:gd name="T39" fmla="*/ 255 h 25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7" h="255">
                        <a:moveTo>
                          <a:pt x="59" y="5"/>
                        </a:moveTo>
                        <a:lnTo>
                          <a:pt x="89" y="0"/>
                        </a:lnTo>
                        <a:cubicBezTo>
                          <a:pt x="89" y="0"/>
                          <a:pt x="91" y="0"/>
                          <a:pt x="93" y="0"/>
                        </a:cubicBezTo>
                        <a:cubicBezTo>
                          <a:pt x="93" y="0"/>
                          <a:pt x="94" y="1"/>
                          <a:pt x="96" y="3"/>
                        </a:cubicBezTo>
                        <a:cubicBezTo>
                          <a:pt x="96" y="3"/>
                          <a:pt x="97" y="5"/>
                          <a:pt x="97" y="8"/>
                        </a:cubicBezTo>
                        <a:lnTo>
                          <a:pt x="96" y="247"/>
                        </a:lnTo>
                        <a:cubicBezTo>
                          <a:pt x="96" y="247"/>
                          <a:pt x="95" y="250"/>
                          <a:pt x="94" y="252"/>
                        </a:cubicBezTo>
                        <a:cubicBezTo>
                          <a:pt x="94" y="252"/>
                          <a:pt x="93" y="253"/>
                          <a:pt x="91" y="254"/>
                        </a:cubicBezTo>
                        <a:cubicBezTo>
                          <a:pt x="91" y="254"/>
                          <a:pt x="90" y="255"/>
                          <a:pt x="88" y="255"/>
                        </a:cubicBezTo>
                        <a:lnTo>
                          <a:pt x="0" y="219"/>
                        </a:lnTo>
                        <a:lnTo>
                          <a:pt x="65" y="212"/>
                        </a:lnTo>
                        <a:lnTo>
                          <a:pt x="59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95" name="Freeform 559"/>
                  <p:cNvSpPr>
                    <a:spLocks noChangeArrowheads="1"/>
                  </p:cNvSpPr>
                  <p:nvPr/>
                </p:nvSpPr>
                <p:spPr bwMode="auto">
                  <a:xfrm>
                    <a:off x="189" y="43"/>
                    <a:ext cx="76" cy="233"/>
                  </a:xfrm>
                  <a:custGeom>
                    <a:avLst/>
                    <a:gdLst>
                      <a:gd name="T0" fmla="*/ 47 w 76"/>
                      <a:gd name="T1" fmla="*/ 4 h 232"/>
                      <a:gd name="T2" fmla="*/ 71 w 76"/>
                      <a:gd name="T3" fmla="*/ 0 h 232"/>
                      <a:gd name="T4" fmla="*/ 73 w 76"/>
                      <a:gd name="T5" fmla="*/ 0 h 232"/>
                      <a:gd name="T6" fmla="*/ 75 w 76"/>
                      <a:gd name="T7" fmla="*/ 2 h 232"/>
                      <a:gd name="T8" fmla="*/ 76 w 76"/>
                      <a:gd name="T9" fmla="*/ 4 h 232"/>
                      <a:gd name="T10" fmla="*/ 74 w 76"/>
                      <a:gd name="T11" fmla="*/ 229 h 232"/>
                      <a:gd name="T12" fmla="*/ 73 w 76"/>
                      <a:gd name="T13" fmla="*/ 232 h 232"/>
                      <a:gd name="T14" fmla="*/ 72 w 76"/>
                      <a:gd name="T15" fmla="*/ 234 h 232"/>
                      <a:gd name="T16" fmla="*/ 70 w 76"/>
                      <a:gd name="T17" fmla="*/ 234 h 232"/>
                      <a:gd name="T18" fmla="*/ 0 w 76"/>
                      <a:gd name="T19" fmla="*/ 208 h 232"/>
                      <a:gd name="T20" fmla="*/ 52 w 76"/>
                      <a:gd name="T21" fmla="*/ 203 h 232"/>
                      <a:gd name="T22" fmla="*/ 47 w 76"/>
                      <a:gd name="T23" fmla="*/ 4 h 23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6"/>
                      <a:gd name="T37" fmla="*/ 0 h 232"/>
                      <a:gd name="T38" fmla="*/ 76 w 76"/>
                      <a:gd name="T39" fmla="*/ 232 h 23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6" h="232">
                        <a:moveTo>
                          <a:pt x="47" y="4"/>
                        </a:moveTo>
                        <a:lnTo>
                          <a:pt x="71" y="0"/>
                        </a:lnTo>
                        <a:cubicBezTo>
                          <a:pt x="71" y="0"/>
                          <a:pt x="72" y="0"/>
                          <a:pt x="73" y="0"/>
                        </a:cubicBezTo>
                        <a:cubicBezTo>
                          <a:pt x="73" y="0"/>
                          <a:pt x="74" y="1"/>
                          <a:pt x="75" y="2"/>
                        </a:cubicBezTo>
                        <a:cubicBezTo>
                          <a:pt x="75" y="2"/>
                          <a:pt x="75" y="3"/>
                          <a:pt x="76" y="4"/>
                        </a:cubicBezTo>
                        <a:lnTo>
                          <a:pt x="74" y="227"/>
                        </a:lnTo>
                        <a:cubicBezTo>
                          <a:pt x="74" y="227"/>
                          <a:pt x="74" y="229"/>
                          <a:pt x="73" y="230"/>
                        </a:cubicBezTo>
                        <a:cubicBezTo>
                          <a:pt x="73" y="230"/>
                          <a:pt x="73" y="231"/>
                          <a:pt x="72" y="232"/>
                        </a:cubicBezTo>
                        <a:cubicBezTo>
                          <a:pt x="72" y="232"/>
                          <a:pt x="71" y="232"/>
                          <a:pt x="70" y="232"/>
                        </a:cubicBezTo>
                        <a:lnTo>
                          <a:pt x="0" y="206"/>
                        </a:lnTo>
                        <a:lnTo>
                          <a:pt x="52" y="201"/>
                        </a:lnTo>
                        <a:lnTo>
                          <a:pt x="47" y="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96" name="Freeform 56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3" cy="269"/>
                  </a:xfrm>
                  <a:custGeom>
                    <a:avLst/>
                    <a:gdLst>
                      <a:gd name="T0" fmla="*/ 4 w 13"/>
                      <a:gd name="T1" fmla="*/ 0 h 269"/>
                      <a:gd name="T2" fmla="*/ 0 w 13"/>
                      <a:gd name="T3" fmla="*/ 4 h 269"/>
                      <a:gd name="T4" fmla="*/ 10 w 13"/>
                      <a:gd name="T5" fmla="*/ 268 h 269"/>
                      <a:gd name="T6" fmla="*/ 13 w 13"/>
                      <a:gd name="T7" fmla="*/ 269 h 269"/>
                      <a:gd name="T8" fmla="*/ 4 w 13"/>
                      <a:gd name="T9" fmla="*/ 0 h 2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269"/>
                      <a:gd name="T17" fmla="*/ 13 w 13"/>
                      <a:gd name="T18" fmla="*/ 269 h 2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269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10" y="268"/>
                        </a:lnTo>
                        <a:lnTo>
                          <a:pt x="13" y="269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97" name="Freeform 561"/>
                  <p:cNvSpPr>
                    <a:spLocks noChangeArrowheads="1"/>
                  </p:cNvSpPr>
                  <p:nvPr/>
                </p:nvSpPr>
                <p:spPr bwMode="auto">
                  <a:xfrm>
                    <a:off x="111" y="255"/>
                    <a:ext cx="41" cy="35"/>
                  </a:xfrm>
                  <a:custGeom>
                    <a:avLst/>
                    <a:gdLst>
                      <a:gd name="T0" fmla="*/ 35 w 41"/>
                      <a:gd name="T1" fmla="*/ 0 h 34"/>
                      <a:gd name="T2" fmla="*/ 41 w 41"/>
                      <a:gd name="T3" fmla="*/ 31 h 34"/>
                      <a:gd name="T4" fmla="*/ 2 w 41"/>
                      <a:gd name="T5" fmla="*/ 36 h 34"/>
                      <a:gd name="T6" fmla="*/ 0 w 41"/>
                      <a:gd name="T7" fmla="*/ 3 h 34"/>
                      <a:gd name="T8" fmla="*/ 35 w 41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34"/>
                      <a:gd name="T17" fmla="*/ 41 w 41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34">
                        <a:moveTo>
                          <a:pt x="35" y="0"/>
                        </a:moveTo>
                        <a:lnTo>
                          <a:pt x="41" y="29"/>
                        </a:lnTo>
                        <a:lnTo>
                          <a:pt x="2" y="34"/>
                        </a:lnTo>
                        <a:lnTo>
                          <a:pt x="0" y="3"/>
                        </a:lnTo>
                        <a:lnTo>
                          <a:pt x="3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98" name="Freeform 562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259"/>
                    <a:ext cx="7" cy="31"/>
                  </a:xfrm>
                  <a:custGeom>
                    <a:avLst/>
                    <a:gdLst>
                      <a:gd name="T0" fmla="*/ 0 w 6"/>
                      <a:gd name="T1" fmla="*/ 0 h 31"/>
                      <a:gd name="T2" fmla="*/ 1 w 6"/>
                      <a:gd name="T3" fmla="*/ 29 h 31"/>
                      <a:gd name="T4" fmla="*/ 8 w 6"/>
                      <a:gd name="T5" fmla="*/ 31 h 31"/>
                      <a:gd name="T6" fmla="*/ 6 w 6"/>
                      <a:gd name="T7" fmla="*/ 0 h 31"/>
                      <a:gd name="T8" fmla="*/ 0 w 6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31"/>
                      <a:gd name="T17" fmla="*/ 6 w 6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31">
                        <a:moveTo>
                          <a:pt x="0" y="0"/>
                        </a:moveTo>
                        <a:lnTo>
                          <a:pt x="1" y="29"/>
                        </a:lnTo>
                        <a:lnTo>
                          <a:pt x="6" y="3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99" name="Freeform 563"/>
                  <p:cNvSpPr>
                    <a:spLocks noChangeArrowheads="1"/>
                  </p:cNvSpPr>
                  <p:nvPr/>
                </p:nvSpPr>
                <p:spPr bwMode="auto">
                  <a:xfrm>
                    <a:off x="93" y="304"/>
                    <a:ext cx="96" cy="15"/>
                  </a:xfrm>
                  <a:custGeom>
                    <a:avLst/>
                    <a:gdLst>
                      <a:gd name="T0" fmla="*/ 0 w 96"/>
                      <a:gd name="T1" fmla="*/ 12 h 14"/>
                      <a:gd name="T2" fmla="*/ 96 w 96"/>
                      <a:gd name="T3" fmla="*/ 6 h 14"/>
                      <a:gd name="T4" fmla="*/ 95 w 96"/>
                      <a:gd name="T5" fmla="*/ 0 h 14"/>
                      <a:gd name="T6" fmla="*/ 4 w 96"/>
                      <a:gd name="T7" fmla="*/ 5 h 14"/>
                      <a:gd name="T8" fmla="*/ 0 w 96"/>
                      <a:gd name="T9" fmla="*/ 12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4"/>
                      <a:gd name="T17" fmla="*/ 96 w 9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4">
                        <a:moveTo>
                          <a:pt x="0" y="10"/>
                        </a:moveTo>
                        <a:cubicBezTo>
                          <a:pt x="0" y="10"/>
                          <a:pt x="48" y="20"/>
                          <a:pt x="96" y="6"/>
                        </a:cubicBezTo>
                        <a:lnTo>
                          <a:pt x="95" y="0"/>
                        </a:lnTo>
                        <a:cubicBezTo>
                          <a:pt x="95" y="0"/>
                          <a:pt x="50" y="14"/>
                          <a:pt x="4" y="5"/>
                        </a:cubicBezTo>
                        <a:lnTo>
                          <a:pt x="0" y="1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00" name="Freeform 564"/>
                  <p:cNvSpPr>
                    <a:spLocks noChangeArrowheads="1"/>
                  </p:cNvSpPr>
                  <p:nvPr/>
                </p:nvSpPr>
                <p:spPr bwMode="auto">
                  <a:xfrm>
                    <a:off x="121" y="308"/>
                    <a:ext cx="43" cy="4"/>
                  </a:xfrm>
                  <a:custGeom>
                    <a:avLst/>
                    <a:gdLst>
                      <a:gd name="T0" fmla="*/ 0 w 42"/>
                      <a:gd name="T1" fmla="*/ 4 h 3"/>
                      <a:gd name="T2" fmla="*/ 44 w 42"/>
                      <a:gd name="T3" fmla="*/ 0 h 3"/>
                      <a:gd name="T4" fmla="*/ 0 w 42"/>
                      <a:gd name="T5" fmla="*/ 4 h 3"/>
                      <a:gd name="T6" fmla="*/ 0 60000 65536"/>
                      <a:gd name="T7" fmla="*/ 0 60000 65536"/>
                      <a:gd name="T8" fmla="*/ 0 60000 65536"/>
                      <a:gd name="T9" fmla="*/ 0 w 42"/>
                      <a:gd name="T10" fmla="*/ 0 h 3"/>
                      <a:gd name="T11" fmla="*/ 42 w 42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" h="3">
                        <a:moveTo>
                          <a:pt x="0" y="2"/>
                        </a:moveTo>
                        <a:cubicBezTo>
                          <a:pt x="0" y="2"/>
                          <a:pt x="21" y="5"/>
                          <a:pt x="42" y="0"/>
                        </a:cubicBezTo>
                        <a:cubicBezTo>
                          <a:pt x="42" y="0"/>
                          <a:pt x="21" y="1"/>
                          <a:pt x="0" y="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01" name="Freeform 565"/>
                  <p:cNvSpPr>
                    <a:spLocks noChangeArrowheads="1"/>
                  </p:cNvSpPr>
                  <p:nvPr/>
                </p:nvSpPr>
                <p:spPr bwMode="auto">
                  <a:xfrm>
                    <a:off x="111" y="285"/>
                    <a:ext cx="41" cy="21"/>
                  </a:xfrm>
                  <a:custGeom>
                    <a:avLst/>
                    <a:gdLst>
                      <a:gd name="T0" fmla="*/ 3 w 41"/>
                      <a:gd name="T1" fmla="*/ 4 h 21"/>
                      <a:gd name="T2" fmla="*/ 0 w 41"/>
                      <a:gd name="T3" fmla="*/ 19 h 21"/>
                      <a:gd name="T4" fmla="*/ 36 w 41"/>
                      <a:gd name="T5" fmla="*/ 19 h 21"/>
                      <a:gd name="T6" fmla="*/ 41 w 41"/>
                      <a:gd name="T7" fmla="*/ 0 h 21"/>
                      <a:gd name="T8" fmla="*/ 3 w 41"/>
                      <a:gd name="T9" fmla="*/ 4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21"/>
                      <a:gd name="T17" fmla="*/ 41 w 41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21">
                        <a:moveTo>
                          <a:pt x="3" y="4"/>
                        </a:moveTo>
                        <a:lnTo>
                          <a:pt x="0" y="19"/>
                        </a:lnTo>
                        <a:cubicBezTo>
                          <a:pt x="0" y="19"/>
                          <a:pt x="18" y="22"/>
                          <a:pt x="36" y="19"/>
                        </a:cubicBezTo>
                        <a:lnTo>
                          <a:pt x="41" y="0"/>
                        </a:lnTo>
                        <a:lnTo>
                          <a:pt x="3" y="4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02" name="Freeform 566"/>
                  <p:cNvSpPr>
                    <a:spLocks noChangeArrowheads="1"/>
                  </p:cNvSpPr>
                  <p:nvPr/>
                </p:nvSpPr>
                <p:spPr bwMode="auto">
                  <a:xfrm>
                    <a:off x="107" y="289"/>
                    <a:ext cx="7" cy="16"/>
                  </a:xfrm>
                  <a:custGeom>
                    <a:avLst/>
                    <a:gdLst>
                      <a:gd name="T0" fmla="*/ 0 w 6"/>
                      <a:gd name="T1" fmla="*/ 0 h 15"/>
                      <a:gd name="T2" fmla="*/ 0 w 6"/>
                      <a:gd name="T3" fmla="*/ 17 h 15"/>
                      <a:gd name="T4" fmla="*/ 5 w 6"/>
                      <a:gd name="T5" fmla="*/ 17 h 15"/>
                      <a:gd name="T6" fmla="*/ 8 w 6"/>
                      <a:gd name="T7" fmla="*/ 1 h 15"/>
                      <a:gd name="T8" fmla="*/ 0 w 6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5"/>
                      <a:gd name="T17" fmla="*/ 6 w 6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5">
                        <a:moveTo>
                          <a:pt x="0" y="0"/>
                        </a:moveTo>
                        <a:lnTo>
                          <a:pt x="0" y="15"/>
                        </a:lnTo>
                        <a:lnTo>
                          <a:pt x="3" y="15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03" name="Freeform 567"/>
                  <p:cNvSpPr>
                    <a:spLocks noChangeArrowheads="1"/>
                  </p:cNvSpPr>
                  <p:nvPr/>
                </p:nvSpPr>
                <p:spPr bwMode="auto">
                  <a:xfrm>
                    <a:off x="254" y="32"/>
                    <a:ext cx="20" cy="212"/>
                  </a:xfrm>
                  <a:custGeom>
                    <a:avLst/>
                    <a:gdLst>
                      <a:gd name="T0" fmla="*/ 0 w 19"/>
                      <a:gd name="T1" fmla="*/ 1 h 211"/>
                      <a:gd name="T2" fmla="*/ 5 w 19"/>
                      <a:gd name="T3" fmla="*/ 206 h 211"/>
                      <a:gd name="T4" fmla="*/ 13 w 19"/>
                      <a:gd name="T5" fmla="*/ 212 h 211"/>
                      <a:gd name="T6" fmla="*/ 20 w 19"/>
                      <a:gd name="T7" fmla="*/ 213 h 211"/>
                      <a:gd name="T8" fmla="*/ 21 w 19"/>
                      <a:gd name="T9" fmla="*/ 9 h 211"/>
                      <a:gd name="T10" fmla="*/ 20 w 19"/>
                      <a:gd name="T11" fmla="*/ 5 h 211"/>
                      <a:gd name="T12" fmla="*/ 18 w 19"/>
                      <a:gd name="T13" fmla="*/ 1 h 211"/>
                      <a:gd name="T14" fmla="*/ 14 w 19"/>
                      <a:gd name="T15" fmla="*/ 0 h 211"/>
                      <a:gd name="T16" fmla="*/ 0 w 19"/>
                      <a:gd name="T17" fmla="*/ 1 h 2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"/>
                      <a:gd name="T28" fmla="*/ 0 h 211"/>
                      <a:gd name="T29" fmla="*/ 19 w 19"/>
                      <a:gd name="T30" fmla="*/ 211 h 21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" h="211">
                        <a:moveTo>
                          <a:pt x="0" y="1"/>
                        </a:moveTo>
                        <a:lnTo>
                          <a:pt x="5" y="204"/>
                        </a:lnTo>
                        <a:cubicBezTo>
                          <a:pt x="5" y="204"/>
                          <a:pt x="7" y="208"/>
                          <a:pt x="11" y="210"/>
                        </a:cubicBezTo>
                        <a:cubicBezTo>
                          <a:pt x="11" y="210"/>
                          <a:pt x="14" y="211"/>
                          <a:pt x="18" y="211"/>
                        </a:cubicBezTo>
                        <a:lnTo>
                          <a:pt x="19" y="9"/>
                        </a:lnTo>
                        <a:cubicBezTo>
                          <a:pt x="19" y="9"/>
                          <a:pt x="19" y="7"/>
                          <a:pt x="18" y="5"/>
                        </a:cubicBezTo>
                        <a:cubicBezTo>
                          <a:pt x="18" y="5"/>
                          <a:pt x="17" y="2"/>
                          <a:pt x="16" y="1"/>
                        </a:cubicBezTo>
                        <a:cubicBezTo>
                          <a:pt x="16" y="1"/>
                          <a:pt x="14" y="0"/>
                          <a:pt x="12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04" name="Freeform 568"/>
                  <p:cNvSpPr>
                    <a:spLocks noChangeArrowheads="1"/>
                  </p:cNvSpPr>
                  <p:nvPr/>
                </p:nvSpPr>
                <p:spPr bwMode="auto">
                  <a:xfrm>
                    <a:off x="280" y="33"/>
                    <a:ext cx="66" cy="240"/>
                  </a:xfrm>
                  <a:custGeom>
                    <a:avLst/>
                    <a:gdLst>
                      <a:gd name="T0" fmla="*/ 0 w 66"/>
                      <a:gd name="T1" fmla="*/ 0 h 240"/>
                      <a:gd name="T2" fmla="*/ 4 w 66"/>
                      <a:gd name="T3" fmla="*/ 10 h 240"/>
                      <a:gd name="T4" fmla="*/ 1 w 66"/>
                      <a:gd name="T5" fmla="*/ 232 h 240"/>
                      <a:gd name="T6" fmla="*/ 3 w 66"/>
                      <a:gd name="T7" fmla="*/ 237 h 240"/>
                      <a:gd name="T8" fmla="*/ 6 w 66"/>
                      <a:gd name="T9" fmla="*/ 240 h 240"/>
                      <a:gd name="T10" fmla="*/ 56 w 66"/>
                      <a:gd name="T11" fmla="*/ 234 h 240"/>
                      <a:gd name="T12" fmla="*/ 59 w 66"/>
                      <a:gd name="T13" fmla="*/ 232 h 240"/>
                      <a:gd name="T14" fmla="*/ 61 w 66"/>
                      <a:gd name="T15" fmla="*/ 229 h 240"/>
                      <a:gd name="T16" fmla="*/ 62 w 66"/>
                      <a:gd name="T17" fmla="*/ 225 h 240"/>
                      <a:gd name="T18" fmla="*/ 66 w 66"/>
                      <a:gd name="T19" fmla="*/ 12 h 240"/>
                      <a:gd name="T20" fmla="*/ 65 w 66"/>
                      <a:gd name="T21" fmla="*/ 8 h 240"/>
                      <a:gd name="T22" fmla="*/ 62 w 66"/>
                      <a:gd name="T23" fmla="*/ 5 h 240"/>
                      <a:gd name="T24" fmla="*/ 59 w 66"/>
                      <a:gd name="T25" fmla="*/ 3 h 240"/>
                      <a:gd name="T26" fmla="*/ 0 w 66"/>
                      <a:gd name="T27" fmla="*/ 0 h 24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6"/>
                      <a:gd name="T43" fmla="*/ 0 h 240"/>
                      <a:gd name="T44" fmla="*/ 66 w 66"/>
                      <a:gd name="T45" fmla="*/ 240 h 24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6" h="240">
                        <a:moveTo>
                          <a:pt x="0" y="0"/>
                        </a:moveTo>
                        <a:cubicBezTo>
                          <a:pt x="0" y="0"/>
                          <a:pt x="3" y="4"/>
                          <a:pt x="4" y="10"/>
                        </a:cubicBezTo>
                        <a:lnTo>
                          <a:pt x="1" y="232"/>
                        </a:lnTo>
                        <a:cubicBezTo>
                          <a:pt x="1" y="232"/>
                          <a:pt x="1" y="235"/>
                          <a:pt x="3" y="237"/>
                        </a:cubicBezTo>
                        <a:cubicBezTo>
                          <a:pt x="3" y="237"/>
                          <a:pt x="4" y="239"/>
                          <a:pt x="6" y="240"/>
                        </a:cubicBezTo>
                        <a:lnTo>
                          <a:pt x="56" y="234"/>
                        </a:lnTo>
                        <a:cubicBezTo>
                          <a:pt x="56" y="234"/>
                          <a:pt x="58" y="233"/>
                          <a:pt x="59" y="232"/>
                        </a:cubicBezTo>
                        <a:cubicBezTo>
                          <a:pt x="59" y="232"/>
                          <a:pt x="61" y="230"/>
                          <a:pt x="61" y="229"/>
                        </a:cubicBezTo>
                        <a:cubicBezTo>
                          <a:pt x="61" y="229"/>
                          <a:pt x="62" y="227"/>
                          <a:pt x="62" y="225"/>
                        </a:cubicBezTo>
                        <a:lnTo>
                          <a:pt x="66" y="12"/>
                        </a:lnTo>
                        <a:cubicBezTo>
                          <a:pt x="66" y="12"/>
                          <a:pt x="66" y="10"/>
                          <a:pt x="65" y="8"/>
                        </a:cubicBezTo>
                        <a:cubicBezTo>
                          <a:pt x="65" y="8"/>
                          <a:pt x="64" y="6"/>
                          <a:pt x="62" y="5"/>
                        </a:cubicBezTo>
                        <a:cubicBezTo>
                          <a:pt x="62" y="5"/>
                          <a:pt x="61" y="3"/>
                          <a:pt x="59" y="3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05" name="Freeform 569"/>
                  <p:cNvSpPr>
                    <a:spLocks noChangeArrowheads="1"/>
                  </p:cNvSpPr>
                  <p:nvPr/>
                </p:nvSpPr>
                <p:spPr bwMode="auto">
                  <a:xfrm>
                    <a:off x="283" y="48"/>
                    <a:ext cx="63" cy="224"/>
                  </a:xfrm>
                  <a:custGeom>
                    <a:avLst/>
                    <a:gdLst>
                      <a:gd name="T0" fmla="*/ 14 w 63"/>
                      <a:gd name="T1" fmla="*/ 224 h 224"/>
                      <a:gd name="T2" fmla="*/ 14 w 63"/>
                      <a:gd name="T3" fmla="*/ 211 h 224"/>
                      <a:gd name="T4" fmla="*/ 45 w 63"/>
                      <a:gd name="T5" fmla="*/ 207 h 224"/>
                      <a:gd name="T6" fmla="*/ 46 w 63"/>
                      <a:gd name="T7" fmla="*/ 220 h 224"/>
                      <a:gd name="T8" fmla="*/ 14 w 63"/>
                      <a:gd name="T9" fmla="*/ 224 h 224"/>
                      <a:gd name="T10" fmla="*/ 0 w 63"/>
                      <a:gd name="T11" fmla="*/ 117 h 224"/>
                      <a:gd name="T12" fmla="*/ 60 w 63"/>
                      <a:gd name="T13" fmla="*/ 115 h 224"/>
                      <a:gd name="T14" fmla="*/ 60 w 63"/>
                      <a:gd name="T15" fmla="*/ 115 h 224"/>
                      <a:gd name="T16" fmla="*/ 0 w 63"/>
                      <a:gd name="T17" fmla="*/ 117 h 224"/>
                      <a:gd name="T18" fmla="*/ 10 w 63"/>
                      <a:gd name="T19" fmla="*/ 99 h 224"/>
                      <a:gd name="T20" fmla="*/ 52 w 63"/>
                      <a:gd name="T21" fmla="*/ 97 h 224"/>
                      <a:gd name="T22" fmla="*/ 52 w 63"/>
                      <a:gd name="T23" fmla="*/ 111 h 224"/>
                      <a:gd name="T24" fmla="*/ 10 w 63"/>
                      <a:gd name="T25" fmla="*/ 112 h 224"/>
                      <a:gd name="T26" fmla="*/ 10 w 63"/>
                      <a:gd name="T27" fmla="*/ 99 h 224"/>
                      <a:gd name="T28" fmla="*/ 0 w 63"/>
                      <a:gd name="T29" fmla="*/ 93 h 224"/>
                      <a:gd name="T30" fmla="*/ 60 w 63"/>
                      <a:gd name="T31" fmla="*/ 92 h 224"/>
                      <a:gd name="T32" fmla="*/ 60 w 63"/>
                      <a:gd name="T33" fmla="*/ 92 h 224"/>
                      <a:gd name="T34" fmla="*/ 0 w 63"/>
                      <a:gd name="T35" fmla="*/ 93 h 224"/>
                      <a:gd name="T36" fmla="*/ 0 w 63"/>
                      <a:gd name="T37" fmla="*/ 61 h 224"/>
                      <a:gd name="T38" fmla="*/ 60 w 63"/>
                      <a:gd name="T39" fmla="*/ 62 h 224"/>
                      <a:gd name="T40" fmla="*/ 60 w 63"/>
                      <a:gd name="T41" fmla="*/ 62 h 224"/>
                      <a:gd name="T42" fmla="*/ 0 w 63"/>
                      <a:gd name="T43" fmla="*/ 61 h 224"/>
                      <a:gd name="T44" fmla="*/ 0 w 63"/>
                      <a:gd name="T45" fmla="*/ 28 h 224"/>
                      <a:gd name="T46" fmla="*/ 61 w 63"/>
                      <a:gd name="T47" fmla="*/ 30 h 224"/>
                      <a:gd name="T48" fmla="*/ 61 w 63"/>
                      <a:gd name="T49" fmla="*/ 30 h 224"/>
                      <a:gd name="T50" fmla="*/ 0 w 63"/>
                      <a:gd name="T51" fmla="*/ 28 h 224"/>
                      <a:gd name="T52" fmla="*/ 1 w 63"/>
                      <a:gd name="T53" fmla="*/ 13 h 224"/>
                      <a:gd name="T54" fmla="*/ 62 w 63"/>
                      <a:gd name="T55" fmla="*/ 15 h 224"/>
                      <a:gd name="T56" fmla="*/ 62 w 63"/>
                      <a:gd name="T57" fmla="*/ 15 h 224"/>
                      <a:gd name="T58" fmla="*/ 1 w 63"/>
                      <a:gd name="T59" fmla="*/ 13 h 224"/>
                      <a:gd name="T60" fmla="*/ 1 w 63"/>
                      <a:gd name="T61" fmla="*/ 0 h 224"/>
                      <a:gd name="T62" fmla="*/ 63 w 63"/>
                      <a:gd name="T63" fmla="*/ 1 h 224"/>
                      <a:gd name="T64" fmla="*/ 63 w 63"/>
                      <a:gd name="T65" fmla="*/ 1 h 224"/>
                      <a:gd name="T66" fmla="*/ 1 w 63"/>
                      <a:gd name="T67" fmla="*/ 0 h 22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63"/>
                      <a:gd name="T103" fmla="*/ 0 h 224"/>
                      <a:gd name="T104" fmla="*/ 63 w 63"/>
                      <a:gd name="T105" fmla="*/ 224 h 22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63" h="224">
                        <a:moveTo>
                          <a:pt x="14" y="224"/>
                        </a:moveTo>
                        <a:lnTo>
                          <a:pt x="14" y="211"/>
                        </a:lnTo>
                        <a:lnTo>
                          <a:pt x="45" y="207"/>
                        </a:lnTo>
                        <a:lnTo>
                          <a:pt x="46" y="220"/>
                        </a:lnTo>
                        <a:lnTo>
                          <a:pt x="14" y="224"/>
                        </a:lnTo>
                        <a:moveTo>
                          <a:pt x="0" y="117"/>
                        </a:moveTo>
                        <a:lnTo>
                          <a:pt x="60" y="115"/>
                        </a:lnTo>
                        <a:lnTo>
                          <a:pt x="0" y="117"/>
                        </a:lnTo>
                        <a:moveTo>
                          <a:pt x="10" y="99"/>
                        </a:moveTo>
                        <a:lnTo>
                          <a:pt x="52" y="97"/>
                        </a:lnTo>
                        <a:lnTo>
                          <a:pt x="52" y="111"/>
                        </a:lnTo>
                        <a:lnTo>
                          <a:pt x="10" y="112"/>
                        </a:lnTo>
                        <a:lnTo>
                          <a:pt x="10" y="99"/>
                        </a:lnTo>
                        <a:moveTo>
                          <a:pt x="0" y="93"/>
                        </a:moveTo>
                        <a:lnTo>
                          <a:pt x="60" y="92"/>
                        </a:lnTo>
                        <a:lnTo>
                          <a:pt x="0" y="93"/>
                        </a:lnTo>
                        <a:moveTo>
                          <a:pt x="0" y="61"/>
                        </a:moveTo>
                        <a:lnTo>
                          <a:pt x="60" y="62"/>
                        </a:lnTo>
                        <a:lnTo>
                          <a:pt x="0" y="61"/>
                        </a:lnTo>
                        <a:moveTo>
                          <a:pt x="0" y="28"/>
                        </a:moveTo>
                        <a:lnTo>
                          <a:pt x="61" y="30"/>
                        </a:lnTo>
                        <a:lnTo>
                          <a:pt x="0" y="28"/>
                        </a:lnTo>
                        <a:moveTo>
                          <a:pt x="1" y="13"/>
                        </a:moveTo>
                        <a:lnTo>
                          <a:pt x="62" y="15"/>
                        </a:lnTo>
                        <a:lnTo>
                          <a:pt x="1" y="13"/>
                        </a:lnTo>
                        <a:moveTo>
                          <a:pt x="1" y="0"/>
                        </a:moveTo>
                        <a:lnTo>
                          <a:pt x="63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06" name="Freeform 570"/>
                  <p:cNvSpPr>
                    <a:spLocks noChangeArrowheads="1"/>
                  </p:cNvSpPr>
                  <p:nvPr/>
                </p:nvSpPr>
                <p:spPr bwMode="auto">
                  <a:xfrm>
                    <a:off x="307" y="179"/>
                    <a:ext cx="15" cy="58"/>
                  </a:xfrm>
                  <a:custGeom>
                    <a:avLst/>
                    <a:gdLst>
                      <a:gd name="T0" fmla="*/ 3 w 14"/>
                      <a:gd name="T1" fmla="*/ 9 h 57"/>
                      <a:gd name="T2" fmla="*/ 3 w 14"/>
                      <a:gd name="T3" fmla="*/ 4 h 57"/>
                      <a:gd name="T4" fmla="*/ 4 w 14"/>
                      <a:gd name="T5" fmla="*/ 2 h 57"/>
                      <a:gd name="T6" fmla="*/ 5 w 14"/>
                      <a:gd name="T7" fmla="*/ 0 h 57"/>
                      <a:gd name="T8" fmla="*/ 6 w 14"/>
                      <a:gd name="T9" fmla="*/ 0 h 57"/>
                      <a:gd name="T10" fmla="*/ 10 w 14"/>
                      <a:gd name="T11" fmla="*/ 0 h 57"/>
                      <a:gd name="T12" fmla="*/ 11 w 14"/>
                      <a:gd name="T13" fmla="*/ 0 h 57"/>
                      <a:gd name="T14" fmla="*/ 12 w 14"/>
                      <a:gd name="T15" fmla="*/ 2 h 57"/>
                      <a:gd name="T16" fmla="*/ 12 w 14"/>
                      <a:gd name="T17" fmla="*/ 4 h 57"/>
                      <a:gd name="T18" fmla="*/ 12 w 14"/>
                      <a:gd name="T19" fmla="*/ 8 h 57"/>
                      <a:gd name="T20" fmla="*/ 15 w 14"/>
                      <a:gd name="T21" fmla="*/ 12 h 57"/>
                      <a:gd name="T22" fmla="*/ 16 w 14"/>
                      <a:gd name="T23" fmla="*/ 16 h 57"/>
                      <a:gd name="T24" fmla="*/ 16 w 14"/>
                      <a:gd name="T25" fmla="*/ 20 h 57"/>
                      <a:gd name="T26" fmla="*/ 15 w 14"/>
                      <a:gd name="T27" fmla="*/ 24 h 57"/>
                      <a:gd name="T28" fmla="*/ 12 w 14"/>
                      <a:gd name="T29" fmla="*/ 27 h 57"/>
                      <a:gd name="T30" fmla="*/ 12 w 14"/>
                      <a:gd name="T31" fmla="*/ 56 h 57"/>
                      <a:gd name="T32" fmla="*/ 12 w 14"/>
                      <a:gd name="T33" fmla="*/ 57 h 57"/>
                      <a:gd name="T34" fmla="*/ 11 w 14"/>
                      <a:gd name="T35" fmla="*/ 59 h 57"/>
                      <a:gd name="T36" fmla="*/ 9 w 14"/>
                      <a:gd name="T37" fmla="*/ 59 h 57"/>
                      <a:gd name="T38" fmla="*/ 6 w 14"/>
                      <a:gd name="T39" fmla="*/ 59 h 57"/>
                      <a:gd name="T40" fmla="*/ 5 w 14"/>
                      <a:gd name="T41" fmla="*/ 58 h 57"/>
                      <a:gd name="T42" fmla="*/ 4 w 14"/>
                      <a:gd name="T43" fmla="*/ 57 h 57"/>
                      <a:gd name="T44" fmla="*/ 3 w 14"/>
                      <a:gd name="T45" fmla="*/ 55 h 57"/>
                      <a:gd name="T46" fmla="*/ 3 w 14"/>
                      <a:gd name="T47" fmla="*/ 28 h 57"/>
                      <a:gd name="T48" fmla="*/ 0 w 14"/>
                      <a:gd name="T49" fmla="*/ 24 h 57"/>
                      <a:gd name="T50" fmla="*/ 0 w 14"/>
                      <a:gd name="T51" fmla="*/ 18 h 57"/>
                      <a:gd name="T52" fmla="*/ 0 w 14"/>
                      <a:gd name="T53" fmla="*/ 13 h 57"/>
                      <a:gd name="T54" fmla="*/ 3 w 14"/>
                      <a:gd name="T55" fmla="*/ 9 h 5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4"/>
                      <a:gd name="T85" fmla="*/ 0 h 57"/>
                      <a:gd name="T86" fmla="*/ 14 w 14"/>
                      <a:gd name="T87" fmla="*/ 57 h 5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4" h="57">
                        <a:moveTo>
                          <a:pt x="3" y="9"/>
                        </a:moveTo>
                        <a:lnTo>
                          <a:pt x="3" y="4"/>
                        </a:lnTo>
                        <a:cubicBezTo>
                          <a:pt x="3" y="4"/>
                          <a:pt x="3" y="3"/>
                          <a:pt x="4" y="2"/>
                        </a:cubicBezTo>
                        <a:cubicBezTo>
                          <a:pt x="4" y="2"/>
                          <a:pt x="4" y="1"/>
                          <a:pt x="5" y="0"/>
                        </a:cubicBezTo>
                        <a:cubicBezTo>
                          <a:pt x="5" y="0"/>
                          <a:pt x="5" y="0"/>
                          <a:pt x="6" y="0"/>
                        </a:cubicBezTo>
                        <a:cubicBezTo>
                          <a:pt x="6" y="0"/>
                          <a:pt x="7" y="0"/>
                          <a:pt x="8" y="0"/>
                        </a:cubicBezTo>
                        <a:cubicBezTo>
                          <a:pt x="8" y="0"/>
                          <a:pt x="8" y="0"/>
                          <a:pt x="9" y="0"/>
                        </a:cubicBezTo>
                        <a:cubicBezTo>
                          <a:pt x="9" y="0"/>
                          <a:pt x="10" y="1"/>
                          <a:pt x="10" y="2"/>
                        </a:cubicBezTo>
                        <a:cubicBezTo>
                          <a:pt x="10" y="2"/>
                          <a:pt x="10" y="3"/>
                          <a:pt x="10" y="4"/>
                        </a:cubicBezTo>
                        <a:lnTo>
                          <a:pt x="10" y="8"/>
                        </a:lnTo>
                        <a:cubicBezTo>
                          <a:pt x="10" y="8"/>
                          <a:pt x="12" y="10"/>
                          <a:pt x="13" y="12"/>
                        </a:cubicBezTo>
                        <a:cubicBezTo>
                          <a:pt x="13" y="12"/>
                          <a:pt x="14" y="14"/>
                          <a:pt x="14" y="16"/>
                        </a:cubicBezTo>
                        <a:cubicBezTo>
                          <a:pt x="14" y="16"/>
                          <a:pt x="15" y="18"/>
                          <a:pt x="14" y="20"/>
                        </a:cubicBezTo>
                        <a:cubicBezTo>
                          <a:pt x="14" y="20"/>
                          <a:pt x="14" y="23"/>
                          <a:pt x="13" y="24"/>
                        </a:cubicBezTo>
                        <a:cubicBezTo>
                          <a:pt x="13" y="24"/>
                          <a:pt x="12" y="26"/>
                          <a:pt x="10" y="27"/>
                        </a:cubicBezTo>
                        <a:lnTo>
                          <a:pt x="10" y="54"/>
                        </a:lnTo>
                        <a:cubicBezTo>
                          <a:pt x="10" y="54"/>
                          <a:pt x="10" y="55"/>
                          <a:pt x="10" y="55"/>
                        </a:cubicBezTo>
                        <a:cubicBezTo>
                          <a:pt x="10" y="55"/>
                          <a:pt x="9" y="56"/>
                          <a:pt x="9" y="57"/>
                        </a:cubicBezTo>
                        <a:cubicBezTo>
                          <a:pt x="9" y="57"/>
                          <a:pt x="8" y="57"/>
                          <a:pt x="7" y="57"/>
                        </a:cubicBezTo>
                        <a:cubicBezTo>
                          <a:pt x="7" y="57"/>
                          <a:pt x="7" y="57"/>
                          <a:pt x="6" y="57"/>
                        </a:cubicBezTo>
                        <a:cubicBezTo>
                          <a:pt x="6" y="57"/>
                          <a:pt x="5" y="57"/>
                          <a:pt x="5" y="56"/>
                        </a:cubicBezTo>
                        <a:cubicBezTo>
                          <a:pt x="5" y="56"/>
                          <a:pt x="4" y="56"/>
                          <a:pt x="4" y="55"/>
                        </a:cubicBezTo>
                        <a:cubicBezTo>
                          <a:pt x="4" y="55"/>
                          <a:pt x="3" y="54"/>
                          <a:pt x="3" y="53"/>
                        </a:cubicBezTo>
                        <a:lnTo>
                          <a:pt x="3" y="28"/>
                        </a:lnTo>
                        <a:cubicBezTo>
                          <a:pt x="3" y="28"/>
                          <a:pt x="1" y="26"/>
                          <a:pt x="0" y="24"/>
                        </a:cubicBezTo>
                        <a:cubicBezTo>
                          <a:pt x="0" y="24"/>
                          <a:pt x="0" y="21"/>
                          <a:pt x="0" y="18"/>
                        </a:cubicBezTo>
                        <a:cubicBezTo>
                          <a:pt x="0" y="18"/>
                          <a:pt x="0" y="15"/>
                          <a:pt x="0" y="13"/>
                        </a:cubicBezTo>
                        <a:cubicBezTo>
                          <a:pt x="0" y="13"/>
                          <a:pt x="1" y="10"/>
                          <a:pt x="3" y="9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07" name="Freeform 571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05"/>
                    <a:ext cx="59" cy="35"/>
                  </a:xfrm>
                  <a:custGeom>
                    <a:avLst/>
                    <a:gdLst>
                      <a:gd name="T0" fmla="*/ 0 w 58"/>
                      <a:gd name="T1" fmla="*/ 12 h 34"/>
                      <a:gd name="T2" fmla="*/ 23 w 58"/>
                      <a:gd name="T3" fmla="*/ 2 h 34"/>
                      <a:gd name="T4" fmla="*/ 44 w 58"/>
                      <a:gd name="T5" fmla="*/ 3 h 34"/>
                      <a:gd name="T6" fmla="*/ 59 w 58"/>
                      <a:gd name="T7" fmla="*/ 22 h 34"/>
                      <a:gd name="T8" fmla="*/ 60 w 58"/>
                      <a:gd name="T9" fmla="*/ 27 h 34"/>
                      <a:gd name="T10" fmla="*/ 59 w 58"/>
                      <a:gd name="T11" fmla="*/ 31 h 34"/>
                      <a:gd name="T12" fmla="*/ 35 w 58"/>
                      <a:gd name="T13" fmla="*/ 37 h 34"/>
                      <a:gd name="T14" fmla="*/ 0 w 58"/>
                      <a:gd name="T15" fmla="*/ 24 h 34"/>
                      <a:gd name="T16" fmla="*/ 0 w 58"/>
                      <a:gd name="T17" fmla="*/ 12 h 3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8"/>
                      <a:gd name="T28" fmla="*/ 0 h 34"/>
                      <a:gd name="T29" fmla="*/ 58 w 58"/>
                      <a:gd name="T30" fmla="*/ 34 h 3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8" h="34">
                        <a:moveTo>
                          <a:pt x="0" y="12"/>
                        </a:moveTo>
                        <a:cubicBezTo>
                          <a:pt x="0" y="12"/>
                          <a:pt x="11" y="7"/>
                          <a:pt x="23" y="2"/>
                        </a:cubicBezTo>
                        <a:cubicBezTo>
                          <a:pt x="23" y="2"/>
                          <a:pt x="33" y="0"/>
                          <a:pt x="42" y="3"/>
                        </a:cubicBezTo>
                        <a:cubicBezTo>
                          <a:pt x="42" y="3"/>
                          <a:pt x="51" y="9"/>
                          <a:pt x="57" y="20"/>
                        </a:cubicBezTo>
                        <a:cubicBezTo>
                          <a:pt x="57" y="20"/>
                          <a:pt x="58" y="22"/>
                          <a:pt x="58" y="25"/>
                        </a:cubicBezTo>
                        <a:cubicBezTo>
                          <a:pt x="58" y="25"/>
                          <a:pt x="58" y="27"/>
                          <a:pt x="57" y="29"/>
                        </a:cubicBezTo>
                        <a:cubicBezTo>
                          <a:pt x="57" y="29"/>
                          <a:pt x="46" y="38"/>
                          <a:pt x="33" y="35"/>
                        </a:cubicBezTo>
                        <a:lnTo>
                          <a:pt x="0" y="22"/>
                        </a:lnTo>
                        <a:lnTo>
                          <a:pt x="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08" name="Freeform 572"/>
                  <p:cNvSpPr>
                    <a:spLocks noChangeArrowheads="1"/>
                  </p:cNvSpPr>
                  <p:nvPr/>
                </p:nvSpPr>
                <p:spPr bwMode="auto">
                  <a:xfrm>
                    <a:off x="364" y="312"/>
                    <a:ext cx="37" cy="27"/>
                  </a:xfrm>
                  <a:custGeom>
                    <a:avLst/>
                    <a:gdLst>
                      <a:gd name="T0" fmla="*/ 18 w 37"/>
                      <a:gd name="T1" fmla="*/ 0 h 27"/>
                      <a:gd name="T2" fmla="*/ 19 w 37"/>
                      <a:gd name="T3" fmla="*/ 0 h 27"/>
                      <a:gd name="T4" fmla="*/ 20 w 37"/>
                      <a:gd name="T5" fmla="*/ 0 h 27"/>
                      <a:gd name="T6" fmla="*/ 21 w 37"/>
                      <a:gd name="T7" fmla="*/ 0 h 27"/>
                      <a:gd name="T8" fmla="*/ 22 w 37"/>
                      <a:gd name="T9" fmla="*/ 0 h 27"/>
                      <a:gd name="T10" fmla="*/ 23 w 37"/>
                      <a:gd name="T11" fmla="*/ 0 h 27"/>
                      <a:gd name="T12" fmla="*/ 24 w 37"/>
                      <a:gd name="T13" fmla="*/ 0 h 27"/>
                      <a:gd name="T14" fmla="*/ 25 w 37"/>
                      <a:gd name="T15" fmla="*/ 0 h 27"/>
                      <a:gd name="T16" fmla="*/ 26 w 37"/>
                      <a:gd name="T17" fmla="*/ 0 h 27"/>
                      <a:gd name="T18" fmla="*/ 27 w 37"/>
                      <a:gd name="T19" fmla="*/ 1 h 27"/>
                      <a:gd name="T20" fmla="*/ 28 w 37"/>
                      <a:gd name="T21" fmla="*/ 1 h 27"/>
                      <a:gd name="T22" fmla="*/ 29 w 37"/>
                      <a:gd name="T23" fmla="*/ 2 h 27"/>
                      <a:gd name="T24" fmla="*/ 30 w 37"/>
                      <a:gd name="T25" fmla="*/ 3 h 27"/>
                      <a:gd name="T26" fmla="*/ 31 w 37"/>
                      <a:gd name="T27" fmla="*/ 4 h 27"/>
                      <a:gd name="T28" fmla="*/ 32 w 37"/>
                      <a:gd name="T29" fmla="*/ 6 h 27"/>
                      <a:gd name="T30" fmla="*/ 33 w 37"/>
                      <a:gd name="T31" fmla="*/ 7 h 27"/>
                      <a:gd name="T32" fmla="*/ 34 w 37"/>
                      <a:gd name="T33" fmla="*/ 9 h 27"/>
                      <a:gd name="T34" fmla="*/ 35 w 37"/>
                      <a:gd name="T35" fmla="*/ 11 h 27"/>
                      <a:gd name="T36" fmla="*/ 36 w 37"/>
                      <a:gd name="T37" fmla="*/ 13 h 27"/>
                      <a:gd name="T38" fmla="*/ 36 w 37"/>
                      <a:gd name="T39" fmla="*/ 14 h 27"/>
                      <a:gd name="T40" fmla="*/ 36 w 37"/>
                      <a:gd name="T41" fmla="*/ 15 h 27"/>
                      <a:gd name="T42" fmla="*/ 37 w 37"/>
                      <a:gd name="T43" fmla="*/ 16 h 27"/>
                      <a:gd name="T44" fmla="*/ 37 w 37"/>
                      <a:gd name="T45" fmla="*/ 17 h 27"/>
                      <a:gd name="T46" fmla="*/ 37 w 37"/>
                      <a:gd name="T47" fmla="*/ 18 h 27"/>
                      <a:gd name="T48" fmla="*/ 37 w 37"/>
                      <a:gd name="T49" fmla="*/ 19 h 27"/>
                      <a:gd name="T50" fmla="*/ 37 w 37"/>
                      <a:gd name="T51" fmla="*/ 20 h 27"/>
                      <a:gd name="T52" fmla="*/ 36 w 37"/>
                      <a:gd name="T53" fmla="*/ 21 h 27"/>
                      <a:gd name="T54" fmla="*/ 36 w 37"/>
                      <a:gd name="T55" fmla="*/ 22 h 27"/>
                      <a:gd name="T56" fmla="*/ 36 w 37"/>
                      <a:gd name="T57" fmla="*/ 23 h 27"/>
                      <a:gd name="T58" fmla="*/ 36 w 37"/>
                      <a:gd name="T59" fmla="*/ 24 h 27"/>
                      <a:gd name="T60" fmla="*/ 35 w 37"/>
                      <a:gd name="T61" fmla="*/ 24 h 27"/>
                      <a:gd name="T62" fmla="*/ 35 w 37"/>
                      <a:gd name="T63" fmla="*/ 25 h 27"/>
                      <a:gd name="T64" fmla="*/ 34 w 37"/>
                      <a:gd name="T65" fmla="*/ 26 h 27"/>
                      <a:gd name="T66" fmla="*/ 34 w 37"/>
                      <a:gd name="T67" fmla="*/ 27 h 27"/>
                      <a:gd name="T68" fmla="*/ 1 w 37"/>
                      <a:gd name="T69" fmla="*/ 14 h 27"/>
                      <a:gd name="T70" fmla="*/ 0 w 37"/>
                      <a:gd name="T71" fmla="*/ 13 h 27"/>
                      <a:gd name="T72" fmla="*/ 0 w 37"/>
                      <a:gd name="T73" fmla="*/ 12 h 27"/>
                      <a:gd name="T74" fmla="*/ 0 w 37"/>
                      <a:gd name="T75" fmla="*/ 12 h 27"/>
                      <a:gd name="T76" fmla="*/ 0 w 37"/>
                      <a:gd name="T77" fmla="*/ 11 h 27"/>
                      <a:gd name="T78" fmla="*/ 0 w 37"/>
                      <a:gd name="T79" fmla="*/ 10 h 27"/>
                      <a:gd name="T80" fmla="*/ 0 w 37"/>
                      <a:gd name="T81" fmla="*/ 10 h 27"/>
                      <a:gd name="T82" fmla="*/ 0 w 37"/>
                      <a:gd name="T83" fmla="*/ 9 h 27"/>
                      <a:gd name="T84" fmla="*/ 0 w 37"/>
                      <a:gd name="T85" fmla="*/ 8 h 27"/>
                      <a:gd name="T86" fmla="*/ 0 w 37"/>
                      <a:gd name="T87" fmla="*/ 8 h 27"/>
                      <a:gd name="T88" fmla="*/ 0 w 37"/>
                      <a:gd name="T89" fmla="*/ 7 h 27"/>
                      <a:gd name="T90" fmla="*/ 0 w 37"/>
                      <a:gd name="T91" fmla="*/ 6 h 27"/>
                      <a:gd name="T92" fmla="*/ 0 w 37"/>
                      <a:gd name="T93" fmla="*/ 6 h 27"/>
                      <a:gd name="T94" fmla="*/ 0 w 37"/>
                      <a:gd name="T95" fmla="*/ 5 h 27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7"/>
                      <a:gd name="T145" fmla="*/ 0 h 27"/>
                      <a:gd name="T146" fmla="*/ 37 w 37"/>
                      <a:gd name="T147" fmla="*/ 27 h 27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7" h="27">
                        <a:moveTo>
                          <a:pt x="0" y="5"/>
                        </a:move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6" y="1"/>
                        </a:lnTo>
                        <a:lnTo>
                          <a:pt x="27" y="1"/>
                        </a:lnTo>
                        <a:lnTo>
                          <a:pt x="28" y="1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0" y="3"/>
                        </a:lnTo>
                        <a:lnTo>
                          <a:pt x="31" y="4"/>
                        </a:lnTo>
                        <a:lnTo>
                          <a:pt x="31" y="5"/>
                        </a:lnTo>
                        <a:lnTo>
                          <a:pt x="32" y="5"/>
                        </a:lnTo>
                        <a:lnTo>
                          <a:pt x="32" y="6"/>
                        </a:lnTo>
                        <a:lnTo>
                          <a:pt x="33" y="6"/>
                        </a:lnTo>
                        <a:lnTo>
                          <a:pt x="33" y="7"/>
                        </a:lnTo>
                        <a:lnTo>
                          <a:pt x="34" y="8"/>
                        </a:lnTo>
                        <a:lnTo>
                          <a:pt x="34" y="9"/>
                        </a:lnTo>
                        <a:lnTo>
                          <a:pt x="35" y="10"/>
                        </a:lnTo>
                        <a:lnTo>
                          <a:pt x="35" y="11"/>
                        </a:lnTo>
                        <a:lnTo>
                          <a:pt x="35" y="12"/>
                        </a:lnTo>
                        <a:lnTo>
                          <a:pt x="36" y="12"/>
                        </a:lnTo>
                        <a:lnTo>
                          <a:pt x="36" y="13"/>
                        </a:lnTo>
                        <a:lnTo>
                          <a:pt x="36" y="14"/>
                        </a:lnTo>
                        <a:lnTo>
                          <a:pt x="36" y="15"/>
                        </a:lnTo>
                        <a:lnTo>
                          <a:pt x="36" y="16"/>
                        </a:lnTo>
                        <a:lnTo>
                          <a:pt x="37" y="16"/>
                        </a:lnTo>
                        <a:lnTo>
                          <a:pt x="37" y="17"/>
                        </a:lnTo>
                        <a:lnTo>
                          <a:pt x="37" y="18"/>
                        </a:lnTo>
                        <a:lnTo>
                          <a:pt x="37" y="19"/>
                        </a:lnTo>
                        <a:lnTo>
                          <a:pt x="37" y="20"/>
                        </a:lnTo>
                        <a:lnTo>
                          <a:pt x="36" y="20"/>
                        </a:lnTo>
                        <a:lnTo>
                          <a:pt x="36" y="21"/>
                        </a:lnTo>
                        <a:lnTo>
                          <a:pt x="36" y="22"/>
                        </a:lnTo>
                        <a:lnTo>
                          <a:pt x="36" y="23"/>
                        </a:lnTo>
                        <a:lnTo>
                          <a:pt x="36" y="24"/>
                        </a:lnTo>
                        <a:lnTo>
                          <a:pt x="35" y="24"/>
                        </a:lnTo>
                        <a:lnTo>
                          <a:pt x="35" y="25"/>
                        </a:lnTo>
                        <a:lnTo>
                          <a:pt x="35" y="26"/>
                        </a:lnTo>
                        <a:lnTo>
                          <a:pt x="34" y="26"/>
                        </a:lnTo>
                        <a:lnTo>
                          <a:pt x="34" y="27"/>
                        </a:lnTo>
                        <a:lnTo>
                          <a:pt x="1" y="14"/>
                        </a:lnTo>
                        <a:lnTo>
                          <a:pt x="1" y="13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09" name="Freeform 573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18"/>
                    <a:ext cx="30" cy="17"/>
                  </a:xfrm>
                  <a:custGeom>
                    <a:avLst/>
                    <a:gdLst>
                      <a:gd name="T0" fmla="*/ 0 w 30"/>
                      <a:gd name="T1" fmla="*/ 0 h 16"/>
                      <a:gd name="T2" fmla="*/ 18 w 30"/>
                      <a:gd name="T3" fmla="*/ 0 h 16"/>
                      <a:gd name="T4" fmla="*/ 29 w 30"/>
                      <a:gd name="T5" fmla="*/ 7 h 16"/>
                      <a:gd name="T6" fmla="*/ 30 w 30"/>
                      <a:gd name="T7" fmla="*/ 13 h 16"/>
                      <a:gd name="T8" fmla="*/ 29 w 30"/>
                      <a:gd name="T9" fmla="*/ 17 h 16"/>
                      <a:gd name="T10" fmla="*/ 25 w 30"/>
                      <a:gd name="T11" fmla="*/ 18 h 16"/>
                      <a:gd name="T12" fmla="*/ 22 w 30"/>
                      <a:gd name="T13" fmla="*/ 17 h 16"/>
                      <a:gd name="T14" fmla="*/ 1 w 30"/>
                      <a:gd name="T15" fmla="*/ 7 h 16"/>
                      <a:gd name="T16" fmla="*/ 0 w 30"/>
                      <a:gd name="T17" fmla="*/ 5 h 16"/>
                      <a:gd name="T18" fmla="*/ 0 w 30"/>
                      <a:gd name="T19" fmla="*/ 3 h 16"/>
                      <a:gd name="T20" fmla="*/ 0 w 30"/>
                      <a:gd name="T21" fmla="*/ 0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0"/>
                      <a:gd name="T34" fmla="*/ 0 h 16"/>
                      <a:gd name="T35" fmla="*/ 30 w 30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0" h="16">
                        <a:moveTo>
                          <a:pt x="0" y="0"/>
                        </a:moveTo>
                        <a:lnTo>
                          <a:pt x="18" y="0"/>
                        </a:lnTo>
                        <a:cubicBezTo>
                          <a:pt x="18" y="0"/>
                          <a:pt x="24" y="1"/>
                          <a:pt x="29" y="7"/>
                        </a:cubicBezTo>
                        <a:cubicBezTo>
                          <a:pt x="29" y="7"/>
                          <a:pt x="30" y="9"/>
                          <a:pt x="30" y="11"/>
                        </a:cubicBezTo>
                        <a:cubicBezTo>
                          <a:pt x="30" y="11"/>
                          <a:pt x="30" y="14"/>
                          <a:pt x="29" y="15"/>
                        </a:cubicBezTo>
                        <a:cubicBezTo>
                          <a:pt x="29" y="15"/>
                          <a:pt x="27" y="16"/>
                          <a:pt x="25" y="16"/>
                        </a:cubicBezTo>
                        <a:cubicBezTo>
                          <a:pt x="25" y="16"/>
                          <a:pt x="24" y="16"/>
                          <a:pt x="22" y="15"/>
                        </a:cubicBezTo>
                        <a:lnTo>
                          <a:pt x="1" y="7"/>
                        </a:lnTo>
                        <a:cubicBezTo>
                          <a:pt x="1" y="7"/>
                          <a:pt x="0" y="7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10" name="Freeform 574"/>
                  <p:cNvSpPr>
                    <a:spLocks noChangeArrowheads="1"/>
                  </p:cNvSpPr>
                  <p:nvPr/>
                </p:nvSpPr>
                <p:spPr bwMode="auto">
                  <a:xfrm>
                    <a:off x="366" y="309"/>
                    <a:ext cx="27" cy="6"/>
                  </a:xfrm>
                  <a:custGeom>
                    <a:avLst/>
                    <a:gdLst>
                      <a:gd name="T0" fmla="*/ 27 w 27"/>
                      <a:gd name="T1" fmla="*/ 0 h 6"/>
                      <a:gd name="T2" fmla="*/ 0 w 27"/>
                      <a:gd name="T3" fmla="*/ 6 h 6"/>
                      <a:gd name="T4" fmla="*/ 26 w 27"/>
                      <a:gd name="T5" fmla="*/ 2 h 6"/>
                      <a:gd name="T6" fmla="*/ 27 w 27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"/>
                      <a:gd name="T13" fmla="*/ 0 h 6"/>
                      <a:gd name="T14" fmla="*/ 27 w 27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" h="6">
                        <a:moveTo>
                          <a:pt x="27" y="0"/>
                        </a:moveTo>
                        <a:cubicBezTo>
                          <a:pt x="27" y="0"/>
                          <a:pt x="13" y="0"/>
                          <a:pt x="0" y="6"/>
                        </a:cubicBezTo>
                        <a:cubicBezTo>
                          <a:pt x="0" y="6"/>
                          <a:pt x="13" y="3"/>
                          <a:pt x="26" y="2"/>
                        </a:cubicBezTo>
                        <a:lnTo>
                          <a:pt x="27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11" name="Freeform 575"/>
                  <p:cNvSpPr>
                    <a:spLocks noChangeArrowheads="1"/>
                  </p:cNvSpPr>
                  <p:nvPr/>
                </p:nvSpPr>
                <p:spPr bwMode="auto">
                  <a:xfrm>
                    <a:off x="378" y="308"/>
                    <a:ext cx="6" cy="3"/>
                  </a:xfrm>
                  <a:custGeom>
                    <a:avLst/>
                    <a:gdLst>
                      <a:gd name="T0" fmla="*/ 0 w 6"/>
                      <a:gd name="T1" fmla="*/ 3 h 3"/>
                      <a:gd name="T2" fmla="*/ 6 w 6"/>
                      <a:gd name="T3" fmla="*/ 0 h 3"/>
                      <a:gd name="T4" fmla="*/ 4 w 6"/>
                      <a:gd name="T5" fmla="*/ 0 h 3"/>
                      <a:gd name="T6" fmla="*/ 1 w 6"/>
                      <a:gd name="T7" fmla="*/ 0 h 3"/>
                      <a:gd name="T8" fmla="*/ 0 w 6"/>
                      <a:gd name="T9" fmla="*/ 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3"/>
                      <a:gd name="T17" fmla="*/ 6 w 6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3">
                        <a:moveTo>
                          <a:pt x="0" y="3"/>
                        </a:moveTo>
                        <a:cubicBezTo>
                          <a:pt x="0" y="3"/>
                          <a:pt x="3" y="3"/>
                          <a:pt x="6" y="0"/>
                        </a:cubicBezTo>
                        <a:cubicBezTo>
                          <a:pt x="6" y="0"/>
                          <a:pt x="5" y="0"/>
                          <a:pt x="4" y="0"/>
                        </a:cubicBezTo>
                        <a:cubicBezTo>
                          <a:pt x="4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12" name="Freeform 576"/>
                  <p:cNvSpPr>
                    <a:spLocks noChangeArrowheads="1"/>
                  </p:cNvSpPr>
                  <p:nvPr/>
                </p:nvSpPr>
                <p:spPr bwMode="auto">
                  <a:xfrm>
                    <a:off x="27" y="300"/>
                    <a:ext cx="352" cy="110"/>
                  </a:xfrm>
                  <a:custGeom>
                    <a:avLst/>
                    <a:gdLst>
                      <a:gd name="T0" fmla="*/ 48 w 351"/>
                      <a:gd name="T1" fmla="*/ 110 h 109"/>
                      <a:gd name="T2" fmla="*/ 353 w 351"/>
                      <a:gd name="T3" fmla="*/ 47 h 109"/>
                      <a:gd name="T4" fmla="*/ 345 w 351"/>
                      <a:gd name="T5" fmla="*/ 38 h 109"/>
                      <a:gd name="T6" fmla="*/ 278 w 351"/>
                      <a:gd name="T7" fmla="*/ 10 h 109"/>
                      <a:gd name="T8" fmla="*/ 277 w 351"/>
                      <a:gd name="T9" fmla="*/ 5 h 109"/>
                      <a:gd name="T10" fmla="*/ 269 w 351"/>
                      <a:gd name="T11" fmla="*/ 0 h 109"/>
                      <a:gd name="T12" fmla="*/ 0 w 351"/>
                      <a:gd name="T13" fmla="*/ 39 h 109"/>
                      <a:gd name="T14" fmla="*/ 7 w 351"/>
                      <a:gd name="T15" fmla="*/ 46 h 109"/>
                      <a:gd name="T16" fmla="*/ 8 w 351"/>
                      <a:gd name="T17" fmla="*/ 52 h 109"/>
                      <a:gd name="T18" fmla="*/ 42 w 351"/>
                      <a:gd name="T19" fmla="*/ 99 h 109"/>
                      <a:gd name="T20" fmla="*/ 44 w 351"/>
                      <a:gd name="T21" fmla="*/ 111 h 109"/>
                      <a:gd name="T22" fmla="*/ 48 w 351"/>
                      <a:gd name="T23" fmla="*/ 110 h 10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51"/>
                      <a:gd name="T37" fmla="*/ 0 h 109"/>
                      <a:gd name="T38" fmla="*/ 351 w 351"/>
                      <a:gd name="T39" fmla="*/ 109 h 10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51" h="109">
                        <a:moveTo>
                          <a:pt x="48" y="108"/>
                        </a:moveTo>
                        <a:lnTo>
                          <a:pt x="351" y="47"/>
                        </a:lnTo>
                        <a:cubicBezTo>
                          <a:pt x="351" y="47"/>
                          <a:pt x="348" y="41"/>
                          <a:pt x="343" y="38"/>
                        </a:cubicBezTo>
                        <a:lnTo>
                          <a:pt x="276" y="10"/>
                        </a:lnTo>
                        <a:lnTo>
                          <a:pt x="275" y="5"/>
                        </a:lnTo>
                        <a:lnTo>
                          <a:pt x="267" y="0"/>
                        </a:lnTo>
                        <a:lnTo>
                          <a:pt x="0" y="39"/>
                        </a:lnTo>
                        <a:cubicBezTo>
                          <a:pt x="0" y="39"/>
                          <a:pt x="3" y="42"/>
                          <a:pt x="7" y="46"/>
                        </a:cubicBezTo>
                        <a:lnTo>
                          <a:pt x="8" y="52"/>
                        </a:lnTo>
                        <a:lnTo>
                          <a:pt x="42" y="97"/>
                        </a:lnTo>
                        <a:cubicBezTo>
                          <a:pt x="42" y="97"/>
                          <a:pt x="45" y="103"/>
                          <a:pt x="44" y="109"/>
                        </a:cubicBezTo>
                        <a:lnTo>
                          <a:pt x="48" y="10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13" name="Freeform 577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339"/>
                    <a:ext cx="47" cy="71"/>
                  </a:xfrm>
                  <a:custGeom>
                    <a:avLst/>
                    <a:gdLst>
                      <a:gd name="T0" fmla="*/ 43 w 47"/>
                      <a:gd name="T1" fmla="*/ 72 h 70"/>
                      <a:gd name="T2" fmla="*/ 47 w 47"/>
                      <a:gd name="T3" fmla="*/ 72 h 70"/>
                      <a:gd name="T4" fmla="*/ 45 w 47"/>
                      <a:gd name="T5" fmla="*/ 61 h 70"/>
                      <a:gd name="T6" fmla="*/ 9 w 47"/>
                      <a:gd name="T7" fmla="*/ 13 h 70"/>
                      <a:gd name="T8" fmla="*/ 9 w 47"/>
                      <a:gd name="T9" fmla="*/ 7 h 70"/>
                      <a:gd name="T10" fmla="*/ 2 w 47"/>
                      <a:gd name="T11" fmla="*/ 0 h 70"/>
                      <a:gd name="T12" fmla="*/ 0 w 47"/>
                      <a:gd name="T13" fmla="*/ 0 h 70"/>
                      <a:gd name="T14" fmla="*/ 0 w 47"/>
                      <a:gd name="T15" fmla="*/ 13 h 70"/>
                      <a:gd name="T16" fmla="*/ 43 w 47"/>
                      <a:gd name="T17" fmla="*/ 72 h 7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7"/>
                      <a:gd name="T28" fmla="*/ 0 h 70"/>
                      <a:gd name="T29" fmla="*/ 47 w 47"/>
                      <a:gd name="T30" fmla="*/ 70 h 7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7" h="70">
                        <a:moveTo>
                          <a:pt x="43" y="70"/>
                        </a:moveTo>
                        <a:cubicBezTo>
                          <a:pt x="43" y="70"/>
                          <a:pt x="45" y="70"/>
                          <a:pt x="47" y="70"/>
                        </a:cubicBezTo>
                        <a:cubicBezTo>
                          <a:pt x="47" y="70"/>
                          <a:pt x="48" y="64"/>
                          <a:pt x="45" y="59"/>
                        </a:cubicBezTo>
                        <a:lnTo>
                          <a:pt x="9" y="13"/>
                        </a:lnTo>
                        <a:lnTo>
                          <a:pt x="9" y="7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43" y="70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14" name="Freeform 578"/>
                  <p:cNvSpPr>
                    <a:spLocks noChangeArrowheads="1"/>
                  </p:cNvSpPr>
                  <p:nvPr/>
                </p:nvSpPr>
                <p:spPr bwMode="auto">
                  <a:xfrm>
                    <a:off x="292" y="300"/>
                    <a:ext cx="88" cy="48"/>
                  </a:xfrm>
                  <a:custGeom>
                    <a:avLst/>
                    <a:gdLst>
                      <a:gd name="T0" fmla="*/ 88 w 87"/>
                      <a:gd name="T1" fmla="*/ 48 h 48"/>
                      <a:gd name="T2" fmla="*/ 89 w 87"/>
                      <a:gd name="T3" fmla="*/ 47 h 48"/>
                      <a:gd name="T4" fmla="*/ 83 w 87"/>
                      <a:gd name="T5" fmla="*/ 39 h 48"/>
                      <a:gd name="T6" fmla="*/ 13 w 87"/>
                      <a:gd name="T7" fmla="*/ 10 h 48"/>
                      <a:gd name="T8" fmla="*/ 12 w 87"/>
                      <a:gd name="T9" fmla="*/ 5 h 48"/>
                      <a:gd name="T10" fmla="*/ 2 w 87"/>
                      <a:gd name="T11" fmla="*/ 0 h 48"/>
                      <a:gd name="T12" fmla="*/ 0 w 87"/>
                      <a:gd name="T13" fmla="*/ 0 h 48"/>
                      <a:gd name="T14" fmla="*/ 10 w 87"/>
                      <a:gd name="T15" fmla="*/ 6 h 48"/>
                      <a:gd name="T16" fmla="*/ 11 w 87"/>
                      <a:gd name="T17" fmla="*/ 10 h 48"/>
                      <a:gd name="T18" fmla="*/ 82 w 87"/>
                      <a:gd name="T19" fmla="*/ 41 h 48"/>
                      <a:gd name="T20" fmla="*/ 88 w 87"/>
                      <a:gd name="T21" fmla="*/ 4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7"/>
                      <a:gd name="T34" fmla="*/ 0 h 48"/>
                      <a:gd name="T35" fmla="*/ 87 w 87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7" h="48">
                        <a:moveTo>
                          <a:pt x="86" y="48"/>
                        </a:moveTo>
                        <a:lnTo>
                          <a:pt x="87" y="47"/>
                        </a:lnTo>
                        <a:cubicBezTo>
                          <a:pt x="87" y="47"/>
                          <a:pt x="85" y="42"/>
                          <a:pt x="81" y="39"/>
                        </a:cubicBezTo>
                        <a:lnTo>
                          <a:pt x="13" y="10"/>
                        </a:lnTo>
                        <a:lnTo>
                          <a:pt x="12" y="5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0" y="6"/>
                        </a:lnTo>
                        <a:lnTo>
                          <a:pt x="11" y="10"/>
                        </a:lnTo>
                        <a:lnTo>
                          <a:pt x="80" y="41"/>
                        </a:lnTo>
                        <a:cubicBezTo>
                          <a:pt x="80" y="41"/>
                          <a:pt x="84" y="43"/>
                          <a:pt x="86" y="48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15" name="Freeform 579"/>
                  <p:cNvSpPr>
                    <a:spLocks noChangeArrowheads="1"/>
                  </p:cNvSpPr>
                  <p:nvPr/>
                </p:nvSpPr>
                <p:spPr bwMode="auto">
                  <a:xfrm>
                    <a:off x="35" y="306"/>
                    <a:ext cx="269" cy="46"/>
                  </a:xfrm>
                  <a:custGeom>
                    <a:avLst/>
                    <a:gdLst>
                      <a:gd name="T0" fmla="*/ 0 w 268"/>
                      <a:gd name="T1" fmla="*/ 41 h 46"/>
                      <a:gd name="T2" fmla="*/ 269 w 268"/>
                      <a:gd name="T3" fmla="*/ 0 h 46"/>
                      <a:gd name="T4" fmla="*/ 270 w 268"/>
                      <a:gd name="T5" fmla="*/ 4 h 46"/>
                      <a:gd name="T6" fmla="*/ 0 w 268"/>
                      <a:gd name="T7" fmla="*/ 46 h 46"/>
                      <a:gd name="T8" fmla="*/ 0 w 268"/>
                      <a:gd name="T9" fmla="*/ 41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8"/>
                      <a:gd name="T16" fmla="*/ 0 h 46"/>
                      <a:gd name="T17" fmla="*/ 268 w 268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8" h="46">
                        <a:moveTo>
                          <a:pt x="0" y="41"/>
                        </a:moveTo>
                        <a:lnTo>
                          <a:pt x="267" y="0"/>
                        </a:lnTo>
                        <a:lnTo>
                          <a:pt x="268" y="4"/>
                        </a:lnTo>
                        <a:lnTo>
                          <a:pt x="0" y="46"/>
                        </a:lnTo>
                        <a:lnTo>
                          <a:pt x="0" y="4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16" name="Freeform 580"/>
                  <p:cNvSpPr>
                    <a:spLocks noChangeArrowheads="1"/>
                  </p:cNvSpPr>
                  <p:nvPr/>
                </p:nvSpPr>
                <p:spPr bwMode="auto">
                  <a:xfrm>
                    <a:off x="73" y="341"/>
                    <a:ext cx="306" cy="69"/>
                  </a:xfrm>
                  <a:custGeom>
                    <a:avLst/>
                    <a:gdLst>
                      <a:gd name="T0" fmla="*/ 0 w 305"/>
                      <a:gd name="T1" fmla="*/ 63 h 68"/>
                      <a:gd name="T2" fmla="*/ 299 w 305"/>
                      <a:gd name="T3" fmla="*/ 0 h 68"/>
                      <a:gd name="T4" fmla="*/ 307 w 305"/>
                      <a:gd name="T5" fmla="*/ 7 h 68"/>
                      <a:gd name="T6" fmla="*/ 0 w 305"/>
                      <a:gd name="T7" fmla="*/ 70 h 68"/>
                      <a:gd name="T8" fmla="*/ 0 w 305"/>
                      <a:gd name="T9" fmla="*/ 63 h 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5"/>
                      <a:gd name="T16" fmla="*/ 0 h 68"/>
                      <a:gd name="T17" fmla="*/ 305 w 305"/>
                      <a:gd name="T18" fmla="*/ 68 h 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5" h="68">
                        <a:moveTo>
                          <a:pt x="0" y="61"/>
                        </a:moveTo>
                        <a:lnTo>
                          <a:pt x="297" y="0"/>
                        </a:lnTo>
                        <a:cubicBezTo>
                          <a:pt x="297" y="0"/>
                          <a:pt x="302" y="2"/>
                          <a:pt x="305" y="7"/>
                        </a:cubicBezTo>
                        <a:lnTo>
                          <a:pt x="0" y="68"/>
                        </a:lnTo>
                        <a:lnTo>
                          <a:pt x="0" y="6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17" name="Freeform 581"/>
                  <p:cNvSpPr>
                    <a:spLocks noChangeArrowheads="1"/>
                  </p:cNvSpPr>
                  <p:nvPr/>
                </p:nvSpPr>
                <p:spPr bwMode="auto">
                  <a:xfrm>
                    <a:off x="46" y="317"/>
                    <a:ext cx="310" cy="76"/>
                  </a:xfrm>
                  <a:custGeom>
                    <a:avLst/>
                    <a:gdLst>
                      <a:gd name="T0" fmla="*/ 4 w 310"/>
                      <a:gd name="T1" fmla="*/ 47 h 76"/>
                      <a:gd name="T2" fmla="*/ 29 w 310"/>
                      <a:gd name="T3" fmla="*/ 76 h 76"/>
                      <a:gd name="T4" fmla="*/ 228 w 310"/>
                      <a:gd name="T5" fmla="*/ 35 h 76"/>
                      <a:gd name="T6" fmla="*/ 209 w 310"/>
                      <a:gd name="T7" fmla="*/ 22 h 76"/>
                      <a:gd name="T8" fmla="*/ 245 w 310"/>
                      <a:gd name="T9" fmla="*/ 15 h 76"/>
                      <a:gd name="T10" fmla="*/ 267 w 310"/>
                      <a:gd name="T11" fmla="*/ 27 h 76"/>
                      <a:gd name="T12" fmla="*/ 310 w 310"/>
                      <a:gd name="T13" fmla="*/ 19 h 76"/>
                      <a:gd name="T14" fmla="*/ 310 w 310"/>
                      <a:gd name="T15" fmla="*/ 17 h 76"/>
                      <a:gd name="T16" fmla="*/ 270 w 310"/>
                      <a:gd name="T17" fmla="*/ 0 h 76"/>
                      <a:gd name="T18" fmla="*/ 224 w 310"/>
                      <a:gd name="T19" fmla="*/ 7 h 76"/>
                      <a:gd name="T20" fmla="*/ 217 w 310"/>
                      <a:gd name="T21" fmla="*/ 1 h 76"/>
                      <a:gd name="T22" fmla="*/ 185 w 310"/>
                      <a:gd name="T23" fmla="*/ 6 h 76"/>
                      <a:gd name="T24" fmla="*/ 188 w 310"/>
                      <a:gd name="T25" fmla="*/ 8 h 76"/>
                      <a:gd name="T26" fmla="*/ 185 w 310"/>
                      <a:gd name="T27" fmla="*/ 9 h 76"/>
                      <a:gd name="T28" fmla="*/ 182 w 310"/>
                      <a:gd name="T29" fmla="*/ 7 h 76"/>
                      <a:gd name="T30" fmla="*/ 135 w 310"/>
                      <a:gd name="T31" fmla="*/ 14 h 76"/>
                      <a:gd name="T32" fmla="*/ 140 w 310"/>
                      <a:gd name="T33" fmla="*/ 20 h 76"/>
                      <a:gd name="T34" fmla="*/ 135 w 310"/>
                      <a:gd name="T35" fmla="*/ 21 h 76"/>
                      <a:gd name="T36" fmla="*/ 130 w 310"/>
                      <a:gd name="T37" fmla="*/ 15 h 76"/>
                      <a:gd name="T38" fmla="*/ 82 w 310"/>
                      <a:gd name="T39" fmla="*/ 22 h 76"/>
                      <a:gd name="T40" fmla="*/ 82 w 310"/>
                      <a:gd name="T41" fmla="*/ 25 h 76"/>
                      <a:gd name="T42" fmla="*/ 85 w 310"/>
                      <a:gd name="T43" fmla="*/ 29 h 76"/>
                      <a:gd name="T44" fmla="*/ 80 w 310"/>
                      <a:gd name="T45" fmla="*/ 29 h 76"/>
                      <a:gd name="T46" fmla="*/ 75 w 310"/>
                      <a:gd name="T47" fmla="*/ 23 h 76"/>
                      <a:gd name="T48" fmla="*/ 23 w 310"/>
                      <a:gd name="T49" fmla="*/ 31 h 76"/>
                      <a:gd name="T50" fmla="*/ 23 w 310"/>
                      <a:gd name="T51" fmla="*/ 35 h 76"/>
                      <a:gd name="T52" fmla="*/ 24 w 310"/>
                      <a:gd name="T53" fmla="*/ 38 h 76"/>
                      <a:gd name="T54" fmla="*/ 16 w 310"/>
                      <a:gd name="T55" fmla="*/ 39 h 76"/>
                      <a:gd name="T56" fmla="*/ 11 w 310"/>
                      <a:gd name="T57" fmla="*/ 33 h 76"/>
                      <a:gd name="T58" fmla="*/ 0 w 310"/>
                      <a:gd name="T59" fmla="*/ 35 h 76"/>
                      <a:gd name="T60" fmla="*/ 0 w 310"/>
                      <a:gd name="T61" fmla="*/ 39 h 76"/>
                      <a:gd name="T62" fmla="*/ 4 w 310"/>
                      <a:gd name="T63" fmla="*/ 43 h 76"/>
                      <a:gd name="T64" fmla="*/ 4 w 310"/>
                      <a:gd name="T65" fmla="*/ 47 h 7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10"/>
                      <a:gd name="T100" fmla="*/ 0 h 76"/>
                      <a:gd name="T101" fmla="*/ 310 w 310"/>
                      <a:gd name="T102" fmla="*/ 76 h 7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10" h="76">
                        <a:moveTo>
                          <a:pt x="4" y="47"/>
                        </a:moveTo>
                        <a:lnTo>
                          <a:pt x="29" y="76"/>
                        </a:lnTo>
                        <a:lnTo>
                          <a:pt x="228" y="35"/>
                        </a:lnTo>
                        <a:lnTo>
                          <a:pt x="209" y="22"/>
                        </a:lnTo>
                        <a:lnTo>
                          <a:pt x="245" y="15"/>
                        </a:lnTo>
                        <a:lnTo>
                          <a:pt x="267" y="27"/>
                        </a:lnTo>
                        <a:lnTo>
                          <a:pt x="310" y="19"/>
                        </a:lnTo>
                        <a:lnTo>
                          <a:pt x="310" y="17"/>
                        </a:lnTo>
                        <a:lnTo>
                          <a:pt x="270" y="0"/>
                        </a:lnTo>
                        <a:lnTo>
                          <a:pt x="224" y="7"/>
                        </a:lnTo>
                        <a:lnTo>
                          <a:pt x="217" y="1"/>
                        </a:lnTo>
                        <a:lnTo>
                          <a:pt x="185" y="6"/>
                        </a:lnTo>
                        <a:lnTo>
                          <a:pt x="188" y="8"/>
                        </a:lnTo>
                        <a:lnTo>
                          <a:pt x="185" y="9"/>
                        </a:lnTo>
                        <a:lnTo>
                          <a:pt x="182" y="7"/>
                        </a:lnTo>
                        <a:lnTo>
                          <a:pt x="135" y="14"/>
                        </a:lnTo>
                        <a:lnTo>
                          <a:pt x="140" y="20"/>
                        </a:lnTo>
                        <a:lnTo>
                          <a:pt x="135" y="21"/>
                        </a:lnTo>
                        <a:lnTo>
                          <a:pt x="130" y="15"/>
                        </a:lnTo>
                        <a:lnTo>
                          <a:pt x="82" y="22"/>
                        </a:lnTo>
                        <a:lnTo>
                          <a:pt x="82" y="25"/>
                        </a:lnTo>
                        <a:lnTo>
                          <a:pt x="85" y="29"/>
                        </a:lnTo>
                        <a:lnTo>
                          <a:pt x="80" y="29"/>
                        </a:lnTo>
                        <a:lnTo>
                          <a:pt x="75" y="23"/>
                        </a:lnTo>
                        <a:lnTo>
                          <a:pt x="23" y="31"/>
                        </a:lnTo>
                        <a:lnTo>
                          <a:pt x="23" y="35"/>
                        </a:lnTo>
                        <a:lnTo>
                          <a:pt x="24" y="38"/>
                        </a:lnTo>
                        <a:lnTo>
                          <a:pt x="16" y="39"/>
                        </a:lnTo>
                        <a:lnTo>
                          <a:pt x="11" y="33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4" y="43"/>
                        </a:lnTo>
                        <a:lnTo>
                          <a:pt x="4" y="47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18" name="Freeform 582"/>
                  <p:cNvSpPr>
                    <a:spLocks noChangeArrowheads="1"/>
                  </p:cNvSpPr>
                  <p:nvPr/>
                </p:nvSpPr>
                <p:spPr bwMode="auto">
                  <a:xfrm>
                    <a:off x="271" y="337"/>
                    <a:ext cx="40" cy="15"/>
                  </a:xfrm>
                  <a:custGeom>
                    <a:avLst/>
                    <a:gdLst>
                      <a:gd name="T0" fmla="*/ 0 w 40"/>
                      <a:gd name="T1" fmla="*/ 9 h 15"/>
                      <a:gd name="T2" fmla="*/ 7 w 40"/>
                      <a:gd name="T3" fmla="*/ 15 h 15"/>
                      <a:gd name="T4" fmla="*/ 40 w 40"/>
                      <a:gd name="T5" fmla="*/ 8 h 15"/>
                      <a:gd name="T6" fmla="*/ 40 w 40"/>
                      <a:gd name="T7" fmla="*/ 6 h 15"/>
                      <a:gd name="T8" fmla="*/ 33 w 40"/>
                      <a:gd name="T9" fmla="*/ 2 h 15"/>
                      <a:gd name="T10" fmla="*/ 21 w 40"/>
                      <a:gd name="T11" fmla="*/ 3 h 15"/>
                      <a:gd name="T12" fmla="*/ 15 w 40"/>
                      <a:gd name="T13" fmla="*/ 0 h 15"/>
                      <a:gd name="T14" fmla="*/ 4 w 40"/>
                      <a:gd name="T15" fmla="*/ 2 h 15"/>
                      <a:gd name="T16" fmla="*/ 8 w 40"/>
                      <a:gd name="T17" fmla="*/ 5 h 15"/>
                      <a:gd name="T18" fmla="*/ 0 w 40"/>
                      <a:gd name="T19" fmla="*/ 7 h 15"/>
                      <a:gd name="T20" fmla="*/ 0 w 40"/>
                      <a:gd name="T21" fmla="*/ 9 h 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0"/>
                      <a:gd name="T34" fmla="*/ 0 h 15"/>
                      <a:gd name="T35" fmla="*/ 40 w 40"/>
                      <a:gd name="T36" fmla="*/ 15 h 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0" h="15">
                        <a:moveTo>
                          <a:pt x="0" y="9"/>
                        </a:moveTo>
                        <a:lnTo>
                          <a:pt x="7" y="15"/>
                        </a:lnTo>
                        <a:lnTo>
                          <a:pt x="40" y="8"/>
                        </a:lnTo>
                        <a:lnTo>
                          <a:pt x="40" y="6"/>
                        </a:lnTo>
                        <a:lnTo>
                          <a:pt x="33" y="2"/>
                        </a:lnTo>
                        <a:lnTo>
                          <a:pt x="21" y="3"/>
                        </a:lnTo>
                        <a:lnTo>
                          <a:pt x="15" y="0"/>
                        </a:lnTo>
                        <a:lnTo>
                          <a:pt x="4" y="2"/>
                        </a:lnTo>
                        <a:lnTo>
                          <a:pt x="8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19" name="Line 583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278" y="341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0" name="Freeform 584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285" y="345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0 w 6"/>
                      <a:gd name="T3" fmla="*/ 0 h 1"/>
                      <a:gd name="T4" fmla="*/ 0 w 6"/>
                      <a:gd name="T5" fmla="*/ 0 h 1"/>
                      <a:gd name="T6" fmla="*/ 0 w 6"/>
                      <a:gd name="T7" fmla="*/ 0 h 1"/>
                      <a:gd name="T8" fmla="*/ 0 w 6"/>
                      <a:gd name="T9" fmla="*/ 0 h 1"/>
                      <a:gd name="T10" fmla="*/ 0 w 6"/>
                      <a:gd name="T11" fmla="*/ 0 h 1"/>
                      <a:gd name="T12" fmla="*/ 0 w 6"/>
                      <a:gd name="T13" fmla="*/ 0 h 1"/>
                      <a:gd name="T14" fmla="*/ 0 w 6"/>
                      <a:gd name="T15" fmla="*/ 0 h 1"/>
                      <a:gd name="T16" fmla="*/ 0 w 6"/>
                      <a:gd name="T17" fmla="*/ 0 h 1"/>
                      <a:gd name="T18" fmla="*/ 0 w 6"/>
                      <a:gd name="T19" fmla="*/ 0 h 1"/>
                      <a:gd name="T20" fmla="*/ 1 w 6"/>
                      <a:gd name="T21" fmla="*/ 0 h 1"/>
                      <a:gd name="T22" fmla="*/ 1 w 6"/>
                      <a:gd name="T23" fmla="*/ 0 h 1"/>
                      <a:gd name="T24" fmla="*/ 1 w 6"/>
                      <a:gd name="T25" fmla="*/ 0 h 1"/>
                      <a:gd name="T26" fmla="*/ 1 w 6"/>
                      <a:gd name="T27" fmla="*/ 0 h 1"/>
                      <a:gd name="T28" fmla="*/ 1 w 6"/>
                      <a:gd name="T29" fmla="*/ 0 h 1"/>
                      <a:gd name="T30" fmla="*/ 1 w 6"/>
                      <a:gd name="T31" fmla="*/ 0 h 1"/>
                      <a:gd name="T32" fmla="*/ 1 w 6"/>
                      <a:gd name="T33" fmla="*/ 0 h 1"/>
                      <a:gd name="T34" fmla="*/ 1 w 6"/>
                      <a:gd name="T35" fmla="*/ 0 h 1"/>
                      <a:gd name="T36" fmla="*/ 1 w 6"/>
                      <a:gd name="T37" fmla="*/ 0 h 1"/>
                      <a:gd name="T38" fmla="*/ 1 w 6"/>
                      <a:gd name="T39" fmla="*/ 0 h 1"/>
                      <a:gd name="T40" fmla="*/ 2 w 6"/>
                      <a:gd name="T41" fmla="*/ 0 h 1"/>
                      <a:gd name="T42" fmla="*/ 2 w 6"/>
                      <a:gd name="T43" fmla="*/ 0 h 1"/>
                      <a:gd name="T44" fmla="*/ 2 w 6"/>
                      <a:gd name="T45" fmla="*/ 0 h 1"/>
                      <a:gd name="T46" fmla="*/ 2 w 6"/>
                      <a:gd name="T47" fmla="*/ 0 h 1"/>
                      <a:gd name="T48" fmla="*/ 2 w 6"/>
                      <a:gd name="T49" fmla="*/ 0 h 1"/>
                      <a:gd name="T50" fmla="*/ 2 w 6"/>
                      <a:gd name="T51" fmla="*/ 0 h 1"/>
                      <a:gd name="T52" fmla="*/ 2 w 6"/>
                      <a:gd name="T53" fmla="*/ 0 h 1"/>
                      <a:gd name="T54" fmla="*/ 2 w 6"/>
                      <a:gd name="T55" fmla="*/ 0 h 1"/>
                      <a:gd name="T56" fmla="*/ 2 w 6"/>
                      <a:gd name="T57" fmla="*/ 0 h 1"/>
                      <a:gd name="T58" fmla="*/ 3 w 6"/>
                      <a:gd name="T59" fmla="*/ 0 h 1"/>
                      <a:gd name="T60" fmla="*/ 3 w 6"/>
                      <a:gd name="T61" fmla="*/ 0 h 1"/>
                      <a:gd name="T62" fmla="*/ 3 w 6"/>
                      <a:gd name="T63" fmla="*/ 0 h 1"/>
                      <a:gd name="T64" fmla="*/ 3 w 6"/>
                      <a:gd name="T65" fmla="*/ 0 h 1"/>
                      <a:gd name="T66" fmla="*/ 3 w 6"/>
                      <a:gd name="T67" fmla="*/ 0 h 1"/>
                      <a:gd name="T68" fmla="*/ 3 w 6"/>
                      <a:gd name="T69" fmla="*/ 0 h 1"/>
                      <a:gd name="T70" fmla="*/ 3 w 6"/>
                      <a:gd name="T71" fmla="*/ 0 h 1"/>
                      <a:gd name="T72" fmla="*/ 3 w 6"/>
                      <a:gd name="T73" fmla="*/ 0 h 1"/>
                      <a:gd name="T74" fmla="*/ 3 w 6"/>
                      <a:gd name="T75" fmla="*/ 0 h 1"/>
                      <a:gd name="T76" fmla="*/ 4 w 6"/>
                      <a:gd name="T77" fmla="*/ 0 h 1"/>
                      <a:gd name="T78" fmla="*/ 4 w 6"/>
                      <a:gd name="T79" fmla="*/ 0 h 1"/>
                      <a:gd name="T80" fmla="*/ 4 w 6"/>
                      <a:gd name="T81" fmla="*/ 0 h 1"/>
                      <a:gd name="T82" fmla="*/ 4 w 6"/>
                      <a:gd name="T83" fmla="*/ 0 h 1"/>
                      <a:gd name="T84" fmla="*/ 4 w 6"/>
                      <a:gd name="T85" fmla="*/ 0 h 1"/>
                      <a:gd name="T86" fmla="*/ 4 w 6"/>
                      <a:gd name="T87" fmla="*/ 0 h 1"/>
                      <a:gd name="T88" fmla="*/ 4 w 6"/>
                      <a:gd name="T89" fmla="*/ 0 h 1"/>
                      <a:gd name="T90" fmla="*/ 4 w 6"/>
                      <a:gd name="T91" fmla="*/ 0 h 1"/>
                      <a:gd name="T92" fmla="*/ 4 w 6"/>
                      <a:gd name="T93" fmla="*/ 0 h 1"/>
                      <a:gd name="T94" fmla="*/ 5 w 6"/>
                      <a:gd name="T95" fmla="*/ 0 h 1"/>
                      <a:gd name="T96" fmla="*/ 5 w 6"/>
                      <a:gd name="T97" fmla="*/ 0 h 1"/>
                      <a:gd name="T98" fmla="*/ 5 w 6"/>
                      <a:gd name="T99" fmla="*/ 0 h 1"/>
                      <a:gd name="T100" fmla="*/ 5 w 6"/>
                      <a:gd name="T101" fmla="*/ 0 h 1"/>
                      <a:gd name="T102" fmla="*/ 5 w 6"/>
                      <a:gd name="T103" fmla="*/ 0 h 1"/>
                      <a:gd name="T104" fmla="*/ 5 w 6"/>
                      <a:gd name="T105" fmla="*/ 0 h 1"/>
                      <a:gd name="T106" fmla="*/ 5 w 6"/>
                      <a:gd name="T107" fmla="*/ 0 h 1"/>
                      <a:gd name="T108" fmla="*/ 5 w 6"/>
                      <a:gd name="T109" fmla="*/ 0 h 1"/>
                      <a:gd name="T110" fmla="*/ 5 w 6"/>
                      <a:gd name="T111" fmla="*/ 0 h 1"/>
                      <a:gd name="T112" fmla="*/ 5 w 6"/>
                      <a:gd name="T113" fmla="*/ 0 h 1"/>
                      <a:gd name="T114" fmla="*/ 6 w 6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6"/>
                      <a:gd name="T175" fmla="*/ 0 h 1"/>
                      <a:gd name="T176" fmla="*/ 6 w 6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6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21" name="Freeform 585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296" y="344"/>
                    <a:ext cx="6" cy="0"/>
                  </a:xfrm>
                  <a:custGeom>
                    <a:avLst/>
                    <a:gdLst>
                      <a:gd name="T0" fmla="*/ 0 w 5"/>
                      <a:gd name="T1" fmla="*/ 0 w 5"/>
                      <a:gd name="T2" fmla="*/ 0 w 5"/>
                      <a:gd name="T3" fmla="*/ 0 w 5"/>
                      <a:gd name="T4" fmla="*/ 0 w 5"/>
                      <a:gd name="T5" fmla="*/ 0 w 5"/>
                      <a:gd name="T6" fmla="*/ 0 w 5"/>
                      <a:gd name="T7" fmla="*/ 1 w 5"/>
                      <a:gd name="T8" fmla="*/ 1 w 5"/>
                      <a:gd name="T9" fmla="*/ 1 w 5"/>
                      <a:gd name="T10" fmla="*/ 1 w 5"/>
                      <a:gd name="T11" fmla="*/ 1 w 5"/>
                      <a:gd name="T12" fmla="*/ 1 w 5"/>
                      <a:gd name="T13" fmla="*/ 2 w 5"/>
                      <a:gd name="T14" fmla="*/ 2 w 5"/>
                      <a:gd name="T15" fmla="*/ 2 w 5"/>
                      <a:gd name="T16" fmla="*/ 2 w 5"/>
                      <a:gd name="T17" fmla="*/ 2 w 5"/>
                      <a:gd name="T18" fmla="*/ 2 w 5"/>
                      <a:gd name="T19" fmla="*/ 5 w 5"/>
                      <a:gd name="T20" fmla="*/ 5 w 5"/>
                      <a:gd name="T21" fmla="*/ 5 w 5"/>
                      <a:gd name="T22" fmla="*/ 5 w 5"/>
                      <a:gd name="T23" fmla="*/ 5 w 5"/>
                      <a:gd name="T24" fmla="*/ 5 w 5"/>
                      <a:gd name="T25" fmla="*/ 5 w 5"/>
                      <a:gd name="T26" fmla="*/ 6 w 5"/>
                      <a:gd name="T27" fmla="*/ 6 w 5"/>
                      <a:gd name="T28" fmla="*/ 6 w 5"/>
                      <a:gd name="T29" fmla="*/ 6 w 5"/>
                      <a:gd name="T30" fmla="*/ 6 w 5"/>
                      <a:gd name="T31" fmla="*/ 6 w 5"/>
                      <a:gd name="T32" fmla="*/ 7 w 5"/>
                      <a:gd name="T33" fmla="*/ 7 w 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w 5"/>
                      <a:gd name="T69" fmla="*/ 5 w 5"/>
                    </a:gdLst>
                    <a:ahLst/>
                    <a:cxnLst>
                      <a:cxn ang="T34">
                        <a:pos x="T0" y="0"/>
                      </a:cxn>
                      <a:cxn ang="T35">
                        <a:pos x="T1" y="0"/>
                      </a:cxn>
                      <a:cxn ang="T36">
                        <a:pos x="T2" y="0"/>
                      </a:cxn>
                      <a:cxn ang="T37">
                        <a:pos x="T3" y="0"/>
                      </a:cxn>
                      <a:cxn ang="T38">
                        <a:pos x="T4" y="0"/>
                      </a:cxn>
                      <a:cxn ang="T39">
                        <a:pos x="T5" y="0"/>
                      </a:cxn>
                      <a:cxn ang="T40">
                        <a:pos x="T6" y="0"/>
                      </a:cxn>
                      <a:cxn ang="T41">
                        <a:pos x="T7" y="0"/>
                      </a:cxn>
                      <a:cxn ang="T42">
                        <a:pos x="T8" y="0"/>
                      </a:cxn>
                      <a:cxn ang="T43">
                        <a:pos x="T9" y="0"/>
                      </a:cxn>
                      <a:cxn ang="T44">
                        <a:pos x="T10" y="0"/>
                      </a:cxn>
                      <a:cxn ang="T45">
                        <a:pos x="T11" y="0"/>
                      </a:cxn>
                      <a:cxn ang="T46">
                        <a:pos x="T12" y="0"/>
                      </a:cxn>
                      <a:cxn ang="T47">
                        <a:pos x="T13" y="0"/>
                      </a:cxn>
                      <a:cxn ang="T48">
                        <a:pos x="T14" y="0"/>
                      </a:cxn>
                      <a:cxn ang="T49">
                        <a:pos x="T15" y="0"/>
                      </a:cxn>
                      <a:cxn ang="T50">
                        <a:pos x="T16" y="0"/>
                      </a:cxn>
                      <a:cxn ang="T51">
                        <a:pos x="T17" y="0"/>
                      </a:cxn>
                      <a:cxn ang="T52">
                        <a:pos x="T18" y="0"/>
                      </a:cxn>
                      <a:cxn ang="T53">
                        <a:pos x="T19" y="0"/>
                      </a:cxn>
                      <a:cxn ang="T54">
                        <a:pos x="T20" y="0"/>
                      </a:cxn>
                      <a:cxn ang="T55">
                        <a:pos x="T21" y="0"/>
                      </a:cxn>
                      <a:cxn ang="T56">
                        <a:pos x="T22" y="0"/>
                      </a:cxn>
                      <a:cxn ang="T57">
                        <a:pos x="T23" y="0"/>
                      </a:cxn>
                      <a:cxn ang="T58">
                        <a:pos x="T24" y="0"/>
                      </a:cxn>
                      <a:cxn ang="T59">
                        <a:pos x="T25" y="0"/>
                      </a:cxn>
                      <a:cxn ang="T60">
                        <a:pos x="T26" y="0"/>
                      </a:cxn>
                      <a:cxn ang="T61">
                        <a:pos x="T27" y="0"/>
                      </a:cxn>
                      <a:cxn ang="T62">
                        <a:pos x="T28" y="0"/>
                      </a:cxn>
                      <a:cxn ang="T63">
                        <a:pos x="T29" y="0"/>
                      </a:cxn>
                      <a:cxn ang="T64">
                        <a:pos x="T30" y="0"/>
                      </a:cxn>
                      <a:cxn ang="T65">
                        <a:pos x="T31" y="0"/>
                      </a:cxn>
                      <a:cxn ang="T66">
                        <a:pos x="T32" y="0"/>
                      </a:cxn>
                      <a:cxn ang="T67">
                        <a:pos x="T33" y="0"/>
                      </a:cxn>
                    </a:cxnLst>
                    <a:rect l="T68" t="0" r="T69" b="0"/>
                    <a:pathLst>
                      <a:path w="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22" name="Line 586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289" y="329"/>
                    <a:ext cx="2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3" name="Freeform 587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320"/>
                    <a:ext cx="34" cy="20"/>
                  </a:xfrm>
                  <a:custGeom>
                    <a:avLst/>
                    <a:gdLst>
                      <a:gd name="T0" fmla="*/ 0 w 34"/>
                      <a:gd name="T1" fmla="*/ 0 h 19"/>
                      <a:gd name="T2" fmla="*/ 34 w 34"/>
                      <a:gd name="T3" fmla="*/ 18 h 19"/>
                      <a:gd name="T4" fmla="*/ 34 w 34"/>
                      <a:gd name="T5" fmla="*/ 21 h 19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9"/>
                      <a:gd name="T11" fmla="*/ 34 w 34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9">
                        <a:moveTo>
                          <a:pt x="0" y="0"/>
                        </a:moveTo>
                        <a:lnTo>
                          <a:pt x="34" y="16"/>
                        </a:lnTo>
                        <a:lnTo>
                          <a:pt x="34" y="1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24" name="Freeform 588"/>
                  <p:cNvSpPr>
                    <a:spLocks noChangeArrowheads="1"/>
                  </p:cNvSpPr>
                  <p:nvPr/>
                </p:nvSpPr>
                <p:spPr bwMode="auto">
                  <a:xfrm>
                    <a:off x="309" y="318"/>
                    <a:ext cx="36" cy="20"/>
                  </a:xfrm>
                  <a:custGeom>
                    <a:avLst/>
                    <a:gdLst>
                      <a:gd name="T0" fmla="*/ 0 w 36"/>
                      <a:gd name="T1" fmla="*/ 0 h 20"/>
                      <a:gd name="T2" fmla="*/ 36 w 36"/>
                      <a:gd name="T3" fmla="*/ 16 h 20"/>
                      <a:gd name="T4" fmla="*/ 36 w 36"/>
                      <a:gd name="T5" fmla="*/ 20 h 20"/>
                      <a:gd name="T6" fmla="*/ 0 60000 65536"/>
                      <a:gd name="T7" fmla="*/ 0 60000 65536"/>
                      <a:gd name="T8" fmla="*/ 0 60000 65536"/>
                      <a:gd name="T9" fmla="*/ 0 w 36"/>
                      <a:gd name="T10" fmla="*/ 0 h 20"/>
                      <a:gd name="T11" fmla="*/ 36 w 36"/>
                      <a:gd name="T12" fmla="*/ 20 h 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" h="20">
                        <a:moveTo>
                          <a:pt x="0" y="0"/>
                        </a:moveTo>
                        <a:lnTo>
                          <a:pt x="36" y="16"/>
                        </a:lnTo>
                        <a:lnTo>
                          <a:pt x="36" y="2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25" name="Freeform 589"/>
                  <p:cNvSpPr>
                    <a:spLocks noChangeArrowheads="1"/>
                  </p:cNvSpPr>
                  <p:nvPr/>
                </p:nvSpPr>
                <p:spPr bwMode="auto">
                  <a:xfrm>
                    <a:off x="278" y="323"/>
                    <a:ext cx="12" cy="9"/>
                  </a:xfrm>
                  <a:custGeom>
                    <a:avLst/>
                    <a:gdLst>
                      <a:gd name="T0" fmla="*/ 1 w 12"/>
                      <a:gd name="T1" fmla="*/ 0 h 8"/>
                      <a:gd name="T2" fmla="*/ 12 w 12"/>
                      <a:gd name="T3" fmla="*/ 9 h 8"/>
                      <a:gd name="T4" fmla="*/ 10 w 12"/>
                      <a:gd name="T5" fmla="*/ 10 h 8"/>
                      <a:gd name="T6" fmla="*/ 0 w 12"/>
                      <a:gd name="T7" fmla="*/ 0 h 8"/>
                      <a:gd name="T8" fmla="*/ 1 w 12"/>
                      <a:gd name="T9" fmla="*/ 0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8"/>
                      <a:gd name="T17" fmla="*/ 12 w 12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8">
                        <a:moveTo>
                          <a:pt x="1" y="0"/>
                        </a:moveTo>
                        <a:lnTo>
                          <a:pt x="12" y="7"/>
                        </a:lnTo>
                        <a:lnTo>
                          <a:pt x="10" y="8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26" name="Freeform 590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259" y="33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60000 65536"/>
                      <a:gd name="T5" fmla="*/ 0 60000 65536"/>
                      <a:gd name="T6" fmla="*/ 0 w 8"/>
                      <a:gd name="T7" fmla="*/ 0 h 1"/>
                      <a:gd name="T8" fmla="*/ 8 w 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27" name="Line 591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45" y="325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8" name="Line 592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55" y="323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29" name="Line 593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64" y="329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0" name="Line 594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53" y="351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1" name="Freeform 595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351"/>
                    <a:ext cx="4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3 w 4"/>
                      <a:gd name="T3" fmla="*/ 5 h 6"/>
                      <a:gd name="T4" fmla="*/ 4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32" name="Freeform 596"/>
                  <p:cNvSpPr>
                    <a:spLocks noChangeArrowheads="1"/>
                  </p:cNvSpPr>
                  <p:nvPr/>
                </p:nvSpPr>
                <p:spPr bwMode="auto">
                  <a:xfrm>
                    <a:off x="222" y="353"/>
                    <a:ext cx="7" cy="8"/>
                  </a:xfrm>
                  <a:custGeom>
                    <a:avLst/>
                    <a:gdLst>
                      <a:gd name="T0" fmla="*/ 0 w 6"/>
                      <a:gd name="T1" fmla="*/ 0 h 8"/>
                      <a:gd name="T2" fmla="*/ 8 w 6"/>
                      <a:gd name="T3" fmla="*/ 4 h 8"/>
                      <a:gd name="T4" fmla="*/ 8 w 6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8"/>
                      <a:gd name="T11" fmla="*/ 6 w 6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8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6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33" name="Freeform 597"/>
                  <p:cNvSpPr>
                    <a:spLocks noChangeArrowheads="1"/>
                  </p:cNvSpPr>
                  <p:nvPr/>
                </p:nvSpPr>
                <p:spPr bwMode="auto">
                  <a:xfrm>
                    <a:off x="207" y="357"/>
                    <a:ext cx="6" cy="7"/>
                  </a:xfrm>
                  <a:custGeom>
                    <a:avLst/>
                    <a:gdLst>
                      <a:gd name="T0" fmla="*/ 0 w 5"/>
                      <a:gd name="T1" fmla="*/ 0 h 7"/>
                      <a:gd name="T2" fmla="*/ 6 w 5"/>
                      <a:gd name="T3" fmla="*/ 4 h 7"/>
                      <a:gd name="T4" fmla="*/ 7 w 5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7"/>
                      <a:gd name="T11" fmla="*/ 5 w 5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7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5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34" name="Freeform 598"/>
                  <p:cNvSpPr>
                    <a:spLocks noChangeArrowheads="1"/>
                  </p:cNvSpPr>
                  <p:nvPr/>
                </p:nvSpPr>
                <p:spPr bwMode="auto">
                  <a:xfrm>
                    <a:off x="123" y="372"/>
                    <a:ext cx="5" cy="8"/>
                  </a:xfrm>
                  <a:custGeom>
                    <a:avLst/>
                    <a:gdLst>
                      <a:gd name="T0" fmla="*/ 0 w 4"/>
                      <a:gd name="T1" fmla="*/ 0 h 7"/>
                      <a:gd name="T2" fmla="*/ 6 w 4"/>
                      <a:gd name="T3" fmla="*/ 3 h 7"/>
                      <a:gd name="T4" fmla="*/ 6 w 4"/>
                      <a:gd name="T5" fmla="*/ 9 h 7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7"/>
                      <a:gd name="T11" fmla="*/ 4 w 4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7">
                        <a:moveTo>
                          <a:pt x="0" y="0"/>
                        </a:moveTo>
                        <a:lnTo>
                          <a:pt x="4" y="3"/>
                        </a:lnTo>
                        <a:lnTo>
                          <a:pt x="4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35" name="Freeform 599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77"/>
                    <a:ext cx="3" cy="7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2 h 7"/>
                      <a:gd name="T4" fmla="*/ 3 w 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2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36" name="Freeform 600"/>
                  <p:cNvSpPr>
                    <a:spLocks noChangeArrowheads="1"/>
                  </p:cNvSpPr>
                  <p:nvPr/>
                </p:nvSpPr>
                <p:spPr bwMode="auto">
                  <a:xfrm>
                    <a:off x="87" y="379"/>
                    <a:ext cx="3" cy="8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6 h 7"/>
                      <a:gd name="T4" fmla="*/ 3 w 3"/>
                      <a:gd name="T5" fmla="*/ 9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4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37" name="Line 601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82" y="37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8" name="Line 602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74" y="36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39" name="Line 603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64" y="36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0" name="Line 604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78" y="35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1" name="Line 605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95" y="37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2" name="Line 606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7" y="36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3" name="Line 607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90" y="36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4" name="Line 608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93" y="357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5" name="Line 609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81" y="35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6" name="Freeform 610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95" y="346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6 w 6"/>
                      <a:gd name="T3" fmla="*/ 0 h 1"/>
                      <a:gd name="T4" fmla="*/ 0 60000 65536"/>
                      <a:gd name="T5" fmla="*/ 0 60000 65536"/>
                      <a:gd name="T6" fmla="*/ 0 w 6"/>
                      <a:gd name="T7" fmla="*/ 0 h 1"/>
                      <a:gd name="T8" fmla="*/ 6 w 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">
                        <a:moveTo>
                          <a:pt x="0" y="0"/>
                        </a:move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47" name="Line 611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05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8" name="Line 612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02" y="36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49" name="Line 613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11" y="36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0" name="Line 614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10" y="37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1" name="Line 615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24" y="36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2" name="Line 616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25" y="36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3" name="Line 617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17" y="35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4" name="Line 618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19" y="35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5" name="Line 619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108" y="34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6" name="Line 620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6" y="36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7" name="Line 621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30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8" name="Line 622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39" y="36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59" name="Line 62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52" y="36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0" name="Line 624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66" y="36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1" name="Line 625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52" y="35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2" name="Line 626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44" y="35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3" name="Line 627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41" y="34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4" name="Line 628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43" y="347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5" name="Line 629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53" y="33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6" name="Line 630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60" y="346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7" name="Line 631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59" y="35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8" name="Line 632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66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69" name="Line 633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64" y="337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0" name="Line 634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71" y="34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1" name="Line 635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72" y="344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2" name="Line 636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9" y="35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3" name="Line 637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80" y="35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4" name="Line 638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92" y="35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5" name="Line 639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91" y="35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6" name="Line 640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83" y="34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7" name="Line 64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95" y="3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8" name="Line 642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198" y="336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79" name="Freeform 643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195" y="345"/>
                    <a:ext cx="5" cy="0"/>
                  </a:xfrm>
                  <a:custGeom>
                    <a:avLst/>
                    <a:gdLst>
                      <a:gd name="T0" fmla="*/ 0 w 5"/>
                      <a:gd name="T1" fmla="*/ 5 w 5"/>
                      <a:gd name="T2" fmla="*/ 0 60000 65536"/>
                      <a:gd name="T3" fmla="*/ 0 60000 65536"/>
                      <a:gd name="T4" fmla="*/ 0 w 5"/>
                      <a:gd name="T5" fmla="*/ 5 w 5"/>
                    </a:gdLst>
                    <a:ahLst/>
                    <a:cxnLst>
                      <a:cxn ang="T2">
                        <a:pos x="T0" y="0"/>
                      </a:cxn>
                      <a:cxn ang="T3">
                        <a:pos x="T1" y="0"/>
                      </a:cxn>
                    </a:cxnLst>
                    <a:rect l="T4" t="0" r="T5" b="0"/>
                    <a:pathLst>
                      <a:path w="5">
                        <a:moveTo>
                          <a:pt x="0" y="0"/>
                        </a:move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80" name="Line 644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03" y="34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1" name="Line 645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06" y="35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2" name="Line 646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06" y="3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3" name="Line 647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06" y="33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4" name="Line 648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08" y="342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5" name="Line 649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217" y="34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6" name="Line 650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44" y="328"/>
                    <a:ext cx="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7" name="Line 651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49" y="33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8" name="Line 652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18" y="33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9" name="Line 653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218" y="32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0" name="Line 654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29" y="34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1" name="Line 655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29" y="34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2" name="Line 656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31" y="33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3" name="Line 657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71" y="37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4" name="Freeform 658"/>
                  <p:cNvSpPr>
                    <a:spLocks noChangeArrowheads="1"/>
                  </p:cNvSpPr>
                  <p:nvPr/>
                </p:nvSpPr>
                <p:spPr bwMode="auto">
                  <a:xfrm>
                    <a:off x="63" y="331"/>
                    <a:ext cx="199" cy="44"/>
                  </a:xfrm>
                  <a:custGeom>
                    <a:avLst/>
                    <a:gdLst>
                      <a:gd name="T0" fmla="*/ 3 w 199"/>
                      <a:gd name="T1" fmla="*/ 33 h 44"/>
                      <a:gd name="T2" fmla="*/ 19 w 199"/>
                      <a:gd name="T3" fmla="*/ 30 h 44"/>
                      <a:gd name="T4" fmla="*/ 27 w 199"/>
                      <a:gd name="T5" fmla="*/ 35 h 44"/>
                      <a:gd name="T6" fmla="*/ 35 w 199"/>
                      <a:gd name="T7" fmla="*/ 28 h 44"/>
                      <a:gd name="T8" fmla="*/ 51 w 199"/>
                      <a:gd name="T9" fmla="*/ 43 h 44"/>
                      <a:gd name="T10" fmla="*/ 54 w 199"/>
                      <a:gd name="T11" fmla="*/ 37 h 44"/>
                      <a:gd name="T12" fmla="*/ 55 w 199"/>
                      <a:gd name="T13" fmla="*/ 30 h 44"/>
                      <a:gd name="T14" fmla="*/ 60 w 199"/>
                      <a:gd name="T15" fmla="*/ 23 h 44"/>
                      <a:gd name="T16" fmla="*/ 64 w 199"/>
                      <a:gd name="T17" fmla="*/ 19 h 44"/>
                      <a:gd name="T18" fmla="*/ 69 w 199"/>
                      <a:gd name="T19" fmla="*/ 33 h 44"/>
                      <a:gd name="T20" fmla="*/ 68 w 199"/>
                      <a:gd name="T21" fmla="*/ 28 h 44"/>
                      <a:gd name="T22" fmla="*/ 82 w 199"/>
                      <a:gd name="T23" fmla="*/ 31 h 44"/>
                      <a:gd name="T24" fmla="*/ 83 w 199"/>
                      <a:gd name="T25" fmla="*/ 25 h 44"/>
                      <a:gd name="T26" fmla="*/ 87 w 199"/>
                      <a:gd name="T27" fmla="*/ 19 h 44"/>
                      <a:gd name="T28" fmla="*/ 73 w 199"/>
                      <a:gd name="T29" fmla="*/ 21 h 44"/>
                      <a:gd name="T30" fmla="*/ 76 w 199"/>
                      <a:gd name="T31" fmla="*/ 16 h 44"/>
                      <a:gd name="T32" fmla="*/ 89 w 199"/>
                      <a:gd name="T33" fmla="*/ 13 h 44"/>
                      <a:gd name="T34" fmla="*/ 96 w 199"/>
                      <a:gd name="T35" fmla="*/ 22 h 44"/>
                      <a:gd name="T36" fmla="*/ 95 w 199"/>
                      <a:gd name="T37" fmla="*/ 28 h 44"/>
                      <a:gd name="T38" fmla="*/ 100 w 199"/>
                      <a:gd name="T39" fmla="*/ 17 h 44"/>
                      <a:gd name="T40" fmla="*/ 113 w 199"/>
                      <a:gd name="T41" fmla="*/ 15 h 44"/>
                      <a:gd name="T42" fmla="*/ 109 w 199"/>
                      <a:gd name="T43" fmla="*/ 21 h 44"/>
                      <a:gd name="T44" fmla="*/ 109 w 199"/>
                      <a:gd name="T45" fmla="*/ 28 h 44"/>
                      <a:gd name="T46" fmla="*/ 123 w 199"/>
                      <a:gd name="T47" fmla="*/ 24 h 44"/>
                      <a:gd name="T48" fmla="*/ 122 w 199"/>
                      <a:gd name="T49" fmla="*/ 18 h 44"/>
                      <a:gd name="T50" fmla="*/ 127 w 199"/>
                      <a:gd name="T51" fmla="*/ 12 h 44"/>
                      <a:gd name="T52" fmla="*/ 127 w 199"/>
                      <a:gd name="T53" fmla="*/ 8 h 44"/>
                      <a:gd name="T54" fmla="*/ 151 w 199"/>
                      <a:gd name="T55" fmla="*/ 5 h 44"/>
                      <a:gd name="T56" fmla="*/ 152 w 199"/>
                      <a:gd name="T57" fmla="*/ 10 h 44"/>
                      <a:gd name="T58" fmla="*/ 153 w 199"/>
                      <a:gd name="T59" fmla="*/ 24 h 44"/>
                      <a:gd name="T60" fmla="*/ 166 w 199"/>
                      <a:gd name="T61" fmla="*/ 0 h 44"/>
                      <a:gd name="T62" fmla="*/ 185 w 199"/>
                      <a:gd name="T63" fmla="*/ 8 h 44"/>
                      <a:gd name="T64" fmla="*/ 193 w 199"/>
                      <a:gd name="T65" fmla="*/ 11 h 44"/>
                      <a:gd name="T66" fmla="*/ 199 w 199"/>
                      <a:gd name="T67" fmla="*/ 16 h 4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99"/>
                      <a:gd name="T103" fmla="*/ 0 h 44"/>
                      <a:gd name="T104" fmla="*/ 199 w 199"/>
                      <a:gd name="T105" fmla="*/ 44 h 4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99" h="44">
                        <a:moveTo>
                          <a:pt x="0" y="34"/>
                        </a:moveTo>
                        <a:lnTo>
                          <a:pt x="3" y="33"/>
                        </a:lnTo>
                        <a:moveTo>
                          <a:pt x="15" y="31"/>
                        </a:moveTo>
                        <a:lnTo>
                          <a:pt x="19" y="30"/>
                        </a:lnTo>
                        <a:moveTo>
                          <a:pt x="23" y="36"/>
                        </a:moveTo>
                        <a:lnTo>
                          <a:pt x="27" y="35"/>
                        </a:lnTo>
                        <a:moveTo>
                          <a:pt x="32" y="28"/>
                        </a:moveTo>
                        <a:lnTo>
                          <a:pt x="35" y="28"/>
                        </a:lnTo>
                        <a:moveTo>
                          <a:pt x="48" y="44"/>
                        </a:moveTo>
                        <a:lnTo>
                          <a:pt x="51" y="43"/>
                        </a:lnTo>
                        <a:moveTo>
                          <a:pt x="51" y="37"/>
                        </a:moveTo>
                        <a:lnTo>
                          <a:pt x="54" y="37"/>
                        </a:lnTo>
                        <a:moveTo>
                          <a:pt x="52" y="31"/>
                        </a:moveTo>
                        <a:lnTo>
                          <a:pt x="55" y="30"/>
                        </a:lnTo>
                        <a:moveTo>
                          <a:pt x="57" y="24"/>
                        </a:moveTo>
                        <a:lnTo>
                          <a:pt x="60" y="23"/>
                        </a:lnTo>
                        <a:moveTo>
                          <a:pt x="60" y="20"/>
                        </a:moveTo>
                        <a:lnTo>
                          <a:pt x="64" y="19"/>
                        </a:lnTo>
                        <a:moveTo>
                          <a:pt x="66" y="34"/>
                        </a:moveTo>
                        <a:lnTo>
                          <a:pt x="69" y="33"/>
                        </a:lnTo>
                        <a:moveTo>
                          <a:pt x="66" y="28"/>
                        </a:moveTo>
                        <a:lnTo>
                          <a:pt x="68" y="28"/>
                        </a:lnTo>
                        <a:moveTo>
                          <a:pt x="80" y="32"/>
                        </a:moveTo>
                        <a:lnTo>
                          <a:pt x="82" y="31"/>
                        </a:lnTo>
                        <a:moveTo>
                          <a:pt x="79" y="26"/>
                        </a:moveTo>
                        <a:lnTo>
                          <a:pt x="83" y="25"/>
                        </a:lnTo>
                        <a:moveTo>
                          <a:pt x="85" y="20"/>
                        </a:moveTo>
                        <a:lnTo>
                          <a:pt x="87" y="19"/>
                        </a:lnTo>
                        <a:moveTo>
                          <a:pt x="71" y="21"/>
                        </a:moveTo>
                        <a:lnTo>
                          <a:pt x="73" y="21"/>
                        </a:lnTo>
                        <a:moveTo>
                          <a:pt x="73" y="16"/>
                        </a:moveTo>
                        <a:lnTo>
                          <a:pt x="76" y="16"/>
                        </a:lnTo>
                        <a:moveTo>
                          <a:pt x="86" y="14"/>
                        </a:moveTo>
                        <a:lnTo>
                          <a:pt x="89" y="13"/>
                        </a:lnTo>
                        <a:moveTo>
                          <a:pt x="94" y="23"/>
                        </a:moveTo>
                        <a:lnTo>
                          <a:pt x="96" y="22"/>
                        </a:lnTo>
                        <a:moveTo>
                          <a:pt x="93" y="29"/>
                        </a:moveTo>
                        <a:lnTo>
                          <a:pt x="95" y="28"/>
                        </a:lnTo>
                        <a:moveTo>
                          <a:pt x="99" y="17"/>
                        </a:moveTo>
                        <a:lnTo>
                          <a:pt x="100" y="17"/>
                        </a:lnTo>
                        <a:moveTo>
                          <a:pt x="110" y="15"/>
                        </a:moveTo>
                        <a:lnTo>
                          <a:pt x="113" y="15"/>
                        </a:lnTo>
                        <a:moveTo>
                          <a:pt x="108" y="22"/>
                        </a:moveTo>
                        <a:lnTo>
                          <a:pt x="109" y="21"/>
                        </a:lnTo>
                        <a:moveTo>
                          <a:pt x="107" y="28"/>
                        </a:moveTo>
                        <a:lnTo>
                          <a:pt x="109" y="28"/>
                        </a:lnTo>
                        <a:moveTo>
                          <a:pt x="120" y="25"/>
                        </a:moveTo>
                        <a:lnTo>
                          <a:pt x="123" y="24"/>
                        </a:lnTo>
                        <a:moveTo>
                          <a:pt x="121" y="19"/>
                        </a:moveTo>
                        <a:lnTo>
                          <a:pt x="122" y="18"/>
                        </a:lnTo>
                        <a:moveTo>
                          <a:pt x="124" y="13"/>
                        </a:moveTo>
                        <a:lnTo>
                          <a:pt x="127" y="12"/>
                        </a:lnTo>
                        <a:moveTo>
                          <a:pt x="124" y="8"/>
                        </a:moveTo>
                        <a:lnTo>
                          <a:pt x="127" y="8"/>
                        </a:lnTo>
                        <a:moveTo>
                          <a:pt x="149" y="6"/>
                        </a:moveTo>
                        <a:lnTo>
                          <a:pt x="151" y="5"/>
                        </a:lnTo>
                        <a:moveTo>
                          <a:pt x="149" y="10"/>
                        </a:moveTo>
                        <a:lnTo>
                          <a:pt x="152" y="10"/>
                        </a:lnTo>
                        <a:moveTo>
                          <a:pt x="151" y="25"/>
                        </a:moveTo>
                        <a:lnTo>
                          <a:pt x="153" y="24"/>
                        </a:lnTo>
                        <a:moveTo>
                          <a:pt x="169" y="0"/>
                        </a:moveTo>
                        <a:lnTo>
                          <a:pt x="166" y="0"/>
                        </a:lnTo>
                        <a:moveTo>
                          <a:pt x="181" y="9"/>
                        </a:moveTo>
                        <a:lnTo>
                          <a:pt x="185" y="8"/>
                        </a:lnTo>
                        <a:moveTo>
                          <a:pt x="187" y="13"/>
                        </a:moveTo>
                        <a:lnTo>
                          <a:pt x="193" y="11"/>
                        </a:lnTo>
                        <a:moveTo>
                          <a:pt x="195" y="17"/>
                        </a:moveTo>
                        <a:lnTo>
                          <a:pt x="199" y="16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95" name="Oval 659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399" y="315"/>
                    <a:ext cx="5" cy="1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96" name="Freeform 660"/>
                  <p:cNvSpPr>
                    <a:spLocks noChangeArrowheads="1"/>
                  </p:cNvSpPr>
                  <p:nvPr/>
                </p:nvSpPr>
                <p:spPr bwMode="auto">
                  <a:xfrm>
                    <a:off x="4" y="0"/>
                    <a:ext cx="238" cy="269"/>
                  </a:xfrm>
                  <a:custGeom>
                    <a:avLst/>
                    <a:gdLst>
                      <a:gd name="T0" fmla="*/ 0 w 238"/>
                      <a:gd name="T1" fmla="*/ 0 h 268"/>
                      <a:gd name="T2" fmla="*/ 231 w 238"/>
                      <a:gd name="T3" fmla="*/ 16 h 268"/>
                      <a:gd name="T4" fmla="*/ 238 w 238"/>
                      <a:gd name="T5" fmla="*/ 247 h 268"/>
                      <a:gd name="T6" fmla="*/ 9 w 238"/>
                      <a:gd name="T7" fmla="*/ 270 h 268"/>
                      <a:gd name="T8" fmla="*/ 0 w 238"/>
                      <a:gd name="T9" fmla="*/ 0 h 2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8"/>
                      <a:gd name="T16" fmla="*/ 0 h 268"/>
                      <a:gd name="T17" fmla="*/ 238 w 238"/>
                      <a:gd name="T18" fmla="*/ 268 h 2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8" h="268">
                        <a:moveTo>
                          <a:pt x="0" y="0"/>
                        </a:moveTo>
                        <a:lnTo>
                          <a:pt x="231" y="16"/>
                        </a:lnTo>
                        <a:lnTo>
                          <a:pt x="238" y="245"/>
                        </a:lnTo>
                        <a:lnTo>
                          <a:pt x="9" y="268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97" name="Freeform 661"/>
                  <p:cNvSpPr>
                    <a:spLocks noChangeArrowheads="1"/>
                  </p:cNvSpPr>
                  <p:nvPr/>
                </p:nvSpPr>
                <p:spPr bwMode="auto">
                  <a:xfrm>
                    <a:off x="16" y="12"/>
                    <a:ext cx="217" cy="226"/>
                  </a:xfrm>
                  <a:custGeom>
                    <a:avLst/>
                    <a:gdLst>
                      <a:gd name="T0" fmla="*/ 0 w 216"/>
                      <a:gd name="T1" fmla="*/ 0 h 226"/>
                      <a:gd name="T2" fmla="*/ 213 w 216"/>
                      <a:gd name="T3" fmla="*/ 14 h 226"/>
                      <a:gd name="T4" fmla="*/ 218 w 216"/>
                      <a:gd name="T5" fmla="*/ 210 h 226"/>
                      <a:gd name="T6" fmla="*/ 7 w 216"/>
                      <a:gd name="T7" fmla="*/ 226 h 226"/>
                      <a:gd name="T8" fmla="*/ 0 w 216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"/>
                      <a:gd name="T16" fmla="*/ 0 h 226"/>
                      <a:gd name="T17" fmla="*/ 216 w 216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" h="226">
                        <a:moveTo>
                          <a:pt x="0" y="0"/>
                        </a:moveTo>
                        <a:lnTo>
                          <a:pt x="211" y="14"/>
                        </a:lnTo>
                        <a:lnTo>
                          <a:pt x="216" y="210"/>
                        </a:lnTo>
                        <a:lnTo>
                          <a:pt x="7" y="226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98" name="Freeform 662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238"/>
                    <a:ext cx="209" cy="24"/>
                  </a:xfrm>
                  <a:custGeom>
                    <a:avLst/>
                    <a:gdLst>
                      <a:gd name="T0" fmla="*/ 0 w 209"/>
                      <a:gd name="T1" fmla="*/ 25 h 23"/>
                      <a:gd name="T2" fmla="*/ 0 w 209"/>
                      <a:gd name="T3" fmla="*/ 21 h 23"/>
                      <a:gd name="T4" fmla="*/ 209 w 209"/>
                      <a:gd name="T5" fmla="*/ 0 h 23"/>
                      <a:gd name="T6" fmla="*/ 209 w 209"/>
                      <a:gd name="T7" fmla="*/ 3 h 23"/>
                      <a:gd name="T8" fmla="*/ 0 w 209"/>
                      <a:gd name="T9" fmla="*/ 25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23"/>
                      <a:gd name="T17" fmla="*/ 209 w 209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23">
                        <a:moveTo>
                          <a:pt x="0" y="23"/>
                        </a:moveTo>
                        <a:lnTo>
                          <a:pt x="0" y="19"/>
                        </a:lnTo>
                        <a:lnTo>
                          <a:pt x="209" y="0"/>
                        </a:lnTo>
                        <a:lnTo>
                          <a:pt x="209" y="3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199" name="Freeform 663"/>
                  <p:cNvSpPr>
                    <a:spLocks noChangeArrowheads="1"/>
                  </p:cNvSpPr>
                  <p:nvPr/>
                </p:nvSpPr>
                <p:spPr bwMode="auto">
                  <a:xfrm>
                    <a:off x="264" y="266"/>
                    <a:ext cx="88" cy="22"/>
                  </a:xfrm>
                  <a:custGeom>
                    <a:avLst/>
                    <a:gdLst>
                      <a:gd name="T0" fmla="*/ 8 w 88"/>
                      <a:gd name="T1" fmla="*/ 10 h 21"/>
                      <a:gd name="T2" fmla="*/ 88 w 88"/>
                      <a:gd name="T3" fmla="*/ 0 h 21"/>
                      <a:gd name="T4" fmla="*/ 81 w 88"/>
                      <a:gd name="T5" fmla="*/ 13 h 21"/>
                      <a:gd name="T6" fmla="*/ 0 w 88"/>
                      <a:gd name="T7" fmla="*/ 23 h 21"/>
                      <a:gd name="T8" fmla="*/ 8 w 88"/>
                      <a:gd name="T9" fmla="*/ 1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21"/>
                      <a:gd name="T17" fmla="*/ 88 w 88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21">
                        <a:moveTo>
                          <a:pt x="8" y="10"/>
                        </a:moveTo>
                        <a:lnTo>
                          <a:pt x="88" y="0"/>
                        </a:lnTo>
                        <a:cubicBezTo>
                          <a:pt x="88" y="0"/>
                          <a:pt x="86" y="7"/>
                          <a:pt x="81" y="11"/>
                        </a:cubicBezTo>
                        <a:lnTo>
                          <a:pt x="0" y="21"/>
                        </a:lnTo>
                        <a:lnTo>
                          <a:pt x="8" y="1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00" name="Freeform 664"/>
                  <p:cNvSpPr>
                    <a:spLocks noChangeArrowheads="1"/>
                  </p:cNvSpPr>
                  <p:nvPr/>
                </p:nvSpPr>
                <p:spPr bwMode="auto">
                  <a:xfrm>
                    <a:off x="400" y="333"/>
                    <a:ext cx="22" cy="7"/>
                  </a:xfrm>
                  <a:custGeom>
                    <a:avLst/>
                    <a:gdLst>
                      <a:gd name="T0" fmla="*/ 1 w 21"/>
                      <a:gd name="T1" fmla="*/ 2 h 7"/>
                      <a:gd name="T2" fmla="*/ 23 w 21"/>
                      <a:gd name="T3" fmla="*/ 0 h 7"/>
                      <a:gd name="T4" fmla="*/ 23 w 21"/>
                      <a:gd name="T5" fmla="*/ 3 h 7"/>
                      <a:gd name="T6" fmla="*/ 13 w 21"/>
                      <a:gd name="T7" fmla="*/ 7 h 7"/>
                      <a:gd name="T8" fmla="*/ 0 w 21"/>
                      <a:gd name="T9" fmla="*/ 6 h 7"/>
                      <a:gd name="T10" fmla="*/ 1 w 21"/>
                      <a:gd name="T11" fmla="*/ 2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7"/>
                      <a:gd name="T20" fmla="*/ 21 w 21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7">
                        <a:moveTo>
                          <a:pt x="1" y="2"/>
                        </a:moveTo>
                        <a:lnTo>
                          <a:pt x="21" y="0"/>
                        </a:lnTo>
                        <a:lnTo>
                          <a:pt x="21" y="3"/>
                        </a:lnTo>
                        <a:cubicBezTo>
                          <a:pt x="21" y="3"/>
                          <a:pt x="17" y="6"/>
                          <a:pt x="11" y="7"/>
                        </a:cubicBezTo>
                        <a:cubicBezTo>
                          <a:pt x="11" y="7"/>
                          <a:pt x="5" y="8"/>
                          <a:pt x="0" y="6"/>
                        </a:cubicBezTo>
                        <a:lnTo>
                          <a:pt x="1" y="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01" name="Freeform 665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301"/>
                    <a:ext cx="273" cy="46"/>
                  </a:xfrm>
                  <a:custGeom>
                    <a:avLst/>
                    <a:gdLst>
                      <a:gd name="T0" fmla="*/ 6 w 272"/>
                      <a:gd name="T1" fmla="*/ 46 h 46"/>
                      <a:gd name="T2" fmla="*/ 274 w 272"/>
                      <a:gd name="T3" fmla="*/ 4 h 46"/>
                      <a:gd name="T4" fmla="*/ 265 w 272"/>
                      <a:gd name="T5" fmla="*/ 0 h 46"/>
                      <a:gd name="T6" fmla="*/ 0 w 272"/>
                      <a:gd name="T7" fmla="*/ 38 h 46"/>
                      <a:gd name="T8" fmla="*/ 6 w 272"/>
                      <a:gd name="T9" fmla="*/ 46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46"/>
                      <a:gd name="T17" fmla="*/ 272 w 272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46">
                        <a:moveTo>
                          <a:pt x="6" y="46"/>
                        </a:moveTo>
                        <a:lnTo>
                          <a:pt x="272" y="4"/>
                        </a:lnTo>
                        <a:lnTo>
                          <a:pt x="263" y="0"/>
                        </a:lnTo>
                        <a:lnTo>
                          <a:pt x="0" y="38"/>
                        </a:lnTo>
                        <a:lnTo>
                          <a:pt x="6" y="4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202" name="Line 666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43" y="334"/>
                    <a:ext cx="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3" name="Line 667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41" y="32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04" name="Line 668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31" y="308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6" name="Group 669"/>
                <p:cNvGrpSpPr>
                  <a:grpSpLocks/>
                </p:cNvGrpSpPr>
                <p:nvPr/>
              </p:nvGrpSpPr>
              <p:grpSpPr bwMode="auto">
                <a:xfrm>
                  <a:off x="177" y="142"/>
                  <a:ext cx="509" cy="492"/>
                  <a:chOff x="0" y="0"/>
                  <a:chExt cx="509" cy="492"/>
                </a:xfrm>
              </p:grpSpPr>
              <p:sp>
                <p:nvSpPr>
                  <p:cNvPr id="2977" name="Freeform 670"/>
                  <p:cNvSpPr>
                    <a:spLocks noChangeArrowheads="1"/>
                  </p:cNvSpPr>
                  <p:nvPr/>
                </p:nvSpPr>
                <p:spPr bwMode="auto">
                  <a:xfrm>
                    <a:off x="87" y="333"/>
                    <a:ext cx="153" cy="50"/>
                  </a:xfrm>
                  <a:custGeom>
                    <a:avLst/>
                    <a:gdLst>
                      <a:gd name="T0" fmla="*/ 0 w 152"/>
                      <a:gd name="T1" fmla="*/ 48 h 50"/>
                      <a:gd name="T2" fmla="*/ 3 w 152"/>
                      <a:gd name="T3" fmla="*/ 37 h 50"/>
                      <a:gd name="T4" fmla="*/ 9 w 152"/>
                      <a:gd name="T5" fmla="*/ 29 h 50"/>
                      <a:gd name="T6" fmla="*/ 145 w 152"/>
                      <a:gd name="T7" fmla="*/ 27 h 50"/>
                      <a:gd name="T8" fmla="*/ 152 w 152"/>
                      <a:gd name="T9" fmla="*/ 34 h 50"/>
                      <a:gd name="T10" fmla="*/ 154 w 152"/>
                      <a:gd name="T11" fmla="*/ 45 h 50"/>
                      <a:gd name="T12" fmla="*/ 136 w 152"/>
                      <a:gd name="T13" fmla="*/ 56 h 50"/>
                      <a:gd name="T14" fmla="*/ 13 w 152"/>
                      <a:gd name="T15" fmla="*/ 57 h 50"/>
                      <a:gd name="T16" fmla="*/ 0 w 152"/>
                      <a:gd name="T17" fmla="*/ 48 h 5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2"/>
                      <a:gd name="T28" fmla="*/ 0 h 50"/>
                      <a:gd name="T29" fmla="*/ 152 w 152"/>
                      <a:gd name="T30" fmla="*/ 50 h 5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2" h="50">
                        <a:moveTo>
                          <a:pt x="0" y="48"/>
                        </a:moveTo>
                        <a:cubicBezTo>
                          <a:pt x="0" y="48"/>
                          <a:pt x="0" y="42"/>
                          <a:pt x="3" y="37"/>
                        </a:cubicBezTo>
                        <a:cubicBezTo>
                          <a:pt x="3" y="37"/>
                          <a:pt x="5" y="33"/>
                          <a:pt x="9" y="29"/>
                        </a:cubicBezTo>
                        <a:cubicBezTo>
                          <a:pt x="9" y="29"/>
                          <a:pt x="76" y="0"/>
                          <a:pt x="143" y="27"/>
                        </a:cubicBezTo>
                        <a:cubicBezTo>
                          <a:pt x="143" y="27"/>
                          <a:pt x="147" y="30"/>
                          <a:pt x="150" y="34"/>
                        </a:cubicBezTo>
                        <a:cubicBezTo>
                          <a:pt x="150" y="34"/>
                          <a:pt x="152" y="39"/>
                          <a:pt x="152" y="45"/>
                        </a:cubicBezTo>
                        <a:cubicBezTo>
                          <a:pt x="152" y="45"/>
                          <a:pt x="144" y="53"/>
                          <a:pt x="134" y="56"/>
                        </a:cubicBezTo>
                        <a:cubicBezTo>
                          <a:pt x="134" y="56"/>
                          <a:pt x="74" y="72"/>
                          <a:pt x="13" y="57"/>
                        </a:cubicBezTo>
                        <a:cubicBezTo>
                          <a:pt x="13" y="57"/>
                          <a:pt x="5" y="55"/>
                          <a:pt x="0" y="48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78" name="Freeform 671"/>
                  <p:cNvSpPr>
                    <a:spLocks noChangeArrowheads="1"/>
                  </p:cNvSpPr>
                  <p:nvPr/>
                </p:nvSpPr>
                <p:spPr bwMode="auto">
                  <a:xfrm>
                    <a:off x="94" y="336"/>
                    <a:ext cx="139" cy="34"/>
                  </a:xfrm>
                  <a:custGeom>
                    <a:avLst/>
                    <a:gdLst>
                      <a:gd name="T0" fmla="*/ 8 w 139"/>
                      <a:gd name="T1" fmla="*/ 14 h 34"/>
                      <a:gd name="T2" fmla="*/ 12 w 139"/>
                      <a:gd name="T3" fmla="*/ 11 h 34"/>
                      <a:gd name="T4" fmla="*/ 18 w 139"/>
                      <a:gd name="T5" fmla="*/ 8 h 34"/>
                      <a:gd name="T6" fmla="*/ 27 w 139"/>
                      <a:gd name="T7" fmla="*/ 5 h 34"/>
                      <a:gd name="T8" fmla="*/ 37 w 139"/>
                      <a:gd name="T9" fmla="*/ 3 h 34"/>
                      <a:gd name="T10" fmla="*/ 49 w 139"/>
                      <a:gd name="T11" fmla="*/ 1 h 34"/>
                      <a:gd name="T12" fmla="*/ 62 w 139"/>
                      <a:gd name="T13" fmla="*/ 0 h 34"/>
                      <a:gd name="T14" fmla="*/ 76 w 139"/>
                      <a:gd name="T15" fmla="*/ 0 h 34"/>
                      <a:gd name="T16" fmla="*/ 89 w 139"/>
                      <a:gd name="T17" fmla="*/ 0 h 34"/>
                      <a:gd name="T18" fmla="*/ 101 w 139"/>
                      <a:gd name="T19" fmla="*/ 2 h 34"/>
                      <a:gd name="T20" fmla="*/ 111 w 139"/>
                      <a:gd name="T21" fmla="*/ 3 h 34"/>
                      <a:gd name="T22" fmla="*/ 120 w 139"/>
                      <a:gd name="T23" fmla="*/ 6 h 34"/>
                      <a:gd name="T24" fmla="*/ 127 w 139"/>
                      <a:gd name="T25" fmla="*/ 9 h 34"/>
                      <a:gd name="T26" fmla="*/ 131 w 139"/>
                      <a:gd name="T27" fmla="*/ 12 h 34"/>
                      <a:gd name="T28" fmla="*/ 132 w 139"/>
                      <a:gd name="T29" fmla="*/ 15 h 34"/>
                      <a:gd name="T30" fmla="*/ 130 w 139"/>
                      <a:gd name="T31" fmla="*/ 19 h 34"/>
                      <a:gd name="T32" fmla="*/ 126 w 139"/>
                      <a:gd name="T33" fmla="*/ 22 h 34"/>
                      <a:gd name="T34" fmla="*/ 119 w 139"/>
                      <a:gd name="T35" fmla="*/ 25 h 34"/>
                      <a:gd name="T36" fmla="*/ 110 w 139"/>
                      <a:gd name="T37" fmla="*/ 28 h 34"/>
                      <a:gd name="T38" fmla="*/ 99 w 139"/>
                      <a:gd name="T39" fmla="*/ 30 h 34"/>
                      <a:gd name="T40" fmla="*/ 87 w 139"/>
                      <a:gd name="T41" fmla="*/ 31 h 34"/>
                      <a:gd name="T42" fmla="*/ 74 w 139"/>
                      <a:gd name="T43" fmla="*/ 32 h 34"/>
                      <a:gd name="T44" fmla="*/ 61 w 139"/>
                      <a:gd name="T45" fmla="*/ 33 h 34"/>
                      <a:gd name="T46" fmla="*/ 48 w 139"/>
                      <a:gd name="T47" fmla="*/ 32 h 34"/>
                      <a:gd name="T48" fmla="*/ 37 w 139"/>
                      <a:gd name="T49" fmla="*/ 31 h 34"/>
                      <a:gd name="T50" fmla="*/ 26 w 139"/>
                      <a:gd name="T51" fmla="*/ 29 h 34"/>
                      <a:gd name="T52" fmla="*/ 18 w 139"/>
                      <a:gd name="T53" fmla="*/ 27 h 34"/>
                      <a:gd name="T54" fmla="*/ 11 w 139"/>
                      <a:gd name="T55" fmla="*/ 24 h 34"/>
                      <a:gd name="T56" fmla="*/ 8 w 139"/>
                      <a:gd name="T57" fmla="*/ 20 h 34"/>
                      <a:gd name="T58" fmla="*/ 0 w 139"/>
                      <a:gd name="T59" fmla="*/ 18 h 34"/>
                      <a:gd name="T60" fmla="*/ 1 w 139"/>
                      <a:gd name="T61" fmla="*/ 14 h 34"/>
                      <a:gd name="T62" fmla="*/ 6 w 139"/>
                      <a:gd name="T63" fmla="*/ 11 h 34"/>
                      <a:gd name="T64" fmla="*/ 14 w 139"/>
                      <a:gd name="T65" fmla="*/ 8 h 34"/>
                      <a:gd name="T66" fmla="*/ 24 w 139"/>
                      <a:gd name="T67" fmla="*/ 5 h 34"/>
                      <a:gd name="T68" fmla="*/ 36 w 139"/>
                      <a:gd name="T69" fmla="*/ 2 h 34"/>
                      <a:gd name="T70" fmla="*/ 49 w 139"/>
                      <a:gd name="T71" fmla="*/ 1 h 34"/>
                      <a:gd name="T72" fmla="*/ 64 w 139"/>
                      <a:gd name="T73" fmla="*/ 0 h 34"/>
                      <a:gd name="T74" fmla="*/ 78 w 139"/>
                      <a:gd name="T75" fmla="*/ 0 h 34"/>
                      <a:gd name="T76" fmla="*/ 92 w 139"/>
                      <a:gd name="T77" fmla="*/ 0 h 34"/>
                      <a:gd name="T78" fmla="*/ 106 w 139"/>
                      <a:gd name="T79" fmla="*/ 1 h 34"/>
                      <a:gd name="T80" fmla="*/ 117 w 139"/>
                      <a:gd name="T81" fmla="*/ 3 h 34"/>
                      <a:gd name="T82" fmla="*/ 127 w 139"/>
                      <a:gd name="T83" fmla="*/ 6 h 34"/>
                      <a:gd name="T84" fmla="*/ 134 w 139"/>
                      <a:gd name="T85" fmla="*/ 9 h 34"/>
                      <a:gd name="T86" fmla="*/ 138 w 139"/>
                      <a:gd name="T87" fmla="*/ 12 h 34"/>
                      <a:gd name="T88" fmla="*/ 139 w 139"/>
                      <a:gd name="T89" fmla="*/ 16 h 34"/>
                      <a:gd name="T90" fmla="*/ 137 w 139"/>
                      <a:gd name="T91" fmla="*/ 20 h 34"/>
                      <a:gd name="T92" fmla="*/ 132 w 139"/>
                      <a:gd name="T93" fmla="*/ 23 h 34"/>
                      <a:gd name="T94" fmla="*/ 124 w 139"/>
                      <a:gd name="T95" fmla="*/ 26 h 34"/>
                      <a:gd name="T96" fmla="*/ 114 w 139"/>
                      <a:gd name="T97" fmla="*/ 29 h 34"/>
                      <a:gd name="T98" fmla="*/ 102 w 139"/>
                      <a:gd name="T99" fmla="*/ 31 h 34"/>
                      <a:gd name="T100" fmla="*/ 88 w 139"/>
                      <a:gd name="T101" fmla="*/ 33 h 34"/>
                      <a:gd name="T102" fmla="*/ 73 w 139"/>
                      <a:gd name="T103" fmla="*/ 34 h 34"/>
                      <a:gd name="T104" fmla="*/ 58 w 139"/>
                      <a:gd name="T105" fmla="*/ 34 h 34"/>
                      <a:gd name="T106" fmla="*/ 44 w 139"/>
                      <a:gd name="T107" fmla="*/ 33 h 34"/>
                      <a:gd name="T108" fmla="*/ 31 w 139"/>
                      <a:gd name="T109" fmla="*/ 32 h 34"/>
                      <a:gd name="T110" fmla="*/ 20 w 139"/>
                      <a:gd name="T111" fmla="*/ 30 h 34"/>
                      <a:gd name="T112" fmla="*/ 10 w 139"/>
                      <a:gd name="T113" fmla="*/ 27 h 34"/>
                      <a:gd name="T114" fmla="*/ 4 w 139"/>
                      <a:gd name="T115" fmla="*/ 24 h 34"/>
                      <a:gd name="T116" fmla="*/ 0 w 139"/>
                      <a:gd name="T117" fmla="*/ 21 h 34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39"/>
                      <a:gd name="T178" fmla="*/ 0 h 34"/>
                      <a:gd name="T179" fmla="*/ 139 w 139"/>
                      <a:gd name="T180" fmla="*/ 34 h 34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39" h="34">
                        <a:moveTo>
                          <a:pt x="7" y="18"/>
                        </a:moveTo>
                        <a:lnTo>
                          <a:pt x="7" y="17"/>
                        </a:lnTo>
                        <a:lnTo>
                          <a:pt x="7" y="16"/>
                        </a:lnTo>
                        <a:lnTo>
                          <a:pt x="7" y="15"/>
                        </a:lnTo>
                        <a:lnTo>
                          <a:pt x="8" y="14"/>
                        </a:lnTo>
                        <a:lnTo>
                          <a:pt x="9" y="13"/>
                        </a:lnTo>
                        <a:lnTo>
                          <a:pt x="10" y="13"/>
                        </a:lnTo>
                        <a:lnTo>
                          <a:pt x="10" y="12"/>
                        </a:lnTo>
                        <a:lnTo>
                          <a:pt x="11" y="12"/>
                        </a:lnTo>
                        <a:lnTo>
                          <a:pt x="11" y="11"/>
                        </a:lnTo>
                        <a:lnTo>
                          <a:pt x="12" y="11"/>
                        </a:lnTo>
                        <a:lnTo>
                          <a:pt x="13" y="10"/>
                        </a:lnTo>
                        <a:lnTo>
                          <a:pt x="14" y="10"/>
                        </a:lnTo>
                        <a:lnTo>
                          <a:pt x="15" y="9"/>
                        </a:lnTo>
                        <a:lnTo>
                          <a:pt x="16" y="9"/>
                        </a:lnTo>
                        <a:lnTo>
                          <a:pt x="17" y="8"/>
                        </a:lnTo>
                        <a:lnTo>
                          <a:pt x="18" y="8"/>
                        </a:lnTo>
                        <a:lnTo>
                          <a:pt x="19" y="8"/>
                        </a:lnTo>
                        <a:lnTo>
                          <a:pt x="19" y="7"/>
                        </a:lnTo>
                        <a:lnTo>
                          <a:pt x="20" y="7"/>
                        </a:lnTo>
                        <a:lnTo>
                          <a:pt x="21" y="7"/>
                        </a:lnTo>
                        <a:lnTo>
                          <a:pt x="22" y="7"/>
                        </a:lnTo>
                        <a:lnTo>
                          <a:pt x="23" y="6"/>
                        </a:lnTo>
                        <a:lnTo>
                          <a:pt x="24" y="6"/>
                        </a:lnTo>
                        <a:lnTo>
                          <a:pt x="25" y="6"/>
                        </a:lnTo>
                        <a:lnTo>
                          <a:pt x="26" y="5"/>
                        </a:lnTo>
                        <a:lnTo>
                          <a:pt x="27" y="5"/>
                        </a:lnTo>
                        <a:lnTo>
                          <a:pt x="28" y="5"/>
                        </a:lnTo>
                        <a:lnTo>
                          <a:pt x="29" y="5"/>
                        </a:lnTo>
                        <a:lnTo>
                          <a:pt x="30" y="4"/>
                        </a:lnTo>
                        <a:lnTo>
                          <a:pt x="31" y="4"/>
                        </a:lnTo>
                        <a:lnTo>
                          <a:pt x="32" y="4"/>
                        </a:lnTo>
                        <a:lnTo>
                          <a:pt x="33" y="4"/>
                        </a:lnTo>
                        <a:lnTo>
                          <a:pt x="34" y="4"/>
                        </a:lnTo>
                        <a:lnTo>
                          <a:pt x="35" y="3"/>
                        </a:lnTo>
                        <a:lnTo>
                          <a:pt x="36" y="3"/>
                        </a:lnTo>
                        <a:lnTo>
                          <a:pt x="37" y="3"/>
                        </a:lnTo>
                        <a:lnTo>
                          <a:pt x="38" y="3"/>
                        </a:lnTo>
                        <a:lnTo>
                          <a:pt x="39" y="3"/>
                        </a:lnTo>
                        <a:lnTo>
                          <a:pt x="40" y="2"/>
                        </a:lnTo>
                        <a:lnTo>
                          <a:pt x="41" y="2"/>
                        </a:lnTo>
                        <a:lnTo>
                          <a:pt x="42" y="2"/>
                        </a:lnTo>
                        <a:lnTo>
                          <a:pt x="43" y="2"/>
                        </a:lnTo>
                        <a:lnTo>
                          <a:pt x="44" y="2"/>
                        </a:lnTo>
                        <a:lnTo>
                          <a:pt x="45" y="2"/>
                        </a:lnTo>
                        <a:lnTo>
                          <a:pt x="46" y="2"/>
                        </a:lnTo>
                        <a:lnTo>
                          <a:pt x="47" y="2"/>
                        </a:lnTo>
                        <a:lnTo>
                          <a:pt x="48" y="1"/>
                        </a:lnTo>
                        <a:lnTo>
                          <a:pt x="49" y="1"/>
                        </a:lnTo>
                        <a:lnTo>
                          <a:pt x="50" y="1"/>
                        </a:lnTo>
                        <a:lnTo>
                          <a:pt x="52" y="1"/>
                        </a:lnTo>
                        <a:lnTo>
                          <a:pt x="53" y="1"/>
                        </a:lnTo>
                        <a:lnTo>
                          <a:pt x="54" y="1"/>
                        </a:lnTo>
                        <a:lnTo>
                          <a:pt x="55" y="1"/>
                        </a:lnTo>
                        <a:lnTo>
                          <a:pt x="56" y="1"/>
                        </a:lnTo>
                        <a:lnTo>
                          <a:pt x="57" y="1"/>
                        </a:lnTo>
                        <a:lnTo>
                          <a:pt x="58" y="1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0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89" y="0"/>
                        </a:lnTo>
                        <a:lnTo>
                          <a:pt x="90" y="1"/>
                        </a:lnTo>
                        <a:lnTo>
                          <a:pt x="91" y="1"/>
                        </a:lnTo>
                        <a:lnTo>
                          <a:pt x="92" y="1"/>
                        </a:lnTo>
                        <a:lnTo>
                          <a:pt x="93" y="1"/>
                        </a:lnTo>
                        <a:lnTo>
                          <a:pt x="94" y="1"/>
                        </a:lnTo>
                        <a:lnTo>
                          <a:pt x="95" y="1"/>
                        </a:lnTo>
                        <a:lnTo>
                          <a:pt x="96" y="1"/>
                        </a:lnTo>
                        <a:lnTo>
                          <a:pt x="97" y="1"/>
                        </a:lnTo>
                        <a:lnTo>
                          <a:pt x="98" y="1"/>
                        </a:lnTo>
                        <a:lnTo>
                          <a:pt x="99" y="1"/>
                        </a:lnTo>
                        <a:lnTo>
                          <a:pt x="100" y="1"/>
                        </a:lnTo>
                        <a:lnTo>
                          <a:pt x="101" y="2"/>
                        </a:lnTo>
                        <a:lnTo>
                          <a:pt x="102" y="2"/>
                        </a:lnTo>
                        <a:lnTo>
                          <a:pt x="103" y="2"/>
                        </a:lnTo>
                        <a:lnTo>
                          <a:pt x="104" y="2"/>
                        </a:lnTo>
                        <a:lnTo>
                          <a:pt x="105" y="2"/>
                        </a:lnTo>
                        <a:lnTo>
                          <a:pt x="106" y="2"/>
                        </a:lnTo>
                        <a:lnTo>
                          <a:pt x="107" y="3"/>
                        </a:lnTo>
                        <a:lnTo>
                          <a:pt x="108" y="3"/>
                        </a:lnTo>
                        <a:lnTo>
                          <a:pt x="109" y="3"/>
                        </a:lnTo>
                        <a:lnTo>
                          <a:pt x="110" y="3"/>
                        </a:lnTo>
                        <a:lnTo>
                          <a:pt x="111" y="3"/>
                        </a:lnTo>
                        <a:lnTo>
                          <a:pt x="112" y="4"/>
                        </a:lnTo>
                        <a:lnTo>
                          <a:pt x="113" y="4"/>
                        </a:lnTo>
                        <a:lnTo>
                          <a:pt x="114" y="4"/>
                        </a:lnTo>
                        <a:lnTo>
                          <a:pt x="115" y="4"/>
                        </a:lnTo>
                        <a:lnTo>
                          <a:pt x="116" y="5"/>
                        </a:lnTo>
                        <a:lnTo>
                          <a:pt x="117" y="5"/>
                        </a:lnTo>
                        <a:lnTo>
                          <a:pt x="118" y="5"/>
                        </a:lnTo>
                        <a:lnTo>
                          <a:pt x="119" y="5"/>
                        </a:lnTo>
                        <a:lnTo>
                          <a:pt x="120" y="6"/>
                        </a:lnTo>
                        <a:lnTo>
                          <a:pt x="121" y="6"/>
                        </a:lnTo>
                        <a:lnTo>
                          <a:pt x="122" y="6"/>
                        </a:lnTo>
                        <a:lnTo>
                          <a:pt x="123" y="7"/>
                        </a:lnTo>
                        <a:lnTo>
                          <a:pt x="124" y="7"/>
                        </a:lnTo>
                        <a:lnTo>
                          <a:pt x="125" y="8"/>
                        </a:lnTo>
                        <a:lnTo>
                          <a:pt x="126" y="8"/>
                        </a:lnTo>
                        <a:lnTo>
                          <a:pt x="127" y="9"/>
                        </a:lnTo>
                        <a:lnTo>
                          <a:pt x="128" y="9"/>
                        </a:lnTo>
                        <a:lnTo>
                          <a:pt x="128" y="10"/>
                        </a:lnTo>
                        <a:lnTo>
                          <a:pt x="129" y="10"/>
                        </a:lnTo>
                        <a:lnTo>
                          <a:pt x="130" y="11"/>
                        </a:lnTo>
                        <a:lnTo>
                          <a:pt x="130" y="12"/>
                        </a:lnTo>
                        <a:lnTo>
                          <a:pt x="131" y="12"/>
                        </a:lnTo>
                        <a:lnTo>
                          <a:pt x="131" y="13"/>
                        </a:lnTo>
                        <a:lnTo>
                          <a:pt x="132" y="14"/>
                        </a:lnTo>
                        <a:lnTo>
                          <a:pt x="132" y="15"/>
                        </a:lnTo>
                        <a:lnTo>
                          <a:pt x="132" y="16"/>
                        </a:lnTo>
                        <a:lnTo>
                          <a:pt x="132" y="17"/>
                        </a:lnTo>
                        <a:lnTo>
                          <a:pt x="131" y="17"/>
                        </a:lnTo>
                        <a:lnTo>
                          <a:pt x="131" y="18"/>
                        </a:lnTo>
                        <a:lnTo>
                          <a:pt x="130" y="19"/>
                        </a:lnTo>
                        <a:lnTo>
                          <a:pt x="129" y="20"/>
                        </a:lnTo>
                        <a:lnTo>
                          <a:pt x="128" y="20"/>
                        </a:lnTo>
                        <a:lnTo>
                          <a:pt x="128" y="21"/>
                        </a:lnTo>
                        <a:lnTo>
                          <a:pt x="127" y="21"/>
                        </a:lnTo>
                        <a:lnTo>
                          <a:pt x="126" y="22"/>
                        </a:lnTo>
                        <a:lnTo>
                          <a:pt x="125" y="23"/>
                        </a:lnTo>
                        <a:lnTo>
                          <a:pt x="124" y="23"/>
                        </a:lnTo>
                        <a:lnTo>
                          <a:pt x="123" y="23"/>
                        </a:lnTo>
                        <a:lnTo>
                          <a:pt x="123" y="24"/>
                        </a:lnTo>
                        <a:lnTo>
                          <a:pt x="122" y="24"/>
                        </a:lnTo>
                        <a:lnTo>
                          <a:pt x="121" y="24"/>
                        </a:lnTo>
                        <a:lnTo>
                          <a:pt x="121" y="25"/>
                        </a:lnTo>
                        <a:lnTo>
                          <a:pt x="120" y="25"/>
                        </a:lnTo>
                        <a:lnTo>
                          <a:pt x="119" y="25"/>
                        </a:lnTo>
                        <a:lnTo>
                          <a:pt x="118" y="26"/>
                        </a:lnTo>
                        <a:lnTo>
                          <a:pt x="117" y="26"/>
                        </a:lnTo>
                        <a:lnTo>
                          <a:pt x="116" y="26"/>
                        </a:lnTo>
                        <a:lnTo>
                          <a:pt x="115" y="26"/>
                        </a:lnTo>
                        <a:lnTo>
                          <a:pt x="114" y="27"/>
                        </a:lnTo>
                        <a:lnTo>
                          <a:pt x="113" y="27"/>
                        </a:lnTo>
                        <a:lnTo>
                          <a:pt x="112" y="27"/>
                        </a:lnTo>
                        <a:lnTo>
                          <a:pt x="111" y="28"/>
                        </a:lnTo>
                        <a:lnTo>
                          <a:pt x="110" y="28"/>
                        </a:lnTo>
                        <a:lnTo>
                          <a:pt x="109" y="28"/>
                        </a:lnTo>
                        <a:lnTo>
                          <a:pt x="108" y="28"/>
                        </a:lnTo>
                        <a:lnTo>
                          <a:pt x="107" y="29"/>
                        </a:lnTo>
                        <a:lnTo>
                          <a:pt x="106" y="29"/>
                        </a:lnTo>
                        <a:lnTo>
                          <a:pt x="105" y="29"/>
                        </a:lnTo>
                        <a:lnTo>
                          <a:pt x="104" y="29"/>
                        </a:lnTo>
                        <a:lnTo>
                          <a:pt x="103" y="29"/>
                        </a:lnTo>
                        <a:lnTo>
                          <a:pt x="102" y="29"/>
                        </a:lnTo>
                        <a:lnTo>
                          <a:pt x="101" y="30"/>
                        </a:lnTo>
                        <a:lnTo>
                          <a:pt x="100" y="30"/>
                        </a:lnTo>
                        <a:lnTo>
                          <a:pt x="99" y="30"/>
                        </a:lnTo>
                        <a:lnTo>
                          <a:pt x="98" y="30"/>
                        </a:lnTo>
                        <a:lnTo>
                          <a:pt x="97" y="30"/>
                        </a:lnTo>
                        <a:lnTo>
                          <a:pt x="96" y="31"/>
                        </a:lnTo>
                        <a:lnTo>
                          <a:pt x="95" y="31"/>
                        </a:lnTo>
                        <a:lnTo>
                          <a:pt x="94" y="31"/>
                        </a:lnTo>
                        <a:lnTo>
                          <a:pt x="93" y="31"/>
                        </a:lnTo>
                        <a:lnTo>
                          <a:pt x="91" y="31"/>
                        </a:lnTo>
                        <a:lnTo>
                          <a:pt x="90" y="31"/>
                        </a:lnTo>
                        <a:lnTo>
                          <a:pt x="89" y="31"/>
                        </a:lnTo>
                        <a:lnTo>
                          <a:pt x="88" y="31"/>
                        </a:lnTo>
                        <a:lnTo>
                          <a:pt x="87" y="31"/>
                        </a:lnTo>
                        <a:lnTo>
                          <a:pt x="86" y="32"/>
                        </a:lnTo>
                        <a:lnTo>
                          <a:pt x="85" y="32"/>
                        </a:lnTo>
                        <a:lnTo>
                          <a:pt x="84" y="32"/>
                        </a:lnTo>
                        <a:lnTo>
                          <a:pt x="83" y="32"/>
                        </a:lnTo>
                        <a:lnTo>
                          <a:pt x="82" y="32"/>
                        </a:lnTo>
                        <a:lnTo>
                          <a:pt x="81" y="32"/>
                        </a:lnTo>
                        <a:lnTo>
                          <a:pt x="80" y="32"/>
                        </a:lnTo>
                        <a:lnTo>
                          <a:pt x="79" y="32"/>
                        </a:lnTo>
                        <a:lnTo>
                          <a:pt x="78" y="32"/>
                        </a:lnTo>
                        <a:lnTo>
                          <a:pt x="77" y="32"/>
                        </a:lnTo>
                        <a:lnTo>
                          <a:pt x="75" y="32"/>
                        </a:lnTo>
                        <a:lnTo>
                          <a:pt x="74" y="32"/>
                        </a:lnTo>
                        <a:lnTo>
                          <a:pt x="73" y="32"/>
                        </a:lnTo>
                        <a:lnTo>
                          <a:pt x="72" y="32"/>
                        </a:lnTo>
                        <a:lnTo>
                          <a:pt x="71" y="33"/>
                        </a:lnTo>
                        <a:lnTo>
                          <a:pt x="70" y="33"/>
                        </a:lnTo>
                        <a:lnTo>
                          <a:pt x="69" y="33"/>
                        </a:lnTo>
                        <a:lnTo>
                          <a:pt x="68" y="33"/>
                        </a:lnTo>
                        <a:lnTo>
                          <a:pt x="67" y="33"/>
                        </a:lnTo>
                        <a:lnTo>
                          <a:pt x="66" y="33"/>
                        </a:lnTo>
                        <a:lnTo>
                          <a:pt x="64" y="33"/>
                        </a:lnTo>
                        <a:lnTo>
                          <a:pt x="63" y="33"/>
                        </a:lnTo>
                        <a:lnTo>
                          <a:pt x="62" y="33"/>
                        </a:lnTo>
                        <a:lnTo>
                          <a:pt x="61" y="33"/>
                        </a:lnTo>
                        <a:lnTo>
                          <a:pt x="60" y="33"/>
                        </a:lnTo>
                        <a:lnTo>
                          <a:pt x="59" y="33"/>
                        </a:lnTo>
                        <a:lnTo>
                          <a:pt x="58" y="33"/>
                        </a:lnTo>
                        <a:lnTo>
                          <a:pt x="57" y="32"/>
                        </a:lnTo>
                        <a:lnTo>
                          <a:pt x="56" y="32"/>
                        </a:lnTo>
                        <a:lnTo>
                          <a:pt x="55" y="32"/>
                        </a:lnTo>
                        <a:lnTo>
                          <a:pt x="54" y="32"/>
                        </a:lnTo>
                        <a:lnTo>
                          <a:pt x="53" y="32"/>
                        </a:lnTo>
                        <a:lnTo>
                          <a:pt x="52" y="32"/>
                        </a:lnTo>
                        <a:lnTo>
                          <a:pt x="50" y="32"/>
                        </a:lnTo>
                        <a:lnTo>
                          <a:pt x="49" y="32"/>
                        </a:lnTo>
                        <a:lnTo>
                          <a:pt x="48" y="32"/>
                        </a:lnTo>
                        <a:lnTo>
                          <a:pt x="47" y="32"/>
                        </a:lnTo>
                        <a:lnTo>
                          <a:pt x="46" y="32"/>
                        </a:lnTo>
                        <a:lnTo>
                          <a:pt x="45" y="32"/>
                        </a:lnTo>
                        <a:lnTo>
                          <a:pt x="44" y="32"/>
                        </a:lnTo>
                        <a:lnTo>
                          <a:pt x="43" y="32"/>
                        </a:lnTo>
                        <a:lnTo>
                          <a:pt x="42" y="32"/>
                        </a:lnTo>
                        <a:lnTo>
                          <a:pt x="41" y="31"/>
                        </a:lnTo>
                        <a:lnTo>
                          <a:pt x="40" y="31"/>
                        </a:lnTo>
                        <a:lnTo>
                          <a:pt x="39" y="31"/>
                        </a:lnTo>
                        <a:lnTo>
                          <a:pt x="38" y="31"/>
                        </a:lnTo>
                        <a:lnTo>
                          <a:pt x="37" y="31"/>
                        </a:lnTo>
                        <a:lnTo>
                          <a:pt x="36" y="31"/>
                        </a:lnTo>
                        <a:lnTo>
                          <a:pt x="35" y="31"/>
                        </a:lnTo>
                        <a:lnTo>
                          <a:pt x="34" y="30"/>
                        </a:lnTo>
                        <a:lnTo>
                          <a:pt x="33" y="30"/>
                        </a:lnTo>
                        <a:lnTo>
                          <a:pt x="32" y="30"/>
                        </a:lnTo>
                        <a:lnTo>
                          <a:pt x="31" y="30"/>
                        </a:lnTo>
                        <a:lnTo>
                          <a:pt x="30" y="30"/>
                        </a:lnTo>
                        <a:lnTo>
                          <a:pt x="29" y="30"/>
                        </a:lnTo>
                        <a:lnTo>
                          <a:pt x="29" y="29"/>
                        </a:lnTo>
                        <a:lnTo>
                          <a:pt x="28" y="29"/>
                        </a:lnTo>
                        <a:lnTo>
                          <a:pt x="27" y="29"/>
                        </a:lnTo>
                        <a:lnTo>
                          <a:pt x="26" y="29"/>
                        </a:lnTo>
                        <a:lnTo>
                          <a:pt x="25" y="29"/>
                        </a:lnTo>
                        <a:lnTo>
                          <a:pt x="24" y="29"/>
                        </a:lnTo>
                        <a:lnTo>
                          <a:pt x="24" y="28"/>
                        </a:lnTo>
                        <a:lnTo>
                          <a:pt x="23" y="28"/>
                        </a:lnTo>
                        <a:lnTo>
                          <a:pt x="22" y="28"/>
                        </a:lnTo>
                        <a:lnTo>
                          <a:pt x="21" y="28"/>
                        </a:lnTo>
                        <a:lnTo>
                          <a:pt x="20" y="27"/>
                        </a:lnTo>
                        <a:lnTo>
                          <a:pt x="19" y="27"/>
                        </a:lnTo>
                        <a:lnTo>
                          <a:pt x="18" y="27"/>
                        </a:lnTo>
                        <a:lnTo>
                          <a:pt x="17" y="26"/>
                        </a:lnTo>
                        <a:lnTo>
                          <a:pt x="16" y="26"/>
                        </a:lnTo>
                        <a:lnTo>
                          <a:pt x="15" y="26"/>
                        </a:lnTo>
                        <a:lnTo>
                          <a:pt x="15" y="25"/>
                        </a:lnTo>
                        <a:lnTo>
                          <a:pt x="14" y="25"/>
                        </a:lnTo>
                        <a:lnTo>
                          <a:pt x="13" y="25"/>
                        </a:lnTo>
                        <a:lnTo>
                          <a:pt x="13" y="24"/>
                        </a:lnTo>
                        <a:lnTo>
                          <a:pt x="12" y="24"/>
                        </a:lnTo>
                        <a:lnTo>
                          <a:pt x="11" y="24"/>
                        </a:lnTo>
                        <a:lnTo>
                          <a:pt x="11" y="23"/>
                        </a:lnTo>
                        <a:lnTo>
                          <a:pt x="10" y="23"/>
                        </a:lnTo>
                        <a:lnTo>
                          <a:pt x="9" y="22"/>
                        </a:lnTo>
                        <a:lnTo>
                          <a:pt x="8" y="22"/>
                        </a:lnTo>
                        <a:lnTo>
                          <a:pt x="8" y="21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7" y="19"/>
                        </a:lnTo>
                        <a:lnTo>
                          <a:pt x="7" y="18"/>
                        </a:lnTo>
                        <a:moveTo>
                          <a:pt x="0" y="18"/>
                        </a:move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1" y="15"/>
                        </a:lnTo>
                        <a:lnTo>
                          <a:pt x="1" y="14"/>
                        </a:lnTo>
                        <a:lnTo>
                          <a:pt x="2" y="14"/>
                        </a:lnTo>
                        <a:lnTo>
                          <a:pt x="2" y="13"/>
                        </a:lnTo>
                        <a:lnTo>
                          <a:pt x="3" y="13"/>
                        </a:lnTo>
                        <a:lnTo>
                          <a:pt x="4" y="12"/>
                        </a:lnTo>
                        <a:lnTo>
                          <a:pt x="5" y="12"/>
                        </a:lnTo>
                        <a:lnTo>
                          <a:pt x="5" y="11"/>
                        </a:lnTo>
                        <a:lnTo>
                          <a:pt x="6" y="11"/>
                        </a:lnTo>
                        <a:lnTo>
                          <a:pt x="7" y="11"/>
                        </a:lnTo>
                        <a:lnTo>
                          <a:pt x="7" y="10"/>
                        </a:lnTo>
                        <a:lnTo>
                          <a:pt x="8" y="10"/>
                        </a:lnTo>
                        <a:lnTo>
                          <a:pt x="9" y="9"/>
                        </a:lnTo>
                        <a:lnTo>
                          <a:pt x="10" y="9"/>
                        </a:lnTo>
                        <a:lnTo>
                          <a:pt x="11" y="9"/>
                        </a:lnTo>
                        <a:lnTo>
                          <a:pt x="11" y="8"/>
                        </a:lnTo>
                        <a:lnTo>
                          <a:pt x="12" y="8"/>
                        </a:lnTo>
                        <a:lnTo>
                          <a:pt x="13" y="8"/>
                        </a:lnTo>
                        <a:lnTo>
                          <a:pt x="14" y="8"/>
                        </a:lnTo>
                        <a:lnTo>
                          <a:pt x="14" y="7"/>
                        </a:lnTo>
                        <a:lnTo>
                          <a:pt x="15" y="7"/>
                        </a:lnTo>
                        <a:lnTo>
                          <a:pt x="16" y="7"/>
                        </a:lnTo>
                        <a:lnTo>
                          <a:pt x="17" y="7"/>
                        </a:lnTo>
                        <a:lnTo>
                          <a:pt x="17" y="6"/>
                        </a:lnTo>
                        <a:lnTo>
                          <a:pt x="18" y="6"/>
                        </a:lnTo>
                        <a:lnTo>
                          <a:pt x="19" y="6"/>
                        </a:lnTo>
                        <a:lnTo>
                          <a:pt x="20" y="6"/>
                        </a:lnTo>
                        <a:lnTo>
                          <a:pt x="21" y="5"/>
                        </a:lnTo>
                        <a:lnTo>
                          <a:pt x="22" y="5"/>
                        </a:lnTo>
                        <a:lnTo>
                          <a:pt x="23" y="5"/>
                        </a:lnTo>
                        <a:lnTo>
                          <a:pt x="24" y="5"/>
                        </a:lnTo>
                        <a:lnTo>
                          <a:pt x="25" y="4"/>
                        </a:lnTo>
                        <a:lnTo>
                          <a:pt x="26" y="4"/>
                        </a:lnTo>
                        <a:lnTo>
                          <a:pt x="27" y="4"/>
                        </a:lnTo>
                        <a:lnTo>
                          <a:pt x="28" y="4"/>
                        </a:lnTo>
                        <a:lnTo>
                          <a:pt x="29" y="3"/>
                        </a:lnTo>
                        <a:lnTo>
                          <a:pt x="30" y="3"/>
                        </a:lnTo>
                        <a:lnTo>
                          <a:pt x="31" y="3"/>
                        </a:lnTo>
                        <a:lnTo>
                          <a:pt x="32" y="3"/>
                        </a:lnTo>
                        <a:lnTo>
                          <a:pt x="33" y="3"/>
                        </a:lnTo>
                        <a:lnTo>
                          <a:pt x="35" y="3"/>
                        </a:lnTo>
                        <a:lnTo>
                          <a:pt x="36" y="2"/>
                        </a:lnTo>
                        <a:lnTo>
                          <a:pt x="37" y="2"/>
                        </a:lnTo>
                        <a:lnTo>
                          <a:pt x="38" y="2"/>
                        </a:lnTo>
                        <a:lnTo>
                          <a:pt x="39" y="2"/>
                        </a:lnTo>
                        <a:lnTo>
                          <a:pt x="40" y="2"/>
                        </a:lnTo>
                        <a:lnTo>
                          <a:pt x="41" y="2"/>
                        </a:lnTo>
                        <a:lnTo>
                          <a:pt x="42" y="1"/>
                        </a:lnTo>
                        <a:lnTo>
                          <a:pt x="43" y="1"/>
                        </a:lnTo>
                        <a:lnTo>
                          <a:pt x="44" y="1"/>
                        </a:lnTo>
                        <a:lnTo>
                          <a:pt x="46" y="1"/>
                        </a:lnTo>
                        <a:lnTo>
                          <a:pt x="47" y="1"/>
                        </a:lnTo>
                        <a:lnTo>
                          <a:pt x="48" y="1"/>
                        </a:lnTo>
                        <a:lnTo>
                          <a:pt x="49" y="1"/>
                        </a:lnTo>
                        <a:lnTo>
                          <a:pt x="50" y="1"/>
                        </a:lnTo>
                        <a:lnTo>
                          <a:pt x="51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0"/>
                        </a:lnTo>
                        <a:lnTo>
                          <a:pt x="85" y="0"/>
                        </a:lnTo>
                        <a:lnTo>
                          <a:pt x="87" y="0"/>
                        </a:lnTo>
                        <a:lnTo>
                          <a:pt x="88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1" y="0"/>
                        </a:lnTo>
                        <a:lnTo>
                          <a:pt x="92" y="0"/>
                        </a:lnTo>
                        <a:lnTo>
                          <a:pt x="94" y="0"/>
                        </a:lnTo>
                        <a:lnTo>
                          <a:pt x="95" y="0"/>
                        </a:lnTo>
                        <a:lnTo>
                          <a:pt x="96" y="0"/>
                        </a:lnTo>
                        <a:lnTo>
                          <a:pt x="97" y="0"/>
                        </a:lnTo>
                        <a:lnTo>
                          <a:pt x="98" y="1"/>
                        </a:lnTo>
                        <a:lnTo>
                          <a:pt x="99" y="1"/>
                        </a:lnTo>
                        <a:lnTo>
                          <a:pt x="100" y="1"/>
                        </a:lnTo>
                        <a:lnTo>
                          <a:pt x="101" y="1"/>
                        </a:lnTo>
                        <a:lnTo>
                          <a:pt x="103" y="1"/>
                        </a:lnTo>
                        <a:lnTo>
                          <a:pt x="104" y="1"/>
                        </a:lnTo>
                        <a:lnTo>
                          <a:pt x="105" y="1"/>
                        </a:lnTo>
                        <a:lnTo>
                          <a:pt x="106" y="1"/>
                        </a:lnTo>
                        <a:lnTo>
                          <a:pt x="107" y="1"/>
                        </a:lnTo>
                        <a:lnTo>
                          <a:pt x="108" y="2"/>
                        </a:lnTo>
                        <a:lnTo>
                          <a:pt x="109" y="2"/>
                        </a:lnTo>
                        <a:lnTo>
                          <a:pt x="110" y="2"/>
                        </a:lnTo>
                        <a:lnTo>
                          <a:pt x="111" y="2"/>
                        </a:lnTo>
                        <a:lnTo>
                          <a:pt x="112" y="2"/>
                        </a:lnTo>
                        <a:lnTo>
                          <a:pt x="113" y="2"/>
                        </a:lnTo>
                        <a:lnTo>
                          <a:pt x="114" y="3"/>
                        </a:lnTo>
                        <a:lnTo>
                          <a:pt x="115" y="3"/>
                        </a:lnTo>
                        <a:lnTo>
                          <a:pt x="116" y="3"/>
                        </a:lnTo>
                        <a:lnTo>
                          <a:pt x="117" y="3"/>
                        </a:lnTo>
                        <a:lnTo>
                          <a:pt x="118" y="4"/>
                        </a:lnTo>
                        <a:lnTo>
                          <a:pt x="119" y="4"/>
                        </a:lnTo>
                        <a:lnTo>
                          <a:pt x="120" y="4"/>
                        </a:lnTo>
                        <a:lnTo>
                          <a:pt x="121" y="4"/>
                        </a:lnTo>
                        <a:lnTo>
                          <a:pt x="122" y="4"/>
                        </a:lnTo>
                        <a:lnTo>
                          <a:pt x="122" y="5"/>
                        </a:lnTo>
                        <a:lnTo>
                          <a:pt x="123" y="5"/>
                        </a:lnTo>
                        <a:lnTo>
                          <a:pt x="124" y="5"/>
                        </a:lnTo>
                        <a:lnTo>
                          <a:pt x="125" y="5"/>
                        </a:lnTo>
                        <a:lnTo>
                          <a:pt x="126" y="6"/>
                        </a:lnTo>
                        <a:lnTo>
                          <a:pt x="127" y="6"/>
                        </a:lnTo>
                        <a:lnTo>
                          <a:pt x="128" y="6"/>
                        </a:lnTo>
                        <a:lnTo>
                          <a:pt x="129" y="7"/>
                        </a:lnTo>
                        <a:lnTo>
                          <a:pt x="130" y="7"/>
                        </a:lnTo>
                        <a:lnTo>
                          <a:pt x="131" y="7"/>
                        </a:lnTo>
                        <a:lnTo>
                          <a:pt x="131" y="8"/>
                        </a:lnTo>
                        <a:lnTo>
                          <a:pt x="132" y="8"/>
                        </a:lnTo>
                        <a:lnTo>
                          <a:pt x="133" y="8"/>
                        </a:lnTo>
                        <a:lnTo>
                          <a:pt x="133" y="9"/>
                        </a:lnTo>
                        <a:lnTo>
                          <a:pt x="134" y="9"/>
                        </a:lnTo>
                        <a:lnTo>
                          <a:pt x="135" y="9"/>
                        </a:lnTo>
                        <a:lnTo>
                          <a:pt x="135" y="10"/>
                        </a:lnTo>
                        <a:lnTo>
                          <a:pt x="136" y="10"/>
                        </a:lnTo>
                        <a:lnTo>
                          <a:pt x="136" y="11"/>
                        </a:lnTo>
                        <a:lnTo>
                          <a:pt x="137" y="11"/>
                        </a:lnTo>
                        <a:lnTo>
                          <a:pt x="137" y="12"/>
                        </a:lnTo>
                        <a:lnTo>
                          <a:pt x="138" y="12"/>
                        </a:lnTo>
                        <a:lnTo>
                          <a:pt x="138" y="13"/>
                        </a:lnTo>
                        <a:lnTo>
                          <a:pt x="139" y="14"/>
                        </a:lnTo>
                        <a:lnTo>
                          <a:pt x="139" y="15"/>
                        </a:lnTo>
                        <a:lnTo>
                          <a:pt x="139" y="16"/>
                        </a:lnTo>
                        <a:lnTo>
                          <a:pt x="139" y="17"/>
                        </a:lnTo>
                        <a:lnTo>
                          <a:pt x="138" y="18"/>
                        </a:lnTo>
                        <a:lnTo>
                          <a:pt x="138" y="19"/>
                        </a:lnTo>
                        <a:lnTo>
                          <a:pt x="137" y="19"/>
                        </a:lnTo>
                        <a:lnTo>
                          <a:pt x="137" y="20"/>
                        </a:lnTo>
                        <a:lnTo>
                          <a:pt x="136" y="20"/>
                        </a:lnTo>
                        <a:lnTo>
                          <a:pt x="136" y="21"/>
                        </a:lnTo>
                        <a:lnTo>
                          <a:pt x="135" y="21"/>
                        </a:lnTo>
                        <a:lnTo>
                          <a:pt x="134" y="22"/>
                        </a:lnTo>
                        <a:lnTo>
                          <a:pt x="133" y="22"/>
                        </a:lnTo>
                        <a:lnTo>
                          <a:pt x="133" y="23"/>
                        </a:lnTo>
                        <a:lnTo>
                          <a:pt x="132" y="23"/>
                        </a:lnTo>
                        <a:lnTo>
                          <a:pt x="131" y="23"/>
                        </a:lnTo>
                        <a:lnTo>
                          <a:pt x="131" y="24"/>
                        </a:lnTo>
                        <a:lnTo>
                          <a:pt x="130" y="24"/>
                        </a:lnTo>
                        <a:lnTo>
                          <a:pt x="129" y="25"/>
                        </a:lnTo>
                        <a:lnTo>
                          <a:pt x="128" y="25"/>
                        </a:lnTo>
                        <a:lnTo>
                          <a:pt x="127" y="25"/>
                        </a:lnTo>
                        <a:lnTo>
                          <a:pt x="126" y="26"/>
                        </a:lnTo>
                        <a:lnTo>
                          <a:pt x="125" y="26"/>
                        </a:lnTo>
                        <a:lnTo>
                          <a:pt x="124" y="26"/>
                        </a:lnTo>
                        <a:lnTo>
                          <a:pt x="123" y="27"/>
                        </a:lnTo>
                        <a:lnTo>
                          <a:pt x="122" y="27"/>
                        </a:lnTo>
                        <a:lnTo>
                          <a:pt x="121" y="27"/>
                        </a:lnTo>
                        <a:lnTo>
                          <a:pt x="120" y="28"/>
                        </a:lnTo>
                        <a:lnTo>
                          <a:pt x="119" y="28"/>
                        </a:lnTo>
                        <a:lnTo>
                          <a:pt x="118" y="28"/>
                        </a:lnTo>
                        <a:lnTo>
                          <a:pt x="117" y="28"/>
                        </a:lnTo>
                        <a:lnTo>
                          <a:pt x="117" y="29"/>
                        </a:lnTo>
                        <a:lnTo>
                          <a:pt x="116" y="29"/>
                        </a:lnTo>
                        <a:lnTo>
                          <a:pt x="115" y="29"/>
                        </a:lnTo>
                        <a:lnTo>
                          <a:pt x="114" y="29"/>
                        </a:lnTo>
                        <a:lnTo>
                          <a:pt x="113" y="29"/>
                        </a:lnTo>
                        <a:lnTo>
                          <a:pt x="112" y="30"/>
                        </a:lnTo>
                        <a:lnTo>
                          <a:pt x="111" y="30"/>
                        </a:lnTo>
                        <a:lnTo>
                          <a:pt x="110" y="30"/>
                        </a:lnTo>
                        <a:lnTo>
                          <a:pt x="109" y="30"/>
                        </a:lnTo>
                        <a:lnTo>
                          <a:pt x="108" y="30"/>
                        </a:lnTo>
                        <a:lnTo>
                          <a:pt x="107" y="31"/>
                        </a:lnTo>
                        <a:lnTo>
                          <a:pt x="106" y="31"/>
                        </a:lnTo>
                        <a:lnTo>
                          <a:pt x="105" y="31"/>
                        </a:lnTo>
                        <a:lnTo>
                          <a:pt x="104" y="31"/>
                        </a:lnTo>
                        <a:lnTo>
                          <a:pt x="103" y="31"/>
                        </a:lnTo>
                        <a:lnTo>
                          <a:pt x="102" y="31"/>
                        </a:lnTo>
                        <a:lnTo>
                          <a:pt x="100" y="32"/>
                        </a:lnTo>
                        <a:lnTo>
                          <a:pt x="99" y="32"/>
                        </a:lnTo>
                        <a:lnTo>
                          <a:pt x="98" y="32"/>
                        </a:lnTo>
                        <a:lnTo>
                          <a:pt x="97" y="32"/>
                        </a:lnTo>
                        <a:lnTo>
                          <a:pt x="96" y="32"/>
                        </a:lnTo>
                        <a:lnTo>
                          <a:pt x="95" y="32"/>
                        </a:lnTo>
                        <a:lnTo>
                          <a:pt x="94" y="33"/>
                        </a:lnTo>
                        <a:lnTo>
                          <a:pt x="92" y="33"/>
                        </a:lnTo>
                        <a:lnTo>
                          <a:pt x="91" y="33"/>
                        </a:lnTo>
                        <a:lnTo>
                          <a:pt x="90" y="33"/>
                        </a:lnTo>
                        <a:lnTo>
                          <a:pt x="89" y="33"/>
                        </a:lnTo>
                        <a:lnTo>
                          <a:pt x="88" y="33"/>
                        </a:lnTo>
                        <a:lnTo>
                          <a:pt x="87" y="33"/>
                        </a:lnTo>
                        <a:lnTo>
                          <a:pt x="85" y="33"/>
                        </a:lnTo>
                        <a:lnTo>
                          <a:pt x="84" y="33"/>
                        </a:lnTo>
                        <a:lnTo>
                          <a:pt x="83" y="33"/>
                        </a:lnTo>
                        <a:lnTo>
                          <a:pt x="82" y="34"/>
                        </a:lnTo>
                        <a:lnTo>
                          <a:pt x="81" y="34"/>
                        </a:lnTo>
                        <a:lnTo>
                          <a:pt x="79" y="34"/>
                        </a:lnTo>
                        <a:lnTo>
                          <a:pt x="78" y="34"/>
                        </a:lnTo>
                        <a:lnTo>
                          <a:pt x="77" y="34"/>
                        </a:lnTo>
                        <a:lnTo>
                          <a:pt x="76" y="34"/>
                        </a:lnTo>
                        <a:lnTo>
                          <a:pt x="74" y="34"/>
                        </a:lnTo>
                        <a:lnTo>
                          <a:pt x="73" y="34"/>
                        </a:lnTo>
                        <a:lnTo>
                          <a:pt x="72" y="34"/>
                        </a:lnTo>
                        <a:lnTo>
                          <a:pt x="71" y="34"/>
                        </a:lnTo>
                        <a:lnTo>
                          <a:pt x="70" y="34"/>
                        </a:lnTo>
                        <a:lnTo>
                          <a:pt x="68" y="34"/>
                        </a:lnTo>
                        <a:lnTo>
                          <a:pt x="67" y="34"/>
                        </a:lnTo>
                        <a:lnTo>
                          <a:pt x="66" y="34"/>
                        </a:lnTo>
                        <a:lnTo>
                          <a:pt x="65" y="34"/>
                        </a:lnTo>
                        <a:lnTo>
                          <a:pt x="63" y="34"/>
                        </a:lnTo>
                        <a:lnTo>
                          <a:pt x="62" y="34"/>
                        </a:lnTo>
                        <a:lnTo>
                          <a:pt x="61" y="34"/>
                        </a:lnTo>
                        <a:lnTo>
                          <a:pt x="60" y="34"/>
                        </a:lnTo>
                        <a:lnTo>
                          <a:pt x="58" y="34"/>
                        </a:lnTo>
                        <a:lnTo>
                          <a:pt x="57" y="34"/>
                        </a:lnTo>
                        <a:lnTo>
                          <a:pt x="56" y="34"/>
                        </a:lnTo>
                        <a:lnTo>
                          <a:pt x="55" y="34"/>
                        </a:lnTo>
                        <a:lnTo>
                          <a:pt x="54" y="34"/>
                        </a:lnTo>
                        <a:lnTo>
                          <a:pt x="52" y="34"/>
                        </a:lnTo>
                        <a:lnTo>
                          <a:pt x="51" y="34"/>
                        </a:lnTo>
                        <a:lnTo>
                          <a:pt x="50" y="34"/>
                        </a:lnTo>
                        <a:lnTo>
                          <a:pt x="49" y="34"/>
                        </a:lnTo>
                        <a:lnTo>
                          <a:pt x="48" y="34"/>
                        </a:lnTo>
                        <a:lnTo>
                          <a:pt x="47" y="34"/>
                        </a:lnTo>
                        <a:lnTo>
                          <a:pt x="45" y="34"/>
                        </a:lnTo>
                        <a:lnTo>
                          <a:pt x="44" y="33"/>
                        </a:lnTo>
                        <a:lnTo>
                          <a:pt x="43" y="33"/>
                        </a:lnTo>
                        <a:lnTo>
                          <a:pt x="42" y="33"/>
                        </a:lnTo>
                        <a:lnTo>
                          <a:pt x="41" y="33"/>
                        </a:lnTo>
                        <a:lnTo>
                          <a:pt x="40" y="33"/>
                        </a:lnTo>
                        <a:lnTo>
                          <a:pt x="39" y="33"/>
                        </a:lnTo>
                        <a:lnTo>
                          <a:pt x="37" y="33"/>
                        </a:lnTo>
                        <a:lnTo>
                          <a:pt x="36" y="33"/>
                        </a:lnTo>
                        <a:lnTo>
                          <a:pt x="35" y="33"/>
                        </a:lnTo>
                        <a:lnTo>
                          <a:pt x="34" y="32"/>
                        </a:lnTo>
                        <a:lnTo>
                          <a:pt x="33" y="32"/>
                        </a:lnTo>
                        <a:lnTo>
                          <a:pt x="32" y="32"/>
                        </a:lnTo>
                        <a:lnTo>
                          <a:pt x="31" y="32"/>
                        </a:lnTo>
                        <a:lnTo>
                          <a:pt x="30" y="32"/>
                        </a:lnTo>
                        <a:lnTo>
                          <a:pt x="29" y="32"/>
                        </a:lnTo>
                        <a:lnTo>
                          <a:pt x="28" y="32"/>
                        </a:lnTo>
                        <a:lnTo>
                          <a:pt x="27" y="31"/>
                        </a:lnTo>
                        <a:lnTo>
                          <a:pt x="26" y="31"/>
                        </a:lnTo>
                        <a:lnTo>
                          <a:pt x="25" y="31"/>
                        </a:lnTo>
                        <a:lnTo>
                          <a:pt x="24" y="31"/>
                        </a:lnTo>
                        <a:lnTo>
                          <a:pt x="23" y="31"/>
                        </a:lnTo>
                        <a:lnTo>
                          <a:pt x="22" y="31"/>
                        </a:lnTo>
                        <a:lnTo>
                          <a:pt x="21" y="30"/>
                        </a:lnTo>
                        <a:lnTo>
                          <a:pt x="20" y="30"/>
                        </a:lnTo>
                        <a:lnTo>
                          <a:pt x="19" y="30"/>
                        </a:lnTo>
                        <a:lnTo>
                          <a:pt x="18" y="30"/>
                        </a:lnTo>
                        <a:lnTo>
                          <a:pt x="17" y="29"/>
                        </a:lnTo>
                        <a:lnTo>
                          <a:pt x="16" y="29"/>
                        </a:lnTo>
                        <a:lnTo>
                          <a:pt x="15" y="29"/>
                        </a:lnTo>
                        <a:lnTo>
                          <a:pt x="14" y="28"/>
                        </a:lnTo>
                        <a:lnTo>
                          <a:pt x="13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7"/>
                        </a:lnTo>
                        <a:lnTo>
                          <a:pt x="9" y="27"/>
                        </a:lnTo>
                        <a:lnTo>
                          <a:pt x="8" y="26"/>
                        </a:lnTo>
                        <a:lnTo>
                          <a:pt x="7" y="26"/>
                        </a:lnTo>
                        <a:lnTo>
                          <a:pt x="6" y="26"/>
                        </a:lnTo>
                        <a:lnTo>
                          <a:pt x="6" y="25"/>
                        </a:lnTo>
                        <a:lnTo>
                          <a:pt x="5" y="25"/>
                        </a:lnTo>
                        <a:lnTo>
                          <a:pt x="4" y="24"/>
                        </a:lnTo>
                        <a:lnTo>
                          <a:pt x="3" y="24"/>
                        </a:lnTo>
                        <a:lnTo>
                          <a:pt x="3" y="23"/>
                        </a:lnTo>
                        <a:lnTo>
                          <a:pt x="2" y="23"/>
                        </a:lnTo>
                        <a:lnTo>
                          <a:pt x="2" y="22"/>
                        </a:lnTo>
                        <a:lnTo>
                          <a:pt x="1" y="22"/>
                        </a:lnTo>
                        <a:lnTo>
                          <a:pt x="1" y="21"/>
                        </a:lnTo>
                        <a:lnTo>
                          <a:pt x="0" y="21"/>
                        </a:lnTo>
                        <a:lnTo>
                          <a:pt x="0" y="20"/>
                        </a:lnTo>
                        <a:lnTo>
                          <a:pt x="0" y="19"/>
                        </a:lnTo>
                        <a:lnTo>
                          <a:pt x="0" y="18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79" name="Freeform 672"/>
                  <p:cNvSpPr>
                    <a:spLocks noChangeArrowheads="1"/>
                  </p:cNvSpPr>
                  <p:nvPr/>
                </p:nvSpPr>
                <p:spPr bwMode="auto">
                  <a:xfrm>
                    <a:off x="318" y="39"/>
                    <a:ext cx="109" cy="307"/>
                  </a:xfrm>
                  <a:custGeom>
                    <a:avLst/>
                    <a:gdLst>
                      <a:gd name="T0" fmla="*/ 2 w 108"/>
                      <a:gd name="T1" fmla="*/ 0 h 307"/>
                      <a:gd name="T2" fmla="*/ 99 w 108"/>
                      <a:gd name="T3" fmla="*/ 4 h 307"/>
                      <a:gd name="T4" fmla="*/ 106 w 108"/>
                      <a:gd name="T5" fmla="*/ 7 h 307"/>
                      <a:gd name="T6" fmla="*/ 110 w 108"/>
                      <a:gd name="T7" fmla="*/ 14 h 307"/>
                      <a:gd name="T8" fmla="*/ 106 w 108"/>
                      <a:gd name="T9" fmla="*/ 282 h 307"/>
                      <a:gd name="T10" fmla="*/ 102 w 108"/>
                      <a:gd name="T11" fmla="*/ 290 h 307"/>
                      <a:gd name="T12" fmla="*/ 97 w 108"/>
                      <a:gd name="T13" fmla="*/ 295 h 307"/>
                      <a:gd name="T14" fmla="*/ 0 w 108"/>
                      <a:gd name="T15" fmla="*/ 307 h 307"/>
                      <a:gd name="T16" fmla="*/ 2 w 108"/>
                      <a:gd name="T17" fmla="*/ 0 h 3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8"/>
                      <a:gd name="T28" fmla="*/ 0 h 307"/>
                      <a:gd name="T29" fmla="*/ 108 w 108"/>
                      <a:gd name="T30" fmla="*/ 307 h 30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8" h="307">
                        <a:moveTo>
                          <a:pt x="2" y="0"/>
                        </a:moveTo>
                        <a:lnTo>
                          <a:pt x="97" y="4"/>
                        </a:lnTo>
                        <a:cubicBezTo>
                          <a:pt x="97" y="4"/>
                          <a:pt x="101" y="5"/>
                          <a:pt x="104" y="7"/>
                        </a:cubicBezTo>
                        <a:cubicBezTo>
                          <a:pt x="104" y="7"/>
                          <a:pt x="106" y="10"/>
                          <a:pt x="108" y="14"/>
                        </a:cubicBezTo>
                        <a:lnTo>
                          <a:pt x="104" y="282"/>
                        </a:lnTo>
                        <a:cubicBezTo>
                          <a:pt x="104" y="282"/>
                          <a:pt x="103" y="287"/>
                          <a:pt x="100" y="290"/>
                        </a:cubicBezTo>
                        <a:cubicBezTo>
                          <a:pt x="100" y="290"/>
                          <a:pt x="98" y="294"/>
                          <a:pt x="95" y="295"/>
                        </a:cubicBezTo>
                        <a:lnTo>
                          <a:pt x="0" y="307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80" name="Freeform 673"/>
                  <p:cNvSpPr>
                    <a:spLocks noChangeArrowheads="1"/>
                  </p:cNvSpPr>
                  <p:nvPr/>
                </p:nvSpPr>
                <p:spPr bwMode="auto">
                  <a:xfrm>
                    <a:off x="211" y="39"/>
                    <a:ext cx="117" cy="307"/>
                  </a:xfrm>
                  <a:custGeom>
                    <a:avLst/>
                    <a:gdLst>
                      <a:gd name="T0" fmla="*/ 71 w 117"/>
                      <a:gd name="T1" fmla="*/ 7 h 306"/>
                      <a:gd name="T2" fmla="*/ 107 w 117"/>
                      <a:gd name="T3" fmla="*/ 0 h 306"/>
                      <a:gd name="T4" fmla="*/ 111 w 117"/>
                      <a:gd name="T5" fmla="*/ 1 h 306"/>
                      <a:gd name="T6" fmla="*/ 115 w 117"/>
                      <a:gd name="T7" fmla="*/ 4 h 306"/>
                      <a:gd name="T8" fmla="*/ 117 w 117"/>
                      <a:gd name="T9" fmla="*/ 9 h 306"/>
                      <a:gd name="T10" fmla="*/ 115 w 117"/>
                      <a:gd name="T11" fmla="*/ 299 h 306"/>
                      <a:gd name="T12" fmla="*/ 113 w 117"/>
                      <a:gd name="T13" fmla="*/ 304 h 306"/>
                      <a:gd name="T14" fmla="*/ 110 w 117"/>
                      <a:gd name="T15" fmla="*/ 307 h 306"/>
                      <a:gd name="T16" fmla="*/ 106 w 117"/>
                      <a:gd name="T17" fmla="*/ 308 h 306"/>
                      <a:gd name="T18" fmla="*/ 0 w 117"/>
                      <a:gd name="T19" fmla="*/ 264 h 306"/>
                      <a:gd name="T20" fmla="*/ 79 w 117"/>
                      <a:gd name="T21" fmla="*/ 256 h 306"/>
                      <a:gd name="T22" fmla="*/ 71 w 117"/>
                      <a:gd name="T23" fmla="*/ 7 h 30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7"/>
                      <a:gd name="T37" fmla="*/ 0 h 306"/>
                      <a:gd name="T38" fmla="*/ 117 w 117"/>
                      <a:gd name="T39" fmla="*/ 306 h 30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7" h="306">
                        <a:moveTo>
                          <a:pt x="71" y="7"/>
                        </a:moveTo>
                        <a:lnTo>
                          <a:pt x="107" y="0"/>
                        </a:lnTo>
                        <a:cubicBezTo>
                          <a:pt x="107" y="0"/>
                          <a:pt x="109" y="0"/>
                          <a:pt x="111" y="1"/>
                        </a:cubicBezTo>
                        <a:cubicBezTo>
                          <a:pt x="111" y="1"/>
                          <a:pt x="113" y="2"/>
                          <a:pt x="115" y="4"/>
                        </a:cubicBezTo>
                        <a:cubicBezTo>
                          <a:pt x="115" y="4"/>
                          <a:pt x="116" y="6"/>
                          <a:pt x="117" y="9"/>
                        </a:cubicBezTo>
                        <a:lnTo>
                          <a:pt x="115" y="297"/>
                        </a:lnTo>
                        <a:cubicBezTo>
                          <a:pt x="115" y="297"/>
                          <a:pt x="115" y="300"/>
                          <a:pt x="113" y="302"/>
                        </a:cubicBezTo>
                        <a:cubicBezTo>
                          <a:pt x="113" y="302"/>
                          <a:pt x="112" y="304"/>
                          <a:pt x="110" y="305"/>
                        </a:cubicBezTo>
                        <a:cubicBezTo>
                          <a:pt x="110" y="305"/>
                          <a:pt x="108" y="307"/>
                          <a:pt x="106" y="306"/>
                        </a:cubicBezTo>
                        <a:lnTo>
                          <a:pt x="0" y="262"/>
                        </a:lnTo>
                        <a:lnTo>
                          <a:pt x="79" y="254"/>
                        </a:lnTo>
                        <a:lnTo>
                          <a:pt x="71" y="7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81" name="Freeform 674"/>
                  <p:cNvSpPr>
                    <a:spLocks noChangeArrowheads="1"/>
                  </p:cNvSpPr>
                  <p:nvPr/>
                </p:nvSpPr>
                <p:spPr bwMode="auto">
                  <a:xfrm>
                    <a:off x="227" y="52"/>
                    <a:ext cx="91" cy="279"/>
                  </a:xfrm>
                  <a:custGeom>
                    <a:avLst/>
                    <a:gdLst>
                      <a:gd name="T0" fmla="*/ 56 w 91"/>
                      <a:gd name="T1" fmla="*/ 5 h 279"/>
                      <a:gd name="T2" fmla="*/ 86 w 91"/>
                      <a:gd name="T3" fmla="*/ 0 h 279"/>
                      <a:gd name="T4" fmla="*/ 88 w 91"/>
                      <a:gd name="T5" fmla="*/ 0 h 279"/>
                      <a:gd name="T6" fmla="*/ 90 w 91"/>
                      <a:gd name="T7" fmla="*/ 2 h 279"/>
                      <a:gd name="T8" fmla="*/ 91 w 91"/>
                      <a:gd name="T9" fmla="*/ 5 h 279"/>
                      <a:gd name="T10" fmla="*/ 89 w 91"/>
                      <a:gd name="T11" fmla="*/ 273 h 279"/>
                      <a:gd name="T12" fmla="*/ 88 w 91"/>
                      <a:gd name="T13" fmla="*/ 276 h 279"/>
                      <a:gd name="T14" fmla="*/ 86 w 91"/>
                      <a:gd name="T15" fmla="*/ 278 h 279"/>
                      <a:gd name="T16" fmla="*/ 84 w 91"/>
                      <a:gd name="T17" fmla="*/ 279 h 279"/>
                      <a:gd name="T18" fmla="*/ 0 w 91"/>
                      <a:gd name="T19" fmla="*/ 248 h 279"/>
                      <a:gd name="T20" fmla="*/ 63 w 91"/>
                      <a:gd name="T21" fmla="*/ 241 h 279"/>
                      <a:gd name="T22" fmla="*/ 56 w 91"/>
                      <a:gd name="T23" fmla="*/ 5 h 27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1"/>
                      <a:gd name="T37" fmla="*/ 0 h 279"/>
                      <a:gd name="T38" fmla="*/ 91 w 91"/>
                      <a:gd name="T39" fmla="*/ 279 h 27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1" h="279">
                        <a:moveTo>
                          <a:pt x="56" y="5"/>
                        </a:moveTo>
                        <a:lnTo>
                          <a:pt x="86" y="0"/>
                        </a:lnTo>
                        <a:cubicBezTo>
                          <a:pt x="86" y="0"/>
                          <a:pt x="87" y="0"/>
                          <a:pt x="88" y="0"/>
                        </a:cubicBezTo>
                        <a:cubicBezTo>
                          <a:pt x="88" y="0"/>
                          <a:pt x="89" y="1"/>
                          <a:pt x="90" y="2"/>
                        </a:cubicBezTo>
                        <a:cubicBezTo>
                          <a:pt x="90" y="2"/>
                          <a:pt x="91" y="3"/>
                          <a:pt x="91" y="5"/>
                        </a:cubicBezTo>
                        <a:lnTo>
                          <a:pt x="89" y="273"/>
                        </a:lnTo>
                        <a:cubicBezTo>
                          <a:pt x="89" y="273"/>
                          <a:pt x="89" y="275"/>
                          <a:pt x="88" y="276"/>
                        </a:cubicBezTo>
                        <a:cubicBezTo>
                          <a:pt x="88" y="276"/>
                          <a:pt x="88" y="277"/>
                          <a:pt x="86" y="278"/>
                        </a:cubicBezTo>
                        <a:cubicBezTo>
                          <a:pt x="86" y="278"/>
                          <a:pt x="85" y="279"/>
                          <a:pt x="84" y="279"/>
                        </a:cubicBezTo>
                        <a:lnTo>
                          <a:pt x="0" y="248"/>
                        </a:lnTo>
                        <a:lnTo>
                          <a:pt x="63" y="241"/>
                        </a:lnTo>
                        <a:lnTo>
                          <a:pt x="56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82" name="Freeform 67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" cy="323"/>
                  </a:xfrm>
                  <a:custGeom>
                    <a:avLst/>
                    <a:gdLst>
                      <a:gd name="T0" fmla="*/ 5 w 16"/>
                      <a:gd name="T1" fmla="*/ 0 h 323"/>
                      <a:gd name="T2" fmla="*/ 0 w 16"/>
                      <a:gd name="T3" fmla="*/ 5 h 323"/>
                      <a:gd name="T4" fmla="*/ 12 w 16"/>
                      <a:gd name="T5" fmla="*/ 322 h 323"/>
                      <a:gd name="T6" fmla="*/ 16 w 16"/>
                      <a:gd name="T7" fmla="*/ 323 h 323"/>
                      <a:gd name="T8" fmla="*/ 5 w 16"/>
                      <a:gd name="T9" fmla="*/ 0 h 3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323"/>
                      <a:gd name="T17" fmla="*/ 16 w 16"/>
                      <a:gd name="T18" fmla="*/ 323 h 3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323">
                        <a:moveTo>
                          <a:pt x="5" y="0"/>
                        </a:moveTo>
                        <a:lnTo>
                          <a:pt x="0" y="5"/>
                        </a:lnTo>
                        <a:lnTo>
                          <a:pt x="12" y="322"/>
                        </a:lnTo>
                        <a:lnTo>
                          <a:pt x="16" y="323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83" name="Freeform 676"/>
                  <p:cNvSpPr>
                    <a:spLocks noChangeArrowheads="1"/>
                  </p:cNvSpPr>
                  <p:nvPr/>
                </p:nvSpPr>
                <p:spPr bwMode="auto">
                  <a:xfrm>
                    <a:off x="133" y="307"/>
                    <a:ext cx="50" cy="41"/>
                  </a:xfrm>
                  <a:custGeom>
                    <a:avLst/>
                    <a:gdLst>
                      <a:gd name="T0" fmla="*/ 45 w 49"/>
                      <a:gd name="T1" fmla="*/ 0 h 41"/>
                      <a:gd name="T2" fmla="*/ 51 w 49"/>
                      <a:gd name="T3" fmla="*/ 35 h 41"/>
                      <a:gd name="T4" fmla="*/ 2 w 49"/>
                      <a:gd name="T5" fmla="*/ 41 h 41"/>
                      <a:gd name="T6" fmla="*/ 0 w 49"/>
                      <a:gd name="T7" fmla="*/ 4 h 41"/>
                      <a:gd name="T8" fmla="*/ 45 w 49"/>
                      <a:gd name="T9" fmla="*/ 0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41"/>
                      <a:gd name="T17" fmla="*/ 49 w 49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41">
                        <a:moveTo>
                          <a:pt x="43" y="0"/>
                        </a:moveTo>
                        <a:lnTo>
                          <a:pt x="49" y="35"/>
                        </a:lnTo>
                        <a:lnTo>
                          <a:pt x="2" y="41"/>
                        </a:lnTo>
                        <a:lnTo>
                          <a:pt x="0" y="4"/>
                        </a:lnTo>
                        <a:lnTo>
                          <a:pt x="4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84" name="Freeform 677"/>
                  <p:cNvSpPr>
                    <a:spLocks noChangeArrowheads="1"/>
                  </p:cNvSpPr>
                  <p:nvPr/>
                </p:nvSpPr>
                <p:spPr bwMode="auto">
                  <a:xfrm>
                    <a:off x="128" y="311"/>
                    <a:ext cx="8" cy="37"/>
                  </a:xfrm>
                  <a:custGeom>
                    <a:avLst/>
                    <a:gdLst>
                      <a:gd name="T0" fmla="*/ 0 w 8"/>
                      <a:gd name="T1" fmla="*/ 0 h 37"/>
                      <a:gd name="T2" fmla="*/ 1 w 8"/>
                      <a:gd name="T3" fmla="*/ 35 h 37"/>
                      <a:gd name="T4" fmla="*/ 8 w 8"/>
                      <a:gd name="T5" fmla="*/ 37 h 37"/>
                      <a:gd name="T6" fmla="*/ 5 w 8"/>
                      <a:gd name="T7" fmla="*/ 0 h 37"/>
                      <a:gd name="T8" fmla="*/ 0 w 8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37"/>
                      <a:gd name="T17" fmla="*/ 8 w 8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37">
                        <a:moveTo>
                          <a:pt x="0" y="0"/>
                        </a:moveTo>
                        <a:lnTo>
                          <a:pt x="1" y="35"/>
                        </a:lnTo>
                        <a:lnTo>
                          <a:pt x="8" y="37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85" name="Freeform 678"/>
                  <p:cNvSpPr>
                    <a:spLocks noChangeArrowheads="1"/>
                  </p:cNvSpPr>
                  <p:nvPr/>
                </p:nvSpPr>
                <p:spPr bwMode="auto">
                  <a:xfrm>
                    <a:off x="112" y="365"/>
                    <a:ext cx="115" cy="18"/>
                  </a:xfrm>
                  <a:custGeom>
                    <a:avLst/>
                    <a:gdLst>
                      <a:gd name="T0" fmla="*/ 0 w 115"/>
                      <a:gd name="T1" fmla="*/ 14 h 17"/>
                      <a:gd name="T2" fmla="*/ 115 w 115"/>
                      <a:gd name="T3" fmla="*/ 8 h 17"/>
                      <a:gd name="T4" fmla="*/ 114 w 115"/>
                      <a:gd name="T5" fmla="*/ 0 h 17"/>
                      <a:gd name="T6" fmla="*/ 5 w 115"/>
                      <a:gd name="T7" fmla="*/ 6 h 17"/>
                      <a:gd name="T8" fmla="*/ 0 w 115"/>
                      <a:gd name="T9" fmla="*/ 14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17"/>
                      <a:gd name="T17" fmla="*/ 115 w 11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17">
                        <a:moveTo>
                          <a:pt x="0" y="12"/>
                        </a:moveTo>
                        <a:cubicBezTo>
                          <a:pt x="0" y="12"/>
                          <a:pt x="58" y="24"/>
                          <a:pt x="115" y="8"/>
                        </a:cubicBezTo>
                        <a:lnTo>
                          <a:pt x="114" y="0"/>
                        </a:lnTo>
                        <a:cubicBezTo>
                          <a:pt x="114" y="0"/>
                          <a:pt x="60" y="17"/>
                          <a:pt x="5" y="6"/>
                        </a:cubicBezTo>
                        <a:lnTo>
                          <a:pt x="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86" name="Freeform 679"/>
                  <p:cNvSpPr>
                    <a:spLocks noChangeArrowheads="1"/>
                  </p:cNvSpPr>
                  <p:nvPr/>
                </p:nvSpPr>
                <p:spPr bwMode="auto">
                  <a:xfrm>
                    <a:off x="145" y="370"/>
                    <a:ext cx="52" cy="4"/>
                  </a:xfrm>
                  <a:custGeom>
                    <a:avLst/>
                    <a:gdLst>
                      <a:gd name="T0" fmla="*/ 0 w 51"/>
                      <a:gd name="T1" fmla="*/ 3 h 4"/>
                      <a:gd name="T2" fmla="*/ 53 w 51"/>
                      <a:gd name="T3" fmla="*/ 0 h 4"/>
                      <a:gd name="T4" fmla="*/ 0 w 51"/>
                      <a:gd name="T5" fmla="*/ 3 h 4"/>
                      <a:gd name="T6" fmla="*/ 0 60000 65536"/>
                      <a:gd name="T7" fmla="*/ 0 60000 65536"/>
                      <a:gd name="T8" fmla="*/ 0 60000 65536"/>
                      <a:gd name="T9" fmla="*/ 0 w 51"/>
                      <a:gd name="T10" fmla="*/ 0 h 4"/>
                      <a:gd name="T11" fmla="*/ 51 w 51"/>
                      <a:gd name="T12" fmla="*/ 4 h 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1" h="4">
                        <a:moveTo>
                          <a:pt x="0" y="3"/>
                        </a:moveTo>
                        <a:cubicBezTo>
                          <a:pt x="0" y="3"/>
                          <a:pt x="25" y="6"/>
                          <a:pt x="51" y="0"/>
                        </a:cubicBezTo>
                        <a:cubicBezTo>
                          <a:pt x="51" y="0"/>
                          <a:pt x="25" y="2"/>
                          <a:pt x="0" y="3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87" name="Freeform 680"/>
                  <p:cNvSpPr>
                    <a:spLocks noChangeArrowheads="1"/>
                  </p:cNvSpPr>
                  <p:nvPr/>
                </p:nvSpPr>
                <p:spPr bwMode="auto">
                  <a:xfrm>
                    <a:off x="133" y="342"/>
                    <a:ext cx="50" cy="26"/>
                  </a:xfrm>
                  <a:custGeom>
                    <a:avLst/>
                    <a:gdLst>
                      <a:gd name="T0" fmla="*/ 3 w 49"/>
                      <a:gd name="T1" fmla="*/ 5 h 25"/>
                      <a:gd name="T2" fmla="*/ 0 w 49"/>
                      <a:gd name="T3" fmla="*/ 25 h 25"/>
                      <a:gd name="T4" fmla="*/ 45 w 49"/>
                      <a:gd name="T5" fmla="*/ 25 h 25"/>
                      <a:gd name="T6" fmla="*/ 51 w 49"/>
                      <a:gd name="T7" fmla="*/ 0 h 25"/>
                      <a:gd name="T8" fmla="*/ 3 w 49"/>
                      <a:gd name="T9" fmla="*/ 5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25"/>
                      <a:gd name="T17" fmla="*/ 49 w 49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25">
                        <a:moveTo>
                          <a:pt x="3" y="5"/>
                        </a:moveTo>
                        <a:lnTo>
                          <a:pt x="0" y="23"/>
                        </a:lnTo>
                        <a:cubicBezTo>
                          <a:pt x="0" y="23"/>
                          <a:pt x="21" y="27"/>
                          <a:pt x="43" y="23"/>
                        </a:cubicBezTo>
                        <a:lnTo>
                          <a:pt x="49" y="0"/>
                        </a:lnTo>
                        <a:lnTo>
                          <a:pt x="3" y="5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88" name="Freeform 681"/>
                  <p:cNvSpPr>
                    <a:spLocks noChangeArrowheads="1"/>
                  </p:cNvSpPr>
                  <p:nvPr/>
                </p:nvSpPr>
                <p:spPr bwMode="auto">
                  <a:xfrm>
                    <a:off x="129" y="347"/>
                    <a:ext cx="8" cy="19"/>
                  </a:xfrm>
                  <a:custGeom>
                    <a:avLst/>
                    <a:gdLst>
                      <a:gd name="T0" fmla="*/ 0 w 8"/>
                      <a:gd name="T1" fmla="*/ 0 h 19"/>
                      <a:gd name="T2" fmla="*/ 0 w 8"/>
                      <a:gd name="T3" fmla="*/ 19 h 19"/>
                      <a:gd name="T4" fmla="*/ 4 w 8"/>
                      <a:gd name="T5" fmla="*/ 18 h 19"/>
                      <a:gd name="T6" fmla="*/ 8 w 8"/>
                      <a:gd name="T7" fmla="*/ 1 h 19"/>
                      <a:gd name="T8" fmla="*/ 0 w 8"/>
                      <a:gd name="T9" fmla="*/ 0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9"/>
                      <a:gd name="T17" fmla="*/ 8 w 8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4" y="18"/>
                        </a:lnTo>
                        <a:lnTo>
                          <a:pt x="8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89" name="Freeform 682"/>
                  <p:cNvSpPr>
                    <a:spLocks noChangeArrowheads="1"/>
                  </p:cNvSpPr>
                  <p:nvPr/>
                </p:nvSpPr>
                <p:spPr bwMode="auto">
                  <a:xfrm>
                    <a:off x="305" y="39"/>
                    <a:ext cx="23" cy="254"/>
                  </a:xfrm>
                  <a:custGeom>
                    <a:avLst/>
                    <a:gdLst>
                      <a:gd name="T0" fmla="*/ 0 w 23"/>
                      <a:gd name="T1" fmla="*/ 2 h 253"/>
                      <a:gd name="T2" fmla="*/ 6 w 23"/>
                      <a:gd name="T3" fmla="*/ 247 h 253"/>
                      <a:gd name="T4" fmla="*/ 13 w 23"/>
                      <a:gd name="T5" fmla="*/ 254 h 253"/>
                      <a:gd name="T6" fmla="*/ 21 w 23"/>
                      <a:gd name="T7" fmla="*/ 255 h 253"/>
                      <a:gd name="T8" fmla="*/ 23 w 23"/>
                      <a:gd name="T9" fmla="*/ 11 h 253"/>
                      <a:gd name="T10" fmla="*/ 22 w 23"/>
                      <a:gd name="T11" fmla="*/ 6 h 253"/>
                      <a:gd name="T12" fmla="*/ 19 w 23"/>
                      <a:gd name="T13" fmla="*/ 1 h 253"/>
                      <a:gd name="T14" fmla="*/ 14 w 23"/>
                      <a:gd name="T15" fmla="*/ 0 h 253"/>
                      <a:gd name="T16" fmla="*/ 0 w 23"/>
                      <a:gd name="T17" fmla="*/ 2 h 2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3"/>
                      <a:gd name="T28" fmla="*/ 0 h 253"/>
                      <a:gd name="T29" fmla="*/ 23 w 23"/>
                      <a:gd name="T30" fmla="*/ 253 h 25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3" h="253">
                        <a:moveTo>
                          <a:pt x="0" y="2"/>
                        </a:moveTo>
                        <a:lnTo>
                          <a:pt x="6" y="245"/>
                        </a:lnTo>
                        <a:cubicBezTo>
                          <a:pt x="6" y="245"/>
                          <a:pt x="9" y="249"/>
                          <a:pt x="13" y="252"/>
                        </a:cubicBezTo>
                        <a:cubicBezTo>
                          <a:pt x="13" y="252"/>
                          <a:pt x="17" y="254"/>
                          <a:pt x="21" y="253"/>
                        </a:cubicBezTo>
                        <a:lnTo>
                          <a:pt x="23" y="11"/>
                        </a:lnTo>
                        <a:cubicBezTo>
                          <a:pt x="23" y="11"/>
                          <a:pt x="23" y="8"/>
                          <a:pt x="22" y="6"/>
                        </a:cubicBezTo>
                        <a:cubicBezTo>
                          <a:pt x="22" y="6"/>
                          <a:pt x="21" y="3"/>
                          <a:pt x="19" y="1"/>
                        </a:cubicBezTo>
                        <a:cubicBezTo>
                          <a:pt x="19" y="1"/>
                          <a:pt x="17" y="0"/>
                          <a:pt x="14" y="0"/>
                        </a:cubicBez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90" name="Freeform 683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39"/>
                    <a:ext cx="80" cy="289"/>
                  </a:xfrm>
                  <a:custGeom>
                    <a:avLst/>
                    <a:gdLst>
                      <a:gd name="T0" fmla="*/ 0 w 79"/>
                      <a:gd name="T1" fmla="*/ 0 h 288"/>
                      <a:gd name="T2" fmla="*/ 5 w 79"/>
                      <a:gd name="T3" fmla="*/ 12 h 288"/>
                      <a:gd name="T4" fmla="*/ 1 w 79"/>
                      <a:gd name="T5" fmla="*/ 280 h 288"/>
                      <a:gd name="T6" fmla="*/ 3 w 79"/>
                      <a:gd name="T7" fmla="*/ 286 h 288"/>
                      <a:gd name="T8" fmla="*/ 8 w 79"/>
                      <a:gd name="T9" fmla="*/ 290 h 288"/>
                      <a:gd name="T10" fmla="*/ 70 w 79"/>
                      <a:gd name="T11" fmla="*/ 283 h 288"/>
                      <a:gd name="T12" fmla="*/ 73 w 79"/>
                      <a:gd name="T13" fmla="*/ 280 h 288"/>
                      <a:gd name="T14" fmla="*/ 76 w 79"/>
                      <a:gd name="T15" fmla="*/ 277 h 288"/>
                      <a:gd name="T16" fmla="*/ 77 w 79"/>
                      <a:gd name="T17" fmla="*/ 272 h 288"/>
                      <a:gd name="T18" fmla="*/ 81 w 79"/>
                      <a:gd name="T19" fmla="*/ 15 h 288"/>
                      <a:gd name="T20" fmla="*/ 80 w 79"/>
                      <a:gd name="T21" fmla="*/ 10 h 288"/>
                      <a:gd name="T22" fmla="*/ 77 w 79"/>
                      <a:gd name="T23" fmla="*/ 6 h 288"/>
                      <a:gd name="T24" fmla="*/ 73 w 79"/>
                      <a:gd name="T25" fmla="*/ 3 h 288"/>
                      <a:gd name="T26" fmla="*/ 0 w 79"/>
                      <a:gd name="T27" fmla="*/ 0 h 28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9"/>
                      <a:gd name="T43" fmla="*/ 0 h 288"/>
                      <a:gd name="T44" fmla="*/ 79 w 79"/>
                      <a:gd name="T45" fmla="*/ 288 h 28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9" h="288">
                        <a:moveTo>
                          <a:pt x="0" y="0"/>
                        </a:moveTo>
                        <a:cubicBezTo>
                          <a:pt x="0" y="0"/>
                          <a:pt x="3" y="5"/>
                          <a:pt x="5" y="12"/>
                        </a:cubicBezTo>
                        <a:lnTo>
                          <a:pt x="1" y="278"/>
                        </a:lnTo>
                        <a:cubicBezTo>
                          <a:pt x="1" y="278"/>
                          <a:pt x="1" y="282"/>
                          <a:pt x="3" y="284"/>
                        </a:cubicBezTo>
                        <a:cubicBezTo>
                          <a:pt x="3" y="284"/>
                          <a:pt x="5" y="287"/>
                          <a:pt x="8" y="288"/>
                        </a:cubicBezTo>
                        <a:lnTo>
                          <a:pt x="68" y="281"/>
                        </a:lnTo>
                        <a:cubicBezTo>
                          <a:pt x="68" y="281"/>
                          <a:pt x="70" y="280"/>
                          <a:pt x="71" y="278"/>
                        </a:cubicBezTo>
                        <a:cubicBezTo>
                          <a:pt x="71" y="278"/>
                          <a:pt x="73" y="277"/>
                          <a:pt x="74" y="275"/>
                        </a:cubicBezTo>
                        <a:cubicBezTo>
                          <a:pt x="74" y="275"/>
                          <a:pt x="75" y="272"/>
                          <a:pt x="75" y="270"/>
                        </a:cubicBezTo>
                        <a:lnTo>
                          <a:pt x="79" y="15"/>
                        </a:lnTo>
                        <a:cubicBezTo>
                          <a:pt x="79" y="15"/>
                          <a:pt x="79" y="12"/>
                          <a:pt x="78" y="10"/>
                        </a:cubicBezTo>
                        <a:cubicBezTo>
                          <a:pt x="78" y="10"/>
                          <a:pt x="77" y="7"/>
                          <a:pt x="75" y="6"/>
                        </a:cubicBezTo>
                        <a:cubicBezTo>
                          <a:pt x="75" y="6"/>
                          <a:pt x="73" y="4"/>
                          <a:pt x="71" y="3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91" name="Freeform 684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57"/>
                    <a:ext cx="76" cy="269"/>
                  </a:xfrm>
                  <a:custGeom>
                    <a:avLst/>
                    <a:gdLst>
                      <a:gd name="T0" fmla="*/ 17 w 75"/>
                      <a:gd name="T1" fmla="*/ 269 h 269"/>
                      <a:gd name="T2" fmla="*/ 17 w 75"/>
                      <a:gd name="T3" fmla="*/ 254 h 269"/>
                      <a:gd name="T4" fmla="*/ 57 w 75"/>
                      <a:gd name="T5" fmla="*/ 249 h 269"/>
                      <a:gd name="T6" fmla="*/ 57 w 75"/>
                      <a:gd name="T7" fmla="*/ 264 h 269"/>
                      <a:gd name="T8" fmla="*/ 17 w 75"/>
                      <a:gd name="T9" fmla="*/ 269 h 269"/>
                      <a:gd name="T10" fmla="*/ 0 w 75"/>
                      <a:gd name="T11" fmla="*/ 140 h 269"/>
                      <a:gd name="T12" fmla="*/ 74 w 75"/>
                      <a:gd name="T13" fmla="*/ 138 h 269"/>
                      <a:gd name="T14" fmla="*/ 74 w 75"/>
                      <a:gd name="T15" fmla="*/ 138 h 269"/>
                      <a:gd name="T16" fmla="*/ 0 w 75"/>
                      <a:gd name="T17" fmla="*/ 140 h 269"/>
                      <a:gd name="T18" fmla="*/ 12 w 75"/>
                      <a:gd name="T19" fmla="*/ 118 h 269"/>
                      <a:gd name="T20" fmla="*/ 64 w 75"/>
                      <a:gd name="T21" fmla="*/ 117 h 269"/>
                      <a:gd name="T22" fmla="*/ 64 w 75"/>
                      <a:gd name="T23" fmla="*/ 134 h 269"/>
                      <a:gd name="T24" fmla="*/ 12 w 75"/>
                      <a:gd name="T25" fmla="*/ 135 h 269"/>
                      <a:gd name="T26" fmla="*/ 12 w 75"/>
                      <a:gd name="T27" fmla="*/ 118 h 269"/>
                      <a:gd name="T28" fmla="*/ 0 w 75"/>
                      <a:gd name="T29" fmla="*/ 112 h 269"/>
                      <a:gd name="T30" fmla="*/ 75 w 75"/>
                      <a:gd name="T31" fmla="*/ 110 h 269"/>
                      <a:gd name="T32" fmla="*/ 75 w 75"/>
                      <a:gd name="T33" fmla="*/ 110 h 269"/>
                      <a:gd name="T34" fmla="*/ 0 w 75"/>
                      <a:gd name="T35" fmla="*/ 112 h 269"/>
                      <a:gd name="T36" fmla="*/ 0 w 75"/>
                      <a:gd name="T37" fmla="*/ 74 h 269"/>
                      <a:gd name="T38" fmla="*/ 75 w 75"/>
                      <a:gd name="T39" fmla="*/ 74 h 269"/>
                      <a:gd name="T40" fmla="*/ 75 w 75"/>
                      <a:gd name="T41" fmla="*/ 74 h 269"/>
                      <a:gd name="T42" fmla="*/ 0 w 75"/>
                      <a:gd name="T43" fmla="*/ 74 h 269"/>
                      <a:gd name="T44" fmla="*/ 0 w 75"/>
                      <a:gd name="T45" fmla="*/ 34 h 269"/>
                      <a:gd name="T46" fmla="*/ 75 w 75"/>
                      <a:gd name="T47" fmla="*/ 36 h 269"/>
                      <a:gd name="T48" fmla="*/ 75 w 75"/>
                      <a:gd name="T49" fmla="*/ 36 h 269"/>
                      <a:gd name="T50" fmla="*/ 0 w 75"/>
                      <a:gd name="T51" fmla="*/ 34 h 269"/>
                      <a:gd name="T52" fmla="*/ 1 w 75"/>
                      <a:gd name="T53" fmla="*/ 16 h 269"/>
                      <a:gd name="T54" fmla="*/ 77 w 75"/>
                      <a:gd name="T55" fmla="*/ 18 h 269"/>
                      <a:gd name="T56" fmla="*/ 77 w 75"/>
                      <a:gd name="T57" fmla="*/ 18 h 269"/>
                      <a:gd name="T58" fmla="*/ 1 w 75"/>
                      <a:gd name="T59" fmla="*/ 16 h 269"/>
                      <a:gd name="T60" fmla="*/ 1 w 75"/>
                      <a:gd name="T61" fmla="*/ 0 h 269"/>
                      <a:gd name="T62" fmla="*/ 77 w 75"/>
                      <a:gd name="T63" fmla="*/ 2 h 269"/>
                      <a:gd name="T64" fmla="*/ 77 w 75"/>
                      <a:gd name="T65" fmla="*/ 2 h 269"/>
                      <a:gd name="T66" fmla="*/ 1 w 75"/>
                      <a:gd name="T67" fmla="*/ 0 h 269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5"/>
                      <a:gd name="T103" fmla="*/ 0 h 269"/>
                      <a:gd name="T104" fmla="*/ 75 w 75"/>
                      <a:gd name="T105" fmla="*/ 269 h 269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5" h="269">
                        <a:moveTo>
                          <a:pt x="17" y="269"/>
                        </a:moveTo>
                        <a:lnTo>
                          <a:pt x="17" y="254"/>
                        </a:lnTo>
                        <a:lnTo>
                          <a:pt x="55" y="249"/>
                        </a:lnTo>
                        <a:lnTo>
                          <a:pt x="55" y="264"/>
                        </a:lnTo>
                        <a:lnTo>
                          <a:pt x="17" y="269"/>
                        </a:lnTo>
                        <a:moveTo>
                          <a:pt x="0" y="140"/>
                        </a:moveTo>
                        <a:lnTo>
                          <a:pt x="72" y="138"/>
                        </a:lnTo>
                        <a:lnTo>
                          <a:pt x="0" y="140"/>
                        </a:lnTo>
                        <a:moveTo>
                          <a:pt x="12" y="118"/>
                        </a:moveTo>
                        <a:lnTo>
                          <a:pt x="62" y="117"/>
                        </a:lnTo>
                        <a:lnTo>
                          <a:pt x="62" y="134"/>
                        </a:lnTo>
                        <a:lnTo>
                          <a:pt x="12" y="135"/>
                        </a:lnTo>
                        <a:lnTo>
                          <a:pt x="12" y="118"/>
                        </a:lnTo>
                        <a:moveTo>
                          <a:pt x="0" y="112"/>
                        </a:moveTo>
                        <a:lnTo>
                          <a:pt x="73" y="110"/>
                        </a:lnTo>
                        <a:lnTo>
                          <a:pt x="0" y="112"/>
                        </a:lnTo>
                        <a:moveTo>
                          <a:pt x="0" y="74"/>
                        </a:moveTo>
                        <a:lnTo>
                          <a:pt x="73" y="74"/>
                        </a:lnTo>
                        <a:lnTo>
                          <a:pt x="0" y="74"/>
                        </a:lnTo>
                        <a:moveTo>
                          <a:pt x="0" y="34"/>
                        </a:moveTo>
                        <a:lnTo>
                          <a:pt x="73" y="36"/>
                        </a:lnTo>
                        <a:lnTo>
                          <a:pt x="0" y="34"/>
                        </a:lnTo>
                        <a:moveTo>
                          <a:pt x="1" y="16"/>
                        </a:moveTo>
                        <a:lnTo>
                          <a:pt x="75" y="18"/>
                        </a:lnTo>
                        <a:lnTo>
                          <a:pt x="1" y="16"/>
                        </a:lnTo>
                        <a:moveTo>
                          <a:pt x="1" y="0"/>
                        </a:moveTo>
                        <a:lnTo>
                          <a:pt x="75" y="2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92" name="Freeform 685"/>
                  <p:cNvSpPr>
                    <a:spLocks noChangeArrowheads="1"/>
                  </p:cNvSpPr>
                  <p:nvPr/>
                </p:nvSpPr>
                <p:spPr bwMode="auto">
                  <a:xfrm>
                    <a:off x="369" y="215"/>
                    <a:ext cx="18" cy="69"/>
                  </a:xfrm>
                  <a:custGeom>
                    <a:avLst/>
                    <a:gdLst>
                      <a:gd name="T0" fmla="*/ 4 w 17"/>
                      <a:gd name="T1" fmla="*/ 11 h 69"/>
                      <a:gd name="T2" fmla="*/ 4 w 17"/>
                      <a:gd name="T3" fmla="*/ 5 h 69"/>
                      <a:gd name="T4" fmla="*/ 4 w 17"/>
                      <a:gd name="T5" fmla="*/ 2 h 69"/>
                      <a:gd name="T6" fmla="*/ 6 w 17"/>
                      <a:gd name="T7" fmla="*/ 1 h 69"/>
                      <a:gd name="T8" fmla="*/ 7 w 17"/>
                      <a:gd name="T9" fmla="*/ 0 h 69"/>
                      <a:gd name="T10" fmla="*/ 11 w 17"/>
                      <a:gd name="T11" fmla="*/ 0 h 69"/>
                      <a:gd name="T12" fmla="*/ 13 w 17"/>
                      <a:gd name="T13" fmla="*/ 1 h 69"/>
                      <a:gd name="T14" fmla="*/ 14 w 17"/>
                      <a:gd name="T15" fmla="*/ 2 h 69"/>
                      <a:gd name="T16" fmla="*/ 15 w 17"/>
                      <a:gd name="T17" fmla="*/ 4 h 69"/>
                      <a:gd name="T18" fmla="*/ 15 w 17"/>
                      <a:gd name="T19" fmla="*/ 10 h 69"/>
                      <a:gd name="T20" fmla="*/ 18 w 17"/>
                      <a:gd name="T21" fmla="*/ 14 h 69"/>
                      <a:gd name="T22" fmla="*/ 19 w 17"/>
                      <a:gd name="T23" fmla="*/ 19 h 69"/>
                      <a:gd name="T24" fmla="*/ 19 w 17"/>
                      <a:gd name="T25" fmla="*/ 24 h 69"/>
                      <a:gd name="T26" fmla="*/ 17 w 17"/>
                      <a:gd name="T27" fmla="*/ 29 h 69"/>
                      <a:gd name="T28" fmla="*/ 14 w 17"/>
                      <a:gd name="T29" fmla="*/ 33 h 69"/>
                      <a:gd name="T30" fmla="*/ 14 w 17"/>
                      <a:gd name="T31" fmla="*/ 65 h 69"/>
                      <a:gd name="T32" fmla="*/ 14 w 17"/>
                      <a:gd name="T33" fmla="*/ 67 h 69"/>
                      <a:gd name="T34" fmla="*/ 12 w 17"/>
                      <a:gd name="T35" fmla="*/ 68 h 69"/>
                      <a:gd name="T36" fmla="*/ 11 w 17"/>
                      <a:gd name="T37" fmla="*/ 69 h 69"/>
                      <a:gd name="T38" fmla="*/ 7 w 17"/>
                      <a:gd name="T39" fmla="*/ 69 h 69"/>
                      <a:gd name="T40" fmla="*/ 6 w 17"/>
                      <a:gd name="T41" fmla="*/ 68 h 69"/>
                      <a:gd name="T42" fmla="*/ 4 w 17"/>
                      <a:gd name="T43" fmla="*/ 66 h 69"/>
                      <a:gd name="T44" fmla="*/ 4 w 17"/>
                      <a:gd name="T45" fmla="*/ 64 h 69"/>
                      <a:gd name="T46" fmla="*/ 4 w 17"/>
                      <a:gd name="T47" fmla="*/ 33 h 69"/>
                      <a:gd name="T48" fmla="*/ 1 w 17"/>
                      <a:gd name="T49" fmla="*/ 28 h 69"/>
                      <a:gd name="T50" fmla="*/ 0 w 17"/>
                      <a:gd name="T51" fmla="*/ 22 h 69"/>
                      <a:gd name="T52" fmla="*/ 1 w 17"/>
                      <a:gd name="T53" fmla="*/ 16 h 69"/>
                      <a:gd name="T54" fmla="*/ 4 w 17"/>
                      <a:gd name="T55" fmla="*/ 11 h 6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7"/>
                      <a:gd name="T85" fmla="*/ 0 h 69"/>
                      <a:gd name="T86" fmla="*/ 17 w 17"/>
                      <a:gd name="T87" fmla="*/ 69 h 6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7" h="69">
                        <a:moveTo>
                          <a:pt x="4" y="11"/>
                        </a:moveTo>
                        <a:lnTo>
                          <a:pt x="4" y="5"/>
                        </a:lnTo>
                        <a:cubicBezTo>
                          <a:pt x="4" y="5"/>
                          <a:pt x="4" y="3"/>
                          <a:pt x="4" y="2"/>
                        </a:cubicBezTo>
                        <a:cubicBezTo>
                          <a:pt x="4" y="2"/>
                          <a:pt x="5" y="1"/>
                          <a:pt x="6" y="1"/>
                        </a:cubicBezTo>
                        <a:cubicBezTo>
                          <a:pt x="6" y="1"/>
                          <a:pt x="6" y="0"/>
                          <a:pt x="7" y="0"/>
                        </a:cubicBezTo>
                        <a:cubicBezTo>
                          <a:pt x="7" y="0"/>
                          <a:pt x="8" y="0"/>
                          <a:pt x="9" y="0"/>
                        </a:cubicBezTo>
                        <a:cubicBezTo>
                          <a:pt x="9" y="0"/>
                          <a:pt x="10" y="0"/>
                          <a:pt x="11" y="1"/>
                        </a:cubicBezTo>
                        <a:cubicBezTo>
                          <a:pt x="11" y="1"/>
                          <a:pt x="12" y="1"/>
                          <a:pt x="12" y="2"/>
                        </a:cubicBezTo>
                        <a:cubicBezTo>
                          <a:pt x="12" y="2"/>
                          <a:pt x="13" y="3"/>
                          <a:pt x="13" y="4"/>
                        </a:cubicBezTo>
                        <a:lnTo>
                          <a:pt x="13" y="10"/>
                        </a:lnTo>
                        <a:cubicBezTo>
                          <a:pt x="13" y="10"/>
                          <a:pt x="14" y="12"/>
                          <a:pt x="16" y="14"/>
                        </a:cubicBezTo>
                        <a:cubicBezTo>
                          <a:pt x="16" y="14"/>
                          <a:pt x="17" y="16"/>
                          <a:pt x="17" y="19"/>
                        </a:cubicBezTo>
                        <a:cubicBezTo>
                          <a:pt x="17" y="19"/>
                          <a:pt x="18" y="22"/>
                          <a:pt x="17" y="24"/>
                        </a:cubicBezTo>
                        <a:cubicBezTo>
                          <a:pt x="17" y="24"/>
                          <a:pt x="17" y="27"/>
                          <a:pt x="15" y="29"/>
                        </a:cubicBezTo>
                        <a:cubicBezTo>
                          <a:pt x="15" y="29"/>
                          <a:pt x="14" y="32"/>
                          <a:pt x="12" y="33"/>
                        </a:cubicBezTo>
                        <a:lnTo>
                          <a:pt x="12" y="65"/>
                        </a:lnTo>
                        <a:cubicBezTo>
                          <a:pt x="12" y="65"/>
                          <a:pt x="12" y="66"/>
                          <a:pt x="12" y="67"/>
                        </a:cubicBezTo>
                        <a:cubicBezTo>
                          <a:pt x="12" y="67"/>
                          <a:pt x="11" y="67"/>
                          <a:pt x="10" y="68"/>
                        </a:cubicBezTo>
                        <a:cubicBezTo>
                          <a:pt x="10" y="68"/>
                          <a:pt x="10" y="69"/>
                          <a:pt x="9" y="69"/>
                        </a:cubicBezTo>
                        <a:cubicBezTo>
                          <a:pt x="9" y="69"/>
                          <a:pt x="8" y="69"/>
                          <a:pt x="7" y="69"/>
                        </a:cubicBezTo>
                        <a:cubicBezTo>
                          <a:pt x="7" y="69"/>
                          <a:pt x="6" y="68"/>
                          <a:pt x="6" y="68"/>
                        </a:cubicBezTo>
                        <a:cubicBezTo>
                          <a:pt x="6" y="68"/>
                          <a:pt x="5" y="67"/>
                          <a:pt x="4" y="66"/>
                        </a:cubicBezTo>
                        <a:cubicBezTo>
                          <a:pt x="4" y="66"/>
                          <a:pt x="4" y="65"/>
                          <a:pt x="4" y="64"/>
                        </a:cubicBezTo>
                        <a:lnTo>
                          <a:pt x="4" y="33"/>
                        </a:lnTo>
                        <a:cubicBezTo>
                          <a:pt x="4" y="33"/>
                          <a:pt x="2" y="31"/>
                          <a:pt x="1" y="28"/>
                        </a:cubicBezTo>
                        <a:cubicBezTo>
                          <a:pt x="1" y="28"/>
                          <a:pt x="0" y="25"/>
                          <a:pt x="0" y="22"/>
                        </a:cubicBezTo>
                        <a:cubicBezTo>
                          <a:pt x="0" y="22"/>
                          <a:pt x="0" y="19"/>
                          <a:pt x="1" y="16"/>
                        </a:cubicBezTo>
                        <a:cubicBezTo>
                          <a:pt x="1" y="16"/>
                          <a:pt x="2" y="13"/>
                          <a:pt x="4" y="11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93" name="Freeform 686"/>
                  <p:cNvSpPr>
                    <a:spLocks noChangeArrowheads="1"/>
                  </p:cNvSpPr>
                  <p:nvPr/>
                </p:nvSpPr>
                <p:spPr bwMode="auto">
                  <a:xfrm>
                    <a:off x="439" y="366"/>
                    <a:ext cx="70" cy="42"/>
                  </a:xfrm>
                  <a:custGeom>
                    <a:avLst/>
                    <a:gdLst>
                      <a:gd name="T0" fmla="*/ 0 w 70"/>
                      <a:gd name="T1" fmla="*/ 15 h 41"/>
                      <a:gd name="T2" fmla="*/ 28 w 70"/>
                      <a:gd name="T3" fmla="*/ 3 h 41"/>
                      <a:gd name="T4" fmla="*/ 50 w 70"/>
                      <a:gd name="T5" fmla="*/ 3 h 41"/>
                      <a:gd name="T6" fmla="*/ 69 w 70"/>
                      <a:gd name="T7" fmla="*/ 26 h 41"/>
                      <a:gd name="T8" fmla="*/ 70 w 70"/>
                      <a:gd name="T9" fmla="*/ 32 h 41"/>
                      <a:gd name="T10" fmla="*/ 69 w 70"/>
                      <a:gd name="T11" fmla="*/ 37 h 41"/>
                      <a:gd name="T12" fmla="*/ 40 w 70"/>
                      <a:gd name="T13" fmla="*/ 44 h 41"/>
                      <a:gd name="T14" fmla="*/ 1 w 70"/>
                      <a:gd name="T15" fmla="*/ 28 h 41"/>
                      <a:gd name="T16" fmla="*/ 0 w 70"/>
                      <a:gd name="T17" fmla="*/ 15 h 4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0"/>
                      <a:gd name="T28" fmla="*/ 0 h 41"/>
                      <a:gd name="T29" fmla="*/ 70 w 70"/>
                      <a:gd name="T30" fmla="*/ 41 h 4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0" h="41">
                        <a:moveTo>
                          <a:pt x="0" y="15"/>
                        </a:moveTo>
                        <a:cubicBezTo>
                          <a:pt x="0" y="15"/>
                          <a:pt x="14" y="8"/>
                          <a:pt x="28" y="3"/>
                        </a:cubicBezTo>
                        <a:cubicBezTo>
                          <a:pt x="28" y="3"/>
                          <a:pt x="39" y="0"/>
                          <a:pt x="50" y="3"/>
                        </a:cubicBezTo>
                        <a:cubicBezTo>
                          <a:pt x="50" y="3"/>
                          <a:pt x="61" y="11"/>
                          <a:pt x="69" y="24"/>
                        </a:cubicBezTo>
                        <a:cubicBezTo>
                          <a:pt x="69" y="24"/>
                          <a:pt x="70" y="26"/>
                          <a:pt x="70" y="30"/>
                        </a:cubicBezTo>
                        <a:cubicBezTo>
                          <a:pt x="70" y="30"/>
                          <a:pt x="70" y="33"/>
                          <a:pt x="69" y="35"/>
                        </a:cubicBezTo>
                        <a:cubicBezTo>
                          <a:pt x="69" y="35"/>
                          <a:pt x="56" y="45"/>
                          <a:pt x="40" y="42"/>
                        </a:cubicBezTo>
                        <a:lnTo>
                          <a:pt x="1" y="26"/>
                        </a:lnTo>
                        <a:lnTo>
                          <a:pt x="0" y="1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94" name="Freeform 687"/>
                  <p:cNvSpPr>
                    <a:spLocks noChangeArrowheads="1"/>
                  </p:cNvSpPr>
                  <p:nvPr/>
                </p:nvSpPr>
                <p:spPr bwMode="auto">
                  <a:xfrm>
                    <a:off x="437" y="374"/>
                    <a:ext cx="45" cy="33"/>
                  </a:xfrm>
                  <a:custGeom>
                    <a:avLst/>
                    <a:gdLst>
                      <a:gd name="T0" fmla="*/ 24 w 44"/>
                      <a:gd name="T1" fmla="*/ 0 h 33"/>
                      <a:gd name="T2" fmla="*/ 25 w 44"/>
                      <a:gd name="T3" fmla="*/ 0 h 33"/>
                      <a:gd name="T4" fmla="*/ 26 w 44"/>
                      <a:gd name="T5" fmla="*/ 0 h 33"/>
                      <a:gd name="T6" fmla="*/ 27 w 44"/>
                      <a:gd name="T7" fmla="*/ 0 h 33"/>
                      <a:gd name="T8" fmla="*/ 29 w 44"/>
                      <a:gd name="T9" fmla="*/ 0 h 33"/>
                      <a:gd name="T10" fmla="*/ 30 w 44"/>
                      <a:gd name="T11" fmla="*/ 0 h 33"/>
                      <a:gd name="T12" fmla="*/ 31 w 44"/>
                      <a:gd name="T13" fmla="*/ 0 h 33"/>
                      <a:gd name="T14" fmla="*/ 32 w 44"/>
                      <a:gd name="T15" fmla="*/ 0 h 33"/>
                      <a:gd name="T16" fmla="*/ 33 w 44"/>
                      <a:gd name="T17" fmla="*/ 1 h 33"/>
                      <a:gd name="T18" fmla="*/ 35 w 44"/>
                      <a:gd name="T19" fmla="*/ 1 h 33"/>
                      <a:gd name="T20" fmla="*/ 36 w 44"/>
                      <a:gd name="T21" fmla="*/ 2 h 33"/>
                      <a:gd name="T22" fmla="*/ 37 w 44"/>
                      <a:gd name="T23" fmla="*/ 2 h 33"/>
                      <a:gd name="T24" fmla="*/ 38 w 44"/>
                      <a:gd name="T25" fmla="*/ 3 h 33"/>
                      <a:gd name="T26" fmla="*/ 39 w 44"/>
                      <a:gd name="T27" fmla="*/ 5 h 33"/>
                      <a:gd name="T28" fmla="*/ 41 w 44"/>
                      <a:gd name="T29" fmla="*/ 7 h 33"/>
                      <a:gd name="T30" fmla="*/ 42 w 44"/>
                      <a:gd name="T31" fmla="*/ 9 h 33"/>
                      <a:gd name="T32" fmla="*/ 43 w 44"/>
                      <a:gd name="T33" fmla="*/ 11 h 33"/>
                      <a:gd name="T34" fmla="*/ 44 w 44"/>
                      <a:gd name="T35" fmla="*/ 14 h 33"/>
                      <a:gd name="T36" fmla="*/ 45 w 44"/>
                      <a:gd name="T37" fmla="*/ 16 h 33"/>
                      <a:gd name="T38" fmla="*/ 46 w 44"/>
                      <a:gd name="T39" fmla="*/ 17 h 33"/>
                      <a:gd name="T40" fmla="*/ 46 w 44"/>
                      <a:gd name="T41" fmla="*/ 18 h 33"/>
                      <a:gd name="T42" fmla="*/ 46 w 44"/>
                      <a:gd name="T43" fmla="*/ 20 h 33"/>
                      <a:gd name="T44" fmla="*/ 46 w 44"/>
                      <a:gd name="T45" fmla="*/ 21 h 33"/>
                      <a:gd name="T46" fmla="*/ 46 w 44"/>
                      <a:gd name="T47" fmla="*/ 22 h 33"/>
                      <a:gd name="T48" fmla="*/ 46 w 44"/>
                      <a:gd name="T49" fmla="*/ 23 h 33"/>
                      <a:gd name="T50" fmla="*/ 46 w 44"/>
                      <a:gd name="T51" fmla="*/ 24 h 33"/>
                      <a:gd name="T52" fmla="*/ 46 w 44"/>
                      <a:gd name="T53" fmla="*/ 25 h 33"/>
                      <a:gd name="T54" fmla="*/ 45 w 44"/>
                      <a:gd name="T55" fmla="*/ 26 h 33"/>
                      <a:gd name="T56" fmla="*/ 45 w 44"/>
                      <a:gd name="T57" fmla="*/ 27 h 33"/>
                      <a:gd name="T58" fmla="*/ 45 w 44"/>
                      <a:gd name="T59" fmla="*/ 28 h 33"/>
                      <a:gd name="T60" fmla="*/ 44 w 44"/>
                      <a:gd name="T61" fmla="*/ 29 h 33"/>
                      <a:gd name="T62" fmla="*/ 44 w 44"/>
                      <a:gd name="T63" fmla="*/ 30 h 33"/>
                      <a:gd name="T64" fmla="*/ 43 w 44"/>
                      <a:gd name="T65" fmla="*/ 31 h 33"/>
                      <a:gd name="T66" fmla="*/ 43 w 44"/>
                      <a:gd name="T67" fmla="*/ 32 h 33"/>
                      <a:gd name="T68" fmla="*/ 1 w 44"/>
                      <a:gd name="T69" fmla="*/ 16 h 33"/>
                      <a:gd name="T70" fmla="*/ 1 w 44"/>
                      <a:gd name="T71" fmla="*/ 16 h 33"/>
                      <a:gd name="T72" fmla="*/ 0 w 44"/>
                      <a:gd name="T73" fmla="*/ 15 h 33"/>
                      <a:gd name="T74" fmla="*/ 0 w 44"/>
                      <a:gd name="T75" fmla="*/ 14 h 33"/>
                      <a:gd name="T76" fmla="*/ 0 w 44"/>
                      <a:gd name="T77" fmla="*/ 13 h 33"/>
                      <a:gd name="T78" fmla="*/ 0 w 44"/>
                      <a:gd name="T79" fmla="*/ 13 h 33"/>
                      <a:gd name="T80" fmla="*/ 0 w 44"/>
                      <a:gd name="T81" fmla="*/ 12 h 33"/>
                      <a:gd name="T82" fmla="*/ 0 w 44"/>
                      <a:gd name="T83" fmla="*/ 11 h 33"/>
                      <a:gd name="T84" fmla="*/ 0 w 44"/>
                      <a:gd name="T85" fmla="*/ 10 h 33"/>
                      <a:gd name="T86" fmla="*/ 0 w 44"/>
                      <a:gd name="T87" fmla="*/ 9 h 33"/>
                      <a:gd name="T88" fmla="*/ 0 w 44"/>
                      <a:gd name="T89" fmla="*/ 9 h 33"/>
                      <a:gd name="T90" fmla="*/ 0 w 44"/>
                      <a:gd name="T91" fmla="*/ 8 h 33"/>
                      <a:gd name="T92" fmla="*/ 0 w 44"/>
                      <a:gd name="T93" fmla="*/ 7 h 33"/>
                      <a:gd name="T94" fmla="*/ 0 w 44"/>
                      <a:gd name="T95" fmla="*/ 6 h 3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4"/>
                      <a:gd name="T145" fmla="*/ 0 h 33"/>
                      <a:gd name="T146" fmla="*/ 44 w 44"/>
                      <a:gd name="T147" fmla="*/ 33 h 3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4" h="33">
                        <a:moveTo>
                          <a:pt x="0" y="6"/>
                        </a:move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7" y="0"/>
                        </a:lnTo>
                        <a:lnTo>
                          <a:pt x="28" y="0"/>
                        </a:lnTo>
                        <a:lnTo>
                          <a:pt x="29" y="0"/>
                        </a:lnTo>
                        <a:lnTo>
                          <a:pt x="30" y="0"/>
                        </a:lnTo>
                        <a:lnTo>
                          <a:pt x="31" y="0"/>
                        </a:lnTo>
                        <a:lnTo>
                          <a:pt x="31" y="1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3" y="2"/>
                        </a:lnTo>
                        <a:lnTo>
                          <a:pt x="34" y="2"/>
                        </a:lnTo>
                        <a:lnTo>
                          <a:pt x="35" y="2"/>
                        </a:lnTo>
                        <a:lnTo>
                          <a:pt x="35" y="3"/>
                        </a:lnTo>
                        <a:lnTo>
                          <a:pt x="36" y="3"/>
                        </a:lnTo>
                        <a:lnTo>
                          <a:pt x="36" y="4"/>
                        </a:lnTo>
                        <a:lnTo>
                          <a:pt x="37" y="4"/>
                        </a:lnTo>
                        <a:lnTo>
                          <a:pt x="37" y="5"/>
                        </a:lnTo>
                        <a:lnTo>
                          <a:pt x="38" y="6"/>
                        </a:lnTo>
                        <a:lnTo>
                          <a:pt x="39" y="7"/>
                        </a:lnTo>
                        <a:lnTo>
                          <a:pt x="39" y="8"/>
                        </a:lnTo>
                        <a:lnTo>
                          <a:pt x="40" y="8"/>
                        </a:lnTo>
                        <a:lnTo>
                          <a:pt x="40" y="9"/>
                        </a:lnTo>
                        <a:lnTo>
                          <a:pt x="40" y="10"/>
                        </a:lnTo>
                        <a:lnTo>
                          <a:pt x="41" y="10"/>
                        </a:lnTo>
                        <a:lnTo>
                          <a:pt x="41" y="11"/>
                        </a:lnTo>
                        <a:lnTo>
                          <a:pt x="42" y="12"/>
                        </a:lnTo>
                        <a:lnTo>
                          <a:pt x="42" y="13"/>
                        </a:lnTo>
                        <a:lnTo>
                          <a:pt x="42" y="14"/>
                        </a:lnTo>
                        <a:lnTo>
                          <a:pt x="43" y="14"/>
                        </a:lnTo>
                        <a:lnTo>
                          <a:pt x="43" y="15"/>
                        </a:lnTo>
                        <a:lnTo>
                          <a:pt x="43" y="16"/>
                        </a:lnTo>
                        <a:lnTo>
                          <a:pt x="43" y="17"/>
                        </a:lnTo>
                        <a:lnTo>
                          <a:pt x="44" y="17"/>
                        </a:lnTo>
                        <a:lnTo>
                          <a:pt x="44" y="18"/>
                        </a:lnTo>
                        <a:lnTo>
                          <a:pt x="44" y="19"/>
                        </a:lnTo>
                        <a:lnTo>
                          <a:pt x="44" y="20"/>
                        </a:lnTo>
                        <a:lnTo>
                          <a:pt x="44" y="21"/>
                        </a:lnTo>
                        <a:lnTo>
                          <a:pt x="44" y="22"/>
                        </a:lnTo>
                        <a:lnTo>
                          <a:pt x="44" y="23"/>
                        </a:lnTo>
                        <a:lnTo>
                          <a:pt x="44" y="24"/>
                        </a:lnTo>
                        <a:lnTo>
                          <a:pt x="44" y="25"/>
                        </a:lnTo>
                        <a:lnTo>
                          <a:pt x="44" y="26"/>
                        </a:lnTo>
                        <a:lnTo>
                          <a:pt x="43" y="26"/>
                        </a:lnTo>
                        <a:lnTo>
                          <a:pt x="43" y="27"/>
                        </a:lnTo>
                        <a:lnTo>
                          <a:pt x="43" y="28"/>
                        </a:lnTo>
                        <a:lnTo>
                          <a:pt x="43" y="29"/>
                        </a:lnTo>
                        <a:lnTo>
                          <a:pt x="42" y="29"/>
                        </a:lnTo>
                        <a:lnTo>
                          <a:pt x="42" y="30"/>
                        </a:lnTo>
                        <a:lnTo>
                          <a:pt x="42" y="31"/>
                        </a:lnTo>
                        <a:lnTo>
                          <a:pt x="41" y="31"/>
                        </a:lnTo>
                        <a:lnTo>
                          <a:pt x="41" y="32"/>
                        </a:lnTo>
                        <a:lnTo>
                          <a:pt x="41" y="33"/>
                        </a:lnTo>
                        <a:lnTo>
                          <a:pt x="1" y="17"/>
                        </a:lnTo>
                        <a:lnTo>
                          <a:pt x="1" y="16"/>
                        </a:lnTo>
                        <a:lnTo>
                          <a:pt x="1" y="15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95" name="Freeform 688"/>
                  <p:cNvSpPr>
                    <a:spLocks noChangeArrowheads="1"/>
                  </p:cNvSpPr>
                  <p:nvPr/>
                </p:nvSpPr>
                <p:spPr bwMode="auto">
                  <a:xfrm>
                    <a:off x="438" y="382"/>
                    <a:ext cx="36" cy="20"/>
                  </a:xfrm>
                  <a:custGeom>
                    <a:avLst/>
                    <a:gdLst>
                      <a:gd name="T0" fmla="*/ 0 w 36"/>
                      <a:gd name="T1" fmla="*/ 0 h 20"/>
                      <a:gd name="T2" fmla="*/ 21 w 36"/>
                      <a:gd name="T3" fmla="*/ 0 h 20"/>
                      <a:gd name="T4" fmla="*/ 34 w 36"/>
                      <a:gd name="T5" fmla="*/ 9 h 20"/>
                      <a:gd name="T6" fmla="*/ 36 w 36"/>
                      <a:gd name="T7" fmla="*/ 14 h 20"/>
                      <a:gd name="T8" fmla="*/ 34 w 36"/>
                      <a:gd name="T9" fmla="*/ 19 h 20"/>
                      <a:gd name="T10" fmla="*/ 31 w 36"/>
                      <a:gd name="T11" fmla="*/ 20 h 20"/>
                      <a:gd name="T12" fmla="*/ 27 w 36"/>
                      <a:gd name="T13" fmla="*/ 19 h 20"/>
                      <a:gd name="T14" fmla="*/ 2 w 36"/>
                      <a:gd name="T15" fmla="*/ 9 h 20"/>
                      <a:gd name="T16" fmla="*/ 0 w 36"/>
                      <a:gd name="T17" fmla="*/ 6 h 20"/>
                      <a:gd name="T18" fmla="*/ 0 w 36"/>
                      <a:gd name="T19" fmla="*/ 3 h 20"/>
                      <a:gd name="T20" fmla="*/ 0 w 36"/>
                      <a:gd name="T21" fmla="*/ 0 h 2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6"/>
                      <a:gd name="T34" fmla="*/ 0 h 20"/>
                      <a:gd name="T35" fmla="*/ 36 w 36"/>
                      <a:gd name="T36" fmla="*/ 20 h 2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6" h="20">
                        <a:moveTo>
                          <a:pt x="0" y="0"/>
                        </a:moveTo>
                        <a:lnTo>
                          <a:pt x="21" y="0"/>
                        </a:lnTo>
                        <a:cubicBezTo>
                          <a:pt x="21" y="0"/>
                          <a:pt x="29" y="2"/>
                          <a:pt x="34" y="9"/>
                        </a:cubicBezTo>
                        <a:cubicBezTo>
                          <a:pt x="34" y="9"/>
                          <a:pt x="36" y="11"/>
                          <a:pt x="36" y="14"/>
                        </a:cubicBezTo>
                        <a:cubicBezTo>
                          <a:pt x="36" y="14"/>
                          <a:pt x="36" y="16"/>
                          <a:pt x="34" y="19"/>
                        </a:cubicBezTo>
                        <a:cubicBezTo>
                          <a:pt x="34" y="19"/>
                          <a:pt x="33" y="20"/>
                          <a:pt x="31" y="20"/>
                        </a:cubicBezTo>
                        <a:cubicBezTo>
                          <a:pt x="31" y="20"/>
                          <a:pt x="28" y="20"/>
                          <a:pt x="27" y="19"/>
                        </a:cubicBezTo>
                        <a:lnTo>
                          <a:pt x="2" y="9"/>
                        </a:lnTo>
                        <a:cubicBezTo>
                          <a:pt x="2" y="9"/>
                          <a:pt x="1" y="8"/>
                          <a:pt x="0" y="6"/>
                        </a:cubicBezTo>
                        <a:cubicBezTo>
                          <a:pt x="0" y="6"/>
                          <a:pt x="0" y="5"/>
                          <a:pt x="0" y="3"/>
                        </a:cubicBezTo>
                        <a:cubicBezTo>
                          <a:pt x="0" y="3"/>
                          <a:pt x="0" y="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96" name="Freeform 689"/>
                  <p:cNvSpPr>
                    <a:spLocks noChangeArrowheads="1"/>
                  </p:cNvSpPr>
                  <p:nvPr/>
                </p:nvSpPr>
                <p:spPr bwMode="auto">
                  <a:xfrm>
                    <a:off x="439" y="371"/>
                    <a:ext cx="33" cy="8"/>
                  </a:xfrm>
                  <a:custGeom>
                    <a:avLst/>
                    <a:gdLst>
                      <a:gd name="T0" fmla="*/ 34 w 32"/>
                      <a:gd name="T1" fmla="*/ 0 h 8"/>
                      <a:gd name="T2" fmla="*/ 0 w 32"/>
                      <a:gd name="T3" fmla="*/ 8 h 8"/>
                      <a:gd name="T4" fmla="*/ 34 w 32"/>
                      <a:gd name="T5" fmla="*/ 3 h 8"/>
                      <a:gd name="T6" fmla="*/ 34 w 32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8"/>
                      <a:gd name="T14" fmla="*/ 32 w 32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8">
                        <a:moveTo>
                          <a:pt x="32" y="0"/>
                        </a:moveTo>
                        <a:cubicBezTo>
                          <a:pt x="32" y="0"/>
                          <a:pt x="15" y="0"/>
                          <a:pt x="0" y="8"/>
                        </a:cubicBezTo>
                        <a:cubicBezTo>
                          <a:pt x="0" y="8"/>
                          <a:pt x="15" y="3"/>
                          <a:pt x="32" y="3"/>
                        </a:cubicBezTo>
                        <a:lnTo>
                          <a:pt x="3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97" name="Freeform 690"/>
                  <p:cNvSpPr>
                    <a:spLocks noChangeArrowheads="1"/>
                  </p:cNvSpPr>
                  <p:nvPr/>
                </p:nvSpPr>
                <p:spPr bwMode="auto">
                  <a:xfrm>
                    <a:off x="454" y="369"/>
                    <a:ext cx="8" cy="4"/>
                  </a:xfrm>
                  <a:custGeom>
                    <a:avLst/>
                    <a:gdLst>
                      <a:gd name="T0" fmla="*/ 0 w 7"/>
                      <a:gd name="T1" fmla="*/ 5 h 3"/>
                      <a:gd name="T2" fmla="*/ 9 w 7"/>
                      <a:gd name="T3" fmla="*/ 0 h 3"/>
                      <a:gd name="T4" fmla="*/ 6 w 7"/>
                      <a:gd name="T5" fmla="*/ 0 h 3"/>
                      <a:gd name="T6" fmla="*/ 2 w 7"/>
                      <a:gd name="T7" fmla="*/ 1 h 3"/>
                      <a:gd name="T8" fmla="*/ 0 w 7"/>
                      <a:gd name="T9" fmla="*/ 5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3"/>
                      <a:gd name="T17" fmla="*/ 7 w 7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3">
                        <a:moveTo>
                          <a:pt x="0" y="3"/>
                        </a:moveTo>
                        <a:cubicBezTo>
                          <a:pt x="0" y="3"/>
                          <a:pt x="4" y="4"/>
                          <a:pt x="7" y="0"/>
                        </a:cubicBezTo>
                        <a:cubicBezTo>
                          <a:pt x="7" y="0"/>
                          <a:pt x="6" y="0"/>
                          <a:pt x="4" y="0"/>
                        </a:cubicBezTo>
                        <a:cubicBezTo>
                          <a:pt x="4" y="0"/>
                          <a:pt x="3" y="0"/>
                          <a:pt x="2" y="1"/>
                        </a:cubicBezTo>
                        <a:cubicBezTo>
                          <a:pt x="2" y="1"/>
                          <a:pt x="0" y="2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98" name="Freeform 691"/>
                  <p:cNvSpPr>
                    <a:spLocks noChangeArrowheads="1"/>
                  </p:cNvSpPr>
                  <p:nvPr/>
                </p:nvSpPr>
                <p:spPr bwMode="auto">
                  <a:xfrm>
                    <a:off x="33" y="361"/>
                    <a:ext cx="422" cy="131"/>
                  </a:xfrm>
                  <a:custGeom>
                    <a:avLst/>
                    <a:gdLst>
                      <a:gd name="T0" fmla="*/ 57 w 421"/>
                      <a:gd name="T1" fmla="*/ 130 h 131"/>
                      <a:gd name="T2" fmla="*/ 423 w 421"/>
                      <a:gd name="T3" fmla="*/ 57 h 131"/>
                      <a:gd name="T4" fmla="*/ 414 w 421"/>
                      <a:gd name="T5" fmla="*/ 46 h 131"/>
                      <a:gd name="T6" fmla="*/ 334 w 421"/>
                      <a:gd name="T7" fmla="*/ 13 h 131"/>
                      <a:gd name="T8" fmla="*/ 333 w 421"/>
                      <a:gd name="T9" fmla="*/ 6 h 131"/>
                      <a:gd name="T10" fmla="*/ 322 w 421"/>
                      <a:gd name="T11" fmla="*/ 0 h 131"/>
                      <a:gd name="T12" fmla="*/ 0 w 421"/>
                      <a:gd name="T13" fmla="*/ 47 h 131"/>
                      <a:gd name="T14" fmla="*/ 8 w 421"/>
                      <a:gd name="T15" fmla="*/ 55 h 131"/>
                      <a:gd name="T16" fmla="*/ 9 w 421"/>
                      <a:gd name="T17" fmla="*/ 62 h 131"/>
                      <a:gd name="T18" fmla="*/ 51 w 421"/>
                      <a:gd name="T19" fmla="*/ 117 h 131"/>
                      <a:gd name="T20" fmla="*/ 53 w 421"/>
                      <a:gd name="T21" fmla="*/ 131 h 131"/>
                      <a:gd name="T22" fmla="*/ 57 w 421"/>
                      <a:gd name="T23" fmla="*/ 130 h 13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21"/>
                      <a:gd name="T37" fmla="*/ 0 h 131"/>
                      <a:gd name="T38" fmla="*/ 421 w 421"/>
                      <a:gd name="T39" fmla="*/ 131 h 13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21" h="131">
                        <a:moveTo>
                          <a:pt x="57" y="130"/>
                        </a:moveTo>
                        <a:lnTo>
                          <a:pt x="421" y="57"/>
                        </a:lnTo>
                        <a:cubicBezTo>
                          <a:pt x="421" y="57"/>
                          <a:pt x="418" y="50"/>
                          <a:pt x="412" y="46"/>
                        </a:cubicBezTo>
                        <a:lnTo>
                          <a:pt x="332" y="13"/>
                        </a:lnTo>
                        <a:lnTo>
                          <a:pt x="331" y="6"/>
                        </a:lnTo>
                        <a:lnTo>
                          <a:pt x="320" y="0"/>
                        </a:lnTo>
                        <a:lnTo>
                          <a:pt x="0" y="47"/>
                        </a:lnTo>
                        <a:cubicBezTo>
                          <a:pt x="0" y="47"/>
                          <a:pt x="4" y="51"/>
                          <a:pt x="8" y="55"/>
                        </a:cubicBezTo>
                        <a:lnTo>
                          <a:pt x="9" y="62"/>
                        </a:lnTo>
                        <a:lnTo>
                          <a:pt x="51" y="117"/>
                        </a:lnTo>
                        <a:cubicBezTo>
                          <a:pt x="51" y="117"/>
                          <a:pt x="54" y="123"/>
                          <a:pt x="53" y="131"/>
                        </a:cubicBezTo>
                        <a:lnTo>
                          <a:pt x="57" y="13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2999" name="Freeform 692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408"/>
                    <a:ext cx="57" cy="84"/>
                  </a:xfrm>
                  <a:custGeom>
                    <a:avLst/>
                    <a:gdLst>
                      <a:gd name="T0" fmla="*/ 52 w 57"/>
                      <a:gd name="T1" fmla="*/ 84 h 84"/>
                      <a:gd name="T2" fmla="*/ 56 w 57"/>
                      <a:gd name="T3" fmla="*/ 84 h 84"/>
                      <a:gd name="T4" fmla="*/ 55 w 57"/>
                      <a:gd name="T5" fmla="*/ 71 h 84"/>
                      <a:gd name="T6" fmla="*/ 11 w 57"/>
                      <a:gd name="T7" fmla="*/ 16 h 84"/>
                      <a:gd name="T8" fmla="*/ 11 w 57"/>
                      <a:gd name="T9" fmla="*/ 8 h 84"/>
                      <a:gd name="T10" fmla="*/ 3 w 57"/>
                      <a:gd name="T11" fmla="*/ 0 h 84"/>
                      <a:gd name="T12" fmla="*/ 0 w 57"/>
                      <a:gd name="T13" fmla="*/ 0 h 84"/>
                      <a:gd name="T14" fmla="*/ 0 w 57"/>
                      <a:gd name="T15" fmla="*/ 15 h 84"/>
                      <a:gd name="T16" fmla="*/ 52 w 57"/>
                      <a:gd name="T17" fmla="*/ 84 h 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7"/>
                      <a:gd name="T28" fmla="*/ 0 h 84"/>
                      <a:gd name="T29" fmla="*/ 57 w 57"/>
                      <a:gd name="T30" fmla="*/ 84 h 8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7" h="84">
                        <a:moveTo>
                          <a:pt x="52" y="84"/>
                        </a:moveTo>
                        <a:cubicBezTo>
                          <a:pt x="52" y="84"/>
                          <a:pt x="54" y="84"/>
                          <a:pt x="56" y="84"/>
                        </a:cubicBezTo>
                        <a:cubicBezTo>
                          <a:pt x="56" y="84"/>
                          <a:pt x="57" y="77"/>
                          <a:pt x="55" y="71"/>
                        </a:cubicBezTo>
                        <a:lnTo>
                          <a:pt x="11" y="16"/>
                        </a:lnTo>
                        <a:lnTo>
                          <a:pt x="11" y="8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5"/>
                        </a:lnTo>
                        <a:lnTo>
                          <a:pt x="52" y="84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00" name="Freeform 693"/>
                  <p:cNvSpPr>
                    <a:spLocks noChangeArrowheads="1"/>
                  </p:cNvSpPr>
                  <p:nvPr/>
                </p:nvSpPr>
                <p:spPr bwMode="auto">
                  <a:xfrm>
                    <a:off x="351" y="360"/>
                    <a:ext cx="105" cy="58"/>
                  </a:xfrm>
                  <a:custGeom>
                    <a:avLst/>
                    <a:gdLst>
                      <a:gd name="T0" fmla="*/ 103 w 105"/>
                      <a:gd name="T1" fmla="*/ 59 h 57"/>
                      <a:gd name="T2" fmla="*/ 105 w 105"/>
                      <a:gd name="T3" fmla="*/ 59 h 57"/>
                      <a:gd name="T4" fmla="*/ 97 w 105"/>
                      <a:gd name="T5" fmla="*/ 49 h 57"/>
                      <a:gd name="T6" fmla="*/ 15 w 105"/>
                      <a:gd name="T7" fmla="*/ 12 h 57"/>
                      <a:gd name="T8" fmla="*/ 14 w 105"/>
                      <a:gd name="T9" fmla="*/ 6 h 57"/>
                      <a:gd name="T10" fmla="*/ 2 w 105"/>
                      <a:gd name="T11" fmla="*/ 0 h 57"/>
                      <a:gd name="T12" fmla="*/ 0 w 105"/>
                      <a:gd name="T13" fmla="*/ 0 h 57"/>
                      <a:gd name="T14" fmla="*/ 13 w 105"/>
                      <a:gd name="T15" fmla="*/ 7 h 57"/>
                      <a:gd name="T16" fmla="*/ 13 w 105"/>
                      <a:gd name="T17" fmla="*/ 13 h 57"/>
                      <a:gd name="T18" fmla="*/ 96 w 105"/>
                      <a:gd name="T19" fmla="*/ 51 h 57"/>
                      <a:gd name="T20" fmla="*/ 103 w 105"/>
                      <a:gd name="T21" fmla="*/ 59 h 5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5"/>
                      <a:gd name="T34" fmla="*/ 0 h 57"/>
                      <a:gd name="T35" fmla="*/ 105 w 105"/>
                      <a:gd name="T36" fmla="*/ 57 h 5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5" h="57">
                        <a:moveTo>
                          <a:pt x="103" y="57"/>
                        </a:moveTo>
                        <a:lnTo>
                          <a:pt x="105" y="57"/>
                        </a:lnTo>
                        <a:cubicBezTo>
                          <a:pt x="105" y="57"/>
                          <a:pt x="102" y="51"/>
                          <a:pt x="97" y="47"/>
                        </a:cubicBezTo>
                        <a:lnTo>
                          <a:pt x="15" y="12"/>
                        </a:lnTo>
                        <a:lnTo>
                          <a:pt x="14" y="6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3" y="7"/>
                        </a:lnTo>
                        <a:lnTo>
                          <a:pt x="13" y="13"/>
                        </a:lnTo>
                        <a:lnTo>
                          <a:pt x="96" y="49"/>
                        </a:lnTo>
                        <a:cubicBezTo>
                          <a:pt x="96" y="49"/>
                          <a:pt x="100" y="52"/>
                          <a:pt x="103" y="57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01" name="Freeform 694"/>
                  <p:cNvSpPr>
                    <a:spLocks noChangeArrowheads="1"/>
                  </p:cNvSpPr>
                  <p:nvPr/>
                </p:nvSpPr>
                <p:spPr bwMode="auto">
                  <a:xfrm>
                    <a:off x="42" y="367"/>
                    <a:ext cx="323" cy="55"/>
                  </a:xfrm>
                  <a:custGeom>
                    <a:avLst/>
                    <a:gdLst>
                      <a:gd name="T0" fmla="*/ 0 w 322"/>
                      <a:gd name="T1" fmla="*/ 49 h 55"/>
                      <a:gd name="T2" fmla="*/ 322 w 322"/>
                      <a:gd name="T3" fmla="*/ 0 h 55"/>
                      <a:gd name="T4" fmla="*/ 324 w 322"/>
                      <a:gd name="T5" fmla="*/ 5 h 55"/>
                      <a:gd name="T6" fmla="*/ 0 w 322"/>
                      <a:gd name="T7" fmla="*/ 55 h 55"/>
                      <a:gd name="T8" fmla="*/ 0 w 322"/>
                      <a:gd name="T9" fmla="*/ 49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2"/>
                      <a:gd name="T16" fmla="*/ 0 h 55"/>
                      <a:gd name="T17" fmla="*/ 322 w 322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2" h="55">
                        <a:moveTo>
                          <a:pt x="0" y="49"/>
                        </a:moveTo>
                        <a:lnTo>
                          <a:pt x="320" y="0"/>
                        </a:lnTo>
                        <a:lnTo>
                          <a:pt x="322" y="5"/>
                        </a:lnTo>
                        <a:lnTo>
                          <a:pt x="0" y="55"/>
                        </a:lnTo>
                        <a:lnTo>
                          <a:pt x="0" y="4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02" name="Freeform 695"/>
                  <p:cNvSpPr>
                    <a:spLocks noChangeArrowheads="1"/>
                  </p:cNvSpPr>
                  <p:nvPr/>
                </p:nvSpPr>
                <p:spPr bwMode="auto">
                  <a:xfrm>
                    <a:off x="88" y="409"/>
                    <a:ext cx="367" cy="83"/>
                  </a:xfrm>
                  <a:custGeom>
                    <a:avLst/>
                    <a:gdLst>
                      <a:gd name="T0" fmla="*/ 0 w 366"/>
                      <a:gd name="T1" fmla="*/ 75 h 82"/>
                      <a:gd name="T2" fmla="*/ 359 w 366"/>
                      <a:gd name="T3" fmla="*/ 0 h 82"/>
                      <a:gd name="T4" fmla="*/ 368 w 366"/>
                      <a:gd name="T5" fmla="*/ 8 h 82"/>
                      <a:gd name="T6" fmla="*/ 0 w 366"/>
                      <a:gd name="T7" fmla="*/ 84 h 82"/>
                      <a:gd name="T8" fmla="*/ 0 w 366"/>
                      <a:gd name="T9" fmla="*/ 75 h 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6"/>
                      <a:gd name="T16" fmla="*/ 0 h 82"/>
                      <a:gd name="T17" fmla="*/ 366 w 366"/>
                      <a:gd name="T18" fmla="*/ 82 h 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6" h="82">
                        <a:moveTo>
                          <a:pt x="0" y="73"/>
                        </a:moveTo>
                        <a:lnTo>
                          <a:pt x="357" y="0"/>
                        </a:lnTo>
                        <a:cubicBezTo>
                          <a:pt x="357" y="0"/>
                          <a:pt x="363" y="2"/>
                          <a:pt x="366" y="8"/>
                        </a:cubicBezTo>
                        <a:lnTo>
                          <a:pt x="0" y="82"/>
                        </a:lnTo>
                        <a:lnTo>
                          <a:pt x="0" y="7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03" name="Freeform 696"/>
                  <p:cNvSpPr>
                    <a:spLocks noChangeArrowheads="1"/>
                  </p:cNvSpPr>
                  <p:nvPr/>
                </p:nvSpPr>
                <p:spPr bwMode="auto">
                  <a:xfrm>
                    <a:off x="55" y="380"/>
                    <a:ext cx="373" cy="92"/>
                  </a:xfrm>
                  <a:custGeom>
                    <a:avLst/>
                    <a:gdLst>
                      <a:gd name="T0" fmla="*/ 5 w 372"/>
                      <a:gd name="T1" fmla="*/ 59 h 91"/>
                      <a:gd name="T2" fmla="*/ 35 w 372"/>
                      <a:gd name="T3" fmla="*/ 93 h 91"/>
                      <a:gd name="T4" fmla="*/ 276 w 372"/>
                      <a:gd name="T5" fmla="*/ 43 h 91"/>
                      <a:gd name="T6" fmla="*/ 253 w 372"/>
                      <a:gd name="T7" fmla="*/ 26 h 91"/>
                      <a:gd name="T8" fmla="*/ 296 w 372"/>
                      <a:gd name="T9" fmla="*/ 18 h 91"/>
                      <a:gd name="T10" fmla="*/ 323 w 372"/>
                      <a:gd name="T11" fmla="*/ 33 h 91"/>
                      <a:gd name="T12" fmla="*/ 374 w 372"/>
                      <a:gd name="T13" fmla="*/ 23 h 91"/>
                      <a:gd name="T14" fmla="*/ 374 w 372"/>
                      <a:gd name="T15" fmla="*/ 21 h 91"/>
                      <a:gd name="T16" fmla="*/ 326 w 372"/>
                      <a:gd name="T17" fmla="*/ 0 h 91"/>
                      <a:gd name="T18" fmla="*/ 270 w 372"/>
                      <a:gd name="T19" fmla="*/ 9 h 91"/>
                      <a:gd name="T20" fmla="*/ 263 w 372"/>
                      <a:gd name="T21" fmla="*/ 1 h 91"/>
                      <a:gd name="T22" fmla="*/ 225 w 372"/>
                      <a:gd name="T23" fmla="*/ 8 h 91"/>
                      <a:gd name="T24" fmla="*/ 228 w 372"/>
                      <a:gd name="T25" fmla="*/ 10 h 91"/>
                      <a:gd name="T26" fmla="*/ 224 w 372"/>
                      <a:gd name="T27" fmla="*/ 11 h 91"/>
                      <a:gd name="T28" fmla="*/ 220 w 372"/>
                      <a:gd name="T29" fmla="*/ 8 h 91"/>
                      <a:gd name="T30" fmla="*/ 162 w 372"/>
                      <a:gd name="T31" fmla="*/ 17 h 91"/>
                      <a:gd name="T32" fmla="*/ 168 w 372"/>
                      <a:gd name="T33" fmla="*/ 24 h 91"/>
                      <a:gd name="T34" fmla="*/ 163 w 372"/>
                      <a:gd name="T35" fmla="*/ 25 h 91"/>
                      <a:gd name="T36" fmla="*/ 156 w 372"/>
                      <a:gd name="T37" fmla="*/ 18 h 91"/>
                      <a:gd name="T38" fmla="*/ 99 w 372"/>
                      <a:gd name="T39" fmla="*/ 26 h 91"/>
                      <a:gd name="T40" fmla="*/ 99 w 372"/>
                      <a:gd name="T41" fmla="*/ 31 h 91"/>
                      <a:gd name="T42" fmla="*/ 102 w 372"/>
                      <a:gd name="T43" fmla="*/ 35 h 91"/>
                      <a:gd name="T44" fmla="*/ 96 w 372"/>
                      <a:gd name="T45" fmla="*/ 35 h 91"/>
                      <a:gd name="T46" fmla="*/ 90 w 372"/>
                      <a:gd name="T47" fmla="*/ 28 h 91"/>
                      <a:gd name="T48" fmla="*/ 28 w 372"/>
                      <a:gd name="T49" fmla="*/ 38 h 91"/>
                      <a:gd name="T50" fmla="*/ 27 w 372"/>
                      <a:gd name="T51" fmla="*/ 42 h 91"/>
                      <a:gd name="T52" fmla="*/ 29 w 372"/>
                      <a:gd name="T53" fmla="*/ 48 h 91"/>
                      <a:gd name="T54" fmla="*/ 19 w 372"/>
                      <a:gd name="T55" fmla="*/ 49 h 91"/>
                      <a:gd name="T56" fmla="*/ 13 w 372"/>
                      <a:gd name="T57" fmla="*/ 40 h 91"/>
                      <a:gd name="T58" fmla="*/ 0 w 372"/>
                      <a:gd name="T59" fmla="*/ 42 h 91"/>
                      <a:gd name="T60" fmla="*/ 0 w 372"/>
                      <a:gd name="T61" fmla="*/ 49 h 91"/>
                      <a:gd name="T62" fmla="*/ 5 w 372"/>
                      <a:gd name="T63" fmla="*/ 53 h 91"/>
                      <a:gd name="T64" fmla="*/ 5 w 372"/>
                      <a:gd name="T65" fmla="*/ 59 h 9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72"/>
                      <a:gd name="T100" fmla="*/ 0 h 91"/>
                      <a:gd name="T101" fmla="*/ 372 w 372"/>
                      <a:gd name="T102" fmla="*/ 91 h 9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72" h="91">
                        <a:moveTo>
                          <a:pt x="5" y="57"/>
                        </a:moveTo>
                        <a:lnTo>
                          <a:pt x="35" y="91"/>
                        </a:lnTo>
                        <a:lnTo>
                          <a:pt x="274" y="43"/>
                        </a:lnTo>
                        <a:lnTo>
                          <a:pt x="251" y="26"/>
                        </a:lnTo>
                        <a:lnTo>
                          <a:pt x="294" y="18"/>
                        </a:lnTo>
                        <a:lnTo>
                          <a:pt x="321" y="33"/>
                        </a:lnTo>
                        <a:lnTo>
                          <a:pt x="372" y="23"/>
                        </a:lnTo>
                        <a:lnTo>
                          <a:pt x="372" y="21"/>
                        </a:lnTo>
                        <a:lnTo>
                          <a:pt x="324" y="0"/>
                        </a:lnTo>
                        <a:lnTo>
                          <a:pt x="268" y="9"/>
                        </a:lnTo>
                        <a:lnTo>
                          <a:pt x="261" y="1"/>
                        </a:lnTo>
                        <a:lnTo>
                          <a:pt x="223" y="8"/>
                        </a:lnTo>
                        <a:lnTo>
                          <a:pt x="226" y="10"/>
                        </a:lnTo>
                        <a:lnTo>
                          <a:pt x="222" y="11"/>
                        </a:lnTo>
                        <a:lnTo>
                          <a:pt x="218" y="8"/>
                        </a:lnTo>
                        <a:lnTo>
                          <a:pt x="162" y="17"/>
                        </a:lnTo>
                        <a:lnTo>
                          <a:pt x="168" y="24"/>
                        </a:lnTo>
                        <a:lnTo>
                          <a:pt x="163" y="25"/>
                        </a:lnTo>
                        <a:lnTo>
                          <a:pt x="156" y="18"/>
                        </a:lnTo>
                        <a:lnTo>
                          <a:pt x="99" y="26"/>
                        </a:lnTo>
                        <a:lnTo>
                          <a:pt x="99" y="31"/>
                        </a:lnTo>
                        <a:lnTo>
                          <a:pt x="102" y="35"/>
                        </a:lnTo>
                        <a:lnTo>
                          <a:pt x="96" y="35"/>
                        </a:lnTo>
                        <a:lnTo>
                          <a:pt x="90" y="28"/>
                        </a:lnTo>
                        <a:lnTo>
                          <a:pt x="28" y="38"/>
                        </a:lnTo>
                        <a:lnTo>
                          <a:pt x="27" y="42"/>
                        </a:lnTo>
                        <a:lnTo>
                          <a:pt x="29" y="46"/>
                        </a:lnTo>
                        <a:lnTo>
                          <a:pt x="19" y="47"/>
                        </a:lnTo>
                        <a:lnTo>
                          <a:pt x="13" y="40"/>
                        </a:lnTo>
                        <a:lnTo>
                          <a:pt x="0" y="42"/>
                        </a:lnTo>
                        <a:lnTo>
                          <a:pt x="0" y="47"/>
                        </a:lnTo>
                        <a:lnTo>
                          <a:pt x="5" y="51"/>
                        </a:lnTo>
                        <a:lnTo>
                          <a:pt x="5" y="57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04" name="Freeform 697"/>
                  <p:cNvSpPr>
                    <a:spLocks noChangeArrowheads="1"/>
                  </p:cNvSpPr>
                  <p:nvPr/>
                </p:nvSpPr>
                <p:spPr bwMode="auto">
                  <a:xfrm>
                    <a:off x="325" y="405"/>
                    <a:ext cx="49" cy="18"/>
                  </a:xfrm>
                  <a:custGeom>
                    <a:avLst/>
                    <a:gdLst>
                      <a:gd name="T0" fmla="*/ 0 w 48"/>
                      <a:gd name="T1" fmla="*/ 11 h 18"/>
                      <a:gd name="T2" fmla="*/ 9 w 48"/>
                      <a:gd name="T3" fmla="*/ 18 h 18"/>
                      <a:gd name="T4" fmla="*/ 50 w 48"/>
                      <a:gd name="T5" fmla="*/ 10 h 18"/>
                      <a:gd name="T6" fmla="*/ 50 w 48"/>
                      <a:gd name="T7" fmla="*/ 7 h 18"/>
                      <a:gd name="T8" fmla="*/ 41 w 48"/>
                      <a:gd name="T9" fmla="*/ 2 h 18"/>
                      <a:gd name="T10" fmla="*/ 27 w 48"/>
                      <a:gd name="T11" fmla="*/ 4 h 18"/>
                      <a:gd name="T12" fmla="*/ 19 w 48"/>
                      <a:gd name="T13" fmla="*/ 0 h 18"/>
                      <a:gd name="T14" fmla="*/ 5 w 48"/>
                      <a:gd name="T15" fmla="*/ 2 h 18"/>
                      <a:gd name="T16" fmla="*/ 10 w 48"/>
                      <a:gd name="T17" fmla="*/ 6 h 18"/>
                      <a:gd name="T18" fmla="*/ 0 w 48"/>
                      <a:gd name="T19" fmla="*/ 9 h 18"/>
                      <a:gd name="T20" fmla="*/ 0 w 48"/>
                      <a:gd name="T21" fmla="*/ 11 h 1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8"/>
                      <a:gd name="T34" fmla="*/ 0 h 18"/>
                      <a:gd name="T35" fmla="*/ 48 w 48"/>
                      <a:gd name="T36" fmla="*/ 18 h 1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8" h="18">
                        <a:moveTo>
                          <a:pt x="0" y="11"/>
                        </a:moveTo>
                        <a:lnTo>
                          <a:pt x="9" y="18"/>
                        </a:lnTo>
                        <a:lnTo>
                          <a:pt x="48" y="10"/>
                        </a:lnTo>
                        <a:lnTo>
                          <a:pt x="48" y="7"/>
                        </a:lnTo>
                        <a:lnTo>
                          <a:pt x="39" y="2"/>
                        </a:lnTo>
                        <a:lnTo>
                          <a:pt x="25" y="4"/>
                        </a:lnTo>
                        <a:lnTo>
                          <a:pt x="19" y="0"/>
                        </a:lnTo>
                        <a:lnTo>
                          <a:pt x="5" y="2"/>
                        </a:ln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05" name="Line 698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334" y="410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6" name="Freeform 699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342" y="415"/>
                    <a:ext cx="7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0 w 7"/>
                      <a:gd name="T3" fmla="*/ 0 h 1"/>
                      <a:gd name="T4" fmla="*/ 0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w 7"/>
                      <a:gd name="T11" fmla="*/ 0 h 1"/>
                      <a:gd name="T12" fmla="*/ 0 w 7"/>
                      <a:gd name="T13" fmla="*/ 0 h 1"/>
                      <a:gd name="T14" fmla="*/ 0 w 7"/>
                      <a:gd name="T15" fmla="*/ 0 h 1"/>
                      <a:gd name="T16" fmla="*/ 0 w 7"/>
                      <a:gd name="T17" fmla="*/ 0 h 1"/>
                      <a:gd name="T18" fmla="*/ 1 w 7"/>
                      <a:gd name="T19" fmla="*/ 0 h 1"/>
                      <a:gd name="T20" fmla="*/ 1 w 7"/>
                      <a:gd name="T21" fmla="*/ 0 h 1"/>
                      <a:gd name="T22" fmla="*/ 1 w 7"/>
                      <a:gd name="T23" fmla="*/ 0 h 1"/>
                      <a:gd name="T24" fmla="*/ 1 w 7"/>
                      <a:gd name="T25" fmla="*/ 0 h 1"/>
                      <a:gd name="T26" fmla="*/ 1 w 7"/>
                      <a:gd name="T27" fmla="*/ 0 h 1"/>
                      <a:gd name="T28" fmla="*/ 1 w 7"/>
                      <a:gd name="T29" fmla="*/ 0 h 1"/>
                      <a:gd name="T30" fmla="*/ 1 w 7"/>
                      <a:gd name="T31" fmla="*/ 0 h 1"/>
                      <a:gd name="T32" fmla="*/ 1 w 7"/>
                      <a:gd name="T33" fmla="*/ 0 h 1"/>
                      <a:gd name="T34" fmla="*/ 2 w 7"/>
                      <a:gd name="T35" fmla="*/ 0 h 1"/>
                      <a:gd name="T36" fmla="*/ 2 w 7"/>
                      <a:gd name="T37" fmla="*/ 0 h 1"/>
                      <a:gd name="T38" fmla="*/ 2 w 7"/>
                      <a:gd name="T39" fmla="*/ 0 h 1"/>
                      <a:gd name="T40" fmla="*/ 2 w 7"/>
                      <a:gd name="T41" fmla="*/ 0 h 1"/>
                      <a:gd name="T42" fmla="*/ 2 w 7"/>
                      <a:gd name="T43" fmla="*/ 0 h 1"/>
                      <a:gd name="T44" fmla="*/ 2 w 7"/>
                      <a:gd name="T45" fmla="*/ 0 h 1"/>
                      <a:gd name="T46" fmla="*/ 2 w 7"/>
                      <a:gd name="T47" fmla="*/ 0 h 1"/>
                      <a:gd name="T48" fmla="*/ 3 w 7"/>
                      <a:gd name="T49" fmla="*/ 0 h 1"/>
                      <a:gd name="T50" fmla="*/ 3 w 7"/>
                      <a:gd name="T51" fmla="*/ 0 h 1"/>
                      <a:gd name="T52" fmla="*/ 3 w 7"/>
                      <a:gd name="T53" fmla="*/ 0 h 1"/>
                      <a:gd name="T54" fmla="*/ 3 w 7"/>
                      <a:gd name="T55" fmla="*/ 0 h 1"/>
                      <a:gd name="T56" fmla="*/ 3 w 7"/>
                      <a:gd name="T57" fmla="*/ 0 h 1"/>
                      <a:gd name="T58" fmla="*/ 3 w 7"/>
                      <a:gd name="T59" fmla="*/ 0 h 1"/>
                      <a:gd name="T60" fmla="*/ 3 w 7"/>
                      <a:gd name="T61" fmla="*/ 0 h 1"/>
                      <a:gd name="T62" fmla="*/ 3 w 7"/>
                      <a:gd name="T63" fmla="*/ 0 h 1"/>
                      <a:gd name="T64" fmla="*/ 4 w 7"/>
                      <a:gd name="T65" fmla="*/ 0 h 1"/>
                      <a:gd name="T66" fmla="*/ 4 w 7"/>
                      <a:gd name="T67" fmla="*/ 0 h 1"/>
                      <a:gd name="T68" fmla="*/ 4 w 7"/>
                      <a:gd name="T69" fmla="*/ 0 h 1"/>
                      <a:gd name="T70" fmla="*/ 4 w 7"/>
                      <a:gd name="T71" fmla="*/ 0 h 1"/>
                      <a:gd name="T72" fmla="*/ 4 w 7"/>
                      <a:gd name="T73" fmla="*/ 0 h 1"/>
                      <a:gd name="T74" fmla="*/ 4 w 7"/>
                      <a:gd name="T75" fmla="*/ 0 h 1"/>
                      <a:gd name="T76" fmla="*/ 4 w 7"/>
                      <a:gd name="T77" fmla="*/ 0 h 1"/>
                      <a:gd name="T78" fmla="*/ 5 w 7"/>
                      <a:gd name="T79" fmla="*/ 0 h 1"/>
                      <a:gd name="T80" fmla="*/ 5 w 7"/>
                      <a:gd name="T81" fmla="*/ 0 h 1"/>
                      <a:gd name="T82" fmla="*/ 5 w 7"/>
                      <a:gd name="T83" fmla="*/ 0 h 1"/>
                      <a:gd name="T84" fmla="*/ 5 w 7"/>
                      <a:gd name="T85" fmla="*/ 0 h 1"/>
                      <a:gd name="T86" fmla="*/ 5 w 7"/>
                      <a:gd name="T87" fmla="*/ 0 h 1"/>
                      <a:gd name="T88" fmla="*/ 5 w 7"/>
                      <a:gd name="T89" fmla="*/ 0 h 1"/>
                      <a:gd name="T90" fmla="*/ 5 w 7"/>
                      <a:gd name="T91" fmla="*/ 0 h 1"/>
                      <a:gd name="T92" fmla="*/ 5 w 7"/>
                      <a:gd name="T93" fmla="*/ 0 h 1"/>
                      <a:gd name="T94" fmla="*/ 6 w 7"/>
                      <a:gd name="T95" fmla="*/ 0 h 1"/>
                      <a:gd name="T96" fmla="*/ 6 w 7"/>
                      <a:gd name="T97" fmla="*/ 0 h 1"/>
                      <a:gd name="T98" fmla="*/ 6 w 7"/>
                      <a:gd name="T99" fmla="*/ 0 h 1"/>
                      <a:gd name="T100" fmla="*/ 6 w 7"/>
                      <a:gd name="T101" fmla="*/ 0 h 1"/>
                      <a:gd name="T102" fmla="*/ 6 w 7"/>
                      <a:gd name="T103" fmla="*/ 0 h 1"/>
                      <a:gd name="T104" fmla="*/ 6 w 7"/>
                      <a:gd name="T105" fmla="*/ 0 h 1"/>
                      <a:gd name="T106" fmla="*/ 6 w 7"/>
                      <a:gd name="T107" fmla="*/ 0 h 1"/>
                      <a:gd name="T108" fmla="*/ 6 w 7"/>
                      <a:gd name="T109" fmla="*/ 0 h 1"/>
                      <a:gd name="T110" fmla="*/ 7 w 7"/>
                      <a:gd name="T111" fmla="*/ 0 h 1"/>
                      <a:gd name="T112" fmla="*/ 7 w 7"/>
                      <a:gd name="T113" fmla="*/ 0 h 1"/>
                      <a:gd name="T114" fmla="*/ 7 w 7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"/>
                      <a:gd name="T175" fmla="*/ 0 h 1"/>
                      <a:gd name="T176" fmla="*/ 7 w 7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07" name="Freeform 700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357" y="412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0 w 6"/>
                      <a:gd name="T3" fmla="*/ 0 h 1"/>
                      <a:gd name="T4" fmla="*/ 0 w 6"/>
                      <a:gd name="T5" fmla="*/ 0 h 1"/>
                      <a:gd name="T6" fmla="*/ 0 w 6"/>
                      <a:gd name="T7" fmla="*/ 0 h 1"/>
                      <a:gd name="T8" fmla="*/ 0 w 6"/>
                      <a:gd name="T9" fmla="*/ 0 h 1"/>
                      <a:gd name="T10" fmla="*/ 0 w 6"/>
                      <a:gd name="T11" fmla="*/ 0 h 1"/>
                      <a:gd name="T12" fmla="*/ 1 w 6"/>
                      <a:gd name="T13" fmla="*/ 0 h 1"/>
                      <a:gd name="T14" fmla="*/ 1 w 6"/>
                      <a:gd name="T15" fmla="*/ 0 h 1"/>
                      <a:gd name="T16" fmla="*/ 1 w 6"/>
                      <a:gd name="T17" fmla="*/ 0 h 1"/>
                      <a:gd name="T18" fmla="*/ 1 w 6"/>
                      <a:gd name="T19" fmla="*/ 0 h 1"/>
                      <a:gd name="T20" fmla="*/ 1 w 6"/>
                      <a:gd name="T21" fmla="*/ 0 h 1"/>
                      <a:gd name="T22" fmla="*/ 2 w 6"/>
                      <a:gd name="T23" fmla="*/ 0 h 1"/>
                      <a:gd name="T24" fmla="*/ 2 w 6"/>
                      <a:gd name="T25" fmla="*/ 0 h 1"/>
                      <a:gd name="T26" fmla="*/ 2 w 6"/>
                      <a:gd name="T27" fmla="*/ 0 h 1"/>
                      <a:gd name="T28" fmla="*/ 2 w 6"/>
                      <a:gd name="T29" fmla="*/ 0 h 1"/>
                      <a:gd name="T30" fmla="*/ 2 w 6"/>
                      <a:gd name="T31" fmla="*/ 0 h 1"/>
                      <a:gd name="T32" fmla="*/ 3 w 6"/>
                      <a:gd name="T33" fmla="*/ 0 h 1"/>
                      <a:gd name="T34" fmla="*/ 3 w 6"/>
                      <a:gd name="T35" fmla="*/ 0 h 1"/>
                      <a:gd name="T36" fmla="*/ 3 w 6"/>
                      <a:gd name="T37" fmla="*/ 0 h 1"/>
                      <a:gd name="T38" fmla="*/ 3 w 6"/>
                      <a:gd name="T39" fmla="*/ 0 h 1"/>
                      <a:gd name="T40" fmla="*/ 3 w 6"/>
                      <a:gd name="T41" fmla="*/ 0 h 1"/>
                      <a:gd name="T42" fmla="*/ 3 w 6"/>
                      <a:gd name="T43" fmla="*/ 0 h 1"/>
                      <a:gd name="T44" fmla="*/ 4 w 6"/>
                      <a:gd name="T45" fmla="*/ 0 h 1"/>
                      <a:gd name="T46" fmla="*/ 4 w 6"/>
                      <a:gd name="T47" fmla="*/ 0 h 1"/>
                      <a:gd name="T48" fmla="*/ 4 w 6"/>
                      <a:gd name="T49" fmla="*/ 0 h 1"/>
                      <a:gd name="T50" fmla="*/ 4 w 6"/>
                      <a:gd name="T51" fmla="*/ 0 h 1"/>
                      <a:gd name="T52" fmla="*/ 4 w 6"/>
                      <a:gd name="T53" fmla="*/ 0 h 1"/>
                      <a:gd name="T54" fmla="*/ 5 w 6"/>
                      <a:gd name="T55" fmla="*/ 0 h 1"/>
                      <a:gd name="T56" fmla="*/ 5 w 6"/>
                      <a:gd name="T57" fmla="*/ 0 h 1"/>
                      <a:gd name="T58" fmla="*/ 5 w 6"/>
                      <a:gd name="T59" fmla="*/ 0 h 1"/>
                      <a:gd name="T60" fmla="*/ 5 w 6"/>
                      <a:gd name="T61" fmla="*/ 0 h 1"/>
                      <a:gd name="T62" fmla="*/ 5 w 6"/>
                      <a:gd name="T63" fmla="*/ 0 h 1"/>
                      <a:gd name="T64" fmla="*/ 6 w 6"/>
                      <a:gd name="T65" fmla="*/ 0 h 1"/>
                      <a:gd name="T66" fmla="*/ 6 w 6"/>
                      <a:gd name="T67" fmla="*/ 0 h 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6"/>
                      <a:gd name="T103" fmla="*/ 0 h 1"/>
                      <a:gd name="T104" fmla="*/ 6 w 6"/>
                      <a:gd name="T105" fmla="*/ 1 h 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6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08" name="Line 701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347" y="395"/>
                    <a:ext cx="3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09" name="Freeform 702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385"/>
                    <a:ext cx="42" cy="23"/>
                  </a:xfrm>
                  <a:custGeom>
                    <a:avLst/>
                    <a:gdLst>
                      <a:gd name="T0" fmla="*/ 0 w 41"/>
                      <a:gd name="T1" fmla="*/ 0 h 23"/>
                      <a:gd name="T2" fmla="*/ 43 w 41"/>
                      <a:gd name="T3" fmla="*/ 19 h 23"/>
                      <a:gd name="T4" fmla="*/ 43 w 41"/>
                      <a:gd name="T5" fmla="*/ 23 h 23"/>
                      <a:gd name="T6" fmla="*/ 0 60000 65536"/>
                      <a:gd name="T7" fmla="*/ 0 60000 65536"/>
                      <a:gd name="T8" fmla="*/ 0 60000 65536"/>
                      <a:gd name="T9" fmla="*/ 0 w 41"/>
                      <a:gd name="T10" fmla="*/ 0 h 23"/>
                      <a:gd name="T11" fmla="*/ 41 w 41"/>
                      <a:gd name="T12" fmla="*/ 23 h 2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" h="23">
                        <a:moveTo>
                          <a:pt x="0" y="0"/>
                        </a:moveTo>
                        <a:lnTo>
                          <a:pt x="41" y="19"/>
                        </a:lnTo>
                        <a:lnTo>
                          <a:pt x="41" y="23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10" name="Freeform 703"/>
                  <p:cNvSpPr>
                    <a:spLocks noChangeArrowheads="1"/>
                  </p:cNvSpPr>
                  <p:nvPr/>
                </p:nvSpPr>
                <p:spPr bwMode="auto">
                  <a:xfrm>
                    <a:off x="371" y="382"/>
                    <a:ext cx="43" cy="24"/>
                  </a:xfrm>
                  <a:custGeom>
                    <a:avLst/>
                    <a:gdLst>
                      <a:gd name="T0" fmla="*/ 0 w 43"/>
                      <a:gd name="T1" fmla="*/ 0 h 24"/>
                      <a:gd name="T2" fmla="*/ 43 w 43"/>
                      <a:gd name="T3" fmla="*/ 19 h 24"/>
                      <a:gd name="T4" fmla="*/ 43 w 43"/>
                      <a:gd name="T5" fmla="*/ 24 h 24"/>
                      <a:gd name="T6" fmla="*/ 0 60000 65536"/>
                      <a:gd name="T7" fmla="*/ 0 60000 65536"/>
                      <a:gd name="T8" fmla="*/ 0 60000 65536"/>
                      <a:gd name="T9" fmla="*/ 0 w 43"/>
                      <a:gd name="T10" fmla="*/ 0 h 24"/>
                      <a:gd name="T11" fmla="*/ 43 w 43"/>
                      <a:gd name="T12" fmla="*/ 24 h 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" h="24">
                        <a:moveTo>
                          <a:pt x="0" y="0"/>
                        </a:moveTo>
                        <a:lnTo>
                          <a:pt x="43" y="19"/>
                        </a:lnTo>
                        <a:lnTo>
                          <a:pt x="43" y="24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11" name="Freeform 704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388"/>
                    <a:ext cx="16" cy="10"/>
                  </a:xfrm>
                  <a:custGeom>
                    <a:avLst/>
                    <a:gdLst>
                      <a:gd name="T0" fmla="*/ 2 w 15"/>
                      <a:gd name="T1" fmla="*/ 0 h 10"/>
                      <a:gd name="T2" fmla="*/ 17 w 15"/>
                      <a:gd name="T3" fmla="*/ 9 h 10"/>
                      <a:gd name="T4" fmla="*/ 14 w 15"/>
                      <a:gd name="T5" fmla="*/ 10 h 10"/>
                      <a:gd name="T6" fmla="*/ 0 w 15"/>
                      <a:gd name="T7" fmla="*/ 0 h 10"/>
                      <a:gd name="T8" fmla="*/ 2 w 15"/>
                      <a:gd name="T9" fmla="*/ 0 h 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10"/>
                      <a:gd name="T17" fmla="*/ 15 w 15"/>
                      <a:gd name="T18" fmla="*/ 10 h 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10">
                        <a:moveTo>
                          <a:pt x="2" y="0"/>
                        </a:moveTo>
                        <a:lnTo>
                          <a:pt x="15" y="9"/>
                        </a:lnTo>
                        <a:lnTo>
                          <a:pt x="12" y="10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12" name="Freeform 705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310" y="399"/>
                    <a:ext cx="10" cy="1"/>
                  </a:xfrm>
                  <a:custGeom>
                    <a:avLst/>
                    <a:gdLst>
                      <a:gd name="T0" fmla="*/ 0 w 9"/>
                      <a:gd name="T1" fmla="*/ 0 h 1"/>
                      <a:gd name="T2" fmla="*/ 11 w 9"/>
                      <a:gd name="T3" fmla="*/ 0 h 1"/>
                      <a:gd name="T4" fmla="*/ 0 60000 65536"/>
                      <a:gd name="T5" fmla="*/ 0 60000 65536"/>
                      <a:gd name="T6" fmla="*/ 0 w 9"/>
                      <a:gd name="T7" fmla="*/ 0 h 1"/>
                      <a:gd name="T8" fmla="*/ 9 w 9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9" h="1">
                        <a:moveTo>
                          <a:pt x="0" y="0"/>
                        </a:moveTo>
                        <a:lnTo>
                          <a:pt x="9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13" name="Line 706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94" y="390"/>
                    <a:ext cx="1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4" name="Line 707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306" y="38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5" name="Line 708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317" y="395"/>
                    <a:ext cx="1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6" name="Line 709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303" y="422"/>
                    <a:ext cx="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17" name="Freeform 710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422"/>
                    <a:ext cx="5" cy="8"/>
                  </a:xfrm>
                  <a:custGeom>
                    <a:avLst/>
                    <a:gdLst>
                      <a:gd name="T0" fmla="*/ 0 w 5"/>
                      <a:gd name="T1" fmla="*/ 0 h 8"/>
                      <a:gd name="T2" fmla="*/ 4 w 5"/>
                      <a:gd name="T3" fmla="*/ 4 h 8"/>
                      <a:gd name="T4" fmla="*/ 5 w 5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8"/>
                      <a:gd name="T11" fmla="*/ 5 w 5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8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5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18" name="Freeform 711"/>
                  <p:cNvSpPr>
                    <a:spLocks noChangeArrowheads="1"/>
                  </p:cNvSpPr>
                  <p:nvPr/>
                </p:nvSpPr>
                <p:spPr bwMode="auto">
                  <a:xfrm>
                    <a:off x="267" y="423"/>
                    <a:ext cx="7" cy="10"/>
                  </a:xfrm>
                  <a:custGeom>
                    <a:avLst/>
                    <a:gdLst>
                      <a:gd name="T0" fmla="*/ 0 w 7"/>
                      <a:gd name="T1" fmla="*/ 0 h 9"/>
                      <a:gd name="T2" fmla="*/ 7 w 7"/>
                      <a:gd name="T3" fmla="*/ 7 h 9"/>
                      <a:gd name="T4" fmla="*/ 7 w 7"/>
                      <a:gd name="T5" fmla="*/ 11 h 9"/>
                      <a:gd name="T6" fmla="*/ 0 60000 65536"/>
                      <a:gd name="T7" fmla="*/ 0 60000 65536"/>
                      <a:gd name="T8" fmla="*/ 0 60000 65536"/>
                      <a:gd name="T9" fmla="*/ 0 w 7"/>
                      <a:gd name="T10" fmla="*/ 0 h 9"/>
                      <a:gd name="T11" fmla="*/ 7 w 7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" h="9">
                        <a:moveTo>
                          <a:pt x="0" y="0"/>
                        </a:moveTo>
                        <a:lnTo>
                          <a:pt x="7" y="5"/>
                        </a:lnTo>
                        <a:lnTo>
                          <a:pt x="7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19" name="Freeform 712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428"/>
                    <a:ext cx="6" cy="9"/>
                  </a:xfrm>
                  <a:custGeom>
                    <a:avLst/>
                    <a:gdLst>
                      <a:gd name="T0" fmla="*/ 0 w 6"/>
                      <a:gd name="T1" fmla="*/ 0 h 8"/>
                      <a:gd name="T2" fmla="*/ 5 w 6"/>
                      <a:gd name="T3" fmla="*/ 7 h 8"/>
                      <a:gd name="T4" fmla="*/ 6 w 6"/>
                      <a:gd name="T5" fmla="*/ 10 h 8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8"/>
                      <a:gd name="T11" fmla="*/ 6 w 6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8">
                        <a:moveTo>
                          <a:pt x="0" y="0"/>
                        </a:moveTo>
                        <a:lnTo>
                          <a:pt x="5" y="5"/>
                        </a:lnTo>
                        <a:lnTo>
                          <a:pt x="6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20" name="Freeform 713"/>
                  <p:cNvSpPr>
                    <a:spLocks noChangeArrowheads="1"/>
                  </p:cNvSpPr>
                  <p:nvPr/>
                </p:nvSpPr>
                <p:spPr bwMode="auto">
                  <a:xfrm>
                    <a:off x="148" y="447"/>
                    <a:ext cx="6" cy="9"/>
                  </a:xfrm>
                  <a:custGeom>
                    <a:avLst/>
                    <a:gdLst>
                      <a:gd name="T0" fmla="*/ 0 w 5"/>
                      <a:gd name="T1" fmla="*/ 0 h 9"/>
                      <a:gd name="T2" fmla="*/ 7 w 5"/>
                      <a:gd name="T3" fmla="*/ 4 h 9"/>
                      <a:gd name="T4" fmla="*/ 7 w 5"/>
                      <a:gd name="T5" fmla="*/ 9 h 9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9"/>
                      <a:gd name="T11" fmla="*/ 5 w 5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9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21" name="Freeform 714"/>
                  <p:cNvSpPr>
                    <a:spLocks noChangeArrowheads="1"/>
                  </p:cNvSpPr>
                  <p:nvPr/>
                </p:nvSpPr>
                <p:spPr bwMode="auto">
                  <a:xfrm>
                    <a:off x="127" y="452"/>
                    <a:ext cx="4" cy="9"/>
                  </a:xfrm>
                  <a:custGeom>
                    <a:avLst/>
                    <a:gdLst>
                      <a:gd name="T0" fmla="*/ 0 w 3"/>
                      <a:gd name="T1" fmla="*/ 0 h 8"/>
                      <a:gd name="T2" fmla="*/ 5 w 3"/>
                      <a:gd name="T3" fmla="*/ 3 h 8"/>
                      <a:gd name="T4" fmla="*/ 5 w 3"/>
                      <a:gd name="T5" fmla="*/ 10 h 8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8"/>
                      <a:gd name="T11" fmla="*/ 3 w 3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8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22" name="Freeform 715"/>
                  <p:cNvSpPr>
                    <a:spLocks noChangeArrowheads="1"/>
                  </p:cNvSpPr>
                  <p:nvPr/>
                </p:nvSpPr>
                <p:spPr bwMode="auto">
                  <a:xfrm>
                    <a:off x="104" y="455"/>
                    <a:ext cx="5" cy="10"/>
                  </a:xfrm>
                  <a:custGeom>
                    <a:avLst/>
                    <a:gdLst>
                      <a:gd name="T0" fmla="*/ 0 w 4"/>
                      <a:gd name="T1" fmla="*/ 0 h 9"/>
                      <a:gd name="T2" fmla="*/ 6 w 4"/>
                      <a:gd name="T3" fmla="*/ 7 h 9"/>
                      <a:gd name="T4" fmla="*/ 6 w 4"/>
                      <a:gd name="T5" fmla="*/ 11 h 9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9"/>
                      <a:gd name="T11" fmla="*/ 4 w 4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9">
                        <a:moveTo>
                          <a:pt x="0" y="0"/>
                        </a:moveTo>
                        <a:lnTo>
                          <a:pt x="4" y="5"/>
                        </a:lnTo>
                        <a:lnTo>
                          <a:pt x="4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23" name="Line 716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99" y="44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4" name="Line 717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90" y="43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5" name="Line 718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76" y="43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6" name="Line 719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94" y="4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7" name="Line 720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14" y="44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8" name="Line 721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17" y="44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29" name="Line 722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08" y="43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0" name="Line 723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12" y="42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1" name="Line 724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7" y="420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2" name="Freeform 725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114" y="416"/>
                    <a:ext cx="8" cy="1"/>
                  </a:xfrm>
                  <a:custGeom>
                    <a:avLst/>
                    <a:gdLst>
                      <a:gd name="T0" fmla="*/ 0 w 7"/>
                      <a:gd name="T1" fmla="*/ 1 h 1"/>
                      <a:gd name="T2" fmla="*/ 9 w 7"/>
                      <a:gd name="T3" fmla="*/ 0 h 1"/>
                      <a:gd name="T4" fmla="*/ 0 60000 65536"/>
                      <a:gd name="T5" fmla="*/ 0 60000 65536"/>
                      <a:gd name="T6" fmla="*/ 0 w 7"/>
                      <a:gd name="T7" fmla="*/ 0 h 1"/>
                      <a:gd name="T8" fmla="*/ 7 w 7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" h="1">
                        <a:moveTo>
                          <a:pt x="0" y="1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33" name="Line 726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27" y="42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4" name="Line 727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24" y="4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5" name="Line 728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32" y="438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6" name="Line 729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2" y="44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7" name="Line 730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50" y="44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8" name="Line 731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51" y="43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39" name="Line 732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40" y="429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0" name="Line 733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42" y="42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1" name="Line 734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130" y="41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2" name="Line 735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64" y="43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3" name="Line 736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57" y="42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4" name="Line 737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68" y="4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5" name="Line 738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83" y="43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6" name="Line 739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98" y="43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7" name="Line 740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84" y="42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8" name="Line 74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73" y="42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49" name="Line 742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69" y="40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0" name="Line 74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2" y="416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1" name="Line 744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84" y="40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2" name="Line 745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92" y="41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3" name="Line 746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91" y="42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4" name="Line 747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00" y="42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5" name="Line 748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98" y="404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6" name="Line 749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206" y="41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7" name="Line 750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206" y="41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8" name="Line 751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15" y="43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59" name="Line 752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217" y="42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0" name="Line 753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31" y="42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1" name="Line 754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30" y="42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2" name="Line 755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20" y="41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3" name="Line 756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33" y="39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4" name="Line 757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237" y="404"/>
                    <a:ext cx="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5" name="Freeform 758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235" y="412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6 w 6"/>
                      <a:gd name="T3" fmla="*/ 0 h 1"/>
                      <a:gd name="T4" fmla="*/ 0 60000 65536"/>
                      <a:gd name="T5" fmla="*/ 0 60000 65536"/>
                      <a:gd name="T6" fmla="*/ 0 w 6"/>
                      <a:gd name="T7" fmla="*/ 0 h 1"/>
                      <a:gd name="T8" fmla="*/ 6 w 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">
                        <a:moveTo>
                          <a:pt x="0" y="0"/>
                        </a:move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66" name="Line 759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45" y="41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7" name="Line 760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47" y="42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8" name="Line 76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48" y="39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69" name="Line 762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48" y="40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0" name="Line 76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50" y="411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1" name="Line 764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260" y="41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2" name="Line 765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94" y="394"/>
                    <a:ext cx="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3" name="Line 766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98" y="40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4" name="Line 767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61" y="402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5" name="Line 768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261" y="39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6" name="Line 769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74" y="418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7" name="Line 770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75" y="41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8" name="Line 771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78" y="40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79" name="Line 772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86" y="45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0" name="Freeform 773"/>
                  <p:cNvSpPr>
                    <a:spLocks noChangeArrowheads="1"/>
                  </p:cNvSpPr>
                  <p:nvPr/>
                </p:nvSpPr>
                <p:spPr bwMode="auto">
                  <a:xfrm>
                    <a:off x="76" y="397"/>
                    <a:ext cx="239" cy="54"/>
                  </a:xfrm>
                  <a:custGeom>
                    <a:avLst/>
                    <a:gdLst>
                      <a:gd name="T0" fmla="*/ 4 w 239"/>
                      <a:gd name="T1" fmla="*/ 42 h 53"/>
                      <a:gd name="T2" fmla="*/ 23 w 239"/>
                      <a:gd name="T3" fmla="*/ 38 h 53"/>
                      <a:gd name="T4" fmla="*/ 32 w 239"/>
                      <a:gd name="T5" fmla="*/ 44 h 53"/>
                      <a:gd name="T6" fmla="*/ 42 w 239"/>
                      <a:gd name="T7" fmla="*/ 35 h 53"/>
                      <a:gd name="T8" fmla="*/ 62 w 239"/>
                      <a:gd name="T9" fmla="*/ 54 h 53"/>
                      <a:gd name="T10" fmla="*/ 65 w 239"/>
                      <a:gd name="T11" fmla="*/ 46 h 53"/>
                      <a:gd name="T12" fmla="*/ 66 w 239"/>
                      <a:gd name="T13" fmla="*/ 38 h 53"/>
                      <a:gd name="T14" fmla="*/ 72 w 239"/>
                      <a:gd name="T15" fmla="*/ 30 h 53"/>
                      <a:gd name="T16" fmla="*/ 77 w 239"/>
                      <a:gd name="T17" fmla="*/ 23 h 53"/>
                      <a:gd name="T18" fmla="*/ 83 w 239"/>
                      <a:gd name="T19" fmla="*/ 42 h 53"/>
                      <a:gd name="T20" fmla="*/ 81 w 239"/>
                      <a:gd name="T21" fmla="*/ 36 h 53"/>
                      <a:gd name="T22" fmla="*/ 99 w 239"/>
                      <a:gd name="T23" fmla="*/ 40 h 53"/>
                      <a:gd name="T24" fmla="*/ 99 w 239"/>
                      <a:gd name="T25" fmla="*/ 32 h 53"/>
                      <a:gd name="T26" fmla="*/ 104 w 239"/>
                      <a:gd name="T27" fmla="*/ 23 h 53"/>
                      <a:gd name="T28" fmla="*/ 88 w 239"/>
                      <a:gd name="T29" fmla="*/ 25 h 53"/>
                      <a:gd name="T30" fmla="*/ 91 w 239"/>
                      <a:gd name="T31" fmla="*/ 19 h 53"/>
                      <a:gd name="T32" fmla="*/ 107 w 239"/>
                      <a:gd name="T33" fmla="*/ 16 h 53"/>
                      <a:gd name="T34" fmla="*/ 115 w 239"/>
                      <a:gd name="T35" fmla="*/ 29 h 53"/>
                      <a:gd name="T36" fmla="*/ 114 w 239"/>
                      <a:gd name="T37" fmla="*/ 36 h 53"/>
                      <a:gd name="T38" fmla="*/ 121 w 239"/>
                      <a:gd name="T39" fmla="*/ 20 h 53"/>
                      <a:gd name="T40" fmla="*/ 136 w 239"/>
                      <a:gd name="T41" fmla="*/ 18 h 53"/>
                      <a:gd name="T42" fmla="*/ 131 w 239"/>
                      <a:gd name="T43" fmla="*/ 25 h 53"/>
                      <a:gd name="T44" fmla="*/ 131 w 239"/>
                      <a:gd name="T45" fmla="*/ 35 h 53"/>
                      <a:gd name="T46" fmla="*/ 148 w 239"/>
                      <a:gd name="T47" fmla="*/ 31 h 53"/>
                      <a:gd name="T48" fmla="*/ 146 w 239"/>
                      <a:gd name="T49" fmla="*/ 22 h 53"/>
                      <a:gd name="T50" fmla="*/ 152 w 239"/>
                      <a:gd name="T51" fmla="*/ 15 h 53"/>
                      <a:gd name="T52" fmla="*/ 152 w 239"/>
                      <a:gd name="T53" fmla="*/ 10 h 53"/>
                      <a:gd name="T54" fmla="*/ 181 w 239"/>
                      <a:gd name="T55" fmla="*/ 6 h 53"/>
                      <a:gd name="T56" fmla="*/ 183 w 239"/>
                      <a:gd name="T57" fmla="*/ 12 h 53"/>
                      <a:gd name="T58" fmla="*/ 184 w 239"/>
                      <a:gd name="T59" fmla="*/ 31 h 53"/>
                      <a:gd name="T60" fmla="*/ 199 w 239"/>
                      <a:gd name="T61" fmla="*/ 1 h 53"/>
                      <a:gd name="T62" fmla="*/ 222 w 239"/>
                      <a:gd name="T63" fmla="*/ 10 h 53"/>
                      <a:gd name="T64" fmla="*/ 232 w 239"/>
                      <a:gd name="T65" fmla="*/ 13 h 53"/>
                      <a:gd name="T66" fmla="*/ 239 w 239"/>
                      <a:gd name="T67" fmla="*/ 19 h 5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39"/>
                      <a:gd name="T103" fmla="*/ 0 h 53"/>
                      <a:gd name="T104" fmla="*/ 239 w 239"/>
                      <a:gd name="T105" fmla="*/ 53 h 5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39" h="53">
                        <a:moveTo>
                          <a:pt x="0" y="41"/>
                        </a:moveTo>
                        <a:lnTo>
                          <a:pt x="4" y="40"/>
                        </a:lnTo>
                        <a:moveTo>
                          <a:pt x="18" y="37"/>
                        </a:moveTo>
                        <a:lnTo>
                          <a:pt x="23" y="36"/>
                        </a:lnTo>
                        <a:moveTo>
                          <a:pt x="28" y="43"/>
                        </a:moveTo>
                        <a:lnTo>
                          <a:pt x="32" y="42"/>
                        </a:lnTo>
                        <a:moveTo>
                          <a:pt x="38" y="34"/>
                        </a:moveTo>
                        <a:lnTo>
                          <a:pt x="42" y="33"/>
                        </a:lnTo>
                        <a:moveTo>
                          <a:pt x="58" y="53"/>
                        </a:moveTo>
                        <a:lnTo>
                          <a:pt x="62" y="52"/>
                        </a:lnTo>
                        <a:moveTo>
                          <a:pt x="62" y="45"/>
                        </a:moveTo>
                        <a:lnTo>
                          <a:pt x="65" y="44"/>
                        </a:lnTo>
                        <a:moveTo>
                          <a:pt x="62" y="37"/>
                        </a:moveTo>
                        <a:lnTo>
                          <a:pt x="66" y="36"/>
                        </a:lnTo>
                        <a:moveTo>
                          <a:pt x="68" y="29"/>
                        </a:moveTo>
                        <a:lnTo>
                          <a:pt x="72" y="28"/>
                        </a:lnTo>
                        <a:moveTo>
                          <a:pt x="73" y="24"/>
                        </a:moveTo>
                        <a:lnTo>
                          <a:pt x="77" y="23"/>
                        </a:lnTo>
                        <a:moveTo>
                          <a:pt x="79" y="41"/>
                        </a:moveTo>
                        <a:lnTo>
                          <a:pt x="83" y="40"/>
                        </a:lnTo>
                        <a:moveTo>
                          <a:pt x="79" y="34"/>
                        </a:moveTo>
                        <a:lnTo>
                          <a:pt x="81" y="34"/>
                        </a:lnTo>
                        <a:moveTo>
                          <a:pt x="96" y="39"/>
                        </a:moveTo>
                        <a:lnTo>
                          <a:pt x="99" y="38"/>
                        </a:lnTo>
                        <a:moveTo>
                          <a:pt x="95" y="32"/>
                        </a:moveTo>
                        <a:lnTo>
                          <a:pt x="99" y="30"/>
                        </a:lnTo>
                        <a:moveTo>
                          <a:pt x="102" y="24"/>
                        </a:moveTo>
                        <a:lnTo>
                          <a:pt x="104" y="23"/>
                        </a:lnTo>
                        <a:moveTo>
                          <a:pt x="86" y="26"/>
                        </a:moveTo>
                        <a:lnTo>
                          <a:pt x="88" y="25"/>
                        </a:lnTo>
                        <a:moveTo>
                          <a:pt x="88" y="20"/>
                        </a:moveTo>
                        <a:lnTo>
                          <a:pt x="91" y="19"/>
                        </a:lnTo>
                        <a:moveTo>
                          <a:pt x="104" y="17"/>
                        </a:moveTo>
                        <a:lnTo>
                          <a:pt x="107" y="16"/>
                        </a:lnTo>
                        <a:moveTo>
                          <a:pt x="112" y="27"/>
                        </a:moveTo>
                        <a:lnTo>
                          <a:pt x="115" y="27"/>
                        </a:lnTo>
                        <a:moveTo>
                          <a:pt x="112" y="35"/>
                        </a:moveTo>
                        <a:lnTo>
                          <a:pt x="114" y="34"/>
                        </a:lnTo>
                        <a:moveTo>
                          <a:pt x="119" y="21"/>
                        </a:moveTo>
                        <a:lnTo>
                          <a:pt x="121" y="20"/>
                        </a:lnTo>
                        <a:moveTo>
                          <a:pt x="133" y="18"/>
                        </a:moveTo>
                        <a:lnTo>
                          <a:pt x="136" y="18"/>
                        </a:lnTo>
                        <a:moveTo>
                          <a:pt x="129" y="26"/>
                        </a:moveTo>
                        <a:lnTo>
                          <a:pt x="131" y="25"/>
                        </a:lnTo>
                        <a:moveTo>
                          <a:pt x="128" y="34"/>
                        </a:moveTo>
                        <a:lnTo>
                          <a:pt x="131" y="33"/>
                        </a:lnTo>
                        <a:moveTo>
                          <a:pt x="144" y="30"/>
                        </a:moveTo>
                        <a:lnTo>
                          <a:pt x="148" y="29"/>
                        </a:lnTo>
                        <a:moveTo>
                          <a:pt x="145" y="23"/>
                        </a:moveTo>
                        <a:lnTo>
                          <a:pt x="146" y="22"/>
                        </a:lnTo>
                        <a:moveTo>
                          <a:pt x="149" y="16"/>
                        </a:moveTo>
                        <a:lnTo>
                          <a:pt x="152" y="15"/>
                        </a:lnTo>
                        <a:moveTo>
                          <a:pt x="149" y="10"/>
                        </a:moveTo>
                        <a:lnTo>
                          <a:pt x="152" y="10"/>
                        </a:lnTo>
                        <a:moveTo>
                          <a:pt x="178" y="7"/>
                        </a:moveTo>
                        <a:lnTo>
                          <a:pt x="181" y="6"/>
                        </a:lnTo>
                        <a:moveTo>
                          <a:pt x="179" y="12"/>
                        </a:moveTo>
                        <a:lnTo>
                          <a:pt x="183" y="12"/>
                        </a:lnTo>
                        <a:moveTo>
                          <a:pt x="181" y="30"/>
                        </a:moveTo>
                        <a:lnTo>
                          <a:pt x="184" y="29"/>
                        </a:lnTo>
                        <a:moveTo>
                          <a:pt x="203" y="0"/>
                        </a:moveTo>
                        <a:lnTo>
                          <a:pt x="199" y="1"/>
                        </a:lnTo>
                        <a:moveTo>
                          <a:pt x="218" y="11"/>
                        </a:moveTo>
                        <a:lnTo>
                          <a:pt x="222" y="10"/>
                        </a:lnTo>
                        <a:moveTo>
                          <a:pt x="225" y="15"/>
                        </a:moveTo>
                        <a:lnTo>
                          <a:pt x="232" y="13"/>
                        </a:lnTo>
                        <a:moveTo>
                          <a:pt x="234" y="21"/>
                        </a:moveTo>
                        <a:lnTo>
                          <a:pt x="239" y="19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81" name="Oval 774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480" y="378"/>
                    <a:ext cx="5" cy="1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82" name="Freeform 775"/>
                  <p:cNvSpPr>
                    <a:spLocks noChangeArrowheads="1"/>
                  </p:cNvSpPr>
                  <p:nvPr/>
                </p:nvSpPr>
                <p:spPr bwMode="auto">
                  <a:xfrm>
                    <a:off x="5" y="0"/>
                    <a:ext cx="286" cy="323"/>
                  </a:xfrm>
                  <a:custGeom>
                    <a:avLst/>
                    <a:gdLst>
                      <a:gd name="T0" fmla="*/ 0 w 286"/>
                      <a:gd name="T1" fmla="*/ 0 h 322"/>
                      <a:gd name="T2" fmla="*/ 278 w 286"/>
                      <a:gd name="T3" fmla="*/ 20 h 322"/>
                      <a:gd name="T4" fmla="*/ 286 w 286"/>
                      <a:gd name="T5" fmla="*/ 296 h 322"/>
                      <a:gd name="T6" fmla="*/ 10 w 286"/>
                      <a:gd name="T7" fmla="*/ 324 h 322"/>
                      <a:gd name="T8" fmla="*/ 0 w 286"/>
                      <a:gd name="T9" fmla="*/ 0 h 3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6"/>
                      <a:gd name="T16" fmla="*/ 0 h 322"/>
                      <a:gd name="T17" fmla="*/ 286 w 286"/>
                      <a:gd name="T18" fmla="*/ 322 h 3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6" h="322">
                        <a:moveTo>
                          <a:pt x="0" y="0"/>
                        </a:moveTo>
                        <a:lnTo>
                          <a:pt x="278" y="20"/>
                        </a:lnTo>
                        <a:lnTo>
                          <a:pt x="286" y="294"/>
                        </a:lnTo>
                        <a:lnTo>
                          <a:pt x="10" y="322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83" name="Freeform 776"/>
                  <p:cNvSpPr>
                    <a:spLocks noChangeArrowheads="1"/>
                  </p:cNvSpPr>
                  <p:nvPr/>
                </p:nvSpPr>
                <p:spPr bwMode="auto">
                  <a:xfrm>
                    <a:off x="19" y="14"/>
                    <a:ext cx="261" cy="272"/>
                  </a:xfrm>
                  <a:custGeom>
                    <a:avLst/>
                    <a:gdLst>
                      <a:gd name="T0" fmla="*/ 0 w 260"/>
                      <a:gd name="T1" fmla="*/ 0 h 271"/>
                      <a:gd name="T2" fmla="*/ 256 w 260"/>
                      <a:gd name="T3" fmla="*/ 17 h 271"/>
                      <a:gd name="T4" fmla="*/ 262 w 260"/>
                      <a:gd name="T5" fmla="*/ 254 h 271"/>
                      <a:gd name="T6" fmla="*/ 8 w 260"/>
                      <a:gd name="T7" fmla="*/ 273 h 271"/>
                      <a:gd name="T8" fmla="*/ 0 w 260"/>
                      <a:gd name="T9" fmla="*/ 0 h 2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"/>
                      <a:gd name="T16" fmla="*/ 0 h 271"/>
                      <a:gd name="T17" fmla="*/ 260 w 260"/>
                      <a:gd name="T18" fmla="*/ 271 h 2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" h="271">
                        <a:moveTo>
                          <a:pt x="0" y="0"/>
                        </a:moveTo>
                        <a:lnTo>
                          <a:pt x="254" y="17"/>
                        </a:lnTo>
                        <a:lnTo>
                          <a:pt x="260" y="252"/>
                        </a:lnTo>
                        <a:lnTo>
                          <a:pt x="8" y="271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84" name="Freeform 777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286"/>
                    <a:ext cx="251" cy="28"/>
                  </a:xfrm>
                  <a:custGeom>
                    <a:avLst/>
                    <a:gdLst>
                      <a:gd name="T0" fmla="*/ 0 w 251"/>
                      <a:gd name="T1" fmla="*/ 28 h 28"/>
                      <a:gd name="T2" fmla="*/ 0 w 251"/>
                      <a:gd name="T3" fmla="*/ 23 h 28"/>
                      <a:gd name="T4" fmla="*/ 251 w 251"/>
                      <a:gd name="T5" fmla="*/ 0 h 28"/>
                      <a:gd name="T6" fmla="*/ 251 w 251"/>
                      <a:gd name="T7" fmla="*/ 3 h 28"/>
                      <a:gd name="T8" fmla="*/ 0 w 251"/>
                      <a:gd name="T9" fmla="*/ 28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1"/>
                      <a:gd name="T16" fmla="*/ 0 h 28"/>
                      <a:gd name="T17" fmla="*/ 251 w 251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1" h="28">
                        <a:moveTo>
                          <a:pt x="0" y="28"/>
                        </a:moveTo>
                        <a:lnTo>
                          <a:pt x="0" y="23"/>
                        </a:lnTo>
                        <a:lnTo>
                          <a:pt x="251" y="0"/>
                        </a:lnTo>
                        <a:lnTo>
                          <a:pt x="251" y="3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85" name="Freeform 778"/>
                  <p:cNvSpPr>
                    <a:spLocks noChangeArrowheads="1"/>
                  </p:cNvSpPr>
                  <p:nvPr/>
                </p:nvSpPr>
                <p:spPr bwMode="auto">
                  <a:xfrm>
                    <a:off x="317" y="320"/>
                    <a:ext cx="106" cy="26"/>
                  </a:xfrm>
                  <a:custGeom>
                    <a:avLst/>
                    <a:gdLst>
                      <a:gd name="T0" fmla="*/ 10 w 106"/>
                      <a:gd name="T1" fmla="*/ 12 h 25"/>
                      <a:gd name="T2" fmla="*/ 106 w 106"/>
                      <a:gd name="T3" fmla="*/ 0 h 25"/>
                      <a:gd name="T4" fmla="*/ 98 w 106"/>
                      <a:gd name="T5" fmla="*/ 16 h 25"/>
                      <a:gd name="T6" fmla="*/ 0 w 106"/>
                      <a:gd name="T7" fmla="*/ 27 h 25"/>
                      <a:gd name="T8" fmla="*/ 10 w 106"/>
                      <a:gd name="T9" fmla="*/ 12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"/>
                      <a:gd name="T16" fmla="*/ 0 h 25"/>
                      <a:gd name="T17" fmla="*/ 106 w 106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" h="25">
                        <a:moveTo>
                          <a:pt x="10" y="12"/>
                        </a:moveTo>
                        <a:lnTo>
                          <a:pt x="106" y="0"/>
                        </a:lnTo>
                        <a:cubicBezTo>
                          <a:pt x="106" y="0"/>
                          <a:pt x="104" y="8"/>
                          <a:pt x="98" y="14"/>
                        </a:cubicBezTo>
                        <a:lnTo>
                          <a:pt x="0" y="25"/>
                        </a:lnTo>
                        <a:lnTo>
                          <a:pt x="1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86" name="Freeform 779"/>
                  <p:cNvSpPr>
                    <a:spLocks noChangeArrowheads="1"/>
                  </p:cNvSpPr>
                  <p:nvPr/>
                </p:nvSpPr>
                <p:spPr bwMode="auto">
                  <a:xfrm>
                    <a:off x="481" y="399"/>
                    <a:ext cx="26" cy="10"/>
                  </a:xfrm>
                  <a:custGeom>
                    <a:avLst/>
                    <a:gdLst>
                      <a:gd name="T0" fmla="*/ 1 w 26"/>
                      <a:gd name="T1" fmla="*/ 3 h 9"/>
                      <a:gd name="T2" fmla="*/ 26 w 26"/>
                      <a:gd name="T3" fmla="*/ 0 h 9"/>
                      <a:gd name="T4" fmla="*/ 26 w 26"/>
                      <a:gd name="T5" fmla="*/ 4 h 9"/>
                      <a:gd name="T6" fmla="*/ 13 w 26"/>
                      <a:gd name="T7" fmla="*/ 10 h 9"/>
                      <a:gd name="T8" fmla="*/ 0 w 26"/>
                      <a:gd name="T9" fmla="*/ 10 h 9"/>
                      <a:gd name="T10" fmla="*/ 1 w 26"/>
                      <a:gd name="T11" fmla="*/ 3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"/>
                      <a:gd name="T19" fmla="*/ 0 h 9"/>
                      <a:gd name="T20" fmla="*/ 26 w 26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" h="9">
                        <a:moveTo>
                          <a:pt x="1" y="3"/>
                        </a:moveTo>
                        <a:lnTo>
                          <a:pt x="26" y="0"/>
                        </a:lnTo>
                        <a:lnTo>
                          <a:pt x="26" y="4"/>
                        </a:lnTo>
                        <a:cubicBezTo>
                          <a:pt x="26" y="4"/>
                          <a:pt x="20" y="7"/>
                          <a:pt x="13" y="8"/>
                        </a:cubicBezTo>
                        <a:cubicBezTo>
                          <a:pt x="13" y="8"/>
                          <a:pt x="6" y="9"/>
                          <a:pt x="0" y="8"/>
                        </a:cubicBezTo>
                        <a:lnTo>
                          <a:pt x="1" y="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87" name="Freeform 780"/>
                  <p:cNvSpPr>
                    <a:spLocks noChangeArrowheads="1"/>
                  </p:cNvSpPr>
                  <p:nvPr/>
                </p:nvSpPr>
                <p:spPr bwMode="auto">
                  <a:xfrm>
                    <a:off x="35" y="361"/>
                    <a:ext cx="327" cy="56"/>
                  </a:xfrm>
                  <a:custGeom>
                    <a:avLst/>
                    <a:gdLst>
                      <a:gd name="T0" fmla="*/ 8 w 327"/>
                      <a:gd name="T1" fmla="*/ 57 h 55"/>
                      <a:gd name="T2" fmla="*/ 327 w 327"/>
                      <a:gd name="T3" fmla="*/ 5 h 55"/>
                      <a:gd name="T4" fmla="*/ 316 w 327"/>
                      <a:gd name="T5" fmla="*/ 0 h 55"/>
                      <a:gd name="T6" fmla="*/ 0 w 327"/>
                      <a:gd name="T7" fmla="*/ 48 h 55"/>
                      <a:gd name="T8" fmla="*/ 8 w 327"/>
                      <a:gd name="T9" fmla="*/ 57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7"/>
                      <a:gd name="T16" fmla="*/ 0 h 55"/>
                      <a:gd name="T17" fmla="*/ 327 w 327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7" h="55">
                        <a:moveTo>
                          <a:pt x="8" y="55"/>
                        </a:moveTo>
                        <a:lnTo>
                          <a:pt x="327" y="5"/>
                        </a:lnTo>
                        <a:lnTo>
                          <a:pt x="316" y="0"/>
                        </a:lnTo>
                        <a:lnTo>
                          <a:pt x="0" y="46"/>
                        </a:lnTo>
                        <a:lnTo>
                          <a:pt x="8" y="5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088" name="Line 781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52" y="401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89" name="Line 782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69" y="385"/>
                    <a:ext cx="8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90" name="Line 783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78" y="370"/>
                    <a:ext cx="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973" name="Text Box 784"/>
              <p:cNvSpPr txBox="1">
                <a:spLocks noChangeArrowheads="1"/>
              </p:cNvSpPr>
              <p:nvPr/>
            </p:nvSpPr>
            <p:spPr bwMode="auto">
              <a:xfrm>
                <a:off x="0" y="322"/>
                <a:ext cx="1031" cy="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5401" tIns="25401" rIns="25401" bIns="25401" anchor="ctr"/>
              <a:lstStyle/>
              <a:p>
                <a:pPr algn="ctr" defTabSz="455613">
                  <a:lnSpc>
                    <a:spcPts val="1250"/>
                  </a:lnSpc>
                </a:pPr>
                <a:endParaRPr lang="en-GB" sz="1400" dirty="0">
                  <a:latin typeface="Constantia" pitchFamily="18" charset="0"/>
                </a:endParaRPr>
              </a:p>
              <a:p>
                <a:pPr algn="ctr" defTabSz="455613">
                  <a:lnSpc>
                    <a:spcPts val="1250"/>
                  </a:lnSpc>
                </a:pPr>
                <a:endParaRPr lang="en-GB" sz="1400" dirty="0">
                  <a:latin typeface="Constantia" pitchFamily="18" charset="0"/>
                </a:endParaRPr>
              </a:p>
              <a:p>
                <a:pPr algn="ctr" defTabSz="455613">
                  <a:lnSpc>
                    <a:spcPts val="1250"/>
                  </a:lnSpc>
                </a:pPr>
                <a:r>
                  <a:rPr lang="ru-RU" sz="1400" dirty="0" smtClean="0">
                    <a:latin typeface="Constantia" pitchFamily="18" charset="0"/>
                  </a:rPr>
                  <a:t>Учреждения образования</a:t>
                </a:r>
                <a:endParaRPr lang="en-GB" sz="1400" dirty="0">
                  <a:latin typeface="Constantia" pitchFamily="18" charset="0"/>
                </a:endParaRPr>
              </a:p>
            </p:txBody>
          </p:sp>
        </p:grpSp>
        <p:grpSp>
          <p:nvGrpSpPr>
            <p:cNvPr id="3319" name="Group 785"/>
            <p:cNvGrpSpPr>
              <a:grpSpLocks/>
            </p:cNvGrpSpPr>
            <p:nvPr/>
          </p:nvGrpSpPr>
          <p:grpSpPr bwMode="auto">
            <a:xfrm>
              <a:off x="2955925" y="3352800"/>
              <a:ext cx="1322388" cy="1555750"/>
              <a:chOff x="0" y="0"/>
              <a:chExt cx="834" cy="981"/>
            </a:xfrm>
          </p:grpSpPr>
          <p:grpSp>
            <p:nvGrpSpPr>
              <p:cNvPr id="3320" name="Group 786"/>
              <p:cNvGrpSpPr>
                <a:grpSpLocks/>
              </p:cNvGrpSpPr>
              <p:nvPr/>
            </p:nvGrpSpPr>
            <p:grpSpPr bwMode="auto">
              <a:xfrm>
                <a:off x="0" y="0"/>
                <a:ext cx="829" cy="633"/>
                <a:chOff x="0" y="0"/>
                <a:chExt cx="829" cy="634"/>
              </a:xfrm>
            </p:grpSpPr>
            <p:grpSp>
              <p:nvGrpSpPr>
                <p:cNvPr id="3322" name="Group 78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79" cy="367"/>
                  <a:chOff x="0" y="0"/>
                  <a:chExt cx="379" cy="367"/>
                </a:xfrm>
              </p:grpSpPr>
              <p:sp>
                <p:nvSpPr>
                  <p:cNvPr id="3553" name="Freeform 788"/>
                  <p:cNvSpPr>
                    <a:spLocks noChangeArrowheads="1"/>
                  </p:cNvSpPr>
                  <p:nvPr/>
                </p:nvSpPr>
                <p:spPr bwMode="auto">
                  <a:xfrm>
                    <a:off x="65" y="248"/>
                    <a:ext cx="114" cy="38"/>
                  </a:xfrm>
                  <a:custGeom>
                    <a:avLst/>
                    <a:gdLst>
                      <a:gd name="T0" fmla="*/ 0 w 114"/>
                      <a:gd name="T1" fmla="*/ 38 h 37"/>
                      <a:gd name="T2" fmla="*/ 2 w 114"/>
                      <a:gd name="T3" fmla="*/ 30 h 37"/>
                      <a:gd name="T4" fmla="*/ 6 w 114"/>
                      <a:gd name="T5" fmla="*/ 24 h 37"/>
                      <a:gd name="T6" fmla="*/ 107 w 114"/>
                      <a:gd name="T7" fmla="*/ 22 h 37"/>
                      <a:gd name="T8" fmla="*/ 112 w 114"/>
                      <a:gd name="T9" fmla="*/ 28 h 37"/>
                      <a:gd name="T10" fmla="*/ 114 w 114"/>
                      <a:gd name="T11" fmla="*/ 36 h 37"/>
                      <a:gd name="T12" fmla="*/ 100 w 114"/>
                      <a:gd name="T13" fmla="*/ 44 h 37"/>
                      <a:gd name="T14" fmla="*/ 9 w 114"/>
                      <a:gd name="T15" fmla="*/ 44 h 37"/>
                      <a:gd name="T16" fmla="*/ 0 w 114"/>
                      <a:gd name="T17" fmla="*/ 38 h 3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14"/>
                      <a:gd name="T28" fmla="*/ 0 h 37"/>
                      <a:gd name="T29" fmla="*/ 114 w 114"/>
                      <a:gd name="T30" fmla="*/ 37 h 3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14" h="37">
                        <a:moveTo>
                          <a:pt x="0" y="36"/>
                        </a:moveTo>
                        <a:cubicBezTo>
                          <a:pt x="0" y="36"/>
                          <a:pt x="0" y="31"/>
                          <a:pt x="2" y="28"/>
                        </a:cubicBezTo>
                        <a:cubicBezTo>
                          <a:pt x="2" y="28"/>
                          <a:pt x="4" y="24"/>
                          <a:pt x="6" y="22"/>
                        </a:cubicBezTo>
                        <a:cubicBezTo>
                          <a:pt x="6" y="22"/>
                          <a:pt x="56" y="0"/>
                          <a:pt x="107" y="20"/>
                        </a:cubicBezTo>
                        <a:cubicBezTo>
                          <a:pt x="107" y="20"/>
                          <a:pt x="110" y="22"/>
                          <a:pt x="112" y="26"/>
                        </a:cubicBezTo>
                        <a:cubicBezTo>
                          <a:pt x="112" y="26"/>
                          <a:pt x="113" y="29"/>
                          <a:pt x="114" y="34"/>
                        </a:cubicBezTo>
                        <a:cubicBezTo>
                          <a:pt x="114" y="34"/>
                          <a:pt x="108" y="40"/>
                          <a:pt x="100" y="42"/>
                        </a:cubicBezTo>
                        <a:cubicBezTo>
                          <a:pt x="100" y="42"/>
                          <a:pt x="55" y="54"/>
                          <a:pt x="9" y="42"/>
                        </a:cubicBezTo>
                        <a:cubicBezTo>
                          <a:pt x="9" y="42"/>
                          <a:pt x="4" y="41"/>
                          <a:pt x="0" y="3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54" name="Freeform 789"/>
                  <p:cNvSpPr>
                    <a:spLocks noChangeArrowheads="1"/>
                  </p:cNvSpPr>
                  <p:nvPr/>
                </p:nvSpPr>
                <p:spPr bwMode="auto">
                  <a:xfrm>
                    <a:off x="70" y="250"/>
                    <a:ext cx="104" cy="26"/>
                  </a:xfrm>
                  <a:custGeom>
                    <a:avLst/>
                    <a:gdLst>
                      <a:gd name="T0" fmla="*/ 6 w 104"/>
                      <a:gd name="T1" fmla="*/ 11 h 25"/>
                      <a:gd name="T2" fmla="*/ 8 w 104"/>
                      <a:gd name="T3" fmla="*/ 8 h 25"/>
                      <a:gd name="T4" fmla="*/ 13 w 104"/>
                      <a:gd name="T5" fmla="*/ 6 h 25"/>
                      <a:gd name="T6" fmla="*/ 20 w 104"/>
                      <a:gd name="T7" fmla="*/ 4 h 25"/>
                      <a:gd name="T8" fmla="*/ 28 w 104"/>
                      <a:gd name="T9" fmla="*/ 2 h 25"/>
                      <a:gd name="T10" fmla="*/ 37 w 104"/>
                      <a:gd name="T11" fmla="*/ 1 h 25"/>
                      <a:gd name="T12" fmla="*/ 46 w 104"/>
                      <a:gd name="T13" fmla="*/ 0 h 25"/>
                      <a:gd name="T14" fmla="*/ 56 w 104"/>
                      <a:gd name="T15" fmla="*/ 0 h 25"/>
                      <a:gd name="T16" fmla="*/ 66 w 104"/>
                      <a:gd name="T17" fmla="*/ 0 h 25"/>
                      <a:gd name="T18" fmla="*/ 75 w 104"/>
                      <a:gd name="T19" fmla="*/ 1 h 25"/>
                      <a:gd name="T20" fmla="*/ 83 w 104"/>
                      <a:gd name="T21" fmla="*/ 2 h 25"/>
                      <a:gd name="T22" fmla="*/ 89 w 104"/>
                      <a:gd name="T23" fmla="*/ 4 h 25"/>
                      <a:gd name="T24" fmla="*/ 94 w 104"/>
                      <a:gd name="T25" fmla="*/ 6 h 25"/>
                      <a:gd name="T26" fmla="*/ 97 w 104"/>
                      <a:gd name="T27" fmla="*/ 9 h 25"/>
                      <a:gd name="T28" fmla="*/ 98 w 104"/>
                      <a:gd name="T29" fmla="*/ 11 h 25"/>
                      <a:gd name="T30" fmla="*/ 97 w 104"/>
                      <a:gd name="T31" fmla="*/ 16 h 25"/>
                      <a:gd name="T32" fmla="*/ 94 w 104"/>
                      <a:gd name="T33" fmla="*/ 18 h 25"/>
                      <a:gd name="T34" fmla="*/ 89 w 104"/>
                      <a:gd name="T35" fmla="*/ 21 h 25"/>
                      <a:gd name="T36" fmla="*/ 82 w 104"/>
                      <a:gd name="T37" fmla="*/ 23 h 25"/>
                      <a:gd name="T38" fmla="*/ 74 w 104"/>
                      <a:gd name="T39" fmla="*/ 24 h 25"/>
                      <a:gd name="T40" fmla="*/ 65 w 104"/>
                      <a:gd name="T41" fmla="*/ 25 h 25"/>
                      <a:gd name="T42" fmla="*/ 55 w 104"/>
                      <a:gd name="T43" fmla="*/ 26 h 25"/>
                      <a:gd name="T44" fmla="*/ 46 w 104"/>
                      <a:gd name="T45" fmla="*/ 26 h 25"/>
                      <a:gd name="T46" fmla="*/ 36 w 104"/>
                      <a:gd name="T47" fmla="*/ 26 h 25"/>
                      <a:gd name="T48" fmla="*/ 27 w 104"/>
                      <a:gd name="T49" fmla="*/ 25 h 25"/>
                      <a:gd name="T50" fmla="*/ 19 w 104"/>
                      <a:gd name="T51" fmla="*/ 23 h 25"/>
                      <a:gd name="T52" fmla="*/ 13 w 104"/>
                      <a:gd name="T53" fmla="*/ 22 h 25"/>
                      <a:gd name="T54" fmla="*/ 8 w 104"/>
                      <a:gd name="T55" fmla="*/ 20 h 25"/>
                      <a:gd name="T56" fmla="*/ 6 w 104"/>
                      <a:gd name="T57" fmla="*/ 17 h 25"/>
                      <a:gd name="T58" fmla="*/ 0 w 104"/>
                      <a:gd name="T59" fmla="*/ 15 h 25"/>
                      <a:gd name="T60" fmla="*/ 1 w 104"/>
                      <a:gd name="T61" fmla="*/ 11 h 25"/>
                      <a:gd name="T62" fmla="*/ 4 w 104"/>
                      <a:gd name="T63" fmla="*/ 8 h 25"/>
                      <a:gd name="T64" fmla="*/ 10 w 104"/>
                      <a:gd name="T65" fmla="*/ 6 h 25"/>
                      <a:gd name="T66" fmla="*/ 17 w 104"/>
                      <a:gd name="T67" fmla="*/ 3 h 25"/>
                      <a:gd name="T68" fmla="*/ 26 w 104"/>
                      <a:gd name="T69" fmla="*/ 2 h 25"/>
                      <a:gd name="T70" fmla="*/ 37 w 104"/>
                      <a:gd name="T71" fmla="*/ 0 h 25"/>
                      <a:gd name="T72" fmla="*/ 47 w 104"/>
                      <a:gd name="T73" fmla="*/ 0 h 25"/>
                      <a:gd name="T74" fmla="*/ 58 w 104"/>
                      <a:gd name="T75" fmla="*/ 0 h 25"/>
                      <a:gd name="T76" fmla="*/ 69 w 104"/>
                      <a:gd name="T77" fmla="*/ 0 h 25"/>
                      <a:gd name="T78" fmla="*/ 79 w 104"/>
                      <a:gd name="T79" fmla="*/ 1 h 25"/>
                      <a:gd name="T80" fmla="*/ 87 w 104"/>
                      <a:gd name="T81" fmla="*/ 2 h 25"/>
                      <a:gd name="T82" fmla="*/ 94 w 104"/>
                      <a:gd name="T83" fmla="*/ 4 h 25"/>
                      <a:gd name="T84" fmla="*/ 100 w 104"/>
                      <a:gd name="T85" fmla="*/ 7 h 25"/>
                      <a:gd name="T86" fmla="*/ 103 w 104"/>
                      <a:gd name="T87" fmla="*/ 9 h 25"/>
                      <a:gd name="T88" fmla="*/ 104 w 104"/>
                      <a:gd name="T89" fmla="*/ 12 h 25"/>
                      <a:gd name="T90" fmla="*/ 102 w 104"/>
                      <a:gd name="T91" fmla="*/ 16 h 25"/>
                      <a:gd name="T92" fmla="*/ 98 w 104"/>
                      <a:gd name="T93" fmla="*/ 19 h 25"/>
                      <a:gd name="T94" fmla="*/ 92 w 104"/>
                      <a:gd name="T95" fmla="*/ 22 h 25"/>
                      <a:gd name="T96" fmla="*/ 85 w 104"/>
                      <a:gd name="T97" fmla="*/ 24 h 25"/>
                      <a:gd name="T98" fmla="*/ 76 w 104"/>
                      <a:gd name="T99" fmla="*/ 25 h 25"/>
                      <a:gd name="T100" fmla="*/ 65 w 104"/>
                      <a:gd name="T101" fmla="*/ 27 h 25"/>
                      <a:gd name="T102" fmla="*/ 54 w 104"/>
                      <a:gd name="T103" fmla="*/ 27 h 25"/>
                      <a:gd name="T104" fmla="*/ 43 w 104"/>
                      <a:gd name="T105" fmla="*/ 27 h 25"/>
                      <a:gd name="T106" fmla="*/ 33 w 104"/>
                      <a:gd name="T107" fmla="*/ 27 h 25"/>
                      <a:gd name="T108" fmla="*/ 23 w 104"/>
                      <a:gd name="T109" fmla="*/ 26 h 25"/>
                      <a:gd name="T110" fmla="*/ 15 w 104"/>
                      <a:gd name="T111" fmla="*/ 24 h 25"/>
                      <a:gd name="T112" fmla="*/ 8 w 104"/>
                      <a:gd name="T113" fmla="*/ 22 h 25"/>
                      <a:gd name="T114" fmla="*/ 3 w 104"/>
                      <a:gd name="T115" fmla="*/ 20 h 25"/>
                      <a:gd name="T116" fmla="*/ 0 w 104"/>
                      <a:gd name="T117" fmla="*/ 17 h 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04"/>
                      <a:gd name="T178" fmla="*/ 0 h 25"/>
                      <a:gd name="T179" fmla="*/ 104 w 104"/>
                      <a:gd name="T180" fmla="*/ 25 h 25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04" h="25">
                        <a:moveTo>
                          <a:pt x="5" y="13"/>
                        </a:moveTo>
                        <a:lnTo>
                          <a:pt x="5" y="13"/>
                        </a:lnTo>
                        <a:lnTo>
                          <a:pt x="5" y="12"/>
                        </a:lnTo>
                        <a:lnTo>
                          <a:pt x="5" y="11"/>
                        </a:lnTo>
                        <a:lnTo>
                          <a:pt x="6" y="11"/>
                        </a:lnTo>
                        <a:lnTo>
                          <a:pt x="6" y="10"/>
                        </a:lnTo>
                        <a:lnTo>
                          <a:pt x="7" y="10"/>
                        </a:lnTo>
                        <a:lnTo>
                          <a:pt x="7" y="9"/>
                        </a:lnTo>
                        <a:lnTo>
                          <a:pt x="8" y="9"/>
                        </a:lnTo>
                        <a:lnTo>
                          <a:pt x="8" y="8"/>
                        </a:lnTo>
                        <a:lnTo>
                          <a:pt x="9" y="8"/>
                        </a:lnTo>
                        <a:lnTo>
                          <a:pt x="10" y="8"/>
                        </a:lnTo>
                        <a:lnTo>
                          <a:pt x="10" y="7"/>
                        </a:lnTo>
                        <a:lnTo>
                          <a:pt x="11" y="7"/>
                        </a:lnTo>
                        <a:lnTo>
                          <a:pt x="12" y="6"/>
                        </a:lnTo>
                        <a:lnTo>
                          <a:pt x="13" y="6"/>
                        </a:lnTo>
                        <a:lnTo>
                          <a:pt x="14" y="6"/>
                        </a:lnTo>
                        <a:lnTo>
                          <a:pt x="14" y="5"/>
                        </a:lnTo>
                        <a:lnTo>
                          <a:pt x="15" y="5"/>
                        </a:lnTo>
                        <a:lnTo>
                          <a:pt x="16" y="5"/>
                        </a:lnTo>
                        <a:lnTo>
                          <a:pt x="17" y="5"/>
                        </a:lnTo>
                        <a:lnTo>
                          <a:pt x="17" y="4"/>
                        </a:lnTo>
                        <a:lnTo>
                          <a:pt x="18" y="4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5" y="3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2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1"/>
                        </a:lnTo>
                        <a:lnTo>
                          <a:pt x="37" y="1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0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1"/>
                        </a:lnTo>
                        <a:lnTo>
                          <a:pt x="71" y="1"/>
                        </a:lnTo>
                        <a:lnTo>
                          <a:pt x="72" y="1"/>
                        </a:lnTo>
                        <a:lnTo>
                          <a:pt x="73" y="1"/>
                        </a:lnTo>
                        <a:lnTo>
                          <a:pt x="74" y="1"/>
                        </a:lnTo>
                        <a:lnTo>
                          <a:pt x="75" y="1"/>
                        </a:lnTo>
                        <a:lnTo>
                          <a:pt x="76" y="1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8" y="2"/>
                        </a:lnTo>
                        <a:lnTo>
                          <a:pt x="79" y="2"/>
                        </a:lnTo>
                        <a:lnTo>
                          <a:pt x="80" y="2"/>
                        </a:lnTo>
                        <a:lnTo>
                          <a:pt x="81" y="2"/>
                        </a:lnTo>
                        <a:lnTo>
                          <a:pt x="82" y="2"/>
                        </a:lnTo>
                        <a:lnTo>
                          <a:pt x="83" y="2"/>
                        </a:lnTo>
                        <a:lnTo>
                          <a:pt x="84" y="3"/>
                        </a:lnTo>
                        <a:lnTo>
                          <a:pt x="85" y="3"/>
                        </a:lnTo>
                        <a:lnTo>
                          <a:pt x="86" y="3"/>
                        </a:lnTo>
                        <a:lnTo>
                          <a:pt x="87" y="3"/>
                        </a:lnTo>
                        <a:lnTo>
                          <a:pt x="87" y="4"/>
                        </a:lnTo>
                        <a:lnTo>
                          <a:pt x="88" y="4"/>
                        </a:lnTo>
                        <a:lnTo>
                          <a:pt x="89" y="4"/>
                        </a:lnTo>
                        <a:lnTo>
                          <a:pt x="90" y="4"/>
                        </a:lnTo>
                        <a:lnTo>
                          <a:pt x="90" y="5"/>
                        </a:lnTo>
                        <a:lnTo>
                          <a:pt x="91" y="5"/>
                        </a:lnTo>
                        <a:lnTo>
                          <a:pt x="92" y="5"/>
                        </a:lnTo>
                        <a:lnTo>
                          <a:pt x="93" y="5"/>
                        </a:lnTo>
                        <a:lnTo>
                          <a:pt x="93" y="6"/>
                        </a:lnTo>
                        <a:lnTo>
                          <a:pt x="94" y="6"/>
                        </a:lnTo>
                        <a:lnTo>
                          <a:pt x="95" y="7"/>
                        </a:lnTo>
                        <a:lnTo>
                          <a:pt x="96" y="7"/>
                        </a:lnTo>
                        <a:lnTo>
                          <a:pt x="96" y="8"/>
                        </a:lnTo>
                        <a:lnTo>
                          <a:pt x="97" y="8"/>
                        </a:lnTo>
                        <a:lnTo>
                          <a:pt x="97" y="9"/>
                        </a:lnTo>
                        <a:lnTo>
                          <a:pt x="98" y="9"/>
                        </a:lnTo>
                        <a:lnTo>
                          <a:pt x="98" y="10"/>
                        </a:lnTo>
                        <a:lnTo>
                          <a:pt x="98" y="11"/>
                        </a:lnTo>
                        <a:lnTo>
                          <a:pt x="98" y="12"/>
                        </a:lnTo>
                        <a:lnTo>
                          <a:pt x="98" y="13"/>
                        </a:lnTo>
                        <a:lnTo>
                          <a:pt x="97" y="13"/>
                        </a:lnTo>
                        <a:lnTo>
                          <a:pt x="97" y="14"/>
                        </a:lnTo>
                        <a:lnTo>
                          <a:pt x="96" y="14"/>
                        </a:lnTo>
                        <a:lnTo>
                          <a:pt x="96" y="15"/>
                        </a:lnTo>
                        <a:lnTo>
                          <a:pt x="95" y="15"/>
                        </a:lnTo>
                        <a:lnTo>
                          <a:pt x="95" y="16"/>
                        </a:lnTo>
                        <a:lnTo>
                          <a:pt x="94" y="16"/>
                        </a:lnTo>
                        <a:lnTo>
                          <a:pt x="93" y="17"/>
                        </a:lnTo>
                        <a:lnTo>
                          <a:pt x="92" y="17"/>
                        </a:lnTo>
                        <a:lnTo>
                          <a:pt x="91" y="18"/>
                        </a:lnTo>
                        <a:lnTo>
                          <a:pt x="90" y="18"/>
                        </a:lnTo>
                        <a:lnTo>
                          <a:pt x="89" y="18"/>
                        </a:lnTo>
                        <a:lnTo>
                          <a:pt x="89" y="19"/>
                        </a:lnTo>
                        <a:lnTo>
                          <a:pt x="88" y="19"/>
                        </a:lnTo>
                        <a:lnTo>
                          <a:pt x="87" y="19"/>
                        </a:lnTo>
                        <a:lnTo>
                          <a:pt x="86" y="19"/>
                        </a:lnTo>
                        <a:lnTo>
                          <a:pt x="86" y="20"/>
                        </a:lnTo>
                        <a:lnTo>
                          <a:pt x="85" y="20"/>
                        </a:lnTo>
                        <a:lnTo>
                          <a:pt x="84" y="20"/>
                        </a:lnTo>
                        <a:lnTo>
                          <a:pt x="83" y="20"/>
                        </a:lnTo>
                        <a:lnTo>
                          <a:pt x="82" y="21"/>
                        </a:lnTo>
                        <a:lnTo>
                          <a:pt x="81" y="21"/>
                        </a:lnTo>
                        <a:lnTo>
                          <a:pt x="80" y="21"/>
                        </a:lnTo>
                        <a:lnTo>
                          <a:pt x="79" y="21"/>
                        </a:lnTo>
                        <a:lnTo>
                          <a:pt x="78" y="21"/>
                        </a:lnTo>
                        <a:lnTo>
                          <a:pt x="78" y="22"/>
                        </a:lnTo>
                        <a:lnTo>
                          <a:pt x="77" y="22"/>
                        </a:lnTo>
                        <a:lnTo>
                          <a:pt x="76" y="22"/>
                        </a:lnTo>
                        <a:lnTo>
                          <a:pt x="75" y="22"/>
                        </a:lnTo>
                        <a:lnTo>
                          <a:pt x="74" y="22"/>
                        </a:lnTo>
                        <a:lnTo>
                          <a:pt x="73" y="22"/>
                        </a:lnTo>
                        <a:lnTo>
                          <a:pt x="72" y="23"/>
                        </a:lnTo>
                        <a:lnTo>
                          <a:pt x="71" y="23"/>
                        </a:lnTo>
                        <a:lnTo>
                          <a:pt x="70" y="23"/>
                        </a:lnTo>
                        <a:lnTo>
                          <a:pt x="69" y="23"/>
                        </a:lnTo>
                        <a:lnTo>
                          <a:pt x="68" y="23"/>
                        </a:lnTo>
                        <a:lnTo>
                          <a:pt x="67" y="23"/>
                        </a:lnTo>
                        <a:lnTo>
                          <a:pt x="66" y="23"/>
                        </a:lnTo>
                        <a:lnTo>
                          <a:pt x="65" y="23"/>
                        </a:lnTo>
                        <a:lnTo>
                          <a:pt x="64" y="23"/>
                        </a:lnTo>
                        <a:lnTo>
                          <a:pt x="63" y="24"/>
                        </a:lnTo>
                        <a:lnTo>
                          <a:pt x="62" y="24"/>
                        </a:lnTo>
                        <a:lnTo>
                          <a:pt x="61" y="24"/>
                        </a:lnTo>
                        <a:lnTo>
                          <a:pt x="60" y="24"/>
                        </a:lnTo>
                        <a:lnTo>
                          <a:pt x="59" y="24"/>
                        </a:lnTo>
                        <a:lnTo>
                          <a:pt x="58" y="24"/>
                        </a:lnTo>
                        <a:lnTo>
                          <a:pt x="57" y="24"/>
                        </a:lnTo>
                        <a:lnTo>
                          <a:pt x="56" y="24"/>
                        </a:lnTo>
                        <a:lnTo>
                          <a:pt x="55" y="24"/>
                        </a:lnTo>
                        <a:lnTo>
                          <a:pt x="54" y="24"/>
                        </a:lnTo>
                        <a:lnTo>
                          <a:pt x="53" y="24"/>
                        </a:lnTo>
                        <a:lnTo>
                          <a:pt x="52" y="24"/>
                        </a:lnTo>
                        <a:lnTo>
                          <a:pt x="51" y="24"/>
                        </a:lnTo>
                        <a:lnTo>
                          <a:pt x="50" y="24"/>
                        </a:lnTo>
                        <a:lnTo>
                          <a:pt x="49" y="24"/>
                        </a:lnTo>
                        <a:lnTo>
                          <a:pt x="48" y="24"/>
                        </a:lnTo>
                        <a:lnTo>
                          <a:pt x="47" y="24"/>
                        </a:lnTo>
                        <a:lnTo>
                          <a:pt x="46" y="24"/>
                        </a:lnTo>
                        <a:lnTo>
                          <a:pt x="45" y="24"/>
                        </a:lnTo>
                        <a:lnTo>
                          <a:pt x="44" y="24"/>
                        </a:lnTo>
                        <a:lnTo>
                          <a:pt x="43" y="24"/>
                        </a:lnTo>
                        <a:lnTo>
                          <a:pt x="42" y="24"/>
                        </a:lnTo>
                        <a:lnTo>
                          <a:pt x="41" y="24"/>
                        </a:lnTo>
                        <a:lnTo>
                          <a:pt x="40" y="24"/>
                        </a:lnTo>
                        <a:lnTo>
                          <a:pt x="39" y="24"/>
                        </a:lnTo>
                        <a:lnTo>
                          <a:pt x="38" y="24"/>
                        </a:lnTo>
                        <a:lnTo>
                          <a:pt x="37" y="24"/>
                        </a:lnTo>
                        <a:lnTo>
                          <a:pt x="36" y="24"/>
                        </a:lnTo>
                        <a:lnTo>
                          <a:pt x="35" y="24"/>
                        </a:lnTo>
                        <a:lnTo>
                          <a:pt x="34" y="24"/>
                        </a:lnTo>
                        <a:lnTo>
                          <a:pt x="33" y="24"/>
                        </a:lnTo>
                        <a:lnTo>
                          <a:pt x="32" y="23"/>
                        </a:lnTo>
                        <a:lnTo>
                          <a:pt x="31" y="23"/>
                        </a:lnTo>
                        <a:lnTo>
                          <a:pt x="30" y="23"/>
                        </a:lnTo>
                        <a:lnTo>
                          <a:pt x="29" y="23"/>
                        </a:lnTo>
                        <a:lnTo>
                          <a:pt x="28" y="23"/>
                        </a:lnTo>
                        <a:lnTo>
                          <a:pt x="27" y="23"/>
                        </a:lnTo>
                        <a:lnTo>
                          <a:pt x="26" y="23"/>
                        </a:lnTo>
                        <a:lnTo>
                          <a:pt x="25" y="23"/>
                        </a:lnTo>
                        <a:lnTo>
                          <a:pt x="24" y="22"/>
                        </a:lnTo>
                        <a:lnTo>
                          <a:pt x="23" y="22"/>
                        </a:lnTo>
                        <a:lnTo>
                          <a:pt x="22" y="22"/>
                        </a:lnTo>
                        <a:lnTo>
                          <a:pt x="21" y="22"/>
                        </a:lnTo>
                        <a:lnTo>
                          <a:pt x="20" y="22"/>
                        </a:lnTo>
                        <a:lnTo>
                          <a:pt x="19" y="21"/>
                        </a:lnTo>
                        <a:lnTo>
                          <a:pt x="18" y="21"/>
                        </a:lnTo>
                        <a:lnTo>
                          <a:pt x="17" y="21"/>
                        </a:lnTo>
                        <a:lnTo>
                          <a:pt x="16" y="21"/>
                        </a:lnTo>
                        <a:lnTo>
                          <a:pt x="15" y="20"/>
                        </a:lnTo>
                        <a:lnTo>
                          <a:pt x="14" y="20"/>
                        </a:lnTo>
                        <a:lnTo>
                          <a:pt x="13" y="20"/>
                        </a:lnTo>
                        <a:lnTo>
                          <a:pt x="12" y="20"/>
                        </a:lnTo>
                        <a:lnTo>
                          <a:pt x="12" y="19"/>
                        </a:lnTo>
                        <a:lnTo>
                          <a:pt x="11" y="19"/>
                        </a:lnTo>
                        <a:lnTo>
                          <a:pt x="10" y="19"/>
                        </a:lnTo>
                        <a:lnTo>
                          <a:pt x="10" y="18"/>
                        </a:lnTo>
                        <a:lnTo>
                          <a:pt x="9" y="18"/>
                        </a:lnTo>
                        <a:lnTo>
                          <a:pt x="8" y="18"/>
                        </a:lnTo>
                        <a:lnTo>
                          <a:pt x="8" y="17"/>
                        </a:lnTo>
                        <a:lnTo>
                          <a:pt x="7" y="17"/>
                        </a:lnTo>
                        <a:lnTo>
                          <a:pt x="7" y="16"/>
                        </a:lnTo>
                        <a:lnTo>
                          <a:pt x="6" y="16"/>
                        </a:lnTo>
                        <a:lnTo>
                          <a:pt x="6" y="15"/>
                        </a:lnTo>
                        <a:lnTo>
                          <a:pt x="5" y="15"/>
                        </a:lnTo>
                        <a:lnTo>
                          <a:pt x="5" y="14"/>
                        </a:lnTo>
                        <a:lnTo>
                          <a:pt x="5" y="13"/>
                        </a:lnTo>
                        <a:moveTo>
                          <a:pt x="0" y="14"/>
                        </a:move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1" y="11"/>
                        </a:lnTo>
                        <a:lnTo>
                          <a:pt x="1" y="10"/>
                        </a:lnTo>
                        <a:lnTo>
                          <a:pt x="2" y="10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4" y="8"/>
                        </a:lnTo>
                        <a:lnTo>
                          <a:pt x="5" y="8"/>
                        </a:lnTo>
                        <a:lnTo>
                          <a:pt x="6" y="7"/>
                        </a:lnTo>
                        <a:lnTo>
                          <a:pt x="7" y="7"/>
                        </a:lnTo>
                        <a:lnTo>
                          <a:pt x="8" y="6"/>
                        </a:lnTo>
                        <a:lnTo>
                          <a:pt x="9" y="6"/>
                        </a:lnTo>
                        <a:lnTo>
                          <a:pt x="10" y="6"/>
                        </a:lnTo>
                        <a:lnTo>
                          <a:pt x="11" y="5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lnTo>
                          <a:pt x="14" y="4"/>
                        </a:lnTo>
                        <a:lnTo>
                          <a:pt x="15" y="4"/>
                        </a:lnTo>
                        <a:lnTo>
                          <a:pt x="16" y="4"/>
                        </a:lnTo>
                        <a:lnTo>
                          <a:pt x="17" y="4"/>
                        </a:lnTo>
                        <a:lnTo>
                          <a:pt x="17" y="3"/>
                        </a:lnTo>
                        <a:lnTo>
                          <a:pt x="18" y="3"/>
                        </a:lnTo>
                        <a:lnTo>
                          <a:pt x="19" y="3"/>
                        </a:lnTo>
                        <a:lnTo>
                          <a:pt x="20" y="3"/>
                        </a:lnTo>
                        <a:lnTo>
                          <a:pt x="21" y="3"/>
                        </a:lnTo>
                        <a:lnTo>
                          <a:pt x="22" y="2"/>
                        </a:lnTo>
                        <a:lnTo>
                          <a:pt x="23" y="2"/>
                        </a:lnTo>
                        <a:lnTo>
                          <a:pt x="24" y="2"/>
                        </a:lnTo>
                        <a:lnTo>
                          <a:pt x="25" y="2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8" y="1"/>
                        </a:lnTo>
                        <a:lnTo>
                          <a:pt x="29" y="1"/>
                        </a:lnTo>
                        <a:lnTo>
                          <a:pt x="30" y="1"/>
                        </a:lnTo>
                        <a:lnTo>
                          <a:pt x="31" y="1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0"/>
                        </a:lnTo>
                        <a:lnTo>
                          <a:pt x="37" y="0"/>
                        </a:lnTo>
                        <a:lnTo>
                          <a:pt x="38" y="0"/>
                        </a:lnTo>
                        <a:lnTo>
                          <a:pt x="39" y="0"/>
                        </a:lnTo>
                        <a:lnTo>
                          <a:pt x="40" y="0"/>
                        </a:lnTo>
                        <a:lnTo>
                          <a:pt x="41" y="0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1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9" y="1"/>
                        </a:lnTo>
                        <a:lnTo>
                          <a:pt x="80" y="1"/>
                        </a:lnTo>
                        <a:lnTo>
                          <a:pt x="81" y="1"/>
                        </a:lnTo>
                        <a:lnTo>
                          <a:pt x="82" y="1"/>
                        </a:lnTo>
                        <a:lnTo>
                          <a:pt x="83" y="1"/>
                        </a:lnTo>
                        <a:lnTo>
                          <a:pt x="83" y="2"/>
                        </a:lnTo>
                        <a:lnTo>
                          <a:pt x="84" y="2"/>
                        </a:lnTo>
                        <a:lnTo>
                          <a:pt x="85" y="2"/>
                        </a:lnTo>
                        <a:lnTo>
                          <a:pt x="86" y="2"/>
                        </a:lnTo>
                        <a:lnTo>
                          <a:pt x="87" y="2"/>
                        </a:lnTo>
                        <a:lnTo>
                          <a:pt x="88" y="2"/>
                        </a:lnTo>
                        <a:lnTo>
                          <a:pt x="89" y="3"/>
                        </a:lnTo>
                        <a:lnTo>
                          <a:pt x="90" y="3"/>
                        </a:lnTo>
                        <a:lnTo>
                          <a:pt x="91" y="3"/>
                        </a:lnTo>
                        <a:lnTo>
                          <a:pt x="92" y="3"/>
                        </a:lnTo>
                        <a:lnTo>
                          <a:pt x="92" y="4"/>
                        </a:lnTo>
                        <a:lnTo>
                          <a:pt x="93" y="4"/>
                        </a:lnTo>
                        <a:lnTo>
                          <a:pt x="94" y="4"/>
                        </a:lnTo>
                        <a:lnTo>
                          <a:pt x="95" y="4"/>
                        </a:lnTo>
                        <a:lnTo>
                          <a:pt x="96" y="5"/>
                        </a:lnTo>
                        <a:lnTo>
                          <a:pt x="97" y="5"/>
                        </a:lnTo>
                        <a:lnTo>
                          <a:pt x="98" y="6"/>
                        </a:lnTo>
                        <a:lnTo>
                          <a:pt x="99" y="6"/>
                        </a:lnTo>
                        <a:lnTo>
                          <a:pt x="100" y="7"/>
                        </a:lnTo>
                        <a:lnTo>
                          <a:pt x="101" y="7"/>
                        </a:lnTo>
                        <a:lnTo>
                          <a:pt x="101" y="8"/>
                        </a:lnTo>
                        <a:lnTo>
                          <a:pt x="102" y="8"/>
                        </a:lnTo>
                        <a:lnTo>
                          <a:pt x="102" y="9"/>
                        </a:lnTo>
                        <a:lnTo>
                          <a:pt x="103" y="9"/>
                        </a:lnTo>
                        <a:lnTo>
                          <a:pt x="103" y="10"/>
                        </a:lnTo>
                        <a:lnTo>
                          <a:pt x="104" y="11"/>
                        </a:lnTo>
                        <a:lnTo>
                          <a:pt x="104" y="12"/>
                        </a:lnTo>
                        <a:lnTo>
                          <a:pt x="103" y="12"/>
                        </a:lnTo>
                        <a:lnTo>
                          <a:pt x="103" y="13"/>
                        </a:lnTo>
                        <a:lnTo>
                          <a:pt x="103" y="14"/>
                        </a:lnTo>
                        <a:lnTo>
                          <a:pt x="102" y="14"/>
                        </a:lnTo>
                        <a:lnTo>
                          <a:pt x="102" y="15"/>
                        </a:lnTo>
                        <a:lnTo>
                          <a:pt x="101" y="15"/>
                        </a:lnTo>
                        <a:lnTo>
                          <a:pt x="101" y="16"/>
                        </a:lnTo>
                        <a:lnTo>
                          <a:pt x="100" y="16"/>
                        </a:lnTo>
                        <a:lnTo>
                          <a:pt x="99" y="16"/>
                        </a:lnTo>
                        <a:lnTo>
                          <a:pt x="99" y="17"/>
                        </a:lnTo>
                        <a:lnTo>
                          <a:pt x="98" y="17"/>
                        </a:lnTo>
                        <a:lnTo>
                          <a:pt x="97" y="18"/>
                        </a:lnTo>
                        <a:lnTo>
                          <a:pt x="96" y="18"/>
                        </a:lnTo>
                        <a:lnTo>
                          <a:pt x="95" y="19"/>
                        </a:lnTo>
                        <a:lnTo>
                          <a:pt x="94" y="19"/>
                        </a:lnTo>
                        <a:lnTo>
                          <a:pt x="93" y="19"/>
                        </a:lnTo>
                        <a:lnTo>
                          <a:pt x="92" y="20"/>
                        </a:lnTo>
                        <a:lnTo>
                          <a:pt x="91" y="20"/>
                        </a:lnTo>
                        <a:lnTo>
                          <a:pt x="90" y="20"/>
                        </a:lnTo>
                        <a:lnTo>
                          <a:pt x="89" y="20"/>
                        </a:lnTo>
                        <a:lnTo>
                          <a:pt x="89" y="21"/>
                        </a:lnTo>
                        <a:lnTo>
                          <a:pt x="88" y="21"/>
                        </a:lnTo>
                        <a:lnTo>
                          <a:pt x="87" y="21"/>
                        </a:lnTo>
                        <a:lnTo>
                          <a:pt x="86" y="21"/>
                        </a:lnTo>
                        <a:lnTo>
                          <a:pt x="85" y="21"/>
                        </a:lnTo>
                        <a:lnTo>
                          <a:pt x="85" y="22"/>
                        </a:lnTo>
                        <a:lnTo>
                          <a:pt x="84" y="22"/>
                        </a:lnTo>
                        <a:lnTo>
                          <a:pt x="83" y="22"/>
                        </a:lnTo>
                        <a:lnTo>
                          <a:pt x="82" y="22"/>
                        </a:lnTo>
                        <a:lnTo>
                          <a:pt x="81" y="22"/>
                        </a:lnTo>
                        <a:lnTo>
                          <a:pt x="80" y="23"/>
                        </a:lnTo>
                        <a:lnTo>
                          <a:pt x="79" y="23"/>
                        </a:lnTo>
                        <a:lnTo>
                          <a:pt x="78" y="23"/>
                        </a:lnTo>
                        <a:lnTo>
                          <a:pt x="77" y="23"/>
                        </a:lnTo>
                        <a:lnTo>
                          <a:pt x="76" y="23"/>
                        </a:lnTo>
                        <a:lnTo>
                          <a:pt x="75" y="23"/>
                        </a:lnTo>
                        <a:lnTo>
                          <a:pt x="74" y="24"/>
                        </a:lnTo>
                        <a:lnTo>
                          <a:pt x="73" y="24"/>
                        </a:lnTo>
                        <a:lnTo>
                          <a:pt x="72" y="24"/>
                        </a:lnTo>
                        <a:lnTo>
                          <a:pt x="71" y="24"/>
                        </a:lnTo>
                        <a:lnTo>
                          <a:pt x="70" y="24"/>
                        </a:lnTo>
                        <a:lnTo>
                          <a:pt x="69" y="24"/>
                        </a:lnTo>
                        <a:lnTo>
                          <a:pt x="68" y="24"/>
                        </a:lnTo>
                        <a:lnTo>
                          <a:pt x="67" y="24"/>
                        </a:lnTo>
                        <a:lnTo>
                          <a:pt x="66" y="24"/>
                        </a:lnTo>
                        <a:lnTo>
                          <a:pt x="65" y="25"/>
                        </a:lnTo>
                        <a:lnTo>
                          <a:pt x="64" y="25"/>
                        </a:lnTo>
                        <a:lnTo>
                          <a:pt x="63" y="25"/>
                        </a:lnTo>
                        <a:lnTo>
                          <a:pt x="62" y="25"/>
                        </a:lnTo>
                        <a:lnTo>
                          <a:pt x="61" y="25"/>
                        </a:lnTo>
                        <a:lnTo>
                          <a:pt x="60" y="25"/>
                        </a:lnTo>
                        <a:lnTo>
                          <a:pt x="59" y="25"/>
                        </a:lnTo>
                        <a:lnTo>
                          <a:pt x="58" y="25"/>
                        </a:lnTo>
                        <a:lnTo>
                          <a:pt x="57" y="25"/>
                        </a:lnTo>
                        <a:lnTo>
                          <a:pt x="56" y="25"/>
                        </a:lnTo>
                        <a:lnTo>
                          <a:pt x="55" y="25"/>
                        </a:lnTo>
                        <a:lnTo>
                          <a:pt x="54" y="25"/>
                        </a:lnTo>
                        <a:lnTo>
                          <a:pt x="53" y="25"/>
                        </a:lnTo>
                        <a:lnTo>
                          <a:pt x="52" y="25"/>
                        </a:lnTo>
                        <a:lnTo>
                          <a:pt x="51" y="25"/>
                        </a:lnTo>
                        <a:lnTo>
                          <a:pt x="50" y="25"/>
                        </a:lnTo>
                        <a:lnTo>
                          <a:pt x="49" y="25"/>
                        </a:lnTo>
                        <a:lnTo>
                          <a:pt x="48" y="25"/>
                        </a:lnTo>
                        <a:lnTo>
                          <a:pt x="47" y="25"/>
                        </a:lnTo>
                        <a:lnTo>
                          <a:pt x="46" y="25"/>
                        </a:lnTo>
                        <a:lnTo>
                          <a:pt x="45" y="25"/>
                        </a:lnTo>
                        <a:lnTo>
                          <a:pt x="44" y="25"/>
                        </a:lnTo>
                        <a:lnTo>
                          <a:pt x="43" y="25"/>
                        </a:lnTo>
                        <a:lnTo>
                          <a:pt x="42" y="25"/>
                        </a:lnTo>
                        <a:lnTo>
                          <a:pt x="41" y="25"/>
                        </a:lnTo>
                        <a:lnTo>
                          <a:pt x="40" y="25"/>
                        </a:lnTo>
                        <a:lnTo>
                          <a:pt x="39" y="25"/>
                        </a:lnTo>
                        <a:lnTo>
                          <a:pt x="38" y="25"/>
                        </a:lnTo>
                        <a:lnTo>
                          <a:pt x="37" y="25"/>
                        </a:lnTo>
                        <a:lnTo>
                          <a:pt x="36" y="25"/>
                        </a:lnTo>
                        <a:lnTo>
                          <a:pt x="35" y="25"/>
                        </a:lnTo>
                        <a:lnTo>
                          <a:pt x="34" y="25"/>
                        </a:lnTo>
                        <a:lnTo>
                          <a:pt x="33" y="25"/>
                        </a:lnTo>
                        <a:lnTo>
                          <a:pt x="32" y="25"/>
                        </a:lnTo>
                        <a:lnTo>
                          <a:pt x="31" y="25"/>
                        </a:lnTo>
                        <a:lnTo>
                          <a:pt x="30" y="25"/>
                        </a:lnTo>
                        <a:lnTo>
                          <a:pt x="29" y="25"/>
                        </a:lnTo>
                        <a:lnTo>
                          <a:pt x="29" y="24"/>
                        </a:lnTo>
                        <a:lnTo>
                          <a:pt x="28" y="24"/>
                        </a:lnTo>
                        <a:lnTo>
                          <a:pt x="27" y="24"/>
                        </a:lnTo>
                        <a:lnTo>
                          <a:pt x="26" y="24"/>
                        </a:lnTo>
                        <a:lnTo>
                          <a:pt x="25" y="24"/>
                        </a:lnTo>
                        <a:lnTo>
                          <a:pt x="24" y="24"/>
                        </a:lnTo>
                        <a:lnTo>
                          <a:pt x="23" y="24"/>
                        </a:lnTo>
                        <a:lnTo>
                          <a:pt x="22" y="24"/>
                        </a:lnTo>
                        <a:lnTo>
                          <a:pt x="21" y="23"/>
                        </a:lnTo>
                        <a:lnTo>
                          <a:pt x="20" y="23"/>
                        </a:lnTo>
                        <a:lnTo>
                          <a:pt x="19" y="23"/>
                        </a:lnTo>
                        <a:lnTo>
                          <a:pt x="18" y="23"/>
                        </a:lnTo>
                        <a:lnTo>
                          <a:pt x="17" y="23"/>
                        </a:lnTo>
                        <a:lnTo>
                          <a:pt x="16" y="23"/>
                        </a:lnTo>
                        <a:lnTo>
                          <a:pt x="15" y="22"/>
                        </a:lnTo>
                        <a:lnTo>
                          <a:pt x="14" y="22"/>
                        </a:lnTo>
                        <a:lnTo>
                          <a:pt x="13" y="22"/>
                        </a:lnTo>
                        <a:lnTo>
                          <a:pt x="12" y="22"/>
                        </a:lnTo>
                        <a:lnTo>
                          <a:pt x="11" y="21"/>
                        </a:lnTo>
                        <a:lnTo>
                          <a:pt x="10" y="21"/>
                        </a:lnTo>
                        <a:lnTo>
                          <a:pt x="9" y="21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6" y="20"/>
                        </a:lnTo>
                        <a:lnTo>
                          <a:pt x="5" y="19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8"/>
                        </a:lnTo>
                        <a:lnTo>
                          <a:pt x="2" y="17"/>
                        </a:lnTo>
                        <a:lnTo>
                          <a:pt x="1" y="17"/>
                        </a:lnTo>
                        <a:lnTo>
                          <a:pt x="1" y="16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55" name="Freeform 790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29"/>
                    <a:ext cx="81" cy="229"/>
                  </a:xfrm>
                  <a:custGeom>
                    <a:avLst/>
                    <a:gdLst>
                      <a:gd name="T0" fmla="*/ 2 w 81"/>
                      <a:gd name="T1" fmla="*/ 0 h 229"/>
                      <a:gd name="T2" fmla="*/ 72 w 81"/>
                      <a:gd name="T3" fmla="*/ 3 h 229"/>
                      <a:gd name="T4" fmla="*/ 77 w 81"/>
                      <a:gd name="T5" fmla="*/ 5 h 229"/>
                      <a:gd name="T6" fmla="*/ 81 w 81"/>
                      <a:gd name="T7" fmla="*/ 10 h 229"/>
                      <a:gd name="T8" fmla="*/ 78 w 81"/>
                      <a:gd name="T9" fmla="*/ 211 h 229"/>
                      <a:gd name="T10" fmla="*/ 75 w 81"/>
                      <a:gd name="T11" fmla="*/ 216 h 229"/>
                      <a:gd name="T12" fmla="*/ 70 w 81"/>
                      <a:gd name="T13" fmla="*/ 220 h 229"/>
                      <a:gd name="T14" fmla="*/ 0 w 81"/>
                      <a:gd name="T15" fmla="*/ 229 h 229"/>
                      <a:gd name="T16" fmla="*/ 2 w 81"/>
                      <a:gd name="T17" fmla="*/ 0 h 2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1"/>
                      <a:gd name="T28" fmla="*/ 0 h 229"/>
                      <a:gd name="T29" fmla="*/ 81 w 81"/>
                      <a:gd name="T30" fmla="*/ 229 h 22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1" h="229">
                        <a:moveTo>
                          <a:pt x="2" y="0"/>
                        </a:moveTo>
                        <a:lnTo>
                          <a:pt x="72" y="3"/>
                        </a:lnTo>
                        <a:cubicBezTo>
                          <a:pt x="72" y="3"/>
                          <a:pt x="75" y="4"/>
                          <a:pt x="77" y="5"/>
                        </a:cubicBezTo>
                        <a:cubicBezTo>
                          <a:pt x="77" y="5"/>
                          <a:pt x="79" y="7"/>
                          <a:pt x="81" y="10"/>
                        </a:cubicBezTo>
                        <a:lnTo>
                          <a:pt x="78" y="211"/>
                        </a:lnTo>
                        <a:cubicBezTo>
                          <a:pt x="78" y="211"/>
                          <a:pt x="77" y="214"/>
                          <a:pt x="75" y="216"/>
                        </a:cubicBezTo>
                        <a:cubicBezTo>
                          <a:pt x="75" y="216"/>
                          <a:pt x="73" y="219"/>
                          <a:pt x="70" y="220"/>
                        </a:cubicBezTo>
                        <a:lnTo>
                          <a:pt x="0" y="229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56" name="Freeform 791"/>
                  <p:cNvSpPr>
                    <a:spLocks noChangeArrowheads="1"/>
                  </p:cNvSpPr>
                  <p:nvPr/>
                </p:nvSpPr>
                <p:spPr bwMode="auto">
                  <a:xfrm>
                    <a:off x="157" y="29"/>
                    <a:ext cx="88" cy="229"/>
                  </a:xfrm>
                  <a:custGeom>
                    <a:avLst/>
                    <a:gdLst>
                      <a:gd name="T0" fmla="*/ 55 w 87"/>
                      <a:gd name="T1" fmla="*/ 5 h 228"/>
                      <a:gd name="T2" fmla="*/ 82 w 87"/>
                      <a:gd name="T3" fmla="*/ 0 h 228"/>
                      <a:gd name="T4" fmla="*/ 85 w 87"/>
                      <a:gd name="T5" fmla="*/ 0 h 228"/>
                      <a:gd name="T6" fmla="*/ 88 w 87"/>
                      <a:gd name="T7" fmla="*/ 3 h 228"/>
                      <a:gd name="T8" fmla="*/ 89 w 87"/>
                      <a:gd name="T9" fmla="*/ 7 h 228"/>
                      <a:gd name="T10" fmla="*/ 88 w 87"/>
                      <a:gd name="T11" fmla="*/ 224 h 228"/>
                      <a:gd name="T12" fmla="*/ 86 w 87"/>
                      <a:gd name="T13" fmla="*/ 227 h 228"/>
                      <a:gd name="T14" fmla="*/ 84 w 87"/>
                      <a:gd name="T15" fmla="*/ 230 h 228"/>
                      <a:gd name="T16" fmla="*/ 81 w 87"/>
                      <a:gd name="T17" fmla="*/ 230 h 228"/>
                      <a:gd name="T18" fmla="*/ 0 w 87"/>
                      <a:gd name="T19" fmla="*/ 198 h 228"/>
                      <a:gd name="T20" fmla="*/ 61 w 87"/>
                      <a:gd name="T21" fmla="*/ 192 h 228"/>
                      <a:gd name="T22" fmla="*/ 55 w 87"/>
                      <a:gd name="T23" fmla="*/ 5 h 22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7"/>
                      <a:gd name="T37" fmla="*/ 0 h 228"/>
                      <a:gd name="T38" fmla="*/ 87 w 87"/>
                      <a:gd name="T39" fmla="*/ 228 h 22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7" h="228">
                        <a:moveTo>
                          <a:pt x="53" y="5"/>
                        </a:moveTo>
                        <a:lnTo>
                          <a:pt x="80" y="0"/>
                        </a:lnTo>
                        <a:cubicBezTo>
                          <a:pt x="80" y="0"/>
                          <a:pt x="81" y="0"/>
                          <a:pt x="83" y="0"/>
                        </a:cubicBezTo>
                        <a:cubicBezTo>
                          <a:pt x="83" y="0"/>
                          <a:pt x="84" y="1"/>
                          <a:pt x="86" y="3"/>
                        </a:cubicBezTo>
                        <a:cubicBezTo>
                          <a:pt x="86" y="3"/>
                          <a:pt x="87" y="5"/>
                          <a:pt x="87" y="7"/>
                        </a:cubicBezTo>
                        <a:lnTo>
                          <a:pt x="86" y="222"/>
                        </a:lnTo>
                        <a:cubicBezTo>
                          <a:pt x="86" y="222"/>
                          <a:pt x="85" y="224"/>
                          <a:pt x="84" y="225"/>
                        </a:cubicBezTo>
                        <a:cubicBezTo>
                          <a:pt x="84" y="225"/>
                          <a:pt x="83" y="227"/>
                          <a:pt x="82" y="228"/>
                        </a:cubicBezTo>
                        <a:cubicBezTo>
                          <a:pt x="82" y="228"/>
                          <a:pt x="80" y="229"/>
                          <a:pt x="79" y="228"/>
                        </a:cubicBezTo>
                        <a:lnTo>
                          <a:pt x="0" y="196"/>
                        </a:lnTo>
                        <a:lnTo>
                          <a:pt x="59" y="190"/>
                        </a:lnTo>
                        <a:lnTo>
                          <a:pt x="53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57" name="Freeform 792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39"/>
                    <a:ext cx="68" cy="208"/>
                  </a:xfrm>
                  <a:custGeom>
                    <a:avLst/>
                    <a:gdLst>
                      <a:gd name="T0" fmla="*/ 42 w 68"/>
                      <a:gd name="T1" fmla="*/ 3 h 208"/>
                      <a:gd name="T2" fmla="*/ 64 w 68"/>
                      <a:gd name="T3" fmla="*/ 0 h 208"/>
                      <a:gd name="T4" fmla="*/ 65 w 68"/>
                      <a:gd name="T5" fmla="*/ 0 h 208"/>
                      <a:gd name="T6" fmla="*/ 67 w 68"/>
                      <a:gd name="T7" fmla="*/ 1 h 208"/>
                      <a:gd name="T8" fmla="*/ 68 w 68"/>
                      <a:gd name="T9" fmla="*/ 3 h 208"/>
                      <a:gd name="T10" fmla="*/ 66 w 68"/>
                      <a:gd name="T11" fmla="*/ 203 h 208"/>
                      <a:gd name="T12" fmla="*/ 66 w 68"/>
                      <a:gd name="T13" fmla="*/ 206 h 208"/>
                      <a:gd name="T14" fmla="*/ 64 w 68"/>
                      <a:gd name="T15" fmla="*/ 207 h 208"/>
                      <a:gd name="T16" fmla="*/ 62 w 68"/>
                      <a:gd name="T17" fmla="*/ 208 h 208"/>
                      <a:gd name="T18" fmla="*/ 0 w 68"/>
                      <a:gd name="T19" fmla="*/ 185 h 208"/>
                      <a:gd name="T20" fmla="*/ 47 w 68"/>
                      <a:gd name="T21" fmla="*/ 180 h 208"/>
                      <a:gd name="T22" fmla="*/ 42 w 68"/>
                      <a:gd name="T23" fmla="*/ 3 h 20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8"/>
                      <a:gd name="T37" fmla="*/ 0 h 208"/>
                      <a:gd name="T38" fmla="*/ 68 w 68"/>
                      <a:gd name="T39" fmla="*/ 208 h 20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8" h="208">
                        <a:moveTo>
                          <a:pt x="42" y="3"/>
                        </a:moveTo>
                        <a:lnTo>
                          <a:pt x="64" y="0"/>
                        </a:lnTo>
                        <a:cubicBezTo>
                          <a:pt x="64" y="0"/>
                          <a:pt x="65" y="0"/>
                          <a:pt x="65" y="0"/>
                        </a:cubicBezTo>
                        <a:cubicBezTo>
                          <a:pt x="65" y="0"/>
                          <a:pt x="66" y="0"/>
                          <a:pt x="67" y="1"/>
                        </a:cubicBezTo>
                        <a:cubicBezTo>
                          <a:pt x="67" y="1"/>
                          <a:pt x="68" y="2"/>
                          <a:pt x="68" y="3"/>
                        </a:cubicBezTo>
                        <a:lnTo>
                          <a:pt x="66" y="203"/>
                        </a:lnTo>
                        <a:cubicBezTo>
                          <a:pt x="66" y="203"/>
                          <a:pt x="66" y="205"/>
                          <a:pt x="66" y="206"/>
                        </a:cubicBezTo>
                        <a:cubicBezTo>
                          <a:pt x="66" y="206"/>
                          <a:pt x="65" y="207"/>
                          <a:pt x="64" y="207"/>
                        </a:cubicBezTo>
                        <a:cubicBezTo>
                          <a:pt x="64" y="207"/>
                          <a:pt x="63" y="208"/>
                          <a:pt x="62" y="208"/>
                        </a:cubicBezTo>
                        <a:lnTo>
                          <a:pt x="0" y="185"/>
                        </a:lnTo>
                        <a:lnTo>
                          <a:pt x="47" y="180"/>
                        </a:lnTo>
                        <a:lnTo>
                          <a:pt x="42" y="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58" name="Freeform 79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" cy="241"/>
                  </a:xfrm>
                  <a:custGeom>
                    <a:avLst/>
                    <a:gdLst>
                      <a:gd name="T0" fmla="*/ 3 w 12"/>
                      <a:gd name="T1" fmla="*/ 0 h 241"/>
                      <a:gd name="T2" fmla="*/ 0 w 12"/>
                      <a:gd name="T3" fmla="*/ 3 h 241"/>
                      <a:gd name="T4" fmla="*/ 9 w 12"/>
                      <a:gd name="T5" fmla="*/ 240 h 241"/>
                      <a:gd name="T6" fmla="*/ 12 w 12"/>
                      <a:gd name="T7" fmla="*/ 241 h 241"/>
                      <a:gd name="T8" fmla="*/ 3 w 12"/>
                      <a:gd name="T9" fmla="*/ 0 h 2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241"/>
                      <a:gd name="T17" fmla="*/ 12 w 12"/>
                      <a:gd name="T18" fmla="*/ 241 h 2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241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9" y="240"/>
                        </a:lnTo>
                        <a:lnTo>
                          <a:pt x="12" y="24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59" name="Freeform 794"/>
                  <p:cNvSpPr>
                    <a:spLocks noChangeArrowheads="1"/>
                  </p:cNvSpPr>
                  <p:nvPr/>
                </p:nvSpPr>
                <p:spPr bwMode="auto">
                  <a:xfrm>
                    <a:off x="99" y="229"/>
                    <a:ext cx="37" cy="31"/>
                  </a:xfrm>
                  <a:custGeom>
                    <a:avLst/>
                    <a:gdLst>
                      <a:gd name="T0" fmla="*/ 34 w 36"/>
                      <a:gd name="T1" fmla="*/ 0 h 31"/>
                      <a:gd name="T2" fmla="*/ 38 w 36"/>
                      <a:gd name="T3" fmla="*/ 26 h 31"/>
                      <a:gd name="T4" fmla="*/ 1 w 36"/>
                      <a:gd name="T5" fmla="*/ 31 h 31"/>
                      <a:gd name="T6" fmla="*/ 0 w 36"/>
                      <a:gd name="T7" fmla="*/ 3 h 31"/>
                      <a:gd name="T8" fmla="*/ 34 w 36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31"/>
                      <a:gd name="T17" fmla="*/ 36 w 36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31">
                        <a:moveTo>
                          <a:pt x="32" y="0"/>
                        </a:moveTo>
                        <a:lnTo>
                          <a:pt x="36" y="26"/>
                        </a:lnTo>
                        <a:lnTo>
                          <a:pt x="1" y="31"/>
                        </a:lnTo>
                        <a:lnTo>
                          <a:pt x="0" y="3"/>
                        </a:lnTo>
                        <a:lnTo>
                          <a:pt x="3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60" name="Freeform 795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232"/>
                    <a:ext cx="6" cy="28"/>
                  </a:xfrm>
                  <a:custGeom>
                    <a:avLst/>
                    <a:gdLst>
                      <a:gd name="T0" fmla="*/ 0 w 6"/>
                      <a:gd name="T1" fmla="*/ 0 h 27"/>
                      <a:gd name="T2" fmla="*/ 1 w 6"/>
                      <a:gd name="T3" fmla="*/ 28 h 27"/>
                      <a:gd name="T4" fmla="*/ 6 w 6"/>
                      <a:gd name="T5" fmla="*/ 29 h 27"/>
                      <a:gd name="T6" fmla="*/ 4 w 6"/>
                      <a:gd name="T7" fmla="*/ 0 h 27"/>
                      <a:gd name="T8" fmla="*/ 0 w 6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27"/>
                      <a:gd name="T17" fmla="*/ 6 w 6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27">
                        <a:moveTo>
                          <a:pt x="0" y="0"/>
                        </a:moveTo>
                        <a:lnTo>
                          <a:pt x="1" y="26"/>
                        </a:lnTo>
                        <a:lnTo>
                          <a:pt x="6" y="27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61" name="Freeform 796"/>
                  <p:cNvSpPr>
                    <a:spLocks noChangeArrowheads="1"/>
                  </p:cNvSpPr>
                  <p:nvPr/>
                </p:nvSpPr>
                <p:spPr bwMode="auto">
                  <a:xfrm>
                    <a:off x="83" y="272"/>
                    <a:ext cx="87" cy="13"/>
                  </a:xfrm>
                  <a:custGeom>
                    <a:avLst/>
                    <a:gdLst>
                      <a:gd name="T0" fmla="*/ 0 w 86"/>
                      <a:gd name="T1" fmla="*/ 9 h 13"/>
                      <a:gd name="T2" fmla="*/ 88 w 86"/>
                      <a:gd name="T3" fmla="*/ 6 h 13"/>
                      <a:gd name="T4" fmla="*/ 87 w 86"/>
                      <a:gd name="T5" fmla="*/ 0 h 13"/>
                      <a:gd name="T6" fmla="*/ 4 w 86"/>
                      <a:gd name="T7" fmla="*/ 5 h 13"/>
                      <a:gd name="T8" fmla="*/ 0 w 86"/>
                      <a:gd name="T9" fmla="*/ 9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13"/>
                      <a:gd name="T17" fmla="*/ 86 w 86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13">
                        <a:moveTo>
                          <a:pt x="0" y="9"/>
                        </a:moveTo>
                        <a:cubicBezTo>
                          <a:pt x="0" y="9"/>
                          <a:pt x="43" y="18"/>
                          <a:pt x="86" y="6"/>
                        </a:cubicBezTo>
                        <a:lnTo>
                          <a:pt x="85" y="0"/>
                        </a:lnTo>
                        <a:cubicBezTo>
                          <a:pt x="85" y="0"/>
                          <a:pt x="45" y="12"/>
                          <a:pt x="4" y="5"/>
                        </a:cubicBezTo>
                        <a:lnTo>
                          <a:pt x="0" y="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62" name="Freeform 797"/>
                  <p:cNvSpPr>
                    <a:spLocks noChangeArrowheads="1"/>
                  </p:cNvSpPr>
                  <p:nvPr/>
                </p:nvSpPr>
                <p:spPr bwMode="auto">
                  <a:xfrm>
                    <a:off x="108" y="276"/>
                    <a:ext cx="38" cy="3"/>
                  </a:xfrm>
                  <a:custGeom>
                    <a:avLst/>
                    <a:gdLst>
                      <a:gd name="T0" fmla="*/ 0 w 38"/>
                      <a:gd name="T1" fmla="*/ 2 h 3"/>
                      <a:gd name="T2" fmla="*/ 38 w 38"/>
                      <a:gd name="T3" fmla="*/ 0 h 3"/>
                      <a:gd name="T4" fmla="*/ 0 w 38"/>
                      <a:gd name="T5" fmla="*/ 2 h 3"/>
                      <a:gd name="T6" fmla="*/ 0 60000 65536"/>
                      <a:gd name="T7" fmla="*/ 0 60000 65536"/>
                      <a:gd name="T8" fmla="*/ 0 60000 65536"/>
                      <a:gd name="T9" fmla="*/ 0 w 38"/>
                      <a:gd name="T10" fmla="*/ 0 h 3"/>
                      <a:gd name="T11" fmla="*/ 38 w 38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" h="3">
                        <a:moveTo>
                          <a:pt x="0" y="2"/>
                        </a:moveTo>
                        <a:cubicBezTo>
                          <a:pt x="0" y="2"/>
                          <a:pt x="19" y="4"/>
                          <a:pt x="38" y="0"/>
                        </a:cubicBezTo>
                        <a:cubicBezTo>
                          <a:pt x="38" y="0"/>
                          <a:pt x="19" y="1"/>
                          <a:pt x="0" y="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63" name="Freeform 798"/>
                  <p:cNvSpPr>
                    <a:spLocks noChangeArrowheads="1"/>
                  </p:cNvSpPr>
                  <p:nvPr/>
                </p:nvSpPr>
                <p:spPr bwMode="auto">
                  <a:xfrm>
                    <a:off x="99" y="255"/>
                    <a:ext cx="37" cy="19"/>
                  </a:xfrm>
                  <a:custGeom>
                    <a:avLst/>
                    <a:gdLst>
                      <a:gd name="T0" fmla="*/ 2 w 37"/>
                      <a:gd name="T1" fmla="*/ 4 h 19"/>
                      <a:gd name="T2" fmla="*/ 0 w 37"/>
                      <a:gd name="T3" fmla="*/ 17 h 19"/>
                      <a:gd name="T4" fmla="*/ 32 w 37"/>
                      <a:gd name="T5" fmla="*/ 17 h 19"/>
                      <a:gd name="T6" fmla="*/ 37 w 37"/>
                      <a:gd name="T7" fmla="*/ 0 h 19"/>
                      <a:gd name="T8" fmla="*/ 2 w 37"/>
                      <a:gd name="T9" fmla="*/ 4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9"/>
                      <a:gd name="T17" fmla="*/ 37 w 37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9">
                        <a:moveTo>
                          <a:pt x="2" y="4"/>
                        </a:moveTo>
                        <a:lnTo>
                          <a:pt x="0" y="17"/>
                        </a:lnTo>
                        <a:cubicBezTo>
                          <a:pt x="0" y="17"/>
                          <a:pt x="16" y="20"/>
                          <a:pt x="32" y="17"/>
                        </a:cubicBezTo>
                        <a:lnTo>
                          <a:pt x="37" y="0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64" name="Freeform 79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259"/>
                    <a:ext cx="6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0 w 6"/>
                      <a:gd name="T3" fmla="*/ 14 h 14"/>
                      <a:gd name="T4" fmla="*/ 3 w 6"/>
                      <a:gd name="T5" fmla="*/ 13 h 14"/>
                      <a:gd name="T6" fmla="*/ 6 w 6"/>
                      <a:gd name="T7" fmla="*/ 1 h 14"/>
                      <a:gd name="T8" fmla="*/ 0 w 6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"/>
                      <a:gd name="T17" fmla="*/ 6 w 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3" y="13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65" name="Freeform 800"/>
                  <p:cNvSpPr>
                    <a:spLocks noChangeArrowheads="1"/>
                  </p:cNvSpPr>
                  <p:nvPr/>
                </p:nvSpPr>
                <p:spPr bwMode="auto">
                  <a:xfrm>
                    <a:off x="227" y="29"/>
                    <a:ext cx="18" cy="189"/>
                  </a:xfrm>
                  <a:custGeom>
                    <a:avLst/>
                    <a:gdLst>
                      <a:gd name="T0" fmla="*/ 0 w 17"/>
                      <a:gd name="T1" fmla="*/ 1 h 189"/>
                      <a:gd name="T2" fmla="*/ 4 w 17"/>
                      <a:gd name="T3" fmla="*/ 182 h 189"/>
                      <a:gd name="T4" fmla="*/ 11 w 17"/>
                      <a:gd name="T5" fmla="*/ 188 h 189"/>
                      <a:gd name="T6" fmla="*/ 18 w 17"/>
                      <a:gd name="T7" fmla="*/ 189 h 189"/>
                      <a:gd name="T8" fmla="*/ 19 w 17"/>
                      <a:gd name="T9" fmla="*/ 8 h 189"/>
                      <a:gd name="T10" fmla="*/ 18 w 17"/>
                      <a:gd name="T11" fmla="*/ 4 h 189"/>
                      <a:gd name="T12" fmla="*/ 16 w 17"/>
                      <a:gd name="T13" fmla="*/ 1 h 189"/>
                      <a:gd name="T14" fmla="*/ 13 w 17"/>
                      <a:gd name="T15" fmla="*/ 0 h 189"/>
                      <a:gd name="T16" fmla="*/ 0 w 17"/>
                      <a:gd name="T17" fmla="*/ 1 h 18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89"/>
                      <a:gd name="T29" fmla="*/ 17 w 17"/>
                      <a:gd name="T30" fmla="*/ 189 h 18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89">
                        <a:moveTo>
                          <a:pt x="0" y="1"/>
                        </a:moveTo>
                        <a:lnTo>
                          <a:pt x="4" y="182"/>
                        </a:lnTo>
                        <a:cubicBezTo>
                          <a:pt x="4" y="182"/>
                          <a:pt x="6" y="186"/>
                          <a:pt x="9" y="188"/>
                        </a:cubicBezTo>
                        <a:cubicBezTo>
                          <a:pt x="9" y="188"/>
                          <a:pt x="12" y="189"/>
                          <a:pt x="16" y="189"/>
                        </a:cubicBezTo>
                        <a:lnTo>
                          <a:pt x="17" y="8"/>
                        </a:lnTo>
                        <a:cubicBezTo>
                          <a:pt x="17" y="8"/>
                          <a:pt x="17" y="6"/>
                          <a:pt x="16" y="4"/>
                        </a:cubicBezTo>
                        <a:cubicBezTo>
                          <a:pt x="16" y="4"/>
                          <a:pt x="16" y="2"/>
                          <a:pt x="14" y="1"/>
                        </a:cubicBezTo>
                        <a:cubicBezTo>
                          <a:pt x="14" y="1"/>
                          <a:pt x="12" y="0"/>
                          <a:pt x="11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66" name="Freeform 801"/>
                  <p:cNvSpPr>
                    <a:spLocks noChangeArrowheads="1"/>
                  </p:cNvSpPr>
                  <p:nvPr/>
                </p:nvSpPr>
                <p:spPr bwMode="auto">
                  <a:xfrm>
                    <a:off x="251" y="29"/>
                    <a:ext cx="59" cy="216"/>
                  </a:xfrm>
                  <a:custGeom>
                    <a:avLst/>
                    <a:gdLst>
                      <a:gd name="T0" fmla="*/ 0 w 59"/>
                      <a:gd name="T1" fmla="*/ 0 h 215"/>
                      <a:gd name="T2" fmla="*/ 4 w 59"/>
                      <a:gd name="T3" fmla="*/ 9 h 215"/>
                      <a:gd name="T4" fmla="*/ 1 w 59"/>
                      <a:gd name="T5" fmla="*/ 209 h 215"/>
                      <a:gd name="T6" fmla="*/ 2 w 59"/>
                      <a:gd name="T7" fmla="*/ 214 h 215"/>
                      <a:gd name="T8" fmla="*/ 6 w 59"/>
                      <a:gd name="T9" fmla="*/ 217 h 215"/>
                      <a:gd name="T10" fmla="*/ 51 w 59"/>
                      <a:gd name="T11" fmla="*/ 211 h 215"/>
                      <a:gd name="T12" fmla="*/ 53 w 59"/>
                      <a:gd name="T13" fmla="*/ 209 h 215"/>
                      <a:gd name="T14" fmla="*/ 55 w 59"/>
                      <a:gd name="T15" fmla="*/ 207 h 215"/>
                      <a:gd name="T16" fmla="*/ 56 w 59"/>
                      <a:gd name="T17" fmla="*/ 203 h 215"/>
                      <a:gd name="T18" fmla="*/ 59 w 59"/>
                      <a:gd name="T19" fmla="*/ 11 h 215"/>
                      <a:gd name="T20" fmla="*/ 58 w 59"/>
                      <a:gd name="T21" fmla="*/ 7 h 215"/>
                      <a:gd name="T22" fmla="*/ 56 w 59"/>
                      <a:gd name="T23" fmla="*/ 4 h 215"/>
                      <a:gd name="T24" fmla="*/ 53 w 59"/>
                      <a:gd name="T25" fmla="*/ 2 h 215"/>
                      <a:gd name="T26" fmla="*/ 0 w 59"/>
                      <a:gd name="T27" fmla="*/ 0 h 21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9"/>
                      <a:gd name="T43" fmla="*/ 0 h 215"/>
                      <a:gd name="T44" fmla="*/ 59 w 59"/>
                      <a:gd name="T45" fmla="*/ 215 h 21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9" h="215">
                        <a:moveTo>
                          <a:pt x="0" y="0"/>
                        </a:moveTo>
                        <a:cubicBezTo>
                          <a:pt x="0" y="0"/>
                          <a:pt x="2" y="4"/>
                          <a:pt x="4" y="9"/>
                        </a:cubicBezTo>
                        <a:lnTo>
                          <a:pt x="1" y="207"/>
                        </a:lnTo>
                        <a:cubicBezTo>
                          <a:pt x="1" y="207"/>
                          <a:pt x="1" y="210"/>
                          <a:pt x="2" y="212"/>
                        </a:cubicBezTo>
                        <a:cubicBezTo>
                          <a:pt x="2" y="212"/>
                          <a:pt x="4" y="214"/>
                          <a:pt x="6" y="215"/>
                        </a:cubicBezTo>
                        <a:lnTo>
                          <a:pt x="51" y="209"/>
                        </a:lnTo>
                        <a:cubicBezTo>
                          <a:pt x="51" y="209"/>
                          <a:pt x="52" y="209"/>
                          <a:pt x="53" y="207"/>
                        </a:cubicBezTo>
                        <a:cubicBezTo>
                          <a:pt x="53" y="207"/>
                          <a:pt x="54" y="206"/>
                          <a:pt x="55" y="205"/>
                        </a:cubicBezTo>
                        <a:cubicBezTo>
                          <a:pt x="55" y="205"/>
                          <a:pt x="56" y="203"/>
                          <a:pt x="56" y="201"/>
                        </a:cubicBezTo>
                        <a:lnTo>
                          <a:pt x="59" y="11"/>
                        </a:lnTo>
                        <a:cubicBezTo>
                          <a:pt x="59" y="11"/>
                          <a:pt x="59" y="9"/>
                          <a:pt x="58" y="7"/>
                        </a:cubicBezTo>
                        <a:cubicBezTo>
                          <a:pt x="58" y="7"/>
                          <a:pt x="57" y="5"/>
                          <a:pt x="56" y="4"/>
                        </a:cubicBezTo>
                        <a:cubicBezTo>
                          <a:pt x="56" y="4"/>
                          <a:pt x="54" y="3"/>
                          <a:pt x="53" y="2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67" name="Freeform 802"/>
                  <p:cNvSpPr>
                    <a:spLocks noChangeArrowheads="1"/>
                  </p:cNvSpPr>
                  <p:nvPr/>
                </p:nvSpPr>
                <p:spPr bwMode="auto">
                  <a:xfrm>
                    <a:off x="254" y="43"/>
                    <a:ext cx="56" cy="200"/>
                  </a:xfrm>
                  <a:custGeom>
                    <a:avLst/>
                    <a:gdLst>
                      <a:gd name="T0" fmla="*/ 13 w 56"/>
                      <a:gd name="T1" fmla="*/ 200 h 200"/>
                      <a:gd name="T2" fmla="*/ 13 w 56"/>
                      <a:gd name="T3" fmla="*/ 189 h 200"/>
                      <a:gd name="T4" fmla="*/ 41 w 56"/>
                      <a:gd name="T5" fmla="*/ 186 h 200"/>
                      <a:gd name="T6" fmla="*/ 41 w 56"/>
                      <a:gd name="T7" fmla="*/ 197 h 200"/>
                      <a:gd name="T8" fmla="*/ 13 w 56"/>
                      <a:gd name="T9" fmla="*/ 200 h 200"/>
                      <a:gd name="T10" fmla="*/ 0 w 56"/>
                      <a:gd name="T11" fmla="*/ 105 h 200"/>
                      <a:gd name="T12" fmla="*/ 53 w 56"/>
                      <a:gd name="T13" fmla="*/ 103 h 200"/>
                      <a:gd name="T14" fmla="*/ 53 w 56"/>
                      <a:gd name="T15" fmla="*/ 103 h 200"/>
                      <a:gd name="T16" fmla="*/ 0 w 56"/>
                      <a:gd name="T17" fmla="*/ 105 h 200"/>
                      <a:gd name="T18" fmla="*/ 9 w 56"/>
                      <a:gd name="T19" fmla="*/ 88 h 200"/>
                      <a:gd name="T20" fmla="*/ 46 w 56"/>
                      <a:gd name="T21" fmla="*/ 87 h 200"/>
                      <a:gd name="T22" fmla="*/ 46 w 56"/>
                      <a:gd name="T23" fmla="*/ 99 h 200"/>
                      <a:gd name="T24" fmla="*/ 9 w 56"/>
                      <a:gd name="T25" fmla="*/ 100 h 200"/>
                      <a:gd name="T26" fmla="*/ 9 w 56"/>
                      <a:gd name="T27" fmla="*/ 88 h 200"/>
                      <a:gd name="T28" fmla="*/ 0 w 56"/>
                      <a:gd name="T29" fmla="*/ 83 h 200"/>
                      <a:gd name="T30" fmla="*/ 54 w 56"/>
                      <a:gd name="T31" fmla="*/ 82 h 200"/>
                      <a:gd name="T32" fmla="*/ 54 w 56"/>
                      <a:gd name="T33" fmla="*/ 82 h 200"/>
                      <a:gd name="T34" fmla="*/ 0 w 56"/>
                      <a:gd name="T35" fmla="*/ 83 h 200"/>
                      <a:gd name="T36" fmla="*/ 0 w 56"/>
                      <a:gd name="T37" fmla="*/ 55 h 200"/>
                      <a:gd name="T38" fmla="*/ 54 w 56"/>
                      <a:gd name="T39" fmla="*/ 55 h 200"/>
                      <a:gd name="T40" fmla="*/ 54 w 56"/>
                      <a:gd name="T41" fmla="*/ 55 h 200"/>
                      <a:gd name="T42" fmla="*/ 0 w 56"/>
                      <a:gd name="T43" fmla="*/ 55 h 200"/>
                      <a:gd name="T44" fmla="*/ 0 w 56"/>
                      <a:gd name="T45" fmla="*/ 25 h 200"/>
                      <a:gd name="T46" fmla="*/ 55 w 56"/>
                      <a:gd name="T47" fmla="*/ 27 h 200"/>
                      <a:gd name="T48" fmla="*/ 55 w 56"/>
                      <a:gd name="T49" fmla="*/ 27 h 200"/>
                      <a:gd name="T50" fmla="*/ 0 w 56"/>
                      <a:gd name="T51" fmla="*/ 25 h 200"/>
                      <a:gd name="T52" fmla="*/ 1 w 56"/>
                      <a:gd name="T53" fmla="*/ 12 h 200"/>
                      <a:gd name="T54" fmla="*/ 56 w 56"/>
                      <a:gd name="T55" fmla="*/ 13 h 200"/>
                      <a:gd name="T56" fmla="*/ 56 w 56"/>
                      <a:gd name="T57" fmla="*/ 13 h 200"/>
                      <a:gd name="T58" fmla="*/ 1 w 56"/>
                      <a:gd name="T59" fmla="*/ 12 h 200"/>
                      <a:gd name="T60" fmla="*/ 1 w 56"/>
                      <a:gd name="T61" fmla="*/ 0 h 200"/>
                      <a:gd name="T62" fmla="*/ 56 w 56"/>
                      <a:gd name="T63" fmla="*/ 1 h 200"/>
                      <a:gd name="T64" fmla="*/ 56 w 56"/>
                      <a:gd name="T65" fmla="*/ 1 h 200"/>
                      <a:gd name="T66" fmla="*/ 1 w 56"/>
                      <a:gd name="T67" fmla="*/ 0 h 20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6"/>
                      <a:gd name="T103" fmla="*/ 0 h 200"/>
                      <a:gd name="T104" fmla="*/ 56 w 56"/>
                      <a:gd name="T105" fmla="*/ 200 h 20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6" h="200">
                        <a:moveTo>
                          <a:pt x="13" y="200"/>
                        </a:moveTo>
                        <a:lnTo>
                          <a:pt x="13" y="189"/>
                        </a:lnTo>
                        <a:lnTo>
                          <a:pt x="41" y="186"/>
                        </a:lnTo>
                        <a:lnTo>
                          <a:pt x="41" y="197"/>
                        </a:lnTo>
                        <a:lnTo>
                          <a:pt x="13" y="200"/>
                        </a:lnTo>
                        <a:moveTo>
                          <a:pt x="0" y="105"/>
                        </a:moveTo>
                        <a:lnTo>
                          <a:pt x="53" y="103"/>
                        </a:lnTo>
                        <a:lnTo>
                          <a:pt x="0" y="105"/>
                        </a:lnTo>
                        <a:moveTo>
                          <a:pt x="9" y="88"/>
                        </a:moveTo>
                        <a:lnTo>
                          <a:pt x="46" y="87"/>
                        </a:lnTo>
                        <a:lnTo>
                          <a:pt x="46" y="99"/>
                        </a:lnTo>
                        <a:lnTo>
                          <a:pt x="9" y="100"/>
                        </a:lnTo>
                        <a:lnTo>
                          <a:pt x="9" y="88"/>
                        </a:lnTo>
                        <a:moveTo>
                          <a:pt x="0" y="83"/>
                        </a:moveTo>
                        <a:lnTo>
                          <a:pt x="54" y="82"/>
                        </a:lnTo>
                        <a:lnTo>
                          <a:pt x="0" y="83"/>
                        </a:lnTo>
                        <a:moveTo>
                          <a:pt x="0" y="55"/>
                        </a:moveTo>
                        <a:lnTo>
                          <a:pt x="54" y="55"/>
                        </a:lnTo>
                        <a:lnTo>
                          <a:pt x="0" y="55"/>
                        </a:lnTo>
                        <a:moveTo>
                          <a:pt x="0" y="25"/>
                        </a:moveTo>
                        <a:lnTo>
                          <a:pt x="55" y="27"/>
                        </a:lnTo>
                        <a:lnTo>
                          <a:pt x="0" y="25"/>
                        </a:lnTo>
                        <a:moveTo>
                          <a:pt x="1" y="12"/>
                        </a:moveTo>
                        <a:lnTo>
                          <a:pt x="56" y="13"/>
                        </a:lnTo>
                        <a:lnTo>
                          <a:pt x="1" y="12"/>
                        </a:lnTo>
                        <a:moveTo>
                          <a:pt x="1" y="0"/>
                        </a:moveTo>
                        <a:lnTo>
                          <a:pt x="56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68" name="Freeform 803"/>
                  <p:cNvSpPr>
                    <a:spLocks noChangeArrowheads="1"/>
                  </p:cNvSpPr>
                  <p:nvPr/>
                </p:nvSpPr>
                <p:spPr bwMode="auto">
                  <a:xfrm>
                    <a:off x="275" y="160"/>
                    <a:ext cx="13" cy="52"/>
                  </a:xfrm>
                  <a:custGeom>
                    <a:avLst/>
                    <a:gdLst>
                      <a:gd name="T0" fmla="*/ 3 w 13"/>
                      <a:gd name="T1" fmla="*/ 8 h 51"/>
                      <a:gd name="T2" fmla="*/ 3 w 13"/>
                      <a:gd name="T3" fmla="*/ 3 h 51"/>
                      <a:gd name="T4" fmla="*/ 3 w 13"/>
                      <a:gd name="T5" fmla="*/ 2 h 51"/>
                      <a:gd name="T6" fmla="*/ 4 w 13"/>
                      <a:gd name="T7" fmla="*/ 0 h 51"/>
                      <a:gd name="T8" fmla="*/ 5 w 13"/>
                      <a:gd name="T9" fmla="*/ 0 h 51"/>
                      <a:gd name="T10" fmla="*/ 7 w 13"/>
                      <a:gd name="T11" fmla="*/ 0 h 51"/>
                      <a:gd name="T12" fmla="*/ 8 w 13"/>
                      <a:gd name="T13" fmla="*/ 0 h 51"/>
                      <a:gd name="T14" fmla="*/ 9 w 13"/>
                      <a:gd name="T15" fmla="*/ 2 h 51"/>
                      <a:gd name="T16" fmla="*/ 9 w 13"/>
                      <a:gd name="T17" fmla="*/ 3 h 51"/>
                      <a:gd name="T18" fmla="*/ 9 w 13"/>
                      <a:gd name="T19" fmla="*/ 8 h 51"/>
                      <a:gd name="T20" fmla="*/ 12 w 13"/>
                      <a:gd name="T21" fmla="*/ 10 h 51"/>
                      <a:gd name="T22" fmla="*/ 13 w 13"/>
                      <a:gd name="T23" fmla="*/ 14 h 51"/>
                      <a:gd name="T24" fmla="*/ 13 w 13"/>
                      <a:gd name="T25" fmla="*/ 18 h 51"/>
                      <a:gd name="T26" fmla="*/ 11 w 13"/>
                      <a:gd name="T27" fmla="*/ 22 h 51"/>
                      <a:gd name="T28" fmla="*/ 9 w 13"/>
                      <a:gd name="T29" fmla="*/ 25 h 51"/>
                      <a:gd name="T30" fmla="*/ 9 w 13"/>
                      <a:gd name="T31" fmla="*/ 50 h 51"/>
                      <a:gd name="T32" fmla="*/ 9 w 13"/>
                      <a:gd name="T33" fmla="*/ 51 h 51"/>
                      <a:gd name="T34" fmla="*/ 8 w 13"/>
                      <a:gd name="T35" fmla="*/ 53 h 51"/>
                      <a:gd name="T36" fmla="*/ 6 w 13"/>
                      <a:gd name="T37" fmla="*/ 53 h 51"/>
                      <a:gd name="T38" fmla="*/ 5 w 13"/>
                      <a:gd name="T39" fmla="*/ 53 h 51"/>
                      <a:gd name="T40" fmla="*/ 4 w 13"/>
                      <a:gd name="T41" fmla="*/ 52 h 51"/>
                      <a:gd name="T42" fmla="*/ 3 w 13"/>
                      <a:gd name="T43" fmla="*/ 51 h 51"/>
                      <a:gd name="T44" fmla="*/ 3 w 13"/>
                      <a:gd name="T45" fmla="*/ 50 h 51"/>
                      <a:gd name="T46" fmla="*/ 3 w 13"/>
                      <a:gd name="T47" fmla="*/ 25 h 51"/>
                      <a:gd name="T48" fmla="*/ 0 w 13"/>
                      <a:gd name="T49" fmla="*/ 21 h 51"/>
                      <a:gd name="T50" fmla="*/ 0 w 13"/>
                      <a:gd name="T51" fmla="*/ 16 h 51"/>
                      <a:gd name="T52" fmla="*/ 0 w 13"/>
                      <a:gd name="T53" fmla="*/ 12 h 51"/>
                      <a:gd name="T54" fmla="*/ 3 w 13"/>
                      <a:gd name="T55" fmla="*/ 8 h 5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3"/>
                      <a:gd name="T85" fmla="*/ 0 h 51"/>
                      <a:gd name="T86" fmla="*/ 13 w 13"/>
                      <a:gd name="T87" fmla="*/ 51 h 5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3" h="51">
                        <a:moveTo>
                          <a:pt x="3" y="8"/>
                        </a:moveTo>
                        <a:lnTo>
                          <a:pt x="3" y="3"/>
                        </a:ln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3" y="2"/>
                          <a:pt x="4" y="1"/>
                          <a:pt x="4" y="0"/>
                        </a:cubicBezTo>
                        <a:cubicBezTo>
                          <a:pt x="4" y="0"/>
                          <a:pt x="5" y="0"/>
                          <a:pt x="5" y="0"/>
                        </a:cubicBezTo>
                        <a:cubicBezTo>
                          <a:pt x="5" y="0"/>
                          <a:pt x="6" y="0"/>
                          <a:pt x="7" y="0"/>
                        </a:cubicBezTo>
                        <a:cubicBezTo>
                          <a:pt x="7" y="0"/>
                          <a:pt x="7" y="0"/>
                          <a:pt x="8" y="0"/>
                        </a:cubicBezTo>
                        <a:cubicBezTo>
                          <a:pt x="8" y="0"/>
                          <a:pt x="9" y="1"/>
                          <a:pt x="9" y="2"/>
                        </a:cubicBezTo>
                        <a:cubicBezTo>
                          <a:pt x="9" y="2"/>
                          <a:pt x="9" y="2"/>
                          <a:pt x="9" y="3"/>
                        </a:cubicBezTo>
                        <a:lnTo>
                          <a:pt x="9" y="8"/>
                        </a:lnTo>
                        <a:cubicBezTo>
                          <a:pt x="9" y="8"/>
                          <a:pt x="11" y="9"/>
                          <a:pt x="12" y="10"/>
                        </a:cubicBezTo>
                        <a:cubicBezTo>
                          <a:pt x="12" y="10"/>
                          <a:pt x="12" y="12"/>
                          <a:pt x="13" y="14"/>
                        </a:cubicBezTo>
                        <a:cubicBezTo>
                          <a:pt x="13" y="14"/>
                          <a:pt x="13" y="16"/>
                          <a:pt x="13" y="18"/>
                        </a:cubicBezTo>
                        <a:cubicBezTo>
                          <a:pt x="13" y="18"/>
                          <a:pt x="12" y="20"/>
                          <a:pt x="11" y="22"/>
                        </a:cubicBezTo>
                        <a:cubicBezTo>
                          <a:pt x="11" y="22"/>
                          <a:pt x="10" y="23"/>
                          <a:pt x="9" y="25"/>
                        </a:cubicBezTo>
                        <a:lnTo>
                          <a:pt x="9" y="48"/>
                        </a:lnTo>
                        <a:cubicBezTo>
                          <a:pt x="9" y="48"/>
                          <a:pt x="9" y="49"/>
                          <a:pt x="9" y="49"/>
                        </a:cubicBezTo>
                        <a:cubicBezTo>
                          <a:pt x="9" y="49"/>
                          <a:pt x="8" y="50"/>
                          <a:pt x="8" y="51"/>
                        </a:cubicBezTo>
                        <a:cubicBezTo>
                          <a:pt x="8" y="51"/>
                          <a:pt x="7" y="51"/>
                          <a:pt x="6" y="51"/>
                        </a:cubicBezTo>
                        <a:cubicBezTo>
                          <a:pt x="6" y="51"/>
                          <a:pt x="6" y="51"/>
                          <a:pt x="5" y="51"/>
                        </a:cubicBezTo>
                        <a:cubicBezTo>
                          <a:pt x="5" y="51"/>
                          <a:pt x="5" y="51"/>
                          <a:pt x="4" y="50"/>
                        </a:cubicBezTo>
                        <a:cubicBezTo>
                          <a:pt x="4" y="50"/>
                          <a:pt x="4" y="50"/>
                          <a:pt x="3" y="49"/>
                        </a:cubicBezTo>
                        <a:cubicBezTo>
                          <a:pt x="3" y="49"/>
                          <a:pt x="3" y="49"/>
                          <a:pt x="3" y="48"/>
                        </a:cubicBezTo>
                        <a:lnTo>
                          <a:pt x="3" y="25"/>
                        </a:lnTo>
                        <a:cubicBezTo>
                          <a:pt x="3" y="25"/>
                          <a:pt x="1" y="23"/>
                          <a:pt x="0" y="21"/>
                        </a:cubicBezTo>
                        <a:cubicBezTo>
                          <a:pt x="0" y="21"/>
                          <a:pt x="0" y="19"/>
                          <a:pt x="0" y="16"/>
                        </a:cubicBezTo>
                        <a:cubicBezTo>
                          <a:pt x="0" y="16"/>
                          <a:pt x="0" y="14"/>
                          <a:pt x="0" y="12"/>
                        </a:cubicBezTo>
                        <a:cubicBezTo>
                          <a:pt x="0" y="12"/>
                          <a:pt x="1" y="9"/>
                          <a:pt x="3" y="8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69" name="Freeform 804"/>
                  <p:cNvSpPr>
                    <a:spLocks noChangeArrowheads="1"/>
                  </p:cNvSpPr>
                  <p:nvPr/>
                </p:nvSpPr>
                <p:spPr bwMode="auto">
                  <a:xfrm>
                    <a:off x="327" y="273"/>
                    <a:ext cx="52" cy="31"/>
                  </a:xfrm>
                  <a:custGeom>
                    <a:avLst/>
                    <a:gdLst>
                      <a:gd name="T0" fmla="*/ 0 w 52"/>
                      <a:gd name="T1" fmla="*/ 11 h 31"/>
                      <a:gd name="T2" fmla="*/ 21 w 52"/>
                      <a:gd name="T3" fmla="*/ 2 h 31"/>
                      <a:gd name="T4" fmla="*/ 37 w 52"/>
                      <a:gd name="T5" fmla="*/ 2 h 31"/>
                      <a:gd name="T6" fmla="*/ 51 w 52"/>
                      <a:gd name="T7" fmla="*/ 18 h 31"/>
                      <a:gd name="T8" fmla="*/ 52 w 52"/>
                      <a:gd name="T9" fmla="*/ 22 h 31"/>
                      <a:gd name="T10" fmla="*/ 51 w 52"/>
                      <a:gd name="T11" fmla="*/ 26 h 31"/>
                      <a:gd name="T12" fmla="*/ 30 w 52"/>
                      <a:gd name="T13" fmla="*/ 32 h 31"/>
                      <a:gd name="T14" fmla="*/ 0 w 52"/>
                      <a:gd name="T15" fmla="*/ 19 h 31"/>
                      <a:gd name="T16" fmla="*/ 0 w 52"/>
                      <a:gd name="T17" fmla="*/ 11 h 3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2"/>
                      <a:gd name="T28" fmla="*/ 0 h 31"/>
                      <a:gd name="T29" fmla="*/ 52 w 52"/>
                      <a:gd name="T30" fmla="*/ 31 h 3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2" h="31">
                        <a:moveTo>
                          <a:pt x="0" y="11"/>
                        </a:moveTo>
                        <a:cubicBezTo>
                          <a:pt x="0" y="11"/>
                          <a:pt x="10" y="6"/>
                          <a:pt x="21" y="2"/>
                        </a:cubicBezTo>
                        <a:cubicBezTo>
                          <a:pt x="21" y="2"/>
                          <a:pt x="29" y="0"/>
                          <a:pt x="37" y="2"/>
                        </a:cubicBezTo>
                        <a:cubicBezTo>
                          <a:pt x="37" y="2"/>
                          <a:pt x="45" y="8"/>
                          <a:pt x="51" y="18"/>
                        </a:cubicBezTo>
                        <a:cubicBezTo>
                          <a:pt x="51" y="18"/>
                          <a:pt x="52" y="20"/>
                          <a:pt x="52" y="22"/>
                        </a:cubicBezTo>
                        <a:cubicBezTo>
                          <a:pt x="52" y="22"/>
                          <a:pt x="52" y="24"/>
                          <a:pt x="51" y="26"/>
                        </a:cubicBezTo>
                        <a:cubicBezTo>
                          <a:pt x="51" y="26"/>
                          <a:pt x="41" y="34"/>
                          <a:pt x="30" y="32"/>
                        </a:cubicBezTo>
                        <a:lnTo>
                          <a:pt x="0" y="19"/>
                        </a:lnTo>
                        <a:lnTo>
                          <a:pt x="0" y="1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70" name="Freeform 805"/>
                  <p:cNvSpPr>
                    <a:spLocks noChangeArrowheads="1"/>
                  </p:cNvSpPr>
                  <p:nvPr/>
                </p:nvSpPr>
                <p:spPr bwMode="auto">
                  <a:xfrm>
                    <a:off x="326" y="279"/>
                    <a:ext cx="33" cy="25"/>
                  </a:xfrm>
                  <a:custGeom>
                    <a:avLst/>
                    <a:gdLst>
                      <a:gd name="T0" fmla="*/ 16 w 33"/>
                      <a:gd name="T1" fmla="*/ 0 h 24"/>
                      <a:gd name="T2" fmla="*/ 17 w 33"/>
                      <a:gd name="T3" fmla="*/ 0 h 24"/>
                      <a:gd name="T4" fmla="*/ 18 w 33"/>
                      <a:gd name="T5" fmla="*/ 0 h 24"/>
                      <a:gd name="T6" fmla="*/ 19 w 33"/>
                      <a:gd name="T7" fmla="*/ 0 h 24"/>
                      <a:gd name="T8" fmla="*/ 20 w 33"/>
                      <a:gd name="T9" fmla="*/ 0 h 24"/>
                      <a:gd name="T10" fmla="*/ 21 w 33"/>
                      <a:gd name="T11" fmla="*/ 0 h 24"/>
                      <a:gd name="T12" fmla="*/ 22 w 33"/>
                      <a:gd name="T13" fmla="*/ 0 h 24"/>
                      <a:gd name="T14" fmla="*/ 22 w 33"/>
                      <a:gd name="T15" fmla="*/ 0 h 24"/>
                      <a:gd name="T16" fmla="*/ 23 w 33"/>
                      <a:gd name="T17" fmla="*/ 0 h 24"/>
                      <a:gd name="T18" fmla="*/ 24 w 33"/>
                      <a:gd name="T19" fmla="*/ 1 h 24"/>
                      <a:gd name="T20" fmla="*/ 25 w 33"/>
                      <a:gd name="T21" fmla="*/ 1 h 24"/>
                      <a:gd name="T22" fmla="*/ 26 w 33"/>
                      <a:gd name="T23" fmla="*/ 2 h 24"/>
                      <a:gd name="T24" fmla="*/ 27 w 33"/>
                      <a:gd name="T25" fmla="*/ 2 h 24"/>
                      <a:gd name="T26" fmla="*/ 28 w 33"/>
                      <a:gd name="T27" fmla="*/ 3 h 24"/>
                      <a:gd name="T28" fmla="*/ 29 w 33"/>
                      <a:gd name="T29" fmla="*/ 5 h 24"/>
                      <a:gd name="T30" fmla="*/ 30 w 33"/>
                      <a:gd name="T31" fmla="*/ 7 h 24"/>
                      <a:gd name="T32" fmla="*/ 31 w 33"/>
                      <a:gd name="T33" fmla="*/ 8 h 24"/>
                      <a:gd name="T34" fmla="*/ 31 w 33"/>
                      <a:gd name="T35" fmla="*/ 10 h 24"/>
                      <a:gd name="T36" fmla="*/ 32 w 33"/>
                      <a:gd name="T37" fmla="*/ 14 h 24"/>
                      <a:gd name="T38" fmla="*/ 32 w 33"/>
                      <a:gd name="T39" fmla="*/ 15 h 24"/>
                      <a:gd name="T40" fmla="*/ 33 w 33"/>
                      <a:gd name="T41" fmla="*/ 16 h 24"/>
                      <a:gd name="T42" fmla="*/ 33 w 33"/>
                      <a:gd name="T43" fmla="*/ 16 h 24"/>
                      <a:gd name="T44" fmla="*/ 33 w 33"/>
                      <a:gd name="T45" fmla="*/ 17 h 24"/>
                      <a:gd name="T46" fmla="*/ 33 w 33"/>
                      <a:gd name="T47" fmla="*/ 18 h 24"/>
                      <a:gd name="T48" fmla="*/ 33 w 33"/>
                      <a:gd name="T49" fmla="*/ 19 h 24"/>
                      <a:gd name="T50" fmla="*/ 33 w 33"/>
                      <a:gd name="T51" fmla="*/ 20 h 24"/>
                      <a:gd name="T52" fmla="*/ 32 w 33"/>
                      <a:gd name="T53" fmla="*/ 21 h 24"/>
                      <a:gd name="T54" fmla="*/ 32 w 33"/>
                      <a:gd name="T55" fmla="*/ 22 h 24"/>
                      <a:gd name="T56" fmla="*/ 32 w 33"/>
                      <a:gd name="T57" fmla="*/ 22 h 24"/>
                      <a:gd name="T58" fmla="*/ 32 w 33"/>
                      <a:gd name="T59" fmla="*/ 23 h 24"/>
                      <a:gd name="T60" fmla="*/ 31 w 33"/>
                      <a:gd name="T61" fmla="*/ 24 h 24"/>
                      <a:gd name="T62" fmla="*/ 31 w 33"/>
                      <a:gd name="T63" fmla="*/ 25 h 24"/>
                      <a:gd name="T64" fmla="*/ 31 w 33"/>
                      <a:gd name="T65" fmla="*/ 25 h 24"/>
                      <a:gd name="T66" fmla="*/ 30 w 33"/>
                      <a:gd name="T67" fmla="*/ 26 h 24"/>
                      <a:gd name="T68" fmla="*/ 1 w 33"/>
                      <a:gd name="T69" fmla="*/ 14 h 24"/>
                      <a:gd name="T70" fmla="*/ 0 w 33"/>
                      <a:gd name="T71" fmla="*/ 14 h 24"/>
                      <a:gd name="T72" fmla="*/ 0 w 33"/>
                      <a:gd name="T73" fmla="*/ 11 h 24"/>
                      <a:gd name="T74" fmla="*/ 0 w 33"/>
                      <a:gd name="T75" fmla="*/ 10 h 24"/>
                      <a:gd name="T76" fmla="*/ 0 w 33"/>
                      <a:gd name="T77" fmla="*/ 10 h 24"/>
                      <a:gd name="T78" fmla="*/ 0 w 33"/>
                      <a:gd name="T79" fmla="*/ 9 h 24"/>
                      <a:gd name="T80" fmla="*/ 0 w 33"/>
                      <a:gd name="T81" fmla="*/ 9 h 24"/>
                      <a:gd name="T82" fmla="*/ 0 w 33"/>
                      <a:gd name="T83" fmla="*/ 8 h 24"/>
                      <a:gd name="T84" fmla="*/ 0 w 33"/>
                      <a:gd name="T85" fmla="*/ 7 h 24"/>
                      <a:gd name="T86" fmla="*/ 0 w 33"/>
                      <a:gd name="T87" fmla="*/ 7 h 24"/>
                      <a:gd name="T88" fmla="*/ 0 w 33"/>
                      <a:gd name="T89" fmla="*/ 6 h 24"/>
                      <a:gd name="T90" fmla="*/ 0 w 33"/>
                      <a:gd name="T91" fmla="*/ 6 h 24"/>
                      <a:gd name="T92" fmla="*/ 0 w 33"/>
                      <a:gd name="T93" fmla="*/ 5 h 24"/>
                      <a:gd name="T94" fmla="*/ 0 w 33"/>
                      <a:gd name="T95" fmla="*/ 5 h 2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3"/>
                      <a:gd name="T145" fmla="*/ 0 h 24"/>
                      <a:gd name="T146" fmla="*/ 33 w 33"/>
                      <a:gd name="T147" fmla="*/ 24 h 2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3" h="24">
                        <a:moveTo>
                          <a:pt x="0" y="4"/>
                        </a:move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4" y="1"/>
                        </a:lnTo>
                        <a:lnTo>
                          <a:pt x="25" y="1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7" y="3"/>
                        </a:lnTo>
                        <a:lnTo>
                          <a:pt x="28" y="3"/>
                        </a:lnTo>
                        <a:lnTo>
                          <a:pt x="28" y="4"/>
                        </a:lnTo>
                        <a:lnTo>
                          <a:pt x="28" y="5"/>
                        </a:lnTo>
                        <a:lnTo>
                          <a:pt x="29" y="5"/>
                        </a:lnTo>
                        <a:lnTo>
                          <a:pt x="29" y="6"/>
                        </a:lnTo>
                        <a:lnTo>
                          <a:pt x="30" y="7"/>
                        </a:lnTo>
                        <a:lnTo>
                          <a:pt x="30" y="8"/>
                        </a:lnTo>
                        <a:lnTo>
                          <a:pt x="31" y="8"/>
                        </a:lnTo>
                        <a:lnTo>
                          <a:pt x="31" y="9"/>
                        </a:lnTo>
                        <a:lnTo>
                          <a:pt x="31" y="10"/>
                        </a:lnTo>
                        <a:lnTo>
                          <a:pt x="32" y="11"/>
                        </a:lnTo>
                        <a:lnTo>
                          <a:pt x="32" y="12"/>
                        </a:lnTo>
                        <a:lnTo>
                          <a:pt x="32" y="13"/>
                        </a:lnTo>
                        <a:lnTo>
                          <a:pt x="33" y="13"/>
                        </a:lnTo>
                        <a:lnTo>
                          <a:pt x="33" y="14"/>
                        </a:lnTo>
                        <a:lnTo>
                          <a:pt x="33" y="15"/>
                        </a:lnTo>
                        <a:lnTo>
                          <a:pt x="33" y="16"/>
                        </a:lnTo>
                        <a:lnTo>
                          <a:pt x="33" y="17"/>
                        </a:lnTo>
                        <a:lnTo>
                          <a:pt x="33" y="18"/>
                        </a:lnTo>
                        <a:lnTo>
                          <a:pt x="32" y="19"/>
                        </a:lnTo>
                        <a:lnTo>
                          <a:pt x="32" y="20"/>
                        </a:lnTo>
                        <a:lnTo>
                          <a:pt x="32" y="21"/>
                        </a:lnTo>
                        <a:lnTo>
                          <a:pt x="32" y="22"/>
                        </a:lnTo>
                        <a:lnTo>
                          <a:pt x="31" y="22"/>
                        </a:lnTo>
                        <a:lnTo>
                          <a:pt x="31" y="23"/>
                        </a:lnTo>
                        <a:lnTo>
                          <a:pt x="30" y="24"/>
                        </a:lnTo>
                        <a:lnTo>
                          <a:pt x="1" y="12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71" name="Freeform 806"/>
                  <p:cNvSpPr>
                    <a:spLocks noChangeArrowheads="1"/>
                  </p:cNvSpPr>
                  <p:nvPr/>
                </p:nvSpPr>
                <p:spPr bwMode="auto">
                  <a:xfrm>
                    <a:off x="326" y="285"/>
                    <a:ext cx="27" cy="15"/>
                  </a:xfrm>
                  <a:custGeom>
                    <a:avLst/>
                    <a:gdLst>
                      <a:gd name="T0" fmla="*/ 0 w 26"/>
                      <a:gd name="T1" fmla="*/ 0 h 15"/>
                      <a:gd name="T2" fmla="*/ 18 w 26"/>
                      <a:gd name="T3" fmla="*/ 0 h 15"/>
                      <a:gd name="T4" fmla="*/ 28 w 26"/>
                      <a:gd name="T5" fmla="*/ 7 h 15"/>
                      <a:gd name="T6" fmla="*/ 28 w 26"/>
                      <a:gd name="T7" fmla="*/ 10 h 15"/>
                      <a:gd name="T8" fmla="*/ 28 w 26"/>
                      <a:gd name="T9" fmla="*/ 14 h 15"/>
                      <a:gd name="T10" fmla="*/ 25 w 26"/>
                      <a:gd name="T11" fmla="*/ 15 h 15"/>
                      <a:gd name="T12" fmla="*/ 22 w 26"/>
                      <a:gd name="T13" fmla="*/ 14 h 15"/>
                      <a:gd name="T14" fmla="*/ 1 w 26"/>
                      <a:gd name="T15" fmla="*/ 7 h 15"/>
                      <a:gd name="T16" fmla="*/ 0 w 26"/>
                      <a:gd name="T17" fmla="*/ 5 h 15"/>
                      <a:gd name="T18" fmla="*/ 0 w 26"/>
                      <a:gd name="T19" fmla="*/ 2 h 15"/>
                      <a:gd name="T20" fmla="*/ 0 w 26"/>
                      <a:gd name="T21" fmla="*/ 0 h 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6"/>
                      <a:gd name="T34" fmla="*/ 0 h 15"/>
                      <a:gd name="T35" fmla="*/ 26 w 26"/>
                      <a:gd name="T36" fmla="*/ 15 h 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6" h="15">
                        <a:moveTo>
                          <a:pt x="0" y="0"/>
                        </a:moveTo>
                        <a:lnTo>
                          <a:pt x="16" y="0"/>
                        </a:lnTo>
                        <a:cubicBezTo>
                          <a:pt x="16" y="0"/>
                          <a:pt x="22" y="1"/>
                          <a:pt x="26" y="7"/>
                        </a:cubicBezTo>
                        <a:cubicBezTo>
                          <a:pt x="26" y="7"/>
                          <a:pt x="26" y="8"/>
                          <a:pt x="26" y="10"/>
                        </a:cubicBezTo>
                        <a:cubicBezTo>
                          <a:pt x="26" y="10"/>
                          <a:pt x="26" y="12"/>
                          <a:pt x="26" y="14"/>
                        </a:cubicBezTo>
                        <a:cubicBezTo>
                          <a:pt x="26" y="14"/>
                          <a:pt x="24" y="15"/>
                          <a:pt x="23" y="15"/>
                        </a:cubicBezTo>
                        <a:cubicBezTo>
                          <a:pt x="23" y="15"/>
                          <a:pt x="21" y="15"/>
                          <a:pt x="20" y="14"/>
                        </a:cubicBezTo>
                        <a:lnTo>
                          <a:pt x="1" y="7"/>
                        </a:lnTo>
                        <a:cubicBezTo>
                          <a:pt x="1" y="7"/>
                          <a:pt x="0" y="6"/>
                          <a:pt x="0" y="5"/>
                        </a:cubicBezTo>
                        <a:cubicBezTo>
                          <a:pt x="0" y="5"/>
                          <a:pt x="0" y="4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72" name="Freeform 807"/>
                  <p:cNvSpPr>
                    <a:spLocks noChangeArrowheads="1"/>
                  </p:cNvSpPr>
                  <p:nvPr/>
                </p:nvSpPr>
                <p:spPr bwMode="auto">
                  <a:xfrm>
                    <a:off x="328" y="276"/>
                    <a:ext cx="24" cy="6"/>
                  </a:xfrm>
                  <a:custGeom>
                    <a:avLst/>
                    <a:gdLst>
                      <a:gd name="T0" fmla="*/ 24 w 24"/>
                      <a:gd name="T1" fmla="*/ 0 h 6"/>
                      <a:gd name="T2" fmla="*/ 0 w 24"/>
                      <a:gd name="T3" fmla="*/ 6 h 6"/>
                      <a:gd name="T4" fmla="*/ 23 w 24"/>
                      <a:gd name="T5" fmla="*/ 2 h 6"/>
                      <a:gd name="T6" fmla="*/ 24 w 24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6"/>
                      <a:gd name="T14" fmla="*/ 24 w 24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6">
                        <a:moveTo>
                          <a:pt x="24" y="0"/>
                        </a:moveTo>
                        <a:cubicBezTo>
                          <a:pt x="24" y="0"/>
                          <a:pt x="11" y="0"/>
                          <a:pt x="0" y="6"/>
                        </a:cubicBezTo>
                        <a:cubicBezTo>
                          <a:pt x="0" y="6"/>
                          <a:pt x="11" y="2"/>
                          <a:pt x="23" y="2"/>
                        </a:cubicBezTo>
                        <a:lnTo>
                          <a:pt x="24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73" name="Freeform 808"/>
                  <p:cNvSpPr>
                    <a:spLocks noChangeArrowheads="1"/>
                  </p:cNvSpPr>
                  <p:nvPr/>
                </p:nvSpPr>
                <p:spPr bwMode="auto">
                  <a:xfrm>
                    <a:off x="338" y="275"/>
                    <a:ext cx="6" cy="3"/>
                  </a:xfrm>
                  <a:custGeom>
                    <a:avLst/>
                    <a:gdLst>
                      <a:gd name="T0" fmla="*/ 0 w 5"/>
                      <a:gd name="T1" fmla="*/ 4 h 2"/>
                      <a:gd name="T2" fmla="*/ 7 w 5"/>
                      <a:gd name="T3" fmla="*/ 0 h 2"/>
                      <a:gd name="T4" fmla="*/ 5 w 5"/>
                      <a:gd name="T5" fmla="*/ 0 h 2"/>
                      <a:gd name="T6" fmla="*/ 1 w 5"/>
                      <a:gd name="T7" fmla="*/ 0 h 2"/>
                      <a:gd name="T8" fmla="*/ 0 w 5"/>
                      <a:gd name="T9" fmla="*/ 4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2"/>
                      <a:gd name="T17" fmla="*/ 5 w 5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2">
                        <a:moveTo>
                          <a:pt x="0" y="2"/>
                        </a:moveTo>
                        <a:cubicBezTo>
                          <a:pt x="0" y="2"/>
                          <a:pt x="3" y="3"/>
                          <a:pt x="5" y="0"/>
                        </a:cubicBezTo>
                        <a:cubicBezTo>
                          <a:pt x="5" y="0"/>
                          <a:pt x="4" y="0"/>
                          <a:pt x="3" y="0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74" name="Freeform 809"/>
                  <p:cNvSpPr>
                    <a:spLocks noChangeArrowheads="1"/>
                  </p:cNvSpPr>
                  <p:nvPr/>
                </p:nvSpPr>
                <p:spPr bwMode="auto">
                  <a:xfrm>
                    <a:off x="24" y="269"/>
                    <a:ext cx="315" cy="98"/>
                  </a:xfrm>
                  <a:custGeom>
                    <a:avLst/>
                    <a:gdLst>
                      <a:gd name="T0" fmla="*/ 43 w 314"/>
                      <a:gd name="T1" fmla="*/ 97 h 98"/>
                      <a:gd name="T2" fmla="*/ 316 w 314"/>
                      <a:gd name="T3" fmla="*/ 42 h 98"/>
                      <a:gd name="T4" fmla="*/ 309 w 314"/>
                      <a:gd name="T5" fmla="*/ 34 h 98"/>
                      <a:gd name="T6" fmla="*/ 249 w 314"/>
                      <a:gd name="T7" fmla="*/ 9 h 98"/>
                      <a:gd name="T8" fmla="*/ 248 w 314"/>
                      <a:gd name="T9" fmla="*/ 5 h 98"/>
                      <a:gd name="T10" fmla="*/ 241 w 314"/>
                      <a:gd name="T11" fmla="*/ 0 h 98"/>
                      <a:gd name="T12" fmla="*/ 0 w 314"/>
                      <a:gd name="T13" fmla="*/ 35 h 98"/>
                      <a:gd name="T14" fmla="*/ 6 w 314"/>
                      <a:gd name="T15" fmla="*/ 41 h 98"/>
                      <a:gd name="T16" fmla="*/ 7 w 314"/>
                      <a:gd name="T17" fmla="*/ 46 h 98"/>
                      <a:gd name="T18" fmla="*/ 38 w 314"/>
                      <a:gd name="T19" fmla="*/ 87 h 98"/>
                      <a:gd name="T20" fmla="*/ 39 w 314"/>
                      <a:gd name="T21" fmla="*/ 98 h 98"/>
                      <a:gd name="T22" fmla="*/ 43 w 314"/>
                      <a:gd name="T23" fmla="*/ 97 h 9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14"/>
                      <a:gd name="T37" fmla="*/ 0 h 98"/>
                      <a:gd name="T38" fmla="*/ 314 w 314"/>
                      <a:gd name="T39" fmla="*/ 98 h 9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14" h="98">
                        <a:moveTo>
                          <a:pt x="43" y="97"/>
                        </a:moveTo>
                        <a:lnTo>
                          <a:pt x="314" y="42"/>
                        </a:lnTo>
                        <a:cubicBezTo>
                          <a:pt x="314" y="42"/>
                          <a:pt x="312" y="37"/>
                          <a:pt x="307" y="34"/>
                        </a:cubicBezTo>
                        <a:lnTo>
                          <a:pt x="247" y="9"/>
                        </a:lnTo>
                        <a:lnTo>
                          <a:pt x="246" y="5"/>
                        </a:lnTo>
                        <a:lnTo>
                          <a:pt x="239" y="0"/>
                        </a:lnTo>
                        <a:lnTo>
                          <a:pt x="0" y="35"/>
                        </a:lnTo>
                        <a:cubicBezTo>
                          <a:pt x="0" y="35"/>
                          <a:pt x="3" y="38"/>
                          <a:pt x="6" y="41"/>
                        </a:cubicBezTo>
                        <a:lnTo>
                          <a:pt x="7" y="46"/>
                        </a:lnTo>
                        <a:lnTo>
                          <a:pt x="38" y="87"/>
                        </a:lnTo>
                        <a:cubicBezTo>
                          <a:pt x="38" y="87"/>
                          <a:pt x="40" y="92"/>
                          <a:pt x="39" y="98"/>
                        </a:cubicBezTo>
                        <a:lnTo>
                          <a:pt x="43" y="97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75" name="Freeform 810"/>
                  <p:cNvSpPr>
                    <a:spLocks noChangeArrowheads="1"/>
                  </p:cNvSpPr>
                  <p:nvPr/>
                </p:nvSpPr>
                <p:spPr bwMode="auto">
                  <a:xfrm>
                    <a:off x="23" y="304"/>
                    <a:ext cx="43" cy="63"/>
                  </a:xfrm>
                  <a:custGeom>
                    <a:avLst/>
                    <a:gdLst>
                      <a:gd name="T0" fmla="*/ 41 w 42"/>
                      <a:gd name="T1" fmla="*/ 62 h 63"/>
                      <a:gd name="T2" fmla="*/ 44 w 42"/>
                      <a:gd name="T3" fmla="*/ 63 h 63"/>
                      <a:gd name="T4" fmla="*/ 43 w 42"/>
                      <a:gd name="T5" fmla="*/ 53 h 63"/>
                      <a:gd name="T6" fmla="*/ 8 w 42"/>
                      <a:gd name="T7" fmla="*/ 12 h 63"/>
                      <a:gd name="T8" fmla="*/ 8 w 42"/>
                      <a:gd name="T9" fmla="*/ 6 h 63"/>
                      <a:gd name="T10" fmla="*/ 2 w 42"/>
                      <a:gd name="T11" fmla="*/ 0 h 63"/>
                      <a:gd name="T12" fmla="*/ 0 w 42"/>
                      <a:gd name="T13" fmla="*/ 0 h 63"/>
                      <a:gd name="T14" fmla="*/ 0 w 42"/>
                      <a:gd name="T15" fmla="*/ 11 h 63"/>
                      <a:gd name="T16" fmla="*/ 41 w 42"/>
                      <a:gd name="T17" fmla="*/ 62 h 6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2"/>
                      <a:gd name="T28" fmla="*/ 0 h 63"/>
                      <a:gd name="T29" fmla="*/ 42 w 42"/>
                      <a:gd name="T30" fmla="*/ 63 h 6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2" h="63">
                        <a:moveTo>
                          <a:pt x="39" y="62"/>
                        </a:moveTo>
                        <a:cubicBezTo>
                          <a:pt x="39" y="62"/>
                          <a:pt x="40" y="63"/>
                          <a:pt x="42" y="63"/>
                        </a:cubicBezTo>
                        <a:cubicBezTo>
                          <a:pt x="42" y="63"/>
                          <a:pt x="43" y="58"/>
                          <a:pt x="41" y="53"/>
                        </a:cubicBezTo>
                        <a:lnTo>
                          <a:pt x="8" y="12"/>
                        </a:lnTo>
                        <a:lnTo>
                          <a:pt x="8" y="6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39" y="62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76" name="Freeform 811"/>
                  <p:cNvSpPr>
                    <a:spLocks noChangeArrowheads="1"/>
                  </p:cNvSpPr>
                  <p:nvPr/>
                </p:nvSpPr>
                <p:spPr bwMode="auto">
                  <a:xfrm>
                    <a:off x="262" y="269"/>
                    <a:ext cx="78" cy="43"/>
                  </a:xfrm>
                  <a:custGeom>
                    <a:avLst/>
                    <a:gdLst>
                      <a:gd name="T0" fmla="*/ 77 w 78"/>
                      <a:gd name="T1" fmla="*/ 43 h 43"/>
                      <a:gd name="T2" fmla="*/ 78 w 78"/>
                      <a:gd name="T3" fmla="*/ 42 h 43"/>
                      <a:gd name="T4" fmla="*/ 72 w 78"/>
                      <a:gd name="T5" fmla="*/ 35 h 43"/>
                      <a:gd name="T6" fmla="*/ 11 w 78"/>
                      <a:gd name="T7" fmla="*/ 9 h 43"/>
                      <a:gd name="T8" fmla="*/ 10 w 78"/>
                      <a:gd name="T9" fmla="*/ 4 h 43"/>
                      <a:gd name="T10" fmla="*/ 1 w 78"/>
                      <a:gd name="T11" fmla="*/ 0 h 43"/>
                      <a:gd name="T12" fmla="*/ 0 w 78"/>
                      <a:gd name="T13" fmla="*/ 0 h 43"/>
                      <a:gd name="T14" fmla="*/ 9 w 78"/>
                      <a:gd name="T15" fmla="*/ 5 h 43"/>
                      <a:gd name="T16" fmla="*/ 10 w 78"/>
                      <a:gd name="T17" fmla="*/ 9 h 43"/>
                      <a:gd name="T18" fmla="*/ 72 w 78"/>
                      <a:gd name="T19" fmla="*/ 36 h 43"/>
                      <a:gd name="T20" fmla="*/ 77 w 78"/>
                      <a:gd name="T21" fmla="*/ 43 h 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8"/>
                      <a:gd name="T34" fmla="*/ 0 h 43"/>
                      <a:gd name="T35" fmla="*/ 78 w 78"/>
                      <a:gd name="T36" fmla="*/ 43 h 4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8" h="43">
                        <a:moveTo>
                          <a:pt x="77" y="43"/>
                        </a:moveTo>
                        <a:lnTo>
                          <a:pt x="78" y="42"/>
                        </a:lnTo>
                        <a:cubicBezTo>
                          <a:pt x="78" y="42"/>
                          <a:pt x="76" y="38"/>
                          <a:pt x="72" y="35"/>
                        </a:cubicBezTo>
                        <a:lnTo>
                          <a:pt x="11" y="9"/>
                        </a:lnTo>
                        <a:lnTo>
                          <a:pt x="10" y="4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9" y="5"/>
                        </a:lnTo>
                        <a:lnTo>
                          <a:pt x="10" y="9"/>
                        </a:lnTo>
                        <a:lnTo>
                          <a:pt x="72" y="36"/>
                        </a:lnTo>
                        <a:cubicBezTo>
                          <a:pt x="72" y="36"/>
                          <a:pt x="75" y="39"/>
                          <a:pt x="77" y="43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77" name="Freeform 812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273"/>
                    <a:ext cx="241" cy="42"/>
                  </a:xfrm>
                  <a:custGeom>
                    <a:avLst/>
                    <a:gdLst>
                      <a:gd name="T0" fmla="*/ 0 w 240"/>
                      <a:gd name="T1" fmla="*/ 38 h 41"/>
                      <a:gd name="T2" fmla="*/ 241 w 240"/>
                      <a:gd name="T3" fmla="*/ 0 h 41"/>
                      <a:gd name="T4" fmla="*/ 242 w 240"/>
                      <a:gd name="T5" fmla="*/ 4 h 41"/>
                      <a:gd name="T6" fmla="*/ 0 w 240"/>
                      <a:gd name="T7" fmla="*/ 43 h 41"/>
                      <a:gd name="T8" fmla="*/ 0 w 240"/>
                      <a:gd name="T9" fmla="*/ 38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41"/>
                      <a:gd name="T17" fmla="*/ 240 w 240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41">
                        <a:moveTo>
                          <a:pt x="0" y="36"/>
                        </a:moveTo>
                        <a:lnTo>
                          <a:pt x="239" y="0"/>
                        </a:lnTo>
                        <a:lnTo>
                          <a:pt x="240" y="4"/>
                        </a:lnTo>
                        <a:lnTo>
                          <a:pt x="0" y="41"/>
                        </a:lnTo>
                        <a:lnTo>
                          <a:pt x="0" y="3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78" name="Freeform 813"/>
                  <p:cNvSpPr>
                    <a:spLocks noChangeArrowheads="1"/>
                  </p:cNvSpPr>
                  <p:nvPr/>
                </p:nvSpPr>
                <p:spPr bwMode="auto">
                  <a:xfrm>
                    <a:off x="66" y="305"/>
                    <a:ext cx="273" cy="62"/>
                  </a:xfrm>
                  <a:custGeom>
                    <a:avLst/>
                    <a:gdLst>
                      <a:gd name="T0" fmla="*/ 0 w 273"/>
                      <a:gd name="T1" fmla="*/ 57 h 61"/>
                      <a:gd name="T2" fmla="*/ 266 w 273"/>
                      <a:gd name="T3" fmla="*/ 0 h 61"/>
                      <a:gd name="T4" fmla="*/ 273 w 273"/>
                      <a:gd name="T5" fmla="*/ 6 h 61"/>
                      <a:gd name="T6" fmla="*/ 0 w 273"/>
                      <a:gd name="T7" fmla="*/ 63 h 61"/>
                      <a:gd name="T8" fmla="*/ 0 w 273"/>
                      <a:gd name="T9" fmla="*/ 57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3"/>
                      <a:gd name="T16" fmla="*/ 0 h 61"/>
                      <a:gd name="T17" fmla="*/ 273 w 27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3" h="61">
                        <a:moveTo>
                          <a:pt x="0" y="55"/>
                        </a:moveTo>
                        <a:lnTo>
                          <a:pt x="266" y="0"/>
                        </a:lnTo>
                        <a:cubicBezTo>
                          <a:pt x="266" y="0"/>
                          <a:pt x="270" y="1"/>
                          <a:pt x="273" y="6"/>
                        </a:cubicBezTo>
                        <a:lnTo>
                          <a:pt x="0" y="61"/>
                        </a:lnTo>
                        <a:lnTo>
                          <a:pt x="0" y="5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79" name="Freeform 814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284"/>
                    <a:ext cx="278" cy="68"/>
                  </a:xfrm>
                  <a:custGeom>
                    <a:avLst/>
                    <a:gdLst>
                      <a:gd name="T0" fmla="*/ 4 w 277"/>
                      <a:gd name="T1" fmla="*/ 42 h 68"/>
                      <a:gd name="T2" fmla="*/ 26 w 277"/>
                      <a:gd name="T3" fmla="*/ 68 h 68"/>
                      <a:gd name="T4" fmla="*/ 207 w 277"/>
                      <a:gd name="T5" fmla="*/ 32 h 68"/>
                      <a:gd name="T6" fmla="*/ 189 w 277"/>
                      <a:gd name="T7" fmla="*/ 20 h 68"/>
                      <a:gd name="T8" fmla="*/ 221 w 277"/>
                      <a:gd name="T9" fmla="*/ 13 h 68"/>
                      <a:gd name="T10" fmla="*/ 241 w 277"/>
                      <a:gd name="T11" fmla="*/ 25 h 68"/>
                      <a:gd name="T12" fmla="*/ 279 w 277"/>
                      <a:gd name="T13" fmla="*/ 17 h 68"/>
                      <a:gd name="T14" fmla="*/ 279 w 277"/>
                      <a:gd name="T15" fmla="*/ 16 h 68"/>
                      <a:gd name="T16" fmla="*/ 244 w 277"/>
                      <a:gd name="T17" fmla="*/ 0 h 68"/>
                      <a:gd name="T18" fmla="*/ 202 w 277"/>
                      <a:gd name="T19" fmla="*/ 7 h 68"/>
                      <a:gd name="T20" fmla="*/ 196 w 277"/>
                      <a:gd name="T21" fmla="*/ 1 h 68"/>
                      <a:gd name="T22" fmla="*/ 168 w 277"/>
                      <a:gd name="T23" fmla="*/ 6 h 68"/>
                      <a:gd name="T24" fmla="*/ 171 w 277"/>
                      <a:gd name="T25" fmla="*/ 7 h 68"/>
                      <a:gd name="T26" fmla="*/ 167 w 277"/>
                      <a:gd name="T27" fmla="*/ 8 h 68"/>
                      <a:gd name="T28" fmla="*/ 165 w 277"/>
                      <a:gd name="T29" fmla="*/ 6 h 68"/>
                      <a:gd name="T30" fmla="*/ 121 w 277"/>
                      <a:gd name="T31" fmla="*/ 13 h 68"/>
                      <a:gd name="T32" fmla="*/ 125 w 277"/>
                      <a:gd name="T33" fmla="*/ 18 h 68"/>
                      <a:gd name="T34" fmla="*/ 121 w 277"/>
                      <a:gd name="T35" fmla="*/ 19 h 68"/>
                      <a:gd name="T36" fmla="*/ 116 w 277"/>
                      <a:gd name="T37" fmla="*/ 13 h 68"/>
                      <a:gd name="T38" fmla="*/ 74 w 277"/>
                      <a:gd name="T39" fmla="*/ 20 h 68"/>
                      <a:gd name="T40" fmla="*/ 74 w 277"/>
                      <a:gd name="T41" fmla="*/ 23 h 68"/>
                      <a:gd name="T42" fmla="*/ 76 w 277"/>
                      <a:gd name="T43" fmla="*/ 26 h 68"/>
                      <a:gd name="T44" fmla="*/ 71 w 277"/>
                      <a:gd name="T45" fmla="*/ 26 h 68"/>
                      <a:gd name="T46" fmla="*/ 67 w 277"/>
                      <a:gd name="T47" fmla="*/ 21 h 68"/>
                      <a:gd name="T48" fmla="*/ 21 w 277"/>
                      <a:gd name="T49" fmla="*/ 28 h 68"/>
                      <a:gd name="T50" fmla="*/ 20 w 277"/>
                      <a:gd name="T51" fmla="*/ 31 h 68"/>
                      <a:gd name="T52" fmla="*/ 22 w 277"/>
                      <a:gd name="T53" fmla="*/ 34 h 68"/>
                      <a:gd name="T54" fmla="*/ 14 w 277"/>
                      <a:gd name="T55" fmla="*/ 35 h 68"/>
                      <a:gd name="T56" fmla="*/ 10 w 277"/>
                      <a:gd name="T57" fmla="*/ 30 h 68"/>
                      <a:gd name="T58" fmla="*/ 0 w 277"/>
                      <a:gd name="T59" fmla="*/ 31 h 68"/>
                      <a:gd name="T60" fmla="*/ 0 w 277"/>
                      <a:gd name="T61" fmla="*/ 35 h 68"/>
                      <a:gd name="T62" fmla="*/ 4 w 277"/>
                      <a:gd name="T63" fmla="*/ 38 h 68"/>
                      <a:gd name="T64" fmla="*/ 4 w 277"/>
                      <a:gd name="T65" fmla="*/ 42 h 6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77"/>
                      <a:gd name="T100" fmla="*/ 0 h 68"/>
                      <a:gd name="T101" fmla="*/ 277 w 277"/>
                      <a:gd name="T102" fmla="*/ 68 h 6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77" h="68">
                        <a:moveTo>
                          <a:pt x="4" y="42"/>
                        </a:moveTo>
                        <a:lnTo>
                          <a:pt x="26" y="68"/>
                        </a:lnTo>
                        <a:lnTo>
                          <a:pt x="205" y="32"/>
                        </a:lnTo>
                        <a:lnTo>
                          <a:pt x="187" y="20"/>
                        </a:lnTo>
                        <a:lnTo>
                          <a:pt x="219" y="13"/>
                        </a:lnTo>
                        <a:lnTo>
                          <a:pt x="239" y="25"/>
                        </a:lnTo>
                        <a:lnTo>
                          <a:pt x="277" y="17"/>
                        </a:lnTo>
                        <a:lnTo>
                          <a:pt x="277" y="16"/>
                        </a:lnTo>
                        <a:lnTo>
                          <a:pt x="242" y="0"/>
                        </a:lnTo>
                        <a:lnTo>
                          <a:pt x="200" y="7"/>
                        </a:lnTo>
                        <a:lnTo>
                          <a:pt x="194" y="1"/>
                        </a:lnTo>
                        <a:lnTo>
                          <a:pt x="166" y="6"/>
                        </a:lnTo>
                        <a:lnTo>
                          <a:pt x="169" y="7"/>
                        </a:lnTo>
                        <a:lnTo>
                          <a:pt x="165" y="8"/>
                        </a:lnTo>
                        <a:lnTo>
                          <a:pt x="163" y="6"/>
                        </a:lnTo>
                        <a:lnTo>
                          <a:pt x="121" y="13"/>
                        </a:lnTo>
                        <a:lnTo>
                          <a:pt x="125" y="18"/>
                        </a:lnTo>
                        <a:lnTo>
                          <a:pt x="121" y="19"/>
                        </a:lnTo>
                        <a:lnTo>
                          <a:pt x="116" y="13"/>
                        </a:lnTo>
                        <a:lnTo>
                          <a:pt x="74" y="20"/>
                        </a:lnTo>
                        <a:lnTo>
                          <a:pt x="74" y="23"/>
                        </a:lnTo>
                        <a:lnTo>
                          <a:pt x="76" y="26"/>
                        </a:lnTo>
                        <a:lnTo>
                          <a:pt x="71" y="26"/>
                        </a:lnTo>
                        <a:lnTo>
                          <a:pt x="67" y="21"/>
                        </a:lnTo>
                        <a:lnTo>
                          <a:pt x="21" y="28"/>
                        </a:lnTo>
                        <a:lnTo>
                          <a:pt x="20" y="31"/>
                        </a:lnTo>
                        <a:lnTo>
                          <a:pt x="22" y="34"/>
                        </a:lnTo>
                        <a:lnTo>
                          <a:pt x="14" y="35"/>
                        </a:lnTo>
                        <a:lnTo>
                          <a:pt x="10" y="30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4" y="38"/>
                        </a:lnTo>
                        <a:lnTo>
                          <a:pt x="4" y="42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80" name="Freeform 815"/>
                  <p:cNvSpPr>
                    <a:spLocks noChangeArrowheads="1"/>
                  </p:cNvSpPr>
                  <p:nvPr/>
                </p:nvSpPr>
                <p:spPr bwMode="auto">
                  <a:xfrm>
                    <a:off x="242" y="302"/>
                    <a:ext cx="37" cy="14"/>
                  </a:xfrm>
                  <a:custGeom>
                    <a:avLst/>
                    <a:gdLst>
                      <a:gd name="T0" fmla="*/ 0 w 36"/>
                      <a:gd name="T1" fmla="*/ 10 h 13"/>
                      <a:gd name="T2" fmla="*/ 6 w 36"/>
                      <a:gd name="T3" fmla="*/ 15 h 13"/>
                      <a:gd name="T4" fmla="*/ 38 w 36"/>
                      <a:gd name="T5" fmla="*/ 9 h 13"/>
                      <a:gd name="T6" fmla="*/ 38 w 36"/>
                      <a:gd name="T7" fmla="*/ 5 h 13"/>
                      <a:gd name="T8" fmla="*/ 31 w 36"/>
                      <a:gd name="T9" fmla="*/ 1 h 13"/>
                      <a:gd name="T10" fmla="*/ 21 w 36"/>
                      <a:gd name="T11" fmla="*/ 3 h 13"/>
                      <a:gd name="T12" fmla="*/ 14 w 36"/>
                      <a:gd name="T13" fmla="*/ 0 h 13"/>
                      <a:gd name="T14" fmla="*/ 3 w 36"/>
                      <a:gd name="T15" fmla="*/ 1 h 13"/>
                      <a:gd name="T16" fmla="*/ 7 w 36"/>
                      <a:gd name="T17" fmla="*/ 5 h 13"/>
                      <a:gd name="T18" fmla="*/ 0 w 36"/>
                      <a:gd name="T19" fmla="*/ 9 h 13"/>
                      <a:gd name="T20" fmla="*/ 0 w 36"/>
                      <a:gd name="T21" fmla="*/ 10 h 1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6"/>
                      <a:gd name="T34" fmla="*/ 0 h 13"/>
                      <a:gd name="T35" fmla="*/ 36 w 36"/>
                      <a:gd name="T36" fmla="*/ 13 h 1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6" h="13">
                        <a:moveTo>
                          <a:pt x="0" y="8"/>
                        </a:moveTo>
                        <a:lnTo>
                          <a:pt x="6" y="13"/>
                        </a:lnTo>
                        <a:lnTo>
                          <a:pt x="36" y="7"/>
                        </a:lnTo>
                        <a:lnTo>
                          <a:pt x="36" y="5"/>
                        </a:lnTo>
                        <a:lnTo>
                          <a:pt x="29" y="1"/>
                        </a:lnTo>
                        <a:lnTo>
                          <a:pt x="19" y="3"/>
                        </a:lnTo>
                        <a:lnTo>
                          <a:pt x="14" y="0"/>
                        </a:lnTo>
                        <a:lnTo>
                          <a:pt x="3" y="1"/>
                        </a:lnTo>
                        <a:lnTo>
                          <a:pt x="7" y="5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81" name="Line 816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249" y="30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2" name="Freeform 817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255" y="309"/>
                    <a:ext cx="6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0 w 5"/>
                      <a:gd name="T5" fmla="*/ 0 h 1"/>
                      <a:gd name="T6" fmla="*/ 0 w 5"/>
                      <a:gd name="T7" fmla="*/ 0 h 1"/>
                      <a:gd name="T8" fmla="*/ 0 w 5"/>
                      <a:gd name="T9" fmla="*/ 0 h 1"/>
                      <a:gd name="T10" fmla="*/ 0 w 5"/>
                      <a:gd name="T11" fmla="*/ 0 h 1"/>
                      <a:gd name="T12" fmla="*/ 0 w 5"/>
                      <a:gd name="T13" fmla="*/ 0 h 1"/>
                      <a:gd name="T14" fmla="*/ 0 w 5"/>
                      <a:gd name="T15" fmla="*/ 0 h 1"/>
                      <a:gd name="T16" fmla="*/ 0 w 5"/>
                      <a:gd name="T17" fmla="*/ 0 h 1"/>
                      <a:gd name="T18" fmla="*/ 0 w 5"/>
                      <a:gd name="T19" fmla="*/ 0 h 1"/>
                      <a:gd name="T20" fmla="*/ 0 w 5"/>
                      <a:gd name="T21" fmla="*/ 0 h 1"/>
                      <a:gd name="T22" fmla="*/ 0 w 5"/>
                      <a:gd name="T23" fmla="*/ 0 h 1"/>
                      <a:gd name="T24" fmla="*/ 1 w 5"/>
                      <a:gd name="T25" fmla="*/ 0 h 1"/>
                      <a:gd name="T26" fmla="*/ 1 w 5"/>
                      <a:gd name="T27" fmla="*/ 0 h 1"/>
                      <a:gd name="T28" fmla="*/ 1 w 5"/>
                      <a:gd name="T29" fmla="*/ 0 h 1"/>
                      <a:gd name="T30" fmla="*/ 1 w 5"/>
                      <a:gd name="T31" fmla="*/ 0 h 1"/>
                      <a:gd name="T32" fmla="*/ 1 w 5"/>
                      <a:gd name="T33" fmla="*/ 0 h 1"/>
                      <a:gd name="T34" fmla="*/ 1 w 5"/>
                      <a:gd name="T35" fmla="*/ 0 h 1"/>
                      <a:gd name="T36" fmla="*/ 1 w 5"/>
                      <a:gd name="T37" fmla="*/ 0 h 1"/>
                      <a:gd name="T38" fmla="*/ 1 w 5"/>
                      <a:gd name="T39" fmla="*/ 0 h 1"/>
                      <a:gd name="T40" fmla="*/ 1 w 5"/>
                      <a:gd name="T41" fmla="*/ 0 h 1"/>
                      <a:gd name="T42" fmla="*/ 1 w 5"/>
                      <a:gd name="T43" fmla="*/ 0 h 1"/>
                      <a:gd name="T44" fmla="*/ 2 w 5"/>
                      <a:gd name="T45" fmla="*/ 0 h 1"/>
                      <a:gd name="T46" fmla="*/ 2 w 5"/>
                      <a:gd name="T47" fmla="*/ 0 h 1"/>
                      <a:gd name="T48" fmla="*/ 2 w 5"/>
                      <a:gd name="T49" fmla="*/ 0 h 1"/>
                      <a:gd name="T50" fmla="*/ 2 w 5"/>
                      <a:gd name="T51" fmla="*/ 0 h 1"/>
                      <a:gd name="T52" fmla="*/ 2 w 5"/>
                      <a:gd name="T53" fmla="*/ 0 h 1"/>
                      <a:gd name="T54" fmla="*/ 2 w 5"/>
                      <a:gd name="T55" fmla="*/ 0 h 1"/>
                      <a:gd name="T56" fmla="*/ 2 w 5"/>
                      <a:gd name="T57" fmla="*/ 0 h 1"/>
                      <a:gd name="T58" fmla="*/ 2 w 5"/>
                      <a:gd name="T59" fmla="*/ 0 h 1"/>
                      <a:gd name="T60" fmla="*/ 2 w 5"/>
                      <a:gd name="T61" fmla="*/ 0 h 1"/>
                      <a:gd name="T62" fmla="*/ 2 w 5"/>
                      <a:gd name="T63" fmla="*/ 0 h 1"/>
                      <a:gd name="T64" fmla="*/ 5 w 5"/>
                      <a:gd name="T65" fmla="*/ 0 h 1"/>
                      <a:gd name="T66" fmla="*/ 5 w 5"/>
                      <a:gd name="T67" fmla="*/ 0 h 1"/>
                      <a:gd name="T68" fmla="*/ 5 w 5"/>
                      <a:gd name="T69" fmla="*/ 0 h 1"/>
                      <a:gd name="T70" fmla="*/ 5 w 5"/>
                      <a:gd name="T71" fmla="*/ 0 h 1"/>
                      <a:gd name="T72" fmla="*/ 5 w 5"/>
                      <a:gd name="T73" fmla="*/ 0 h 1"/>
                      <a:gd name="T74" fmla="*/ 5 w 5"/>
                      <a:gd name="T75" fmla="*/ 0 h 1"/>
                      <a:gd name="T76" fmla="*/ 5 w 5"/>
                      <a:gd name="T77" fmla="*/ 0 h 1"/>
                      <a:gd name="T78" fmla="*/ 5 w 5"/>
                      <a:gd name="T79" fmla="*/ 0 h 1"/>
                      <a:gd name="T80" fmla="*/ 5 w 5"/>
                      <a:gd name="T81" fmla="*/ 0 h 1"/>
                      <a:gd name="T82" fmla="*/ 5 w 5"/>
                      <a:gd name="T83" fmla="*/ 0 h 1"/>
                      <a:gd name="T84" fmla="*/ 6 w 5"/>
                      <a:gd name="T85" fmla="*/ 0 h 1"/>
                      <a:gd name="T86" fmla="*/ 6 w 5"/>
                      <a:gd name="T87" fmla="*/ 0 h 1"/>
                      <a:gd name="T88" fmla="*/ 6 w 5"/>
                      <a:gd name="T89" fmla="*/ 0 h 1"/>
                      <a:gd name="T90" fmla="*/ 6 w 5"/>
                      <a:gd name="T91" fmla="*/ 0 h 1"/>
                      <a:gd name="T92" fmla="*/ 6 w 5"/>
                      <a:gd name="T93" fmla="*/ 0 h 1"/>
                      <a:gd name="T94" fmla="*/ 6 w 5"/>
                      <a:gd name="T95" fmla="*/ 0 h 1"/>
                      <a:gd name="T96" fmla="*/ 6 w 5"/>
                      <a:gd name="T97" fmla="*/ 0 h 1"/>
                      <a:gd name="T98" fmla="*/ 6 w 5"/>
                      <a:gd name="T99" fmla="*/ 0 h 1"/>
                      <a:gd name="T100" fmla="*/ 6 w 5"/>
                      <a:gd name="T101" fmla="*/ 0 h 1"/>
                      <a:gd name="T102" fmla="*/ 6 w 5"/>
                      <a:gd name="T103" fmla="*/ 0 h 1"/>
                      <a:gd name="T104" fmla="*/ 6 w 5"/>
                      <a:gd name="T105" fmla="*/ 0 h 1"/>
                      <a:gd name="T106" fmla="*/ 7 w 5"/>
                      <a:gd name="T107" fmla="*/ 0 h 1"/>
                      <a:gd name="T108" fmla="*/ 7 w 5"/>
                      <a:gd name="T109" fmla="*/ 0 h 1"/>
                      <a:gd name="T110" fmla="*/ 7 w 5"/>
                      <a:gd name="T111" fmla="*/ 0 h 1"/>
                      <a:gd name="T112" fmla="*/ 7 w 5"/>
                      <a:gd name="T113" fmla="*/ 0 h 1"/>
                      <a:gd name="T114" fmla="*/ 7 w 5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5"/>
                      <a:gd name="T175" fmla="*/ 0 h 1"/>
                      <a:gd name="T176" fmla="*/ 5 w 5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83" name="Freeform 818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266" y="308"/>
                    <a:ext cx="4" cy="0"/>
                  </a:xfrm>
                  <a:custGeom>
                    <a:avLst/>
                    <a:gdLst>
                      <a:gd name="T0" fmla="*/ 0 w 4"/>
                      <a:gd name="T1" fmla="*/ 0 w 4"/>
                      <a:gd name="T2" fmla="*/ 0 w 4"/>
                      <a:gd name="T3" fmla="*/ 0 w 4"/>
                      <a:gd name="T4" fmla="*/ 0 w 4"/>
                      <a:gd name="T5" fmla="*/ 0 w 4"/>
                      <a:gd name="T6" fmla="*/ 0 w 4"/>
                      <a:gd name="T7" fmla="*/ 0 w 4"/>
                      <a:gd name="T8" fmla="*/ 1 w 4"/>
                      <a:gd name="T9" fmla="*/ 1 w 4"/>
                      <a:gd name="T10" fmla="*/ 1 w 4"/>
                      <a:gd name="T11" fmla="*/ 1 w 4"/>
                      <a:gd name="T12" fmla="*/ 1 w 4"/>
                      <a:gd name="T13" fmla="*/ 1 w 4"/>
                      <a:gd name="T14" fmla="*/ 1 w 4"/>
                      <a:gd name="T15" fmla="*/ 2 w 4"/>
                      <a:gd name="T16" fmla="*/ 2 w 4"/>
                      <a:gd name="T17" fmla="*/ 2 w 4"/>
                      <a:gd name="T18" fmla="*/ 2 w 4"/>
                      <a:gd name="T19" fmla="*/ 2 w 4"/>
                      <a:gd name="T20" fmla="*/ 2 w 4"/>
                      <a:gd name="T21" fmla="*/ 2 w 4"/>
                      <a:gd name="T22" fmla="*/ 3 w 4"/>
                      <a:gd name="T23" fmla="*/ 3 w 4"/>
                      <a:gd name="T24" fmla="*/ 3 w 4"/>
                      <a:gd name="T25" fmla="*/ 3 w 4"/>
                      <a:gd name="T26" fmla="*/ 3 w 4"/>
                      <a:gd name="T27" fmla="*/ 3 w 4"/>
                      <a:gd name="T28" fmla="*/ 3 w 4"/>
                      <a:gd name="T29" fmla="*/ 4 w 4"/>
                      <a:gd name="T30" fmla="*/ 4 w 4"/>
                      <a:gd name="T31" fmla="*/ 4 w 4"/>
                      <a:gd name="T32" fmla="*/ 4 w 4"/>
                      <a:gd name="T33" fmla="*/ 4 w 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w 4"/>
                      <a:gd name="T69" fmla="*/ 4 w 4"/>
                    </a:gdLst>
                    <a:ahLst/>
                    <a:cxnLst>
                      <a:cxn ang="T34">
                        <a:pos x="T0" y="0"/>
                      </a:cxn>
                      <a:cxn ang="T35">
                        <a:pos x="T1" y="0"/>
                      </a:cxn>
                      <a:cxn ang="T36">
                        <a:pos x="T2" y="0"/>
                      </a:cxn>
                      <a:cxn ang="T37">
                        <a:pos x="T3" y="0"/>
                      </a:cxn>
                      <a:cxn ang="T38">
                        <a:pos x="T4" y="0"/>
                      </a:cxn>
                      <a:cxn ang="T39">
                        <a:pos x="T5" y="0"/>
                      </a:cxn>
                      <a:cxn ang="T40">
                        <a:pos x="T6" y="0"/>
                      </a:cxn>
                      <a:cxn ang="T41">
                        <a:pos x="T7" y="0"/>
                      </a:cxn>
                      <a:cxn ang="T42">
                        <a:pos x="T8" y="0"/>
                      </a:cxn>
                      <a:cxn ang="T43">
                        <a:pos x="T9" y="0"/>
                      </a:cxn>
                      <a:cxn ang="T44">
                        <a:pos x="T10" y="0"/>
                      </a:cxn>
                      <a:cxn ang="T45">
                        <a:pos x="T11" y="0"/>
                      </a:cxn>
                      <a:cxn ang="T46">
                        <a:pos x="T12" y="0"/>
                      </a:cxn>
                      <a:cxn ang="T47">
                        <a:pos x="T13" y="0"/>
                      </a:cxn>
                      <a:cxn ang="T48">
                        <a:pos x="T14" y="0"/>
                      </a:cxn>
                      <a:cxn ang="T49">
                        <a:pos x="T15" y="0"/>
                      </a:cxn>
                      <a:cxn ang="T50">
                        <a:pos x="T16" y="0"/>
                      </a:cxn>
                      <a:cxn ang="T51">
                        <a:pos x="T17" y="0"/>
                      </a:cxn>
                      <a:cxn ang="T52">
                        <a:pos x="T18" y="0"/>
                      </a:cxn>
                      <a:cxn ang="T53">
                        <a:pos x="T19" y="0"/>
                      </a:cxn>
                      <a:cxn ang="T54">
                        <a:pos x="T20" y="0"/>
                      </a:cxn>
                      <a:cxn ang="T55">
                        <a:pos x="T21" y="0"/>
                      </a:cxn>
                      <a:cxn ang="T56">
                        <a:pos x="T22" y="0"/>
                      </a:cxn>
                      <a:cxn ang="T57">
                        <a:pos x="T23" y="0"/>
                      </a:cxn>
                      <a:cxn ang="T58">
                        <a:pos x="T24" y="0"/>
                      </a:cxn>
                      <a:cxn ang="T59">
                        <a:pos x="T25" y="0"/>
                      </a:cxn>
                      <a:cxn ang="T60">
                        <a:pos x="T26" y="0"/>
                      </a:cxn>
                      <a:cxn ang="T61">
                        <a:pos x="T27" y="0"/>
                      </a:cxn>
                      <a:cxn ang="T62">
                        <a:pos x="T28" y="0"/>
                      </a:cxn>
                      <a:cxn ang="T63">
                        <a:pos x="T29" y="0"/>
                      </a:cxn>
                      <a:cxn ang="T64">
                        <a:pos x="T30" y="0"/>
                      </a:cxn>
                      <a:cxn ang="T65">
                        <a:pos x="T31" y="0"/>
                      </a:cxn>
                      <a:cxn ang="T66">
                        <a:pos x="T32" y="0"/>
                      </a:cxn>
                      <a:cxn ang="T67">
                        <a:pos x="T33" y="0"/>
                      </a:cxn>
                    </a:cxnLst>
                    <a:rect l="T68" t="0" r="T69" b="0"/>
                    <a:pathLst>
                      <a:path w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84" name="Line 819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258" y="295"/>
                    <a:ext cx="2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85" name="Freeform 820"/>
                  <p:cNvSpPr>
                    <a:spLocks noChangeArrowheads="1"/>
                  </p:cNvSpPr>
                  <p:nvPr/>
                </p:nvSpPr>
                <p:spPr bwMode="auto">
                  <a:xfrm>
                    <a:off x="268" y="287"/>
                    <a:ext cx="31" cy="17"/>
                  </a:xfrm>
                  <a:custGeom>
                    <a:avLst/>
                    <a:gdLst>
                      <a:gd name="T0" fmla="*/ 0 w 31"/>
                      <a:gd name="T1" fmla="*/ 0 h 17"/>
                      <a:gd name="T2" fmla="*/ 31 w 31"/>
                      <a:gd name="T3" fmla="*/ 14 h 17"/>
                      <a:gd name="T4" fmla="*/ 31 w 31"/>
                      <a:gd name="T5" fmla="*/ 17 h 17"/>
                      <a:gd name="T6" fmla="*/ 0 60000 65536"/>
                      <a:gd name="T7" fmla="*/ 0 60000 65536"/>
                      <a:gd name="T8" fmla="*/ 0 60000 65536"/>
                      <a:gd name="T9" fmla="*/ 0 w 31"/>
                      <a:gd name="T10" fmla="*/ 0 h 17"/>
                      <a:gd name="T11" fmla="*/ 31 w 31"/>
                      <a:gd name="T12" fmla="*/ 17 h 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" h="17">
                        <a:moveTo>
                          <a:pt x="0" y="0"/>
                        </a:moveTo>
                        <a:lnTo>
                          <a:pt x="31" y="14"/>
                        </a:lnTo>
                        <a:lnTo>
                          <a:pt x="31" y="1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86" name="Freeform 821"/>
                  <p:cNvSpPr>
                    <a:spLocks noChangeArrowheads="1"/>
                  </p:cNvSpPr>
                  <p:nvPr/>
                </p:nvSpPr>
                <p:spPr bwMode="auto">
                  <a:xfrm>
                    <a:off x="276" y="285"/>
                    <a:ext cx="33" cy="18"/>
                  </a:xfrm>
                  <a:custGeom>
                    <a:avLst/>
                    <a:gdLst>
                      <a:gd name="T0" fmla="*/ 0 w 32"/>
                      <a:gd name="T1" fmla="*/ 0 h 18"/>
                      <a:gd name="T2" fmla="*/ 34 w 32"/>
                      <a:gd name="T3" fmla="*/ 14 h 18"/>
                      <a:gd name="T4" fmla="*/ 34 w 32"/>
                      <a:gd name="T5" fmla="*/ 18 h 18"/>
                      <a:gd name="T6" fmla="*/ 0 60000 65536"/>
                      <a:gd name="T7" fmla="*/ 0 60000 65536"/>
                      <a:gd name="T8" fmla="*/ 0 60000 65536"/>
                      <a:gd name="T9" fmla="*/ 0 w 32"/>
                      <a:gd name="T10" fmla="*/ 0 h 18"/>
                      <a:gd name="T11" fmla="*/ 32 w 32"/>
                      <a:gd name="T12" fmla="*/ 18 h 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" h="18">
                        <a:moveTo>
                          <a:pt x="0" y="0"/>
                        </a:moveTo>
                        <a:lnTo>
                          <a:pt x="32" y="14"/>
                        </a:lnTo>
                        <a:lnTo>
                          <a:pt x="32" y="1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87" name="Freeform 822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90"/>
                    <a:ext cx="11" cy="7"/>
                  </a:xfrm>
                  <a:custGeom>
                    <a:avLst/>
                    <a:gdLst>
                      <a:gd name="T0" fmla="*/ 1 w 11"/>
                      <a:gd name="T1" fmla="*/ 0 h 7"/>
                      <a:gd name="T2" fmla="*/ 11 w 11"/>
                      <a:gd name="T3" fmla="*/ 7 h 7"/>
                      <a:gd name="T4" fmla="*/ 9 w 11"/>
                      <a:gd name="T5" fmla="*/ 7 h 7"/>
                      <a:gd name="T6" fmla="*/ 0 w 11"/>
                      <a:gd name="T7" fmla="*/ 0 h 7"/>
                      <a:gd name="T8" fmla="*/ 1 w 11"/>
                      <a:gd name="T9" fmla="*/ 0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7"/>
                      <a:gd name="T17" fmla="*/ 11 w 11"/>
                      <a:gd name="T18" fmla="*/ 7 h 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7">
                        <a:moveTo>
                          <a:pt x="1" y="0"/>
                        </a:moveTo>
                        <a:lnTo>
                          <a:pt x="11" y="7"/>
                        </a:lnTo>
                        <a:lnTo>
                          <a:pt x="9" y="7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88" name="Freeform 823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231" y="298"/>
                    <a:ext cx="7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7 w 7"/>
                      <a:gd name="T3" fmla="*/ 0 h 1"/>
                      <a:gd name="T4" fmla="*/ 0 60000 65536"/>
                      <a:gd name="T5" fmla="*/ 0 60000 65536"/>
                      <a:gd name="T6" fmla="*/ 0 w 7"/>
                      <a:gd name="T7" fmla="*/ 0 h 1"/>
                      <a:gd name="T8" fmla="*/ 7 w 7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" h="1">
                        <a:moveTo>
                          <a:pt x="0" y="0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89" name="Line 824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19" y="291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0" name="Line 825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28" y="29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1" name="Line 826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37" y="29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2" name="Line 827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26" y="315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3" name="Freeform 828"/>
                  <p:cNvSpPr>
                    <a:spLocks noChangeArrowheads="1"/>
                  </p:cNvSpPr>
                  <p:nvPr/>
                </p:nvSpPr>
                <p:spPr bwMode="auto">
                  <a:xfrm>
                    <a:off x="215" y="314"/>
                    <a:ext cx="4" cy="6"/>
                  </a:xfrm>
                  <a:custGeom>
                    <a:avLst/>
                    <a:gdLst>
                      <a:gd name="T0" fmla="*/ 0 w 3"/>
                      <a:gd name="T1" fmla="*/ 0 h 5"/>
                      <a:gd name="T2" fmla="*/ 5 w 3"/>
                      <a:gd name="T3" fmla="*/ 5 h 5"/>
                      <a:gd name="T4" fmla="*/ 5 w 3"/>
                      <a:gd name="T5" fmla="*/ 7 h 5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5"/>
                      <a:gd name="T11" fmla="*/ 3 w 3"/>
                      <a:gd name="T12" fmla="*/ 5 h 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5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5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94" name="Freeform 829"/>
                  <p:cNvSpPr>
                    <a:spLocks noChangeArrowheads="1"/>
                  </p:cNvSpPr>
                  <p:nvPr/>
                </p:nvSpPr>
                <p:spPr bwMode="auto">
                  <a:xfrm>
                    <a:off x="199" y="316"/>
                    <a:ext cx="6" cy="7"/>
                  </a:xfrm>
                  <a:custGeom>
                    <a:avLst/>
                    <a:gdLst>
                      <a:gd name="T0" fmla="*/ 0 w 5"/>
                      <a:gd name="T1" fmla="*/ 0 h 7"/>
                      <a:gd name="T2" fmla="*/ 7 w 5"/>
                      <a:gd name="T3" fmla="*/ 4 h 7"/>
                      <a:gd name="T4" fmla="*/ 7 w 5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7"/>
                      <a:gd name="T11" fmla="*/ 5 w 5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7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5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95" name="Freeform 830"/>
                  <p:cNvSpPr>
                    <a:spLocks noChangeArrowheads="1"/>
                  </p:cNvSpPr>
                  <p:nvPr/>
                </p:nvSpPr>
                <p:spPr bwMode="auto">
                  <a:xfrm>
                    <a:off x="186" y="319"/>
                    <a:ext cx="4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4 w 4"/>
                      <a:gd name="T3" fmla="*/ 6 h 6"/>
                      <a:gd name="T4" fmla="*/ 4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96" name="Freeform 831"/>
                  <p:cNvSpPr>
                    <a:spLocks noChangeArrowheads="1"/>
                  </p:cNvSpPr>
                  <p:nvPr/>
                </p:nvSpPr>
                <p:spPr bwMode="auto">
                  <a:xfrm>
                    <a:off x="110" y="333"/>
                    <a:ext cx="5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5 w 4"/>
                      <a:gd name="T3" fmla="*/ 5 h 6"/>
                      <a:gd name="T4" fmla="*/ 6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97" name="Freeform 832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37"/>
                    <a:ext cx="3" cy="6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4 w 2"/>
                      <a:gd name="T3" fmla="*/ 2 h 6"/>
                      <a:gd name="T4" fmla="*/ 4 w 2"/>
                      <a:gd name="T5" fmla="*/ 6 h 6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6"/>
                      <a:gd name="T11" fmla="*/ 2 w 2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6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2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98" name="Freeform 833"/>
                  <p:cNvSpPr>
                    <a:spLocks noChangeArrowheads="1"/>
                  </p:cNvSpPr>
                  <p:nvPr/>
                </p:nvSpPr>
                <p:spPr bwMode="auto">
                  <a:xfrm>
                    <a:off x="78" y="339"/>
                    <a:ext cx="3" cy="7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3 h 7"/>
                      <a:gd name="T4" fmla="*/ 3 w 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99" name="Line 834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74" y="33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0" name="Line 835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67" y="32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1" name="Line 836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57" y="32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2" name="Line 837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70" y="32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3" name="Line 838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85" y="33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4" name="Line 839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88" y="32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5" name="Line 840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80" y="325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6" name="Line 841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83" y="320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7" name="Line 842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72" y="31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08" name="Freeform 843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85" y="310"/>
                    <a:ext cx="6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7 w 5"/>
                      <a:gd name="T3" fmla="*/ 0 h 1"/>
                      <a:gd name="T4" fmla="*/ 0 60000 65536"/>
                      <a:gd name="T5" fmla="*/ 0 60000 65536"/>
                      <a:gd name="T6" fmla="*/ 0 w 5"/>
                      <a:gd name="T7" fmla="*/ 0 h 1"/>
                      <a:gd name="T8" fmla="*/ 5 w 5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" h="1">
                        <a:moveTo>
                          <a:pt x="0" y="0"/>
                        </a:move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09" name="Line 844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94" y="31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0" name="Line 845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92" y="32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1" name="Line 846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9" y="32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2" name="Line 847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99" y="33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3" name="Line 848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11" y="3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4" name="Line 849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12" y="32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5" name="Line 850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05" y="32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6" name="Line 851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06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7" name="Line 852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97" y="30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8" name="Line 853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23" y="32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19" name="Line 854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16" y="31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0" name="Line 855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24" y="32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1" name="Line 856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36" y="32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2" name="Line 857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48" y="323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3" name="Line 858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37" y="31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4" name="Line 859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29" y="31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5" name="Line 860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26" y="305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6" name="Line 861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28" y="31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7" name="Line 862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7" y="30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8" name="Line 863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43" y="310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29" name="Line 864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42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0" name="Line 865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49" y="31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1" name="Line 866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47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2" name="Line 867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53" y="312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3" name="Line 868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53" y="308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4" name="Line 869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60" y="32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5" name="Line 870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61" y="316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6" name="Line 871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73" y="31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7" name="Line 872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2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8" name="Line 873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64" y="30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39" name="Line 874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74" y="29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0" name="Line 875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177" y="300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1" name="Freeform 876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176" y="307"/>
                    <a:ext cx="4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4 w 4"/>
                      <a:gd name="T3" fmla="*/ 0 h 1"/>
                      <a:gd name="T4" fmla="*/ 0 60000 65536"/>
                      <a:gd name="T5" fmla="*/ 0 60000 65536"/>
                      <a:gd name="T6" fmla="*/ 0 w 4"/>
                      <a:gd name="T7" fmla="*/ 0 h 1"/>
                      <a:gd name="T8" fmla="*/ 4 w 4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1">
                        <a:moveTo>
                          <a:pt x="0" y="0"/>
                        </a:moveTo>
                        <a:lnTo>
                          <a:pt x="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42" name="Line 877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83" y="31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3" name="Line 878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184" y="31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4" name="Line 879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85" y="29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5" name="Line 880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184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6" name="Line 881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87" y="306"/>
                    <a:ext cx="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7" name="Line 882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94" y="31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8" name="Line 883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19" y="294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49" name="Line 884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22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0" name="Line 885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95" y="30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1" name="Line 886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95" y="29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2" name="Line 887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05" y="31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3" name="Line 888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05" y="308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4" name="Line 889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07" y="30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5" name="Line 890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64" y="33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56" name="Freeform 891"/>
                  <p:cNvSpPr>
                    <a:spLocks noChangeArrowheads="1"/>
                  </p:cNvSpPr>
                  <p:nvPr/>
                </p:nvSpPr>
                <p:spPr bwMode="auto">
                  <a:xfrm>
                    <a:off x="56" y="296"/>
                    <a:ext cx="179" cy="40"/>
                  </a:xfrm>
                  <a:custGeom>
                    <a:avLst/>
                    <a:gdLst>
                      <a:gd name="T0" fmla="*/ 3 w 178"/>
                      <a:gd name="T1" fmla="*/ 30 h 40"/>
                      <a:gd name="T2" fmla="*/ 17 w 178"/>
                      <a:gd name="T3" fmla="*/ 27 h 40"/>
                      <a:gd name="T4" fmla="*/ 24 w 178"/>
                      <a:gd name="T5" fmla="*/ 31 h 40"/>
                      <a:gd name="T6" fmla="*/ 31 w 178"/>
                      <a:gd name="T7" fmla="*/ 25 h 40"/>
                      <a:gd name="T8" fmla="*/ 46 w 178"/>
                      <a:gd name="T9" fmla="*/ 38 h 40"/>
                      <a:gd name="T10" fmla="*/ 48 w 178"/>
                      <a:gd name="T11" fmla="*/ 33 h 40"/>
                      <a:gd name="T12" fmla="*/ 49 w 178"/>
                      <a:gd name="T13" fmla="*/ 27 h 40"/>
                      <a:gd name="T14" fmla="*/ 54 w 178"/>
                      <a:gd name="T15" fmla="*/ 21 h 40"/>
                      <a:gd name="T16" fmla="*/ 57 w 178"/>
                      <a:gd name="T17" fmla="*/ 17 h 40"/>
                      <a:gd name="T18" fmla="*/ 62 w 178"/>
                      <a:gd name="T19" fmla="*/ 30 h 40"/>
                      <a:gd name="T20" fmla="*/ 61 w 178"/>
                      <a:gd name="T21" fmla="*/ 25 h 40"/>
                      <a:gd name="T22" fmla="*/ 73 w 178"/>
                      <a:gd name="T23" fmla="*/ 28 h 40"/>
                      <a:gd name="T24" fmla="*/ 74 w 178"/>
                      <a:gd name="T25" fmla="*/ 22 h 40"/>
                      <a:gd name="T26" fmla="*/ 78 w 178"/>
                      <a:gd name="T27" fmla="*/ 17 h 40"/>
                      <a:gd name="T28" fmla="*/ 65 w 178"/>
                      <a:gd name="T29" fmla="*/ 18 h 40"/>
                      <a:gd name="T30" fmla="*/ 68 w 178"/>
                      <a:gd name="T31" fmla="*/ 14 h 40"/>
                      <a:gd name="T32" fmla="*/ 80 w 178"/>
                      <a:gd name="T33" fmla="*/ 12 h 40"/>
                      <a:gd name="T34" fmla="*/ 86 w 178"/>
                      <a:gd name="T35" fmla="*/ 20 h 40"/>
                      <a:gd name="T36" fmla="*/ 85 w 178"/>
                      <a:gd name="T37" fmla="*/ 25 h 40"/>
                      <a:gd name="T38" fmla="*/ 92 w 178"/>
                      <a:gd name="T39" fmla="*/ 15 h 40"/>
                      <a:gd name="T40" fmla="*/ 103 w 178"/>
                      <a:gd name="T41" fmla="*/ 13 h 40"/>
                      <a:gd name="T42" fmla="*/ 100 w 178"/>
                      <a:gd name="T43" fmla="*/ 19 h 40"/>
                      <a:gd name="T44" fmla="*/ 99 w 178"/>
                      <a:gd name="T45" fmla="*/ 25 h 40"/>
                      <a:gd name="T46" fmla="*/ 112 w 178"/>
                      <a:gd name="T47" fmla="*/ 22 h 40"/>
                      <a:gd name="T48" fmla="*/ 111 w 178"/>
                      <a:gd name="T49" fmla="*/ 16 h 40"/>
                      <a:gd name="T50" fmla="*/ 115 w 178"/>
                      <a:gd name="T51" fmla="*/ 11 h 40"/>
                      <a:gd name="T52" fmla="*/ 116 w 178"/>
                      <a:gd name="T53" fmla="*/ 8 h 40"/>
                      <a:gd name="T54" fmla="*/ 137 w 178"/>
                      <a:gd name="T55" fmla="*/ 4 h 40"/>
                      <a:gd name="T56" fmla="*/ 138 w 178"/>
                      <a:gd name="T57" fmla="*/ 9 h 40"/>
                      <a:gd name="T58" fmla="*/ 139 w 178"/>
                      <a:gd name="T59" fmla="*/ 21 h 40"/>
                      <a:gd name="T60" fmla="*/ 150 w 178"/>
                      <a:gd name="T61" fmla="*/ 0 h 40"/>
                      <a:gd name="T62" fmla="*/ 168 w 178"/>
                      <a:gd name="T63" fmla="*/ 8 h 40"/>
                      <a:gd name="T64" fmla="*/ 175 w 178"/>
                      <a:gd name="T65" fmla="*/ 10 h 40"/>
                      <a:gd name="T66" fmla="*/ 180 w 178"/>
                      <a:gd name="T67" fmla="*/ 14 h 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78"/>
                      <a:gd name="T103" fmla="*/ 0 h 40"/>
                      <a:gd name="T104" fmla="*/ 178 w 178"/>
                      <a:gd name="T105" fmla="*/ 40 h 4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78" h="40">
                        <a:moveTo>
                          <a:pt x="0" y="31"/>
                        </a:moveTo>
                        <a:lnTo>
                          <a:pt x="3" y="30"/>
                        </a:lnTo>
                        <a:moveTo>
                          <a:pt x="13" y="28"/>
                        </a:moveTo>
                        <a:lnTo>
                          <a:pt x="17" y="27"/>
                        </a:lnTo>
                        <a:moveTo>
                          <a:pt x="21" y="32"/>
                        </a:moveTo>
                        <a:lnTo>
                          <a:pt x="24" y="31"/>
                        </a:lnTo>
                        <a:moveTo>
                          <a:pt x="29" y="25"/>
                        </a:moveTo>
                        <a:lnTo>
                          <a:pt x="31" y="25"/>
                        </a:lnTo>
                        <a:moveTo>
                          <a:pt x="43" y="40"/>
                        </a:moveTo>
                        <a:lnTo>
                          <a:pt x="46" y="38"/>
                        </a:lnTo>
                        <a:moveTo>
                          <a:pt x="46" y="33"/>
                        </a:moveTo>
                        <a:lnTo>
                          <a:pt x="48" y="33"/>
                        </a:lnTo>
                        <a:moveTo>
                          <a:pt x="46" y="28"/>
                        </a:moveTo>
                        <a:lnTo>
                          <a:pt x="49" y="27"/>
                        </a:lnTo>
                        <a:moveTo>
                          <a:pt x="51" y="21"/>
                        </a:moveTo>
                        <a:lnTo>
                          <a:pt x="54" y="21"/>
                        </a:lnTo>
                        <a:moveTo>
                          <a:pt x="54" y="18"/>
                        </a:moveTo>
                        <a:lnTo>
                          <a:pt x="57" y="17"/>
                        </a:lnTo>
                        <a:moveTo>
                          <a:pt x="59" y="31"/>
                        </a:moveTo>
                        <a:lnTo>
                          <a:pt x="62" y="30"/>
                        </a:lnTo>
                        <a:moveTo>
                          <a:pt x="59" y="25"/>
                        </a:moveTo>
                        <a:lnTo>
                          <a:pt x="61" y="25"/>
                        </a:lnTo>
                        <a:moveTo>
                          <a:pt x="72" y="29"/>
                        </a:moveTo>
                        <a:lnTo>
                          <a:pt x="73" y="28"/>
                        </a:lnTo>
                        <a:moveTo>
                          <a:pt x="71" y="23"/>
                        </a:moveTo>
                        <a:lnTo>
                          <a:pt x="74" y="22"/>
                        </a:lnTo>
                        <a:moveTo>
                          <a:pt x="76" y="18"/>
                        </a:moveTo>
                        <a:lnTo>
                          <a:pt x="78" y="17"/>
                        </a:lnTo>
                        <a:moveTo>
                          <a:pt x="64" y="19"/>
                        </a:moveTo>
                        <a:lnTo>
                          <a:pt x="65" y="18"/>
                        </a:lnTo>
                        <a:moveTo>
                          <a:pt x="66" y="15"/>
                        </a:moveTo>
                        <a:lnTo>
                          <a:pt x="68" y="14"/>
                        </a:lnTo>
                        <a:moveTo>
                          <a:pt x="77" y="13"/>
                        </a:moveTo>
                        <a:lnTo>
                          <a:pt x="80" y="12"/>
                        </a:lnTo>
                        <a:moveTo>
                          <a:pt x="84" y="20"/>
                        </a:moveTo>
                        <a:lnTo>
                          <a:pt x="86" y="20"/>
                        </a:lnTo>
                        <a:moveTo>
                          <a:pt x="83" y="26"/>
                        </a:moveTo>
                        <a:lnTo>
                          <a:pt x="85" y="25"/>
                        </a:lnTo>
                        <a:moveTo>
                          <a:pt x="89" y="16"/>
                        </a:moveTo>
                        <a:lnTo>
                          <a:pt x="90" y="15"/>
                        </a:lnTo>
                        <a:moveTo>
                          <a:pt x="99" y="14"/>
                        </a:moveTo>
                        <a:lnTo>
                          <a:pt x="101" y="13"/>
                        </a:lnTo>
                        <a:moveTo>
                          <a:pt x="96" y="20"/>
                        </a:moveTo>
                        <a:lnTo>
                          <a:pt x="98" y="19"/>
                        </a:lnTo>
                        <a:moveTo>
                          <a:pt x="96" y="25"/>
                        </a:moveTo>
                        <a:lnTo>
                          <a:pt x="97" y="25"/>
                        </a:lnTo>
                        <a:moveTo>
                          <a:pt x="107" y="22"/>
                        </a:moveTo>
                        <a:lnTo>
                          <a:pt x="110" y="22"/>
                        </a:lnTo>
                        <a:moveTo>
                          <a:pt x="108" y="17"/>
                        </a:moveTo>
                        <a:lnTo>
                          <a:pt x="109" y="16"/>
                        </a:lnTo>
                        <a:moveTo>
                          <a:pt x="111" y="11"/>
                        </a:moveTo>
                        <a:lnTo>
                          <a:pt x="113" y="11"/>
                        </a:lnTo>
                        <a:moveTo>
                          <a:pt x="111" y="8"/>
                        </a:moveTo>
                        <a:lnTo>
                          <a:pt x="114" y="8"/>
                        </a:lnTo>
                        <a:moveTo>
                          <a:pt x="133" y="5"/>
                        </a:moveTo>
                        <a:lnTo>
                          <a:pt x="135" y="4"/>
                        </a:lnTo>
                        <a:moveTo>
                          <a:pt x="134" y="9"/>
                        </a:moveTo>
                        <a:lnTo>
                          <a:pt x="136" y="9"/>
                        </a:lnTo>
                        <a:moveTo>
                          <a:pt x="135" y="22"/>
                        </a:moveTo>
                        <a:lnTo>
                          <a:pt x="137" y="21"/>
                        </a:lnTo>
                        <a:moveTo>
                          <a:pt x="152" y="0"/>
                        </a:moveTo>
                        <a:lnTo>
                          <a:pt x="148" y="0"/>
                        </a:lnTo>
                        <a:moveTo>
                          <a:pt x="162" y="8"/>
                        </a:moveTo>
                        <a:lnTo>
                          <a:pt x="166" y="8"/>
                        </a:lnTo>
                        <a:moveTo>
                          <a:pt x="168" y="11"/>
                        </a:moveTo>
                        <a:lnTo>
                          <a:pt x="173" y="10"/>
                        </a:lnTo>
                        <a:moveTo>
                          <a:pt x="175" y="16"/>
                        </a:moveTo>
                        <a:lnTo>
                          <a:pt x="178" y="14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57" name="Oval 892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358" y="282"/>
                    <a:ext cx="4" cy="1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58" name="Freeform 893"/>
                  <p:cNvSpPr>
                    <a:spLocks noChangeArrowheads="1"/>
                  </p:cNvSpPr>
                  <p:nvPr/>
                </p:nvSpPr>
                <p:spPr bwMode="auto">
                  <a:xfrm>
                    <a:off x="3" y="0"/>
                    <a:ext cx="214" cy="241"/>
                  </a:xfrm>
                  <a:custGeom>
                    <a:avLst/>
                    <a:gdLst>
                      <a:gd name="T0" fmla="*/ 0 w 213"/>
                      <a:gd name="T1" fmla="*/ 0 h 240"/>
                      <a:gd name="T2" fmla="*/ 209 w 213"/>
                      <a:gd name="T3" fmla="*/ 15 h 240"/>
                      <a:gd name="T4" fmla="*/ 215 w 213"/>
                      <a:gd name="T5" fmla="*/ 221 h 240"/>
                      <a:gd name="T6" fmla="*/ 8 w 213"/>
                      <a:gd name="T7" fmla="*/ 242 h 240"/>
                      <a:gd name="T8" fmla="*/ 0 w 213"/>
                      <a:gd name="T9" fmla="*/ 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3"/>
                      <a:gd name="T16" fmla="*/ 0 h 240"/>
                      <a:gd name="T17" fmla="*/ 213 w 213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3" h="240">
                        <a:moveTo>
                          <a:pt x="0" y="0"/>
                        </a:moveTo>
                        <a:lnTo>
                          <a:pt x="207" y="15"/>
                        </a:lnTo>
                        <a:lnTo>
                          <a:pt x="213" y="219"/>
                        </a:lnTo>
                        <a:lnTo>
                          <a:pt x="8" y="240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59" name="Freeform 894"/>
                  <p:cNvSpPr>
                    <a:spLocks noChangeArrowheads="1"/>
                  </p:cNvSpPr>
                  <p:nvPr/>
                </p:nvSpPr>
                <p:spPr bwMode="auto">
                  <a:xfrm>
                    <a:off x="14" y="11"/>
                    <a:ext cx="195" cy="202"/>
                  </a:xfrm>
                  <a:custGeom>
                    <a:avLst/>
                    <a:gdLst>
                      <a:gd name="T0" fmla="*/ 0 w 194"/>
                      <a:gd name="T1" fmla="*/ 0 h 202"/>
                      <a:gd name="T2" fmla="*/ 191 w 194"/>
                      <a:gd name="T3" fmla="*/ 12 h 202"/>
                      <a:gd name="T4" fmla="*/ 196 w 194"/>
                      <a:gd name="T5" fmla="*/ 188 h 202"/>
                      <a:gd name="T6" fmla="*/ 6 w 194"/>
                      <a:gd name="T7" fmla="*/ 202 h 202"/>
                      <a:gd name="T8" fmla="*/ 0 w 194"/>
                      <a:gd name="T9" fmla="*/ 0 h 2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202"/>
                      <a:gd name="T17" fmla="*/ 194 w 194"/>
                      <a:gd name="T18" fmla="*/ 202 h 2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202">
                        <a:moveTo>
                          <a:pt x="0" y="0"/>
                        </a:moveTo>
                        <a:lnTo>
                          <a:pt x="189" y="12"/>
                        </a:lnTo>
                        <a:lnTo>
                          <a:pt x="194" y="188"/>
                        </a:lnTo>
                        <a:lnTo>
                          <a:pt x="6" y="202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60" name="Freeform 895"/>
                  <p:cNvSpPr>
                    <a:spLocks noChangeArrowheads="1"/>
                  </p:cNvSpPr>
                  <p:nvPr/>
                </p:nvSpPr>
                <p:spPr bwMode="auto">
                  <a:xfrm>
                    <a:off x="23" y="213"/>
                    <a:ext cx="187" cy="21"/>
                  </a:xfrm>
                  <a:custGeom>
                    <a:avLst/>
                    <a:gdLst>
                      <a:gd name="T0" fmla="*/ 0 w 187"/>
                      <a:gd name="T1" fmla="*/ 21 h 21"/>
                      <a:gd name="T2" fmla="*/ 0 w 187"/>
                      <a:gd name="T3" fmla="*/ 17 h 21"/>
                      <a:gd name="T4" fmla="*/ 187 w 187"/>
                      <a:gd name="T5" fmla="*/ 0 h 21"/>
                      <a:gd name="T6" fmla="*/ 187 w 187"/>
                      <a:gd name="T7" fmla="*/ 2 h 21"/>
                      <a:gd name="T8" fmla="*/ 0 w 187"/>
                      <a:gd name="T9" fmla="*/ 21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7"/>
                      <a:gd name="T16" fmla="*/ 0 h 21"/>
                      <a:gd name="T17" fmla="*/ 187 w 187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7" h="21">
                        <a:moveTo>
                          <a:pt x="0" y="21"/>
                        </a:moveTo>
                        <a:lnTo>
                          <a:pt x="0" y="17"/>
                        </a:lnTo>
                        <a:lnTo>
                          <a:pt x="187" y="0"/>
                        </a:lnTo>
                        <a:lnTo>
                          <a:pt x="187" y="2"/>
                        </a:lnTo>
                        <a:lnTo>
                          <a:pt x="0" y="21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61" name="Freeform 896"/>
                  <p:cNvSpPr>
                    <a:spLocks noChangeArrowheads="1"/>
                  </p:cNvSpPr>
                  <p:nvPr/>
                </p:nvSpPr>
                <p:spPr bwMode="auto">
                  <a:xfrm>
                    <a:off x="236" y="239"/>
                    <a:ext cx="80" cy="19"/>
                  </a:xfrm>
                  <a:custGeom>
                    <a:avLst/>
                    <a:gdLst>
                      <a:gd name="T0" fmla="*/ 7 w 79"/>
                      <a:gd name="T1" fmla="*/ 9 h 19"/>
                      <a:gd name="T2" fmla="*/ 81 w 79"/>
                      <a:gd name="T3" fmla="*/ 0 h 19"/>
                      <a:gd name="T4" fmla="*/ 75 w 79"/>
                      <a:gd name="T5" fmla="*/ 10 h 19"/>
                      <a:gd name="T6" fmla="*/ 0 w 79"/>
                      <a:gd name="T7" fmla="*/ 19 h 19"/>
                      <a:gd name="T8" fmla="*/ 7 w 79"/>
                      <a:gd name="T9" fmla="*/ 9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9"/>
                      <a:gd name="T16" fmla="*/ 0 h 19"/>
                      <a:gd name="T17" fmla="*/ 79 w 79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9" h="19">
                        <a:moveTo>
                          <a:pt x="7" y="9"/>
                        </a:moveTo>
                        <a:lnTo>
                          <a:pt x="79" y="0"/>
                        </a:lnTo>
                        <a:cubicBezTo>
                          <a:pt x="79" y="0"/>
                          <a:pt x="77" y="6"/>
                          <a:pt x="73" y="10"/>
                        </a:cubicBezTo>
                        <a:lnTo>
                          <a:pt x="0" y="19"/>
                        </a:lnTo>
                        <a:lnTo>
                          <a:pt x="7" y="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62" name="Freeform 897"/>
                  <p:cNvSpPr>
                    <a:spLocks noChangeArrowheads="1"/>
                  </p:cNvSpPr>
                  <p:nvPr/>
                </p:nvSpPr>
                <p:spPr bwMode="auto">
                  <a:xfrm>
                    <a:off x="358" y="298"/>
                    <a:ext cx="20" cy="7"/>
                  </a:xfrm>
                  <a:custGeom>
                    <a:avLst/>
                    <a:gdLst>
                      <a:gd name="T0" fmla="*/ 1 w 19"/>
                      <a:gd name="T1" fmla="*/ 2 h 6"/>
                      <a:gd name="T2" fmla="*/ 21 w 19"/>
                      <a:gd name="T3" fmla="*/ 0 h 6"/>
                      <a:gd name="T4" fmla="*/ 21 w 19"/>
                      <a:gd name="T5" fmla="*/ 5 h 6"/>
                      <a:gd name="T6" fmla="*/ 12 w 19"/>
                      <a:gd name="T7" fmla="*/ 8 h 6"/>
                      <a:gd name="T8" fmla="*/ 0 w 19"/>
                      <a:gd name="T9" fmla="*/ 8 h 6"/>
                      <a:gd name="T10" fmla="*/ 1 w 19"/>
                      <a:gd name="T11" fmla="*/ 2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"/>
                      <a:gd name="T19" fmla="*/ 0 h 6"/>
                      <a:gd name="T20" fmla="*/ 19 w 19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" h="6">
                        <a:moveTo>
                          <a:pt x="1" y="2"/>
                        </a:moveTo>
                        <a:lnTo>
                          <a:pt x="19" y="0"/>
                        </a:lnTo>
                        <a:lnTo>
                          <a:pt x="19" y="3"/>
                        </a:lnTo>
                        <a:cubicBezTo>
                          <a:pt x="19" y="3"/>
                          <a:pt x="15" y="5"/>
                          <a:pt x="10" y="6"/>
                        </a:cubicBezTo>
                        <a:cubicBezTo>
                          <a:pt x="10" y="6"/>
                          <a:pt x="5" y="7"/>
                          <a:pt x="0" y="6"/>
                        </a:cubicBezTo>
                        <a:lnTo>
                          <a:pt x="1" y="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63" name="Freeform 898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269"/>
                    <a:ext cx="244" cy="42"/>
                  </a:xfrm>
                  <a:custGeom>
                    <a:avLst/>
                    <a:gdLst>
                      <a:gd name="T0" fmla="*/ 6 w 244"/>
                      <a:gd name="T1" fmla="*/ 43 h 41"/>
                      <a:gd name="T2" fmla="*/ 244 w 244"/>
                      <a:gd name="T3" fmla="*/ 4 h 41"/>
                      <a:gd name="T4" fmla="*/ 235 w 244"/>
                      <a:gd name="T5" fmla="*/ 0 h 41"/>
                      <a:gd name="T6" fmla="*/ 0 w 244"/>
                      <a:gd name="T7" fmla="*/ 36 h 41"/>
                      <a:gd name="T8" fmla="*/ 6 w 244"/>
                      <a:gd name="T9" fmla="*/ 43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4"/>
                      <a:gd name="T16" fmla="*/ 0 h 41"/>
                      <a:gd name="T17" fmla="*/ 244 w 244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4" h="41">
                        <a:moveTo>
                          <a:pt x="6" y="41"/>
                        </a:moveTo>
                        <a:lnTo>
                          <a:pt x="244" y="4"/>
                        </a:lnTo>
                        <a:lnTo>
                          <a:pt x="235" y="0"/>
                        </a:lnTo>
                        <a:lnTo>
                          <a:pt x="0" y="34"/>
                        </a:lnTo>
                        <a:lnTo>
                          <a:pt x="6" y="4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64" name="Line 899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39" y="299"/>
                    <a:ext cx="7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65" name="Line 900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26" y="287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66" name="Line 901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07" y="276"/>
                    <a:ext cx="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23" name="Group 902"/>
                <p:cNvGrpSpPr>
                  <a:grpSpLocks/>
                </p:cNvGrpSpPr>
                <p:nvPr/>
              </p:nvGrpSpPr>
              <p:grpSpPr bwMode="auto">
                <a:xfrm>
                  <a:off x="405" y="28"/>
                  <a:ext cx="424" cy="410"/>
                  <a:chOff x="0" y="0"/>
                  <a:chExt cx="424" cy="410"/>
                </a:xfrm>
              </p:grpSpPr>
              <p:sp>
                <p:nvSpPr>
                  <p:cNvPr id="3439" name="Freeform 903"/>
                  <p:cNvSpPr>
                    <a:spLocks noChangeArrowheads="1"/>
                  </p:cNvSpPr>
                  <p:nvPr/>
                </p:nvSpPr>
                <p:spPr bwMode="auto">
                  <a:xfrm>
                    <a:off x="72" y="277"/>
                    <a:ext cx="128" cy="42"/>
                  </a:xfrm>
                  <a:custGeom>
                    <a:avLst/>
                    <a:gdLst>
                      <a:gd name="T0" fmla="*/ 0 w 127"/>
                      <a:gd name="T1" fmla="*/ 40 h 42"/>
                      <a:gd name="T2" fmla="*/ 2 w 127"/>
                      <a:gd name="T3" fmla="*/ 31 h 42"/>
                      <a:gd name="T4" fmla="*/ 7 w 127"/>
                      <a:gd name="T5" fmla="*/ 24 h 42"/>
                      <a:gd name="T6" fmla="*/ 121 w 127"/>
                      <a:gd name="T7" fmla="*/ 22 h 42"/>
                      <a:gd name="T8" fmla="*/ 127 w 127"/>
                      <a:gd name="T9" fmla="*/ 29 h 42"/>
                      <a:gd name="T10" fmla="*/ 129 w 127"/>
                      <a:gd name="T11" fmla="*/ 38 h 42"/>
                      <a:gd name="T12" fmla="*/ 114 w 127"/>
                      <a:gd name="T13" fmla="*/ 47 h 42"/>
                      <a:gd name="T14" fmla="*/ 11 w 127"/>
                      <a:gd name="T15" fmla="*/ 47 h 42"/>
                      <a:gd name="T16" fmla="*/ 0 w 127"/>
                      <a:gd name="T17" fmla="*/ 40 h 4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7"/>
                      <a:gd name="T28" fmla="*/ 0 h 42"/>
                      <a:gd name="T29" fmla="*/ 127 w 127"/>
                      <a:gd name="T30" fmla="*/ 42 h 4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7" h="42">
                        <a:moveTo>
                          <a:pt x="0" y="40"/>
                        </a:moveTo>
                        <a:cubicBezTo>
                          <a:pt x="0" y="40"/>
                          <a:pt x="0" y="35"/>
                          <a:pt x="2" y="31"/>
                        </a:cubicBezTo>
                        <a:cubicBezTo>
                          <a:pt x="2" y="31"/>
                          <a:pt x="4" y="27"/>
                          <a:pt x="7" y="24"/>
                        </a:cubicBezTo>
                        <a:cubicBezTo>
                          <a:pt x="7" y="24"/>
                          <a:pt x="63" y="0"/>
                          <a:pt x="119" y="22"/>
                        </a:cubicBezTo>
                        <a:cubicBezTo>
                          <a:pt x="119" y="22"/>
                          <a:pt x="123" y="25"/>
                          <a:pt x="125" y="29"/>
                        </a:cubicBezTo>
                        <a:cubicBezTo>
                          <a:pt x="125" y="29"/>
                          <a:pt x="127" y="33"/>
                          <a:pt x="127" y="38"/>
                        </a:cubicBezTo>
                        <a:cubicBezTo>
                          <a:pt x="127" y="38"/>
                          <a:pt x="120" y="44"/>
                          <a:pt x="112" y="47"/>
                        </a:cubicBezTo>
                        <a:cubicBezTo>
                          <a:pt x="112" y="47"/>
                          <a:pt x="61" y="60"/>
                          <a:pt x="11" y="47"/>
                        </a:cubicBezTo>
                        <a:cubicBezTo>
                          <a:pt x="11" y="47"/>
                          <a:pt x="4" y="46"/>
                          <a:pt x="0" y="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40" name="Freeform 904"/>
                  <p:cNvSpPr>
                    <a:spLocks noChangeArrowheads="1"/>
                  </p:cNvSpPr>
                  <p:nvPr/>
                </p:nvSpPr>
                <p:spPr bwMode="auto">
                  <a:xfrm>
                    <a:off x="78" y="279"/>
                    <a:ext cx="116" cy="29"/>
                  </a:xfrm>
                  <a:custGeom>
                    <a:avLst/>
                    <a:gdLst>
                      <a:gd name="T0" fmla="*/ 6 w 116"/>
                      <a:gd name="T1" fmla="*/ 12 h 28"/>
                      <a:gd name="T2" fmla="*/ 10 w 116"/>
                      <a:gd name="T3" fmla="*/ 9 h 28"/>
                      <a:gd name="T4" fmla="*/ 15 w 116"/>
                      <a:gd name="T5" fmla="*/ 7 h 28"/>
                      <a:gd name="T6" fmla="*/ 22 w 116"/>
                      <a:gd name="T7" fmla="*/ 4 h 28"/>
                      <a:gd name="T8" fmla="*/ 31 w 116"/>
                      <a:gd name="T9" fmla="*/ 2 h 28"/>
                      <a:gd name="T10" fmla="*/ 41 w 116"/>
                      <a:gd name="T11" fmla="*/ 1 h 28"/>
                      <a:gd name="T12" fmla="*/ 52 w 116"/>
                      <a:gd name="T13" fmla="*/ 0 h 28"/>
                      <a:gd name="T14" fmla="*/ 63 w 116"/>
                      <a:gd name="T15" fmla="*/ 0 h 28"/>
                      <a:gd name="T16" fmla="*/ 74 w 116"/>
                      <a:gd name="T17" fmla="*/ 0 h 28"/>
                      <a:gd name="T18" fmla="*/ 84 w 116"/>
                      <a:gd name="T19" fmla="*/ 1 h 28"/>
                      <a:gd name="T20" fmla="*/ 93 w 116"/>
                      <a:gd name="T21" fmla="*/ 3 h 28"/>
                      <a:gd name="T22" fmla="*/ 100 w 116"/>
                      <a:gd name="T23" fmla="*/ 5 h 28"/>
                      <a:gd name="T24" fmla="*/ 105 w 116"/>
                      <a:gd name="T25" fmla="*/ 7 h 28"/>
                      <a:gd name="T26" fmla="*/ 109 w 116"/>
                      <a:gd name="T27" fmla="*/ 10 h 28"/>
                      <a:gd name="T28" fmla="*/ 110 w 116"/>
                      <a:gd name="T29" fmla="*/ 13 h 28"/>
                      <a:gd name="T30" fmla="*/ 108 w 116"/>
                      <a:gd name="T31" fmla="*/ 17 h 28"/>
                      <a:gd name="T32" fmla="*/ 105 w 116"/>
                      <a:gd name="T33" fmla="*/ 20 h 28"/>
                      <a:gd name="T34" fmla="*/ 99 w 116"/>
                      <a:gd name="T35" fmla="*/ 23 h 28"/>
                      <a:gd name="T36" fmla="*/ 92 w 116"/>
                      <a:gd name="T37" fmla="*/ 25 h 28"/>
                      <a:gd name="T38" fmla="*/ 83 w 116"/>
                      <a:gd name="T39" fmla="*/ 27 h 28"/>
                      <a:gd name="T40" fmla="*/ 73 w 116"/>
                      <a:gd name="T41" fmla="*/ 28 h 28"/>
                      <a:gd name="T42" fmla="*/ 62 w 116"/>
                      <a:gd name="T43" fmla="*/ 29 h 28"/>
                      <a:gd name="T44" fmla="*/ 51 w 116"/>
                      <a:gd name="T45" fmla="*/ 29 h 28"/>
                      <a:gd name="T46" fmla="*/ 40 w 116"/>
                      <a:gd name="T47" fmla="*/ 29 h 28"/>
                      <a:gd name="T48" fmla="*/ 30 w 116"/>
                      <a:gd name="T49" fmla="*/ 28 h 28"/>
                      <a:gd name="T50" fmla="*/ 22 w 116"/>
                      <a:gd name="T51" fmla="*/ 26 h 28"/>
                      <a:gd name="T52" fmla="*/ 15 w 116"/>
                      <a:gd name="T53" fmla="*/ 24 h 28"/>
                      <a:gd name="T54" fmla="*/ 9 w 116"/>
                      <a:gd name="T55" fmla="*/ 22 h 28"/>
                      <a:gd name="T56" fmla="*/ 6 w 116"/>
                      <a:gd name="T57" fmla="*/ 19 h 28"/>
                      <a:gd name="T58" fmla="*/ 0 w 116"/>
                      <a:gd name="T59" fmla="*/ 17 h 28"/>
                      <a:gd name="T60" fmla="*/ 1 w 116"/>
                      <a:gd name="T61" fmla="*/ 12 h 28"/>
                      <a:gd name="T62" fmla="*/ 5 w 116"/>
                      <a:gd name="T63" fmla="*/ 9 h 28"/>
                      <a:gd name="T64" fmla="*/ 11 w 116"/>
                      <a:gd name="T65" fmla="*/ 6 h 28"/>
                      <a:gd name="T66" fmla="*/ 20 w 116"/>
                      <a:gd name="T67" fmla="*/ 4 h 28"/>
                      <a:gd name="T68" fmla="*/ 30 w 116"/>
                      <a:gd name="T69" fmla="*/ 2 h 28"/>
                      <a:gd name="T70" fmla="*/ 41 w 116"/>
                      <a:gd name="T71" fmla="*/ 1 h 28"/>
                      <a:gd name="T72" fmla="*/ 53 w 116"/>
                      <a:gd name="T73" fmla="*/ 0 h 28"/>
                      <a:gd name="T74" fmla="*/ 65 w 116"/>
                      <a:gd name="T75" fmla="*/ 0 h 28"/>
                      <a:gd name="T76" fmla="*/ 77 w 116"/>
                      <a:gd name="T77" fmla="*/ 0 h 28"/>
                      <a:gd name="T78" fmla="*/ 88 w 116"/>
                      <a:gd name="T79" fmla="*/ 1 h 28"/>
                      <a:gd name="T80" fmla="*/ 98 w 116"/>
                      <a:gd name="T81" fmla="*/ 3 h 28"/>
                      <a:gd name="T82" fmla="*/ 106 w 116"/>
                      <a:gd name="T83" fmla="*/ 5 h 28"/>
                      <a:gd name="T84" fmla="*/ 111 w 116"/>
                      <a:gd name="T85" fmla="*/ 7 h 28"/>
                      <a:gd name="T86" fmla="*/ 115 w 116"/>
                      <a:gd name="T87" fmla="*/ 10 h 28"/>
                      <a:gd name="T88" fmla="*/ 116 w 116"/>
                      <a:gd name="T89" fmla="*/ 13 h 28"/>
                      <a:gd name="T90" fmla="*/ 114 w 116"/>
                      <a:gd name="T91" fmla="*/ 18 h 28"/>
                      <a:gd name="T92" fmla="*/ 110 w 116"/>
                      <a:gd name="T93" fmla="*/ 21 h 28"/>
                      <a:gd name="T94" fmla="*/ 103 w 116"/>
                      <a:gd name="T95" fmla="*/ 24 h 28"/>
                      <a:gd name="T96" fmla="*/ 95 w 116"/>
                      <a:gd name="T97" fmla="*/ 26 h 28"/>
                      <a:gd name="T98" fmla="*/ 84 w 116"/>
                      <a:gd name="T99" fmla="*/ 28 h 28"/>
                      <a:gd name="T100" fmla="*/ 73 w 116"/>
                      <a:gd name="T101" fmla="*/ 29 h 28"/>
                      <a:gd name="T102" fmla="*/ 61 w 116"/>
                      <a:gd name="T103" fmla="*/ 30 h 28"/>
                      <a:gd name="T104" fmla="*/ 49 w 116"/>
                      <a:gd name="T105" fmla="*/ 30 h 28"/>
                      <a:gd name="T106" fmla="*/ 37 w 116"/>
                      <a:gd name="T107" fmla="*/ 30 h 28"/>
                      <a:gd name="T108" fmla="*/ 26 w 116"/>
                      <a:gd name="T109" fmla="*/ 29 h 28"/>
                      <a:gd name="T110" fmla="*/ 16 w 116"/>
                      <a:gd name="T111" fmla="*/ 27 h 28"/>
                      <a:gd name="T112" fmla="*/ 9 w 116"/>
                      <a:gd name="T113" fmla="*/ 25 h 28"/>
                      <a:gd name="T114" fmla="*/ 3 w 116"/>
                      <a:gd name="T115" fmla="*/ 22 h 28"/>
                      <a:gd name="T116" fmla="*/ 0 w 116"/>
                      <a:gd name="T117" fmla="*/ 19 h 2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16"/>
                      <a:gd name="T178" fmla="*/ 0 h 28"/>
                      <a:gd name="T179" fmla="*/ 116 w 116"/>
                      <a:gd name="T180" fmla="*/ 28 h 2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16" h="28">
                        <a:moveTo>
                          <a:pt x="5" y="15"/>
                        </a:moveTo>
                        <a:lnTo>
                          <a:pt x="5" y="14"/>
                        </a:lnTo>
                        <a:lnTo>
                          <a:pt x="6" y="13"/>
                        </a:lnTo>
                        <a:lnTo>
                          <a:pt x="6" y="12"/>
                        </a:lnTo>
                        <a:lnTo>
                          <a:pt x="7" y="12"/>
                        </a:lnTo>
                        <a:lnTo>
                          <a:pt x="7" y="11"/>
                        </a:lnTo>
                        <a:lnTo>
                          <a:pt x="8" y="11"/>
                        </a:lnTo>
                        <a:lnTo>
                          <a:pt x="8" y="10"/>
                        </a:lnTo>
                        <a:lnTo>
                          <a:pt x="9" y="10"/>
                        </a:lnTo>
                        <a:lnTo>
                          <a:pt x="9" y="9"/>
                        </a:lnTo>
                        <a:lnTo>
                          <a:pt x="10" y="9"/>
                        </a:lnTo>
                        <a:lnTo>
                          <a:pt x="11" y="9"/>
                        </a:lnTo>
                        <a:lnTo>
                          <a:pt x="11" y="8"/>
                        </a:lnTo>
                        <a:lnTo>
                          <a:pt x="12" y="8"/>
                        </a:lnTo>
                        <a:lnTo>
                          <a:pt x="13" y="7"/>
                        </a:lnTo>
                        <a:lnTo>
                          <a:pt x="14" y="7"/>
                        </a:lnTo>
                        <a:lnTo>
                          <a:pt x="15" y="7"/>
                        </a:lnTo>
                        <a:lnTo>
                          <a:pt x="15" y="6"/>
                        </a:lnTo>
                        <a:lnTo>
                          <a:pt x="16" y="6"/>
                        </a:lnTo>
                        <a:lnTo>
                          <a:pt x="17" y="6"/>
                        </a:lnTo>
                        <a:lnTo>
                          <a:pt x="18" y="6"/>
                        </a:lnTo>
                        <a:lnTo>
                          <a:pt x="18" y="5"/>
                        </a:lnTo>
                        <a:lnTo>
                          <a:pt x="19" y="5"/>
                        </a:lnTo>
                        <a:lnTo>
                          <a:pt x="20" y="5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3" y="4"/>
                        </a:lnTo>
                        <a:lnTo>
                          <a:pt x="24" y="4"/>
                        </a:lnTo>
                        <a:lnTo>
                          <a:pt x="25" y="4"/>
                        </a:lnTo>
                        <a:lnTo>
                          <a:pt x="26" y="3"/>
                        </a:lnTo>
                        <a:lnTo>
                          <a:pt x="27" y="3"/>
                        </a:lnTo>
                        <a:lnTo>
                          <a:pt x="28" y="3"/>
                        </a:lnTo>
                        <a:lnTo>
                          <a:pt x="29" y="3"/>
                        </a:lnTo>
                        <a:lnTo>
                          <a:pt x="30" y="3"/>
                        </a:lnTo>
                        <a:lnTo>
                          <a:pt x="31" y="2"/>
                        </a:lnTo>
                        <a:lnTo>
                          <a:pt x="32" y="2"/>
                        </a:lnTo>
                        <a:lnTo>
                          <a:pt x="33" y="2"/>
                        </a:lnTo>
                        <a:lnTo>
                          <a:pt x="34" y="2"/>
                        </a:lnTo>
                        <a:lnTo>
                          <a:pt x="35" y="2"/>
                        </a:lnTo>
                        <a:lnTo>
                          <a:pt x="36" y="2"/>
                        </a:lnTo>
                        <a:lnTo>
                          <a:pt x="37" y="2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1"/>
                        </a:lnTo>
                        <a:lnTo>
                          <a:pt x="42" y="1"/>
                        </a:lnTo>
                        <a:lnTo>
                          <a:pt x="43" y="1"/>
                        </a:lnTo>
                        <a:lnTo>
                          <a:pt x="44" y="1"/>
                        </a:lnTo>
                        <a:lnTo>
                          <a:pt x="45" y="1"/>
                        </a:lnTo>
                        <a:lnTo>
                          <a:pt x="46" y="1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9" y="1"/>
                        </a:lnTo>
                        <a:lnTo>
                          <a:pt x="80" y="1"/>
                        </a:lnTo>
                        <a:lnTo>
                          <a:pt x="81" y="1"/>
                        </a:lnTo>
                        <a:lnTo>
                          <a:pt x="82" y="1"/>
                        </a:lnTo>
                        <a:lnTo>
                          <a:pt x="83" y="1"/>
                        </a:lnTo>
                        <a:lnTo>
                          <a:pt x="84" y="1"/>
                        </a:lnTo>
                        <a:lnTo>
                          <a:pt x="85" y="1"/>
                        </a:lnTo>
                        <a:lnTo>
                          <a:pt x="86" y="2"/>
                        </a:lnTo>
                        <a:lnTo>
                          <a:pt x="87" y="2"/>
                        </a:lnTo>
                        <a:lnTo>
                          <a:pt x="88" y="2"/>
                        </a:lnTo>
                        <a:lnTo>
                          <a:pt x="89" y="2"/>
                        </a:lnTo>
                        <a:lnTo>
                          <a:pt x="90" y="2"/>
                        </a:lnTo>
                        <a:lnTo>
                          <a:pt x="91" y="2"/>
                        </a:lnTo>
                        <a:lnTo>
                          <a:pt x="92" y="3"/>
                        </a:lnTo>
                        <a:lnTo>
                          <a:pt x="93" y="3"/>
                        </a:lnTo>
                        <a:lnTo>
                          <a:pt x="94" y="3"/>
                        </a:lnTo>
                        <a:lnTo>
                          <a:pt x="95" y="3"/>
                        </a:lnTo>
                        <a:lnTo>
                          <a:pt x="96" y="4"/>
                        </a:lnTo>
                        <a:lnTo>
                          <a:pt x="97" y="4"/>
                        </a:lnTo>
                        <a:lnTo>
                          <a:pt x="98" y="4"/>
                        </a:lnTo>
                        <a:lnTo>
                          <a:pt x="99" y="4"/>
                        </a:lnTo>
                        <a:lnTo>
                          <a:pt x="99" y="5"/>
                        </a:lnTo>
                        <a:lnTo>
                          <a:pt x="100" y="5"/>
                        </a:lnTo>
                        <a:lnTo>
                          <a:pt x="101" y="5"/>
                        </a:lnTo>
                        <a:lnTo>
                          <a:pt x="102" y="5"/>
                        </a:lnTo>
                        <a:lnTo>
                          <a:pt x="102" y="6"/>
                        </a:lnTo>
                        <a:lnTo>
                          <a:pt x="103" y="6"/>
                        </a:lnTo>
                        <a:lnTo>
                          <a:pt x="104" y="6"/>
                        </a:lnTo>
                        <a:lnTo>
                          <a:pt x="104" y="7"/>
                        </a:lnTo>
                        <a:lnTo>
                          <a:pt x="105" y="7"/>
                        </a:lnTo>
                        <a:lnTo>
                          <a:pt x="106" y="7"/>
                        </a:lnTo>
                        <a:lnTo>
                          <a:pt x="106" y="8"/>
                        </a:lnTo>
                        <a:lnTo>
                          <a:pt x="107" y="8"/>
                        </a:lnTo>
                        <a:lnTo>
                          <a:pt x="108" y="9"/>
                        </a:lnTo>
                        <a:lnTo>
                          <a:pt x="109" y="10"/>
                        </a:lnTo>
                        <a:lnTo>
                          <a:pt x="109" y="11"/>
                        </a:lnTo>
                        <a:lnTo>
                          <a:pt x="110" y="11"/>
                        </a:lnTo>
                        <a:lnTo>
                          <a:pt x="110" y="12"/>
                        </a:lnTo>
                        <a:lnTo>
                          <a:pt x="110" y="13"/>
                        </a:lnTo>
                        <a:lnTo>
                          <a:pt x="110" y="14"/>
                        </a:lnTo>
                        <a:lnTo>
                          <a:pt x="109" y="14"/>
                        </a:lnTo>
                        <a:lnTo>
                          <a:pt x="109" y="15"/>
                        </a:lnTo>
                        <a:lnTo>
                          <a:pt x="108" y="15"/>
                        </a:lnTo>
                        <a:lnTo>
                          <a:pt x="108" y="16"/>
                        </a:lnTo>
                        <a:lnTo>
                          <a:pt x="107" y="17"/>
                        </a:lnTo>
                        <a:lnTo>
                          <a:pt x="106" y="17"/>
                        </a:lnTo>
                        <a:lnTo>
                          <a:pt x="106" y="18"/>
                        </a:lnTo>
                        <a:lnTo>
                          <a:pt x="105" y="18"/>
                        </a:lnTo>
                        <a:lnTo>
                          <a:pt x="104" y="19"/>
                        </a:lnTo>
                        <a:lnTo>
                          <a:pt x="103" y="19"/>
                        </a:lnTo>
                        <a:lnTo>
                          <a:pt x="102" y="20"/>
                        </a:lnTo>
                        <a:lnTo>
                          <a:pt x="101" y="20"/>
                        </a:lnTo>
                        <a:lnTo>
                          <a:pt x="100" y="20"/>
                        </a:lnTo>
                        <a:lnTo>
                          <a:pt x="100" y="21"/>
                        </a:lnTo>
                        <a:lnTo>
                          <a:pt x="99" y="21"/>
                        </a:lnTo>
                        <a:lnTo>
                          <a:pt x="98" y="21"/>
                        </a:lnTo>
                        <a:lnTo>
                          <a:pt x="97" y="22"/>
                        </a:lnTo>
                        <a:lnTo>
                          <a:pt x="96" y="22"/>
                        </a:lnTo>
                        <a:lnTo>
                          <a:pt x="95" y="22"/>
                        </a:lnTo>
                        <a:lnTo>
                          <a:pt x="94" y="22"/>
                        </a:lnTo>
                        <a:lnTo>
                          <a:pt x="94" y="23"/>
                        </a:lnTo>
                        <a:lnTo>
                          <a:pt x="93" y="23"/>
                        </a:lnTo>
                        <a:lnTo>
                          <a:pt x="92" y="23"/>
                        </a:lnTo>
                        <a:lnTo>
                          <a:pt x="91" y="23"/>
                        </a:lnTo>
                        <a:lnTo>
                          <a:pt x="90" y="23"/>
                        </a:lnTo>
                        <a:lnTo>
                          <a:pt x="90" y="24"/>
                        </a:lnTo>
                        <a:lnTo>
                          <a:pt x="89" y="24"/>
                        </a:lnTo>
                        <a:lnTo>
                          <a:pt x="88" y="24"/>
                        </a:lnTo>
                        <a:lnTo>
                          <a:pt x="87" y="24"/>
                        </a:lnTo>
                        <a:lnTo>
                          <a:pt x="86" y="24"/>
                        </a:lnTo>
                        <a:lnTo>
                          <a:pt x="85" y="24"/>
                        </a:lnTo>
                        <a:lnTo>
                          <a:pt x="84" y="25"/>
                        </a:lnTo>
                        <a:lnTo>
                          <a:pt x="83" y="25"/>
                        </a:lnTo>
                        <a:lnTo>
                          <a:pt x="82" y="25"/>
                        </a:lnTo>
                        <a:lnTo>
                          <a:pt x="81" y="25"/>
                        </a:lnTo>
                        <a:lnTo>
                          <a:pt x="80" y="25"/>
                        </a:lnTo>
                        <a:lnTo>
                          <a:pt x="79" y="25"/>
                        </a:lnTo>
                        <a:lnTo>
                          <a:pt x="78" y="26"/>
                        </a:lnTo>
                        <a:lnTo>
                          <a:pt x="77" y="26"/>
                        </a:lnTo>
                        <a:lnTo>
                          <a:pt x="76" y="26"/>
                        </a:lnTo>
                        <a:lnTo>
                          <a:pt x="75" y="26"/>
                        </a:lnTo>
                        <a:lnTo>
                          <a:pt x="74" y="26"/>
                        </a:lnTo>
                        <a:lnTo>
                          <a:pt x="73" y="26"/>
                        </a:lnTo>
                        <a:lnTo>
                          <a:pt x="72" y="26"/>
                        </a:lnTo>
                        <a:lnTo>
                          <a:pt x="71" y="26"/>
                        </a:lnTo>
                        <a:lnTo>
                          <a:pt x="70" y="26"/>
                        </a:lnTo>
                        <a:lnTo>
                          <a:pt x="69" y="26"/>
                        </a:lnTo>
                        <a:lnTo>
                          <a:pt x="68" y="27"/>
                        </a:lnTo>
                        <a:lnTo>
                          <a:pt x="67" y="27"/>
                        </a:lnTo>
                        <a:lnTo>
                          <a:pt x="66" y="27"/>
                        </a:lnTo>
                        <a:lnTo>
                          <a:pt x="65" y="27"/>
                        </a:lnTo>
                        <a:lnTo>
                          <a:pt x="64" y="27"/>
                        </a:lnTo>
                        <a:lnTo>
                          <a:pt x="63" y="27"/>
                        </a:lnTo>
                        <a:lnTo>
                          <a:pt x="62" y="27"/>
                        </a:lnTo>
                        <a:lnTo>
                          <a:pt x="61" y="27"/>
                        </a:lnTo>
                        <a:lnTo>
                          <a:pt x="60" y="27"/>
                        </a:lnTo>
                        <a:lnTo>
                          <a:pt x="59" y="27"/>
                        </a:lnTo>
                        <a:lnTo>
                          <a:pt x="58" y="27"/>
                        </a:lnTo>
                        <a:lnTo>
                          <a:pt x="57" y="27"/>
                        </a:lnTo>
                        <a:lnTo>
                          <a:pt x="56" y="27"/>
                        </a:lnTo>
                        <a:lnTo>
                          <a:pt x="55" y="27"/>
                        </a:lnTo>
                        <a:lnTo>
                          <a:pt x="54" y="27"/>
                        </a:lnTo>
                        <a:lnTo>
                          <a:pt x="53" y="27"/>
                        </a:lnTo>
                        <a:lnTo>
                          <a:pt x="52" y="27"/>
                        </a:lnTo>
                        <a:lnTo>
                          <a:pt x="51" y="27"/>
                        </a:lnTo>
                        <a:lnTo>
                          <a:pt x="50" y="27"/>
                        </a:lnTo>
                        <a:lnTo>
                          <a:pt x="49" y="27"/>
                        </a:lnTo>
                        <a:lnTo>
                          <a:pt x="48" y="27"/>
                        </a:lnTo>
                        <a:lnTo>
                          <a:pt x="47" y="27"/>
                        </a:lnTo>
                        <a:lnTo>
                          <a:pt x="46" y="27"/>
                        </a:lnTo>
                        <a:lnTo>
                          <a:pt x="45" y="27"/>
                        </a:lnTo>
                        <a:lnTo>
                          <a:pt x="44" y="27"/>
                        </a:lnTo>
                        <a:lnTo>
                          <a:pt x="43" y="27"/>
                        </a:lnTo>
                        <a:lnTo>
                          <a:pt x="42" y="27"/>
                        </a:lnTo>
                        <a:lnTo>
                          <a:pt x="41" y="27"/>
                        </a:lnTo>
                        <a:lnTo>
                          <a:pt x="40" y="27"/>
                        </a:lnTo>
                        <a:lnTo>
                          <a:pt x="39" y="27"/>
                        </a:lnTo>
                        <a:lnTo>
                          <a:pt x="38" y="26"/>
                        </a:lnTo>
                        <a:lnTo>
                          <a:pt x="37" y="26"/>
                        </a:lnTo>
                        <a:lnTo>
                          <a:pt x="36" y="26"/>
                        </a:lnTo>
                        <a:lnTo>
                          <a:pt x="35" y="26"/>
                        </a:lnTo>
                        <a:lnTo>
                          <a:pt x="34" y="26"/>
                        </a:lnTo>
                        <a:lnTo>
                          <a:pt x="33" y="26"/>
                        </a:lnTo>
                        <a:lnTo>
                          <a:pt x="32" y="26"/>
                        </a:lnTo>
                        <a:lnTo>
                          <a:pt x="31" y="26"/>
                        </a:lnTo>
                        <a:lnTo>
                          <a:pt x="30" y="26"/>
                        </a:lnTo>
                        <a:lnTo>
                          <a:pt x="29" y="25"/>
                        </a:lnTo>
                        <a:lnTo>
                          <a:pt x="28" y="25"/>
                        </a:lnTo>
                        <a:lnTo>
                          <a:pt x="27" y="25"/>
                        </a:lnTo>
                        <a:lnTo>
                          <a:pt x="26" y="25"/>
                        </a:lnTo>
                        <a:lnTo>
                          <a:pt x="25" y="25"/>
                        </a:lnTo>
                        <a:lnTo>
                          <a:pt x="24" y="25"/>
                        </a:lnTo>
                        <a:lnTo>
                          <a:pt x="24" y="24"/>
                        </a:lnTo>
                        <a:lnTo>
                          <a:pt x="23" y="24"/>
                        </a:lnTo>
                        <a:lnTo>
                          <a:pt x="22" y="24"/>
                        </a:lnTo>
                        <a:lnTo>
                          <a:pt x="21" y="24"/>
                        </a:lnTo>
                        <a:lnTo>
                          <a:pt x="20" y="24"/>
                        </a:lnTo>
                        <a:lnTo>
                          <a:pt x="19" y="23"/>
                        </a:lnTo>
                        <a:lnTo>
                          <a:pt x="18" y="23"/>
                        </a:lnTo>
                        <a:lnTo>
                          <a:pt x="17" y="23"/>
                        </a:lnTo>
                        <a:lnTo>
                          <a:pt x="16" y="23"/>
                        </a:lnTo>
                        <a:lnTo>
                          <a:pt x="16" y="22"/>
                        </a:lnTo>
                        <a:lnTo>
                          <a:pt x="15" y="22"/>
                        </a:lnTo>
                        <a:lnTo>
                          <a:pt x="14" y="22"/>
                        </a:lnTo>
                        <a:lnTo>
                          <a:pt x="13" y="22"/>
                        </a:lnTo>
                        <a:lnTo>
                          <a:pt x="13" y="21"/>
                        </a:lnTo>
                        <a:lnTo>
                          <a:pt x="12" y="21"/>
                        </a:lnTo>
                        <a:lnTo>
                          <a:pt x="11" y="21"/>
                        </a:lnTo>
                        <a:lnTo>
                          <a:pt x="11" y="20"/>
                        </a:lnTo>
                        <a:lnTo>
                          <a:pt x="10" y="20"/>
                        </a:lnTo>
                        <a:lnTo>
                          <a:pt x="9" y="20"/>
                        </a:lnTo>
                        <a:lnTo>
                          <a:pt x="9" y="19"/>
                        </a:lnTo>
                        <a:lnTo>
                          <a:pt x="8" y="19"/>
                        </a:lnTo>
                        <a:lnTo>
                          <a:pt x="7" y="18"/>
                        </a:lnTo>
                        <a:lnTo>
                          <a:pt x="7" y="17"/>
                        </a:lnTo>
                        <a:lnTo>
                          <a:pt x="6" y="17"/>
                        </a:lnTo>
                        <a:lnTo>
                          <a:pt x="6" y="16"/>
                        </a:lnTo>
                        <a:lnTo>
                          <a:pt x="5" y="15"/>
                        </a:lnTo>
                        <a:moveTo>
                          <a:pt x="0" y="15"/>
                        </a:move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1" y="12"/>
                        </a:lnTo>
                        <a:lnTo>
                          <a:pt x="1" y="11"/>
                        </a:lnTo>
                        <a:lnTo>
                          <a:pt x="2" y="11"/>
                        </a:lnTo>
                        <a:lnTo>
                          <a:pt x="3" y="10"/>
                        </a:lnTo>
                        <a:lnTo>
                          <a:pt x="4" y="10"/>
                        </a:lnTo>
                        <a:lnTo>
                          <a:pt x="4" y="9"/>
                        </a:lnTo>
                        <a:lnTo>
                          <a:pt x="5" y="9"/>
                        </a:lnTo>
                        <a:lnTo>
                          <a:pt x="6" y="8"/>
                        </a:lnTo>
                        <a:lnTo>
                          <a:pt x="7" y="8"/>
                        </a:lnTo>
                        <a:lnTo>
                          <a:pt x="8" y="8"/>
                        </a:lnTo>
                        <a:lnTo>
                          <a:pt x="8" y="7"/>
                        </a:lnTo>
                        <a:lnTo>
                          <a:pt x="9" y="7"/>
                        </a:lnTo>
                        <a:lnTo>
                          <a:pt x="10" y="7"/>
                        </a:lnTo>
                        <a:lnTo>
                          <a:pt x="11" y="6"/>
                        </a:lnTo>
                        <a:lnTo>
                          <a:pt x="12" y="6"/>
                        </a:lnTo>
                        <a:lnTo>
                          <a:pt x="13" y="6"/>
                        </a:lnTo>
                        <a:lnTo>
                          <a:pt x="14" y="5"/>
                        </a:lnTo>
                        <a:lnTo>
                          <a:pt x="15" y="5"/>
                        </a:lnTo>
                        <a:lnTo>
                          <a:pt x="16" y="5"/>
                        </a:lnTo>
                        <a:lnTo>
                          <a:pt x="17" y="5"/>
                        </a:lnTo>
                        <a:lnTo>
                          <a:pt x="17" y="4"/>
                        </a:lnTo>
                        <a:lnTo>
                          <a:pt x="18" y="4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5" y="3"/>
                        </a:lnTo>
                        <a:lnTo>
                          <a:pt x="26" y="3"/>
                        </a:lnTo>
                        <a:lnTo>
                          <a:pt x="27" y="2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2"/>
                        </a:lnTo>
                        <a:lnTo>
                          <a:pt x="32" y="2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1"/>
                        </a:lnTo>
                        <a:lnTo>
                          <a:pt x="37" y="1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1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1"/>
                        </a:lnTo>
                        <a:lnTo>
                          <a:pt x="85" y="1"/>
                        </a:lnTo>
                        <a:lnTo>
                          <a:pt x="86" y="1"/>
                        </a:lnTo>
                        <a:lnTo>
                          <a:pt x="87" y="1"/>
                        </a:lnTo>
                        <a:lnTo>
                          <a:pt x="88" y="1"/>
                        </a:lnTo>
                        <a:lnTo>
                          <a:pt x="89" y="1"/>
                        </a:lnTo>
                        <a:lnTo>
                          <a:pt x="90" y="1"/>
                        </a:lnTo>
                        <a:lnTo>
                          <a:pt x="91" y="1"/>
                        </a:lnTo>
                        <a:lnTo>
                          <a:pt x="91" y="2"/>
                        </a:lnTo>
                        <a:lnTo>
                          <a:pt x="92" y="2"/>
                        </a:lnTo>
                        <a:lnTo>
                          <a:pt x="93" y="2"/>
                        </a:lnTo>
                        <a:lnTo>
                          <a:pt x="94" y="2"/>
                        </a:lnTo>
                        <a:lnTo>
                          <a:pt x="95" y="2"/>
                        </a:lnTo>
                        <a:lnTo>
                          <a:pt x="96" y="2"/>
                        </a:lnTo>
                        <a:lnTo>
                          <a:pt x="97" y="3"/>
                        </a:lnTo>
                        <a:lnTo>
                          <a:pt x="98" y="3"/>
                        </a:lnTo>
                        <a:lnTo>
                          <a:pt x="99" y="3"/>
                        </a:lnTo>
                        <a:lnTo>
                          <a:pt x="100" y="3"/>
                        </a:lnTo>
                        <a:lnTo>
                          <a:pt x="101" y="3"/>
                        </a:lnTo>
                        <a:lnTo>
                          <a:pt x="101" y="4"/>
                        </a:lnTo>
                        <a:lnTo>
                          <a:pt x="102" y="4"/>
                        </a:lnTo>
                        <a:lnTo>
                          <a:pt x="103" y="4"/>
                        </a:lnTo>
                        <a:lnTo>
                          <a:pt x="104" y="4"/>
                        </a:lnTo>
                        <a:lnTo>
                          <a:pt x="105" y="5"/>
                        </a:lnTo>
                        <a:lnTo>
                          <a:pt x="106" y="5"/>
                        </a:lnTo>
                        <a:lnTo>
                          <a:pt x="107" y="5"/>
                        </a:lnTo>
                        <a:lnTo>
                          <a:pt x="108" y="6"/>
                        </a:lnTo>
                        <a:lnTo>
                          <a:pt x="109" y="6"/>
                        </a:lnTo>
                        <a:lnTo>
                          <a:pt x="110" y="6"/>
                        </a:lnTo>
                        <a:lnTo>
                          <a:pt x="110" y="7"/>
                        </a:lnTo>
                        <a:lnTo>
                          <a:pt x="111" y="7"/>
                        </a:lnTo>
                        <a:lnTo>
                          <a:pt x="112" y="8"/>
                        </a:lnTo>
                        <a:lnTo>
                          <a:pt x="113" y="8"/>
                        </a:lnTo>
                        <a:lnTo>
                          <a:pt x="113" y="9"/>
                        </a:lnTo>
                        <a:lnTo>
                          <a:pt x="114" y="9"/>
                        </a:lnTo>
                        <a:lnTo>
                          <a:pt x="114" y="10"/>
                        </a:lnTo>
                        <a:lnTo>
                          <a:pt x="115" y="10"/>
                        </a:lnTo>
                        <a:lnTo>
                          <a:pt x="115" y="11"/>
                        </a:lnTo>
                        <a:lnTo>
                          <a:pt x="116" y="11"/>
                        </a:lnTo>
                        <a:lnTo>
                          <a:pt x="116" y="12"/>
                        </a:lnTo>
                        <a:lnTo>
                          <a:pt x="116" y="13"/>
                        </a:lnTo>
                        <a:lnTo>
                          <a:pt x="116" y="14"/>
                        </a:lnTo>
                        <a:lnTo>
                          <a:pt x="115" y="14"/>
                        </a:lnTo>
                        <a:lnTo>
                          <a:pt x="115" y="15"/>
                        </a:lnTo>
                        <a:lnTo>
                          <a:pt x="115" y="16"/>
                        </a:lnTo>
                        <a:lnTo>
                          <a:pt x="114" y="16"/>
                        </a:lnTo>
                        <a:lnTo>
                          <a:pt x="114" y="17"/>
                        </a:lnTo>
                        <a:lnTo>
                          <a:pt x="113" y="17"/>
                        </a:lnTo>
                        <a:lnTo>
                          <a:pt x="112" y="18"/>
                        </a:lnTo>
                        <a:lnTo>
                          <a:pt x="111" y="18"/>
                        </a:lnTo>
                        <a:lnTo>
                          <a:pt x="111" y="19"/>
                        </a:lnTo>
                        <a:lnTo>
                          <a:pt x="110" y="19"/>
                        </a:lnTo>
                        <a:lnTo>
                          <a:pt x="109" y="19"/>
                        </a:lnTo>
                        <a:lnTo>
                          <a:pt x="109" y="20"/>
                        </a:lnTo>
                        <a:lnTo>
                          <a:pt x="108" y="20"/>
                        </a:lnTo>
                        <a:lnTo>
                          <a:pt x="107" y="20"/>
                        </a:lnTo>
                        <a:lnTo>
                          <a:pt x="107" y="21"/>
                        </a:lnTo>
                        <a:lnTo>
                          <a:pt x="106" y="21"/>
                        </a:lnTo>
                        <a:lnTo>
                          <a:pt x="105" y="21"/>
                        </a:lnTo>
                        <a:lnTo>
                          <a:pt x="104" y="22"/>
                        </a:lnTo>
                        <a:lnTo>
                          <a:pt x="103" y="22"/>
                        </a:lnTo>
                        <a:lnTo>
                          <a:pt x="102" y="22"/>
                        </a:lnTo>
                        <a:lnTo>
                          <a:pt x="101" y="23"/>
                        </a:lnTo>
                        <a:lnTo>
                          <a:pt x="100" y="23"/>
                        </a:lnTo>
                        <a:lnTo>
                          <a:pt x="99" y="23"/>
                        </a:lnTo>
                        <a:lnTo>
                          <a:pt x="98" y="24"/>
                        </a:lnTo>
                        <a:lnTo>
                          <a:pt x="97" y="24"/>
                        </a:lnTo>
                        <a:lnTo>
                          <a:pt x="96" y="24"/>
                        </a:lnTo>
                        <a:lnTo>
                          <a:pt x="95" y="24"/>
                        </a:lnTo>
                        <a:lnTo>
                          <a:pt x="94" y="24"/>
                        </a:lnTo>
                        <a:lnTo>
                          <a:pt x="93" y="25"/>
                        </a:lnTo>
                        <a:lnTo>
                          <a:pt x="92" y="25"/>
                        </a:lnTo>
                        <a:lnTo>
                          <a:pt x="91" y="25"/>
                        </a:lnTo>
                        <a:lnTo>
                          <a:pt x="90" y="25"/>
                        </a:lnTo>
                        <a:lnTo>
                          <a:pt x="89" y="25"/>
                        </a:lnTo>
                        <a:lnTo>
                          <a:pt x="88" y="26"/>
                        </a:lnTo>
                        <a:lnTo>
                          <a:pt x="87" y="26"/>
                        </a:lnTo>
                        <a:lnTo>
                          <a:pt x="86" y="26"/>
                        </a:lnTo>
                        <a:lnTo>
                          <a:pt x="85" y="26"/>
                        </a:lnTo>
                        <a:lnTo>
                          <a:pt x="84" y="26"/>
                        </a:lnTo>
                        <a:lnTo>
                          <a:pt x="83" y="26"/>
                        </a:lnTo>
                        <a:lnTo>
                          <a:pt x="82" y="27"/>
                        </a:lnTo>
                        <a:lnTo>
                          <a:pt x="81" y="27"/>
                        </a:lnTo>
                        <a:lnTo>
                          <a:pt x="80" y="27"/>
                        </a:lnTo>
                        <a:lnTo>
                          <a:pt x="79" y="27"/>
                        </a:lnTo>
                        <a:lnTo>
                          <a:pt x="78" y="27"/>
                        </a:lnTo>
                        <a:lnTo>
                          <a:pt x="77" y="27"/>
                        </a:lnTo>
                        <a:lnTo>
                          <a:pt x="76" y="27"/>
                        </a:lnTo>
                        <a:lnTo>
                          <a:pt x="75" y="27"/>
                        </a:lnTo>
                        <a:lnTo>
                          <a:pt x="74" y="27"/>
                        </a:lnTo>
                        <a:lnTo>
                          <a:pt x="73" y="27"/>
                        </a:lnTo>
                        <a:lnTo>
                          <a:pt x="72" y="28"/>
                        </a:lnTo>
                        <a:lnTo>
                          <a:pt x="71" y="28"/>
                        </a:lnTo>
                        <a:lnTo>
                          <a:pt x="70" y="28"/>
                        </a:lnTo>
                        <a:lnTo>
                          <a:pt x="69" y="28"/>
                        </a:lnTo>
                        <a:lnTo>
                          <a:pt x="68" y="28"/>
                        </a:lnTo>
                        <a:lnTo>
                          <a:pt x="67" y="28"/>
                        </a:lnTo>
                        <a:lnTo>
                          <a:pt x="66" y="28"/>
                        </a:lnTo>
                        <a:lnTo>
                          <a:pt x="65" y="28"/>
                        </a:lnTo>
                        <a:lnTo>
                          <a:pt x="64" y="28"/>
                        </a:lnTo>
                        <a:lnTo>
                          <a:pt x="63" y="28"/>
                        </a:lnTo>
                        <a:lnTo>
                          <a:pt x="62" y="28"/>
                        </a:lnTo>
                        <a:lnTo>
                          <a:pt x="61" y="28"/>
                        </a:lnTo>
                        <a:lnTo>
                          <a:pt x="60" y="28"/>
                        </a:lnTo>
                        <a:lnTo>
                          <a:pt x="59" y="28"/>
                        </a:lnTo>
                        <a:lnTo>
                          <a:pt x="58" y="28"/>
                        </a:lnTo>
                        <a:lnTo>
                          <a:pt x="57" y="28"/>
                        </a:lnTo>
                        <a:lnTo>
                          <a:pt x="56" y="28"/>
                        </a:lnTo>
                        <a:lnTo>
                          <a:pt x="55" y="28"/>
                        </a:lnTo>
                        <a:lnTo>
                          <a:pt x="54" y="28"/>
                        </a:lnTo>
                        <a:lnTo>
                          <a:pt x="53" y="28"/>
                        </a:lnTo>
                        <a:lnTo>
                          <a:pt x="52" y="28"/>
                        </a:lnTo>
                        <a:lnTo>
                          <a:pt x="51" y="28"/>
                        </a:lnTo>
                        <a:lnTo>
                          <a:pt x="50" y="28"/>
                        </a:lnTo>
                        <a:lnTo>
                          <a:pt x="49" y="28"/>
                        </a:lnTo>
                        <a:lnTo>
                          <a:pt x="48" y="28"/>
                        </a:lnTo>
                        <a:lnTo>
                          <a:pt x="47" y="28"/>
                        </a:lnTo>
                        <a:lnTo>
                          <a:pt x="46" y="28"/>
                        </a:lnTo>
                        <a:lnTo>
                          <a:pt x="45" y="28"/>
                        </a:lnTo>
                        <a:lnTo>
                          <a:pt x="44" y="28"/>
                        </a:lnTo>
                        <a:lnTo>
                          <a:pt x="43" y="28"/>
                        </a:lnTo>
                        <a:lnTo>
                          <a:pt x="42" y="28"/>
                        </a:lnTo>
                        <a:lnTo>
                          <a:pt x="41" y="28"/>
                        </a:lnTo>
                        <a:lnTo>
                          <a:pt x="40" y="28"/>
                        </a:lnTo>
                        <a:lnTo>
                          <a:pt x="39" y="28"/>
                        </a:lnTo>
                        <a:lnTo>
                          <a:pt x="38" y="28"/>
                        </a:lnTo>
                        <a:lnTo>
                          <a:pt x="37" y="28"/>
                        </a:lnTo>
                        <a:lnTo>
                          <a:pt x="36" y="28"/>
                        </a:lnTo>
                        <a:lnTo>
                          <a:pt x="35" y="28"/>
                        </a:lnTo>
                        <a:lnTo>
                          <a:pt x="34" y="28"/>
                        </a:lnTo>
                        <a:lnTo>
                          <a:pt x="33" y="27"/>
                        </a:lnTo>
                        <a:lnTo>
                          <a:pt x="32" y="27"/>
                        </a:lnTo>
                        <a:lnTo>
                          <a:pt x="31" y="27"/>
                        </a:lnTo>
                        <a:lnTo>
                          <a:pt x="30" y="27"/>
                        </a:ln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27" y="27"/>
                        </a:lnTo>
                        <a:lnTo>
                          <a:pt x="26" y="27"/>
                        </a:lnTo>
                        <a:lnTo>
                          <a:pt x="25" y="27"/>
                        </a:lnTo>
                        <a:lnTo>
                          <a:pt x="24" y="26"/>
                        </a:lnTo>
                        <a:lnTo>
                          <a:pt x="23" y="26"/>
                        </a:lnTo>
                        <a:lnTo>
                          <a:pt x="22" y="26"/>
                        </a:lnTo>
                        <a:lnTo>
                          <a:pt x="21" y="26"/>
                        </a:lnTo>
                        <a:lnTo>
                          <a:pt x="20" y="26"/>
                        </a:lnTo>
                        <a:lnTo>
                          <a:pt x="19" y="26"/>
                        </a:lnTo>
                        <a:lnTo>
                          <a:pt x="19" y="25"/>
                        </a:lnTo>
                        <a:lnTo>
                          <a:pt x="18" y="25"/>
                        </a:lnTo>
                        <a:lnTo>
                          <a:pt x="17" y="25"/>
                        </a:lnTo>
                        <a:lnTo>
                          <a:pt x="16" y="25"/>
                        </a:lnTo>
                        <a:lnTo>
                          <a:pt x="15" y="25"/>
                        </a:lnTo>
                        <a:lnTo>
                          <a:pt x="14" y="24"/>
                        </a:lnTo>
                        <a:lnTo>
                          <a:pt x="13" y="24"/>
                        </a:lnTo>
                        <a:lnTo>
                          <a:pt x="12" y="24"/>
                        </a:lnTo>
                        <a:lnTo>
                          <a:pt x="11" y="23"/>
                        </a:lnTo>
                        <a:lnTo>
                          <a:pt x="10" y="23"/>
                        </a:lnTo>
                        <a:lnTo>
                          <a:pt x="9" y="23"/>
                        </a:lnTo>
                        <a:lnTo>
                          <a:pt x="8" y="22"/>
                        </a:lnTo>
                        <a:lnTo>
                          <a:pt x="7" y="22"/>
                        </a:lnTo>
                        <a:lnTo>
                          <a:pt x="6" y="22"/>
                        </a:lnTo>
                        <a:lnTo>
                          <a:pt x="6" y="21"/>
                        </a:lnTo>
                        <a:lnTo>
                          <a:pt x="5" y="21"/>
                        </a:lnTo>
                        <a:lnTo>
                          <a:pt x="4" y="21"/>
                        </a:lnTo>
                        <a:lnTo>
                          <a:pt x="4" y="20"/>
                        </a:lnTo>
                        <a:lnTo>
                          <a:pt x="3" y="20"/>
                        </a:lnTo>
                        <a:lnTo>
                          <a:pt x="2" y="20"/>
                        </a:lnTo>
                        <a:lnTo>
                          <a:pt x="2" y="19"/>
                        </a:lnTo>
                        <a:lnTo>
                          <a:pt x="1" y="19"/>
                        </a:lnTo>
                        <a:lnTo>
                          <a:pt x="1" y="18"/>
                        </a:ln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41" name="Freeform 905"/>
                  <p:cNvSpPr>
                    <a:spLocks noChangeArrowheads="1"/>
                  </p:cNvSpPr>
                  <p:nvPr/>
                </p:nvSpPr>
                <p:spPr bwMode="auto">
                  <a:xfrm>
                    <a:off x="265" y="32"/>
                    <a:ext cx="90" cy="256"/>
                  </a:xfrm>
                  <a:custGeom>
                    <a:avLst/>
                    <a:gdLst>
                      <a:gd name="T0" fmla="*/ 2 w 90"/>
                      <a:gd name="T1" fmla="*/ 0 h 256"/>
                      <a:gd name="T2" fmla="*/ 81 w 90"/>
                      <a:gd name="T3" fmla="*/ 3 h 256"/>
                      <a:gd name="T4" fmla="*/ 86 w 90"/>
                      <a:gd name="T5" fmla="*/ 6 h 256"/>
                      <a:gd name="T6" fmla="*/ 90 w 90"/>
                      <a:gd name="T7" fmla="*/ 11 h 256"/>
                      <a:gd name="T8" fmla="*/ 87 w 90"/>
                      <a:gd name="T9" fmla="*/ 235 h 256"/>
                      <a:gd name="T10" fmla="*/ 84 w 90"/>
                      <a:gd name="T11" fmla="*/ 242 h 256"/>
                      <a:gd name="T12" fmla="*/ 79 w 90"/>
                      <a:gd name="T13" fmla="*/ 246 h 256"/>
                      <a:gd name="T14" fmla="*/ 0 w 90"/>
                      <a:gd name="T15" fmla="*/ 256 h 256"/>
                      <a:gd name="T16" fmla="*/ 2 w 90"/>
                      <a:gd name="T17" fmla="*/ 0 h 2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0"/>
                      <a:gd name="T28" fmla="*/ 0 h 256"/>
                      <a:gd name="T29" fmla="*/ 90 w 90"/>
                      <a:gd name="T30" fmla="*/ 256 h 25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0" h="256">
                        <a:moveTo>
                          <a:pt x="2" y="0"/>
                        </a:moveTo>
                        <a:lnTo>
                          <a:pt x="81" y="3"/>
                        </a:lnTo>
                        <a:cubicBezTo>
                          <a:pt x="81" y="3"/>
                          <a:pt x="84" y="4"/>
                          <a:pt x="86" y="6"/>
                        </a:cubicBezTo>
                        <a:cubicBezTo>
                          <a:pt x="86" y="6"/>
                          <a:pt x="89" y="8"/>
                          <a:pt x="90" y="11"/>
                        </a:cubicBezTo>
                        <a:lnTo>
                          <a:pt x="87" y="235"/>
                        </a:lnTo>
                        <a:cubicBezTo>
                          <a:pt x="87" y="235"/>
                          <a:pt x="86" y="239"/>
                          <a:pt x="84" y="242"/>
                        </a:cubicBezTo>
                        <a:cubicBezTo>
                          <a:pt x="84" y="242"/>
                          <a:pt x="82" y="244"/>
                          <a:pt x="79" y="246"/>
                        </a:cubicBezTo>
                        <a:lnTo>
                          <a:pt x="0" y="256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42" name="Freeform 906"/>
                  <p:cNvSpPr>
                    <a:spLocks noChangeArrowheads="1"/>
                  </p:cNvSpPr>
                  <p:nvPr/>
                </p:nvSpPr>
                <p:spPr bwMode="auto">
                  <a:xfrm>
                    <a:off x="176" y="32"/>
                    <a:ext cx="97" cy="256"/>
                  </a:xfrm>
                  <a:custGeom>
                    <a:avLst/>
                    <a:gdLst>
                      <a:gd name="T0" fmla="*/ 59 w 97"/>
                      <a:gd name="T1" fmla="*/ 5 h 255"/>
                      <a:gd name="T2" fmla="*/ 89 w 97"/>
                      <a:gd name="T3" fmla="*/ 0 h 255"/>
                      <a:gd name="T4" fmla="*/ 93 w 97"/>
                      <a:gd name="T5" fmla="*/ 0 h 255"/>
                      <a:gd name="T6" fmla="*/ 96 w 97"/>
                      <a:gd name="T7" fmla="*/ 3 h 255"/>
                      <a:gd name="T8" fmla="*/ 97 w 97"/>
                      <a:gd name="T9" fmla="*/ 8 h 255"/>
                      <a:gd name="T10" fmla="*/ 96 w 97"/>
                      <a:gd name="T11" fmla="*/ 249 h 255"/>
                      <a:gd name="T12" fmla="*/ 94 w 97"/>
                      <a:gd name="T13" fmla="*/ 254 h 255"/>
                      <a:gd name="T14" fmla="*/ 91 w 97"/>
                      <a:gd name="T15" fmla="*/ 256 h 255"/>
                      <a:gd name="T16" fmla="*/ 88 w 97"/>
                      <a:gd name="T17" fmla="*/ 257 h 255"/>
                      <a:gd name="T18" fmla="*/ 0 w 97"/>
                      <a:gd name="T19" fmla="*/ 221 h 255"/>
                      <a:gd name="T20" fmla="*/ 65 w 97"/>
                      <a:gd name="T21" fmla="*/ 214 h 255"/>
                      <a:gd name="T22" fmla="*/ 59 w 97"/>
                      <a:gd name="T23" fmla="*/ 5 h 25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7"/>
                      <a:gd name="T37" fmla="*/ 0 h 255"/>
                      <a:gd name="T38" fmla="*/ 97 w 97"/>
                      <a:gd name="T39" fmla="*/ 255 h 25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7" h="255">
                        <a:moveTo>
                          <a:pt x="59" y="5"/>
                        </a:moveTo>
                        <a:lnTo>
                          <a:pt x="89" y="0"/>
                        </a:lnTo>
                        <a:cubicBezTo>
                          <a:pt x="89" y="0"/>
                          <a:pt x="91" y="0"/>
                          <a:pt x="93" y="0"/>
                        </a:cubicBezTo>
                        <a:cubicBezTo>
                          <a:pt x="93" y="0"/>
                          <a:pt x="94" y="1"/>
                          <a:pt x="96" y="3"/>
                        </a:cubicBezTo>
                        <a:cubicBezTo>
                          <a:pt x="96" y="3"/>
                          <a:pt x="97" y="5"/>
                          <a:pt x="97" y="8"/>
                        </a:cubicBezTo>
                        <a:lnTo>
                          <a:pt x="96" y="247"/>
                        </a:lnTo>
                        <a:cubicBezTo>
                          <a:pt x="96" y="247"/>
                          <a:pt x="95" y="250"/>
                          <a:pt x="94" y="252"/>
                        </a:cubicBezTo>
                        <a:cubicBezTo>
                          <a:pt x="94" y="252"/>
                          <a:pt x="93" y="253"/>
                          <a:pt x="91" y="254"/>
                        </a:cubicBezTo>
                        <a:cubicBezTo>
                          <a:pt x="91" y="254"/>
                          <a:pt x="90" y="255"/>
                          <a:pt x="88" y="255"/>
                        </a:cubicBezTo>
                        <a:lnTo>
                          <a:pt x="0" y="219"/>
                        </a:lnTo>
                        <a:lnTo>
                          <a:pt x="65" y="212"/>
                        </a:lnTo>
                        <a:lnTo>
                          <a:pt x="59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43" name="Freeform 907"/>
                  <p:cNvSpPr>
                    <a:spLocks noChangeArrowheads="1"/>
                  </p:cNvSpPr>
                  <p:nvPr/>
                </p:nvSpPr>
                <p:spPr bwMode="auto">
                  <a:xfrm>
                    <a:off x="189" y="43"/>
                    <a:ext cx="76" cy="233"/>
                  </a:xfrm>
                  <a:custGeom>
                    <a:avLst/>
                    <a:gdLst>
                      <a:gd name="T0" fmla="*/ 47 w 76"/>
                      <a:gd name="T1" fmla="*/ 4 h 232"/>
                      <a:gd name="T2" fmla="*/ 71 w 76"/>
                      <a:gd name="T3" fmla="*/ 0 h 232"/>
                      <a:gd name="T4" fmla="*/ 73 w 76"/>
                      <a:gd name="T5" fmla="*/ 0 h 232"/>
                      <a:gd name="T6" fmla="*/ 75 w 76"/>
                      <a:gd name="T7" fmla="*/ 2 h 232"/>
                      <a:gd name="T8" fmla="*/ 76 w 76"/>
                      <a:gd name="T9" fmla="*/ 4 h 232"/>
                      <a:gd name="T10" fmla="*/ 74 w 76"/>
                      <a:gd name="T11" fmla="*/ 229 h 232"/>
                      <a:gd name="T12" fmla="*/ 73 w 76"/>
                      <a:gd name="T13" fmla="*/ 232 h 232"/>
                      <a:gd name="T14" fmla="*/ 72 w 76"/>
                      <a:gd name="T15" fmla="*/ 234 h 232"/>
                      <a:gd name="T16" fmla="*/ 70 w 76"/>
                      <a:gd name="T17" fmla="*/ 234 h 232"/>
                      <a:gd name="T18" fmla="*/ 0 w 76"/>
                      <a:gd name="T19" fmla="*/ 208 h 232"/>
                      <a:gd name="T20" fmla="*/ 52 w 76"/>
                      <a:gd name="T21" fmla="*/ 203 h 232"/>
                      <a:gd name="T22" fmla="*/ 47 w 76"/>
                      <a:gd name="T23" fmla="*/ 4 h 23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6"/>
                      <a:gd name="T37" fmla="*/ 0 h 232"/>
                      <a:gd name="T38" fmla="*/ 76 w 76"/>
                      <a:gd name="T39" fmla="*/ 232 h 23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6" h="232">
                        <a:moveTo>
                          <a:pt x="47" y="4"/>
                        </a:moveTo>
                        <a:lnTo>
                          <a:pt x="71" y="0"/>
                        </a:lnTo>
                        <a:cubicBezTo>
                          <a:pt x="71" y="0"/>
                          <a:pt x="72" y="0"/>
                          <a:pt x="73" y="0"/>
                        </a:cubicBezTo>
                        <a:cubicBezTo>
                          <a:pt x="73" y="0"/>
                          <a:pt x="74" y="1"/>
                          <a:pt x="75" y="2"/>
                        </a:cubicBezTo>
                        <a:cubicBezTo>
                          <a:pt x="75" y="2"/>
                          <a:pt x="75" y="3"/>
                          <a:pt x="76" y="4"/>
                        </a:cubicBezTo>
                        <a:lnTo>
                          <a:pt x="74" y="227"/>
                        </a:lnTo>
                        <a:cubicBezTo>
                          <a:pt x="74" y="227"/>
                          <a:pt x="74" y="229"/>
                          <a:pt x="73" y="230"/>
                        </a:cubicBezTo>
                        <a:cubicBezTo>
                          <a:pt x="73" y="230"/>
                          <a:pt x="73" y="231"/>
                          <a:pt x="72" y="232"/>
                        </a:cubicBezTo>
                        <a:cubicBezTo>
                          <a:pt x="72" y="232"/>
                          <a:pt x="71" y="232"/>
                          <a:pt x="70" y="232"/>
                        </a:cubicBezTo>
                        <a:lnTo>
                          <a:pt x="0" y="206"/>
                        </a:lnTo>
                        <a:lnTo>
                          <a:pt x="52" y="201"/>
                        </a:lnTo>
                        <a:lnTo>
                          <a:pt x="47" y="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44" name="Freeform 90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3" cy="269"/>
                  </a:xfrm>
                  <a:custGeom>
                    <a:avLst/>
                    <a:gdLst>
                      <a:gd name="T0" fmla="*/ 4 w 13"/>
                      <a:gd name="T1" fmla="*/ 0 h 269"/>
                      <a:gd name="T2" fmla="*/ 0 w 13"/>
                      <a:gd name="T3" fmla="*/ 4 h 269"/>
                      <a:gd name="T4" fmla="*/ 10 w 13"/>
                      <a:gd name="T5" fmla="*/ 268 h 269"/>
                      <a:gd name="T6" fmla="*/ 13 w 13"/>
                      <a:gd name="T7" fmla="*/ 269 h 269"/>
                      <a:gd name="T8" fmla="*/ 4 w 13"/>
                      <a:gd name="T9" fmla="*/ 0 h 2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269"/>
                      <a:gd name="T17" fmla="*/ 13 w 13"/>
                      <a:gd name="T18" fmla="*/ 269 h 2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269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10" y="268"/>
                        </a:lnTo>
                        <a:lnTo>
                          <a:pt x="13" y="269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45" name="Freeform 909"/>
                  <p:cNvSpPr>
                    <a:spLocks noChangeArrowheads="1"/>
                  </p:cNvSpPr>
                  <p:nvPr/>
                </p:nvSpPr>
                <p:spPr bwMode="auto">
                  <a:xfrm>
                    <a:off x="111" y="255"/>
                    <a:ext cx="41" cy="35"/>
                  </a:xfrm>
                  <a:custGeom>
                    <a:avLst/>
                    <a:gdLst>
                      <a:gd name="T0" fmla="*/ 35 w 41"/>
                      <a:gd name="T1" fmla="*/ 0 h 34"/>
                      <a:gd name="T2" fmla="*/ 41 w 41"/>
                      <a:gd name="T3" fmla="*/ 31 h 34"/>
                      <a:gd name="T4" fmla="*/ 2 w 41"/>
                      <a:gd name="T5" fmla="*/ 36 h 34"/>
                      <a:gd name="T6" fmla="*/ 0 w 41"/>
                      <a:gd name="T7" fmla="*/ 3 h 34"/>
                      <a:gd name="T8" fmla="*/ 35 w 41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34"/>
                      <a:gd name="T17" fmla="*/ 41 w 41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34">
                        <a:moveTo>
                          <a:pt x="35" y="0"/>
                        </a:moveTo>
                        <a:lnTo>
                          <a:pt x="41" y="29"/>
                        </a:lnTo>
                        <a:lnTo>
                          <a:pt x="2" y="34"/>
                        </a:lnTo>
                        <a:lnTo>
                          <a:pt x="0" y="3"/>
                        </a:lnTo>
                        <a:lnTo>
                          <a:pt x="3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46" name="Freeform 910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259"/>
                    <a:ext cx="7" cy="31"/>
                  </a:xfrm>
                  <a:custGeom>
                    <a:avLst/>
                    <a:gdLst>
                      <a:gd name="T0" fmla="*/ 0 w 6"/>
                      <a:gd name="T1" fmla="*/ 0 h 31"/>
                      <a:gd name="T2" fmla="*/ 1 w 6"/>
                      <a:gd name="T3" fmla="*/ 29 h 31"/>
                      <a:gd name="T4" fmla="*/ 8 w 6"/>
                      <a:gd name="T5" fmla="*/ 31 h 31"/>
                      <a:gd name="T6" fmla="*/ 6 w 6"/>
                      <a:gd name="T7" fmla="*/ 0 h 31"/>
                      <a:gd name="T8" fmla="*/ 0 w 6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31"/>
                      <a:gd name="T17" fmla="*/ 6 w 6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31">
                        <a:moveTo>
                          <a:pt x="0" y="0"/>
                        </a:moveTo>
                        <a:lnTo>
                          <a:pt x="1" y="29"/>
                        </a:lnTo>
                        <a:lnTo>
                          <a:pt x="6" y="3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47" name="Freeform 911"/>
                  <p:cNvSpPr>
                    <a:spLocks noChangeArrowheads="1"/>
                  </p:cNvSpPr>
                  <p:nvPr/>
                </p:nvSpPr>
                <p:spPr bwMode="auto">
                  <a:xfrm>
                    <a:off x="93" y="304"/>
                    <a:ext cx="96" cy="15"/>
                  </a:xfrm>
                  <a:custGeom>
                    <a:avLst/>
                    <a:gdLst>
                      <a:gd name="T0" fmla="*/ 0 w 96"/>
                      <a:gd name="T1" fmla="*/ 12 h 14"/>
                      <a:gd name="T2" fmla="*/ 96 w 96"/>
                      <a:gd name="T3" fmla="*/ 6 h 14"/>
                      <a:gd name="T4" fmla="*/ 95 w 96"/>
                      <a:gd name="T5" fmla="*/ 0 h 14"/>
                      <a:gd name="T6" fmla="*/ 4 w 96"/>
                      <a:gd name="T7" fmla="*/ 5 h 14"/>
                      <a:gd name="T8" fmla="*/ 0 w 96"/>
                      <a:gd name="T9" fmla="*/ 12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4"/>
                      <a:gd name="T17" fmla="*/ 96 w 9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4">
                        <a:moveTo>
                          <a:pt x="0" y="10"/>
                        </a:moveTo>
                        <a:cubicBezTo>
                          <a:pt x="0" y="10"/>
                          <a:pt x="48" y="20"/>
                          <a:pt x="96" y="6"/>
                        </a:cubicBezTo>
                        <a:lnTo>
                          <a:pt x="95" y="0"/>
                        </a:lnTo>
                        <a:cubicBezTo>
                          <a:pt x="95" y="0"/>
                          <a:pt x="50" y="14"/>
                          <a:pt x="4" y="5"/>
                        </a:cubicBezTo>
                        <a:lnTo>
                          <a:pt x="0" y="1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48" name="Freeform 912"/>
                  <p:cNvSpPr>
                    <a:spLocks noChangeArrowheads="1"/>
                  </p:cNvSpPr>
                  <p:nvPr/>
                </p:nvSpPr>
                <p:spPr bwMode="auto">
                  <a:xfrm>
                    <a:off x="121" y="308"/>
                    <a:ext cx="43" cy="4"/>
                  </a:xfrm>
                  <a:custGeom>
                    <a:avLst/>
                    <a:gdLst>
                      <a:gd name="T0" fmla="*/ 0 w 42"/>
                      <a:gd name="T1" fmla="*/ 4 h 3"/>
                      <a:gd name="T2" fmla="*/ 44 w 42"/>
                      <a:gd name="T3" fmla="*/ 0 h 3"/>
                      <a:gd name="T4" fmla="*/ 0 w 42"/>
                      <a:gd name="T5" fmla="*/ 4 h 3"/>
                      <a:gd name="T6" fmla="*/ 0 60000 65536"/>
                      <a:gd name="T7" fmla="*/ 0 60000 65536"/>
                      <a:gd name="T8" fmla="*/ 0 60000 65536"/>
                      <a:gd name="T9" fmla="*/ 0 w 42"/>
                      <a:gd name="T10" fmla="*/ 0 h 3"/>
                      <a:gd name="T11" fmla="*/ 42 w 42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" h="3">
                        <a:moveTo>
                          <a:pt x="0" y="2"/>
                        </a:moveTo>
                        <a:cubicBezTo>
                          <a:pt x="0" y="2"/>
                          <a:pt x="21" y="5"/>
                          <a:pt x="42" y="0"/>
                        </a:cubicBezTo>
                        <a:cubicBezTo>
                          <a:pt x="42" y="0"/>
                          <a:pt x="21" y="1"/>
                          <a:pt x="0" y="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49" name="Freeform 913"/>
                  <p:cNvSpPr>
                    <a:spLocks noChangeArrowheads="1"/>
                  </p:cNvSpPr>
                  <p:nvPr/>
                </p:nvSpPr>
                <p:spPr bwMode="auto">
                  <a:xfrm>
                    <a:off x="111" y="285"/>
                    <a:ext cx="41" cy="21"/>
                  </a:xfrm>
                  <a:custGeom>
                    <a:avLst/>
                    <a:gdLst>
                      <a:gd name="T0" fmla="*/ 3 w 41"/>
                      <a:gd name="T1" fmla="*/ 4 h 21"/>
                      <a:gd name="T2" fmla="*/ 0 w 41"/>
                      <a:gd name="T3" fmla="*/ 19 h 21"/>
                      <a:gd name="T4" fmla="*/ 36 w 41"/>
                      <a:gd name="T5" fmla="*/ 19 h 21"/>
                      <a:gd name="T6" fmla="*/ 41 w 41"/>
                      <a:gd name="T7" fmla="*/ 0 h 21"/>
                      <a:gd name="T8" fmla="*/ 3 w 41"/>
                      <a:gd name="T9" fmla="*/ 4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21"/>
                      <a:gd name="T17" fmla="*/ 41 w 41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21">
                        <a:moveTo>
                          <a:pt x="3" y="4"/>
                        </a:moveTo>
                        <a:lnTo>
                          <a:pt x="0" y="19"/>
                        </a:lnTo>
                        <a:cubicBezTo>
                          <a:pt x="0" y="19"/>
                          <a:pt x="18" y="22"/>
                          <a:pt x="36" y="19"/>
                        </a:cubicBezTo>
                        <a:lnTo>
                          <a:pt x="41" y="0"/>
                        </a:lnTo>
                        <a:lnTo>
                          <a:pt x="3" y="4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50" name="Freeform 914"/>
                  <p:cNvSpPr>
                    <a:spLocks noChangeArrowheads="1"/>
                  </p:cNvSpPr>
                  <p:nvPr/>
                </p:nvSpPr>
                <p:spPr bwMode="auto">
                  <a:xfrm>
                    <a:off x="107" y="289"/>
                    <a:ext cx="7" cy="16"/>
                  </a:xfrm>
                  <a:custGeom>
                    <a:avLst/>
                    <a:gdLst>
                      <a:gd name="T0" fmla="*/ 0 w 6"/>
                      <a:gd name="T1" fmla="*/ 0 h 15"/>
                      <a:gd name="T2" fmla="*/ 0 w 6"/>
                      <a:gd name="T3" fmla="*/ 17 h 15"/>
                      <a:gd name="T4" fmla="*/ 5 w 6"/>
                      <a:gd name="T5" fmla="*/ 17 h 15"/>
                      <a:gd name="T6" fmla="*/ 8 w 6"/>
                      <a:gd name="T7" fmla="*/ 1 h 15"/>
                      <a:gd name="T8" fmla="*/ 0 w 6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5"/>
                      <a:gd name="T17" fmla="*/ 6 w 6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5">
                        <a:moveTo>
                          <a:pt x="0" y="0"/>
                        </a:moveTo>
                        <a:lnTo>
                          <a:pt x="0" y="15"/>
                        </a:lnTo>
                        <a:lnTo>
                          <a:pt x="3" y="15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51" name="Freeform 915"/>
                  <p:cNvSpPr>
                    <a:spLocks noChangeArrowheads="1"/>
                  </p:cNvSpPr>
                  <p:nvPr/>
                </p:nvSpPr>
                <p:spPr bwMode="auto">
                  <a:xfrm>
                    <a:off x="254" y="32"/>
                    <a:ext cx="20" cy="212"/>
                  </a:xfrm>
                  <a:custGeom>
                    <a:avLst/>
                    <a:gdLst>
                      <a:gd name="T0" fmla="*/ 0 w 19"/>
                      <a:gd name="T1" fmla="*/ 1 h 211"/>
                      <a:gd name="T2" fmla="*/ 5 w 19"/>
                      <a:gd name="T3" fmla="*/ 206 h 211"/>
                      <a:gd name="T4" fmla="*/ 13 w 19"/>
                      <a:gd name="T5" fmla="*/ 212 h 211"/>
                      <a:gd name="T6" fmla="*/ 20 w 19"/>
                      <a:gd name="T7" fmla="*/ 213 h 211"/>
                      <a:gd name="T8" fmla="*/ 21 w 19"/>
                      <a:gd name="T9" fmla="*/ 9 h 211"/>
                      <a:gd name="T10" fmla="*/ 20 w 19"/>
                      <a:gd name="T11" fmla="*/ 5 h 211"/>
                      <a:gd name="T12" fmla="*/ 18 w 19"/>
                      <a:gd name="T13" fmla="*/ 1 h 211"/>
                      <a:gd name="T14" fmla="*/ 14 w 19"/>
                      <a:gd name="T15" fmla="*/ 0 h 211"/>
                      <a:gd name="T16" fmla="*/ 0 w 19"/>
                      <a:gd name="T17" fmla="*/ 1 h 2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"/>
                      <a:gd name="T28" fmla="*/ 0 h 211"/>
                      <a:gd name="T29" fmla="*/ 19 w 19"/>
                      <a:gd name="T30" fmla="*/ 211 h 21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" h="211">
                        <a:moveTo>
                          <a:pt x="0" y="1"/>
                        </a:moveTo>
                        <a:lnTo>
                          <a:pt x="5" y="204"/>
                        </a:lnTo>
                        <a:cubicBezTo>
                          <a:pt x="5" y="204"/>
                          <a:pt x="7" y="208"/>
                          <a:pt x="11" y="210"/>
                        </a:cubicBezTo>
                        <a:cubicBezTo>
                          <a:pt x="11" y="210"/>
                          <a:pt x="14" y="211"/>
                          <a:pt x="18" y="211"/>
                        </a:cubicBezTo>
                        <a:lnTo>
                          <a:pt x="19" y="9"/>
                        </a:lnTo>
                        <a:cubicBezTo>
                          <a:pt x="19" y="9"/>
                          <a:pt x="19" y="7"/>
                          <a:pt x="18" y="5"/>
                        </a:cubicBezTo>
                        <a:cubicBezTo>
                          <a:pt x="18" y="5"/>
                          <a:pt x="17" y="2"/>
                          <a:pt x="16" y="1"/>
                        </a:cubicBezTo>
                        <a:cubicBezTo>
                          <a:pt x="16" y="1"/>
                          <a:pt x="14" y="0"/>
                          <a:pt x="12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52" name="Freeform 916"/>
                  <p:cNvSpPr>
                    <a:spLocks noChangeArrowheads="1"/>
                  </p:cNvSpPr>
                  <p:nvPr/>
                </p:nvSpPr>
                <p:spPr bwMode="auto">
                  <a:xfrm>
                    <a:off x="280" y="33"/>
                    <a:ext cx="66" cy="240"/>
                  </a:xfrm>
                  <a:custGeom>
                    <a:avLst/>
                    <a:gdLst>
                      <a:gd name="T0" fmla="*/ 0 w 66"/>
                      <a:gd name="T1" fmla="*/ 0 h 240"/>
                      <a:gd name="T2" fmla="*/ 4 w 66"/>
                      <a:gd name="T3" fmla="*/ 10 h 240"/>
                      <a:gd name="T4" fmla="*/ 1 w 66"/>
                      <a:gd name="T5" fmla="*/ 232 h 240"/>
                      <a:gd name="T6" fmla="*/ 3 w 66"/>
                      <a:gd name="T7" fmla="*/ 237 h 240"/>
                      <a:gd name="T8" fmla="*/ 6 w 66"/>
                      <a:gd name="T9" fmla="*/ 240 h 240"/>
                      <a:gd name="T10" fmla="*/ 56 w 66"/>
                      <a:gd name="T11" fmla="*/ 234 h 240"/>
                      <a:gd name="T12" fmla="*/ 59 w 66"/>
                      <a:gd name="T13" fmla="*/ 232 h 240"/>
                      <a:gd name="T14" fmla="*/ 61 w 66"/>
                      <a:gd name="T15" fmla="*/ 229 h 240"/>
                      <a:gd name="T16" fmla="*/ 62 w 66"/>
                      <a:gd name="T17" fmla="*/ 225 h 240"/>
                      <a:gd name="T18" fmla="*/ 66 w 66"/>
                      <a:gd name="T19" fmla="*/ 12 h 240"/>
                      <a:gd name="T20" fmla="*/ 65 w 66"/>
                      <a:gd name="T21" fmla="*/ 8 h 240"/>
                      <a:gd name="T22" fmla="*/ 62 w 66"/>
                      <a:gd name="T23" fmla="*/ 5 h 240"/>
                      <a:gd name="T24" fmla="*/ 59 w 66"/>
                      <a:gd name="T25" fmla="*/ 3 h 240"/>
                      <a:gd name="T26" fmla="*/ 0 w 66"/>
                      <a:gd name="T27" fmla="*/ 0 h 24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6"/>
                      <a:gd name="T43" fmla="*/ 0 h 240"/>
                      <a:gd name="T44" fmla="*/ 66 w 66"/>
                      <a:gd name="T45" fmla="*/ 240 h 24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6" h="240">
                        <a:moveTo>
                          <a:pt x="0" y="0"/>
                        </a:moveTo>
                        <a:cubicBezTo>
                          <a:pt x="0" y="0"/>
                          <a:pt x="3" y="4"/>
                          <a:pt x="4" y="10"/>
                        </a:cubicBezTo>
                        <a:lnTo>
                          <a:pt x="1" y="232"/>
                        </a:lnTo>
                        <a:cubicBezTo>
                          <a:pt x="1" y="232"/>
                          <a:pt x="1" y="235"/>
                          <a:pt x="3" y="237"/>
                        </a:cubicBezTo>
                        <a:cubicBezTo>
                          <a:pt x="3" y="237"/>
                          <a:pt x="4" y="239"/>
                          <a:pt x="6" y="240"/>
                        </a:cubicBezTo>
                        <a:lnTo>
                          <a:pt x="56" y="234"/>
                        </a:lnTo>
                        <a:cubicBezTo>
                          <a:pt x="56" y="234"/>
                          <a:pt x="58" y="233"/>
                          <a:pt x="59" y="232"/>
                        </a:cubicBezTo>
                        <a:cubicBezTo>
                          <a:pt x="59" y="232"/>
                          <a:pt x="61" y="230"/>
                          <a:pt x="61" y="229"/>
                        </a:cubicBezTo>
                        <a:cubicBezTo>
                          <a:pt x="61" y="229"/>
                          <a:pt x="62" y="227"/>
                          <a:pt x="62" y="225"/>
                        </a:cubicBezTo>
                        <a:lnTo>
                          <a:pt x="66" y="12"/>
                        </a:lnTo>
                        <a:cubicBezTo>
                          <a:pt x="66" y="12"/>
                          <a:pt x="66" y="10"/>
                          <a:pt x="65" y="8"/>
                        </a:cubicBezTo>
                        <a:cubicBezTo>
                          <a:pt x="65" y="8"/>
                          <a:pt x="64" y="6"/>
                          <a:pt x="62" y="5"/>
                        </a:cubicBezTo>
                        <a:cubicBezTo>
                          <a:pt x="62" y="5"/>
                          <a:pt x="61" y="3"/>
                          <a:pt x="59" y="3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53" name="Freeform 917"/>
                  <p:cNvSpPr>
                    <a:spLocks noChangeArrowheads="1"/>
                  </p:cNvSpPr>
                  <p:nvPr/>
                </p:nvSpPr>
                <p:spPr bwMode="auto">
                  <a:xfrm>
                    <a:off x="283" y="48"/>
                    <a:ext cx="63" cy="224"/>
                  </a:xfrm>
                  <a:custGeom>
                    <a:avLst/>
                    <a:gdLst>
                      <a:gd name="T0" fmla="*/ 14 w 63"/>
                      <a:gd name="T1" fmla="*/ 224 h 224"/>
                      <a:gd name="T2" fmla="*/ 14 w 63"/>
                      <a:gd name="T3" fmla="*/ 211 h 224"/>
                      <a:gd name="T4" fmla="*/ 45 w 63"/>
                      <a:gd name="T5" fmla="*/ 207 h 224"/>
                      <a:gd name="T6" fmla="*/ 46 w 63"/>
                      <a:gd name="T7" fmla="*/ 220 h 224"/>
                      <a:gd name="T8" fmla="*/ 14 w 63"/>
                      <a:gd name="T9" fmla="*/ 224 h 224"/>
                      <a:gd name="T10" fmla="*/ 0 w 63"/>
                      <a:gd name="T11" fmla="*/ 117 h 224"/>
                      <a:gd name="T12" fmla="*/ 60 w 63"/>
                      <a:gd name="T13" fmla="*/ 115 h 224"/>
                      <a:gd name="T14" fmla="*/ 60 w 63"/>
                      <a:gd name="T15" fmla="*/ 115 h 224"/>
                      <a:gd name="T16" fmla="*/ 0 w 63"/>
                      <a:gd name="T17" fmla="*/ 117 h 224"/>
                      <a:gd name="T18" fmla="*/ 10 w 63"/>
                      <a:gd name="T19" fmla="*/ 99 h 224"/>
                      <a:gd name="T20" fmla="*/ 52 w 63"/>
                      <a:gd name="T21" fmla="*/ 97 h 224"/>
                      <a:gd name="T22" fmla="*/ 52 w 63"/>
                      <a:gd name="T23" fmla="*/ 111 h 224"/>
                      <a:gd name="T24" fmla="*/ 10 w 63"/>
                      <a:gd name="T25" fmla="*/ 112 h 224"/>
                      <a:gd name="T26" fmla="*/ 10 w 63"/>
                      <a:gd name="T27" fmla="*/ 99 h 224"/>
                      <a:gd name="T28" fmla="*/ 0 w 63"/>
                      <a:gd name="T29" fmla="*/ 93 h 224"/>
                      <a:gd name="T30" fmla="*/ 60 w 63"/>
                      <a:gd name="T31" fmla="*/ 92 h 224"/>
                      <a:gd name="T32" fmla="*/ 60 w 63"/>
                      <a:gd name="T33" fmla="*/ 92 h 224"/>
                      <a:gd name="T34" fmla="*/ 0 w 63"/>
                      <a:gd name="T35" fmla="*/ 93 h 224"/>
                      <a:gd name="T36" fmla="*/ 0 w 63"/>
                      <a:gd name="T37" fmla="*/ 61 h 224"/>
                      <a:gd name="T38" fmla="*/ 60 w 63"/>
                      <a:gd name="T39" fmla="*/ 62 h 224"/>
                      <a:gd name="T40" fmla="*/ 60 w 63"/>
                      <a:gd name="T41" fmla="*/ 62 h 224"/>
                      <a:gd name="T42" fmla="*/ 0 w 63"/>
                      <a:gd name="T43" fmla="*/ 61 h 224"/>
                      <a:gd name="T44" fmla="*/ 0 w 63"/>
                      <a:gd name="T45" fmla="*/ 28 h 224"/>
                      <a:gd name="T46" fmla="*/ 61 w 63"/>
                      <a:gd name="T47" fmla="*/ 30 h 224"/>
                      <a:gd name="T48" fmla="*/ 61 w 63"/>
                      <a:gd name="T49" fmla="*/ 30 h 224"/>
                      <a:gd name="T50" fmla="*/ 0 w 63"/>
                      <a:gd name="T51" fmla="*/ 28 h 224"/>
                      <a:gd name="T52" fmla="*/ 1 w 63"/>
                      <a:gd name="T53" fmla="*/ 13 h 224"/>
                      <a:gd name="T54" fmla="*/ 62 w 63"/>
                      <a:gd name="T55" fmla="*/ 15 h 224"/>
                      <a:gd name="T56" fmla="*/ 62 w 63"/>
                      <a:gd name="T57" fmla="*/ 15 h 224"/>
                      <a:gd name="T58" fmla="*/ 1 w 63"/>
                      <a:gd name="T59" fmla="*/ 13 h 224"/>
                      <a:gd name="T60" fmla="*/ 1 w 63"/>
                      <a:gd name="T61" fmla="*/ 0 h 224"/>
                      <a:gd name="T62" fmla="*/ 63 w 63"/>
                      <a:gd name="T63" fmla="*/ 1 h 224"/>
                      <a:gd name="T64" fmla="*/ 63 w 63"/>
                      <a:gd name="T65" fmla="*/ 1 h 224"/>
                      <a:gd name="T66" fmla="*/ 1 w 63"/>
                      <a:gd name="T67" fmla="*/ 0 h 22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63"/>
                      <a:gd name="T103" fmla="*/ 0 h 224"/>
                      <a:gd name="T104" fmla="*/ 63 w 63"/>
                      <a:gd name="T105" fmla="*/ 224 h 22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63" h="224">
                        <a:moveTo>
                          <a:pt x="14" y="224"/>
                        </a:moveTo>
                        <a:lnTo>
                          <a:pt x="14" y="211"/>
                        </a:lnTo>
                        <a:lnTo>
                          <a:pt x="45" y="207"/>
                        </a:lnTo>
                        <a:lnTo>
                          <a:pt x="46" y="220"/>
                        </a:lnTo>
                        <a:lnTo>
                          <a:pt x="14" y="224"/>
                        </a:lnTo>
                        <a:moveTo>
                          <a:pt x="0" y="117"/>
                        </a:moveTo>
                        <a:lnTo>
                          <a:pt x="60" y="115"/>
                        </a:lnTo>
                        <a:lnTo>
                          <a:pt x="0" y="117"/>
                        </a:lnTo>
                        <a:moveTo>
                          <a:pt x="10" y="99"/>
                        </a:moveTo>
                        <a:lnTo>
                          <a:pt x="52" y="97"/>
                        </a:lnTo>
                        <a:lnTo>
                          <a:pt x="52" y="111"/>
                        </a:lnTo>
                        <a:lnTo>
                          <a:pt x="10" y="112"/>
                        </a:lnTo>
                        <a:lnTo>
                          <a:pt x="10" y="99"/>
                        </a:lnTo>
                        <a:moveTo>
                          <a:pt x="0" y="93"/>
                        </a:moveTo>
                        <a:lnTo>
                          <a:pt x="60" y="92"/>
                        </a:lnTo>
                        <a:lnTo>
                          <a:pt x="0" y="93"/>
                        </a:lnTo>
                        <a:moveTo>
                          <a:pt x="0" y="61"/>
                        </a:moveTo>
                        <a:lnTo>
                          <a:pt x="60" y="62"/>
                        </a:lnTo>
                        <a:lnTo>
                          <a:pt x="0" y="61"/>
                        </a:lnTo>
                        <a:moveTo>
                          <a:pt x="0" y="28"/>
                        </a:moveTo>
                        <a:lnTo>
                          <a:pt x="61" y="30"/>
                        </a:lnTo>
                        <a:lnTo>
                          <a:pt x="0" y="28"/>
                        </a:lnTo>
                        <a:moveTo>
                          <a:pt x="1" y="13"/>
                        </a:moveTo>
                        <a:lnTo>
                          <a:pt x="62" y="15"/>
                        </a:lnTo>
                        <a:lnTo>
                          <a:pt x="1" y="13"/>
                        </a:lnTo>
                        <a:moveTo>
                          <a:pt x="1" y="0"/>
                        </a:moveTo>
                        <a:lnTo>
                          <a:pt x="63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54" name="Freeform 918"/>
                  <p:cNvSpPr>
                    <a:spLocks noChangeArrowheads="1"/>
                  </p:cNvSpPr>
                  <p:nvPr/>
                </p:nvSpPr>
                <p:spPr bwMode="auto">
                  <a:xfrm>
                    <a:off x="307" y="179"/>
                    <a:ext cx="15" cy="58"/>
                  </a:xfrm>
                  <a:custGeom>
                    <a:avLst/>
                    <a:gdLst>
                      <a:gd name="T0" fmla="*/ 3 w 14"/>
                      <a:gd name="T1" fmla="*/ 9 h 57"/>
                      <a:gd name="T2" fmla="*/ 3 w 14"/>
                      <a:gd name="T3" fmla="*/ 4 h 57"/>
                      <a:gd name="T4" fmla="*/ 4 w 14"/>
                      <a:gd name="T5" fmla="*/ 2 h 57"/>
                      <a:gd name="T6" fmla="*/ 5 w 14"/>
                      <a:gd name="T7" fmla="*/ 0 h 57"/>
                      <a:gd name="T8" fmla="*/ 6 w 14"/>
                      <a:gd name="T9" fmla="*/ 0 h 57"/>
                      <a:gd name="T10" fmla="*/ 10 w 14"/>
                      <a:gd name="T11" fmla="*/ 0 h 57"/>
                      <a:gd name="T12" fmla="*/ 11 w 14"/>
                      <a:gd name="T13" fmla="*/ 0 h 57"/>
                      <a:gd name="T14" fmla="*/ 12 w 14"/>
                      <a:gd name="T15" fmla="*/ 2 h 57"/>
                      <a:gd name="T16" fmla="*/ 12 w 14"/>
                      <a:gd name="T17" fmla="*/ 4 h 57"/>
                      <a:gd name="T18" fmla="*/ 12 w 14"/>
                      <a:gd name="T19" fmla="*/ 8 h 57"/>
                      <a:gd name="T20" fmla="*/ 15 w 14"/>
                      <a:gd name="T21" fmla="*/ 12 h 57"/>
                      <a:gd name="T22" fmla="*/ 16 w 14"/>
                      <a:gd name="T23" fmla="*/ 16 h 57"/>
                      <a:gd name="T24" fmla="*/ 16 w 14"/>
                      <a:gd name="T25" fmla="*/ 20 h 57"/>
                      <a:gd name="T26" fmla="*/ 15 w 14"/>
                      <a:gd name="T27" fmla="*/ 24 h 57"/>
                      <a:gd name="T28" fmla="*/ 12 w 14"/>
                      <a:gd name="T29" fmla="*/ 27 h 57"/>
                      <a:gd name="T30" fmla="*/ 12 w 14"/>
                      <a:gd name="T31" fmla="*/ 56 h 57"/>
                      <a:gd name="T32" fmla="*/ 12 w 14"/>
                      <a:gd name="T33" fmla="*/ 57 h 57"/>
                      <a:gd name="T34" fmla="*/ 11 w 14"/>
                      <a:gd name="T35" fmla="*/ 59 h 57"/>
                      <a:gd name="T36" fmla="*/ 9 w 14"/>
                      <a:gd name="T37" fmla="*/ 59 h 57"/>
                      <a:gd name="T38" fmla="*/ 6 w 14"/>
                      <a:gd name="T39" fmla="*/ 59 h 57"/>
                      <a:gd name="T40" fmla="*/ 5 w 14"/>
                      <a:gd name="T41" fmla="*/ 58 h 57"/>
                      <a:gd name="T42" fmla="*/ 4 w 14"/>
                      <a:gd name="T43" fmla="*/ 57 h 57"/>
                      <a:gd name="T44" fmla="*/ 3 w 14"/>
                      <a:gd name="T45" fmla="*/ 55 h 57"/>
                      <a:gd name="T46" fmla="*/ 3 w 14"/>
                      <a:gd name="T47" fmla="*/ 28 h 57"/>
                      <a:gd name="T48" fmla="*/ 0 w 14"/>
                      <a:gd name="T49" fmla="*/ 24 h 57"/>
                      <a:gd name="T50" fmla="*/ 0 w 14"/>
                      <a:gd name="T51" fmla="*/ 18 h 57"/>
                      <a:gd name="T52" fmla="*/ 0 w 14"/>
                      <a:gd name="T53" fmla="*/ 13 h 57"/>
                      <a:gd name="T54" fmla="*/ 3 w 14"/>
                      <a:gd name="T55" fmla="*/ 9 h 5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4"/>
                      <a:gd name="T85" fmla="*/ 0 h 57"/>
                      <a:gd name="T86" fmla="*/ 14 w 14"/>
                      <a:gd name="T87" fmla="*/ 57 h 5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4" h="57">
                        <a:moveTo>
                          <a:pt x="3" y="9"/>
                        </a:moveTo>
                        <a:lnTo>
                          <a:pt x="3" y="4"/>
                        </a:lnTo>
                        <a:cubicBezTo>
                          <a:pt x="3" y="4"/>
                          <a:pt x="3" y="3"/>
                          <a:pt x="4" y="2"/>
                        </a:cubicBezTo>
                        <a:cubicBezTo>
                          <a:pt x="4" y="2"/>
                          <a:pt x="4" y="1"/>
                          <a:pt x="5" y="0"/>
                        </a:cubicBezTo>
                        <a:cubicBezTo>
                          <a:pt x="5" y="0"/>
                          <a:pt x="5" y="0"/>
                          <a:pt x="6" y="0"/>
                        </a:cubicBezTo>
                        <a:cubicBezTo>
                          <a:pt x="6" y="0"/>
                          <a:pt x="7" y="0"/>
                          <a:pt x="8" y="0"/>
                        </a:cubicBezTo>
                        <a:cubicBezTo>
                          <a:pt x="8" y="0"/>
                          <a:pt x="8" y="0"/>
                          <a:pt x="9" y="0"/>
                        </a:cubicBezTo>
                        <a:cubicBezTo>
                          <a:pt x="9" y="0"/>
                          <a:pt x="10" y="1"/>
                          <a:pt x="10" y="2"/>
                        </a:cubicBezTo>
                        <a:cubicBezTo>
                          <a:pt x="10" y="2"/>
                          <a:pt x="10" y="3"/>
                          <a:pt x="10" y="4"/>
                        </a:cubicBezTo>
                        <a:lnTo>
                          <a:pt x="10" y="8"/>
                        </a:lnTo>
                        <a:cubicBezTo>
                          <a:pt x="10" y="8"/>
                          <a:pt x="12" y="10"/>
                          <a:pt x="13" y="12"/>
                        </a:cubicBezTo>
                        <a:cubicBezTo>
                          <a:pt x="13" y="12"/>
                          <a:pt x="14" y="14"/>
                          <a:pt x="14" y="16"/>
                        </a:cubicBezTo>
                        <a:cubicBezTo>
                          <a:pt x="14" y="16"/>
                          <a:pt x="15" y="18"/>
                          <a:pt x="14" y="20"/>
                        </a:cubicBezTo>
                        <a:cubicBezTo>
                          <a:pt x="14" y="20"/>
                          <a:pt x="14" y="23"/>
                          <a:pt x="13" y="24"/>
                        </a:cubicBezTo>
                        <a:cubicBezTo>
                          <a:pt x="13" y="24"/>
                          <a:pt x="12" y="26"/>
                          <a:pt x="10" y="27"/>
                        </a:cubicBezTo>
                        <a:lnTo>
                          <a:pt x="10" y="54"/>
                        </a:lnTo>
                        <a:cubicBezTo>
                          <a:pt x="10" y="54"/>
                          <a:pt x="10" y="55"/>
                          <a:pt x="10" y="55"/>
                        </a:cubicBezTo>
                        <a:cubicBezTo>
                          <a:pt x="10" y="55"/>
                          <a:pt x="9" y="56"/>
                          <a:pt x="9" y="57"/>
                        </a:cubicBezTo>
                        <a:cubicBezTo>
                          <a:pt x="9" y="57"/>
                          <a:pt x="8" y="57"/>
                          <a:pt x="7" y="57"/>
                        </a:cubicBezTo>
                        <a:cubicBezTo>
                          <a:pt x="7" y="57"/>
                          <a:pt x="7" y="57"/>
                          <a:pt x="6" y="57"/>
                        </a:cubicBezTo>
                        <a:cubicBezTo>
                          <a:pt x="6" y="57"/>
                          <a:pt x="5" y="57"/>
                          <a:pt x="5" y="56"/>
                        </a:cubicBezTo>
                        <a:cubicBezTo>
                          <a:pt x="5" y="56"/>
                          <a:pt x="4" y="56"/>
                          <a:pt x="4" y="55"/>
                        </a:cubicBezTo>
                        <a:cubicBezTo>
                          <a:pt x="4" y="55"/>
                          <a:pt x="3" y="54"/>
                          <a:pt x="3" y="53"/>
                        </a:cubicBezTo>
                        <a:lnTo>
                          <a:pt x="3" y="28"/>
                        </a:lnTo>
                        <a:cubicBezTo>
                          <a:pt x="3" y="28"/>
                          <a:pt x="1" y="26"/>
                          <a:pt x="0" y="24"/>
                        </a:cubicBezTo>
                        <a:cubicBezTo>
                          <a:pt x="0" y="24"/>
                          <a:pt x="0" y="21"/>
                          <a:pt x="0" y="18"/>
                        </a:cubicBezTo>
                        <a:cubicBezTo>
                          <a:pt x="0" y="18"/>
                          <a:pt x="0" y="15"/>
                          <a:pt x="0" y="13"/>
                        </a:cubicBezTo>
                        <a:cubicBezTo>
                          <a:pt x="0" y="13"/>
                          <a:pt x="1" y="10"/>
                          <a:pt x="3" y="9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55" name="Freeform 919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05"/>
                    <a:ext cx="59" cy="35"/>
                  </a:xfrm>
                  <a:custGeom>
                    <a:avLst/>
                    <a:gdLst>
                      <a:gd name="T0" fmla="*/ 0 w 58"/>
                      <a:gd name="T1" fmla="*/ 12 h 34"/>
                      <a:gd name="T2" fmla="*/ 23 w 58"/>
                      <a:gd name="T3" fmla="*/ 2 h 34"/>
                      <a:gd name="T4" fmla="*/ 44 w 58"/>
                      <a:gd name="T5" fmla="*/ 3 h 34"/>
                      <a:gd name="T6" fmla="*/ 59 w 58"/>
                      <a:gd name="T7" fmla="*/ 22 h 34"/>
                      <a:gd name="T8" fmla="*/ 60 w 58"/>
                      <a:gd name="T9" fmla="*/ 27 h 34"/>
                      <a:gd name="T10" fmla="*/ 59 w 58"/>
                      <a:gd name="T11" fmla="*/ 31 h 34"/>
                      <a:gd name="T12" fmla="*/ 35 w 58"/>
                      <a:gd name="T13" fmla="*/ 37 h 34"/>
                      <a:gd name="T14" fmla="*/ 0 w 58"/>
                      <a:gd name="T15" fmla="*/ 24 h 34"/>
                      <a:gd name="T16" fmla="*/ 0 w 58"/>
                      <a:gd name="T17" fmla="*/ 12 h 3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8"/>
                      <a:gd name="T28" fmla="*/ 0 h 34"/>
                      <a:gd name="T29" fmla="*/ 58 w 58"/>
                      <a:gd name="T30" fmla="*/ 34 h 3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8" h="34">
                        <a:moveTo>
                          <a:pt x="0" y="12"/>
                        </a:moveTo>
                        <a:cubicBezTo>
                          <a:pt x="0" y="12"/>
                          <a:pt x="11" y="7"/>
                          <a:pt x="23" y="2"/>
                        </a:cubicBezTo>
                        <a:cubicBezTo>
                          <a:pt x="23" y="2"/>
                          <a:pt x="33" y="0"/>
                          <a:pt x="42" y="3"/>
                        </a:cubicBezTo>
                        <a:cubicBezTo>
                          <a:pt x="42" y="3"/>
                          <a:pt x="51" y="9"/>
                          <a:pt x="57" y="20"/>
                        </a:cubicBezTo>
                        <a:cubicBezTo>
                          <a:pt x="57" y="20"/>
                          <a:pt x="58" y="22"/>
                          <a:pt x="58" y="25"/>
                        </a:cubicBezTo>
                        <a:cubicBezTo>
                          <a:pt x="58" y="25"/>
                          <a:pt x="58" y="27"/>
                          <a:pt x="57" y="29"/>
                        </a:cubicBezTo>
                        <a:cubicBezTo>
                          <a:pt x="57" y="29"/>
                          <a:pt x="46" y="38"/>
                          <a:pt x="33" y="35"/>
                        </a:cubicBezTo>
                        <a:lnTo>
                          <a:pt x="0" y="22"/>
                        </a:lnTo>
                        <a:lnTo>
                          <a:pt x="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56" name="Freeform 920"/>
                  <p:cNvSpPr>
                    <a:spLocks noChangeArrowheads="1"/>
                  </p:cNvSpPr>
                  <p:nvPr/>
                </p:nvSpPr>
                <p:spPr bwMode="auto">
                  <a:xfrm>
                    <a:off x="364" y="312"/>
                    <a:ext cx="37" cy="27"/>
                  </a:xfrm>
                  <a:custGeom>
                    <a:avLst/>
                    <a:gdLst>
                      <a:gd name="T0" fmla="*/ 18 w 37"/>
                      <a:gd name="T1" fmla="*/ 0 h 27"/>
                      <a:gd name="T2" fmla="*/ 19 w 37"/>
                      <a:gd name="T3" fmla="*/ 0 h 27"/>
                      <a:gd name="T4" fmla="*/ 20 w 37"/>
                      <a:gd name="T5" fmla="*/ 0 h 27"/>
                      <a:gd name="T6" fmla="*/ 21 w 37"/>
                      <a:gd name="T7" fmla="*/ 0 h 27"/>
                      <a:gd name="T8" fmla="*/ 22 w 37"/>
                      <a:gd name="T9" fmla="*/ 0 h 27"/>
                      <a:gd name="T10" fmla="*/ 23 w 37"/>
                      <a:gd name="T11" fmla="*/ 0 h 27"/>
                      <a:gd name="T12" fmla="*/ 24 w 37"/>
                      <a:gd name="T13" fmla="*/ 0 h 27"/>
                      <a:gd name="T14" fmla="*/ 25 w 37"/>
                      <a:gd name="T15" fmla="*/ 0 h 27"/>
                      <a:gd name="T16" fmla="*/ 26 w 37"/>
                      <a:gd name="T17" fmla="*/ 0 h 27"/>
                      <a:gd name="T18" fmla="*/ 27 w 37"/>
                      <a:gd name="T19" fmla="*/ 1 h 27"/>
                      <a:gd name="T20" fmla="*/ 28 w 37"/>
                      <a:gd name="T21" fmla="*/ 1 h 27"/>
                      <a:gd name="T22" fmla="*/ 29 w 37"/>
                      <a:gd name="T23" fmla="*/ 2 h 27"/>
                      <a:gd name="T24" fmla="*/ 30 w 37"/>
                      <a:gd name="T25" fmla="*/ 3 h 27"/>
                      <a:gd name="T26" fmla="*/ 31 w 37"/>
                      <a:gd name="T27" fmla="*/ 4 h 27"/>
                      <a:gd name="T28" fmla="*/ 32 w 37"/>
                      <a:gd name="T29" fmla="*/ 6 h 27"/>
                      <a:gd name="T30" fmla="*/ 33 w 37"/>
                      <a:gd name="T31" fmla="*/ 7 h 27"/>
                      <a:gd name="T32" fmla="*/ 34 w 37"/>
                      <a:gd name="T33" fmla="*/ 9 h 27"/>
                      <a:gd name="T34" fmla="*/ 35 w 37"/>
                      <a:gd name="T35" fmla="*/ 11 h 27"/>
                      <a:gd name="T36" fmla="*/ 36 w 37"/>
                      <a:gd name="T37" fmla="*/ 13 h 27"/>
                      <a:gd name="T38" fmla="*/ 36 w 37"/>
                      <a:gd name="T39" fmla="*/ 14 h 27"/>
                      <a:gd name="T40" fmla="*/ 36 w 37"/>
                      <a:gd name="T41" fmla="*/ 15 h 27"/>
                      <a:gd name="T42" fmla="*/ 37 w 37"/>
                      <a:gd name="T43" fmla="*/ 16 h 27"/>
                      <a:gd name="T44" fmla="*/ 37 w 37"/>
                      <a:gd name="T45" fmla="*/ 17 h 27"/>
                      <a:gd name="T46" fmla="*/ 37 w 37"/>
                      <a:gd name="T47" fmla="*/ 18 h 27"/>
                      <a:gd name="T48" fmla="*/ 37 w 37"/>
                      <a:gd name="T49" fmla="*/ 19 h 27"/>
                      <a:gd name="T50" fmla="*/ 37 w 37"/>
                      <a:gd name="T51" fmla="*/ 20 h 27"/>
                      <a:gd name="T52" fmla="*/ 36 w 37"/>
                      <a:gd name="T53" fmla="*/ 21 h 27"/>
                      <a:gd name="T54" fmla="*/ 36 w 37"/>
                      <a:gd name="T55" fmla="*/ 22 h 27"/>
                      <a:gd name="T56" fmla="*/ 36 w 37"/>
                      <a:gd name="T57" fmla="*/ 23 h 27"/>
                      <a:gd name="T58" fmla="*/ 36 w 37"/>
                      <a:gd name="T59" fmla="*/ 24 h 27"/>
                      <a:gd name="T60" fmla="*/ 35 w 37"/>
                      <a:gd name="T61" fmla="*/ 24 h 27"/>
                      <a:gd name="T62" fmla="*/ 35 w 37"/>
                      <a:gd name="T63" fmla="*/ 25 h 27"/>
                      <a:gd name="T64" fmla="*/ 34 w 37"/>
                      <a:gd name="T65" fmla="*/ 26 h 27"/>
                      <a:gd name="T66" fmla="*/ 34 w 37"/>
                      <a:gd name="T67" fmla="*/ 27 h 27"/>
                      <a:gd name="T68" fmla="*/ 1 w 37"/>
                      <a:gd name="T69" fmla="*/ 14 h 27"/>
                      <a:gd name="T70" fmla="*/ 0 w 37"/>
                      <a:gd name="T71" fmla="*/ 13 h 27"/>
                      <a:gd name="T72" fmla="*/ 0 w 37"/>
                      <a:gd name="T73" fmla="*/ 12 h 27"/>
                      <a:gd name="T74" fmla="*/ 0 w 37"/>
                      <a:gd name="T75" fmla="*/ 12 h 27"/>
                      <a:gd name="T76" fmla="*/ 0 w 37"/>
                      <a:gd name="T77" fmla="*/ 11 h 27"/>
                      <a:gd name="T78" fmla="*/ 0 w 37"/>
                      <a:gd name="T79" fmla="*/ 10 h 27"/>
                      <a:gd name="T80" fmla="*/ 0 w 37"/>
                      <a:gd name="T81" fmla="*/ 10 h 27"/>
                      <a:gd name="T82" fmla="*/ 0 w 37"/>
                      <a:gd name="T83" fmla="*/ 9 h 27"/>
                      <a:gd name="T84" fmla="*/ 0 w 37"/>
                      <a:gd name="T85" fmla="*/ 8 h 27"/>
                      <a:gd name="T86" fmla="*/ 0 w 37"/>
                      <a:gd name="T87" fmla="*/ 8 h 27"/>
                      <a:gd name="T88" fmla="*/ 0 w 37"/>
                      <a:gd name="T89" fmla="*/ 7 h 27"/>
                      <a:gd name="T90" fmla="*/ 0 w 37"/>
                      <a:gd name="T91" fmla="*/ 6 h 27"/>
                      <a:gd name="T92" fmla="*/ 0 w 37"/>
                      <a:gd name="T93" fmla="*/ 6 h 27"/>
                      <a:gd name="T94" fmla="*/ 0 w 37"/>
                      <a:gd name="T95" fmla="*/ 5 h 27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7"/>
                      <a:gd name="T145" fmla="*/ 0 h 27"/>
                      <a:gd name="T146" fmla="*/ 37 w 37"/>
                      <a:gd name="T147" fmla="*/ 27 h 27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7" h="27">
                        <a:moveTo>
                          <a:pt x="0" y="5"/>
                        </a:move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6" y="1"/>
                        </a:lnTo>
                        <a:lnTo>
                          <a:pt x="27" y="1"/>
                        </a:lnTo>
                        <a:lnTo>
                          <a:pt x="28" y="1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0" y="3"/>
                        </a:lnTo>
                        <a:lnTo>
                          <a:pt x="31" y="4"/>
                        </a:lnTo>
                        <a:lnTo>
                          <a:pt x="31" y="5"/>
                        </a:lnTo>
                        <a:lnTo>
                          <a:pt x="32" y="5"/>
                        </a:lnTo>
                        <a:lnTo>
                          <a:pt x="32" y="6"/>
                        </a:lnTo>
                        <a:lnTo>
                          <a:pt x="33" y="6"/>
                        </a:lnTo>
                        <a:lnTo>
                          <a:pt x="33" y="7"/>
                        </a:lnTo>
                        <a:lnTo>
                          <a:pt x="34" y="8"/>
                        </a:lnTo>
                        <a:lnTo>
                          <a:pt x="34" y="9"/>
                        </a:lnTo>
                        <a:lnTo>
                          <a:pt x="35" y="10"/>
                        </a:lnTo>
                        <a:lnTo>
                          <a:pt x="35" y="11"/>
                        </a:lnTo>
                        <a:lnTo>
                          <a:pt x="35" y="12"/>
                        </a:lnTo>
                        <a:lnTo>
                          <a:pt x="36" y="12"/>
                        </a:lnTo>
                        <a:lnTo>
                          <a:pt x="36" y="13"/>
                        </a:lnTo>
                        <a:lnTo>
                          <a:pt x="36" y="14"/>
                        </a:lnTo>
                        <a:lnTo>
                          <a:pt x="36" y="15"/>
                        </a:lnTo>
                        <a:lnTo>
                          <a:pt x="36" y="16"/>
                        </a:lnTo>
                        <a:lnTo>
                          <a:pt x="37" y="16"/>
                        </a:lnTo>
                        <a:lnTo>
                          <a:pt x="37" y="17"/>
                        </a:lnTo>
                        <a:lnTo>
                          <a:pt x="37" y="18"/>
                        </a:lnTo>
                        <a:lnTo>
                          <a:pt x="37" y="19"/>
                        </a:lnTo>
                        <a:lnTo>
                          <a:pt x="37" y="20"/>
                        </a:lnTo>
                        <a:lnTo>
                          <a:pt x="36" y="20"/>
                        </a:lnTo>
                        <a:lnTo>
                          <a:pt x="36" y="21"/>
                        </a:lnTo>
                        <a:lnTo>
                          <a:pt x="36" y="22"/>
                        </a:lnTo>
                        <a:lnTo>
                          <a:pt x="36" y="23"/>
                        </a:lnTo>
                        <a:lnTo>
                          <a:pt x="36" y="24"/>
                        </a:lnTo>
                        <a:lnTo>
                          <a:pt x="35" y="24"/>
                        </a:lnTo>
                        <a:lnTo>
                          <a:pt x="35" y="25"/>
                        </a:lnTo>
                        <a:lnTo>
                          <a:pt x="35" y="26"/>
                        </a:lnTo>
                        <a:lnTo>
                          <a:pt x="34" y="26"/>
                        </a:lnTo>
                        <a:lnTo>
                          <a:pt x="34" y="27"/>
                        </a:lnTo>
                        <a:lnTo>
                          <a:pt x="1" y="14"/>
                        </a:lnTo>
                        <a:lnTo>
                          <a:pt x="1" y="13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57" name="Freeform 921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18"/>
                    <a:ext cx="30" cy="17"/>
                  </a:xfrm>
                  <a:custGeom>
                    <a:avLst/>
                    <a:gdLst>
                      <a:gd name="T0" fmla="*/ 0 w 30"/>
                      <a:gd name="T1" fmla="*/ 0 h 16"/>
                      <a:gd name="T2" fmla="*/ 18 w 30"/>
                      <a:gd name="T3" fmla="*/ 0 h 16"/>
                      <a:gd name="T4" fmla="*/ 29 w 30"/>
                      <a:gd name="T5" fmla="*/ 7 h 16"/>
                      <a:gd name="T6" fmla="*/ 30 w 30"/>
                      <a:gd name="T7" fmla="*/ 13 h 16"/>
                      <a:gd name="T8" fmla="*/ 29 w 30"/>
                      <a:gd name="T9" fmla="*/ 17 h 16"/>
                      <a:gd name="T10" fmla="*/ 25 w 30"/>
                      <a:gd name="T11" fmla="*/ 18 h 16"/>
                      <a:gd name="T12" fmla="*/ 22 w 30"/>
                      <a:gd name="T13" fmla="*/ 17 h 16"/>
                      <a:gd name="T14" fmla="*/ 1 w 30"/>
                      <a:gd name="T15" fmla="*/ 7 h 16"/>
                      <a:gd name="T16" fmla="*/ 0 w 30"/>
                      <a:gd name="T17" fmla="*/ 5 h 16"/>
                      <a:gd name="T18" fmla="*/ 0 w 30"/>
                      <a:gd name="T19" fmla="*/ 3 h 16"/>
                      <a:gd name="T20" fmla="*/ 0 w 30"/>
                      <a:gd name="T21" fmla="*/ 0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0"/>
                      <a:gd name="T34" fmla="*/ 0 h 16"/>
                      <a:gd name="T35" fmla="*/ 30 w 30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0" h="16">
                        <a:moveTo>
                          <a:pt x="0" y="0"/>
                        </a:moveTo>
                        <a:lnTo>
                          <a:pt x="18" y="0"/>
                        </a:lnTo>
                        <a:cubicBezTo>
                          <a:pt x="18" y="0"/>
                          <a:pt x="24" y="1"/>
                          <a:pt x="29" y="7"/>
                        </a:cubicBezTo>
                        <a:cubicBezTo>
                          <a:pt x="29" y="7"/>
                          <a:pt x="30" y="9"/>
                          <a:pt x="30" y="11"/>
                        </a:cubicBezTo>
                        <a:cubicBezTo>
                          <a:pt x="30" y="11"/>
                          <a:pt x="30" y="14"/>
                          <a:pt x="29" y="15"/>
                        </a:cubicBezTo>
                        <a:cubicBezTo>
                          <a:pt x="29" y="15"/>
                          <a:pt x="27" y="16"/>
                          <a:pt x="25" y="16"/>
                        </a:cubicBezTo>
                        <a:cubicBezTo>
                          <a:pt x="25" y="16"/>
                          <a:pt x="24" y="16"/>
                          <a:pt x="22" y="15"/>
                        </a:cubicBezTo>
                        <a:lnTo>
                          <a:pt x="1" y="7"/>
                        </a:lnTo>
                        <a:cubicBezTo>
                          <a:pt x="1" y="7"/>
                          <a:pt x="0" y="7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58" name="Freeform 922"/>
                  <p:cNvSpPr>
                    <a:spLocks noChangeArrowheads="1"/>
                  </p:cNvSpPr>
                  <p:nvPr/>
                </p:nvSpPr>
                <p:spPr bwMode="auto">
                  <a:xfrm>
                    <a:off x="366" y="309"/>
                    <a:ext cx="27" cy="6"/>
                  </a:xfrm>
                  <a:custGeom>
                    <a:avLst/>
                    <a:gdLst>
                      <a:gd name="T0" fmla="*/ 27 w 27"/>
                      <a:gd name="T1" fmla="*/ 0 h 6"/>
                      <a:gd name="T2" fmla="*/ 0 w 27"/>
                      <a:gd name="T3" fmla="*/ 6 h 6"/>
                      <a:gd name="T4" fmla="*/ 26 w 27"/>
                      <a:gd name="T5" fmla="*/ 2 h 6"/>
                      <a:gd name="T6" fmla="*/ 27 w 27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"/>
                      <a:gd name="T13" fmla="*/ 0 h 6"/>
                      <a:gd name="T14" fmla="*/ 27 w 27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" h="6">
                        <a:moveTo>
                          <a:pt x="27" y="0"/>
                        </a:moveTo>
                        <a:cubicBezTo>
                          <a:pt x="27" y="0"/>
                          <a:pt x="13" y="0"/>
                          <a:pt x="0" y="6"/>
                        </a:cubicBezTo>
                        <a:cubicBezTo>
                          <a:pt x="0" y="6"/>
                          <a:pt x="13" y="3"/>
                          <a:pt x="26" y="2"/>
                        </a:cubicBezTo>
                        <a:lnTo>
                          <a:pt x="27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59" name="Freeform 923"/>
                  <p:cNvSpPr>
                    <a:spLocks noChangeArrowheads="1"/>
                  </p:cNvSpPr>
                  <p:nvPr/>
                </p:nvSpPr>
                <p:spPr bwMode="auto">
                  <a:xfrm>
                    <a:off x="378" y="308"/>
                    <a:ext cx="6" cy="3"/>
                  </a:xfrm>
                  <a:custGeom>
                    <a:avLst/>
                    <a:gdLst>
                      <a:gd name="T0" fmla="*/ 0 w 6"/>
                      <a:gd name="T1" fmla="*/ 3 h 3"/>
                      <a:gd name="T2" fmla="*/ 6 w 6"/>
                      <a:gd name="T3" fmla="*/ 0 h 3"/>
                      <a:gd name="T4" fmla="*/ 4 w 6"/>
                      <a:gd name="T5" fmla="*/ 0 h 3"/>
                      <a:gd name="T6" fmla="*/ 1 w 6"/>
                      <a:gd name="T7" fmla="*/ 0 h 3"/>
                      <a:gd name="T8" fmla="*/ 0 w 6"/>
                      <a:gd name="T9" fmla="*/ 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3"/>
                      <a:gd name="T17" fmla="*/ 6 w 6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3">
                        <a:moveTo>
                          <a:pt x="0" y="3"/>
                        </a:moveTo>
                        <a:cubicBezTo>
                          <a:pt x="0" y="3"/>
                          <a:pt x="3" y="3"/>
                          <a:pt x="6" y="0"/>
                        </a:cubicBezTo>
                        <a:cubicBezTo>
                          <a:pt x="6" y="0"/>
                          <a:pt x="5" y="0"/>
                          <a:pt x="4" y="0"/>
                        </a:cubicBezTo>
                        <a:cubicBezTo>
                          <a:pt x="4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60" name="Freeform 924"/>
                  <p:cNvSpPr>
                    <a:spLocks noChangeArrowheads="1"/>
                  </p:cNvSpPr>
                  <p:nvPr/>
                </p:nvSpPr>
                <p:spPr bwMode="auto">
                  <a:xfrm>
                    <a:off x="27" y="300"/>
                    <a:ext cx="352" cy="110"/>
                  </a:xfrm>
                  <a:custGeom>
                    <a:avLst/>
                    <a:gdLst>
                      <a:gd name="T0" fmla="*/ 48 w 351"/>
                      <a:gd name="T1" fmla="*/ 110 h 109"/>
                      <a:gd name="T2" fmla="*/ 353 w 351"/>
                      <a:gd name="T3" fmla="*/ 47 h 109"/>
                      <a:gd name="T4" fmla="*/ 345 w 351"/>
                      <a:gd name="T5" fmla="*/ 38 h 109"/>
                      <a:gd name="T6" fmla="*/ 278 w 351"/>
                      <a:gd name="T7" fmla="*/ 10 h 109"/>
                      <a:gd name="T8" fmla="*/ 277 w 351"/>
                      <a:gd name="T9" fmla="*/ 5 h 109"/>
                      <a:gd name="T10" fmla="*/ 269 w 351"/>
                      <a:gd name="T11" fmla="*/ 0 h 109"/>
                      <a:gd name="T12" fmla="*/ 0 w 351"/>
                      <a:gd name="T13" fmla="*/ 39 h 109"/>
                      <a:gd name="T14" fmla="*/ 7 w 351"/>
                      <a:gd name="T15" fmla="*/ 46 h 109"/>
                      <a:gd name="T16" fmla="*/ 8 w 351"/>
                      <a:gd name="T17" fmla="*/ 52 h 109"/>
                      <a:gd name="T18" fmla="*/ 42 w 351"/>
                      <a:gd name="T19" fmla="*/ 99 h 109"/>
                      <a:gd name="T20" fmla="*/ 44 w 351"/>
                      <a:gd name="T21" fmla="*/ 111 h 109"/>
                      <a:gd name="T22" fmla="*/ 48 w 351"/>
                      <a:gd name="T23" fmla="*/ 110 h 10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51"/>
                      <a:gd name="T37" fmla="*/ 0 h 109"/>
                      <a:gd name="T38" fmla="*/ 351 w 351"/>
                      <a:gd name="T39" fmla="*/ 109 h 10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51" h="109">
                        <a:moveTo>
                          <a:pt x="48" y="108"/>
                        </a:moveTo>
                        <a:lnTo>
                          <a:pt x="351" y="47"/>
                        </a:lnTo>
                        <a:cubicBezTo>
                          <a:pt x="351" y="47"/>
                          <a:pt x="348" y="41"/>
                          <a:pt x="343" y="38"/>
                        </a:cubicBezTo>
                        <a:lnTo>
                          <a:pt x="276" y="10"/>
                        </a:lnTo>
                        <a:lnTo>
                          <a:pt x="275" y="5"/>
                        </a:lnTo>
                        <a:lnTo>
                          <a:pt x="267" y="0"/>
                        </a:lnTo>
                        <a:lnTo>
                          <a:pt x="0" y="39"/>
                        </a:lnTo>
                        <a:cubicBezTo>
                          <a:pt x="0" y="39"/>
                          <a:pt x="3" y="42"/>
                          <a:pt x="7" y="46"/>
                        </a:cubicBezTo>
                        <a:lnTo>
                          <a:pt x="8" y="52"/>
                        </a:lnTo>
                        <a:lnTo>
                          <a:pt x="42" y="97"/>
                        </a:lnTo>
                        <a:cubicBezTo>
                          <a:pt x="42" y="97"/>
                          <a:pt x="45" y="103"/>
                          <a:pt x="44" y="109"/>
                        </a:cubicBezTo>
                        <a:lnTo>
                          <a:pt x="48" y="10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61" name="Freeform 925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339"/>
                    <a:ext cx="47" cy="71"/>
                  </a:xfrm>
                  <a:custGeom>
                    <a:avLst/>
                    <a:gdLst>
                      <a:gd name="T0" fmla="*/ 43 w 47"/>
                      <a:gd name="T1" fmla="*/ 72 h 70"/>
                      <a:gd name="T2" fmla="*/ 47 w 47"/>
                      <a:gd name="T3" fmla="*/ 72 h 70"/>
                      <a:gd name="T4" fmla="*/ 45 w 47"/>
                      <a:gd name="T5" fmla="*/ 61 h 70"/>
                      <a:gd name="T6" fmla="*/ 9 w 47"/>
                      <a:gd name="T7" fmla="*/ 13 h 70"/>
                      <a:gd name="T8" fmla="*/ 9 w 47"/>
                      <a:gd name="T9" fmla="*/ 7 h 70"/>
                      <a:gd name="T10" fmla="*/ 2 w 47"/>
                      <a:gd name="T11" fmla="*/ 0 h 70"/>
                      <a:gd name="T12" fmla="*/ 0 w 47"/>
                      <a:gd name="T13" fmla="*/ 0 h 70"/>
                      <a:gd name="T14" fmla="*/ 0 w 47"/>
                      <a:gd name="T15" fmla="*/ 13 h 70"/>
                      <a:gd name="T16" fmla="*/ 43 w 47"/>
                      <a:gd name="T17" fmla="*/ 72 h 7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7"/>
                      <a:gd name="T28" fmla="*/ 0 h 70"/>
                      <a:gd name="T29" fmla="*/ 47 w 47"/>
                      <a:gd name="T30" fmla="*/ 70 h 7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7" h="70">
                        <a:moveTo>
                          <a:pt x="43" y="70"/>
                        </a:moveTo>
                        <a:cubicBezTo>
                          <a:pt x="43" y="70"/>
                          <a:pt x="45" y="70"/>
                          <a:pt x="47" y="70"/>
                        </a:cubicBezTo>
                        <a:cubicBezTo>
                          <a:pt x="47" y="70"/>
                          <a:pt x="48" y="64"/>
                          <a:pt x="45" y="59"/>
                        </a:cubicBezTo>
                        <a:lnTo>
                          <a:pt x="9" y="13"/>
                        </a:lnTo>
                        <a:lnTo>
                          <a:pt x="9" y="7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43" y="70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62" name="Freeform 926"/>
                  <p:cNvSpPr>
                    <a:spLocks noChangeArrowheads="1"/>
                  </p:cNvSpPr>
                  <p:nvPr/>
                </p:nvSpPr>
                <p:spPr bwMode="auto">
                  <a:xfrm>
                    <a:off x="292" y="300"/>
                    <a:ext cx="88" cy="48"/>
                  </a:xfrm>
                  <a:custGeom>
                    <a:avLst/>
                    <a:gdLst>
                      <a:gd name="T0" fmla="*/ 88 w 87"/>
                      <a:gd name="T1" fmla="*/ 48 h 48"/>
                      <a:gd name="T2" fmla="*/ 89 w 87"/>
                      <a:gd name="T3" fmla="*/ 47 h 48"/>
                      <a:gd name="T4" fmla="*/ 83 w 87"/>
                      <a:gd name="T5" fmla="*/ 39 h 48"/>
                      <a:gd name="T6" fmla="*/ 13 w 87"/>
                      <a:gd name="T7" fmla="*/ 10 h 48"/>
                      <a:gd name="T8" fmla="*/ 12 w 87"/>
                      <a:gd name="T9" fmla="*/ 5 h 48"/>
                      <a:gd name="T10" fmla="*/ 2 w 87"/>
                      <a:gd name="T11" fmla="*/ 0 h 48"/>
                      <a:gd name="T12" fmla="*/ 0 w 87"/>
                      <a:gd name="T13" fmla="*/ 0 h 48"/>
                      <a:gd name="T14" fmla="*/ 10 w 87"/>
                      <a:gd name="T15" fmla="*/ 6 h 48"/>
                      <a:gd name="T16" fmla="*/ 11 w 87"/>
                      <a:gd name="T17" fmla="*/ 10 h 48"/>
                      <a:gd name="T18" fmla="*/ 82 w 87"/>
                      <a:gd name="T19" fmla="*/ 41 h 48"/>
                      <a:gd name="T20" fmla="*/ 88 w 87"/>
                      <a:gd name="T21" fmla="*/ 4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7"/>
                      <a:gd name="T34" fmla="*/ 0 h 48"/>
                      <a:gd name="T35" fmla="*/ 87 w 87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7" h="48">
                        <a:moveTo>
                          <a:pt x="86" y="48"/>
                        </a:moveTo>
                        <a:lnTo>
                          <a:pt x="87" y="47"/>
                        </a:lnTo>
                        <a:cubicBezTo>
                          <a:pt x="87" y="47"/>
                          <a:pt x="85" y="42"/>
                          <a:pt x="81" y="39"/>
                        </a:cubicBezTo>
                        <a:lnTo>
                          <a:pt x="13" y="10"/>
                        </a:lnTo>
                        <a:lnTo>
                          <a:pt x="12" y="5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0" y="6"/>
                        </a:lnTo>
                        <a:lnTo>
                          <a:pt x="11" y="10"/>
                        </a:lnTo>
                        <a:lnTo>
                          <a:pt x="80" y="41"/>
                        </a:lnTo>
                        <a:cubicBezTo>
                          <a:pt x="80" y="41"/>
                          <a:pt x="84" y="43"/>
                          <a:pt x="86" y="48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63" name="Freeform 927"/>
                  <p:cNvSpPr>
                    <a:spLocks noChangeArrowheads="1"/>
                  </p:cNvSpPr>
                  <p:nvPr/>
                </p:nvSpPr>
                <p:spPr bwMode="auto">
                  <a:xfrm>
                    <a:off x="35" y="306"/>
                    <a:ext cx="269" cy="46"/>
                  </a:xfrm>
                  <a:custGeom>
                    <a:avLst/>
                    <a:gdLst>
                      <a:gd name="T0" fmla="*/ 0 w 268"/>
                      <a:gd name="T1" fmla="*/ 41 h 46"/>
                      <a:gd name="T2" fmla="*/ 269 w 268"/>
                      <a:gd name="T3" fmla="*/ 0 h 46"/>
                      <a:gd name="T4" fmla="*/ 270 w 268"/>
                      <a:gd name="T5" fmla="*/ 4 h 46"/>
                      <a:gd name="T6" fmla="*/ 0 w 268"/>
                      <a:gd name="T7" fmla="*/ 46 h 46"/>
                      <a:gd name="T8" fmla="*/ 0 w 268"/>
                      <a:gd name="T9" fmla="*/ 41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8"/>
                      <a:gd name="T16" fmla="*/ 0 h 46"/>
                      <a:gd name="T17" fmla="*/ 268 w 268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8" h="46">
                        <a:moveTo>
                          <a:pt x="0" y="41"/>
                        </a:moveTo>
                        <a:lnTo>
                          <a:pt x="267" y="0"/>
                        </a:lnTo>
                        <a:lnTo>
                          <a:pt x="268" y="4"/>
                        </a:lnTo>
                        <a:lnTo>
                          <a:pt x="0" y="46"/>
                        </a:lnTo>
                        <a:lnTo>
                          <a:pt x="0" y="4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64" name="Freeform 928"/>
                  <p:cNvSpPr>
                    <a:spLocks noChangeArrowheads="1"/>
                  </p:cNvSpPr>
                  <p:nvPr/>
                </p:nvSpPr>
                <p:spPr bwMode="auto">
                  <a:xfrm>
                    <a:off x="73" y="341"/>
                    <a:ext cx="306" cy="69"/>
                  </a:xfrm>
                  <a:custGeom>
                    <a:avLst/>
                    <a:gdLst>
                      <a:gd name="T0" fmla="*/ 0 w 305"/>
                      <a:gd name="T1" fmla="*/ 63 h 68"/>
                      <a:gd name="T2" fmla="*/ 299 w 305"/>
                      <a:gd name="T3" fmla="*/ 0 h 68"/>
                      <a:gd name="T4" fmla="*/ 307 w 305"/>
                      <a:gd name="T5" fmla="*/ 7 h 68"/>
                      <a:gd name="T6" fmla="*/ 0 w 305"/>
                      <a:gd name="T7" fmla="*/ 70 h 68"/>
                      <a:gd name="T8" fmla="*/ 0 w 305"/>
                      <a:gd name="T9" fmla="*/ 63 h 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5"/>
                      <a:gd name="T16" fmla="*/ 0 h 68"/>
                      <a:gd name="T17" fmla="*/ 305 w 305"/>
                      <a:gd name="T18" fmla="*/ 68 h 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5" h="68">
                        <a:moveTo>
                          <a:pt x="0" y="61"/>
                        </a:moveTo>
                        <a:lnTo>
                          <a:pt x="297" y="0"/>
                        </a:lnTo>
                        <a:cubicBezTo>
                          <a:pt x="297" y="0"/>
                          <a:pt x="302" y="2"/>
                          <a:pt x="305" y="7"/>
                        </a:cubicBezTo>
                        <a:lnTo>
                          <a:pt x="0" y="68"/>
                        </a:lnTo>
                        <a:lnTo>
                          <a:pt x="0" y="6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65" name="Freeform 929"/>
                  <p:cNvSpPr>
                    <a:spLocks noChangeArrowheads="1"/>
                  </p:cNvSpPr>
                  <p:nvPr/>
                </p:nvSpPr>
                <p:spPr bwMode="auto">
                  <a:xfrm>
                    <a:off x="46" y="317"/>
                    <a:ext cx="310" cy="76"/>
                  </a:xfrm>
                  <a:custGeom>
                    <a:avLst/>
                    <a:gdLst>
                      <a:gd name="T0" fmla="*/ 4 w 310"/>
                      <a:gd name="T1" fmla="*/ 47 h 76"/>
                      <a:gd name="T2" fmla="*/ 29 w 310"/>
                      <a:gd name="T3" fmla="*/ 76 h 76"/>
                      <a:gd name="T4" fmla="*/ 228 w 310"/>
                      <a:gd name="T5" fmla="*/ 35 h 76"/>
                      <a:gd name="T6" fmla="*/ 209 w 310"/>
                      <a:gd name="T7" fmla="*/ 22 h 76"/>
                      <a:gd name="T8" fmla="*/ 245 w 310"/>
                      <a:gd name="T9" fmla="*/ 15 h 76"/>
                      <a:gd name="T10" fmla="*/ 267 w 310"/>
                      <a:gd name="T11" fmla="*/ 27 h 76"/>
                      <a:gd name="T12" fmla="*/ 310 w 310"/>
                      <a:gd name="T13" fmla="*/ 19 h 76"/>
                      <a:gd name="T14" fmla="*/ 310 w 310"/>
                      <a:gd name="T15" fmla="*/ 17 h 76"/>
                      <a:gd name="T16" fmla="*/ 270 w 310"/>
                      <a:gd name="T17" fmla="*/ 0 h 76"/>
                      <a:gd name="T18" fmla="*/ 224 w 310"/>
                      <a:gd name="T19" fmla="*/ 7 h 76"/>
                      <a:gd name="T20" fmla="*/ 217 w 310"/>
                      <a:gd name="T21" fmla="*/ 1 h 76"/>
                      <a:gd name="T22" fmla="*/ 185 w 310"/>
                      <a:gd name="T23" fmla="*/ 6 h 76"/>
                      <a:gd name="T24" fmla="*/ 188 w 310"/>
                      <a:gd name="T25" fmla="*/ 8 h 76"/>
                      <a:gd name="T26" fmla="*/ 185 w 310"/>
                      <a:gd name="T27" fmla="*/ 9 h 76"/>
                      <a:gd name="T28" fmla="*/ 182 w 310"/>
                      <a:gd name="T29" fmla="*/ 7 h 76"/>
                      <a:gd name="T30" fmla="*/ 135 w 310"/>
                      <a:gd name="T31" fmla="*/ 14 h 76"/>
                      <a:gd name="T32" fmla="*/ 140 w 310"/>
                      <a:gd name="T33" fmla="*/ 20 h 76"/>
                      <a:gd name="T34" fmla="*/ 135 w 310"/>
                      <a:gd name="T35" fmla="*/ 21 h 76"/>
                      <a:gd name="T36" fmla="*/ 130 w 310"/>
                      <a:gd name="T37" fmla="*/ 15 h 76"/>
                      <a:gd name="T38" fmla="*/ 82 w 310"/>
                      <a:gd name="T39" fmla="*/ 22 h 76"/>
                      <a:gd name="T40" fmla="*/ 82 w 310"/>
                      <a:gd name="T41" fmla="*/ 25 h 76"/>
                      <a:gd name="T42" fmla="*/ 85 w 310"/>
                      <a:gd name="T43" fmla="*/ 29 h 76"/>
                      <a:gd name="T44" fmla="*/ 80 w 310"/>
                      <a:gd name="T45" fmla="*/ 29 h 76"/>
                      <a:gd name="T46" fmla="*/ 75 w 310"/>
                      <a:gd name="T47" fmla="*/ 23 h 76"/>
                      <a:gd name="T48" fmla="*/ 23 w 310"/>
                      <a:gd name="T49" fmla="*/ 31 h 76"/>
                      <a:gd name="T50" fmla="*/ 23 w 310"/>
                      <a:gd name="T51" fmla="*/ 35 h 76"/>
                      <a:gd name="T52" fmla="*/ 24 w 310"/>
                      <a:gd name="T53" fmla="*/ 38 h 76"/>
                      <a:gd name="T54" fmla="*/ 16 w 310"/>
                      <a:gd name="T55" fmla="*/ 39 h 76"/>
                      <a:gd name="T56" fmla="*/ 11 w 310"/>
                      <a:gd name="T57" fmla="*/ 33 h 76"/>
                      <a:gd name="T58" fmla="*/ 0 w 310"/>
                      <a:gd name="T59" fmla="*/ 35 h 76"/>
                      <a:gd name="T60" fmla="*/ 0 w 310"/>
                      <a:gd name="T61" fmla="*/ 39 h 76"/>
                      <a:gd name="T62" fmla="*/ 4 w 310"/>
                      <a:gd name="T63" fmla="*/ 43 h 76"/>
                      <a:gd name="T64" fmla="*/ 4 w 310"/>
                      <a:gd name="T65" fmla="*/ 47 h 7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10"/>
                      <a:gd name="T100" fmla="*/ 0 h 76"/>
                      <a:gd name="T101" fmla="*/ 310 w 310"/>
                      <a:gd name="T102" fmla="*/ 76 h 7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10" h="76">
                        <a:moveTo>
                          <a:pt x="4" y="47"/>
                        </a:moveTo>
                        <a:lnTo>
                          <a:pt x="29" y="76"/>
                        </a:lnTo>
                        <a:lnTo>
                          <a:pt x="228" y="35"/>
                        </a:lnTo>
                        <a:lnTo>
                          <a:pt x="209" y="22"/>
                        </a:lnTo>
                        <a:lnTo>
                          <a:pt x="245" y="15"/>
                        </a:lnTo>
                        <a:lnTo>
                          <a:pt x="267" y="27"/>
                        </a:lnTo>
                        <a:lnTo>
                          <a:pt x="310" y="19"/>
                        </a:lnTo>
                        <a:lnTo>
                          <a:pt x="310" y="17"/>
                        </a:lnTo>
                        <a:lnTo>
                          <a:pt x="270" y="0"/>
                        </a:lnTo>
                        <a:lnTo>
                          <a:pt x="224" y="7"/>
                        </a:lnTo>
                        <a:lnTo>
                          <a:pt x="217" y="1"/>
                        </a:lnTo>
                        <a:lnTo>
                          <a:pt x="185" y="6"/>
                        </a:lnTo>
                        <a:lnTo>
                          <a:pt x="188" y="8"/>
                        </a:lnTo>
                        <a:lnTo>
                          <a:pt x="185" y="9"/>
                        </a:lnTo>
                        <a:lnTo>
                          <a:pt x="182" y="7"/>
                        </a:lnTo>
                        <a:lnTo>
                          <a:pt x="135" y="14"/>
                        </a:lnTo>
                        <a:lnTo>
                          <a:pt x="140" y="20"/>
                        </a:lnTo>
                        <a:lnTo>
                          <a:pt x="135" y="21"/>
                        </a:lnTo>
                        <a:lnTo>
                          <a:pt x="130" y="15"/>
                        </a:lnTo>
                        <a:lnTo>
                          <a:pt x="82" y="22"/>
                        </a:lnTo>
                        <a:lnTo>
                          <a:pt x="82" y="25"/>
                        </a:lnTo>
                        <a:lnTo>
                          <a:pt x="85" y="29"/>
                        </a:lnTo>
                        <a:lnTo>
                          <a:pt x="80" y="29"/>
                        </a:lnTo>
                        <a:lnTo>
                          <a:pt x="75" y="23"/>
                        </a:lnTo>
                        <a:lnTo>
                          <a:pt x="23" y="31"/>
                        </a:lnTo>
                        <a:lnTo>
                          <a:pt x="23" y="35"/>
                        </a:lnTo>
                        <a:lnTo>
                          <a:pt x="24" y="38"/>
                        </a:lnTo>
                        <a:lnTo>
                          <a:pt x="16" y="39"/>
                        </a:lnTo>
                        <a:lnTo>
                          <a:pt x="11" y="33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4" y="43"/>
                        </a:lnTo>
                        <a:lnTo>
                          <a:pt x="4" y="47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66" name="Freeform 930"/>
                  <p:cNvSpPr>
                    <a:spLocks noChangeArrowheads="1"/>
                  </p:cNvSpPr>
                  <p:nvPr/>
                </p:nvSpPr>
                <p:spPr bwMode="auto">
                  <a:xfrm>
                    <a:off x="271" y="337"/>
                    <a:ext cx="40" cy="15"/>
                  </a:xfrm>
                  <a:custGeom>
                    <a:avLst/>
                    <a:gdLst>
                      <a:gd name="T0" fmla="*/ 0 w 40"/>
                      <a:gd name="T1" fmla="*/ 9 h 15"/>
                      <a:gd name="T2" fmla="*/ 7 w 40"/>
                      <a:gd name="T3" fmla="*/ 15 h 15"/>
                      <a:gd name="T4" fmla="*/ 40 w 40"/>
                      <a:gd name="T5" fmla="*/ 8 h 15"/>
                      <a:gd name="T6" fmla="*/ 40 w 40"/>
                      <a:gd name="T7" fmla="*/ 6 h 15"/>
                      <a:gd name="T8" fmla="*/ 33 w 40"/>
                      <a:gd name="T9" fmla="*/ 2 h 15"/>
                      <a:gd name="T10" fmla="*/ 21 w 40"/>
                      <a:gd name="T11" fmla="*/ 3 h 15"/>
                      <a:gd name="T12" fmla="*/ 15 w 40"/>
                      <a:gd name="T13" fmla="*/ 0 h 15"/>
                      <a:gd name="T14" fmla="*/ 4 w 40"/>
                      <a:gd name="T15" fmla="*/ 2 h 15"/>
                      <a:gd name="T16" fmla="*/ 8 w 40"/>
                      <a:gd name="T17" fmla="*/ 5 h 15"/>
                      <a:gd name="T18" fmla="*/ 0 w 40"/>
                      <a:gd name="T19" fmla="*/ 7 h 15"/>
                      <a:gd name="T20" fmla="*/ 0 w 40"/>
                      <a:gd name="T21" fmla="*/ 9 h 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0"/>
                      <a:gd name="T34" fmla="*/ 0 h 15"/>
                      <a:gd name="T35" fmla="*/ 40 w 40"/>
                      <a:gd name="T36" fmla="*/ 15 h 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0" h="15">
                        <a:moveTo>
                          <a:pt x="0" y="9"/>
                        </a:moveTo>
                        <a:lnTo>
                          <a:pt x="7" y="15"/>
                        </a:lnTo>
                        <a:lnTo>
                          <a:pt x="40" y="8"/>
                        </a:lnTo>
                        <a:lnTo>
                          <a:pt x="40" y="6"/>
                        </a:lnTo>
                        <a:lnTo>
                          <a:pt x="33" y="2"/>
                        </a:lnTo>
                        <a:lnTo>
                          <a:pt x="21" y="3"/>
                        </a:lnTo>
                        <a:lnTo>
                          <a:pt x="15" y="0"/>
                        </a:lnTo>
                        <a:lnTo>
                          <a:pt x="4" y="2"/>
                        </a:lnTo>
                        <a:lnTo>
                          <a:pt x="8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67" name="Line 931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278" y="341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68" name="Freeform 932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285" y="345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0 w 6"/>
                      <a:gd name="T3" fmla="*/ 0 h 1"/>
                      <a:gd name="T4" fmla="*/ 0 w 6"/>
                      <a:gd name="T5" fmla="*/ 0 h 1"/>
                      <a:gd name="T6" fmla="*/ 0 w 6"/>
                      <a:gd name="T7" fmla="*/ 0 h 1"/>
                      <a:gd name="T8" fmla="*/ 0 w 6"/>
                      <a:gd name="T9" fmla="*/ 0 h 1"/>
                      <a:gd name="T10" fmla="*/ 0 w 6"/>
                      <a:gd name="T11" fmla="*/ 0 h 1"/>
                      <a:gd name="T12" fmla="*/ 0 w 6"/>
                      <a:gd name="T13" fmla="*/ 0 h 1"/>
                      <a:gd name="T14" fmla="*/ 0 w 6"/>
                      <a:gd name="T15" fmla="*/ 0 h 1"/>
                      <a:gd name="T16" fmla="*/ 0 w 6"/>
                      <a:gd name="T17" fmla="*/ 0 h 1"/>
                      <a:gd name="T18" fmla="*/ 0 w 6"/>
                      <a:gd name="T19" fmla="*/ 0 h 1"/>
                      <a:gd name="T20" fmla="*/ 1 w 6"/>
                      <a:gd name="T21" fmla="*/ 0 h 1"/>
                      <a:gd name="T22" fmla="*/ 1 w 6"/>
                      <a:gd name="T23" fmla="*/ 0 h 1"/>
                      <a:gd name="T24" fmla="*/ 1 w 6"/>
                      <a:gd name="T25" fmla="*/ 0 h 1"/>
                      <a:gd name="T26" fmla="*/ 1 w 6"/>
                      <a:gd name="T27" fmla="*/ 0 h 1"/>
                      <a:gd name="T28" fmla="*/ 1 w 6"/>
                      <a:gd name="T29" fmla="*/ 0 h 1"/>
                      <a:gd name="T30" fmla="*/ 1 w 6"/>
                      <a:gd name="T31" fmla="*/ 0 h 1"/>
                      <a:gd name="T32" fmla="*/ 1 w 6"/>
                      <a:gd name="T33" fmla="*/ 0 h 1"/>
                      <a:gd name="T34" fmla="*/ 1 w 6"/>
                      <a:gd name="T35" fmla="*/ 0 h 1"/>
                      <a:gd name="T36" fmla="*/ 1 w 6"/>
                      <a:gd name="T37" fmla="*/ 0 h 1"/>
                      <a:gd name="T38" fmla="*/ 1 w 6"/>
                      <a:gd name="T39" fmla="*/ 0 h 1"/>
                      <a:gd name="T40" fmla="*/ 2 w 6"/>
                      <a:gd name="T41" fmla="*/ 0 h 1"/>
                      <a:gd name="T42" fmla="*/ 2 w 6"/>
                      <a:gd name="T43" fmla="*/ 0 h 1"/>
                      <a:gd name="T44" fmla="*/ 2 w 6"/>
                      <a:gd name="T45" fmla="*/ 0 h 1"/>
                      <a:gd name="T46" fmla="*/ 2 w 6"/>
                      <a:gd name="T47" fmla="*/ 0 h 1"/>
                      <a:gd name="T48" fmla="*/ 2 w 6"/>
                      <a:gd name="T49" fmla="*/ 0 h 1"/>
                      <a:gd name="T50" fmla="*/ 2 w 6"/>
                      <a:gd name="T51" fmla="*/ 0 h 1"/>
                      <a:gd name="T52" fmla="*/ 2 w 6"/>
                      <a:gd name="T53" fmla="*/ 0 h 1"/>
                      <a:gd name="T54" fmla="*/ 2 w 6"/>
                      <a:gd name="T55" fmla="*/ 0 h 1"/>
                      <a:gd name="T56" fmla="*/ 2 w 6"/>
                      <a:gd name="T57" fmla="*/ 0 h 1"/>
                      <a:gd name="T58" fmla="*/ 3 w 6"/>
                      <a:gd name="T59" fmla="*/ 0 h 1"/>
                      <a:gd name="T60" fmla="*/ 3 w 6"/>
                      <a:gd name="T61" fmla="*/ 0 h 1"/>
                      <a:gd name="T62" fmla="*/ 3 w 6"/>
                      <a:gd name="T63" fmla="*/ 0 h 1"/>
                      <a:gd name="T64" fmla="*/ 3 w 6"/>
                      <a:gd name="T65" fmla="*/ 0 h 1"/>
                      <a:gd name="T66" fmla="*/ 3 w 6"/>
                      <a:gd name="T67" fmla="*/ 0 h 1"/>
                      <a:gd name="T68" fmla="*/ 3 w 6"/>
                      <a:gd name="T69" fmla="*/ 0 h 1"/>
                      <a:gd name="T70" fmla="*/ 3 w 6"/>
                      <a:gd name="T71" fmla="*/ 0 h 1"/>
                      <a:gd name="T72" fmla="*/ 3 w 6"/>
                      <a:gd name="T73" fmla="*/ 0 h 1"/>
                      <a:gd name="T74" fmla="*/ 3 w 6"/>
                      <a:gd name="T75" fmla="*/ 0 h 1"/>
                      <a:gd name="T76" fmla="*/ 4 w 6"/>
                      <a:gd name="T77" fmla="*/ 0 h 1"/>
                      <a:gd name="T78" fmla="*/ 4 w 6"/>
                      <a:gd name="T79" fmla="*/ 0 h 1"/>
                      <a:gd name="T80" fmla="*/ 4 w 6"/>
                      <a:gd name="T81" fmla="*/ 0 h 1"/>
                      <a:gd name="T82" fmla="*/ 4 w 6"/>
                      <a:gd name="T83" fmla="*/ 0 h 1"/>
                      <a:gd name="T84" fmla="*/ 4 w 6"/>
                      <a:gd name="T85" fmla="*/ 0 h 1"/>
                      <a:gd name="T86" fmla="*/ 4 w 6"/>
                      <a:gd name="T87" fmla="*/ 0 h 1"/>
                      <a:gd name="T88" fmla="*/ 4 w 6"/>
                      <a:gd name="T89" fmla="*/ 0 h 1"/>
                      <a:gd name="T90" fmla="*/ 4 w 6"/>
                      <a:gd name="T91" fmla="*/ 0 h 1"/>
                      <a:gd name="T92" fmla="*/ 4 w 6"/>
                      <a:gd name="T93" fmla="*/ 0 h 1"/>
                      <a:gd name="T94" fmla="*/ 5 w 6"/>
                      <a:gd name="T95" fmla="*/ 0 h 1"/>
                      <a:gd name="T96" fmla="*/ 5 w 6"/>
                      <a:gd name="T97" fmla="*/ 0 h 1"/>
                      <a:gd name="T98" fmla="*/ 5 w 6"/>
                      <a:gd name="T99" fmla="*/ 0 h 1"/>
                      <a:gd name="T100" fmla="*/ 5 w 6"/>
                      <a:gd name="T101" fmla="*/ 0 h 1"/>
                      <a:gd name="T102" fmla="*/ 5 w 6"/>
                      <a:gd name="T103" fmla="*/ 0 h 1"/>
                      <a:gd name="T104" fmla="*/ 5 w 6"/>
                      <a:gd name="T105" fmla="*/ 0 h 1"/>
                      <a:gd name="T106" fmla="*/ 5 w 6"/>
                      <a:gd name="T107" fmla="*/ 0 h 1"/>
                      <a:gd name="T108" fmla="*/ 5 w 6"/>
                      <a:gd name="T109" fmla="*/ 0 h 1"/>
                      <a:gd name="T110" fmla="*/ 5 w 6"/>
                      <a:gd name="T111" fmla="*/ 0 h 1"/>
                      <a:gd name="T112" fmla="*/ 5 w 6"/>
                      <a:gd name="T113" fmla="*/ 0 h 1"/>
                      <a:gd name="T114" fmla="*/ 6 w 6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6"/>
                      <a:gd name="T175" fmla="*/ 0 h 1"/>
                      <a:gd name="T176" fmla="*/ 6 w 6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6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69" name="Freeform 933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296" y="344"/>
                    <a:ext cx="6" cy="0"/>
                  </a:xfrm>
                  <a:custGeom>
                    <a:avLst/>
                    <a:gdLst>
                      <a:gd name="T0" fmla="*/ 0 w 5"/>
                      <a:gd name="T1" fmla="*/ 0 w 5"/>
                      <a:gd name="T2" fmla="*/ 0 w 5"/>
                      <a:gd name="T3" fmla="*/ 0 w 5"/>
                      <a:gd name="T4" fmla="*/ 0 w 5"/>
                      <a:gd name="T5" fmla="*/ 0 w 5"/>
                      <a:gd name="T6" fmla="*/ 0 w 5"/>
                      <a:gd name="T7" fmla="*/ 1 w 5"/>
                      <a:gd name="T8" fmla="*/ 1 w 5"/>
                      <a:gd name="T9" fmla="*/ 1 w 5"/>
                      <a:gd name="T10" fmla="*/ 1 w 5"/>
                      <a:gd name="T11" fmla="*/ 1 w 5"/>
                      <a:gd name="T12" fmla="*/ 1 w 5"/>
                      <a:gd name="T13" fmla="*/ 2 w 5"/>
                      <a:gd name="T14" fmla="*/ 2 w 5"/>
                      <a:gd name="T15" fmla="*/ 2 w 5"/>
                      <a:gd name="T16" fmla="*/ 2 w 5"/>
                      <a:gd name="T17" fmla="*/ 2 w 5"/>
                      <a:gd name="T18" fmla="*/ 2 w 5"/>
                      <a:gd name="T19" fmla="*/ 5 w 5"/>
                      <a:gd name="T20" fmla="*/ 5 w 5"/>
                      <a:gd name="T21" fmla="*/ 5 w 5"/>
                      <a:gd name="T22" fmla="*/ 5 w 5"/>
                      <a:gd name="T23" fmla="*/ 5 w 5"/>
                      <a:gd name="T24" fmla="*/ 5 w 5"/>
                      <a:gd name="T25" fmla="*/ 5 w 5"/>
                      <a:gd name="T26" fmla="*/ 6 w 5"/>
                      <a:gd name="T27" fmla="*/ 6 w 5"/>
                      <a:gd name="T28" fmla="*/ 6 w 5"/>
                      <a:gd name="T29" fmla="*/ 6 w 5"/>
                      <a:gd name="T30" fmla="*/ 6 w 5"/>
                      <a:gd name="T31" fmla="*/ 6 w 5"/>
                      <a:gd name="T32" fmla="*/ 7 w 5"/>
                      <a:gd name="T33" fmla="*/ 7 w 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w 5"/>
                      <a:gd name="T69" fmla="*/ 5 w 5"/>
                    </a:gdLst>
                    <a:ahLst/>
                    <a:cxnLst>
                      <a:cxn ang="T34">
                        <a:pos x="T0" y="0"/>
                      </a:cxn>
                      <a:cxn ang="T35">
                        <a:pos x="T1" y="0"/>
                      </a:cxn>
                      <a:cxn ang="T36">
                        <a:pos x="T2" y="0"/>
                      </a:cxn>
                      <a:cxn ang="T37">
                        <a:pos x="T3" y="0"/>
                      </a:cxn>
                      <a:cxn ang="T38">
                        <a:pos x="T4" y="0"/>
                      </a:cxn>
                      <a:cxn ang="T39">
                        <a:pos x="T5" y="0"/>
                      </a:cxn>
                      <a:cxn ang="T40">
                        <a:pos x="T6" y="0"/>
                      </a:cxn>
                      <a:cxn ang="T41">
                        <a:pos x="T7" y="0"/>
                      </a:cxn>
                      <a:cxn ang="T42">
                        <a:pos x="T8" y="0"/>
                      </a:cxn>
                      <a:cxn ang="T43">
                        <a:pos x="T9" y="0"/>
                      </a:cxn>
                      <a:cxn ang="T44">
                        <a:pos x="T10" y="0"/>
                      </a:cxn>
                      <a:cxn ang="T45">
                        <a:pos x="T11" y="0"/>
                      </a:cxn>
                      <a:cxn ang="T46">
                        <a:pos x="T12" y="0"/>
                      </a:cxn>
                      <a:cxn ang="T47">
                        <a:pos x="T13" y="0"/>
                      </a:cxn>
                      <a:cxn ang="T48">
                        <a:pos x="T14" y="0"/>
                      </a:cxn>
                      <a:cxn ang="T49">
                        <a:pos x="T15" y="0"/>
                      </a:cxn>
                      <a:cxn ang="T50">
                        <a:pos x="T16" y="0"/>
                      </a:cxn>
                      <a:cxn ang="T51">
                        <a:pos x="T17" y="0"/>
                      </a:cxn>
                      <a:cxn ang="T52">
                        <a:pos x="T18" y="0"/>
                      </a:cxn>
                      <a:cxn ang="T53">
                        <a:pos x="T19" y="0"/>
                      </a:cxn>
                      <a:cxn ang="T54">
                        <a:pos x="T20" y="0"/>
                      </a:cxn>
                      <a:cxn ang="T55">
                        <a:pos x="T21" y="0"/>
                      </a:cxn>
                      <a:cxn ang="T56">
                        <a:pos x="T22" y="0"/>
                      </a:cxn>
                      <a:cxn ang="T57">
                        <a:pos x="T23" y="0"/>
                      </a:cxn>
                      <a:cxn ang="T58">
                        <a:pos x="T24" y="0"/>
                      </a:cxn>
                      <a:cxn ang="T59">
                        <a:pos x="T25" y="0"/>
                      </a:cxn>
                      <a:cxn ang="T60">
                        <a:pos x="T26" y="0"/>
                      </a:cxn>
                      <a:cxn ang="T61">
                        <a:pos x="T27" y="0"/>
                      </a:cxn>
                      <a:cxn ang="T62">
                        <a:pos x="T28" y="0"/>
                      </a:cxn>
                      <a:cxn ang="T63">
                        <a:pos x="T29" y="0"/>
                      </a:cxn>
                      <a:cxn ang="T64">
                        <a:pos x="T30" y="0"/>
                      </a:cxn>
                      <a:cxn ang="T65">
                        <a:pos x="T31" y="0"/>
                      </a:cxn>
                      <a:cxn ang="T66">
                        <a:pos x="T32" y="0"/>
                      </a:cxn>
                      <a:cxn ang="T67">
                        <a:pos x="T33" y="0"/>
                      </a:cxn>
                    </a:cxnLst>
                    <a:rect l="T68" t="0" r="T69" b="0"/>
                    <a:pathLst>
                      <a:path w="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70" name="Line 934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289" y="329"/>
                    <a:ext cx="2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1" name="Freeform 935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320"/>
                    <a:ext cx="34" cy="20"/>
                  </a:xfrm>
                  <a:custGeom>
                    <a:avLst/>
                    <a:gdLst>
                      <a:gd name="T0" fmla="*/ 0 w 34"/>
                      <a:gd name="T1" fmla="*/ 0 h 19"/>
                      <a:gd name="T2" fmla="*/ 34 w 34"/>
                      <a:gd name="T3" fmla="*/ 18 h 19"/>
                      <a:gd name="T4" fmla="*/ 34 w 34"/>
                      <a:gd name="T5" fmla="*/ 21 h 19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9"/>
                      <a:gd name="T11" fmla="*/ 34 w 34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9">
                        <a:moveTo>
                          <a:pt x="0" y="0"/>
                        </a:moveTo>
                        <a:lnTo>
                          <a:pt x="34" y="16"/>
                        </a:lnTo>
                        <a:lnTo>
                          <a:pt x="34" y="1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72" name="Freeform 936"/>
                  <p:cNvSpPr>
                    <a:spLocks noChangeArrowheads="1"/>
                  </p:cNvSpPr>
                  <p:nvPr/>
                </p:nvSpPr>
                <p:spPr bwMode="auto">
                  <a:xfrm>
                    <a:off x="309" y="318"/>
                    <a:ext cx="36" cy="20"/>
                  </a:xfrm>
                  <a:custGeom>
                    <a:avLst/>
                    <a:gdLst>
                      <a:gd name="T0" fmla="*/ 0 w 36"/>
                      <a:gd name="T1" fmla="*/ 0 h 20"/>
                      <a:gd name="T2" fmla="*/ 36 w 36"/>
                      <a:gd name="T3" fmla="*/ 16 h 20"/>
                      <a:gd name="T4" fmla="*/ 36 w 36"/>
                      <a:gd name="T5" fmla="*/ 20 h 20"/>
                      <a:gd name="T6" fmla="*/ 0 60000 65536"/>
                      <a:gd name="T7" fmla="*/ 0 60000 65536"/>
                      <a:gd name="T8" fmla="*/ 0 60000 65536"/>
                      <a:gd name="T9" fmla="*/ 0 w 36"/>
                      <a:gd name="T10" fmla="*/ 0 h 20"/>
                      <a:gd name="T11" fmla="*/ 36 w 36"/>
                      <a:gd name="T12" fmla="*/ 20 h 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" h="20">
                        <a:moveTo>
                          <a:pt x="0" y="0"/>
                        </a:moveTo>
                        <a:lnTo>
                          <a:pt x="36" y="16"/>
                        </a:lnTo>
                        <a:lnTo>
                          <a:pt x="36" y="2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73" name="Freeform 937"/>
                  <p:cNvSpPr>
                    <a:spLocks noChangeArrowheads="1"/>
                  </p:cNvSpPr>
                  <p:nvPr/>
                </p:nvSpPr>
                <p:spPr bwMode="auto">
                  <a:xfrm>
                    <a:off x="278" y="323"/>
                    <a:ext cx="12" cy="9"/>
                  </a:xfrm>
                  <a:custGeom>
                    <a:avLst/>
                    <a:gdLst>
                      <a:gd name="T0" fmla="*/ 1 w 12"/>
                      <a:gd name="T1" fmla="*/ 0 h 8"/>
                      <a:gd name="T2" fmla="*/ 12 w 12"/>
                      <a:gd name="T3" fmla="*/ 9 h 8"/>
                      <a:gd name="T4" fmla="*/ 10 w 12"/>
                      <a:gd name="T5" fmla="*/ 10 h 8"/>
                      <a:gd name="T6" fmla="*/ 0 w 12"/>
                      <a:gd name="T7" fmla="*/ 0 h 8"/>
                      <a:gd name="T8" fmla="*/ 1 w 12"/>
                      <a:gd name="T9" fmla="*/ 0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8"/>
                      <a:gd name="T17" fmla="*/ 12 w 12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8">
                        <a:moveTo>
                          <a:pt x="1" y="0"/>
                        </a:moveTo>
                        <a:lnTo>
                          <a:pt x="12" y="7"/>
                        </a:lnTo>
                        <a:lnTo>
                          <a:pt x="10" y="8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74" name="Freeform 938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259" y="33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60000 65536"/>
                      <a:gd name="T5" fmla="*/ 0 60000 65536"/>
                      <a:gd name="T6" fmla="*/ 0 w 8"/>
                      <a:gd name="T7" fmla="*/ 0 h 1"/>
                      <a:gd name="T8" fmla="*/ 8 w 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75" name="Line 939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45" y="325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6" name="Line 940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55" y="323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7" name="Line 941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64" y="329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8" name="Line 942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53" y="351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79" name="Freeform 943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351"/>
                    <a:ext cx="4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3 w 4"/>
                      <a:gd name="T3" fmla="*/ 5 h 6"/>
                      <a:gd name="T4" fmla="*/ 4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0" name="Freeform 944"/>
                  <p:cNvSpPr>
                    <a:spLocks noChangeArrowheads="1"/>
                  </p:cNvSpPr>
                  <p:nvPr/>
                </p:nvSpPr>
                <p:spPr bwMode="auto">
                  <a:xfrm>
                    <a:off x="222" y="353"/>
                    <a:ext cx="7" cy="8"/>
                  </a:xfrm>
                  <a:custGeom>
                    <a:avLst/>
                    <a:gdLst>
                      <a:gd name="T0" fmla="*/ 0 w 6"/>
                      <a:gd name="T1" fmla="*/ 0 h 8"/>
                      <a:gd name="T2" fmla="*/ 8 w 6"/>
                      <a:gd name="T3" fmla="*/ 4 h 8"/>
                      <a:gd name="T4" fmla="*/ 8 w 6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8"/>
                      <a:gd name="T11" fmla="*/ 6 w 6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8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6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1" name="Freeform 945"/>
                  <p:cNvSpPr>
                    <a:spLocks noChangeArrowheads="1"/>
                  </p:cNvSpPr>
                  <p:nvPr/>
                </p:nvSpPr>
                <p:spPr bwMode="auto">
                  <a:xfrm>
                    <a:off x="207" y="357"/>
                    <a:ext cx="6" cy="7"/>
                  </a:xfrm>
                  <a:custGeom>
                    <a:avLst/>
                    <a:gdLst>
                      <a:gd name="T0" fmla="*/ 0 w 5"/>
                      <a:gd name="T1" fmla="*/ 0 h 7"/>
                      <a:gd name="T2" fmla="*/ 6 w 5"/>
                      <a:gd name="T3" fmla="*/ 4 h 7"/>
                      <a:gd name="T4" fmla="*/ 7 w 5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7"/>
                      <a:gd name="T11" fmla="*/ 5 w 5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7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5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2" name="Freeform 946"/>
                  <p:cNvSpPr>
                    <a:spLocks noChangeArrowheads="1"/>
                  </p:cNvSpPr>
                  <p:nvPr/>
                </p:nvSpPr>
                <p:spPr bwMode="auto">
                  <a:xfrm>
                    <a:off x="123" y="372"/>
                    <a:ext cx="5" cy="8"/>
                  </a:xfrm>
                  <a:custGeom>
                    <a:avLst/>
                    <a:gdLst>
                      <a:gd name="T0" fmla="*/ 0 w 4"/>
                      <a:gd name="T1" fmla="*/ 0 h 7"/>
                      <a:gd name="T2" fmla="*/ 6 w 4"/>
                      <a:gd name="T3" fmla="*/ 3 h 7"/>
                      <a:gd name="T4" fmla="*/ 6 w 4"/>
                      <a:gd name="T5" fmla="*/ 9 h 7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7"/>
                      <a:gd name="T11" fmla="*/ 4 w 4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7">
                        <a:moveTo>
                          <a:pt x="0" y="0"/>
                        </a:moveTo>
                        <a:lnTo>
                          <a:pt x="4" y="3"/>
                        </a:lnTo>
                        <a:lnTo>
                          <a:pt x="4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3" name="Freeform 947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77"/>
                    <a:ext cx="3" cy="7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2 h 7"/>
                      <a:gd name="T4" fmla="*/ 3 w 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2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4" name="Freeform 948"/>
                  <p:cNvSpPr>
                    <a:spLocks noChangeArrowheads="1"/>
                  </p:cNvSpPr>
                  <p:nvPr/>
                </p:nvSpPr>
                <p:spPr bwMode="auto">
                  <a:xfrm>
                    <a:off x="87" y="379"/>
                    <a:ext cx="3" cy="8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6 h 7"/>
                      <a:gd name="T4" fmla="*/ 3 w 3"/>
                      <a:gd name="T5" fmla="*/ 9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4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85" name="Line 949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82" y="37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6" name="Line 950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74" y="36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7" name="Line 951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64" y="36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8" name="Line 952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78" y="35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9" name="Line 953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95" y="37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0" name="Line 954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7" y="36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1" name="Line 955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90" y="36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2" name="Line 956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93" y="357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3" name="Line 957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81" y="35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4" name="Freeform 958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95" y="346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6 w 6"/>
                      <a:gd name="T3" fmla="*/ 0 h 1"/>
                      <a:gd name="T4" fmla="*/ 0 60000 65536"/>
                      <a:gd name="T5" fmla="*/ 0 60000 65536"/>
                      <a:gd name="T6" fmla="*/ 0 w 6"/>
                      <a:gd name="T7" fmla="*/ 0 h 1"/>
                      <a:gd name="T8" fmla="*/ 6 w 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">
                        <a:moveTo>
                          <a:pt x="0" y="0"/>
                        </a:move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95" name="Line 959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05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6" name="Line 960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02" y="36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7" name="Line 961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11" y="36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8" name="Line 962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10" y="37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9" name="Line 963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24" y="36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0" name="Line 964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25" y="36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1" name="Line 965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17" y="35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2" name="Line 966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19" y="35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3" name="Line 967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108" y="34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4" name="Line 968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6" y="36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5" name="Line 969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30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6" name="Line 970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39" y="36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7" name="Line 971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52" y="36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8" name="Line 972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66" y="36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09" name="Line 973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52" y="35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0" name="Line 974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44" y="35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1" name="Line 975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41" y="34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2" name="Line 976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43" y="347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3" name="Line 977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53" y="33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4" name="Line 978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60" y="346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5" name="Line 979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59" y="35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6" name="Line 980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66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7" name="Line 981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64" y="337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8" name="Line 982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71" y="34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19" name="Line 983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72" y="344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0" name="Line 984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9" y="35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1" name="Line 985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80" y="35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2" name="Line 986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92" y="35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3" name="Line 987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91" y="35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4" name="Line 988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83" y="34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5" name="Line 989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95" y="3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6" name="Line 990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198" y="336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7" name="Freeform 991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195" y="345"/>
                    <a:ext cx="5" cy="0"/>
                  </a:xfrm>
                  <a:custGeom>
                    <a:avLst/>
                    <a:gdLst>
                      <a:gd name="T0" fmla="*/ 0 w 5"/>
                      <a:gd name="T1" fmla="*/ 5 w 5"/>
                      <a:gd name="T2" fmla="*/ 0 60000 65536"/>
                      <a:gd name="T3" fmla="*/ 0 60000 65536"/>
                      <a:gd name="T4" fmla="*/ 0 w 5"/>
                      <a:gd name="T5" fmla="*/ 5 w 5"/>
                    </a:gdLst>
                    <a:ahLst/>
                    <a:cxnLst>
                      <a:cxn ang="T2">
                        <a:pos x="T0" y="0"/>
                      </a:cxn>
                      <a:cxn ang="T3">
                        <a:pos x="T1" y="0"/>
                      </a:cxn>
                    </a:cxnLst>
                    <a:rect l="T4" t="0" r="T5" b="0"/>
                    <a:pathLst>
                      <a:path w="5">
                        <a:moveTo>
                          <a:pt x="0" y="0"/>
                        </a:move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28" name="Line 992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03" y="34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9" name="Line 993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06" y="35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0" name="Line 994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06" y="3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1" name="Line 995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06" y="33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2" name="Line 996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08" y="342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3" name="Line 997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217" y="34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4" name="Line 998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44" y="328"/>
                    <a:ext cx="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5" name="Line 999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49" y="33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6" name="Line 1000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18" y="33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7" name="Line 1001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218" y="32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8" name="Line 1002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29" y="34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39" name="Line 1003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29" y="34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0" name="Line 1004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31" y="33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1" name="Line 1005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71" y="37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42" name="Freeform 1006"/>
                  <p:cNvSpPr>
                    <a:spLocks noChangeArrowheads="1"/>
                  </p:cNvSpPr>
                  <p:nvPr/>
                </p:nvSpPr>
                <p:spPr bwMode="auto">
                  <a:xfrm>
                    <a:off x="63" y="331"/>
                    <a:ext cx="199" cy="44"/>
                  </a:xfrm>
                  <a:custGeom>
                    <a:avLst/>
                    <a:gdLst>
                      <a:gd name="T0" fmla="*/ 3 w 199"/>
                      <a:gd name="T1" fmla="*/ 33 h 44"/>
                      <a:gd name="T2" fmla="*/ 19 w 199"/>
                      <a:gd name="T3" fmla="*/ 30 h 44"/>
                      <a:gd name="T4" fmla="*/ 27 w 199"/>
                      <a:gd name="T5" fmla="*/ 35 h 44"/>
                      <a:gd name="T6" fmla="*/ 35 w 199"/>
                      <a:gd name="T7" fmla="*/ 28 h 44"/>
                      <a:gd name="T8" fmla="*/ 51 w 199"/>
                      <a:gd name="T9" fmla="*/ 43 h 44"/>
                      <a:gd name="T10" fmla="*/ 54 w 199"/>
                      <a:gd name="T11" fmla="*/ 37 h 44"/>
                      <a:gd name="T12" fmla="*/ 55 w 199"/>
                      <a:gd name="T13" fmla="*/ 30 h 44"/>
                      <a:gd name="T14" fmla="*/ 60 w 199"/>
                      <a:gd name="T15" fmla="*/ 23 h 44"/>
                      <a:gd name="T16" fmla="*/ 64 w 199"/>
                      <a:gd name="T17" fmla="*/ 19 h 44"/>
                      <a:gd name="T18" fmla="*/ 69 w 199"/>
                      <a:gd name="T19" fmla="*/ 33 h 44"/>
                      <a:gd name="T20" fmla="*/ 68 w 199"/>
                      <a:gd name="T21" fmla="*/ 28 h 44"/>
                      <a:gd name="T22" fmla="*/ 82 w 199"/>
                      <a:gd name="T23" fmla="*/ 31 h 44"/>
                      <a:gd name="T24" fmla="*/ 83 w 199"/>
                      <a:gd name="T25" fmla="*/ 25 h 44"/>
                      <a:gd name="T26" fmla="*/ 87 w 199"/>
                      <a:gd name="T27" fmla="*/ 19 h 44"/>
                      <a:gd name="T28" fmla="*/ 73 w 199"/>
                      <a:gd name="T29" fmla="*/ 21 h 44"/>
                      <a:gd name="T30" fmla="*/ 76 w 199"/>
                      <a:gd name="T31" fmla="*/ 16 h 44"/>
                      <a:gd name="T32" fmla="*/ 89 w 199"/>
                      <a:gd name="T33" fmla="*/ 13 h 44"/>
                      <a:gd name="T34" fmla="*/ 96 w 199"/>
                      <a:gd name="T35" fmla="*/ 22 h 44"/>
                      <a:gd name="T36" fmla="*/ 95 w 199"/>
                      <a:gd name="T37" fmla="*/ 28 h 44"/>
                      <a:gd name="T38" fmla="*/ 100 w 199"/>
                      <a:gd name="T39" fmla="*/ 17 h 44"/>
                      <a:gd name="T40" fmla="*/ 113 w 199"/>
                      <a:gd name="T41" fmla="*/ 15 h 44"/>
                      <a:gd name="T42" fmla="*/ 109 w 199"/>
                      <a:gd name="T43" fmla="*/ 21 h 44"/>
                      <a:gd name="T44" fmla="*/ 109 w 199"/>
                      <a:gd name="T45" fmla="*/ 28 h 44"/>
                      <a:gd name="T46" fmla="*/ 123 w 199"/>
                      <a:gd name="T47" fmla="*/ 24 h 44"/>
                      <a:gd name="T48" fmla="*/ 122 w 199"/>
                      <a:gd name="T49" fmla="*/ 18 h 44"/>
                      <a:gd name="T50" fmla="*/ 127 w 199"/>
                      <a:gd name="T51" fmla="*/ 12 h 44"/>
                      <a:gd name="T52" fmla="*/ 127 w 199"/>
                      <a:gd name="T53" fmla="*/ 8 h 44"/>
                      <a:gd name="T54" fmla="*/ 151 w 199"/>
                      <a:gd name="T55" fmla="*/ 5 h 44"/>
                      <a:gd name="T56" fmla="*/ 152 w 199"/>
                      <a:gd name="T57" fmla="*/ 10 h 44"/>
                      <a:gd name="T58" fmla="*/ 153 w 199"/>
                      <a:gd name="T59" fmla="*/ 24 h 44"/>
                      <a:gd name="T60" fmla="*/ 166 w 199"/>
                      <a:gd name="T61" fmla="*/ 0 h 44"/>
                      <a:gd name="T62" fmla="*/ 185 w 199"/>
                      <a:gd name="T63" fmla="*/ 8 h 44"/>
                      <a:gd name="T64" fmla="*/ 193 w 199"/>
                      <a:gd name="T65" fmla="*/ 11 h 44"/>
                      <a:gd name="T66" fmla="*/ 199 w 199"/>
                      <a:gd name="T67" fmla="*/ 16 h 4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99"/>
                      <a:gd name="T103" fmla="*/ 0 h 44"/>
                      <a:gd name="T104" fmla="*/ 199 w 199"/>
                      <a:gd name="T105" fmla="*/ 44 h 4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99" h="44">
                        <a:moveTo>
                          <a:pt x="0" y="34"/>
                        </a:moveTo>
                        <a:lnTo>
                          <a:pt x="3" y="33"/>
                        </a:lnTo>
                        <a:moveTo>
                          <a:pt x="15" y="31"/>
                        </a:moveTo>
                        <a:lnTo>
                          <a:pt x="19" y="30"/>
                        </a:lnTo>
                        <a:moveTo>
                          <a:pt x="23" y="36"/>
                        </a:moveTo>
                        <a:lnTo>
                          <a:pt x="27" y="35"/>
                        </a:lnTo>
                        <a:moveTo>
                          <a:pt x="32" y="28"/>
                        </a:moveTo>
                        <a:lnTo>
                          <a:pt x="35" y="28"/>
                        </a:lnTo>
                        <a:moveTo>
                          <a:pt x="48" y="44"/>
                        </a:moveTo>
                        <a:lnTo>
                          <a:pt x="51" y="43"/>
                        </a:lnTo>
                        <a:moveTo>
                          <a:pt x="51" y="37"/>
                        </a:moveTo>
                        <a:lnTo>
                          <a:pt x="54" y="37"/>
                        </a:lnTo>
                        <a:moveTo>
                          <a:pt x="52" y="31"/>
                        </a:moveTo>
                        <a:lnTo>
                          <a:pt x="55" y="30"/>
                        </a:lnTo>
                        <a:moveTo>
                          <a:pt x="57" y="24"/>
                        </a:moveTo>
                        <a:lnTo>
                          <a:pt x="60" y="23"/>
                        </a:lnTo>
                        <a:moveTo>
                          <a:pt x="60" y="20"/>
                        </a:moveTo>
                        <a:lnTo>
                          <a:pt x="64" y="19"/>
                        </a:lnTo>
                        <a:moveTo>
                          <a:pt x="66" y="34"/>
                        </a:moveTo>
                        <a:lnTo>
                          <a:pt x="69" y="33"/>
                        </a:lnTo>
                        <a:moveTo>
                          <a:pt x="66" y="28"/>
                        </a:moveTo>
                        <a:lnTo>
                          <a:pt x="68" y="28"/>
                        </a:lnTo>
                        <a:moveTo>
                          <a:pt x="80" y="32"/>
                        </a:moveTo>
                        <a:lnTo>
                          <a:pt x="82" y="31"/>
                        </a:lnTo>
                        <a:moveTo>
                          <a:pt x="79" y="26"/>
                        </a:moveTo>
                        <a:lnTo>
                          <a:pt x="83" y="25"/>
                        </a:lnTo>
                        <a:moveTo>
                          <a:pt x="85" y="20"/>
                        </a:moveTo>
                        <a:lnTo>
                          <a:pt x="87" y="19"/>
                        </a:lnTo>
                        <a:moveTo>
                          <a:pt x="71" y="21"/>
                        </a:moveTo>
                        <a:lnTo>
                          <a:pt x="73" y="21"/>
                        </a:lnTo>
                        <a:moveTo>
                          <a:pt x="73" y="16"/>
                        </a:moveTo>
                        <a:lnTo>
                          <a:pt x="76" y="16"/>
                        </a:lnTo>
                        <a:moveTo>
                          <a:pt x="86" y="14"/>
                        </a:moveTo>
                        <a:lnTo>
                          <a:pt x="89" y="13"/>
                        </a:lnTo>
                        <a:moveTo>
                          <a:pt x="94" y="23"/>
                        </a:moveTo>
                        <a:lnTo>
                          <a:pt x="96" y="22"/>
                        </a:lnTo>
                        <a:moveTo>
                          <a:pt x="93" y="29"/>
                        </a:moveTo>
                        <a:lnTo>
                          <a:pt x="95" y="28"/>
                        </a:lnTo>
                        <a:moveTo>
                          <a:pt x="99" y="17"/>
                        </a:moveTo>
                        <a:lnTo>
                          <a:pt x="100" y="17"/>
                        </a:lnTo>
                        <a:moveTo>
                          <a:pt x="110" y="15"/>
                        </a:moveTo>
                        <a:lnTo>
                          <a:pt x="113" y="15"/>
                        </a:lnTo>
                        <a:moveTo>
                          <a:pt x="108" y="22"/>
                        </a:moveTo>
                        <a:lnTo>
                          <a:pt x="109" y="21"/>
                        </a:lnTo>
                        <a:moveTo>
                          <a:pt x="107" y="28"/>
                        </a:moveTo>
                        <a:lnTo>
                          <a:pt x="109" y="28"/>
                        </a:lnTo>
                        <a:moveTo>
                          <a:pt x="120" y="25"/>
                        </a:moveTo>
                        <a:lnTo>
                          <a:pt x="123" y="24"/>
                        </a:lnTo>
                        <a:moveTo>
                          <a:pt x="121" y="19"/>
                        </a:moveTo>
                        <a:lnTo>
                          <a:pt x="122" y="18"/>
                        </a:lnTo>
                        <a:moveTo>
                          <a:pt x="124" y="13"/>
                        </a:moveTo>
                        <a:lnTo>
                          <a:pt x="127" y="12"/>
                        </a:lnTo>
                        <a:moveTo>
                          <a:pt x="124" y="8"/>
                        </a:moveTo>
                        <a:lnTo>
                          <a:pt x="127" y="8"/>
                        </a:lnTo>
                        <a:moveTo>
                          <a:pt x="149" y="6"/>
                        </a:moveTo>
                        <a:lnTo>
                          <a:pt x="151" y="5"/>
                        </a:lnTo>
                        <a:moveTo>
                          <a:pt x="149" y="10"/>
                        </a:moveTo>
                        <a:lnTo>
                          <a:pt x="152" y="10"/>
                        </a:lnTo>
                        <a:moveTo>
                          <a:pt x="151" y="25"/>
                        </a:moveTo>
                        <a:lnTo>
                          <a:pt x="153" y="24"/>
                        </a:lnTo>
                        <a:moveTo>
                          <a:pt x="169" y="0"/>
                        </a:moveTo>
                        <a:lnTo>
                          <a:pt x="166" y="0"/>
                        </a:lnTo>
                        <a:moveTo>
                          <a:pt x="181" y="9"/>
                        </a:moveTo>
                        <a:lnTo>
                          <a:pt x="185" y="8"/>
                        </a:lnTo>
                        <a:moveTo>
                          <a:pt x="187" y="13"/>
                        </a:moveTo>
                        <a:lnTo>
                          <a:pt x="193" y="11"/>
                        </a:lnTo>
                        <a:moveTo>
                          <a:pt x="195" y="17"/>
                        </a:moveTo>
                        <a:lnTo>
                          <a:pt x="199" y="16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43" name="Oval 1007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399" y="315"/>
                    <a:ext cx="5" cy="1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44" name="Freeform 1008"/>
                  <p:cNvSpPr>
                    <a:spLocks noChangeArrowheads="1"/>
                  </p:cNvSpPr>
                  <p:nvPr/>
                </p:nvSpPr>
                <p:spPr bwMode="auto">
                  <a:xfrm>
                    <a:off x="4" y="0"/>
                    <a:ext cx="238" cy="269"/>
                  </a:xfrm>
                  <a:custGeom>
                    <a:avLst/>
                    <a:gdLst>
                      <a:gd name="T0" fmla="*/ 0 w 238"/>
                      <a:gd name="T1" fmla="*/ 0 h 268"/>
                      <a:gd name="T2" fmla="*/ 231 w 238"/>
                      <a:gd name="T3" fmla="*/ 16 h 268"/>
                      <a:gd name="T4" fmla="*/ 238 w 238"/>
                      <a:gd name="T5" fmla="*/ 247 h 268"/>
                      <a:gd name="T6" fmla="*/ 9 w 238"/>
                      <a:gd name="T7" fmla="*/ 270 h 268"/>
                      <a:gd name="T8" fmla="*/ 0 w 238"/>
                      <a:gd name="T9" fmla="*/ 0 h 2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8"/>
                      <a:gd name="T16" fmla="*/ 0 h 268"/>
                      <a:gd name="T17" fmla="*/ 238 w 238"/>
                      <a:gd name="T18" fmla="*/ 268 h 2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8" h="268">
                        <a:moveTo>
                          <a:pt x="0" y="0"/>
                        </a:moveTo>
                        <a:lnTo>
                          <a:pt x="231" y="16"/>
                        </a:lnTo>
                        <a:lnTo>
                          <a:pt x="238" y="245"/>
                        </a:lnTo>
                        <a:lnTo>
                          <a:pt x="9" y="268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45" name="Freeform 1009"/>
                  <p:cNvSpPr>
                    <a:spLocks noChangeArrowheads="1"/>
                  </p:cNvSpPr>
                  <p:nvPr/>
                </p:nvSpPr>
                <p:spPr bwMode="auto">
                  <a:xfrm>
                    <a:off x="16" y="12"/>
                    <a:ext cx="217" cy="226"/>
                  </a:xfrm>
                  <a:custGeom>
                    <a:avLst/>
                    <a:gdLst>
                      <a:gd name="T0" fmla="*/ 0 w 216"/>
                      <a:gd name="T1" fmla="*/ 0 h 226"/>
                      <a:gd name="T2" fmla="*/ 213 w 216"/>
                      <a:gd name="T3" fmla="*/ 14 h 226"/>
                      <a:gd name="T4" fmla="*/ 218 w 216"/>
                      <a:gd name="T5" fmla="*/ 210 h 226"/>
                      <a:gd name="T6" fmla="*/ 7 w 216"/>
                      <a:gd name="T7" fmla="*/ 226 h 226"/>
                      <a:gd name="T8" fmla="*/ 0 w 216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"/>
                      <a:gd name="T16" fmla="*/ 0 h 226"/>
                      <a:gd name="T17" fmla="*/ 216 w 216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" h="226">
                        <a:moveTo>
                          <a:pt x="0" y="0"/>
                        </a:moveTo>
                        <a:lnTo>
                          <a:pt x="211" y="14"/>
                        </a:lnTo>
                        <a:lnTo>
                          <a:pt x="216" y="210"/>
                        </a:lnTo>
                        <a:lnTo>
                          <a:pt x="7" y="226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46" name="Freeform 1010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238"/>
                    <a:ext cx="209" cy="24"/>
                  </a:xfrm>
                  <a:custGeom>
                    <a:avLst/>
                    <a:gdLst>
                      <a:gd name="T0" fmla="*/ 0 w 209"/>
                      <a:gd name="T1" fmla="*/ 25 h 23"/>
                      <a:gd name="T2" fmla="*/ 0 w 209"/>
                      <a:gd name="T3" fmla="*/ 21 h 23"/>
                      <a:gd name="T4" fmla="*/ 209 w 209"/>
                      <a:gd name="T5" fmla="*/ 0 h 23"/>
                      <a:gd name="T6" fmla="*/ 209 w 209"/>
                      <a:gd name="T7" fmla="*/ 3 h 23"/>
                      <a:gd name="T8" fmla="*/ 0 w 209"/>
                      <a:gd name="T9" fmla="*/ 25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23"/>
                      <a:gd name="T17" fmla="*/ 209 w 209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23">
                        <a:moveTo>
                          <a:pt x="0" y="23"/>
                        </a:moveTo>
                        <a:lnTo>
                          <a:pt x="0" y="19"/>
                        </a:lnTo>
                        <a:lnTo>
                          <a:pt x="209" y="0"/>
                        </a:lnTo>
                        <a:lnTo>
                          <a:pt x="209" y="3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47" name="Freeform 1011"/>
                  <p:cNvSpPr>
                    <a:spLocks noChangeArrowheads="1"/>
                  </p:cNvSpPr>
                  <p:nvPr/>
                </p:nvSpPr>
                <p:spPr bwMode="auto">
                  <a:xfrm>
                    <a:off x="264" y="266"/>
                    <a:ext cx="88" cy="22"/>
                  </a:xfrm>
                  <a:custGeom>
                    <a:avLst/>
                    <a:gdLst>
                      <a:gd name="T0" fmla="*/ 8 w 88"/>
                      <a:gd name="T1" fmla="*/ 10 h 21"/>
                      <a:gd name="T2" fmla="*/ 88 w 88"/>
                      <a:gd name="T3" fmla="*/ 0 h 21"/>
                      <a:gd name="T4" fmla="*/ 81 w 88"/>
                      <a:gd name="T5" fmla="*/ 13 h 21"/>
                      <a:gd name="T6" fmla="*/ 0 w 88"/>
                      <a:gd name="T7" fmla="*/ 23 h 21"/>
                      <a:gd name="T8" fmla="*/ 8 w 88"/>
                      <a:gd name="T9" fmla="*/ 1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21"/>
                      <a:gd name="T17" fmla="*/ 88 w 88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21">
                        <a:moveTo>
                          <a:pt x="8" y="10"/>
                        </a:moveTo>
                        <a:lnTo>
                          <a:pt x="88" y="0"/>
                        </a:lnTo>
                        <a:cubicBezTo>
                          <a:pt x="88" y="0"/>
                          <a:pt x="86" y="7"/>
                          <a:pt x="81" y="11"/>
                        </a:cubicBezTo>
                        <a:lnTo>
                          <a:pt x="0" y="21"/>
                        </a:lnTo>
                        <a:lnTo>
                          <a:pt x="8" y="1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48" name="Freeform 1012"/>
                  <p:cNvSpPr>
                    <a:spLocks noChangeArrowheads="1"/>
                  </p:cNvSpPr>
                  <p:nvPr/>
                </p:nvSpPr>
                <p:spPr bwMode="auto">
                  <a:xfrm>
                    <a:off x="400" y="333"/>
                    <a:ext cx="22" cy="7"/>
                  </a:xfrm>
                  <a:custGeom>
                    <a:avLst/>
                    <a:gdLst>
                      <a:gd name="T0" fmla="*/ 1 w 21"/>
                      <a:gd name="T1" fmla="*/ 2 h 7"/>
                      <a:gd name="T2" fmla="*/ 23 w 21"/>
                      <a:gd name="T3" fmla="*/ 0 h 7"/>
                      <a:gd name="T4" fmla="*/ 23 w 21"/>
                      <a:gd name="T5" fmla="*/ 3 h 7"/>
                      <a:gd name="T6" fmla="*/ 13 w 21"/>
                      <a:gd name="T7" fmla="*/ 7 h 7"/>
                      <a:gd name="T8" fmla="*/ 0 w 21"/>
                      <a:gd name="T9" fmla="*/ 6 h 7"/>
                      <a:gd name="T10" fmla="*/ 1 w 21"/>
                      <a:gd name="T11" fmla="*/ 2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7"/>
                      <a:gd name="T20" fmla="*/ 21 w 21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7">
                        <a:moveTo>
                          <a:pt x="1" y="2"/>
                        </a:moveTo>
                        <a:lnTo>
                          <a:pt x="21" y="0"/>
                        </a:lnTo>
                        <a:lnTo>
                          <a:pt x="21" y="3"/>
                        </a:lnTo>
                        <a:cubicBezTo>
                          <a:pt x="21" y="3"/>
                          <a:pt x="17" y="6"/>
                          <a:pt x="11" y="7"/>
                        </a:cubicBezTo>
                        <a:cubicBezTo>
                          <a:pt x="11" y="7"/>
                          <a:pt x="5" y="8"/>
                          <a:pt x="0" y="6"/>
                        </a:cubicBezTo>
                        <a:lnTo>
                          <a:pt x="1" y="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49" name="Freeform 1013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301"/>
                    <a:ext cx="273" cy="46"/>
                  </a:xfrm>
                  <a:custGeom>
                    <a:avLst/>
                    <a:gdLst>
                      <a:gd name="T0" fmla="*/ 6 w 272"/>
                      <a:gd name="T1" fmla="*/ 46 h 46"/>
                      <a:gd name="T2" fmla="*/ 274 w 272"/>
                      <a:gd name="T3" fmla="*/ 4 h 46"/>
                      <a:gd name="T4" fmla="*/ 265 w 272"/>
                      <a:gd name="T5" fmla="*/ 0 h 46"/>
                      <a:gd name="T6" fmla="*/ 0 w 272"/>
                      <a:gd name="T7" fmla="*/ 38 h 46"/>
                      <a:gd name="T8" fmla="*/ 6 w 272"/>
                      <a:gd name="T9" fmla="*/ 46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46"/>
                      <a:gd name="T17" fmla="*/ 272 w 272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46">
                        <a:moveTo>
                          <a:pt x="6" y="46"/>
                        </a:moveTo>
                        <a:lnTo>
                          <a:pt x="272" y="4"/>
                        </a:lnTo>
                        <a:lnTo>
                          <a:pt x="263" y="0"/>
                        </a:lnTo>
                        <a:lnTo>
                          <a:pt x="0" y="38"/>
                        </a:lnTo>
                        <a:lnTo>
                          <a:pt x="6" y="4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550" name="Line 1014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43" y="334"/>
                    <a:ext cx="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51" name="Line 1015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41" y="32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52" name="Line 1016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31" y="308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324" name="Group 1017"/>
                <p:cNvGrpSpPr>
                  <a:grpSpLocks/>
                </p:cNvGrpSpPr>
                <p:nvPr/>
              </p:nvGrpSpPr>
              <p:grpSpPr bwMode="auto">
                <a:xfrm>
                  <a:off x="177" y="142"/>
                  <a:ext cx="509" cy="492"/>
                  <a:chOff x="0" y="0"/>
                  <a:chExt cx="509" cy="492"/>
                </a:xfrm>
              </p:grpSpPr>
              <p:sp>
                <p:nvSpPr>
                  <p:cNvPr id="3325" name="Freeform 1018"/>
                  <p:cNvSpPr>
                    <a:spLocks noChangeArrowheads="1"/>
                  </p:cNvSpPr>
                  <p:nvPr/>
                </p:nvSpPr>
                <p:spPr bwMode="auto">
                  <a:xfrm>
                    <a:off x="87" y="333"/>
                    <a:ext cx="153" cy="50"/>
                  </a:xfrm>
                  <a:custGeom>
                    <a:avLst/>
                    <a:gdLst>
                      <a:gd name="T0" fmla="*/ 0 w 152"/>
                      <a:gd name="T1" fmla="*/ 48 h 50"/>
                      <a:gd name="T2" fmla="*/ 3 w 152"/>
                      <a:gd name="T3" fmla="*/ 37 h 50"/>
                      <a:gd name="T4" fmla="*/ 9 w 152"/>
                      <a:gd name="T5" fmla="*/ 29 h 50"/>
                      <a:gd name="T6" fmla="*/ 145 w 152"/>
                      <a:gd name="T7" fmla="*/ 27 h 50"/>
                      <a:gd name="T8" fmla="*/ 152 w 152"/>
                      <a:gd name="T9" fmla="*/ 34 h 50"/>
                      <a:gd name="T10" fmla="*/ 154 w 152"/>
                      <a:gd name="T11" fmla="*/ 45 h 50"/>
                      <a:gd name="T12" fmla="*/ 136 w 152"/>
                      <a:gd name="T13" fmla="*/ 56 h 50"/>
                      <a:gd name="T14" fmla="*/ 13 w 152"/>
                      <a:gd name="T15" fmla="*/ 57 h 50"/>
                      <a:gd name="T16" fmla="*/ 0 w 152"/>
                      <a:gd name="T17" fmla="*/ 48 h 5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2"/>
                      <a:gd name="T28" fmla="*/ 0 h 50"/>
                      <a:gd name="T29" fmla="*/ 152 w 152"/>
                      <a:gd name="T30" fmla="*/ 50 h 5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2" h="50">
                        <a:moveTo>
                          <a:pt x="0" y="48"/>
                        </a:moveTo>
                        <a:cubicBezTo>
                          <a:pt x="0" y="48"/>
                          <a:pt x="0" y="42"/>
                          <a:pt x="3" y="37"/>
                        </a:cubicBezTo>
                        <a:cubicBezTo>
                          <a:pt x="3" y="37"/>
                          <a:pt x="5" y="33"/>
                          <a:pt x="9" y="29"/>
                        </a:cubicBezTo>
                        <a:cubicBezTo>
                          <a:pt x="9" y="29"/>
                          <a:pt x="76" y="0"/>
                          <a:pt x="143" y="27"/>
                        </a:cubicBezTo>
                        <a:cubicBezTo>
                          <a:pt x="143" y="27"/>
                          <a:pt x="147" y="30"/>
                          <a:pt x="150" y="34"/>
                        </a:cubicBezTo>
                        <a:cubicBezTo>
                          <a:pt x="150" y="34"/>
                          <a:pt x="152" y="39"/>
                          <a:pt x="152" y="45"/>
                        </a:cubicBezTo>
                        <a:cubicBezTo>
                          <a:pt x="152" y="45"/>
                          <a:pt x="144" y="53"/>
                          <a:pt x="134" y="56"/>
                        </a:cubicBezTo>
                        <a:cubicBezTo>
                          <a:pt x="134" y="56"/>
                          <a:pt x="74" y="72"/>
                          <a:pt x="13" y="57"/>
                        </a:cubicBezTo>
                        <a:cubicBezTo>
                          <a:pt x="13" y="57"/>
                          <a:pt x="5" y="55"/>
                          <a:pt x="0" y="48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26" name="Freeform 1019"/>
                  <p:cNvSpPr>
                    <a:spLocks noChangeArrowheads="1"/>
                  </p:cNvSpPr>
                  <p:nvPr/>
                </p:nvSpPr>
                <p:spPr bwMode="auto">
                  <a:xfrm>
                    <a:off x="94" y="336"/>
                    <a:ext cx="139" cy="34"/>
                  </a:xfrm>
                  <a:custGeom>
                    <a:avLst/>
                    <a:gdLst>
                      <a:gd name="T0" fmla="*/ 8 w 139"/>
                      <a:gd name="T1" fmla="*/ 14 h 34"/>
                      <a:gd name="T2" fmla="*/ 12 w 139"/>
                      <a:gd name="T3" fmla="*/ 11 h 34"/>
                      <a:gd name="T4" fmla="*/ 18 w 139"/>
                      <a:gd name="T5" fmla="*/ 8 h 34"/>
                      <a:gd name="T6" fmla="*/ 27 w 139"/>
                      <a:gd name="T7" fmla="*/ 5 h 34"/>
                      <a:gd name="T8" fmla="*/ 37 w 139"/>
                      <a:gd name="T9" fmla="*/ 3 h 34"/>
                      <a:gd name="T10" fmla="*/ 49 w 139"/>
                      <a:gd name="T11" fmla="*/ 1 h 34"/>
                      <a:gd name="T12" fmla="*/ 62 w 139"/>
                      <a:gd name="T13" fmla="*/ 0 h 34"/>
                      <a:gd name="T14" fmla="*/ 76 w 139"/>
                      <a:gd name="T15" fmla="*/ 0 h 34"/>
                      <a:gd name="T16" fmla="*/ 89 w 139"/>
                      <a:gd name="T17" fmla="*/ 0 h 34"/>
                      <a:gd name="T18" fmla="*/ 101 w 139"/>
                      <a:gd name="T19" fmla="*/ 2 h 34"/>
                      <a:gd name="T20" fmla="*/ 111 w 139"/>
                      <a:gd name="T21" fmla="*/ 3 h 34"/>
                      <a:gd name="T22" fmla="*/ 120 w 139"/>
                      <a:gd name="T23" fmla="*/ 6 h 34"/>
                      <a:gd name="T24" fmla="*/ 127 w 139"/>
                      <a:gd name="T25" fmla="*/ 9 h 34"/>
                      <a:gd name="T26" fmla="*/ 131 w 139"/>
                      <a:gd name="T27" fmla="*/ 12 h 34"/>
                      <a:gd name="T28" fmla="*/ 132 w 139"/>
                      <a:gd name="T29" fmla="*/ 15 h 34"/>
                      <a:gd name="T30" fmla="*/ 130 w 139"/>
                      <a:gd name="T31" fmla="*/ 19 h 34"/>
                      <a:gd name="T32" fmla="*/ 126 w 139"/>
                      <a:gd name="T33" fmla="*/ 22 h 34"/>
                      <a:gd name="T34" fmla="*/ 119 w 139"/>
                      <a:gd name="T35" fmla="*/ 25 h 34"/>
                      <a:gd name="T36" fmla="*/ 110 w 139"/>
                      <a:gd name="T37" fmla="*/ 28 h 34"/>
                      <a:gd name="T38" fmla="*/ 99 w 139"/>
                      <a:gd name="T39" fmla="*/ 30 h 34"/>
                      <a:gd name="T40" fmla="*/ 87 w 139"/>
                      <a:gd name="T41" fmla="*/ 31 h 34"/>
                      <a:gd name="T42" fmla="*/ 74 w 139"/>
                      <a:gd name="T43" fmla="*/ 32 h 34"/>
                      <a:gd name="T44" fmla="*/ 61 w 139"/>
                      <a:gd name="T45" fmla="*/ 33 h 34"/>
                      <a:gd name="T46" fmla="*/ 48 w 139"/>
                      <a:gd name="T47" fmla="*/ 32 h 34"/>
                      <a:gd name="T48" fmla="*/ 37 w 139"/>
                      <a:gd name="T49" fmla="*/ 31 h 34"/>
                      <a:gd name="T50" fmla="*/ 26 w 139"/>
                      <a:gd name="T51" fmla="*/ 29 h 34"/>
                      <a:gd name="T52" fmla="*/ 18 w 139"/>
                      <a:gd name="T53" fmla="*/ 27 h 34"/>
                      <a:gd name="T54" fmla="*/ 11 w 139"/>
                      <a:gd name="T55" fmla="*/ 24 h 34"/>
                      <a:gd name="T56" fmla="*/ 8 w 139"/>
                      <a:gd name="T57" fmla="*/ 20 h 34"/>
                      <a:gd name="T58" fmla="*/ 0 w 139"/>
                      <a:gd name="T59" fmla="*/ 18 h 34"/>
                      <a:gd name="T60" fmla="*/ 1 w 139"/>
                      <a:gd name="T61" fmla="*/ 14 h 34"/>
                      <a:gd name="T62" fmla="*/ 6 w 139"/>
                      <a:gd name="T63" fmla="*/ 11 h 34"/>
                      <a:gd name="T64" fmla="*/ 14 w 139"/>
                      <a:gd name="T65" fmla="*/ 8 h 34"/>
                      <a:gd name="T66" fmla="*/ 24 w 139"/>
                      <a:gd name="T67" fmla="*/ 5 h 34"/>
                      <a:gd name="T68" fmla="*/ 36 w 139"/>
                      <a:gd name="T69" fmla="*/ 2 h 34"/>
                      <a:gd name="T70" fmla="*/ 49 w 139"/>
                      <a:gd name="T71" fmla="*/ 1 h 34"/>
                      <a:gd name="T72" fmla="*/ 64 w 139"/>
                      <a:gd name="T73" fmla="*/ 0 h 34"/>
                      <a:gd name="T74" fmla="*/ 78 w 139"/>
                      <a:gd name="T75" fmla="*/ 0 h 34"/>
                      <a:gd name="T76" fmla="*/ 92 w 139"/>
                      <a:gd name="T77" fmla="*/ 0 h 34"/>
                      <a:gd name="T78" fmla="*/ 106 w 139"/>
                      <a:gd name="T79" fmla="*/ 1 h 34"/>
                      <a:gd name="T80" fmla="*/ 117 w 139"/>
                      <a:gd name="T81" fmla="*/ 3 h 34"/>
                      <a:gd name="T82" fmla="*/ 127 w 139"/>
                      <a:gd name="T83" fmla="*/ 6 h 34"/>
                      <a:gd name="T84" fmla="*/ 134 w 139"/>
                      <a:gd name="T85" fmla="*/ 9 h 34"/>
                      <a:gd name="T86" fmla="*/ 138 w 139"/>
                      <a:gd name="T87" fmla="*/ 12 h 34"/>
                      <a:gd name="T88" fmla="*/ 139 w 139"/>
                      <a:gd name="T89" fmla="*/ 16 h 34"/>
                      <a:gd name="T90" fmla="*/ 137 w 139"/>
                      <a:gd name="T91" fmla="*/ 20 h 34"/>
                      <a:gd name="T92" fmla="*/ 132 w 139"/>
                      <a:gd name="T93" fmla="*/ 23 h 34"/>
                      <a:gd name="T94" fmla="*/ 124 w 139"/>
                      <a:gd name="T95" fmla="*/ 26 h 34"/>
                      <a:gd name="T96" fmla="*/ 114 w 139"/>
                      <a:gd name="T97" fmla="*/ 29 h 34"/>
                      <a:gd name="T98" fmla="*/ 102 w 139"/>
                      <a:gd name="T99" fmla="*/ 31 h 34"/>
                      <a:gd name="T100" fmla="*/ 88 w 139"/>
                      <a:gd name="T101" fmla="*/ 33 h 34"/>
                      <a:gd name="T102" fmla="*/ 73 w 139"/>
                      <a:gd name="T103" fmla="*/ 34 h 34"/>
                      <a:gd name="T104" fmla="*/ 58 w 139"/>
                      <a:gd name="T105" fmla="*/ 34 h 34"/>
                      <a:gd name="T106" fmla="*/ 44 w 139"/>
                      <a:gd name="T107" fmla="*/ 33 h 34"/>
                      <a:gd name="T108" fmla="*/ 31 w 139"/>
                      <a:gd name="T109" fmla="*/ 32 h 34"/>
                      <a:gd name="T110" fmla="*/ 20 w 139"/>
                      <a:gd name="T111" fmla="*/ 30 h 34"/>
                      <a:gd name="T112" fmla="*/ 10 w 139"/>
                      <a:gd name="T113" fmla="*/ 27 h 34"/>
                      <a:gd name="T114" fmla="*/ 4 w 139"/>
                      <a:gd name="T115" fmla="*/ 24 h 34"/>
                      <a:gd name="T116" fmla="*/ 0 w 139"/>
                      <a:gd name="T117" fmla="*/ 21 h 34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39"/>
                      <a:gd name="T178" fmla="*/ 0 h 34"/>
                      <a:gd name="T179" fmla="*/ 139 w 139"/>
                      <a:gd name="T180" fmla="*/ 34 h 34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39" h="34">
                        <a:moveTo>
                          <a:pt x="7" y="18"/>
                        </a:moveTo>
                        <a:lnTo>
                          <a:pt x="7" y="17"/>
                        </a:lnTo>
                        <a:lnTo>
                          <a:pt x="7" y="16"/>
                        </a:lnTo>
                        <a:lnTo>
                          <a:pt x="7" y="15"/>
                        </a:lnTo>
                        <a:lnTo>
                          <a:pt x="8" y="14"/>
                        </a:lnTo>
                        <a:lnTo>
                          <a:pt x="9" y="13"/>
                        </a:lnTo>
                        <a:lnTo>
                          <a:pt x="10" y="13"/>
                        </a:lnTo>
                        <a:lnTo>
                          <a:pt x="10" y="12"/>
                        </a:lnTo>
                        <a:lnTo>
                          <a:pt x="11" y="12"/>
                        </a:lnTo>
                        <a:lnTo>
                          <a:pt x="11" y="11"/>
                        </a:lnTo>
                        <a:lnTo>
                          <a:pt x="12" y="11"/>
                        </a:lnTo>
                        <a:lnTo>
                          <a:pt x="13" y="10"/>
                        </a:lnTo>
                        <a:lnTo>
                          <a:pt x="14" y="10"/>
                        </a:lnTo>
                        <a:lnTo>
                          <a:pt x="15" y="9"/>
                        </a:lnTo>
                        <a:lnTo>
                          <a:pt x="16" y="9"/>
                        </a:lnTo>
                        <a:lnTo>
                          <a:pt x="17" y="8"/>
                        </a:lnTo>
                        <a:lnTo>
                          <a:pt x="18" y="8"/>
                        </a:lnTo>
                        <a:lnTo>
                          <a:pt x="19" y="8"/>
                        </a:lnTo>
                        <a:lnTo>
                          <a:pt x="19" y="7"/>
                        </a:lnTo>
                        <a:lnTo>
                          <a:pt x="20" y="7"/>
                        </a:lnTo>
                        <a:lnTo>
                          <a:pt x="21" y="7"/>
                        </a:lnTo>
                        <a:lnTo>
                          <a:pt x="22" y="7"/>
                        </a:lnTo>
                        <a:lnTo>
                          <a:pt x="23" y="6"/>
                        </a:lnTo>
                        <a:lnTo>
                          <a:pt x="24" y="6"/>
                        </a:lnTo>
                        <a:lnTo>
                          <a:pt x="25" y="6"/>
                        </a:lnTo>
                        <a:lnTo>
                          <a:pt x="26" y="5"/>
                        </a:lnTo>
                        <a:lnTo>
                          <a:pt x="27" y="5"/>
                        </a:lnTo>
                        <a:lnTo>
                          <a:pt x="28" y="5"/>
                        </a:lnTo>
                        <a:lnTo>
                          <a:pt x="29" y="5"/>
                        </a:lnTo>
                        <a:lnTo>
                          <a:pt x="30" y="4"/>
                        </a:lnTo>
                        <a:lnTo>
                          <a:pt x="31" y="4"/>
                        </a:lnTo>
                        <a:lnTo>
                          <a:pt x="32" y="4"/>
                        </a:lnTo>
                        <a:lnTo>
                          <a:pt x="33" y="4"/>
                        </a:lnTo>
                        <a:lnTo>
                          <a:pt x="34" y="4"/>
                        </a:lnTo>
                        <a:lnTo>
                          <a:pt x="35" y="3"/>
                        </a:lnTo>
                        <a:lnTo>
                          <a:pt x="36" y="3"/>
                        </a:lnTo>
                        <a:lnTo>
                          <a:pt x="37" y="3"/>
                        </a:lnTo>
                        <a:lnTo>
                          <a:pt x="38" y="3"/>
                        </a:lnTo>
                        <a:lnTo>
                          <a:pt x="39" y="3"/>
                        </a:lnTo>
                        <a:lnTo>
                          <a:pt x="40" y="2"/>
                        </a:lnTo>
                        <a:lnTo>
                          <a:pt x="41" y="2"/>
                        </a:lnTo>
                        <a:lnTo>
                          <a:pt x="42" y="2"/>
                        </a:lnTo>
                        <a:lnTo>
                          <a:pt x="43" y="2"/>
                        </a:lnTo>
                        <a:lnTo>
                          <a:pt x="44" y="2"/>
                        </a:lnTo>
                        <a:lnTo>
                          <a:pt x="45" y="2"/>
                        </a:lnTo>
                        <a:lnTo>
                          <a:pt x="46" y="2"/>
                        </a:lnTo>
                        <a:lnTo>
                          <a:pt x="47" y="2"/>
                        </a:lnTo>
                        <a:lnTo>
                          <a:pt x="48" y="1"/>
                        </a:lnTo>
                        <a:lnTo>
                          <a:pt x="49" y="1"/>
                        </a:lnTo>
                        <a:lnTo>
                          <a:pt x="50" y="1"/>
                        </a:lnTo>
                        <a:lnTo>
                          <a:pt x="52" y="1"/>
                        </a:lnTo>
                        <a:lnTo>
                          <a:pt x="53" y="1"/>
                        </a:lnTo>
                        <a:lnTo>
                          <a:pt x="54" y="1"/>
                        </a:lnTo>
                        <a:lnTo>
                          <a:pt x="55" y="1"/>
                        </a:lnTo>
                        <a:lnTo>
                          <a:pt x="56" y="1"/>
                        </a:lnTo>
                        <a:lnTo>
                          <a:pt x="57" y="1"/>
                        </a:lnTo>
                        <a:lnTo>
                          <a:pt x="58" y="1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0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89" y="0"/>
                        </a:lnTo>
                        <a:lnTo>
                          <a:pt x="90" y="1"/>
                        </a:lnTo>
                        <a:lnTo>
                          <a:pt x="91" y="1"/>
                        </a:lnTo>
                        <a:lnTo>
                          <a:pt x="92" y="1"/>
                        </a:lnTo>
                        <a:lnTo>
                          <a:pt x="93" y="1"/>
                        </a:lnTo>
                        <a:lnTo>
                          <a:pt x="94" y="1"/>
                        </a:lnTo>
                        <a:lnTo>
                          <a:pt x="95" y="1"/>
                        </a:lnTo>
                        <a:lnTo>
                          <a:pt x="96" y="1"/>
                        </a:lnTo>
                        <a:lnTo>
                          <a:pt x="97" y="1"/>
                        </a:lnTo>
                        <a:lnTo>
                          <a:pt x="98" y="1"/>
                        </a:lnTo>
                        <a:lnTo>
                          <a:pt x="99" y="1"/>
                        </a:lnTo>
                        <a:lnTo>
                          <a:pt x="100" y="1"/>
                        </a:lnTo>
                        <a:lnTo>
                          <a:pt x="101" y="2"/>
                        </a:lnTo>
                        <a:lnTo>
                          <a:pt x="102" y="2"/>
                        </a:lnTo>
                        <a:lnTo>
                          <a:pt x="103" y="2"/>
                        </a:lnTo>
                        <a:lnTo>
                          <a:pt x="104" y="2"/>
                        </a:lnTo>
                        <a:lnTo>
                          <a:pt x="105" y="2"/>
                        </a:lnTo>
                        <a:lnTo>
                          <a:pt x="106" y="2"/>
                        </a:lnTo>
                        <a:lnTo>
                          <a:pt x="107" y="3"/>
                        </a:lnTo>
                        <a:lnTo>
                          <a:pt x="108" y="3"/>
                        </a:lnTo>
                        <a:lnTo>
                          <a:pt x="109" y="3"/>
                        </a:lnTo>
                        <a:lnTo>
                          <a:pt x="110" y="3"/>
                        </a:lnTo>
                        <a:lnTo>
                          <a:pt x="111" y="3"/>
                        </a:lnTo>
                        <a:lnTo>
                          <a:pt x="112" y="4"/>
                        </a:lnTo>
                        <a:lnTo>
                          <a:pt x="113" y="4"/>
                        </a:lnTo>
                        <a:lnTo>
                          <a:pt x="114" y="4"/>
                        </a:lnTo>
                        <a:lnTo>
                          <a:pt x="115" y="4"/>
                        </a:lnTo>
                        <a:lnTo>
                          <a:pt x="116" y="5"/>
                        </a:lnTo>
                        <a:lnTo>
                          <a:pt x="117" y="5"/>
                        </a:lnTo>
                        <a:lnTo>
                          <a:pt x="118" y="5"/>
                        </a:lnTo>
                        <a:lnTo>
                          <a:pt x="119" y="5"/>
                        </a:lnTo>
                        <a:lnTo>
                          <a:pt x="120" y="6"/>
                        </a:lnTo>
                        <a:lnTo>
                          <a:pt x="121" y="6"/>
                        </a:lnTo>
                        <a:lnTo>
                          <a:pt x="122" y="6"/>
                        </a:lnTo>
                        <a:lnTo>
                          <a:pt x="123" y="7"/>
                        </a:lnTo>
                        <a:lnTo>
                          <a:pt x="124" y="7"/>
                        </a:lnTo>
                        <a:lnTo>
                          <a:pt x="125" y="8"/>
                        </a:lnTo>
                        <a:lnTo>
                          <a:pt x="126" y="8"/>
                        </a:lnTo>
                        <a:lnTo>
                          <a:pt x="127" y="9"/>
                        </a:lnTo>
                        <a:lnTo>
                          <a:pt x="128" y="9"/>
                        </a:lnTo>
                        <a:lnTo>
                          <a:pt x="128" y="10"/>
                        </a:lnTo>
                        <a:lnTo>
                          <a:pt x="129" y="10"/>
                        </a:lnTo>
                        <a:lnTo>
                          <a:pt x="130" y="11"/>
                        </a:lnTo>
                        <a:lnTo>
                          <a:pt x="130" y="12"/>
                        </a:lnTo>
                        <a:lnTo>
                          <a:pt x="131" y="12"/>
                        </a:lnTo>
                        <a:lnTo>
                          <a:pt x="131" y="13"/>
                        </a:lnTo>
                        <a:lnTo>
                          <a:pt x="132" y="14"/>
                        </a:lnTo>
                        <a:lnTo>
                          <a:pt x="132" y="15"/>
                        </a:lnTo>
                        <a:lnTo>
                          <a:pt x="132" y="16"/>
                        </a:lnTo>
                        <a:lnTo>
                          <a:pt x="132" y="17"/>
                        </a:lnTo>
                        <a:lnTo>
                          <a:pt x="131" y="17"/>
                        </a:lnTo>
                        <a:lnTo>
                          <a:pt x="131" y="18"/>
                        </a:lnTo>
                        <a:lnTo>
                          <a:pt x="130" y="19"/>
                        </a:lnTo>
                        <a:lnTo>
                          <a:pt x="129" y="20"/>
                        </a:lnTo>
                        <a:lnTo>
                          <a:pt x="128" y="20"/>
                        </a:lnTo>
                        <a:lnTo>
                          <a:pt x="128" y="21"/>
                        </a:lnTo>
                        <a:lnTo>
                          <a:pt x="127" y="21"/>
                        </a:lnTo>
                        <a:lnTo>
                          <a:pt x="126" y="22"/>
                        </a:lnTo>
                        <a:lnTo>
                          <a:pt x="125" y="23"/>
                        </a:lnTo>
                        <a:lnTo>
                          <a:pt x="124" y="23"/>
                        </a:lnTo>
                        <a:lnTo>
                          <a:pt x="123" y="23"/>
                        </a:lnTo>
                        <a:lnTo>
                          <a:pt x="123" y="24"/>
                        </a:lnTo>
                        <a:lnTo>
                          <a:pt x="122" y="24"/>
                        </a:lnTo>
                        <a:lnTo>
                          <a:pt x="121" y="24"/>
                        </a:lnTo>
                        <a:lnTo>
                          <a:pt x="121" y="25"/>
                        </a:lnTo>
                        <a:lnTo>
                          <a:pt x="120" y="25"/>
                        </a:lnTo>
                        <a:lnTo>
                          <a:pt x="119" y="25"/>
                        </a:lnTo>
                        <a:lnTo>
                          <a:pt x="118" y="26"/>
                        </a:lnTo>
                        <a:lnTo>
                          <a:pt x="117" y="26"/>
                        </a:lnTo>
                        <a:lnTo>
                          <a:pt x="116" y="26"/>
                        </a:lnTo>
                        <a:lnTo>
                          <a:pt x="115" y="26"/>
                        </a:lnTo>
                        <a:lnTo>
                          <a:pt x="114" y="27"/>
                        </a:lnTo>
                        <a:lnTo>
                          <a:pt x="113" y="27"/>
                        </a:lnTo>
                        <a:lnTo>
                          <a:pt x="112" y="27"/>
                        </a:lnTo>
                        <a:lnTo>
                          <a:pt x="111" y="28"/>
                        </a:lnTo>
                        <a:lnTo>
                          <a:pt x="110" y="28"/>
                        </a:lnTo>
                        <a:lnTo>
                          <a:pt x="109" y="28"/>
                        </a:lnTo>
                        <a:lnTo>
                          <a:pt x="108" y="28"/>
                        </a:lnTo>
                        <a:lnTo>
                          <a:pt x="107" y="29"/>
                        </a:lnTo>
                        <a:lnTo>
                          <a:pt x="106" y="29"/>
                        </a:lnTo>
                        <a:lnTo>
                          <a:pt x="105" y="29"/>
                        </a:lnTo>
                        <a:lnTo>
                          <a:pt x="104" y="29"/>
                        </a:lnTo>
                        <a:lnTo>
                          <a:pt x="103" y="29"/>
                        </a:lnTo>
                        <a:lnTo>
                          <a:pt x="102" y="29"/>
                        </a:lnTo>
                        <a:lnTo>
                          <a:pt x="101" y="30"/>
                        </a:lnTo>
                        <a:lnTo>
                          <a:pt x="100" y="30"/>
                        </a:lnTo>
                        <a:lnTo>
                          <a:pt x="99" y="30"/>
                        </a:lnTo>
                        <a:lnTo>
                          <a:pt x="98" y="30"/>
                        </a:lnTo>
                        <a:lnTo>
                          <a:pt x="97" y="30"/>
                        </a:lnTo>
                        <a:lnTo>
                          <a:pt x="96" y="31"/>
                        </a:lnTo>
                        <a:lnTo>
                          <a:pt x="95" y="31"/>
                        </a:lnTo>
                        <a:lnTo>
                          <a:pt x="94" y="31"/>
                        </a:lnTo>
                        <a:lnTo>
                          <a:pt x="93" y="31"/>
                        </a:lnTo>
                        <a:lnTo>
                          <a:pt x="91" y="31"/>
                        </a:lnTo>
                        <a:lnTo>
                          <a:pt x="90" y="31"/>
                        </a:lnTo>
                        <a:lnTo>
                          <a:pt x="89" y="31"/>
                        </a:lnTo>
                        <a:lnTo>
                          <a:pt x="88" y="31"/>
                        </a:lnTo>
                        <a:lnTo>
                          <a:pt x="87" y="31"/>
                        </a:lnTo>
                        <a:lnTo>
                          <a:pt x="86" y="32"/>
                        </a:lnTo>
                        <a:lnTo>
                          <a:pt x="85" y="32"/>
                        </a:lnTo>
                        <a:lnTo>
                          <a:pt x="84" y="32"/>
                        </a:lnTo>
                        <a:lnTo>
                          <a:pt x="83" y="32"/>
                        </a:lnTo>
                        <a:lnTo>
                          <a:pt x="82" y="32"/>
                        </a:lnTo>
                        <a:lnTo>
                          <a:pt x="81" y="32"/>
                        </a:lnTo>
                        <a:lnTo>
                          <a:pt x="80" y="32"/>
                        </a:lnTo>
                        <a:lnTo>
                          <a:pt x="79" y="32"/>
                        </a:lnTo>
                        <a:lnTo>
                          <a:pt x="78" y="32"/>
                        </a:lnTo>
                        <a:lnTo>
                          <a:pt x="77" y="32"/>
                        </a:lnTo>
                        <a:lnTo>
                          <a:pt x="75" y="32"/>
                        </a:lnTo>
                        <a:lnTo>
                          <a:pt x="74" y="32"/>
                        </a:lnTo>
                        <a:lnTo>
                          <a:pt x="73" y="32"/>
                        </a:lnTo>
                        <a:lnTo>
                          <a:pt x="72" y="32"/>
                        </a:lnTo>
                        <a:lnTo>
                          <a:pt x="71" y="33"/>
                        </a:lnTo>
                        <a:lnTo>
                          <a:pt x="70" y="33"/>
                        </a:lnTo>
                        <a:lnTo>
                          <a:pt x="69" y="33"/>
                        </a:lnTo>
                        <a:lnTo>
                          <a:pt x="68" y="33"/>
                        </a:lnTo>
                        <a:lnTo>
                          <a:pt x="67" y="33"/>
                        </a:lnTo>
                        <a:lnTo>
                          <a:pt x="66" y="33"/>
                        </a:lnTo>
                        <a:lnTo>
                          <a:pt x="64" y="33"/>
                        </a:lnTo>
                        <a:lnTo>
                          <a:pt x="63" y="33"/>
                        </a:lnTo>
                        <a:lnTo>
                          <a:pt x="62" y="33"/>
                        </a:lnTo>
                        <a:lnTo>
                          <a:pt x="61" y="33"/>
                        </a:lnTo>
                        <a:lnTo>
                          <a:pt x="60" y="33"/>
                        </a:lnTo>
                        <a:lnTo>
                          <a:pt x="59" y="33"/>
                        </a:lnTo>
                        <a:lnTo>
                          <a:pt x="58" y="33"/>
                        </a:lnTo>
                        <a:lnTo>
                          <a:pt x="57" y="32"/>
                        </a:lnTo>
                        <a:lnTo>
                          <a:pt x="56" y="32"/>
                        </a:lnTo>
                        <a:lnTo>
                          <a:pt x="55" y="32"/>
                        </a:lnTo>
                        <a:lnTo>
                          <a:pt x="54" y="32"/>
                        </a:lnTo>
                        <a:lnTo>
                          <a:pt x="53" y="32"/>
                        </a:lnTo>
                        <a:lnTo>
                          <a:pt x="52" y="32"/>
                        </a:lnTo>
                        <a:lnTo>
                          <a:pt x="50" y="32"/>
                        </a:lnTo>
                        <a:lnTo>
                          <a:pt x="49" y="32"/>
                        </a:lnTo>
                        <a:lnTo>
                          <a:pt x="48" y="32"/>
                        </a:lnTo>
                        <a:lnTo>
                          <a:pt x="47" y="32"/>
                        </a:lnTo>
                        <a:lnTo>
                          <a:pt x="46" y="32"/>
                        </a:lnTo>
                        <a:lnTo>
                          <a:pt x="45" y="32"/>
                        </a:lnTo>
                        <a:lnTo>
                          <a:pt x="44" y="32"/>
                        </a:lnTo>
                        <a:lnTo>
                          <a:pt x="43" y="32"/>
                        </a:lnTo>
                        <a:lnTo>
                          <a:pt x="42" y="32"/>
                        </a:lnTo>
                        <a:lnTo>
                          <a:pt x="41" y="31"/>
                        </a:lnTo>
                        <a:lnTo>
                          <a:pt x="40" y="31"/>
                        </a:lnTo>
                        <a:lnTo>
                          <a:pt x="39" y="31"/>
                        </a:lnTo>
                        <a:lnTo>
                          <a:pt x="38" y="31"/>
                        </a:lnTo>
                        <a:lnTo>
                          <a:pt x="37" y="31"/>
                        </a:lnTo>
                        <a:lnTo>
                          <a:pt x="36" y="31"/>
                        </a:lnTo>
                        <a:lnTo>
                          <a:pt x="35" y="31"/>
                        </a:lnTo>
                        <a:lnTo>
                          <a:pt x="34" y="30"/>
                        </a:lnTo>
                        <a:lnTo>
                          <a:pt x="33" y="30"/>
                        </a:lnTo>
                        <a:lnTo>
                          <a:pt x="32" y="30"/>
                        </a:lnTo>
                        <a:lnTo>
                          <a:pt x="31" y="30"/>
                        </a:lnTo>
                        <a:lnTo>
                          <a:pt x="30" y="30"/>
                        </a:lnTo>
                        <a:lnTo>
                          <a:pt x="29" y="30"/>
                        </a:lnTo>
                        <a:lnTo>
                          <a:pt x="29" y="29"/>
                        </a:lnTo>
                        <a:lnTo>
                          <a:pt x="28" y="29"/>
                        </a:lnTo>
                        <a:lnTo>
                          <a:pt x="27" y="29"/>
                        </a:lnTo>
                        <a:lnTo>
                          <a:pt x="26" y="29"/>
                        </a:lnTo>
                        <a:lnTo>
                          <a:pt x="25" y="29"/>
                        </a:lnTo>
                        <a:lnTo>
                          <a:pt x="24" y="29"/>
                        </a:lnTo>
                        <a:lnTo>
                          <a:pt x="24" y="28"/>
                        </a:lnTo>
                        <a:lnTo>
                          <a:pt x="23" y="28"/>
                        </a:lnTo>
                        <a:lnTo>
                          <a:pt x="22" y="28"/>
                        </a:lnTo>
                        <a:lnTo>
                          <a:pt x="21" y="28"/>
                        </a:lnTo>
                        <a:lnTo>
                          <a:pt x="20" y="27"/>
                        </a:lnTo>
                        <a:lnTo>
                          <a:pt x="19" y="27"/>
                        </a:lnTo>
                        <a:lnTo>
                          <a:pt x="18" y="27"/>
                        </a:lnTo>
                        <a:lnTo>
                          <a:pt x="17" y="26"/>
                        </a:lnTo>
                        <a:lnTo>
                          <a:pt x="16" y="26"/>
                        </a:lnTo>
                        <a:lnTo>
                          <a:pt x="15" y="26"/>
                        </a:lnTo>
                        <a:lnTo>
                          <a:pt x="15" y="25"/>
                        </a:lnTo>
                        <a:lnTo>
                          <a:pt x="14" y="25"/>
                        </a:lnTo>
                        <a:lnTo>
                          <a:pt x="13" y="25"/>
                        </a:lnTo>
                        <a:lnTo>
                          <a:pt x="13" y="24"/>
                        </a:lnTo>
                        <a:lnTo>
                          <a:pt x="12" y="24"/>
                        </a:lnTo>
                        <a:lnTo>
                          <a:pt x="11" y="24"/>
                        </a:lnTo>
                        <a:lnTo>
                          <a:pt x="11" y="23"/>
                        </a:lnTo>
                        <a:lnTo>
                          <a:pt x="10" y="23"/>
                        </a:lnTo>
                        <a:lnTo>
                          <a:pt x="9" y="22"/>
                        </a:lnTo>
                        <a:lnTo>
                          <a:pt x="8" y="22"/>
                        </a:lnTo>
                        <a:lnTo>
                          <a:pt x="8" y="21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7" y="19"/>
                        </a:lnTo>
                        <a:lnTo>
                          <a:pt x="7" y="18"/>
                        </a:lnTo>
                        <a:moveTo>
                          <a:pt x="0" y="18"/>
                        </a:move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1" y="15"/>
                        </a:lnTo>
                        <a:lnTo>
                          <a:pt x="1" y="14"/>
                        </a:lnTo>
                        <a:lnTo>
                          <a:pt x="2" y="14"/>
                        </a:lnTo>
                        <a:lnTo>
                          <a:pt x="2" y="13"/>
                        </a:lnTo>
                        <a:lnTo>
                          <a:pt x="3" y="13"/>
                        </a:lnTo>
                        <a:lnTo>
                          <a:pt x="4" y="12"/>
                        </a:lnTo>
                        <a:lnTo>
                          <a:pt x="5" y="12"/>
                        </a:lnTo>
                        <a:lnTo>
                          <a:pt x="5" y="11"/>
                        </a:lnTo>
                        <a:lnTo>
                          <a:pt x="6" y="11"/>
                        </a:lnTo>
                        <a:lnTo>
                          <a:pt x="7" y="11"/>
                        </a:lnTo>
                        <a:lnTo>
                          <a:pt x="7" y="10"/>
                        </a:lnTo>
                        <a:lnTo>
                          <a:pt x="8" y="10"/>
                        </a:lnTo>
                        <a:lnTo>
                          <a:pt x="9" y="9"/>
                        </a:lnTo>
                        <a:lnTo>
                          <a:pt x="10" y="9"/>
                        </a:lnTo>
                        <a:lnTo>
                          <a:pt x="11" y="9"/>
                        </a:lnTo>
                        <a:lnTo>
                          <a:pt x="11" y="8"/>
                        </a:lnTo>
                        <a:lnTo>
                          <a:pt x="12" y="8"/>
                        </a:lnTo>
                        <a:lnTo>
                          <a:pt x="13" y="8"/>
                        </a:lnTo>
                        <a:lnTo>
                          <a:pt x="14" y="8"/>
                        </a:lnTo>
                        <a:lnTo>
                          <a:pt x="14" y="7"/>
                        </a:lnTo>
                        <a:lnTo>
                          <a:pt x="15" y="7"/>
                        </a:lnTo>
                        <a:lnTo>
                          <a:pt x="16" y="7"/>
                        </a:lnTo>
                        <a:lnTo>
                          <a:pt x="17" y="7"/>
                        </a:lnTo>
                        <a:lnTo>
                          <a:pt x="17" y="6"/>
                        </a:lnTo>
                        <a:lnTo>
                          <a:pt x="18" y="6"/>
                        </a:lnTo>
                        <a:lnTo>
                          <a:pt x="19" y="6"/>
                        </a:lnTo>
                        <a:lnTo>
                          <a:pt x="20" y="6"/>
                        </a:lnTo>
                        <a:lnTo>
                          <a:pt x="21" y="5"/>
                        </a:lnTo>
                        <a:lnTo>
                          <a:pt x="22" y="5"/>
                        </a:lnTo>
                        <a:lnTo>
                          <a:pt x="23" y="5"/>
                        </a:lnTo>
                        <a:lnTo>
                          <a:pt x="24" y="5"/>
                        </a:lnTo>
                        <a:lnTo>
                          <a:pt x="25" y="4"/>
                        </a:lnTo>
                        <a:lnTo>
                          <a:pt x="26" y="4"/>
                        </a:lnTo>
                        <a:lnTo>
                          <a:pt x="27" y="4"/>
                        </a:lnTo>
                        <a:lnTo>
                          <a:pt x="28" y="4"/>
                        </a:lnTo>
                        <a:lnTo>
                          <a:pt x="29" y="3"/>
                        </a:lnTo>
                        <a:lnTo>
                          <a:pt x="30" y="3"/>
                        </a:lnTo>
                        <a:lnTo>
                          <a:pt x="31" y="3"/>
                        </a:lnTo>
                        <a:lnTo>
                          <a:pt x="32" y="3"/>
                        </a:lnTo>
                        <a:lnTo>
                          <a:pt x="33" y="3"/>
                        </a:lnTo>
                        <a:lnTo>
                          <a:pt x="35" y="3"/>
                        </a:lnTo>
                        <a:lnTo>
                          <a:pt x="36" y="2"/>
                        </a:lnTo>
                        <a:lnTo>
                          <a:pt x="37" y="2"/>
                        </a:lnTo>
                        <a:lnTo>
                          <a:pt x="38" y="2"/>
                        </a:lnTo>
                        <a:lnTo>
                          <a:pt x="39" y="2"/>
                        </a:lnTo>
                        <a:lnTo>
                          <a:pt x="40" y="2"/>
                        </a:lnTo>
                        <a:lnTo>
                          <a:pt x="41" y="2"/>
                        </a:lnTo>
                        <a:lnTo>
                          <a:pt x="42" y="1"/>
                        </a:lnTo>
                        <a:lnTo>
                          <a:pt x="43" y="1"/>
                        </a:lnTo>
                        <a:lnTo>
                          <a:pt x="44" y="1"/>
                        </a:lnTo>
                        <a:lnTo>
                          <a:pt x="46" y="1"/>
                        </a:lnTo>
                        <a:lnTo>
                          <a:pt x="47" y="1"/>
                        </a:lnTo>
                        <a:lnTo>
                          <a:pt x="48" y="1"/>
                        </a:lnTo>
                        <a:lnTo>
                          <a:pt x="49" y="1"/>
                        </a:lnTo>
                        <a:lnTo>
                          <a:pt x="50" y="1"/>
                        </a:lnTo>
                        <a:lnTo>
                          <a:pt x="51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0"/>
                        </a:lnTo>
                        <a:lnTo>
                          <a:pt x="85" y="0"/>
                        </a:lnTo>
                        <a:lnTo>
                          <a:pt x="87" y="0"/>
                        </a:lnTo>
                        <a:lnTo>
                          <a:pt x="88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1" y="0"/>
                        </a:lnTo>
                        <a:lnTo>
                          <a:pt x="92" y="0"/>
                        </a:lnTo>
                        <a:lnTo>
                          <a:pt x="94" y="0"/>
                        </a:lnTo>
                        <a:lnTo>
                          <a:pt x="95" y="0"/>
                        </a:lnTo>
                        <a:lnTo>
                          <a:pt x="96" y="0"/>
                        </a:lnTo>
                        <a:lnTo>
                          <a:pt x="97" y="0"/>
                        </a:lnTo>
                        <a:lnTo>
                          <a:pt x="98" y="1"/>
                        </a:lnTo>
                        <a:lnTo>
                          <a:pt x="99" y="1"/>
                        </a:lnTo>
                        <a:lnTo>
                          <a:pt x="100" y="1"/>
                        </a:lnTo>
                        <a:lnTo>
                          <a:pt x="101" y="1"/>
                        </a:lnTo>
                        <a:lnTo>
                          <a:pt x="103" y="1"/>
                        </a:lnTo>
                        <a:lnTo>
                          <a:pt x="104" y="1"/>
                        </a:lnTo>
                        <a:lnTo>
                          <a:pt x="105" y="1"/>
                        </a:lnTo>
                        <a:lnTo>
                          <a:pt x="106" y="1"/>
                        </a:lnTo>
                        <a:lnTo>
                          <a:pt x="107" y="1"/>
                        </a:lnTo>
                        <a:lnTo>
                          <a:pt x="108" y="2"/>
                        </a:lnTo>
                        <a:lnTo>
                          <a:pt x="109" y="2"/>
                        </a:lnTo>
                        <a:lnTo>
                          <a:pt x="110" y="2"/>
                        </a:lnTo>
                        <a:lnTo>
                          <a:pt x="111" y="2"/>
                        </a:lnTo>
                        <a:lnTo>
                          <a:pt x="112" y="2"/>
                        </a:lnTo>
                        <a:lnTo>
                          <a:pt x="113" y="2"/>
                        </a:lnTo>
                        <a:lnTo>
                          <a:pt x="114" y="3"/>
                        </a:lnTo>
                        <a:lnTo>
                          <a:pt x="115" y="3"/>
                        </a:lnTo>
                        <a:lnTo>
                          <a:pt x="116" y="3"/>
                        </a:lnTo>
                        <a:lnTo>
                          <a:pt x="117" y="3"/>
                        </a:lnTo>
                        <a:lnTo>
                          <a:pt x="118" y="4"/>
                        </a:lnTo>
                        <a:lnTo>
                          <a:pt x="119" y="4"/>
                        </a:lnTo>
                        <a:lnTo>
                          <a:pt x="120" y="4"/>
                        </a:lnTo>
                        <a:lnTo>
                          <a:pt x="121" y="4"/>
                        </a:lnTo>
                        <a:lnTo>
                          <a:pt x="122" y="4"/>
                        </a:lnTo>
                        <a:lnTo>
                          <a:pt x="122" y="5"/>
                        </a:lnTo>
                        <a:lnTo>
                          <a:pt x="123" y="5"/>
                        </a:lnTo>
                        <a:lnTo>
                          <a:pt x="124" y="5"/>
                        </a:lnTo>
                        <a:lnTo>
                          <a:pt x="125" y="5"/>
                        </a:lnTo>
                        <a:lnTo>
                          <a:pt x="126" y="6"/>
                        </a:lnTo>
                        <a:lnTo>
                          <a:pt x="127" y="6"/>
                        </a:lnTo>
                        <a:lnTo>
                          <a:pt x="128" y="6"/>
                        </a:lnTo>
                        <a:lnTo>
                          <a:pt x="129" y="7"/>
                        </a:lnTo>
                        <a:lnTo>
                          <a:pt x="130" y="7"/>
                        </a:lnTo>
                        <a:lnTo>
                          <a:pt x="131" y="7"/>
                        </a:lnTo>
                        <a:lnTo>
                          <a:pt x="131" y="8"/>
                        </a:lnTo>
                        <a:lnTo>
                          <a:pt x="132" y="8"/>
                        </a:lnTo>
                        <a:lnTo>
                          <a:pt x="133" y="8"/>
                        </a:lnTo>
                        <a:lnTo>
                          <a:pt x="133" y="9"/>
                        </a:lnTo>
                        <a:lnTo>
                          <a:pt x="134" y="9"/>
                        </a:lnTo>
                        <a:lnTo>
                          <a:pt x="135" y="9"/>
                        </a:lnTo>
                        <a:lnTo>
                          <a:pt x="135" y="10"/>
                        </a:lnTo>
                        <a:lnTo>
                          <a:pt x="136" y="10"/>
                        </a:lnTo>
                        <a:lnTo>
                          <a:pt x="136" y="11"/>
                        </a:lnTo>
                        <a:lnTo>
                          <a:pt x="137" y="11"/>
                        </a:lnTo>
                        <a:lnTo>
                          <a:pt x="137" y="12"/>
                        </a:lnTo>
                        <a:lnTo>
                          <a:pt x="138" y="12"/>
                        </a:lnTo>
                        <a:lnTo>
                          <a:pt x="138" y="13"/>
                        </a:lnTo>
                        <a:lnTo>
                          <a:pt x="139" y="14"/>
                        </a:lnTo>
                        <a:lnTo>
                          <a:pt x="139" y="15"/>
                        </a:lnTo>
                        <a:lnTo>
                          <a:pt x="139" y="16"/>
                        </a:lnTo>
                        <a:lnTo>
                          <a:pt x="139" y="17"/>
                        </a:lnTo>
                        <a:lnTo>
                          <a:pt x="138" y="18"/>
                        </a:lnTo>
                        <a:lnTo>
                          <a:pt x="138" y="19"/>
                        </a:lnTo>
                        <a:lnTo>
                          <a:pt x="137" y="19"/>
                        </a:lnTo>
                        <a:lnTo>
                          <a:pt x="137" y="20"/>
                        </a:lnTo>
                        <a:lnTo>
                          <a:pt x="136" y="20"/>
                        </a:lnTo>
                        <a:lnTo>
                          <a:pt x="136" y="21"/>
                        </a:lnTo>
                        <a:lnTo>
                          <a:pt x="135" y="21"/>
                        </a:lnTo>
                        <a:lnTo>
                          <a:pt x="134" y="22"/>
                        </a:lnTo>
                        <a:lnTo>
                          <a:pt x="133" y="22"/>
                        </a:lnTo>
                        <a:lnTo>
                          <a:pt x="133" y="23"/>
                        </a:lnTo>
                        <a:lnTo>
                          <a:pt x="132" y="23"/>
                        </a:lnTo>
                        <a:lnTo>
                          <a:pt x="131" y="23"/>
                        </a:lnTo>
                        <a:lnTo>
                          <a:pt x="131" y="24"/>
                        </a:lnTo>
                        <a:lnTo>
                          <a:pt x="130" y="24"/>
                        </a:lnTo>
                        <a:lnTo>
                          <a:pt x="129" y="25"/>
                        </a:lnTo>
                        <a:lnTo>
                          <a:pt x="128" y="25"/>
                        </a:lnTo>
                        <a:lnTo>
                          <a:pt x="127" y="25"/>
                        </a:lnTo>
                        <a:lnTo>
                          <a:pt x="126" y="26"/>
                        </a:lnTo>
                        <a:lnTo>
                          <a:pt x="125" y="26"/>
                        </a:lnTo>
                        <a:lnTo>
                          <a:pt x="124" y="26"/>
                        </a:lnTo>
                        <a:lnTo>
                          <a:pt x="123" y="27"/>
                        </a:lnTo>
                        <a:lnTo>
                          <a:pt x="122" y="27"/>
                        </a:lnTo>
                        <a:lnTo>
                          <a:pt x="121" y="27"/>
                        </a:lnTo>
                        <a:lnTo>
                          <a:pt x="120" y="28"/>
                        </a:lnTo>
                        <a:lnTo>
                          <a:pt x="119" y="28"/>
                        </a:lnTo>
                        <a:lnTo>
                          <a:pt x="118" y="28"/>
                        </a:lnTo>
                        <a:lnTo>
                          <a:pt x="117" y="28"/>
                        </a:lnTo>
                        <a:lnTo>
                          <a:pt x="117" y="29"/>
                        </a:lnTo>
                        <a:lnTo>
                          <a:pt x="116" y="29"/>
                        </a:lnTo>
                        <a:lnTo>
                          <a:pt x="115" y="29"/>
                        </a:lnTo>
                        <a:lnTo>
                          <a:pt x="114" y="29"/>
                        </a:lnTo>
                        <a:lnTo>
                          <a:pt x="113" y="29"/>
                        </a:lnTo>
                        <a:lnTo>
                          <a:pt x="112" y="30"/>
                        </a:lnTo>
                        <a:lnTo>
                          <a:pt x="111" y="30"/>
                        </a:lnTo>
                        <a:lnTo>
                          <a:pt x="110" y="30"/>
                        </a:lnTo>
                        <a:lnTo>
                          <a:pt x="109" y="30"/>
                        </a:lnTo>
                        <a:lnTo>
                          <a:pt x="108" y="30"/>
                        </a:lnTo>
                        <a:lnTo>
                          <a:pt x="107" y="31"/>
                        </a:lnTo>
                        <a:lnTo>
                          <a:pt x="106" y="31"/>
                        </a:lnTo>
                        <a:lnTo>
                          <a:pt x="105" y="31"/>
                        </a:lnTo>
                        <a:lnTo>
                          <a:pt x="104" y="31"/>
                        </a:lnTo>
                        <a:lnTo>
                          <a:pt x="103" y="31"/>
                        </a:lnTo>
                        <a:lnTo>
                          <a:pt x="102" y="31"/>
                        </a:lnTo>
                        <a:lnTo>
                          <a:pt x="100" y="32"/>
                        </a:lnTo>
                        <a:lnTo>
                          <a:pt x="99" y="32"/>
                        </a:lnTo>
                        <a:lnTo>
                          <a:pt x="98" y="32"/>
                        </a:lnTo>
                        <a:lnTo>
                          <a:pt x="97" y="32"/>
                        </a:lnTo>
                        <a:lnTo>
                          <a:pt x="96" y="32"/>
                        </a:lnTo>
                        <a:lnTo>
                          <a:pt x="95" y="32"/>
                        </a:lnTo>
                        <a:lnTo>
                          <a:pt x="94" y="33"/>
                        </a:lnTo>
                        <a:lnTo>
                          <a:pt x="92" y="33"/>
                        </a:lnTo>
                        <a:lnTo>
                          <a:pt x="91" y="33"/>
                        </a:lnTo>
                        <a:lnTo>
                          <a:pt x="90" y="33"/>
                        </a:lnTo>
                        <a:lnTo>
                          <a:pt x="89" y="33"/>
                        </a:lnTo>
                        <a:lnTo>
                          <a:pt x="88" y="33"/>
                        </a:lnTo>
                        <a:lnTo>
                          <a:pt x="87" y="33"/>
                        </a:lnTo>
                        <a:lnTo>
                          <a:pt x="85" y="33"/>
                        </a:lnTo>
                        <a:lnTo>
                          <a:pt x="84" y="33"/>
                        </a:lnTo>
                        <a:lnTo>
                          <a:pt x="83" y="33"/>
                        </a:lnTo>
                        <a:lnTo>
                          <a:pt x="82" y="34"/>
                        </a:lnTo>
                        <a:lnTo>
                          <a:pt x="81" y="34"/>
                        </a:lnTo>
                        <a:lnTo>
                          <a:pt x="79" y="34"/>
                        </a:lnTo>
                        <a:lnTo>
                          <a:pt x="78" y="34"/>
                        </a:lnTo>
                        <a:lnTo>
                          <a:pt x="77" y="34"/>
                        </a:lnTo>
                        <a:lnTo>
                          <a:pt x="76" y="34"/>
                        </a:lnTo>
                        <a:lnTo>
                          <a:pt x="74" y="34"/>
                        </a:lnTo>
                        <a:lnTo>
                          <a:pt x="73" y="34"/>
                        </a:lnTo>
                        <a:lnTo>
                          <a:pt x="72" y="34"/>
                        </a:lnTo>
                        <a:lnTo>
                          <a:pt x="71" y="34"/>
                        </a:lnTo>
                        <a:lnTo>
                          <a:pt x="70" y="34"/>
                        </a:lnTo>
                        <a:lnTo>
                          <a:pt x="68" y="34"/>
                        </a:lnTo>
                        <a:lnTo>
                          <a:pt x="67" y="34"/>
                        </a:lnTo>
                        <a:lnTo>
                          <a:pt x="66" y="34"/>
                        </a:lnTo>
                        <a:lnTo>
                          <a:pt x="65" y="34"/>
                        </a:lnTo>
                        <a:lnTo>
                          <a:pt x="63" y="34"/>
                        </a:lnTo>
                        <a:lnTo>
                          <a:pt x="62" y="34"/>
                        </a:lnTo>
                        <a:lnTo>
                          <a:pt x="61" y="34"/>
                        </a:lnTo>
                        <a:lnTo>
                          <a:pt x="60" y="34"/>
                        </a:lnTo>
                        <a:lnTo>
                          <a:pt x="58" y="34"/>
                        </a:lnTo>
                        <a:lnTo>
                          <a:pt x="57" y="34"/>
                        </a:lnTo>
                        <a:lnTo>
                          <a:pt x="56" y="34"/>
                        </a:lnTo>
                        <a:lnTo>
                          <a:pt x="55" y="34"/>
                        </a:lnTo>
                        <a:lnTo>
                          <a:pt x="54" y="34"/>
                        </a:lnTo>
                        <a:lnTo>
                          <a:pt x="52" y="34"/>
                        </a:lnTo>
                        <a:lnTo>
                          <a:pt x="51" y="34"/>
                        </a:lnTo>
                        <a:lnTo>
                          <a:pt x="50" y="34"/>
                        </a:lnTo>
                        <a:lnTo>
                          <a:pt x="49" y="34"/>
                        </a:lnTo>
                        <a:lnTo>
                          <a:pt x="48" y="34"/>
                        </a:lnTo>
                        <a:lnTo>
                          <a:pt x="47" y="34"/>
                        </a:lnTo>
                        <a:lnTo>
                          <a:pt x="45" y="34"/>
                        </a:lnTo>
                        <a:lnTo>
                          <a:pt x="44" y="33"/>
                        </a:lnTo>
                        <a:lnTo>
                          <a:pt x="43" y="33"/>
                        </a:lnTo>
                        <a:lnTo>
                          <a:pt x="42" y="33"/>
                        </a:lnTo>
                        <a:lnTo>
                          <a:pt x="41" y="33"/>
                        </a:lnTo>
                        <a:lnTo>
                          <a:pt x="40" y="33"/>
                        </a:lnTo>
                        <a:lnTo>
                          <a:pt x="39" y="33"/>
                        </a:lnTo>
                        <a:lnTo>
                          <a:pt x="37" y="33"/>
                        </a:lnTo>
                        <a:lnTo>
                          <a:pt x="36" y="33"/>
                        </a:lnTo>
                        <a:lnTo>
                          <a:pt x="35" y="33"/>
                        </a:lnTo>
                        <a:lnTo>
                          <a:pt x="34" y="32"/>
                        </a:lnTo>
                        <a:lnTo>
                          <a:pt x="33" y="32"/>
                        </a:lnTo>
                        <a:lnTo>
                          <a:pt x="32" y="32"/>
                        </a:lnTo>
                        <a:lnTo>
                          <a:pt x="31" y="32"/>
                        </a:lnTo>
                        <a:lnTo>
                          <a:pt x="30" y="32"/>
                        </a:lnTo>
                        <a:lnTo>
                          <a:pt x="29" y="32"/>
                        </a:lnTo>
                        <a:lnTo>
                          <a:pt x="28" y="32"/>
                        </a:lnTo>
                        <a:lnTo>
                          <a:pt x="27" y="31"/>
                        </a:lnTo>
                        <a:lnTo>
                          <a:pt x="26" y="31"/>
                        </a:lnTo>
                        <a:lnTo>
                          <a:pt x="25" y="31"/>
                        </a:lnTo>
                        <a:lnTo>
                          <a:pt x="24" y="31"/>
                        </a:lnTo>
                        <a:lnTo>
                          <a:pt x="23" y="31"/>
                        </a:lnTo>
                        <a:lnTo>
                          <a:pt x="22" y="31"/>
                        </a:lnTo>
                        <a:lnTo>
                          <a:pt x="21" y="30"/>
                        </a:lnTo>
                        <a:lnTo>
                          <a:pt x="20" y="30"/>
                        </a:lnTo>
                        <a:lnTo>
                          <a:pt x="19" y="30"/>
                        </a:lnTo>
                        <a:lnTo>
                          <a:pt x="18" y="30"/>
                        </a:lnTo>
                        <a:lnTo>
                          <a:pt x="17" y="29"/>
                        </a:lnTo>
                        <a:lnTo>
                          <a:pt x="16" y="29"/>
                        </a:lnTo>
                        <a:lnTo>
                          <a:pt x="15" y="29"/>
                        </a:lnTo>
                        <a:lnTo>
                          <a:pt x="14" y="28"/>
                        </a:lnTo>
                        <a:lnTo>
                          <a:pt x="13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7"/>
                        </a:lnTo>
                        <a:lnTo>
                          <a:pt x="9" y="27"/>
                        </a:lnTo>
                        <a:lnTo>
                          <a:pt x="8" y="26"/>
                        </a:lnTo>
                        <a:lnTo>
                          <a:pt x="7" y="26"/>
                        </a:lnTo>
                        <a:lnTo>
                          <a:pt x="6" y="26"/>
                        </a:lnTo>
                        <a:lnTo>
                          <a:pt x="6" y="25"/>
                        </a:lnTo>
                        <a:lnTo>
                          <a:pt x="5" y="25"/>
                        </a:lnTo>
                        <a:lnTo>
                          <a:pt x="4" y="24"/>
                        </a:lnTo>
                        <a:lnTo>
                          <a:pt x="3" y="24"/>
                        </a:lnTo>
                        <a:lnTo>
                          <a:pt x="3" y="23"/>
                        </a:lnTo>
                        <a:lnTo>
                          <a:pt x="2" y="23"/>
                        </a:lnTo>
                        <a:lnTo>
                          <a:pt x="2" y="22"/>
                        </a:lnTo>
                        <a:lnTo>
                          <a:pt x="1" y="22"/>
                        </a:lnTo>
                        <a:lnTo>
                          <a:pt x="1" y="21"/>
                        </a:lnTo>
                        <a:lnTo>
                          <a:pt x="0" y="21"/>
                        </a:lnTo>
                        <a:lnTo>
                          <a:pt x="0" y="20"/>
                        </a:lnTo>
                        <a:lnTo>
                          <a:pt x="0" y="19"/>
                        </a:lnTo>
                        <a:lnTo>
                          <a:pt x="0" y="18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27" name="Freeform 1020"/>
                  <p:cNvSpPr>
                    <a:spLocks noChangeArrowheads="1"/>
                  </p:cNvSpPr>
                  <p:nvPr/>
                </p:nvSpPr>
                <p:spPr bwMode="auto">
                  <a:xfrm>
                    <a:off x="318" y="39"/>
                    <a:ext cx="109" cy="307"/>
                  </a:xfrm>
                  <a:custGeom>
                    <a:avLst/>
                    <a:gdLst>
                      <a:gd name="T0" fmla="*/ 2 w 108"/>
                      <a:gd name="T1" fmla="*/ 0 h 307"/>
                      <a:gd name="T2" fmla="*/ 99 w 108"/>
                      <a:gd name="T3" fmla="*/ 4 h 307"/>
                      <a:gd name="T4" fmla="*/ 106 w 108"/>
                      <a:gd name="T5" fmla="*/ 7 h 307"/>
                      <a:gd name="T6" fmla="*/ 110 w 108"/>
                      <a:gd name="T7" fmla="*/ 14 h 307"/>
                      <a:gd name="T8" fmla="*/ 106 w 108"/>
                      <a:gd name="T9" fmla="*/ 282 h 307"/>
                      <a:gd name="T10" fmla="*/ 102 w 108"/>
                      <a:gd name="T11" fmla="*/ 290 h 307"/>
                      <a:gd name="T12" fmla="*/ 97 w 108"/>
                      <a:gd name="T13" fmla="*/ 295 h 307"/>
                      <a:gd name="T14" fmla="*/ 0 w 108"/>
                      <a:gd name="T15" fmla="*/ 307 h 307"/>
                      <a:gd name="T16" fmla="*/ 2 w 108"/>
                      <a:gd name="T17" fmla="*/ 0 h 3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8"/>
                      <a:gd name="T28" fmla="*/ 0 h 307"/>
                      <a:gd name="T29" fmla="*/ 108 w 108"/>
                      <a:gd name="T30" fmla="*/ 307 h 30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8" h="307">
                        <a:moveTo>
                          <a:pt x="2" y="0"/>
                        </a:moveTo>
                        <a:lnTo>
                          <a:pt x="97" y="4"/>
                        </a:lnTo>
                        <a:cubicBezTo>
                          <a:pt x="97" y="4"/>
                          <a:pt x="101" y="5"/>
                          <a:pt x="104" y="7"/>
                        </a:cubicBezTo>
                        <a:cubicBezTo>
                          <a:pt x="104" y="7"/>
                          <a:pt x="106" y="10"/>
                          <a:pt x="108" y="14"/>
                        </a:cubicBezTo>
                        <a:lnTo>
                          <a:pt x="104" y="282"/>
                        </a:lnTo>
                        <a:cubicBezTo>
                          <a:pt x="104" y="282"/>
                          <a:pt x="103" y="287"/>
                          <a:pt x="100" y="290"/>
                        </a:cubicBezTo>
                        <a:cubicBezTo>
                          <a:pt x="100" y="290"/>
                          <a:pt x="98" y="294"/>
                          <a:pt x="95" y="295"/>
                        </a:cubicBezTo>
                        <a:lnTo>
                          <a:pt x="0" y="307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28" name="Freeform 1021"/>
                  <p:cNvSpPr>
                    <a:spLocks noChangeArrowheads="1"/>
                  </p:cNvSpPr>
                  <p:nvPr/>
                </p:nvSpPr>
                <p:spPr bwMode="auto">
                  <a:xfrm>
                    <a:off x="211" y="39"/>
                    <a:ext cx="117" cy="307"/>
                  </a:xfrm>
                  <a:custGeom>
                    <a:avLst/>
                    <a:gdLst>
                      <a:gd name="T0" fmla="*/ 71 w 117"/>
                      <a:gd name="T1" fmla="*/ 7 h 306"/>
                      <a:gd name="T2" fmla="*/ 107 w 117"/>
                      <a:gd name="T3" fmla="*/ 0 h 306"/>
                      <a:gd name="T4" fmla="*/ 111 w 117"/>
                      <a:gd name="T5" fmla="*/ 1 h 306"/>
                      <a:gd name="T6" fmla="*/ 115 w 117"/>
                      <a:gd name="T7" fmla="*/ 4 h 306"/>
                      <a:gd name="T8" fmla="*/ 117 w 117"/>
                      <a:gd name="T9" fmla="*/ 9 h 306"/>
                      <a:gd name="T10" fmla="*/ 115 w 117"/>
                      <a:gd name="T11" fmla="*/ 299 h 306"/>
                      <a:gd name="T12" fmla="*/ 113 w 117"/>
                      <a:gd name="T13" fmla="*/ 304 h 306"/>
                      <a:gd name="T14" fmla="*/ 110 w 117"/>
                      <a:gd name="T15" fmla="*/ 307 h 306"/>
                      <a:gd name="T16" fmla="*/ 106 w 117"/>
                      <a:gd name="T17" fmla="*/ 308 h 306"/>
                      <a:gd name="T18" fmla="*/ 0 w 117"/>
                      <a:gd name="T19" fmla="*/ 264 h 306"/>
                      <a:gd name="T20" fmla="*/ 79 w 117"/>
                      <a:gd name="T21" fmla="*/ 256 h 306"/>
                      <a:gd name="T22" fmla="*/ 71 w 117"/>
                      <a:gd name="T23" fmla="*/ 7 h 30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7"/>
                      <a:gd name="T37" fmla="*/ 0 h 306"/>
                      <a:gd name="T38" fmla="*/ 117 w 117"/>
                      <a:gd name="T39" fmla="*/ 306 h 30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7" h="306">
                        <a:moveTo>
                          <a:pt x="71" y="7"/>
                        </a:moveTo>
                        <a:lnTo>
                          <a:pt x="107" y="0"/>
                        </a:lnTo>
                        <a:cubicBezTo>
                          <a:pt x="107" y="0"/>
                          <a:pt x="109" y="0"/>
                          <a:pt x="111" y="1"/>
                        </a:cubicBezTo>
                        <a:cubicBezTo>
                          <a:pt x="111" y="1"/>
                          <a:pt x="113" y="2"/>
                          <a:pt x="115" y="4"/>
                        </a:cubicBezTo>
                        <a:cubicBezTo>
                          <a:pt x="115" y="4"/>
                          <a:pt x="116" y="6"/>
                          <a:pt x="117" y="9"/>
                        </a:cubicBezTo>
                        <a:lnTo>
                          <a:pt x="115" y="297"/>
                        </a:lnTo>
                        <a:cubicBezTo>
                          <a:pt x="115" y="297"/>
                          <a:pt x="115" y="300"/>
                          <a:pt x="113" y="302"/>
                        </a:cubicBezTo>
                        <a:cubicBezTo>
                          <a:pt x="113" y="302"/>
                          <a:pt x="112" y="304"/>
                          <a:pt x="110" y="305"/>
                        </a:cubicBezTo>
                        <a:cubicBezTo>
                          <a:pt x="110" y="305"/>
                          <a:pt x="108" y="307"/>
                          <a:pt x="106" y="306"/>
                        </a:cubicBezTo>
                        <a:lnTo>
                          <a:pt x="0" y="262"/>
                        </a:lnTo>
                        <a:lnTo>
                          <a:pt x="79" y="254"/>
                        </a:lnTo>
                        <a:lnTo>
                          <a:pt x="71" y="7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29" name="Freeform 1022"/>
                  <p:cNvSpPr>
                    <a:spLocks noChangeArrowheads="1"/>
                  </p:cNvSpPr>
                  <p:nvPr/>
                </p:nvSpPr>
                <p:spPr bwMode="auto">
                  <a:xfrm>
                    <a:off x="227" y="52"/>
                    <a:ext cx="91" cy="279"/>
                  </a:xfrm>
                  <a:custGeom>
                    <a:avLst/>
                    <a:gdLst>
                      <a:gd name="T0" fmla="*/ 56 w 91"/>
                      <a:gd name="T1" fmla="*/ 5 h 279"/>
                      <a:gd name="T2" fmla="*/ 86 w 91"/>
                      <a:gd name="T3" fmla="*/ 0 h 279"/>
                      <a:gd name="T4" fmla="*/ 88 w 91"/>
                      <a:gd name="T5" fmla="*/ 0 h 279"/>
                      <a:gd name="T6" fmla="*/ 90 w 91"/>
                      <a:gd name="T7" fmla="*/ 2 h 279"/>
                      <a:gd name="T8" fmla="*/ 91 w 91"/>
                      <a:gd name="T9" fmla="*/ 5 h 279"/>
                      <a:gd name="T10" fmla="*/ 89 w 91"/>
                      <a:gd name="T11" fmla="*/ 273 h 279"/>
                      <a:gd name="T12" fmla="*/ 88 w 91"/>
                      <a:gd name="T13" fmla="*/ 276 h 279"/>
                      <a:gd name="T14" fmla="*/ 86 w 91"/>
                      <a:gd name="T15" fmla="*/ 278 h 279"/>
                      <a:gd name="T16" fmla="*/ 84 w 91"/>
                      <a:gd name="T17" fmla="*/ 279 h 279"/>
                      <a:gd name="T18" fmla="*/ 0 w 91"/>
                      <a:gd name="T19" fmla="*/ 248 h 279"/>
                      <a:gd name="T20" fmla="*/ 63 w 91"/>
                      <a:gd name="T21" fmla="*/ 241 h 279"/>
                      <a:gd name="T22" fmla="*/ 56 w 91"/>
                      <a:gd name="T23" fmla="*/ 5 h 27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1"/>
                      <a:gd name="T37" fmla="*/ 0 h 279"/>
                      <a:gd name="T38" fmla="*/ 91 w 91"/>
                      <a:gd name="T39" fmla="*/ 279 h 27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1" h="279">
                        <a:moveTo>
                          <a:pt x="56" y="5"/>
                        </a:moveTo>
                        <a:lnTo>
                          <a:pt x="86" y="0"/>
                        </a:lnTo>
                        <a:cubicBezTo>
                          <a:pt x="86" y="0"/>
                          <a:pt x="87" y="0"/>
                          <a:pt x="88" y="0"/>
                        </a:cubicBezTo>
                        <a:cubicBezTo>
                          <a:pt x="88" y="0"/>
                          <a:pt x="89" y="1"/>
                          <a:pt x="90" y="2"/>
                        </a:cubicBezTo>
                        <a:cubicBezTo>
                          <a:pt x="90" y="2"/>
                          <a:pt x="91" y="3"/>
                          <a:pt x="91" y="5"/>
                        </a:cubicBezTo>
                        <a:lnTo>
                          <a:pt x="89" y="273"/>
                        </a:lnTo>
                        <a:cubicBezTo>
                          <a:pt x="89" y="273"/>
                          <a:pt x="89" y="275"/>
                          <a:pt x="88" y="276"/>
                        </a:cubicBezTo>
                        <a:cubicBezTo>
                          <a:pt x="88" y="276"/>
                          <a:pt x="88" y="277"/>
                          <a:pt x="86" y="278"/>
                        </a:cubicBezTo>
                        <a:cubicBezTo>
                          <a:pt x="86" y="278"/>
                          <a:pt x="85" y="279"/>
                          <a:pt x="84" y="279"/>
                        </a:cubicBezTo>
                        <a:lnTo>
                          <a:pt x="0" y="248"/>
                        </a:lnTo>
                        <a:lnTo>
                          <a:pt x="63" y="241"/>
                        </a:lnTo>
                        <a:lnTo>
                          <a:pt x="56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30" name="Freeform 10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" cy="323"/>
                  </a:xfrm>
                  <a:custGeom>
                    <a:avLst/>
                    <a:gdLst>
                      <a:gd name="T0" fmla="*/ 5 w 16"/>
                      <a:gd name="T1" fmla="*/ 0 h 323"/>
                      <a:gd name="T2" fmla="*/ 0 w 16"/>
                      <a:gd name="T3" fmla="*/ 5 h 323"/>
                      <a:gd name="T4" fmla="*/ 12 w 16"/>
                      <a:gd name="T5" fmla="*/ 322 h 323"/>
                      <a:gd name="T6" fmla="*/ 16 w 16"/>
                      <a:gd name="T7" fmla="*/ 323 h 323"/>
                      <a:gd name="T8" fmla="*/ 5 w 16"/>
                      <a:gd name="T9" fmla="*/ 0 h 3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323"/>
                      <a:gd name="T17" fmla="*/ 16 w 16"/>
                      <a:gd name="T18" fmla="*/ 323 h 3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323">
                        <a:moveTo>
                          <a:pt x="5" y="0"/>
                        </a:moveTo>
                        <a:lnTo>
                          <a:pt x="0" y="5"/>
                        </a:lnTo>
                        <a:lnTo>
                          <a:pt x="12" y="322"/>
                        </a:lnTo>
                        <a:lnTo>
                          <a:pt x="16" y="323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31" name="Freeform 1024"/>
                  <p:cNvSpPr>
                    <a:spLocks noChangeArrowheads="1"/>
                  </p:cNvSpPr>
                  <p:nvPr/>
                </p:nvSpPr>
                <p:spPr bwMode="auto">
                  <a:xfrm>
                    <a:off x="133" y="307"/>
                    <a:ext cx="50" cy="41"/>
                  </a:xfrm>
                  <a:custGeom>
                    <a:avLst/>
                    <a:gdLst>
                      <a:gd name="T0" fmla="*/ 45 w 49"/>
                      <a:gd name="T1" fmla="*/ 0 h 41"/>
                      <a:gd name="T2" fmla="*/ 51 w 49"/>
                      <a:gd name="T3" fmla="*/ 35 h 41"/>
                      <a:gd name="T4" fmla="*/ 2 w 49"/>
                      <a:gd name="T5" fmla="*/ 41 h 41"/>
                      <a:gd name="T6" fmla="*/ 0 w 49"/>
                      <a:gd name="T7" fmla="*/ 4 h 41"/>
                      <a:gd name="T8" fmla="*/ 45 w 49"/>
                      <a:gd name="T9" fmla="*/ 0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41"/>
                      <a:gd name="T17" fmla="*/ 49 w 49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41">
                        <a:moveTo>
                          <a:pt x="43" y="0"/>
                        </a:moveTo>
                        <a:lnTo>
                          <a:pt x="49" y="35"/>
                        </a:lnTo>
                        <a:lnTo>
                          <a:pt x="2" y="41"/>
                        </a:lnTo>
                        <a:lnTo>
                          <a:pt x="0" y="4"/>
                        </a:lnTo>
                        <a:lnTo>
                          <a:pt x="4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32" name="Freeform 1025"/>
                  <p:cNvSpPr>
                    <a:spLocks noChangeArrowheads="1"/>
                  </p:cNvSpPr>
                  <p:nvPr/>
                </p:nvSpPr>
                <p:spPr bwMode="auto">
                  <a:xfrm>
                    <a:off x="128" y="311"/>
                    <a:ext cx="8" cy="37"/>
                  </a:xfrm>
                  <a:custGeom>
                    <a:avLst/>
                    <a:gdLst>
                      <a:gd name="T0" fmla="*/ 0 w 8"/>
                      <a:gd name="T1" fmla="*/ 0 h 37"/>
                      <a:gd name="T2" fmla="*/ 1 w 8"/>
                      <a:gd name="T3" fmla="*/ 35 h 37"/>
                      <a:gd name="T4" fmla="*/ 8 w 8"/>
                      <a:gd name="T5" fmla="*/ 37 h 37"/>
                      <a:gd name="T6" fmla="*/ 5 w 8"/>
                      <a:gd name="T7" fmla="*/ 0 h 37"/>
                      <a:gd name="T8" fmla="*/ 0 w 8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37"/>
                      <a:gd name="T17" fmla="*/ 8 w 8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37">
                        <a:moveTo>
                          <a:pt x="0" y="0"/>
                        </a:moveTo>
                        <a:lnTo>
                          <a:pt x="1" y="35"/>
                        </a:lnTo>
                        <a:lnTo>
                          <a:pt x="8" y="37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33" name="Freeform 1026"/>
                  <p:cNvSpPr>
                    <a:spLocks noChangeArrowheads="1"/>
                  </p:cNvSpPr>
                  <p:nvPr/>
                </p:nvSpPr>
                <p:spPr bwMode="auto">
                  <a:xfrm>
                    <a:off x="112" y="365"/>
                    <a:ext cx="115" cy="18"/>
                  </a:xfrm>
                  <a:custGeom>
                    <a:avLst/>
                    <a:gdLst>
                      <a:gd name="T0" fmla="*/ 0 w 115"/>
                      <a:gd name="T1" fmla="*/ 14 h 17"/>
                      <a:gd name="T2" fmla="*/ 115 w 115"/>
                      <a:gd name="T3" fmla="*/ 8 h 17"/>
                      <a:gd name="T4" fmla="*/ 114 w 115"/>
                      <a:gd name="T5" fmla="*/ 0 h 17"/>
                      <a:gd name="T6" fmla="*/ 5 w 115"/>
                      <a:gd name="T7" fmla="*/ 6 h 17"/>
                      <a:gd name="T8" fmla="*/ 0 w 115"/>
                      <a:gd name="T9" fmla="*/ 14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17"/>
                      <a:gd name="T17" fmla="*/ 115 w 11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17">
                        <a:moveTo>
                          <a:pt x="0" y="12"/>
                        </a:moveTo>
                        <a:cubicBezTo>
                          <a:pt x="0" y="12"/>
                          <a:pt x="58" y="24"/>
                          <a:pt x="115" y="8"/>
                        </a:cubicBezTo>
                        <a:lnTo>
                          <a:pt x="114" y="0"/>
                        </a:lnTo>
                        <a:cubicBezTo>
                          <a:pt x="114" y="0"/>
                          <a:pt x="60" y="17"/>
                          <a:pt x="5" y="6"/>
                        </a:cubicBezTo>
                        <a:lnTo>
                          <a:pt x="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34" name="Freeform 1027"/>
                  <p:cNvSpPr>
                    <a:spLocks noChangeArrowheads="1"/>
                  </p:cNvSpPr>
                  <p:nvPr/>
                </p:nvSpPr>
                <p:spPr bwMode="auto">
                  <a:xfrm>
                    <a:off x="145" y="370"/>
                    <a:ext cx="52" cy="4"/>
                  </a:xfrm>
                  <a:custGeom>
                    <a:avLst/>
                    <a:gdLst>
                      <a:gd name="T0" fmla="*/ 0 w 51"/>
                      <a:gd name="T1" fmla="*/ 3 h 4"/>
                      <a:gd name="T2" fmla="*/ 53 w 51"/>
                      <a:gd name="T3" fmla="*/ 0 h 4"/>
                      <a:gd name="T4" fmla="*/ 0 w 51"/>
                      <a:gd name="T5" fmla="*/ 3 h 4"/>
                      <a:gd name="T6" fmla="*/ 0 60000 65536"/>
                      <a:gd name="T7" fmla="*/ 0 60000 65536"/>
                      <a:gd name="T8" fmla="*/ 0 60000 65536"/>
                      <a:gd name="T9" fmla="*/ 0 w 51"/>
                      <a:gd name="T10" fmla="*/ 0 h 4"/>
                      <a:gd name="T11" fmla="*/ 51 w 51"/>
                      <a:gd name="T12" fmla="*/ 4 h 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1" h="4">
                        <a:moveTo>
                          <a:pt x="0" y="3"/>
                        </a:moveTo>
                        <a:cubicBezTo>
                          <a:pt x="0" y="3"/>
                          <a:pt x="25" y="6"/>
                          <a:pt x="51" y="0"/>
                        </a:cubicBezTo>
                        <a:cubicBezTo>
                          <a:pt x="51" y="0"/>
                          <a:pt x="25" y="2"/>
                          <a:pt x="0" y="3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35" name="Freeform 1028"/>
                  <p:cNvSpPr>
                    <a:spLocks noChangeArrowheads="1"/>
                  </p:cNvSpPr>
                  <p:nvPr/>
                </p:nvSpPr>
                <p:spPr bwMode="auto">
                  <a:xfrm>
                    <a:off x="133" y="342"/>
                    <a:ext cx="50" cy="26"/>
                  </a:xfrm>
                  <a:custGeom>
                    <a:avLst/>
                    <a:gdLst>
                      <a:gd name="T0" fmla="*/ 3 w 49"/>
                      <a:gd name="T1" fmla="*/ 5 h 25"/>
                      <a:gd name="T2" fmla="*/ 0 w 49"/>
                      <a:gd name="T3" fmla="*/ 25 h 25"/>
                      <a:gd name="T4" fmla="*/ 45 w 49"/>
                      <a:gd name="T5" fmla="*/ 25 h 25"/>
                      <a:gd name="T6" fmla="*/ 51 w 49"/>
                      <a:gd name="T7" fmla="*/ 0 h 25"/>
                      <a:gd name="T8" fmla="*/ 3 w 49"/>
                      <a:gd name="T9" fmla="*/ 5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25"/>
                      <a:gd name="T17" fmla="*/ 49 w 49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25">
                        <a:moveTo>
                          <a:pt x="3" y="5"/>
                        </a:moveTo>
                        <a:lnTo>
                          <a:pt x="0" y="23"/>
                        </a:lnTo>
                        <a:cubicBezTo>
                          <a:pt x="0" y="23"/>
                          <a:pt x="21" y="27"/>
                          <a:pt x="43" y="23"/>
                        </a:cubicBezTo>
                        <a:lnTo>
                          <a:pt x="49" y="0"/>
                        </a:lnTo>
                        <a:lnTo>
                          <a:pt x="3" y="5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36" name="Freeform 1029"/>
                  <p:cNvSpPr>
                    <a:spLocks noChangeArrowheads="1"/>
                  </p:cNvSpPr>
                  <p:nvPr/>
                </p:nvSpPr>
                <p:spPr bwMode="auto">
                  <a:xfrm>
                    <a:off x="129" y="347"/>
                    <a:ext cx="8" cy="19"/>
                  </a:xfrm>
                  <a:custGeom>
                    <a:avLst/>
                    <a:gdLst>
                      <a:gd name="T0" fmla="*/ 0 w 8"/>
                      <a:gd name="T1" fmla="*/ 0 h 19"/>
                      <a:gd name="T2" fmla="*/ 0 w 8"/>
                      <a:gd name="T3" fmla="*/ 19 h 19"/>
                      <a:gd name="T4" fmla="*/ 4 w 8"/>
                      <a:gd name="T5" fmla="*/ 18 h 19"/>
                      <a:gd name="T6" fmla="*/ 8 w 8"/>
                      <a:gd name="T7" fmla="*/ 1 h 19"/>
                      <a:gd name="T8" fmla="*/ 0 w 8"/>
                      <a:gd name="T9" fmla="*/ 0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9"/>
                      <a:gd name="T17" fmla="*/ 8 w 8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4" y="18"/>
                        </a:lnTo>
                        <a:lnTo>
                          <a:pt x="8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37" name="Freeform 1030"/>
                  <p:cNvSpPr>
                    <a:spLocks noChangeArrowheads="1"/>
                  </p:cNvSpPr>
                  <p:nvPr/>
                </p:nvSpPr>
                <p:spPr bwMode="auto">
                  <a:xfrm>
                    <a:off x="305" y="39"/>
                    <a:ext cx="23" cy="254"/>
                  </a:xfrm>
                  <a:custGeom>
                    <a:avLst/>
                    <a:gdLst>
                      <a:gd name="T0" fmla="*/ 0 w 23"/>
                      <a:gd name="T1" fmla="*/ 2 h 253"/>
                      <a:gd name="T2" fmla="*/ 6 w 23"/>
                      <a:gd name="T3" fmla="*/ 247 h 253"/>
                      <a:gd name="T4" fmla="*/ 13 w 23"/>
                      <a:gd name="T5" fmla="*/ 254 h 253"/>
                      <a:gd name="T6" fmla="*/ 21 w 23"/>
                      <a:gd name="T7" fmla="*/ 255 h 253"/>
                      <a:gd name="T8" fmla="*/ 23 w 23"/>
                      <a:gd name="T9" fmla="*/ 11 h 253"/>
                      <a:gd name="T10" fmla="*/ 22 w 23"/>
                      <a:gd name="T11" fmla="*/ 6 h 253"/>
                      <a:gd name="T12" fmla="*/ 19 w 23"/>
                      <a:gd name="T13" fmla="*/ 1 h 253"/>
                      <a:gd name="T14" fmla="*/ 14 w 23"/>
                      <a:gd name="T15" fmla="*/ 0 h 253"/>
                      <a:gd name="T16" fmla="*/ 0 w 23"/>
                      <a:gd name="T17" fmla="*/ 2 h 2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3"/>
                      <a:gd name="T28" fmla="*/ 0 h 253"/>
                      <a:gd name="T29" fmla="*/ 23 w 23"/>
                      <a:gd name="T30" fmla="*/ 253 h 25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3" h="253">
                        <a:moveTo>
                          <a:pt x="0" y="2"/>
                        </a:moveTo>
                        <a:lnTo>
                          <a:pt x="6" y="245"/>
                        </a:lnTo>
                        <a:cubicBezTo>
                          <a:pt x="6" y="245"/>
                          <a:pt x="9" y="249"/>
                          <a:pt x="13" y="252"/>
                        </a:cubicBezTo>
                        <a:cubicBezTo>
                          <a:pt x="13" y="252"/>
                          <a:pt x="17" y="254"/>
                          <a:pt x="21" y="253"/>
                        </a:cubicBezTo>
                        <a:lnTo>
                          <a:pt x="23" y="11"/>
                        </a:lnTo>
                        <a:cubicBezTo>
                          <a:pt x="23" y="11"/>
                          <a:pt x="23" y="8"/>
                          <a:pt x="22" y="6"/>
                        </a:cubicBezTo>
                        <a:cubicBezTo>
                          <a:pt x="22" y="6"/>
                          <a:pt x="21" y="3"/>
                          <a:pt x="19" y="1"/>
                        </a:cubicBezTo>
                        <a:cubicBezTo>
                          <a:pt x="19" y="1"/>
                          <a:pt x="17" y="0"/>
                          <a:pt x="14" y="0"/>
                        </a:cubicBez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38" name="Freeform 1031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39"/>
                    <a:ext cx="80" cy="289"/>
                  </a:xfrm>
                  <a:custGeom>
                    <a:avLst/>
                    <a:gdLst>
                      <a:gd name="T0" fmla="*/ 0 w 79"/>
                      <a:gd name="T1" fmla="*/ 0 h 288"/>
                      <a:gd name="T2" fmla="*/ 5 w 79"/>
                      <a:gd name="T3" fmla="*/ 12 h 288"/>
                      <a:gd name="T4" fmla="*/ 1 w 79"/>
                      <a:gd name="T5" fmla="*/ 280 h 288"/>
                      <a:gd name="T6" fmla="*/ 3 w 79"/>
                      <a:gd name="T7" fmla="*/ 286 h 288"/>
                      <a:gd name="T8" fmla="*/ 8 w 79"/>
                      <a:gd name="T9" fmla="*/ 290 h 288"/>
                      <a:gd name="T10" fmla="*/ 70 w 79"/>
                      <a:gd name="T11" fmla="*/ 283 h 288"/>
                      <a:gd name="T12" fmla="*/ 73 w 79"/>
                      <a:gd name="T13" fmla="*/ 280 h 288"/>
                      <a:gd name="T14" fmla="*/ 76 w 79"/>
                      <a:gd name="T15" fmla="*/ 277 h 288"/>
                      <a:gd name="T16" fmla="*/ 77 w 79"/>
                      <a:gd name="T17" fmla="*/ 272 h 288"/>
                      <a:gd name="T18" fmla="*/ 81 w 79"/>
                      <a:gd name="T19" fmla="*/ 15 h 288"/>
                      <a:gd name="T20" fmla="*/ 80 w 79"/>
                      <a:gd name="T21" fmla="*/ 10 h 288"/>
                      <a:gd name="T22" fmla="*/ 77 w 79"/>
                      <a:gd name="T23" fmla="*/ 6 h 288"/>
                      <a:gd name="T24" fmla="*/ 73 w 79"/>
                      <a:gd name="T25" fmla="*/ 3 h 288"/>
                      <a:gd name="T26" fmla="*/ 0 w 79"/>
                      <a:gd name="T27" fmla="*/ 0 h 28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9"/>
                      <a:gd name="T43" fmla="*/ 0 h 288"/>
                      <a:gd name="T44" fmla="*/ 79 w 79"/>
                      <a:gd name="T45" fmla="*/ 288 h 28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9" h="288">
                        <a:moveTo>
                          <a:pt x="0" y="0"/>
                        </a:moveTo>
                        <a:cubicBezTo>
                          <a:pt x="0" y="0"/>
                          <a:pt x="3" y="5"/>
                          <a:pt x="5" y="12"/>
                        </a:cubicBezTo>
                        <a:lnTo>
                          <a:pt x="1" y="278"/>
                        </a:lnTo>
                        <a:cubicBezTo>
                          <a:pt x="1" y="278"/>
                          <a:pt x="1" y="282"/>
                          <a:pt x="3" y="284"/>
                        </a:cubicBezTo>
                        <a:cubicBezTo>
                          <a:pt x="3" y="284"/>
                          <a:pt x="5" y="287"/>
                          <a:pt x="8" y="288"/>
                        </a:cubicBezTo>
                        <a:lnTo>
                          <a:pt x="68" y="281"/>
                        </a:lnTo>
                        <a:cubicBezTo>
                          <a:pt x="68" y="281"/>
                          <a:pt x="70" y="280"/>
                          <a:pt x="71" y="278"/>
                        </a:cubicBezTo>
                        <a:cubicBezTo>
                          <a:pt x="71" y="278"/>
                          <a:pt x="73" y="277"/>
                          <a:pt x="74" y="275"/>
                        </a:cubicBezTo>
                        <a:cubicBezTo>
                          <a:pt x="74" y="275"/>
                          <a:pt x="75" y="272"/>
                          <a:pt x="75" y="270"/>
                        </a:cubicBezTo>
                        <a:lnTo>
                          <a:pt x="79" y="15"/>
                        </a:lnTo>
                        <a:cubicBezTo>
                          <a:pt x="79" y="15"/>
                          <a:pt x="79" y="12"/>
                          <a:pt x="78" y="10"/>
                        </a:cubicBezTo>
                        <a:cubicBezTo>
                          <a:pt x="78" y="10"/>
                          <a:pt x="77" y="7"/>
                          <a:pt x="75" y="6"/>
                        </a:cubicBezTo>
                        <a:cubicBezTo>
                          <a:pt x="75" y="6"/>
                          <a:pt x="73" y="4"/>
                          <a:pt x="71" y="3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39" name="Freeform 1032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57"/>
                    <a:ext cx="76" cy="269"/>
                  </a:xfrm>
                  <a:custGeom>
                    <a:avLst/>
                    <a:gdLst>
                      <a:gd name="T0" fmla="*/ 17 w 75"/>
                      <a:gd name="T1" fmla="*/ 269 h 269"/>
                      <a:gd name="T2" fmla="*/ 17 w 75"/>
                      <a:gd name="T3" fmla="*/ 254 h 269"/>
                      <a:gd name="T4" fmla="*/ 57 w 75"/>
                      <a:gd name="T5" fmla="*/ 249 h 269"/>
                      <a:gd name="T6" fmla="*/ 57 w 75"/>
                      <a:gd name="T7" fmla="*/ 264 h 269"/>
                      <a:gd name="T8" fmla="*/ 17 w 75"/>
                      <a:gd name="T9" fmla="*/ 269 h 269"/>
                      <a:gd name="T10" fmla="*/ 0 w 75"/>
                      <a:gd name="T11" fmla="*/ 140 h 269"/>
                      <a:gd name="T12" fmla="*/ 74 w 75"/>
                      <a:gd name="T13" fmla="*/ 138 h 269"/>
                      <a:gd name="T14" fmla="*/ 74 w 75"/>
                      <a:gd name="T15" fmla="*/ 138 h 269"/>
                      <a:gd name="T16" fmla="*/ 0 w 75"/>
                      <a:gd name="T17" fmla="*/ 140 h 269"/>
                      <a:gd name="T18" fmla="*/ 12 w 75"/>
                      <a:gd name="T19" fmla="*/ 118 h 269"/>
                      <a:gd name="T20" fmla="*/ 64 w 75"/>
                      <a:gd name="T21" fmla="*/ 117 h 269"/>
                      <a:gd name="T22" fmla="*/ 64 w 75"/>
                      <a:gd name="T23" fmla="*/ 134 h 269"/>
                      <a:gd name="T24" fmla="*/ 12 w 75"/>
                      <a:gd name="T25" fmla="*/ 135 h 269"/>
                      <a:gd name="T26" fmla="*/ 12 w 75"/>
                      <a:gd name="T27" fmla="*/ 118 h 269"/>
                      <a:gd name="T28" fmla="*/ 0 w 75"/>
                      <a:gd name="T29" fmla="*/ 112 h 269"/>
                      <a:gd name="T30" fmla="*/ 75 w 75"/>
                      <a:gd name="T31" fmla="*/ 110 h 269"/>
                      <a:gd name="T32" fmla="*/ 75 w 75"/>
                      <a:gd name="T33" fmla="*/ 110 h 269"/>
                      <a:gd name="T34" fmla="*/ 0 w 75"/>
                      <a:gd name="T35" fmla="*/ 112 h 269"/>
                      <a:gd name="T36" fmla="*/ 0 w 75"/>
                      <a:gd name="T37" fmla="*/ 74 h 269"/>
                      <a:gd name="T38" fmla="*/ 75 w 75"/>
                      <a:gd name="T39" fmla="*/ 74 h 269"/>
                      <a:gd name="T40" fmla="*/ 75 w 75"/>
                      <a:gd name="T41" fmla="*/ 74 h 269"/>
                      <a:gd name="T42" fmla="*/ 0 w 75"/>
                      <a:gd name="T43" fmla="*/ 74 h 269"/>
                      <a:gd name="T44" fmla="*/ 0 w 75"/>
                      <a:gd name="T45" fmla="*/ 34 h 269"/>
                      <a:gd name="T46" fmla="*/ 75 w 75"/>
                      <a:gd name="T47" fmla="*/ 36 h 269"/>
                      <a:gd name="T48" fmla="*/ 75 w 75"/>
                      <a:gd name="T49" fmla="*/ 36 h 269"/>
                      <a:gd name="T50" fmla="*/ 0 w 75"/>
                      <a:gd name="T51" fmla="*/ 34 h 269"/>
                      <a:gd name="T52" fmla="*/ 1 w 75"/>
                      <a:gd name="T53" fmla="*/ 16 h 269"/>
                      <a:gd name="T54" fmla="*/ 77 w 75"/>
                      <a:gd name="T55" fmla="*/ 18 h 269"/>
                      <a:gd name="T56" fmla="*/ 77 w 75"/>
                      <a:gd name="T57" fmla="*/ 18 h 269"/>
                      <a:gd name="T58" fmla="*/ 1 w 75"/>
                      <a:gd name="T59" fmla="*/ 16 h 269"/>
                      <a:gd name="T60" fmla="*/ 1 w 75"/>
                      <a:gd name="T61" fmla="*/ 0 h 269"/>
                      <a:gd name="T62" fmla="*/ 77 w 75"/>
                      <a:gd name="T63" fmla="*/ 2 h 269"/>
                      <a:gd name="T64" fmla="*/ 77 w 75"/>
                      <a:gd name="T65" fmla="*/ 2 h 269"/>
                      <a:gd name="T66" fmla="*/ 1 w 75"/>
                      <a:gd name="T67" fmla="*/ 0 h 269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5"/>
                      <a:gd name="T103" fmla="*/ 0 h 269"/>
                      <a:gd name="T104" fmla="*/ 75 w 75"/>
                      <a:gd name="T105" fmla="*/ 269 h 269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5" h="269">
                        <a:moveTo>
                          <a:pt x="17" y="269"/>
                        </a:moveTo>
                        <a:lnTo>
                          <a:pt x="17" y="254"/>
                        </a:lnTo>
                        <a:lnTo>
                          <a:pt x="55" y="249"/>
                        </a:lnTo>
                        <a:lnTo>
                          <a:pt x="55" y="264"/>
                        </a:lnTo>
                        <a:lnTo>
                          <a:pt x="17" y="269"/>
                        </a:lnTo>
                        <a:moveTo>
                          <a:pt x="0" y="140"/>
                        </a:moveTo>
                        <a:lnTo>
                          <a:pt x="72" y="138"/>
                        </a:lnTo>
                        <a:lnTo>
                          <a:pt x="0" y="140"/>
                        </a:lnTo>
                        <a:moveTo>
                          <a:pt x="12" y="118"/>
                        </a:moveTo>
                        <a:lnTo>
                          <a:pt x="62" y="117"/>
                        </a:lnTo>
                        <a:lnTo>
                          <a:pt x="62" y="134"/>
                        </a:lnTo>
                        <a:lnTo>
                          <a:pt x="12" y="135"/>
                        </a:lnTo>
                        <a:lnTo>
                          <a:pt x="12" y="118"/>
                        </a:lnTo>
                        <a:moveTo>
                          <a:pt x="0" y="112"/>
                        </a:moveTo>
                        <a:lnTo>
                          <a:pt x="73" y="110"/>
                        </a:lnTo>
                        <a:lnTo>
                          <a:pt x="0" y="112"/>
                        </a:lnTo>
                        <a:moveTo>
                          <a:pt x="0" y="74"/>
                        </a:moveTo>
                        <a:lnTo>
                          <a:pt x="73" y="74"/>
                        </a:lnTo>
                        <a:lnTo>
                          <a:pt x="0" y="74"/>
                        </a:lnTo>
                        <a:moveTo>
                          <a:pt x="0" y="34"/>
                        </a:moveTo>
                        <a:lnTo>
                          <a:pt x="73" y="36"/>
                        </a:lnTo>
                        <a:lnTo>
                          <a:pt x="0" y="34"/>
                        </a:lnTo>
                        <a:moveTo>
                          <a:pt x="1" y="16"/>
                        </a:moveTo>
                        <a:lnTo>
                          <a:pt x="75" y="18"/>
                        </a:lnTo>
                        <a:lnTo>
                          <a:pt x="1" y="16"/>
                        </a:lnTo>
                        <a:moveTo>
                          <a:pt x="1" y="0"/>
                        </a:moveTo>
                        <a:lnTo>
                          <a:pt x="75" y="2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40" name="Freeform 1033"/>
                  <p:cNvSpPr>
                    <a:spLocks noChangeArrowheads="1"/>
                  </p:cNvSpPr>
                  <p:nvPr/>
                </p:nvSpPr>
                <p:spPr bwMode="auto">
                  <a:xfrm>
                    <a:off x="369" y="215"/>
                    <a:ext cx="18" cy="69"/>
                  </a:xfrm>
                  <a:custGeom>
                    <a:avLst/>
                    <a:gdLst>
                      <a:gd name="T0" fmla="*/ 4 w 17"/>
                      <a:gd name="T1" fmla="*/ 11 h 69"/>
                      <a:gd name="T2" fmla="*/ 4 w 17"/>
                      <a:gd name="T3" fmla="*/ 5 h 69"/>
                      <a:gd name="T4" fmla="*/ 4 w 17"/>
                      <a:gd name="T5" fmla="*/ 2 h 69"/>
                      <a:gd name="T6" fmla="*/ 6 w 17"/>
                      <a:gd name="T7" fmla="*/ 1 h 69"/>
                      <a:gd name="T8" fmla="*/ 7 w 17"/>
                      <a:gd name="T9" fmla="*/ 0 h 69"/>
                      <a:gd name="T10" fmla="*/ 11 w 17"/>
                      <a:gd name="T11" fmla="*/ 0 h 69"/>
                      <a:gd name="T12" fmla="*/ 13 w 17"/>
                      <a:gd name="T13" fmla="*/ 1 h 69"/>
                      <a:gd name="T14" fmla="*/ 14 w 17"/>
                      <a:gd name="T15" fmla="*/ 2 h 69"/>
                      <a:gd name="T16" fmla="*/ 15 w 17"/>
                      <a:gd name="T17" fmla="*/ 4 h 69"/>
                      <a:gd name="T18" fmla="*/ 15 w 17"/>
                      <a:gd name="T19" fmla="*/ 10 h 69"/>
                      <a:gd name="T20" fmla="*/ 18 w 17"/>
                      <a:gd name="T21" fmla="*/ 14 h 69"/>
                      <a:gd name="T22" fmla="*/ 19 w 17"/>
                      <a:gd name="T23" fmla="*/ 19 h 69"/>
                      <a:gd name="T24" fmla="*/ 19 w 17"/>
                      <a:gd name="T25" fmla="*/ 24 h 69"/>
                      <a:gd name="T26" fmla="*/ 17 w 17"/>
                      <a:gd name="T27" fmla="*/ 29 h 69"/>
                      <a:gd name="T28" fmla="*/ 14 w 17"/>
                      <a:gd name="T29" fmla="*/ 33 h 69"/>
                      <a:gd name="T30" fmla="*/ 14 w 17"/>
                      <a:gd name="T31" fmla="*/ 65 h 69"/>
                      <a:gd name="T32" fmla="*/ 14 w 17"/>
                      <a:gd name="T33" fmla="*/ 67 h 69"/>
                      <a:gd name="T34" fmla="*/ 12 w 17"/>
                      <a:gd name="T35" fmla="*/ 68 h 69"/>
                      <a:gd name="T36" fmla="*/ 11 w 17"/>
                      <a:gd name="T37" fmla="*/ 69 h 69"/>
                      <a:gd name="T38" fmla="*/ 7 w 17"/>
                      <a:gd name="T39" fmla="*/ 69 h 69"/>
                      <a:gd name="T40" fmla="*/ 6 w 17"/>
                      <a:gd name="T41" fmla="*/ 68 h 69"/>
                      <a:gd name="T42" fmla="*/ 4 w 17"/>
                      <a:gd name="T43" fmla="*/ 66 h 69"/>
                      <a:gd name="T44" fmla="*/ 4 w 17"/>
                      <a:gd name="T45" fmla="*/ 64 h 69"/>
                      <a:gd name="T46" fmla="*/ 4 w 17"/>
                      <a:gd name="T47" fmla="*/ 33 h 69"/>
                      <a:gd name="T48" fmla="*/ 1 w 17"/>
                      <a:gd name="T49" fmla="*/ 28 h 69"/>
                      <a:gd name="T50" fmla="*/ 0 w 17"/>
                      <a:gd name="T51" fmla="*/ 22 h 69"/>
                      <a:gd name="T52" fmla="*/ 1 w 17"/>
                      <a:gd name="T53" fmla="*/ 16 h 69"/>
                      <a:gd name="T54" fmla="*/ 4 w 17"/>
                      <a:gd name="T55" fmla="*/ 11 h 6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7"/>
                      <a:gd name="T85" fmla="*/ 0 h 69"/>
                      <a:gd name="T86" fmla="*/ 17 w 17"/>
                      <a:gd name="T87" fmla="*/ 69 h 6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7" h="69">
                        <a:moveTo>
                          <a:pt x="4" y="11"/>
                        </a:moveTo>
                        <a:lnTo>
                          <a:pt x="4" y="5"/>
                        </a:lnTo>
                        <a:cubicBezTo>
                          <a:pt x="4" y="5"/>
                          <a:pt x="4" y="3"/>
                          <a:pt x="4" y="2"/>
                        </a:cubicBezTo>
                        <a:cubicBezTo>
                          <a:pt x="4" y="2"/>
                          <a:pt x="5" y="1"/>
                          <a:pt x="6" y="1"/>
                        </a:cubicBezTo>
                        <a:cubicBezTo>
                          <a:pt x="6" y="1"/>
                          <a:pt x="6" y="0"/>
                          <a:pt x="7" y="0"/>
                        </a:cubicBezTo>
                        <a:cubicBezTo>
                          <a:pt x="7" y="0"/>
                          <a:pt x="8" y="0"/>
                          <a:pt x="9" y="0"/>
                        </a:cubicBezTo>
                        <a:cubicBezTo>
                          <a:pt x="9" y="0"/>
                          <a:pt x="10" y="0"/>
                          <a:pt x="11" y="1"/>
                        </a:cubicBezTo>
                        <a:cubicBezTo>
                          <a:pt x="11" y="1"/>
                          <a:pt x="12" y="1"/>
                          <a:pt x="12" y="2"/>
                        </a:cubicBezTo>
                        <a:cubicBezTo>
                          <a:pt x="12" y="2"/>
                          <a:pt x="13" y="3"/>
                          <a:pt x="13" y="4"/>
                        </a:cubicBezTo>
                        <a:lnTo>
                          <a:pt x="13" y="10"/>
                        </a:lnTo>
                        <a:cubicBezTo>
                          <a:pt x="13" y="10"/>
                          <a:pt x="14" y="12"/>
                          <a:pt x="16" y="14"/>
                        </a:cubicBezTo>
                        <a:cubicBezTo>
                          <a:pt x="16" y="14"/>
                          <a:pt x="17" y="16"/>
                          <a:pt x="17" y="19"/>
                        </a:cubicBezTo>
                        <a:cubicBezTo>
                          <a:pt x="17" y="19"/>
                          <a:pt x="18" y="22"/>
                          <a:pt x="17" y="24"/>
                        </a:cubicBezTo>
                        <a:cubicBezTo>
                          <a:pt x="17" y="24"/>
                          <a:pt x="17" y="27"/>
                          <a:pt x="15" y="29"/>
                        </a:cubicBezTo>
                        <a:cubicBezTo>
                          <a:pt x="15" y="29"/>
                          <a:pt x="14" y="32"/>
                          <a:pt x="12" y="33"/>
                        </a:cubicBezTo>
                        <a:lnTo>
                          <a:pt x="12" y="65"/>
                        </a:lnTo>
                        <a:cubicBezTo>
                          <a:pt x="12" y="65"/>
                          <a:pt x="12" y="66"/>
                          <a:pt x="12" y="67"/>
                        </a:cubicBezTo>
                        <a:cubicBezTo>
                          <a:pt x="12" y="67"/>
                          <a:pt x="11" y="67"/>
                          <a:pt x="10" y="68"/>
                        </a:cubicBezTo>
                        <a:cubicBezTo>
                          <a:pt x="10" y="68"/>
                          <a:pt x="10" y="69"/>
                          <a:pt x="9" y="69"/>
                        </a:cubicBezTo>
                        <a:cubicBezTo>
                          <a:pt x="9" y="69"/>
                          <a:pt x="8" y="69"/>
                          <a:pt x="7" y="69"/>
                        </a:cubicBezTo>
                        <a:cubicBezTo>
                          <a:pt x="7" y="69"/>
                          <a:pt x="6" y="68"/>
                          <a:pt x="6" y="68"/>
                        </a:cubicBezTo>
                        <a:cubicBezTo>
                          <a:pt x="6" y="68"/>
                          <a:pt x="5" y="67"/>
                          <a:pt x="4" y="66"/>
                        </a:cubicBezTo>
                        <a:cubicBezTo>
                          <a:pt x="4" y="66"/>
                          <a:pt x="4" y="65"/>
                          <a:pt x="4" y="64"/>
                        </a:cubicBezTo>
                        <a:lnTo>
                          <a:pt x="4" y="33"/>
                        </a:lnTo>
                        <a:cubicBezTo>
                          <a:pt x="4" y="33"/>
                          <a:pt x="2" y="31"/>
                          <a:pt x="1" y="28"/>
                        </a:cubicBezTo>
                        <a:cubicBezTo>
                          <a:pt x="1" y="28"/>
                          <a:pt x="0" y="25"/>
                          <a:pt x="0" y="22"/>
                        </a:cubicBezTo>
                        <a:cubicBezTo>
                          <a:pt x="0" y="22"/>
                          <a:pt x="0" y="19"/>
                          <a:pt x="1" y="16"/>
                        </a:cubicBezTo>
                        <a:cubicBezTo>
                          <a:pt x="1" y="16"/>
                          <a:pt x="2" y="13"/>
                          <a:pt x="4" y="11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41" name="Freeform 1034"/>
                  <p:cNvSpPr>
                    <a:spLocks noChangeArrowheads="1"/>
                  </p:cNvSpPr>
                  <p:nvPr/>
                </p:nvSpPr>
                <p:spPr bwMode="auto">
                  <a:xfrm>
                    <a:off x="439" y="366"/>
                    <a:ext cx="70" cy="42"/>
                  </a:xfrm>
                  <a:custGeom>
                    <a:avLst/>
                    <a:gdLst>
                      <a:gd name="T0" fmla="*/ 0 w 70"/>
                      <a:gd name="T1" fmla="*/ 15 h 41"/>
                      <a:gd name="T2" fmla="*/ 28 w 70"/>
                      <a:gd name="T3" fmla="*/ 3 h 41"/>
                      <a:gd name="T4" fmla="*/ 50 w 70"/>
                      <a:gd name="T5" fmla="*/ 3 h 41"/>
                      <a:gd name="T6" fmla="*/ 69 w 70"/>
                      <a:gd name="T7" fmla="*/ 26 h 41"/>
                      <a:gd name="T8" fmla="*/ 70 w 70"/>
                      <a:gd name="T9" fmla="*/ 32 h 41"/>
                      <a:gd name="T10" fmla="*/ 69 w 70"/>
                      <a:gd name="T11" fmla="*/ 37 h 41"/>
                      <a:gd name="T12" fmla="*/ 40 w 70"/>
                      <a:gd name="T13" fmla="*/ 44 h 41"/>
                      <a:gd name="T14" fmla="*/ 1 w 70"/>
                      <a:gd name="T15" fmla="*/ 28 h 41"/>
                      <a:gd name="T16" fmla="*/ 0 w 70"/>
                      <a:gd name="T17" fmla="*/ 15 h 4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0"/>
                      <a:gd name="T28" fmla="*/ 0 h 41"/>
                      <a:gd name="T29" fmla="*/ 70 w 70"/>
                      <a:gd name="T30" fmla="*/ 41 h 4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0" h="41">
                        <a:moveTo>
                          <a:pt x="0" y="15"/>
                        </a:moveTo>
                        <a:cubicBezTo>
                          <a:pt x="0" y="15"/>
                          <a:pt x="14" y="8"/>
                          <a:pt x="28" y="3"/>
                        </a:cubicBezTo>
                        <a:cubicBezTo>
                          <a:pt x="28" y="3"/>
                          <a:pt x="39" y="0"/>
                          <a:pt x="50" y="3"/>
                        </a:cubicBezTo>
                        <a:cubicBezTo>
                          <a:pt x="50" y="3"/>
                          <a:pt x="61" y="11"/>
                          <a:pt x="69" y="24"/>
                        </a:cubicBezTo>
                        <a:cubicBezTo>
                          <a:pt x="69" y="24"/>
                          <a:pt x="70" y="26"/>
                          <a:pt x="70" y="30"/>
                        </a:cubicBezTo>
                        <a:cubicBezTo>
                          <a:pt x="70" y="30"/>
                          <a:pt x="70" y="33"/>
                          <a:pt x="69" y="35"/>
                        </a:cubicBezTo>
                        <a:cubicBezTo>
                          <a:pt x="69" y="35"/>
                          <a:pt x="56" y="45"/>
                          <a:pt x="40" y="42"/>
                        </a:cubicBezTo>
                        <a:lnTo>
                          <a:pt x="1" y="26"/>
                        </a:lnTo>
                        <a:lnTo>
                          <a:pt x="0" y="1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42" name="Freeform 1035"/>
                  <p:cNvSpPr>
                    <a:spLocks noChangeArrowheads="1"/>
                  </p:cNvSpPr>
                  <p:nvPr/>
                </p:nvSpPr>
                <p:spPr bwMode="auto">
                  <a:xfrm>
                    <a:off x="437" y="374"/>
                    <a:ext cx="45" cy="33"/>
                  </a:xfrm>
                  <a:custGeom>
                    <a:avLst/>
                    <a:gdLst>
                      <a:gd name="T0" fmla="*/ 24 w 44"/>
                      <a:gd name="T1" fmla="*/ 0 h 33"/>
                      <a:gd name="T2" fmla="*/ 25 w 44"/>
                      <a:gd name="T3" fmla="*/ 0 h 33"/>
                      <a:gd name="T4" fmla="*/ 26 w 44"/>
                      <a:gd name="T5" fmla="*/ 0 h 33"/>
                      <a:gd name="T6" fmla="*/ 27 w 44"/>
                      <a:gd name="T7" fmla="*/ 0 h 33"/>
                      <a:gd name="T8" fmla="*/ 29 w 44"/>
                      <a:gd name="T9" fmla="*/ 0 h 33"/>
                      <a:gd name="T10" fmla="*/ 30 w 44"/>
                      <a:gd name="T11" fmla="*/ 0 h 33"/>
                      <a:gd name="T12" fmla="*/ 31 w 44"/>
                      <a:gd name="T13" fmla="*/ 0 h 33"/>
                      <a:gd name="T14" fmla="*/ 32 w 44"/>
                      <a:gd name="T15" fmla="*/ 0 h 33"/>
                      <a:gd name="T16" fmla="*/ 33 w 44"/>
                      <a:gd name="T17" fmla="*/ 1 h 33"/>
                      <a:gd name="T18" fmla="*/ 35 w 44"/>
                      <a:gd name="T19" fmla="*/ 1 h 33"/>
                      <a:gd name="T20" fmla="*/ 36 w 44"/>
                      <a:gd name="T21" fmla="*/ 2 h 33"/>
                      <a:gd name="T22" fmla="*/ 37 w 44"/>
                      <a:gd name="T23" fmla="*/ 2 h 33"/>
                      <a:gd name="T24" fmla="*/ 38 w 44"/>
                      <a:gd name="T25" fmla="*/ 3 h 33"/>
                      <a:gd name="T26" fmla="*/ 39 w 44"/>
                      <a:gd name="T27" fmla="*/ 5 h 33"/>
                      <a:gd name="T28" fmla="*/ 41 w 44"/>
                      <a:gd name="T29" fmla="*/ 7 h 33"/>
                      <a:gd name="T30" fmla="*/ 42 w 44"/>
                      <a:gd name="T31" fmla="*/ 9 h 33"/>
                      <a:gd name="T32" fmla="*/ 43 w 44"/>
                      <a:gd name="T33" fmla="*/ 11 h 33"/>
                      <a:gd name="T34" fmla="*/ 44 w 44"/>
                      <a:gd name="T35" fmla="*/ 14 h 33"/>
                      <a:gd name="T36" fmla="*/ 45 w 44"/>
                      <a:gd name="T37" fmla="*/ 16 h 33"/>
                      <a:gd name="T38" fmla="*/ 46 w 44"/>
                      <a:gd name="T39" fmla="*/ 17 h 33"/>
                      <a:gd name="T40" fmla="*/ 46 w 44"/>
                      <a:gd name="T41" fmla="*/ 18 h 33"/>
                      <a:gd name="T42" fmla="*/ 46 w 44"/>
                      <a:gd name="T43" fmla="*/ 20 h 33"/>
                      <a:gd name="T44" fmla="*/ 46 w 44"/>
                      <a:gd name="T45" fmla="*/ 21 h 33"/>
                      <a:gd name="T46" fmla="*/ 46 w 44"/>
                      <a:gd name="T47" fmla="*/ 22 h 33"/>
                      <a:gd name="T48" fmla="*/ 46 w 44"/>
                      <a:gd name="T49" fmla="*/ 23 h 33"/>
                      <a:gd name="T50" fmla="*/ 46 w 44"/>
                      <a:gd name="T51" fmla="*/ 24 h 33"/>
                      <a:gd name="T52" fmla="*/ 46 w 44"/>
                      <a:gd name="T53" fmla="*/ 25 h 33"/>
                      <a:gd name="T54" fmla="*/ 45 w 44"/>
                      <a:gd name="T55" fmla="*/ 26 h 33"/>
                      <a:gd name="T56" fmla="*/ 45 w 44"/>
                      <a:gd name="T57" fmla="*/ 27 h 33"/>
                      <a:gd name="T58" fmla="*/ 45 w 44"/>
                      <a:gd name="T59" fmla="*/ 28 h 33"/>
                      <a:gd name="T60" fmla="*/ 44 w 44"/>
                      <a:gd name="T61" fmla="*/ 29 h 33"/>
                      <a:gd name="T62" fmla="*/ 44 w 44"/>
                      <a:gd name="T63" fmla="*/ 30 h 33"/>
                      <a:gd name="T64" fmla="*/ 43 w 44"/>
                      <a:gd name="T65" fmla="*/ 31 h 33"/>
                      <a:gd name="T66" fmla="*/ 43 w 44"/>
                      <a:gd name="T67" fmla="*/ 32 h 33"/>
                      <a:gd name="T68" fmla="*/ 1 w 44"/>
                      <a:gd name="T69" fmla="*/ 16 h 33"/>
                      <a:gd name="T70" fmla="*/ 1 w 44"/>
                      <a:gd name="T71" fmla="*/ 16 h 33"/>
                      <a:gd name="T72" fmla="*/ 0 w 44"/>
                      <a:gd name="T73" fmla="*/ 15 h 33"/>
                      <a:gd name="T74" fmla="*/ 0 w 44"/>
                      <a:gd name="T75" fmla="*/ 14 h 33"/>
                      <a:gd name="T76" fmla="*/ 0 w 44"/>
                      <a:gd name="T77" fmla="*/ 13 h 33"/>
                      <a:gd name="T78" fmla="*/ 0 w 44"/>
                      <a:gd name="T79" fmla="*/ 13 h 33"/>
                      <a:gd name="T80" fmla="*/ 0 w 44"/>
                      <a:gd name="T81" fmla="*/ 12 h 33"/>
                      <a:gd name="T82" fmla="*/ 0 w 44"/>
                      <a:gd name="T83" fmla="*/ 11 h 33"/>
                      <a:gd name="T84" fmla="*/ 0 w 44"/>
                      <a:gd name="T85" fmla="*/ 10 h 33"/>
                      <a:gd name="T86" fmla="*/ 0 w 44"/>
                      <a:gd name="T87" fmla="*/ 9 h 33"/>
                      <a:gd name="T88" fmla="*/ 0 w 44"/>
                      <a:gd name="T89" fmla="*/ 9 h 33"/>
                      <a:gd name="T90" fmla="*/ 0 w 44"/>
                      <a:gd name="T91" fmla="*/ 8 h 33"/>
                      <a:gd name="T92" fmla="*/ 0 w 44"/>
                      <a:gd name="T93" fmla="*/ 7 h 33"/>
                      <a:gd name="T94" fmla="*/ 0 w 44"/>
                      <a:gd name="T95" fmla="*/ 6 h 3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4"/>
                      <a:gd name="T145" fmla="*/ 0 h 33"/>
                      <a:gd name="T146" fmla="*/ 44 w 44"/>
                      <a:gd name="T147" fmla="*/ 33 h 3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4" h="33">
                        <a:moveTo>
                          <a:pt x="0" y="6"/>
                        </a:move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7" y="0"/>
                        </a:lnTo>
                        <a:lnTo>
                          <a:pt x="28" y="0"/>
                        </a:lnTo>
                        <a:lnTo>
                          <a:pt x="29" y="0"/>
                        </a:lnTo>
                        <a:lnTo>
                          <a:pt x="30" y="0"/>
                        </a:lnTo>
                        <a:lnTo>
                          <a:pt x="31" y="0"/>
                        </a:lnTo>
                        <a:lnTo>
                          <a:pt x="31" y="1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3" y="2"/>
                        </a:lnTo>
                        <a:lnTo>
                          <a:pt x="34" y="2"/>
                        </a:lnTo>
                        <a:lnTo>
                          <a:pt x="35" y="2"/>
                        </a:lnTo>
                        <a:lnTo>
                          <a:pt x="35" y="3"/>
                        </a:lnTo>
                        <a:lnTo>
                          <a:pt x="36" y="3"/>
                        </a:lnTo>
                        <a:lnTo>
                          <a:pt x="36" y="4"/>
                        </a:lnTo>
                        <a:lnTo>
                          <a:pt x="37" y="4"/>
                        </a:lnTo>
                        <a:lnTo>
                          <a:pt x="37" y="5"/>
                        </a:lnTo>
                        <a:lnTo>
                          <a:pt x="38" y="6"/>
                        </a:lnTo>
                        <a:lnTo>
                          <a:pt x="39" y="7"/>
                        </a:lnTo>
                        <a:lnTo>
                          <a:pt x="39" y="8"/>
                        </a:lnTo>
                        <a:lnTo>
                          <a:pt x="40" y="8"/>
                        </a:lnTo>
                        <a:lnTo>
                          <a:pt x="40" y="9"/>
                        </a:lnTo>
                        <a:lnTo>
                          <a:pt x="40" y="10"/>
                        </a:lnTo>
                        <a:lnTo>
                          <a:pt x="41" y="10"/>
                        </a:lnTo>
                        <a:lnTo>
                          <a:pt x="41" y="11"/>
                        </a:lnTo>
                        <a:lnTo>
                          <a:pt x="42" y="12"/>
                        </a:lnTo>
                        <a:lnTo>
                          <a:pt x="42" y="13"/>
                        </a:lnTo>
                        <a:lnTo>
                          <a:pt x="42" y="14"/>
                        </a:lnTo>
                        <a:lnTo>
                          <a:pt x="43" y="14"/>
                        </a:lnTo>
                        <a:lnTo>
                          <a:pt x="43" y="15"/>
                        </a:lnTo>
                        <a:lnTo>
                          <a:pt x="43" y="16"/>
                        </a:lnTo>
                        <a:lnTo>
                          <a:pt x="43" y="17"/>
                        </a:lnTo>
                        <a:lnTo>
                          <a:pt x="44" y="17"/>
                        </a:lnTo>
                        <a:lnTo>
                          <a:pt x="44" y="18"/>
                        </a:lnTo>
                        <a:lnTo>
                          <a:pt x="44" y="19"/>
                        </a:lnTo>
                        <a:lnTo>
                          <a:pt x="44" y="20"/>
                        </a:lnTo>
                        <a:lnTo>
                          <a:pt x="44" y="21"/>
                        </a:lnTo>
                        <a:lnTo>
                          <a:pt x="44" y="22"/>
                        </a:lnTo>
                        <a:lnTo>
                          <a:pt x="44" y="23"/>
                        </a:lnTo>
                        <a:lnTo>
                          <a:pt x="44" y="24"/>
                        </a:lnTo>
                        <a:lnTo>
                          <a:pt x="44" y="25"/>
                        </a:lnTo>
                        <a:lnTo>
                          <a:pt x="44" y="26"/>
                        </a:lnTo>
                        <a:lnTo>
                          <a:pt x="43" y="26"/>
                        </a:lnTo>
                        <a:lnTo>
                          <a:pt x="43" y="27"/>
                        </a:lnTo>
                        <a:lnTo>
                          <a:pt x="43" y="28"/>
                        </a:lnTo>
                        <a:lnTo>
                          <a:pt x="43" y="29"/>
                        </a:lnTo>
                        <a:lnTo>
                          <a:pt x="42" y="29"/>
                        </a:lnTo>
                        <a:lnTo>
                          <a:pt x="42" y="30"/>
                        </a:lnTo>
                        <a:lnTo>
                          <a:pt x="42" y="31"/>
                        </a:lnTo>
                        <a:lnTo>
                          <a:pt x="41" y="31"/>
                        </a:lnTo>
                        <a:lnTo>
                          <a:pt x="41" y="32"/>
                        </a:lnTo>
                        <a:lnTo>
                          <a:pt x="41" y="33"/>
                        </a:lnTo>
                        <a:lnTo>
                          <a:pt x="1" y="17"/>
                        </a:lnTo>
                        <a:lnTo>
                          <a:pt x="1" y="16"/>
                        </a:lnTo>
                        <a:lnTo>
                          <a:pt x="1" y="15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43" name="Freeform 1036"/>
                  <p:cNvSpPr>
                    <a:spLocks noChangeArrowheads="1"/>
                  </p:cNvSpPr>
                  <p:nvPr/>
                </p:nvSpPr>
                <p:spPr bwMode="auto">
                  <a:xfrm>
                    <a:off x="438" y="382"/>
                    <a:ext cx="36" cy="20"/>
                  </a:xfrm>
                  <a:custGeom>
                    <a:avLst/>
                    <a:gdLst>
                      <a:gd name="T0" fmla="*/ 0 w 36"/>
                      <a:gd name="T1" fmla="*/ 0 h 20"/>
                      <a:gd name="T2" fmla="*/ 21 w 36"/>
                      <a:gd name="T3" fmla="*/ 0 h 20"/>
                      <a:gd name="T4" fmla="*/ 34 w 36"/>
                      <a:gd name="T5" fmla="*/ 9 h 20"/>
                      <a:gd name="T6" fmla="*/ 36 w 36"/>
                      <a:gd name="T7" fmla="*/ 14 h 20"/>
                      <a:gd name="T8" fmla="*/ 34 w 36"/>
                      <a:gd name="T9" fmla="*/ 19 h 20"/>
                      <a:gd name="T10" fmla="*/ 31 w 36"/>
                      <a:gd name="T11" fmla="*/ 20 h 20"/>
                      <a:gd name="T12" fmla="*/ 27 w 36"/>
                      <a:gd name="T13" fmla="*/ 19 h 20"/>
                      <a:gd name="T14" fmla="*/ 2 w 36"/>
                      <a:gd name="T15" fmla="*/ 9 h 20"/>
                      <a:gd name="T16" fmla="*/ 0 w 36"/>
                      <a:gd name="T17" fmla="*/ 6 h 20"/>
                      <a:gd name="T18" fmla="*/ 0 w 36"/>
                      <a:gd name="T19" fmla="*/ 3 h 20"/>
                      <a:gd name="T20" fmla="*/ 0 w 36"/>
                      <a:gd name="T21" fmla="*/ 0 h 2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6"/>
                      <a:gd name="T34" fmla="*/ 0 h 20"/>
                      <a:gd name="T35" fmla="*/ 36 w 36"/>
                      <a:gd name="T36" fmla="*/ 20 h 2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6" h="20">
                        <a:moveTo>
                          <a:pt x="0" y="0"/>
                        </a:moveTo>
                        <a:lnTo>
                          <a:pt x="21" y="0"/>
                        </a:lnTo>
                        <a:cubicBezTo>
                          <a:pt x="21" y="0"/>
                          <a:pt x="29" y="2"/>
                          <a:pt x="34" y="9"/>
                        </a:cubicBezTo>
                        <a:cubicBezTo>
                          <a:pt x="34" y="9"/>
                          <a:pt x="36" y="11"/>
                          <a:pt x="36" y="14"/>
                        </a:cubicBezTo>
                        <a:cubicBezTo>
                          <a:pt x="36" y="14"/>
                          <a:pt x="36" y="16"/>
                          <a:pt x="34" y="19"/>
                        </a:cubicBezTo>
                        <a:cubicBezTo>
                          <a:pt x="34" y="19"/>
                          <a:pt x="33" y="20"/>
                          <a:pt x="31" y="20"/>
                        </a:cubicBezTo>
                        <a:cubicBezTo>
                          <a:pt x="31" y="20"/>
                          <a:pt x="28" y="20"/>
                          <a:pt x="27" y="19"/>
                        </a:cubicBezTo>
                        <a:lnTo>
                          <a:pt x="2" y="9"/>
                        </a:lnTo>
                        <a:cubicBezTo>
                          <a:pt x="2" y="9"/>
                          <a:pt x="1" y="8"/>
                          <a:pt x="0" y="6"/>
                        </a:cubicBezTo>
                        <a:cubicBezTo>
                          <a:pt x="0" y="6"/>
                          <a:pt x="0" y="5"/>
                          <a:pt x="0" y="3"/>
                        </a:cubicBezTo>
                        <a:cubicBezTo>
                          <a:pt x="0" y="3"/>
                          <a:pt x="0" y="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44" name="Freeform 1037"/>
                  <p:cNvSpPr>
                    <a:spLocks noChangeArrowheads="1"/>
                  </p:cNvSpPr>
                  <p:nvPr/>
                </p:nvSpPr>
                <p:spPr bwMode="auto">
                  <a:xfrm>
                    <a:off x="439" y="371"/>
                    <a:ext cx="33" cy="8"/>
                  </a:xfrm>
                  <a:custGeom>
                    <a:avLst/>
                    <a:gdLst>
                      <a:gd name="T0" fmla="*/ 34 w 32"/>
                      <a:gd name="T1" fmla="*/ 0 h 8"/>
                      <a:gd name="T2" fmla="*/ 0 w 32"/>
                      <a:gd name="T3" fmla="*/ 8 h 8"/>
                      <a:gd name="T4" fmla="*/ 34 w 32"/>
                      <a:gd name="T5" fmla="*/ 3 h 8"/>
                      <a:gd name="T6" fmla="*/ 34 w 32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8"/>
                      <a:gd name="T14" fmla="*/ 32 w 32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8">
                        <a:moveTo>
                          <a:pt x="32" y="0"/>
                        </a:moveTo>
                        <a:cubicBezTo>
                          <a:pt x="32" y="0"/>
                          <a:pt x="15" y="0"/>
                          <a:pt x="0" y="8"/>
                        </a:cubicBezTo>
                        <a:cubicBezTo>
                          <a:pt x="0" y="8"/>
                          <a:pt x="15" y="3"/>
                          <a:pt x="32" y="3"/>
                        </a:cubicBezTo>
                        <a:lnTo>
                          <a:pt x="3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45" name="Freeform 1038"/>
                  <p:cNvSpPr>
                    <a:spLocks noChangeArrowheads="1"/>
                  </p:cNvSpPr>
                  <p:nvPr/>
                </p:nvSpPr>
                <p:spPr bwMode="auto">
                  <a:xfrm>
                    <a:off x="454" y="369"/>
                    <a:ext cx="8" cy="4"/>
                  </a:xfrm>
                  <a:custGeom>
                    <a:avLst/>
                    <a:gdLst>
                      <a:gd name="T0" fmla="*/ 0 w 7"/>
                      <a:gd name="T1" fmla="*/ 5 h 3"/>
                      <a:gd name="T2" fmla="*/ 9 w 7"/>
                      <a:gd name="T3" fmla="*/ 0 h 3"/>
                      <a:gd name="T4" fmla="*/ 6 w 7"/>
                      <a:gd name="T5" fmla="*/ 0 h 3"/>
                      <a:gd name="T6" fmla="*/ 2 w 7"/>
                      <a:gd name="T7" fmla="*/ 1 h 3"/>
                      <a:gd name="T8" fmla="*/ 0 w 7"/>
                      <a:gd name="T9" fmla="*/ 5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3"/>
                      <a:gd name="T17" fmla="*/ 7 w 7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3">
                        <a:moveTo>
                          <a:pt x="0" y="3"/>
                        </a:moveTo>
                        <a:cubicBezTo>
                          <a:pt x="0" y="3"/>
                          <a:pt x="4" y="4"/>
                          <a:pt x="7" y="0"/>
                        </a:cubicBezTo>
                        <a:cubicBezTo>
                          <a:pt x="7" y="0"/>
                          <a:pt x="6" y="0"/>
                          <a:pt x="4" y="0"/>
                        </a:cubicBezTo>
                        <a:cubicBezTo>
                          <a:pt x="4" y="0"/>
                          <a:pt x="3" y="0"/>
                          <a:pt x="2" y="1"/>
                        </a:cubicBezTo>
                        <a:cubicBezTo>
                          <a:pt x="2" y="1"/>
                          <a:pt x="0" y="2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46" name="Freeform 1039"/>
                  <p:cNvSpPr>
                    <a:spLocks noChangeArrowheads="1"/>
                  </p:cNvSpPr>
                  <p:nvPr/>
                </p:nvSpPr>
                <p:spPr bwMode="auto">
                  <a:xfrm>
                    <a:off x="33" y="361"/>
                    <a:ext cx="422" cy="131"/>
                  </a:xfrm>
                  <a:custGeom>
                    <a:avLst/>
                    <a:gdLst>
                      <a:gd name="T0" fmla="*/ 57 w 421"/>
                      <a:gd name="T1" fmla="*/ 130 h 131"/>
                      <a:gd name="T2" fmla="*/ 423 w 421"/>
                      <a:gd name="T3" fmla="*/ 57 h 131"/>
                      <a:gd name="T4" fmla="*/ 414 w 421"/>
                      <a:gd name="T5" fmla="*/ 46 h 131"/>
                      <a:gd name="T6" fmla="*/ 334 w 421"/>
                      <a:gd name="T7" fmla="*/ 13 h 131"/>
                      <a:gd name="T8" fmla="*/ 333 w 421"/>
                      <a:gd name="T9" fmla="*/ 6 h 131"/>
                      <a:gd name="T10" fmla="*/ 322 w 421"/>
                      <a:gd name="T11" fmla="*/ 0 h 131"/>
                      <a:gd name="T12" fmla="*/ 0 w 421"/>
                      <a:gd name="T13" fmla="*/ 47 h 131"/>
                      <a:gd name="T14" fmla="*/ 8 w 421"/>
                      <a:gd name="T15" fmla="*/ 55 h 131"/>
                      <a:gd name="T16" fmla="*/ 9 w 421"/>
                      <a:gd name="T17" fmla="*/ 62 h 131"/>
                      <a:gd name="T18" fmla="*/ 51 w 421"/>
                      <a:gd name="T19" fmla="*/ 117 h 131"/>
                      <a:gd name="T20" fmla="*/ 53 w 421"/>
                      <a:gd name="T21" fmla="*/ 131 h 131"/>
                      <a:gd name="T22" fmla="*/ 57 w 421"/>
                      <a:gd name="T23" fmla="*/ 130 h 13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21"/>
                      <a:gd name="T37" fmla="*/ 0 h 131"/>
                      <a:gd name="T38" fmla="*/ 421 w 421"/>
                      <a:gd name="T39" fmla="*/ 131 h 13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21" h="131">
                        <a:moveTo>
                          <a:pt x="57" y="130"/>
                        </a:moveTo>
                        <a:lnTo>
                          <a:pt x="421" y="57"/>
                        </a:lnTo>
                        <a:cubicBezTo>
                          <a:pt x="421" y="57"/>
                          <a:pt x="418" y="50"/>
                          <a:pt x="412" y="46"/>
                        </a:cubicBezTo>
                        <a:lnTo>
                          <a:pt x="332" y="13"/>
                        </a:lnTo>
                        <a:lnTo>
                          <a:pt x="331" y="6"/>
                        </a:lnTo>
                        <a:lnTo>
                          <a:pt x="320" y="0"/>
                        </a:lnTo>
                        <a:lnTo>
                          <a:pt x="0" y="47"/>
                        </a:lnTo>
                        <a:cubicBezTo>
                          <a:pt x="0" y="47"/>
                          <a:pt x="4" y="51"/>
                          <a:pt x="8" y="55"/>
                        </a:cubicBezTo>
                        <a:lnTo>
                          <a:pt x="9" y="62"/>
                        </a:lnTo>
                        <a:lnTo>
                          <a:pt x="51" y="117"/>
                        </a:lnTo>
                        <a:cubicBezTo>
                          <a:pt x="51" y="117"/>
                          <a:pt x="54" y="123"/>
                          <a:pt x="53" y="131"/>
                        </a:cubicBezTo>
                        <a:lnTo>
                          <a:pt x="57" y="13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47" name="Freeform 1040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408"/>
                    <a:ext cx="57" cy="84"/>
                  </a:xfrm>
                  <a:custGeom>
                    <a:avLst/>
                    <a:gdLst>
                      <a:gd name="T0" fmla="*/ 52 w 57"/>
                      <a:gd name="T1" fmla="*/ 84 h 84"/>
                      <a:gd name="T2" fmla="*/ 56 w 57"/>
                      <a:gd name="T3" fmla="*/ 84 h 84"/>
                      <a:gd name="T4" fmla="*/ 55 w 57"/>
                      <a:gd name="T5" fmla="*/ 71 h 84"/>
                      <a:gd name="T6" fmla="*/ 11 w 57"/>
                      <a:gd name="T7" fmla="*/ 16 h 84"/>
                      <a:gd name="T8" fmla="*/ 11 w 57"/>
                      <a:gd name="T9" fmla="*/ 8 h 84"/>
                      <a:gd name="T10" fmla="*/ 3 w 57"/>
                      <a:gd name="T11" fmla="*/ 0 h 84"/>
                      <a:gd name="T12" fmla="*/ 0 w 57"/>
                      <a:gd name="T13" fmla="*/ 0 h 84"/>
                      <a:gd name="T14" fmla="*/ 0 w 57"/>
                      <a:gd name="T15" fmla="*/ 15 h 84"/>
                      <a:gd name="T16" fmla="*/ 52 w 57"/>
                      <a:gd name="T17" fmla="*/ 84 h 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7"/>
                      <a:gd name="T28" fmla="*/ 0 h 84"/>
                      <a:gd name="T29" fmla="*/ 57 w 57"/>
                      <a:gd name="T30" fmla="*/ 84 h 8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7" h="84">
                        <a:moveTo>
                          <a:pt x="52" y="84"/>
                        </a:moveTo>
                        <a:cubicBezTo>
                          <a:pt x="52" y="84"/>
                          <a:pt x="54" y="84"/>
                          <a:pt x="56" y="84"/>
                        </a:cubicBezTo>
                        <a:cubicBezTo>
                          <a:pt x="56" y="84"/>
                          <a:pt x="57" y="77"/>
                          <a:pt x="55" y="71"/>
                        </a:cubicBezTo>
                        <a:lnTo>
                          <a:pt x="11" y="16"/>
                        </a:lnTo>
                        <a:lnTo>
                          <a:pt x="11" y="8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5"/>
                        </a:lnTo>
                        <a:lnTo>
                          <a:pt x="52" y="84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48" name="Freeform 1041"/>
                  <p:cNvSpPr>
                    <a:spLocks noChangeArrowheads="1"/>
                  </p:cNvSpPr>
                  <p:nvPr/>
                </p:nvSpPr>
                <p:spPr bwMode="auto">
                  <a:xfrm>
                    <a:off x="351" y="360"/>
                    <a:ext cx="105" cy="58"/>
                  </a:xfrm>
                  <a:custGeom>
                    <a:avLst/>
                    <a:gdLst>
                      <a:gd name="T0" fmla="*/ 103 w 105"/>
                      <a:gd name="T1" fmla="*/ 59 h 57"/>
                      <a:gd name="T2" fmla="*/ 105 w 105"/>
                      <a:gd name="T3" fmla="*/ 59 h 57"/>
                      <a:gd name="T4" fmla="*/ 97 w 105"/>
                      <a:gd name="T5" fmla="*/ 49 h 57"/>
                      <a:gd name="T6" fmla="*/ 15 w 105"/>
                      <a:gd name="T7" fmla="*/ 12 h 57"/>
                      <a:gd name="T8" fmla="*/ 14 w 105"/>
                      <a:gd name="T9" fmla="*/ 6 h 57"/>
                      <a:gd name="T10" fmla="*/ 2 w 105"/>
                      <a:gd name="T11" fmla="*/ 0 h 57"/>
                      <a:gd name="T12" fmla="*/ 0 w 105"/>
                      <a:gd name="T13" fmla="*/ 0 h 57"/>
                      <a:gd name="T14" fmla="*/ 13 w 105"/>
                      <a:gd name="T15" fmla="*/ 7 h 57"/>
                      <a:gd name="T16" fmla="*/ 13 w 105"/>
                      <a:gd name="T17" fmla="*/ 13 h 57"/>
                      <a:gd name="T18" fmla="*/ 96 w 105"/>
                      <a:gd name="T19" fmla="*/ 51 h 57"/>
                      <a:gd name="T20" fmla="*/ 103 w 105"/>
                      <a:gd name="T21" fmla="*/ 59 h 5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5"/>
                      <a:gd name="T34" fmla="*/ 0 h 57"/>
                      <a:gd name="T35" fmla="*/ 105 w 105"/>
                      <a:gd name="T36" fmla="*/ 57 h 5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5" h="57">
                        <a:moveTo>
                          <a:pt x="103" y="57"/>
                        </a:moveTo>
                        <a:lnTo>
                          <a:pt x="105" y="57"/>
                        </a:lnTo>
                        <a:cubicBezTo>
                          <a:pt x="105" y="57"/>
                          <a:pt x="102" y="51"/>
                          <a:pt x="97" y="47"/>
                        </a:cubicBezTo>
                        <a:lnTo>
                          <a:pt x="15" y="12"/>
                        </a:lnTo>
                        <a:lnTo>
                          <a:pt x="14" y="6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3" y="7"/>
                        </a:lnTo>
                        <a:lnTo>
                          <a:pt x="13" y="13"/>
                        </a:lnTo>
                        <a:lnTo>
                          <a:pt x="96" y="49"/>
                        </a:lnTo>
                        <a:cubicBezTo>
                          <a:pt x="96" y="49"/>
                          <a:pt x="100" y="52"/>
                          <a:pt x="103" y="57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49" name="Freeform 1042"/>
                  <p:cNvSpPr>
                    <a:spLocks noChangeArrowheads="1"/>
                  </p:cNvSpPr>
                  <p:nvPr/>
                </p:nvSpPr>
                <p:spPr bwMode="auto">
                  <a:xfrm>
                    <a:off x="42" y="367"/>
                    <a:ext cx="323" cy="55"/>
                  </a:xfrm>
                  <a:custGeom>
                    <a:avLst/>
                    <a:gdLst>
                      <a:gd name="T0" fmla="*/ 0 w 322"/>
                      <a:gd name="T1" fmla="*/ 49 h 55"/>
                      <a:gd name="T2" fmla="*/ 322 w 322"/>
                      <a:gd name="T3" fmla="*/ 0 h 55"/>
                      <a:gd name="T4" fmla="*/ 324 w 322"/>
                      <a:gd name="T5" fmla="*/ 5 h 55"/>
                      <a:gd name="T6" fmla="*/ 0 w 322"/>
                      <a:gd name="T7" fmla="*/ 55 h 55"/>
                      <a:gd name="T8" fmla="*/ 0 w 322"/>
                      <a:gd name="T9" fmla="*/ 49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2"/>
                      <a:gd name="T16" fmla="*/ 0 h 55"/>
                      <a:gd name="T17" fmla="*/ 322 w 322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2" h="55">
                        <a:moveTo>
                          <a:pt x="0" y="49"/>
                        </a:moveTo>
                        <a:lnTo>
                          <a:pt x="320" y="0"/>
                        </a:lnTo>
                        <a:lnTo>
                          <a:pt x="322" y="5"/>
                        </a:lnTo>
                        <a:lnTo>
                          <a:pt x="0" y="55"/>
                        </a:lnTo>
                        <a:lnTo>
                          <a:pt x="0" y="4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50" name="Freeform 1043"/>
                  <p:cNvSpPr>
                    <a:spLocks noChangeArrowheads="1"/>
                  </p:cNvSpPr>
                  <p:nvPr/>
                </p:nvSpPr>
                <p:spPr bwMode="auto">
                  <a:xfrm>
                    <a:off x="88" y="409"/>
                    <a:ext cx="367" cy="83"/>
                  </a:xfrm>
                  <a:custGeom>
                    <a:avLst/>
                    <a:gdLst>
                      <a:gd name="T0" fmla="*/ 0 w 366"/>
                      <a:gd name="T1" fmla="*/ 75 h 82"/>
                      <a:gd name="T2" fmla="*/ 359 w 366"/>
                      <a:gd name="T3" fmla="*/ 0 h 82"/>
                      <a:gd name="T4" fmla="*/ 368 w 366"/>
                      <a:gd name="T5" fmla="*/ 8 h 82"/>
                      <a:gd name="T6" fmla="*/ 0 w 366"/>
                      <a:gd name="T7" fmla="*/ 84 h 82"/>
                      <a:gd name="T8" fmla="*/ 0 w 366"/>
                      <a:gd name="T9" fmla="*/ 75 h 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6"/>
                      <a:gd name="T16" fmla="*/ 0 h 82"/>
                      <a:gd name="T17" fmla="*/ 366 w 366"/>
                      <a:gd name="T18" fmla="*/ 82 h 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6" h="82">
                        <a:moveTo>
                          <a:pt x="0" y="73"/>
                        </a:moveTo>
                        <a:lnTo>
                          <a:pt x="357" y="0"/>
                        </a:lnTo>
                        <a:cubicBezTo>
                          <a:pt x="357" y="0"/>
                          <a:pt x="363" y="2"/>
                          <a:pt x="366" y="8"/>
                        </a:cubicBezTo>
                        <a:lnTo>
                          <a:pt x="0" y="82"/>
                        </a:lnTo>
                        <a:lnTo>
                          <a:pt x="0" y="7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51" name="Freeform 1044"/>
                  <p:cNvSpPr>
                    <a:spLocks noChangeArrowheads="1"/>
                  </p:cNvSpPr>
                  <p:nvPr/>
                </p:nvSpPr>
                <p:spPr bwMode="auto">
                  <a:xfrm>
                    <a:off x="55" y="380"/>
                    <a:ext cx="373" cy="92"/>
                  </a:xfrm>
                  <a:custGeom>
                    <a:avLst/>
                    <a:gdLst>
                      <a:gd name="T0" fmla="*/ 5 w 372"/>
                      <a:gd name="T1" fmla="*/ 59 h 91"/>
                      <a:gd name="T2" fmla="*/ 35 w 372"/>
                      <a:gd name="T3" fmla="*/ 93 h 91"/>
                      <a:gd name="T4" fmla="*/ 276 w 372"/>
                      <a:gd name="T5" fmla="*/ 43 h 91"/>
                      <a:gd name="T6" fmla="*/ 253 w 372"/>
                      <a:gd name="T7" fmla="*/ 26 h 91"/>
                      <a:gd name="T8" fmla="*/ 296 w 372"/>
                      <a:gd name="T9" fmla="*/ 18 h 91"/>
                      <a:gd name="T10" fmla="*/ 323 w 372"/>
                      <a:gd name="T11" fmla="*/ 33 h 91"/>
                      <a:gd name="T12" fmla="*/ 374 w 372"/>
                      <a:gd name="T13" fmla="*/ 23 h 91"/>
                      <a:gd name="T14" fmla="*/ 374 w 372"/>
                      <a:gd name="T15" fmla="*/ 21 h 91"/>
                      <a:gd name="T16" fmla="*/ 326 w 372"/>
                      <a:gd name="T17" fmla="*/ 0 h 91"/>
                      <a:gd name="T18" fmla="*/ 270 w 372"/>
                      <a:gd name="T19" fmla="*/ 9 h 91"/>
                      <a:gd name="T20" fmla="*/ 263 w 372"/>
                      <a:gd name="T21" fmla="*/ 1 h 91"/>
                      <a:gd name="T22" fmla="*/ 225 w 372"/>
                      <a:gd name="T23" fmla="*/ 8 h 91"/>
                      <a:gd name="T24" fmla="*/ 228 w 372"/>
                      <a:gd name="T25" fmla="*/ 10 h 91"/>
                      <a:gd name="T26" fmla="*/ 224 w 372"/>
                      <a:gd name="T27" fmla="*/ 11 h 91"/>
                      <a:gd name="T28" fmla="*/ 220 w 372"/>
                      <a:gd name="T29" fmla="*/ 8 h 91"/>
                      <a:gd name="T30" fmla="*/ 162 w 372"/>
                      <a:gd name="T31" fmla="*/ 17 h 91"/>
                      <a:gd name="T32" fmla="*/ 168 w 372"/>
                      <a:gd name="T33" fmla="*/ 24 h 91"/>
                      <a:gd name="T34" fmla="*/ 163 w 372"/>
                      <a:gd name="T35" fmla="*/ 25 h 91"/>
                      <a:gd name="T36" fmla="*/ 156 w 372"/>
                      <a:gd name="T37" fmla="*/ 18 h 91"/>
                      <a:gd name="T38" fmla="*/ 99 w 372"/>
                      <a:gd name="T39" fmla="*/ 26 h 91"/>
                      <a:gd name="T40" fmla="*/ 99 w 372"/>
                      <a:gd name="T41" fmla="*/ 31 h 91"/>
                      <a:gd name="T42" fmla="*/ 102 w 372"/>
                      <a:gd name="T43" fmla="*/ 35 h 91"/>
                      <a:gd name="T44" fmla="*/ 96 w 372"/>
                      <a:gd name="T45" fmla="*/ 35 h 91"/>
                      <a:gd name="T46" fmla="*/ 90 w 372"/>
                      <a:gd name="T47" fmla="*/ 28 h 91"/>
                      <a:gd name="T48" fmla="*/ 28 w 372"/>
                      <a:gd name="T49" fmla="*/ 38 h 91"/>
                      <a:gd name="T50" fmla="*/ 27 w 372"/>
                      <a:gd name="T51" fmla="*/ 42 h 91"/>
                      <a:gd name="T52" fmla="*/ 29 w 372"/>
                      <a:gd name="T53" fmla="*/ 48 h 91"/>
                      <a:gd name="T54" fmla="*/ 19 w 372"/>
                      <a:gd name="T55" fmla="*/ 49 h 91"/>
                      <a:gd name="T56" fmla="*/ 13 w 372"/>
                      <a:gd name="T57" fmla="*/ 40 h 91"/>
                      <a:gd name="T58" fmla="*/ 0 w 372"/>
                      <a:gd name="T59" fmla="*/ 42 h 91"/>
                      <a:gd name="T60" fmla="*/ 0 w 372"/>
                      <a:gd name="T61" fmla="*/ 49 h 91"/>
                      <a:gd name="T62" fmla="*/ 5 w 372"/>
                      <a:gd name="T63" fmla="*/ 53 h 91"/>
                      <a:gd name="T64" fmla="*/ 5 w 372"/>
                      <a:gd name="T65" fmla="*/ 59 h 9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72"/>
                      <a:gd name="T100" fmla="*/ 0 h 91"/>
                      <a:gd name="T101" fmla="*/ 372 w 372"/>
                      <a:gd name="T102" fmla="*/ 91 h 9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72" h="91">
                        <a:moveTo>
                          <a:pt x="5" y="57"/>
                        </a:moveTo>
                        <a:lnTo>
                          <a:pt x="35" y="91"/>
                        </a:lnTo>
                        <a:lnTo>
                          <a:pt x="274" y="43"/>
                        </a:lnTo>
                        <a:lnTo>
                          <a:pt x="251" y="26"/>
                        </a:lnTo>
                        <a:lnTo>
                          <a:pt x="294" y="18"/>
                        </a:lnTo>
                        <a:lnTo>
                          <a:pt x="321" y="33"/>
                        </a:lnTo>
                        <a:lnTo>
                          <a:pt x="372" y="23"/>
                        </a:lnTo>
                        <a:lnTo>
                          <a:pt x="372" y="21"/>
                        </a:lnTo>
                        <a:lnTo>
                          <a:pt x="324" y="0"/>
                        </a:lnTo>
                        <a:lnTo>
                          <a:pt x="268" y="9"/>
                        </a:lnTo>
                        <a:lnTo>
                          <a:pt x="261" y="1"/>
                        </a:lnTo>
                        <a:lnTo>
                          <a:pt x="223" y="8"/>
                        </a:lnTo>
                        <a:lnTo>
                          <a:pt x="226" y="10"/>
                        </a:lnTo>
                        <a:lnTo>
                          <a:pt x="222" y="11"/>
                        </a:lnTo>
                        <a:lnTo>
                          <a:pt x="218" y="8"/>
                        </a:lnTo>
                        <a:lnTo>
                          <a:pt x="162" y="17"/>
                        </a:lnTo>
                        <a:lnTo>
                          <a:pt x="168" y="24"/>
                        </a:lnTo>
                        <a:lnTo>
                          <a:pt x="163" y="25"/>
                        </a:lnTo>
                        <a:lnTo>
                          <a:pt x="156" y="18"/>
                        </a:lnTo>
                        <a:lnTo>
                          <a:pt x="99" y="26"/>
                        </a:lnTo>
                        <a:lnTo>
                          <a:pt x="99" y="31"/>
                        </a:lnTo>
                        <a:lnTo>
                          <a:pt x="102" y="35"/>
                        </a:lnTo>
                        <a:lnTo>
                          <a:pt x="96" y="35"/>
                        </a:lnTo>
                        <a:lnTo>
                          <a:pt x="90" y="28"/>
                        </a:lnTo>
                        <a:lnTo>
                          <a:pt x="28" y="38"/>
                        </a:lnTo>
                        <a:lnTo>
                          <a:pt x="27" y="42"/>
                        </a:lnTo>
                        <a:lnTo>
                          <a:pt x="29" y="46"/>
                        </a:lnTo>
                        <a:lnTo>
                          <a:pt x="19" y="47"/>
                        </a:lnTo>
                        <a:lnTo>
                          <a:pt x="13" y="40"/>
                        </a:lnTo>
                        <a:lnTo>
                          <a:pt x="0" y="42"/>
                        </a:lnTo>
                        <a:lnTo>
                          <a:pt x="0" y="47"/>
                        </a:lnTo>
                        <a:lnTo>
                          <a:pt x="5" y="51"/>
                        </a:lnTo>
                        <a:lnTo>
                          <a:pt x="5" y="57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52" name="Freeform 1045"/>
                  <p:cNvSpPr>
                    <a:spLocks noChangeArrowheads="1"/>
                  </p:cNvSpPr>
                  <p:nvPr/>
                </p:nvSpPr>
                <p:spPr bwMode="auto">
                  <a:xfrm>
                    <a:off x="325" y="405"/>
                    <a:ext cx="49" cy="18"/>
                  </a:xfrm>
                  <a:custGeom>
                    <a:avLst/>
                    <a:gdLst>
                      <a:gd name="T0" fmla="*/ 0 w 48"/>
                      <a:gd name="T1" fmla="*/ 11 h 18"/>
                      <a:gd name="T2" fmla="*/ 9 w 48"/>
                      <a:gd name="T3" fmla="*/ 18 h 18"/>
                      <a:gd name="T4" fmla="*/ 50 w 48"/>
                      <a:gd name="T5" fmla="*/ 10 h 18"/>
                      <a:gd name="T6" fmla="*/ 50 w 48"/>
                      <a:gd name="T7" fmla="*/ 7 h 18"/>
                      <a:gd name="T8" fmla="*/ 41 w 48"/>
                      <a:gd name="T9" fmla="*/ 2 h 18"/>
                      <a:gd name="T10" fmla="*/ 27 w 48"/>
                      <a:gd name="T11" fmla="*/ 4 h 18"/>
                      <a:gd name="T12" fmla="*/ 19 w 48"/>
                      <a:gd name="T13" fmla="*/ 0 h 18"/>
                      <a:gd name="T14" fmla="*/ 5 w 48"/>
                      <a:gd name="T15" fmla="*/ 2 h 18"/>
                      <a:gd name="T16" fmla="*/ 10 w 48"/>
                      <a:gd name="T17" fmla="*/ 6 h 18"/>
                      <a:gd name="T18" fmla="*/ 0 w 48"/>
                      <a:gd name="T19" fmla="*/ 9 h 18"/>
                      <a:gd name="T20" fmla="*/ 0 w 48"/>
                      <a:gd name="T21" fmla="*/ 11 h 1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8"/>
                      <a:gd name="T34" fmla="*/ 0 h 18"/>
                      <a:gd name="T35" fmla="*/ 48 w 48"/>
                      <a:gd name="T36" fmla="*/ 18 h 1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8" h="18">
                        <a:moveTo>
                          <a:pt x="0" y="11"/>
                        </a:moveTo>
                        <a:lnTo>
                          <a:pt x="9" y="18"/>
                        </a:lnTo>
                        <a:lnTo>
                          <a:pt x="48" y="10"/>
                        </a:lnTo>
                        <a:lnTo>
                          <a:pt x="48" y="7"/>
                        </a:lnTo>
                        <a:lnTo>
                          <a:pt x="39" y="2"/>
                        </a:lnTo>
                        <a:lnTo>
                          <a:pt x="25" y="4"/>
                        </a:lnTo>
                        <a:lnTo>
                          <a:pt x="19" y="0"/>
                        </a:lnTo>
                        <a:lnTo>
                          <a:pt x="5" y="2"/>
                        </a:ln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53" name="Line 1046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334" y="410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4" name="Freeform 1047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342" y="415"/>
                    <a:ext cx="7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0 w 7"/>
                      <a:gd name="T3" fmla="*/ 0 h 1"/>
                      <a:gd name="T4" fmla="*/ 0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w 7"/>
                      <a:gd name="T11" fmla="*/ 0 h 1"/>
                      <a:gd name="T12" fmla="*/ 0 w 7"/>
                      <a:gd name="T13" fmla="*/ 0 h 1"/>
                      <a:gd name="T14" fmla="*/ 0 w 7"/>
                      <a:gd name="T15" fmla="*/ 0 h 1"/>
                      <a:gd name="T16" fmla="*/ 0 w 7"/>
                      <a:gd name="T17" fmla="*/ 0 h 1"/>
                      <a:gd name="T18" fmla="*/ 1 w 7"/>
                      <a:gd name="T19" fmla="*/ 0 h 1"/>
                      <a:gd name="T20" fmla="*/ 1 w 7"/>
                      <a:gd name="T21" fmla="*/ 0 h 1"/>
                      <a:gd name="T22" fmla="*/ 1 w 7"/>
                      <a:gd name="T23" fmla="*/ 0 h 1"/>
                      <a:gd name="T24" fmla="*/ 1 w 7"/>
                      <a:gd name="T25" fmla="*/ 0 h 1"/>
                      <a:gd name="T26" fmla="*/ 1 w 7"/>
                      <a:gd name="T27" fmla="*/ 0 h 1"/>
                      <a:gd name="T28" fmla="*/ 1 w 7"/>
                      <a:gd name="T29" fmla="*/ 0 h 1"/>
                      <a:gd name="T30" fmla="*/ 1 w 7"/>
                      <a:gd name="T31" fmla="*/ 0 h 1"/>
                      <a:gd name="T32" fmla="*/ 1 w 7"/>
                      <a:gd name="T33" fmla="*/ 0 h 1"/>
                      <a:gd name="T34" fmla="*/ 2 w 7"/>
                      <a:gd name="T35" fmla="*/ 0 h 1"/>
                      <a:gd name="T36" fmla="*/ 2 w 7"/>
                      <a:gd name="T37" fmla="*/ 0 h 1"/>
                      <a:gd name="T38" fmla="*/ 2 w 7"/>
                      <a:gd name="T39" fmla="*/ 0 h 1"/>
                      <a:gd name="T40" fmla="*/ 2 w 7"/>
                      <a:gd name="T41" fmla="*/ 0 h 1"/>
                      <a:gd name="T42" fmla="*/ 2 w 7"/>
                      <a:gd name="T43" fmla="*/ 0 h 1"/>
                      <a:gd name="T44" fmla="*/ 2 w 7"/>
                      <a:gd name="T45" fmla="*/ 0 h 1"/>
                      <a:gd name="T46" fmla="*/ 2 w 7"/>
                      <a:gd name="T47" fmla="*/ 0 h 1"/>
                      <a:gd name="T48" fmla="*/ 3 w 7"/>
                      <a:gd name="T49" fmla="*/ 0 h 1"/>
                      <a:gd name="T50" fmla="*/ 3 w 7"/>
                      <a:gd name="T51" fmla="*/ 0 h 1"/>
                      <a:gd name="T52" fmla="*/ 3 w 7"/>
                      <a:gd name="T53" fmla="*/ 0 h 1"/>
                      <a:gd name="T54" fmla="*/ 3 w 7"/>
                      <a:gd name="T55" fmla="*/ 0 h 1"/>
                      <a:gd name="T56" fmla="*/ 3 w 7"/>
                      <a:gd name="T57" fmla="*/ 0 h 1"/>
                      <a:gd name="T58" fmla="*/ 3 w 7"/>
                      <a:gd name="T59" fmla="*/ 0 h 1"/>
                      <a:gd name="T60" fmla="*/ 3 w 7"/>
                      <a:gd name="T61" fmla="*/ 0 h 1"/>
                      <a:gd name="T62" fmla="*/ 3 w 7"/>
                      <a:gd name="T63" fmla="*/ 0 h 1"/>
                      <a:gd name="T64" fmla="*/ 4 w 7"/>
                      <a:gd name="T65" fmla="*/ 0 h 1"/>
                      <a:gd name="T66" fmla="*/ 4 w 7"/>
                      <a:gd name="T67" fmla="*/ 0 h 1"/>
                      <a:gd name="T68" fmla="*/ 4 w 7"/>
                      <a:gd name="T69" fmla="*/ 0 h 1"/>
                      <a:gd name="T70" fmla="*/ 4 w 7"/>
                      <a:gd name="T71" fmla="*/ 0 h 1"/>
                      <a:gd name="T72" fmla="*/ 4 w 7"/>
                      <a:gd name="T73" fmla="*/ 0 h 1"/>
                      <a:gd name="T74" fmla="*/ 4 w 7"/>
                      <a:gd name="T75" fmla="*/ 0 h 1"/>
                      <a:gd name="T76" fmla="*/ 4 w 7"/>
                      <a:gd name="T77" fmla="*/ 0 h 1"/>
                      <a:gd name="T78" fmla="*/ 5 w 7"/>
                      <a:gd name="T79" fmla="*/ 0 h 1"/>
                      <a:gd name="T80" fmla="*/ 5 w 7"/>
                      <a:gd name="T81" fmla="*/ 0 h 1"/>
                      <a:gd name="T82" fmla="*/ 5 w 7"/>
                      <a:gd name="T83" fmla="*/ 0 h 1"/>
                      <a:gd name="T84" fmla="*/ 5 w 7"/>
                      <a:gd name="T85" fmla="*/ 0 h 1"/>
                      <a:gd name="T86" fmla="*/ 5 w 7"/>
                      <a:gd name="T87" fmla="*/ 0 h 1"/>
                      <a:gd name="T88" fmla="*/ 5 w 7"/>
                      <a:gd name="T89" fmla="*/ 0 h 1"/>
                      <a:gd name="T90" fmla="*/ 5 w 7"/>
                      <a:gd name="T91" fmla="*/ 0 h 1"/>
                      <a:gd name="T92" fmla="*/ 5 w 7"/>
                      <a:gd name="T93" fmla="*/ 0 h 1"/>
                      <a:gd name="T94" fmla="*/ 6 w 7"/>
                      <a:gd name="T95" fmla="*/ 0 h 1"/>
                      <a:gd name="T96" fmla="*/ 6 w 7"/>
                      <a:gd name="T97" fmla="*/ 0 h 1"/>
                      <a:gd name="T98" fmla="*/ 6 w 7"/>
                      <a:gd name="T99" fmla="*/ 0 h 1"/>
                      <a:gd name="T100" fmla="*/ 6 w 7"/>
                      <a:gd name="T101" fmla="*/ 0 h 1"/>
                      <a:gd name="T102" fmla="*/ 6 w 7"/>
                      <a:gd name="T103" fmla="*/ 0 h 1"/>
                      <a:gd name="T104" fmla="*/ 6 w 7"/>
                      <a:gd name="T105" fmla="*/ 0 h 1"/>
                      <a:gd name="T106" fmla="*/ 6 w 7"/>
                      <a:gd name="T107" fmla="*/ 0 h 1"/>
                      <a:gd name="T108" fmla="*/ 6 w 7"/>
                      <a:gd name="T109" fmla="*/ 0 h 1"/>
                      <a:gd name="T110" fmla="*/ 7 w 7"/>
                      <a:gd name="T111" fmla="*/ 0 h 1"/>
                      <a:gd name="T112" fmla="*/ 7 w 7"/>
                      <a:gd name="T113" fmla="*/ 0 h 1"/>
                      <a:gd name="T114" fmla="*/ 7 w 7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"/>
                      <a:gd name="T175" fmla="*/ 0 h 1"/>
                      <a:gd name="T176" fmla="*/ 7 w 7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55" name="Freeform 1048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357" y="412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0 w 6"/>
                      <a:gd name="T3" fmla="*/ 0 h 1"/>
                      <a:gd name="T4" fmla="*/ 0 w 6"/>
                      <a:gd name="T5" fmla="*/ 0 h 1"/>
                      <a:gd name="T6" fmla="*/ 0 w 6"/>
                      <a:gd name="T7" fmla="*/ 0 h 1"/>
                      <a:gd name="T8" fmla="*/ 0 w 6"/>
                      <a:gd name="T9" fmla="*/ 0 h 1"/>
                      <a:gd name="T10" fmla="*/ 0 w 6"/>
                      <a:gd name="T11" fmla="*/ 0 h 1"/>
                      <a:gd name="T12" fmla="*/ 1 w 6"/>
                      <a:gd name="T13" fmla="*/ 0 h 1"/>
                      <a:gd name="T14" fmla="*/ 1 w 6"/>
                      <a:gd name="T15" fmla="*/ 0 h 1"/>
                      <a:gd name="T16" fmla="*/ 1 w 6"/>
                      <a:gd name="T17" fmla="*/ 0 h 1"/>
                      <a:gd name="T18" fmla="*/ 1 w 6"/>
                      <a:gd name="T19" fmla="*/ 0 h 1"/>
                      <a:gd name="T20" fmla="*/ 1 w 6"/>
                      <a:gd name="T21" fmla="*/ 0 h 1"/>
                      <a:gd name="T22" fmla="*/ 2 w 6"/>
                      <a:gd name="T23" fmla="*/ 0 h 1"/>
                      <a:gd name="T24" fmla="*/ 2 w 6"/>
                      <a:gd name="T25" fmla="*/ 0 h 1"/>
                      <a:gd name="T26" fmla="*/ 2 w 6"/>
                      <a:gd name="T27" fmla="*/ 0 h 1"/>
                      <a:gd name="T28" fmla="*/ 2 w 6"/>
                      <a:gd name="T29" fmla="*/ 0 h 1"/>
                      <a:gd name="T30" fmla="*/ 2 w 6"/>
                      <a:gd name="T31" fmla="*/ 0 h 1"/>
                      <a:gd name="T32" fmla="*/ 3 w 6"/>
                      <a:gd name="T33" fmla="*/ 0 h 1"/>
                      <a:gd name="T34" fmla="*/ 3 w 6"/>
                      <a:gd name="T35" fmla="*/ 0 h 1"/>
                      <a:gd name="T36" fmla="*/ 3 w 6"/>
                      <a:gd name="T37" fmla="*/ 0 h 1"/>
                      <a:gd name="T38" fmla="*/ 3 w 6"/>
                      <a:gd name="T39" fmla="*/ 0 h 1"/>
                      <a:gd name="T40" fmla="*/ 3 w 6"/>
                      <a:gd name="T41" fmla="*/ 0 h 1"/>
                      <a:gd name="T42" fmla="*/ 3 w 6"/>
                      <a:gd name="T43" fmla="*/ 0 h 1"/>
                      <a:gd name="T44" fmla="*/ 4 w 6"/>
                      <a:gd name="T45" fmla="*/ 0 h 1"/>
                      <a:gd name="T46" fmla="*/ 4 w 6"/>
                      <a:gd name="T47" fmla="*/ 0 h 1"/>
                      <a:gd name="T48" fmla="*/ 4 w 6"/>
                      <a:gd name="T49" fmla="*/ 0 h 1"/>
                      <a:gd name="T50" fmla="*/ 4 w 6"/>
                      <a:gd name="T51" fmla="*/ 0 h 1"/>
                      <a:gd name="T52" fmla="*/ 4 w 6"/>
                      <a:gd name="T53" fmla="*/ 0 h 1"/>
                      <a:gd name="T54" fmla="*/ 5 w 6"/>
                      <a:gd name="T55" fmla="*/ 0 h 1"/>
                      <a:gd name="T56" fmla="*/ 5 w 6"/>
                      <a:gd name="T57" fmla="*/ 0 h 1"/>
                      <a:gd name="T58" fmla="*/ 5 w 6"/>
                      <a:gd name="T59" fmla="*/ 0 h 1"/>
                      <a:gd name="T60" fmla="*/ 5 w 6"/>
                      <a:gd name="T61" fmla="*/ 0 h 1"/>
                      <a:gd name="T62" fmla="*/ 5 w 6"/>
                      <a:gd name="T63" fmla="*/ 0 h 1"/>
                      <a:gd name="T64" fmla="*/ 6 w 6"/>
                      <a:gd name="T65" fmla="*/ 0 h 1"/>
                      <a:gd name="T66" fmla="*/ 6 w 6"/>
                      <a:gd name="T67" fmla="*/ 0 h 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6"/>
                      <a:gd name="T103" fmla="*/ 0 h 1"/>
                      <a:gd name="T104" fmla="*/ 6 w 6"/>
                      <a:gd name="T105" fmla="*/ 1 h 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6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56" name="Line 1049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347" y="395"/>
                    <a:ext cx="3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57" name="Freeform 1050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385"/>
                    <a:ext cx="42" cy="23"/>
                  </a:xfrm>
                  <a:custGeom>
                    <a:avLst/>
                    <a:gdLst>
                      <a:gd name="T0" fmla="*/ 0 w 41"/>
                      <a:gd name="T1" fmla="*/ 0 h 23"/>
                      <a:gd name="T2" fmla="*/ 43 w 41"/>
                      <a:gd name="T3" fmla="*/ 19 h 23"/>
                      <a:gd name="T4" fmla="*/ 43 w 41"/>
                      <a:gd name="T5" fmla="*/ 23 h 23"/>
                      <a:gd name="T6" fmla="*/ 0 60000 65536"/>
                      <a:gd name="T7" fmla="*/ 0 60000 65536"/>
                      <a:gd name="T8" fmla="*/ 0 60000 65536"/>
                      <a:gd name="T9" fmla="*/ 0 w 41"/>
                      <a:gd name="T10" fmla="*/ 0 h 23"/>
                      <a:gd name="T11" fmla="*/ 41 w 41"/>
                      <a:gd name="T12" fmla="*/ 23 h 2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" h="23">
                        <a:moveTo>
                          <a:pt x="0" y="0"/>
                        </a:moveTo>
                        <a:lnTo>
                          <a:pt x="41" y="19"/>
                        </a:lnTo>
                        <a:lnTo>
                          <a:pt x="41" y="23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58" name="Freeform 1051"/>
                  <p:cNvSpPr>
                    <a:spLocks noChangeArrowheads="1"/>
                  </p:cNvSpPr>
                  <p:nvPr/>
                </p:nvSpPr>
                <p:spPr bwMode="auto">
                  <a:xfrm>
                    <a:off x="371" y="382"/>
                    <a:ext cx="43" cy="24"/>
                  </a:xfrm>
                  <a:custGeom>
                    <a:avLst/>
                    <a:gdLst>
                      <a:gd name="T0" fmla="*/ 0 w 43"/>
                      <a:gd name="T1" fmla="*/ 0 h 24"/>
                      <a:gd name="T2" fmla="*/ 43 w 43"/>
                      <a:gd name="T3" fmla="*/ 19 h 24"/>
                      <a:gd name="T4" fmla="*/ 43 w 43"/>
                      <a:gd name="T5" fmla="*/ 24 h 24"/>
                      <a:gd name="T6" fmla="*/ 0 60000 65536"/>
                      <a:gd name="T7" fmla="*/ 0 60000 65536"/>
                      <a:gd name="T8" fmla="*/ 0 60000 65536"/>
                      <a:gd name="T9" fmla="*/ 0 w 43"/>
                      <a:gd name="T10" fmla="*/ 0 h 24"/>
                      <a:gd name="T11" fmla="*/ 43 w 43"/>
                      <a:gd name="T12" fmla="*/ 24 h 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" h="24">
                        <a:moveTo>
                          <a:pt x="0" y="0"/>
                        </a:moveTo>
                        <a:lnTo>
                          <a:pt x="43" y="19"/>
                        </a:lnTo>
                        <a:lnTo>
                          <a:pt x="43" y="24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59" name="Freeform 1052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388"/>
                    <a:ext cx="16" cy="10"/>
                  </a:xfrm>
                  <a:custGeom>
                    <a:avLst/>
                    <a:gdLst>
                      <a:gd name="T0" fmla="*/ 2 w 15"/>
                      <a:gd name="T1" fmla="*/ 0 h 10"/>
                      <a:gd name="T2" fmla="*/ 17 w 15"/>
                      <a:gd name="T3" fmla="*/ 9 h 10"/>
                      <a:gd name="T4" fmla="*/ 14 w 15"/>
                      <a:gd name="T5" fmla="*/ 10 h 10"/>
                      <a:gd name="T6" fmla="*/ 0 w 15"/>
                      <a:gd name="T7" fmla="*/ 0 h 10"/>
                      <a:gd name="T8" fmla="*/ 2 w 15"/>
                      <a:gd name="T9" fmla="*/ 0 h 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10"/>
                      <a:gd name="T17" fmla="*/ 15 w 15"/>
                      <a:gd name="T18" fmla="*/ 10 h 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10">
                        <a:moveTo>
                          <a:pt x="2" y="0"/>
                        </a:moveTo>
                        <a:lnTo>
                          <a:pt x="15" y="9"/>
                        </a:lnTo>
                        <a:lnTo>
                          <a:pt x="12" y="10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60" name="Freeform 1053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310" y="399"/>
                    <a:ext cx="10" cy="1"/>
                  </a:xfrm>
                  <a:custGeom>
                    <a:avLst/>
                    <a:gdLst>
                      <a:gd name="T0" fmla="*/ 0 w 9"/>
                      <a:gd name="T1" fmla="*/ 0 h 1"/>
                      <a:gd name="T2" fmla="*/ 11 w 9"/>
                      <a:gd name="T3" fmla="*/ 0 h 1"/>
                      <a:gd name="T4" fmla="*/ 0 60000 65536"/>
                      <a:gd name="T5" fmla="*/ 0 60000 65536"/>
                      <a:gd name="T6" fmla="*/ 0 w 9"/>
                      <a:gd name="T7" fmla="*/ 0 h 1"/>
                      <a:gd name="T8" fmla="*/ 9 w 9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9" h="1">
                        <a:moveTo>
                          <a:pt x="0" y="0"/>
                        </a:moveTo>
                        <a:lnTo>
                          <a:pt x="9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61" name="Line 1054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94" y="390"/>
                    <a:ext cx="1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2" name="Line 1055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306" y="38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3" name="Line 1056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317" y="395"/>
                    <a:ext cx="1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4" name="Line 1057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303" y="422"/>
                    <a:ext cx="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65" name="Freeform 1058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422"/>
                    <a:ext cx="5" cy="8"/>
                  </a:xfrm>
                  <a:custGeom>
                    <a:avLst/>
                    <a:gdLst>
                      <a:gd name="T0" fmla="*/ 0 w 5"/>
                      <a:gd name="T1" fmla="*/ 0 h 8"/>
                      <a:gd name="T2" fmla="*/ 4 w 5"/>
                      <a:gd name="T3" fmla="*/ 4 h 8"/>
                      <a:gd name="T4" fmla="*/ 5 w 5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8"/>
                      <a:gd name="T11" fmla="*/ 5 w 5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8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5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66" name="Freeform 1059"/>
                  <p:cNvSpPr>
                    <a:spLocks noChangeArrowheads="1"/>
                  </p:cNvSpPr>
                  <p:nvPr/>
                </p:nvSpPr>
                <p:spPr bwMode="auto">
                  <a:xfrm>
                    <a:off x="267" y="423"/>
                    <a:ext cx="7" cy="10"/>
                  </a:xfrm>
                  <a:custGeom>
                    <a:avLst/>
                    <a:gdLst>
                      <a:gd name="T0" fmla="*/ 0 w 7"/>
                      <a:gd name="T1" fmla="*/ 0 h 9"/>
                      <a:gd name="T2" fmla="*/ 7 w 7"/>
                      <a:gd name="T3" fmla="*/ 7 h 9"/>
                      <a:gd name="T4" fmla="*/ 7 w 7"/>
                      <a:gd name="T5" fmla="*/ 11 h 9"/>
                      <a:gd name="T6" fmla="*/ 0 60000 65536"/>
                      <a:gd name="T7" fmla="*/ 0 60000 65536"/>
                      <a:gd name="T8" fmla="*/ 0 60000 65536"/>
                      <a:gd name="T9" fmla="*/ 0 w 7"/>
                      <a:gd name="T10" fmla="*/ 0 h 9"/>
                      <a:gd name="T11" fmla="*/ 7 w 7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" h="9">
                        <a:moveTo>
                          <a:pt x="0" y="0"/>
                        </a:moveTo>
                        <a:lnTo>
                          <a:pt x="7" y="5"/>
                        </a:lnTo>
                        <a:lnTo>
                          <a:pt x="7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67" name="Freeform 1060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428"/>
                    <a:ext cx="6" cy="9"/>
                  </a:xfrm>
                  <a:custGeom>
                    <a:avLst/>
                    <a:gdLst>
                      <a:gd name="T0" fmla="*/ 0 w 6"/>
                      <a:gd name="T1" fmla="*/ 0 h 8"/>
                      <a:gd name="T2" fmla="*/ 5 w 6"/>
                      <a:gd name="T3" fmla="*/ 7 h 8"/>
                      <a:gd name="T4" fmla="*/ 6 w 6"/>
                      <a:gd name="T5" fmla="*/ 10 h 8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8"/>
                      <a:gd name="T11" fmla="*/ 6 w 6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8">
                        <a:moveTo>
                          <a:pt x="0" y="0"/>
                        </a:moveTo>
                        <a:lnTo>
                          <a:pt x="5" y="5"/>
                        </a:lnTo>
                        <a:lnTo>
                          <a:pt x="6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68" name="Freeform 1061"/>
                  <p:cNvSpPr>
                    <a:spLocks noChangeArrowheads="1"/>
                  </p:cNvSpPr>
                  <p:nvPr/>
                </p:nvSpPr>
                <p:spPr bwMode="auto">
                  <a:xfrm>
                    <a:off x="148" y="447"/>
                    <a:ext cx="6" cy="9"/>
                  </a:xfrm>
                  <a:custGeom>
                    <a:avLst/>
                    <a:gdLst>
                      <a:gd name="T0" fmla="*/ 0 w 5"/>
                      <a:gd name="T1" fmla="*/ 0 h 9"/>
                      <a:gd name="T2" fmla="*/ 7 w 5"/>
                      <a:gd name="T3" fmla="*/ 4 h 9"/>
                      <a:gd name="T4" fmla="*/ 7 w 5"/>
                      <a:gd name="T5" fmla="*/ 9 h 9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9"/>
                      <a:gd name="T11" fmla="*/ 5 w 5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9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69" name="Freeform 1062"/>
                  <p:cNvSpPr>
                    <a:spLocks noChangeArrowheads="1"/>
                  </p:cNvSpPr>
                  <p:nvPr/>
                </p:nvSpPr>
                <p:spPr bwMode="auto">
                  <a:xfrm>
                    <a:off x="127" y="452"/>
                    <a:ext cx="4" cy="9"/>
                  </a:xfrm>
                  <a:custGeom>
                    <a:avLst/>
                    <a:gdLst>
                      <a:gd name="T0" fmla="*/ 0 w 3"/>
                      <a:gd name="T1" fmla="*/ 0 h 8"/>
                      <a:gd name="T2" fmla="*/ 5 w 3"/>
                      <a:gd name="T3" fmla="*/ 3 h 8"/>
                      <a:gd name="T4" fmla="*/ 5 w 3"/>
                      <a:gd name="T5" fmla="*/ 10 h 8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8"/>
                      <a:gd name="T11" fmla="*/ 3 w 3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8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70" name="Freeform 1063"/>
                  <p:cNvSpPr>
                    <a:spLocks noChangeArrowheads="1"/>
                  </p:cNvSpPr>
                  <p:nvPr/>
                </p:nvSpPr>
                <p:spPr bwMode="auto">
                  <a:xfrm>
                    <a:off x="104" y="455"/>
                    <a:ext cx="5" cy="10"/>
                  </a:xfrm>
                  <a:custGeom>
                    <a:avLst/>
                    <a:gdLst>
                      <a:gd name="T0" fmla="*/ 0 w 4"/>
                      <a:gd name="T1" fmla="*/ 0 h 9"/>
                      <a:gd name="T2" fmla="*/ 6 w 4"/>
                      <a:gd name="T3" fmla="*/ 7 h 9"/>
                      <a:gd name="T4" fmla="*/ 6 w 4"/>
                      <a:gd name="T5" fmla="*/ 11 h 9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9"/>
                      <a:gd name="T11" fmla="*/ 4 w 4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9">
                        <a:moveTo>
                          <a:pt x="0" y="0"/>
                        </a:moveTo>
                        <a:lnTo>
                          <a:pt x="4" y="5"/>
                        </a:lnTo>
                        <a:lnTo>
                          <a:pt x="4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71" name="Line 1064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99" y="44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2" name="Line 1065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90" y="43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3" name="Line 1066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76" y="43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4" name="Line 1067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94" y="4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5" name="Line 1068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14" y="44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6" name="Line 1069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17" y="44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7" name="Line 1070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08" y="43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8" name="Line 1071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12" y="42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79" name="Line 1072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7" y="420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0" name="Freeform 1073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114" y="416"/>
                    <a:ext cx="8" cy="1"/>
                  </a:xfrm>
                  <a:custGeom>
                    <a:avLst/>
                    <a:gdLst>
                      <a:gd name="T0" fmla="*/ 0 w 7"/>
                      <a:gd name="T1" fmla="*/ 1 h 1"/>
                      <a:gd name="T2" fmla="*/ 9 w 7"/>
                      <a:gd name="T3" fmla="*/ 0 h 1"/>
                      <a:gd name="T4" fmla="*/ 0 60000 65536"/>
                      <a:gd name="T5" fmla="*/ 0 60000 65536"/>
                      <a:gd name="T6" fmla="*/ 0 w 7"/>
                      <a:gd name="T7" fmla="*/ 0 h 1"/>
                      <a:gd name="T8" fmla="*/ 7 w 7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" h="1">
                        <a:moveTo>
                          <a:pt x="0" y="1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381" name="Line 1074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27" y="42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2" name="Line 1075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24" y="4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3" name="Line 1076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32" y="438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4" name="Line 1077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2" y="44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5" name="Line 1078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50" y="44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6" name="Line 1079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51" y="43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7" name="Line 1080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40" y="429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8" name="Line 1081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42" y="42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89" name="Line 1082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130" y="41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0" name="Line 1083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64" y="43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1" name="Line 1084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57" y="42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2" name="Line 1085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68" y="4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3" name="Line 1086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83" y="43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4" name="Line 1087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98" y="43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5" name="Line 1088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84" y="42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6" name="Line 1089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73" y="42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7" name="Line 1090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69" y="40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8" name="Line 1091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2" y="416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99" name="Line 1092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84" y="40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0" name="Line 1093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92" y="41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1" name="Line 1094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91" y="42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2" name="Line 1095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00" y="42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3" name="Line 1096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98" y="404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4" name="Line 1097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206" y="41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5" name="Line 1098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206" y="41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6" name="Line 1099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15" y="43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7" name="Line 1100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217" y="42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8" name="Line 1101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31" y="42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09" name="Line 1102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30" y="42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0" name="Line 1103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20" y="41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1" name="Line 1104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33" y="39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2" name="Line 1105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237" y="404"/>
                    <a:ext cx="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3" name="Freeform 1106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235" y="412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6 w 6"/>
                      <a:gd name="T3" fmla="*/ 0 h 1"/>
                      <a:gd name="T4" fmla="*/ 0 60000 65536"/>
                      <a:gd name="T5" fmla="*/ 0 60000 65536"/>
                      <a:gd name="T6" fmla="*/ 0 w 6"/>
                      <a:gd name="T7" fmla="*/ 0 h 1"/>
                      <a:gd name="T8" fmla="*/ 6 w 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">
                        <a:moveTo>
                          <a:pt x="0" y="0"/>
                        </a:move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14" name="Line 1107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45" y="41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5" name="Line 1108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47" y="42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6" name="Line 1109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48" y="39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7" name="Line 1110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48" y="40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8" name="Line 1111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50" y="411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19" name="Line 1112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260" y="41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0" name="Line 1113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94" y="394"/>
                    <a:ext cx="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1" name="Line 1114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98" y="40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2" name="Line 1115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61" y="402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3" name="Line 1116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261" y="39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4" name="Line 1117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74" y="418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5" name="Line 1118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75" y="41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6" name="Line 1119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78" y="40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7" name="Line 1120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86" y="45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28" name="Freeform 1121"/>
                  <p:cNvSpPr>
                    <a:spLocks noChangeArrowheads="1"/>
                  </p:cNvSpPr>
                  <p:nvPr/>
                </p:nvSpPr>
                <p:spPr bwMode="auto">
                  <a:xfrm>
                    <a:off x="76" y="397"/>
                    <a:ext cx="239" cy="54"/>
                  </a:xfrm>
                  <a:custGeom>
                    <a:avLst/>
                    <a:gdLst>
                      <a:gd name="T0" fmla="*/ 4 w 239"/>
                      <a:gd name="T1" fmla="*/ 42 h 53"/>
                      <a:gd name="T2" fmla="*/ 23 w 239"/>
                      <a:gd name="T3" fmla="*/ 38 h 53"/>
                      <a:gd name="T4" fmla="*/ 32 w 239"/>
                      <a:gd name="T5" fmla="*/ 44 h 53"/>
                      <a:gd name="T6" fmla="*/ 42 w 239"/>
                      <a:gd name="T7" fmla="*/ 35 h 53"/>
                      <a:gd name="T8" fmla="*/ 62 w 239"/>
                      <a:gd name="T9" fmla="*/ 54 h 53"/>
                      <a:gd name="T10" fmla="*/ 65 w 239"/>
                      <a:gd name="T11" fmla="*/ 46 h 53"/>
                      <a:gd name="T12" fmla="*/ 66 w 239"/>
                      <a:gd name="T13" fmla="*/ 38 h 53"/>
                      <a:gd name="T14" fmla="*/ 72 w 239"/>
                      <a:gd name="T15" fmla="*/ 30 h 53"/>
                      <a:gd name="T16" fmla="*/ 77 w 239"/>
                      <a:gd name="T17" fmla="*/ 23 h 53"/>
                      <a:gd name="T18" fmla="*/ 83 w 239"/>
                      <a:gd name="T19" fmla="*/ 42 h 53"/>
                      <a:gd name="T20" fmla="*/ 81 w 239"/>
                      <a:gd name="T21" fmla="*/ 36 h 53"/>
                      <a:gd name="T22" fmla="*/ 99 w 239"/>
                      <a:gd name="T23" fmla="*/ 40 h 53"/>
                      <a:gd name="T24" fmla="*/ 99 w 239"/>
                      <a:gd name="T25" fmla="*/ 32 h 53"/>
                      <a:gd name="T26" fmla="*/ 104 w 239"/>
                      <a:gd name="T27" fmla="*/ 23 h 53"/>
                      <a:gd name="T28" fmla="*/ 88 w 239"/>
                      <a:gd name="T29" fmla="*/ 25 h 53"/>
                      <a:gd name="T30" fmla="*/ 91 w 239"/>
                      <a:gd name="T31" fmla="*/ 19 h 53"/>
                      <a:gd name="T32" fmla="*/ 107 w 239"/>
                      <a:gd name="T33" fmla="*/ 16 h 53"/>
                      <a:gd name="T34" fmla="*/ 115 w 239"/>
                      <a:gd name="T35" fmla="*/ 29 h 53"/>
                      <a:gd name="T36" fmla="*/ 114 w 239"/>
                      <a:gd name="T37" fmla="*/ 36 h 53"/>
                      <a:gd name="T38" fmla="*/ 121 w 239"/>
                      <a:gd name="T39" fmla="*/ 20 h 53"/>
                      <a:gd name="T40" fmla="*/ 136 w 239"/>
                      <a:gd name="T41" fmla="*/ 18 h 53"/>
                      <a:gd name="T42" fmla="*/ 131 w 239"/>
                      <a:gd name="T43" fmla="*/ 25 h 53"/>
                      <a:gd name="T44" fmla="*/ 131 w 239"/>
                      <a:gd name="T45" fmla="*/ 35 h 53"/>
                      <a:gd name="T46" fmla="*/ 148 w 239"/>
                      <a:gd name="T47" fmla="*/ 31 h 53"/>
                      <a:gd name="T48" fmla="*/ 146 w 239"/>
                      <a:gd name="T49" fmla="*/ 22 h 53"/>
                      <a:gd name="T50" fmla="*/ 152 w 239"/>
                      <a:gd name="T51" fmla="*/ 15 h 53"/>
                      <a:gd name="T52" fmla="*/ 152 w 239"/>
                      <a:gd name="T53" fmla="*/ 10 h 53"/>
                      <a:gd name="T54" fmla="*/ 181 w 239"/>
                      <a:gd name="T55" fmla="*/ 6 h 53"/>
                      <a:gd name="T56" fmla="*/ 183 w 239"/>
                      <a:gd name="T57" fmla="*/ 12 h 53"/>
                      <a:gd name="T58" fmla="*/ 184 w 239"/>
                      <a:gd name="T59" fmla="*/ 31 h 53"/>
                      <a:gd name="T60" fmla="*/ 199 w 239"/>
                      <a:gd name="T61" fmla="*/ 1 h 53"/>
                      <a:gd name="T62" fmla="*/ 222 w 239"/>
                      <a:gd name="T63" fmla="*/ 10 h 53"/>
                      <a:gd name="T64" fmla="*/ 232 w 239"/>
                      <a:gd name="T65" fmla="*/ 13 h 53"/>
                      <a:gd name="T66" fmla="*/ 239 w 239"/>
                      <a:gd name="T67" fmla="*/ 19 h 5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39"/>
                      <a:gd name="T103" fmla="*/ 0 h 53"/>
                      <a:gd name="T104" fmla="*/ 239 w 239"/>
                      <a:gd name="T105" fmla="*/ 53 h 5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39" h="53">
                        <a:moveTo>
                          <a:pt x="0" y="41"/>
                        </a:moveTo>
                        <a:lnTo>
                          <a:pt x="4" y="40"/>
                        </a:lnTo>
                        <a:moveTo>
                          <a:pt x="18" y="37"/>
                        </a:moveTo>
                        <a:lnTo>
                          <a:pt x="23" y="36"/>
                        </a:lnTo>
                        <a:moveTo>
                          <a:pt x="28" y="43"/>
                        </a:moveTo>
                        <a:lnTo>
                          <a:pt x="32" y="42"/>
                        </a:lnTo>
                        <a:moveTo>
                          <a:pt x="38" y="34"/>
                        </a:moveTo>
                        <a:lnTo>
                          <a:pt x="42" y="33"/>
                        </a:lnTo>
                        <a:moveTo>
                          <a:pt x="58" y="53"/>
                        </a:moveTo>
                        <a:lnTo>
                          <a:pt x="62" y="52"/>
                        </a:lnTo>
                        <a:moveTo>
                          <a:pt x="62" y="45"/>
                        </a:moveTo>
                        <a:lnTo>
                          <a:pt x="65" y="44"/>
                        </a:lnTo>
                        <a:moveTo>
                          <a:pt x="62" y="37"/>
                        </a:moveTo>
                        <a:lnTo>
                          <a:pt x="66" y="36"/>
                        </a:lnTo>
                        <a:moveTo>
                          <a:pt x="68" y="29"/>
                        </a:moveTo>
                        <a:lnTo>
                          <a:pt x="72" y="28"/>
                        </a:lnTo>
                        <a:moveTo>
                          <a:pt x="73" y="24"/>
                        </a:moveTo>
                        <a:lnTo>
                          <a:pt x="77" y="23"/>
                        </a:lnTo>
                        <a:moveTo>
                          <a:pt x="79" y="41"/>
                        </a:moveTo>
                        <a:lnTo>
                          <a:pt x="83" y="40"/>
                        </a:lnTo>
                        <a:moveTo>
                          <a:pt x="79" y="34"/>
                        </a:moveTo>
                        <a:lnTo>
                          <a:pt x="81" y="34"/>
                        </a:lnTo>
                        <a:moveTo>
                          <a:pt x="96" y="39"/>
                        </a:moveTo>
                        <a:lnTo>
                          <a:pt x="99" y="38"/>
                        </a:lnTo>
                        <a:moveTo>
                          <a:pt x="95" y="32"/>
                        </a:moveTo>
                        <a:lnTo>
                          <a:pt x="99" y="30"/>
                        </a:lnTo>
                        <a:moveTo>
                          <a:pt x="102" y="24"/>
                        </a:moveTo>
                        <a:lnTo>
                          <a:pt x="104" y="23"/>
                        </a:lnTo>
                        <a:moveTo>
                          <a:pt x="86" y="26"/>
                        </a:moveTo>
                        <a:lnTo>
                          <a:pt x="88" y="25"/>
                        </a:lnTo>
                        <a:moveTo>
                          <a:pt x="88" y="20"/>
                        </a:moveTo>
                        <a:lnTo>
                          <a:pt x="91" y="19"/>
                        </a:lnTo>
                        <a:moveTo>
                          <a:pt x="104" y="17"/>
                        </a:moveTo>
                        <a:lnTo>
                          <a:pt x="107" y="16"/>
                        </a:lnTo>
                        <a:moveTo>
                          <a:pt x="112" y="27"/>
                        </a:moveTo>
                        <a:lnTo>
                          <a:pt x="115" y="27"/>
                        </a:lnTo>
                        <a:moveTo>
                          <a:pt x="112" y="35"/>
                        </a:moveTo>
                        <a:lnTo>
                          <a:pt x="114" y="34"/>
                        </a:lnTo>
                        <a:moveTo>
                          <a:pt x="119" y="21"/>
                        </a:moveTo>
                        <a:lnTo>
                          <a:pt x="121" y="20"/>
                        </a:lnTo>
                        <a:moveTo>
                          <a:pt x="133" y="18"/>
                        </a:moveTo>
                        <a:lnTo>
                          <a:pt x="136" y="18"/>
                        </a:lnTo>
                        <a:moveTo>
                          <a:pt x="129" y="26"/>
                        </a:moveTo>
                        <a:lnTo>
                          <a:pt x="131" y="25"/>
                        </a:lnTo>
                        <a:moveTo>
                          <a:pt x="128" y="34"/>
                        </a:moveTo>
                        <a:lnTo>
                          <a:pt x="131" y="33"/>
                        </a:lnTo>
                        <a:moveTo>
                          <a:pt x="144" y="30"/>
                        </a:moveTo>
                        <a:lnTo>
                          <a:pt x="148" y="29"/>
                        </a:lnTo>
                        <a:moveTo>
                          <a:pt x="145" y="23"/>
                        </a:moveTo>
                        <a:lnTo>
                          <a:pt x="146" y="22"/>
                        </a:lnTo>
                        <a:moveTo>
                          <a:pt x="149" y="16"/>
                        </a:moveTo>
                        <a:lnTo>
                          <a:pt x="152" y="15"/>
                        </a:lnTo>
                        <a:moveTo>
                          <a:pt x="149" y="10"/>
                        </a:moveTo>
                        <a:lnTo>
                          <a:pt x="152" y="10"/>
                        </a:lnTo>
                        <a:moveTo>
                          <a:pt x="178" y="7"/>
                        </a:moveTo>
                        <a:lnTo>
                          <a:pt x="181" y="6"/>
                        </a:lnTo>
                        <a:moveTo>
                          <a:pt x="179" y="12"/>
                        </a:moveTo>
                        <a:lnTo>
                          <a:pt x="183" y="12"/>
                        </a:lnTo>
                        <a:moveTo>
                          <a:pt x="181" y="30"/>
                        </a:moveTo>
                        <a:lnTo>
                          <a:pt x="184" y="29"/>
                        </a:lnTo>
                        <a:moveTo>
                          <a:pt x="203" y="0"/>
                        </a:moveTo>
                        <a:lnTo>
                          <a:pt x="199" y="1"/>
                        </a:lnTo>
                        <a:moveTo>
                          <a:pt x="218" y="11"/>
                        </a:moveTo>
                        <a:lnTo>
                          <a:pt x="222" y="10"/>
                        </a:lnTo>
                        <a:moveTo>
                          <a:pt x="225" y="15"/>
                        </a:moveTo>
                        <a:lnTo>
                          <a:pt x="232" y="13"/>
                        </a:lnTo>
                        <a:moveTo>
                          <a:pt x="234" y="21"/>
                        </a:moveTo>
                        <a:lnTo>
                          <a:pt x="239" y="19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29" name="Oval 1122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480" y="378"/>
                    <a:ext cx="5" cy="1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30" name="Freeform 1123"/>
                  <p:cNvSpPr>
                    <a:spLocks noChangeArrowheads="1"/>
                  </p:cNvSpPr>
                  <p:nvPr/>
                </p:nvSpPr>
                <p:spPr bwMode="auto">
                  <a:xfrm>
                    <a:off x="5" y="0"/>
                    <a:ext cx="286" cy="323"/>
                  </a:xfrm>
                  <a:custGeom>
                    <a:avLst/>
                    <a:gdLst>
                      <a:gd name="T0" fmla="*/ 0 w 286"/>
                      <a:gd name="T1" fmla="*/ 0 h 322"/>
                      <a:gd name="T2" fmla="*/ 278 w 286"/>
                      <a:gd name="T3" fmla="*/ 20 h 322"/>
                      <a:gd name="T4" fmla="*/ 286 w 286"/>
                      <a:gd name="T5" fmla="*/ 296 h 322"/>
                      <a:gd name="T6" fmla="*/ 10 w 286"/>
                      <a:gd name="T7" fmla="*/ 324 h 322"/>
                      <a:gd name="T8" fmla="*/ 0 w 286"/>
                      <a:gd name="T9" fmla="*/ 0 h 3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6"/>
                      <a:gd name="T16" fmla="*/ 0 h 322"/>
                      <a:gd name="T17" fmla="*/ 286 w 286"/>
                      <a:gd name="T18" fmla="*/ 322 h 3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6" h="322">
                        <a:moveTo>
                          <a:pt x="0" y="0"/>
                        </a:moveTo>
                        <a:lnTo>
                          <a:pt x="278" y="20"/>
                        </a:lnTo>
                        <a:lnTo>
                          <a:pt x="286" y="294"/>
                        </a:lnTo>
                        <a:lnTo>
                          <a:pt x="10" y="322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31" name="Freeform 1124"/>
                  <p:cNvSpPr>
                    <a:spLocks noChangeArrowheads="1"/>
                  </p:cNvSpPr>
                  <p:nvPr/>
                </p:nvSpPr>
                <p:spPr bwMode="auto">
                  <a:xfrm>
                    <a:off x="19" y="14"/>
                    <a:ext cx="261" cy="272"/>
                  </a:xfrm>
                  <a:custGeom>
                    <a:avLst/>
                    <a:gdLst>
                      <a:gd name="T0" fmla="*/ 0 w 260"/>
                      <a:gd name="T1" fmla="*/ 0 h 271"/>
                      <a:gd name="T2" fmla="*/ 256 w 260"/>
                      <a:gd name="T3" fmla="*/ 17 h 271"/>
                      <a:gd name="T4" fmla="*/ 262 w 260"/>
                      <a:gd name="T5" fmla="*/ 254 h 271"/>
                      <a:gd name="T6" fmla="*/ 8 w 260"/>
                      <a:gd name="T7" fmla="*/ 273 h 271"/>
                      <a:gd name="T8" fmla="*/ 0 w 260"/>
                      <a:gd name="T9" fmla="*/ 0 h 2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"/>
                      <a:gd name="T16" fmla="*/ 0 h 271"/>
                      <a:gd name="T17" fmla="*/ 260 w 260"/>
                      <a:gd name="T18" fmla="*/ 271 h 2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" h="271">
                        <a:moveTo>
                          <a:pt x="0" y="0"/>
                        </a:moveTo>
                        <a:lnTo>
                          <a:pt x="254" y="17"/>
                        </a:lnTo>
                        <a:lnTo>
                          <a:pt x="260" y="252"/>
                        </a:lnTo>
                        <a:lnTo>
                          <a:pt x="8" y="271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32" name="Freeform 1125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286"/>
                    <a:ext cx="251" cy="28"/>
                  </a:xfrm>
                  <a:custGeom>
                    <a:avLst/>
                    <a:gdLst>
                      <a:gd name="T0" fmla="*/ 0 w 251"/>
                      <a:gd name="T1" fmla="*/ 28 h 28"/>
                      <a:gd name="T2" fmla="*/ 0 w 251"/>
                      <a:gd name="T3" fmla="*/ 23 h 28"/>
                      <a:gd name="T4" fmla="*/ 251 w 251"/>
                      <a:gd name="T5" fmla="*/ 0 h 28"/>
                      <a:gd name="T6" fmla="*/ 251 w 251"/>
                      <a:gd name="T7" fmla="*/ 3 h 28"/>
                      <a:gd name="T8" fmla="*/ 0 w 251"/>
                      <a:gd name="T9" fmla="*/ 28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1"/>
                      <a:gd name="T16" fmla="*/ 0 h 28"/>
                      <a:gd name="T17" fmla="*/ 251 w 251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1" h="28">
                        <a:moveTo>
                          <a:pt x="0" y="28"/>
                        </a:moveTo>
                        <a:lnTo>
                          <a:pt x="0" y="23"/>
                        </a:lnTo>
                        <a:lnTo>
                          <a:pt x="251" y="0"/>
                        </a:lnTo>
                        <a:lnTo>
                          <a:pt x="251" y="3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33" name="Freeform 1126"/>
                  <p:cNvSpPr>
                    <a:spLocks noChangeArrowheads="1"/>
                  </p:cNvSpPr>
                  <p:nvPr/>
                </p:nvSpPr>
                <p:spPr bwMode="auto">
                  <a:xfrm>
                    <a:off x="317" y="320"/>
                    <a:ext cx="106" cy="26"/>
                  </a:xfrm>
                  <a:custGeom>
                    <a:avLst/>
                    <a:gdLst>
                      <a:gd name="T0" fmla="*/ 10 w 106"/>
                      <a:gd name="T1" fmla="*/ 12 h 25"/>
                      <a:gd name="T2" fmla="*/ 106 w 106"/>
                      <a:gd name="T3" fmla="*/ 0 h 25"/>
                      <a:gd name="T4" fmla="*/ 98 w 106"/>
                      <a:gd name="T5" fmla="*/ 16 h 25"/>
                      <a:gd name="T6" fmla="*/ 0 w 106"/>
                      <a:gd name="T7" fmla="*/ 27 h 25"/>
                      <a:gd name="T8" fmla="*/ 10 w 106"/>
                      <a:gd name="T9" fmla="*/ 12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"/>
                      <a:gd name="T16" fmla="*/ 0 h 25"/>
                      <a:gd name="T17" fmla="*/ 106 w 106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" h="25">
                        <a:moveTo>
                          <a:pt x="10" y="12"/>
                        </a:moveTo>
                        <a:lnTo>
                          <a:pt x="106" y="0"/>
                        </a:lnTo>
                        <a:cubicBezTo>
                          <a:pt x="106" y="0"/>
                          <a:pt x="104" y="8"/>
                          <a:pt x="98" y="14"/>
                        </a:cubicBezTo>
                        <a:lnTo>
                          <a:pt x="0" y="25"/>
                        </a:lnTo>
                        <a:lnTo>
                          <a:pt x="1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34" name="Freeform 1127"/>
                  <p:cNvSpPr>
                    <a:spLocks noChangeArrowheads="1"/>
                  </p:cNvSpPr>
                  <p:nvPr/>
                </p:nvSpPr>
                <p:spPr bwMode="auto">
                  <a:xfrm>
                    <a:off x="481" y="399"/>
                    <a:ext cx="26" cy="10"/>
                  </a:xfrm>
                  <a:custGeom>
                    <a:avLst/>
                    <a:gdLst>
                      <a:gd name="T0" fmla="*/ 1 w 26"/>
                      <a:gd name="T1" fmla="*/ 3 h 9"/>
                      <a:gd name="T2" fmla="*/ 26 w 26"/>
                      <a:gd name="T3" fmla="*/ 0 h 9"/>
                      <a:gd name="T4" fmla="*/ 26 w 26"/>
                      <a:gd name="T5" fmla="*/ 4 h 9"/>
                      <a:gd name="T6" fmla="*/ 13 w 26"/>
                      <a:gd name="T7" fmla="*/ 10 h 9"/>
                      <a:gd name="T8" fmla="*/ 0 w 26"/>
                      <a:gd name="T9" fmla="*/ 10 h 9"/>
                      <a:gd name="T10" fmla="*/ 1 w 26"/>
                      <a:gd name="T11" fmla="*/ 3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"/>
                      <a:gd name="T19" fmla="*/ 0 h 9"/>
                      <a:gd name="T20" fmla="*/ 26 w 26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" h="9">
                        <a:moveTo>
                          <a:pt x="1" y="3"/>
                        </a:moveTo>
                        <a:lnTo>
                          <a:pt x="26" y="0"/>
                        </a:lnTo>
                        <a:lnTo>
                          <a:pt x="26" y="4"/>
                        </a:lnTo>
                        <a:cubicBezTo>
                          <a:pt x="26" y="4"/>
                          <a:pt x="20" y="7"/>
                          <a:pt x="13" y="8"/>
                        </a:cubicBezTo>
                        <a:cubicBezTo>
                          <a:pt x="13" y="8"/>
                          <a:pt x="6" y="9"/>
                          <a:pt x="0" y="8"/>
                        </a:cubicBezTo>
                        <a:lnTo>
                          <a:pt x="1" y="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35" name="Freeform 1128"/>
                  <p:cNvSpPr>
                    <a:spLocks noChangeArrowheads="1"/>
                  </p:cNvSpPr>
                  <p:nvPr/>
                </p:nvSpPr>
                <p:spPr bwMode="auto">
                  <a:xfrm>
                    <a:off x="35" y="361"/>
                    <a:ext cx="327" cy="56"/>
                  </a:xfrm>
                  <a:custGeom>
                    <a:avLst/>
                    <a:gdLst>
                      <a:gd name="T0" fmla="*/ 8 w 327"/>
                      <a:gd name="T1" fmla="*/ 57 h 55"/>
                      <a:gd name="T2" fmla="*/ 327 w 327"/>
                      <a:gd name="T3" fmla="*/ 5 h 55"/>
                      <a:gd name="T4" fmla="*/ 316 w 327"/>
                      <a:gd name="T5" fmla="*/ 0 h 55"/>
                      <a:gd name="T6" fmla="*/ 0 w 327"/>
                      <a:gd name="T7" fmla="*/ 48 h 55"/>
                      <a:gd name="T8" fmla="*/ 8 w 327"/>
                      <a:gd name="T9" fmla="*/ 57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7"/>
                      <a:gd name="T16" fmla="*/ 0 h 55"/>
                      <a:gd name="T17" fmla="*/ 327 w 327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7" h="55">
                        <a:moveTo>
                          <a:pt x="8" y="55"/>
                        </a:moveTo>
                        <a:lnTo>
                          <a:pt x="327" y="5"/>
                        </a:lnTo>
                        <a:lnTo>
                          <a:pt x="316" y="0"/>
                        </a:lnTo>
                        <a:lnTo>
                          <a:pt x="0" y="46"/>
                        </a:lnTo>
                        <a:lnTo>
                          <a:pt x="8" y="5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436" name="Line 1129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52" y="401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7" name="Line 1130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69" y="385"/>
                    <a:ext cx="8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38" name="Line 1131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78" y="370"/>
                    <a:ext cx="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321" name="Text Box 1132"/>
              <p:cNvSpPr txBox="1">
                <a:spLocks noChangeArrowheads="1"/>
              </p:cNvSpPr>
              <p:nvPr/>
            </p:nvSpPr>
            <p:spPr bwMode="auto">
              <a:xfrm>
                <a:off x="-100" y="410"/>
                <a:ext cx="1031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5401" tIns="25401" rIns="25401" bIns="25401" anchor="ctr"/>
              <a:lstStyle/>
              <a:p>
                <a:pPr algn="ctr" defTabSz="455613">
                  <a:lnSpc>
                    <a:spcPts val="1250"/>
                  </a:lnSpc>
                </a:pPr>
                <a:endParaRPr lang="en-GB" sz="1400" dirty="0">
                  <a:latin typeface="Constantia" pitchFamily="18" charset="0"/>
                </a:endParaRPr>
              </a:p>
              <a:p>
                <a:pPr algn="ctr" defTabSz="455613">
                  <a:lnSpc>
                    <a:spcPts val="1250"/>
                  </a:lnSpc>
                </a:pPr>
                <a:endParaRPr lang="en-GB" sz="1400" dirty="0">
                  <a:latin typeface="Constantia" pitchFamily="18" charset="0"/>
                </a:endParaRPr>
              </a:p>
              <a:p>
                <a:pPr algn="ctr" defTabSz="455613">
                  <a:lnSpc>
                    <a:spcPts val="1250"/>
                  </a:lnSpc>
                </a:pPr>
                <a:r>
                  <a:rPr lang="en-GB" sz="1400" dirty="0">
                    <a:latin typeface="Constantia" pitchFamily="18" charset="0"/>
                  </a:rPr>
                  <a:t>Смешанные учреждения</a:t>
                </a:r>
              </a:p>
            </p:txBody>
          </p:sp>
        </p:grpSp>
        <p:grpSp>
          <p:nvGrpSpPr>
            <p:cNvPr id="3667" name="Group 1133"/>
            <p:cNvGrpSpPr>
              <a:grpSpLocks/>
            </p:cNvGrpSpPr>
            <p:nvPr/>
          </p:nvGrpSpPr>
          <p:grpSpPr bwMode="auto">
            <a:xfrm>
              <a:off x="7508875" y="3352800"/>
              <a:ext cx="1455738" cy="1446213"/>
              <a:chOff x="0" y="0"/>
              <a:chExt cx="918" cy="912"/>
            </a:xfrm>
          </p:grpSpPr>
          <p:grpSp>
            <p:nvGrpSpPr>
              <p:cNvPr id="3668" name="Group 1134"/>
              <p:cNvGrpSpPr>
                <a:grpSpLocks/>
              </p:cNvGrpSpPr>
              <p:nvPr/>
            </p:nvGrpSpPr>
            <p:grpSpPr bwMode="auto">
              <a:xfrm>
                <a:off x="0" y="0"/>
                <a:ext cx="829" cy="633"/>
                <a:chOff x="0" y="0"/>
                <a:chExt cx="829" cy="634"/>
              </a:xfrm>
            </p:grpSpPr>
            <p:grpSp>
              <p:nvGrpSpPr>
                <p:cNvPr id="3670" name="Group 113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79" cy="367"/>
                  <a:chOff x="0" y="0"/>
                  <a:chExt cx="379" cy="367"/>
                </a:xfrm>
              </p:grpSpPr>
              <p:sp>
                <p:nvSpPr>
                  <p:cNvPr id="3901" name="Freeform 1136"/>
                  <p:cNvSpPr>
                    <a:spLocks noChangeArrowheads="1"/>
                  </p:cNvSpPr>
                  <p:nvPr/>
                </p:nvSpPr>
                <p:spPr bwMode="auto">
                  <a:xfrm>
                    <a:off x="65" y="248"/>
                    <a:ext cx="114" cy="38"/>
                  </a:xfrm>
                  <a:custGeom>
                    <a:avLst/>
                    <a:gdLst>
                      <a:gd name="T0" fmla="*/ 0 w 114"/>
                      <a:gd name="T1" fmla="*/ 38 h 37"/>
                      <a:gd name="T2" fmla="*/ 2 w 114"/>
                      <a:gd name="T3" fmla="*/ 30 h 37"/>
                      <a:gd name="T4" fmla="*/ 6 w 114"/>
                      <a:gd name="T5" fmla="*/ 24 h 37"/>
                      <a:gd name="T6" fmla="*/ 107 w 114"/>
                      <a:gd name="T7" fmla="*/ 22 h 37"/>
                      <a:gd name="T8" fmla="*/ 112 w 114"/>
                      <a:gd name="T9" fmla="*/ 28 h 37"/>
                      <a:gd name="T10" fmla="*/ 114 w 114"/>
                      <a:gd name="T11" fmla="*/ 36 h 37"/>
                      <a:gd name="T12" fmla="*/ 100 w 114"/>
                      <a:gd name="T13" fmla="*/ 44 h 37"/>
                      <a:gd name="T14" fmla="*/ 9 w 114"/>
                      <a:gd name="T15" fmla="*/ 44 h 37"/>
                      <a:gd name="T16" fmla="*/ 0 w 114"/>
                      <a:gd name="T17" fmla="*/ 38 h 3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14"/>
                      <a:gd name="T28" fmla="*/ 0 h 37"/>
                      <a:gd name="T29" fmla="*/ 114 w 114"/>
                      <a:gd name="T30" fmla="*/ 37 h 3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14" h="37">
                        <a:moveTo>
                          <a:pt x="0" y="36"/>
                        </a:moveTo>
                        <a:cubicBezTo>
                          <a:pt x="0" y="36"/>
                          <a:pt x="0" y="31"/>
                          <a:pt x="2" y="28"/>
                        </a:cubicBezTo>
                        <a:cubicBezTo>
                          <a:pt x="2" y="28"/>
                          <a:pt x="4" y="24"/>
                          <a:pt x="6" y="22"/>
                        </a:cubicBezTo>
                        <a:cubicBezTo>
                          <a:pt x="6" y="22"/>
                          <a:pt x="56" y="0"/>
                          <a:pt x="107" y="20"/>
                        </a:cubicBezTo>
                        <a:cubicBezTo>
                          <a:pt x="107" y="20"/>
                          <a:pt x="110" y="22"/>
                          <a:pt x="112" y="26"/>
                        </a:cubicBezTo>
                        <a:cubicBezTo>
                          <a:pt x="112" y="26"/>
                          <a:pt x="113" y="29"/>
                          <a:pt x="114" y="34"/>
                        </a:cubicBezTo>
                        <a:cubicBezTo>
                          <a:pt x="114" y="34"/>
                          <a:pt x="108" y="40"/>
                          <a:pt x="100" y="42"/>
                        </a:cubicBezTo>
                        <a:cubicBezTo>
                          <a:pt x="100" y="42"/>
                          <a:pt x="55" y="54"/>
                          <a:pt x="9" y="42"/>
                        </a:cubicBezTo>
                        <a:cubicBezTo>
                          <a:pt x="9" y="42"/>
                          <a:pt x="4" y="41"/>
                          <a:pt x="0" y="3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02" name="Freeform 1137"/>
                  <p:cNvSpPr>
                    <a:spLocks noChangeArrowheads="1"/>
                  </p:cNvSpPr>
                  <p:nvPr/>
                </p:nvSpPr>
                <p:spPr bwMode="auto">
                  <a:xfrm>
                    <a:off x="70" y="250"/>
                    <a:ext cx="104" cy="26"/>
                  </a:xfrm>
                  <a:custGeom>
                    <a:avLst/>
                    <a:gdLst>
                      <a:gd name="T0" fmla="*/ 6 w 104"/>
                      <a:gd name="T1" fmla="*/ 11 h 25"/>
                      <a:gd name="T2" fmla="*/ 8 w 104"/>
                      <a:gd name="T3" fmla="*/ 8 h 25"/>
                      <a:gd name="T4" fmla="*/ 13 w 104"/>
                      <a:gd name="T5" fmla="*/ 6 h 25"/>
                      <a:gd name="T6" fmla="*/ 20 w 104"/>
                      <a:gd name="T7" fmla="*/ 4 h 25"/>
                      <a:gd name="T8" fmla="*/ 28 w 104"/>
                      <a:gd name="T9" fmla="*/ 2 h 25"/>
                      <a:gd name="T10" fmla="*/ 37 w 104"/>
                      <a:gd name="T11" fmla="*/ 1 h 25"/>
                      <a:gd name="T12" fmla="*/ 46 w 104"/>
                      <a:gd name="T13" fmla="*/ 0 h 25"/>
                      <a:gd name="T14" fmla="*/ 56 w 104"/>
                      <a:gd name="T15" fmla="*/ 0 h 25"/>
                      <a:gd name="T16" fmla="*/ 66 w 104"/>
                      <a:gd name="T17" fmla="*/ 0 h 25"/>
                      <a:gd name="T18" fmla="*/ 75 w 104"/>
                      <a:gd name="T19" fmla="*/ 1 h 25"/>
                      <a:gd name="T20" fmla="*/ 83 w 104"/>
                      <a:gd name="T21" fmla="*/ 2 h 25"/>
                      <a:gd name="T22" fmla="*/ 89 w 104"/>
                      <a:gd name="T23" fmla="*/ 4 h 25"/>
                      <a:gd name="T24" fmla="*/ 94 w 104"/>
                      <a:gd name="T25" fmla="*/ 6 h 25"/>
                      <a:gd name="T26" fmla="*/ 97 w 104"/>
                      <a:gd name="T27" fmla="*/ 9 h 25"/>
                      <a:gd name="T28" fmla="*/ 98 w 104"/>
                      <a:gd name="T29" fmla="*/ 11 h 25"/>
                      <a:gd name="T30" fmla="*/ 97 w 104"/>
                      <a:gd name="T31" fmla="*/ 16 h 25"/>
                      <a:gd name="T32" fmla="*/ 94 w 104"/>
                      <a:gd name="T33" fmla="*/ 18 h 25"/>
                      <a:gd name="T34" fmla="*/ 89 w 104"/>
                      <a:gd name="T35" fmla="*/ 21 h 25"/>
                      <a:gd name="T36" fmla="*/ 82 w 104"/>
                      <a:gd name="T37" fmla="*/ 23 h 25"/>
                      <a:gd name="T38" fmla="*/ 74 w 104"/>
                      <a:gd name="T39" fmla="*/ 24 h 25"/>
                      <a:gd name="T40" fmla="*/ 65 w 104"/>
                      <a:gd name="T41" fmla="*/ 25 h 25"/>
                      <a:gd name="T42" fmla="*/ 55 w 104"/>
                      <a:gd name="T43" fmla="*/ 26 h 25"/>
                      <a:gd name="T44" fmla="*/ 46 w 104"/>
                      <a:gd name="T45" fmla="*/ 26 h 25"/>
                      <a:gd name="T46" fmla="*/ 36 w 104"/>
                      <a:gd name="T47" fmla="*/ 26 h 25"/>
                      <a:gd name="T48" fmla="*/ 27 w 104"/>
                      <a:gd name="T49" fmla="*/ 25 h 25"/>
                      <a:gd name="T50" fmla="*/ 19 w 104"/>
                      <a:gd name="T51" fmla="*/ 23 h 25"/>
                      <a:gd name="T52" fmla="*/ 13 w 104"/>
                      <a:gd name="T53" fmla="*/ 22 h 25"/>
                      <a:gd name="T54" fmla="*/ 8 w 104"/>
                      <a:gd name="T55" fmla="*/ 20 h 25"/>
                      <a:gd name="T56" fmla="*/ 6 w 104"/>
                      <a:gd name="T57" fmla="*/ 17 h 25"/>
                      <a:gd name="T58" fmla="*/ 0 w 104"/>
                      <a:gd name="T59" fmla="*/ 15 h 25"/>
                      <a:gd name="T60" fmla="*/ 1 w 104"/>
                      <a:gd name="T61" fmla="*/ 11 h 25"/>
                      <a:gd name="T62" fmla="*/ 4 w 104"/>
                      <a:gd name="T63" fmla="*/ 8 h 25"/>
                      <a:gd name="T64" fmla="*/ 10 w 104"/>
                      <a:gd name="T65" fmla="*/ 6 h 25"/>
                      <a:gd name="T66" fmla="*/ 17 w 104"/>
                      <a:gd name="T67" fmla="*/ 3 h 25"/>
                      <a:gd name="T68" fmla="*/ 26 w 104"/>
                      <a:gd name="T69" fmla="*/ 2 h 25"/>
                      <a:gd name="T70" fmla="*/ 37 w 104"/>
                      <a:gd name="T71" fmla="*/ 0 h 25"/>
                      <a:gd name="T72" fmla="*/ 47 w 104"/>
                      <a:gd name="T73" fmla="*/ 0 h 25"/>
                      <a:gd name="T74" fmla="*/ 58 w 104"/>
                      <a:gd name="T75" fmla="*/ 0 h 25"/>
                      <a:gd name="T76" fmla="*/ 69 w 104"/>
                      <a:gd name="T77" fmla="*/ 0 h 25"/>
                      <a:gd name="T78" fmla="*/ 79 w 104"/>
                      <a:gd name="T79" fmla="*/ 1 h 25"/>
                      <a:gd name="T80" fmla="*/ 87 w 104"/>
                      <a:gd name="T81" fmla="*/ 2 h 25"/>
                      <a:gd name="T82" fmla="*/ 94 w 104"/>
                      <a:gd name="T83" fmla="*/ 4 h 25"/>
                      <a:gd name="T84" fmla="*/ 100 w 104"/>
                      <a:gd name="T85" fmla="*/ 7 h 25"/>
                      <a:gd name="T86" fmla="*/ 103 w 104"/>
                      <a:gd name="T87" fmla="*/ 9 h 25"/>
                      <a:gd name="T88" fmla="*/ 104 w 104"/>
                      <a:gd name="T89" fmla="*/ 12 h 25"/>
                      <a:gd name="T90" fmla="*/ 102 w 104"/>
                      <a:gd name="T91" fmla="*/ 16 h 25"/>
                      <a:gd name="T92" fmla="*/ 98 w 104"/>
                      <a:gd name="T93" fmla="*/ 19 h 25"/>
                      <a:gd name="T94" fmla="*/ 92 w 104"/>
                      <a:gd name="T95" fmla="*/ 22 h 25"/>
                      <a:gd name="T96" fmla="*/ 85 w 104"/>
                      <a:gd name="T97" fmla="*/ 24 h 25"/>
                      <a:gd name="T98" fmla="*/ 76 w 104"/>
                      <a:gd name="T99" fmla="*/ 25 h 25"/>
                      <a:gd name="T100" fmla="*/ 65 w 104"/>
                      <a:gd name="T101" fmla="*/ 27 h 25"/>
                      <a:gd name="T102" fmla="*/ 54 w 104"/>
                      <a:gd name="T103" fmla="*/ 27 h 25"/>
                      <a:gd name="T104" fmla="*/ 43 w 104"/>
                      <a:gd name="T105" fmla="*/ 27 h 25"/>
                      <a:gd name="T106" fmla="*/ 33 w 104"/>
                      <a:gd name="T107" fmla="*/ 27 h 25"/>
                      <a:gd name="T108" fmla="*/ 23 w 104"/>
                      <a:gd name="T109" fmla="*/ 26 h 25"/>
                      <a:gd name="T110" fmla="*/ 15 w 104"/>
                      <a:gd name="T111" fmla="*/ 24 h 25"/>
                      <a:gd name="T112" fmla="*/ 8 w 104"/>
                      <a:gd name="T113" fmla="*/ 22 h 25"/>
                      <a:gd name="T114" fmla="*/ 3 w 104"/>
                      <a:gd name="T115" fmla="*/ 20 h 25"/>
                      <a:gd name="T116" fmla="*/ 0 w 104"/>
                      <a:gd name="T117" fmla="*/ 17 h 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04"/>
                      <a:gd name="T178" fmla="*/ 0 h 25"/>
                      <a:gd name="T179" fmla="*/ 104 w 104"/>
                      <a:gd name="T180" fmla="*/ 25 h 25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04" h="25">
                        <a:moveTo>
                          <a:pt x="5" y="13"/>
                        </a:moveTo>
                        <a:lnTo>
                          <a:pt x="5" y="13"/>
                        </a:lnTo>
                        <a:lnTo>
                          <a:pt x="5" y="12"/>
                        </a:lnTo>
                        <a:lnTo>
                          <a:pt x="5" y="11"/>
                        </a:lnTo>
                        <a:lnTo>
                          <a:pt x="6" y="11"/>
                        </a:lnTo>
                        <a:lnTo>
                          <a:pt x="6" y="10"/>
                        </a:lnTo>
                        <a:lnTo>
                          <a:pt x="7" y="10"/>
                        </a:lnTo>
                        <a:lnTo>
                          <a:pt x="7" y="9"/>
                        </a:lnTo>
                        <a:lnTo>
                          <a:pt x="8" y="9"/>
                        </a:lnTo>
                        <a:lnTo>
                          <a:pt x="8" y="8"/>
                        </a:lnTo>
                        <a:lnTo>
                          <a:pt x="9" y="8"/>
                        </a:lnTo>
                        <a:lnTo>
                          <a:pt x="10" y="8"/>
                        </a:lnTo>
                        <a:lnTo>
                          <a:pt x="10" y="7"/>
                        </a:lnTo>
                        <a:lnTo>
                          <a:pt x="11" y="7"/>
                        </a:lnTo>
                        <a:lnTo>
                          <a:pt x="12" y="6"/>
                        </a:lnTo>
                        <a:lnTo>
                          <a:pt x="13" y="6"/>
                        </a:lnTo>
                        <a:lnTo>
                          <a:pt x="14" y="6"/>
                        </a:lnTo>
                        <a:lnTo>
                          <a:pt x="14" y="5"/>
                        </a:lnTo>
                        <a:lnTo>
                          <a:pt x="15" y="5"/>
                        </a:lnTo>
                        <a:lnTo>
                          <a:pt x="16" y="5"/>
                        </a:lnTo>
                        <a:lnTo>
                          <a:pt x="17" y="5"/>
                        </a:lnTo>
                        <a:lnTo>
                          <a:pt x="17" y="4"/>
                        </a:lnTo>
                        <a:lnTo>
                          <a:pt x="18" y="4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5" y="3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2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1"/>
                        </a:lnTo>
                        <a:lnTo>
                          <a:pt x="37" y="1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0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1"/>
                        </a:lnTo>
                        <a:lnTo>
                          <a:pt x="71" y="1"/>
                        </a:lnTo>
                        <a:lnTo>
                          <a:pt x="72" y="1"/>
                        </a:lnTo>
                        <a:lnTo>
                          <a:pt x="73" y="1"/>
                        </a:lnTo>
                        <a:lnTo>
                          <a:pt x="74" y="1"/>
                        </a:lnTo>
                        <a:lnTo>
                          <a:pt x="75" y="1"/>
                        </a:lnTo>
                        <a:lnTo>
                          <a:pt x="76" y="1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8" y="2"/>
                        </a:lnTo>
                        <a:lnTo>
                          <a:pt x="79" y="2"/>
                        </a:lnTo>
                        <a:lnTo>
                          <a:pt x="80" y="2"/>
                        </a:lnTo>
                        <a:lnTo>
                          <a:pt x="81" y="2"/>
                        </a:lnTo>
                        <a:lnTo>
                          <a:pt x="82" y="2"/>
                        </a:lnTo>
                        <a:lnTo>
                          <a:pt x="83" y="2"/>
                        </a:lnTo>
                        <a:lnTo>
                          <a:pt x="84" y="3"/>
                        </a:lnTo>
                        <a:lnTo>
                          <a:pt x="85" y="3"/>
                        </a:lnTo>
                        <a:lnTo>
                          <a:pt x="86" y="3"/>
                        </a:lnTo>
                        <a:lnTo>
                          <a:pt x="87" y="3"/>
                        </a:lnTo>
                        <a:lnTo>
                          <a:pt x="87" y="4"/>
                        </a:lnTo>
                        <a:lnTo>
                          <a:pt x="88" y="4"/>
                        </a:lnTo>
                        <a:lnTo>
                          <a:pt x="89" y="4"/>
                        </a:lnTo>
                        <a:lnTo>
                          <a:pt x="90" y="4"/>
                        </a:lnTo>
                        <a:lnTo>
                          <a:pt x="90" y="5"/>
                        </a:lnTo>
                        <a:lnTo>
                          <a:pt x="91" y="5"/>
                        </a:lnTo>
                        <a:lnTo>
                          <a:pt x="92" y="5"/>
                        </a:lnTo>
                        <a:lnTo>
                          <a:pt x="93" y="5"/>
                        </a:lnTo>
                        <a:lnTo>
                          <a:pt x="93" y="6"/>
                        </a:lnTo>
                        <a:lnTo>
                          <a:pt x="94" y="6"/>
                        </a:lnTo>
                        <a:lnTo>
                          <a:pt x="95" y="7"/>
                        </a:lnTo>
                        <a:lnTo>
                          <a:pt x="96" y="7"/>
                        </a:lnTo>
                        <a:lnTo>
                          <a:pt x="96" y="8"/>
                        </a:lnTo>
                        <a:lnTo>
                          <a:pt x="97" y="8"/>
                        </a:lnTo>
                        <a:lnTo>
                          <a:pt x="97" y="9"/>
                        </a:lnTo>
                        <a:lnTo>
                          <a:pt x="98" y="9"/>
                        </a:lnTo>
                        <a:lnTo>
                          <a:pt x="98" y="10"/>
                        </a:lnTo>
                        <a:lnTo>
                          <a:pt x="98" y="11"/>
                        </a:lnTo>
                        <a:lnTo>
                          <a:pt x="98" y="12"/>
                        </a:lnTo>
                        <a:lnTo>
                          <a:pt x="98" y="13"/>
                        </a:lnTo>
                        <a:lnTo>
                          <a:pt x="97" y="13"/>
                        </a:lnTo>
                        <a:lnTo>
                          <a:pt x="97" y="14"/>
                        </a:lnTo>
                        <a:lnTo>
                          <a:pt x="96" y="14"/>
                        </a:lnTo>
                        <a:lnTo>
                          <a:pt x="96" y="15"/>
                        </a:lnTo>
                        <a:lnTo>
                          <a:pt x="95" y="15"/>
                        </a:lnTo>
                        <a:lnTo>
                          <a:pt x="95" y="16"/>
                        </a:lnTo>
                        <a:lnTo>
                          <a:pt x="94" y="16"/>
                        </a:lnTo>
                        <a:lnTo>
                          <a:pt x="93" y="17"/>
                        </a:lnTo>
                        <a:lnTo>
                          <a:pt x="92" y="17"/>
                        </a:lnTo>
                        <a:lnTo>
                          <a:pt x="91" y="18"/>
                        </a:lnTo>
                        <a:lnTo>
                          <a:pt x="90" y="18"/>
                        </a:lnTo>
                        <a:lnTo>
                          <a:pt x="89" y="18"/>
                        </a:lnTo>
                        <a:lnTo>
                          <a:pt x="89" y="19"/>
                        </a:lnTo>
                        <a:lnTo>
                          <a:pt x="88" y="19"/>
                        </a:lnTo>
                        <a:lnTo>
                          <a:pt x="87" y="19"/>
                        </a:lnTo>
                        <a:lnTo>
                          <a:pt x="86" y="19"/>
                        </a:lnTo>
                        <a:lnTo>
                          <a:pt x="86" y="20"/>
                        </a:lnTo>
                        <a:lnTo>
                          <a:pt x="85" y="20"/>
                        </a:lnTo>
                        <a:lnTo>
                          <a:pt x="84" y="20"/>
                        </a:lnTo>
                        <a:lnTo>
                          <a:pt x="83" y="20"/>
                        </a:lnTo>
                        <a:lnTo>
                          <a:pt x="82" y="21"/>
                        </a:lnTo>
                        <a:lnTo>
                          <a:pt x="81" y="21"/>
                        </a:lnTo>
                        <a:lnTo>
                          <a:pt x="80" y="21"/>
                        </a:lnTo>
                        <a:lnTo>
                          <a:pt x="79" y="21"/>
                        </a:lnTo>
                        <a:lnTo>
                          <a:pt x="78" y="21"/>
                        </a:lnTo>
                        <a:lnTo>
                          <a:pt x="78" y="22"/>
                        </a:lnTo>
                        <a:lnTo>
                          <a:pt x="77" y="22"/>
                        </a:lnTo>
                        <a:lnTo>
                          <a:pt x="76" y="22"/>
                        </a:lnTo>
                        <a:lnTo>
                          <a:pt x="75" y="22"/>
                        </a:lnTo>
                        <a:lnTo>
                          <a:pt x="74" y="22"/>
                        </a:lnTo>
                        <a:lnTo>
                          <a:pt x="73" y="22"/>
                        </a:lnTo>
                        <a:lnTo>
                          <a:pt x="72" y="23"/>
                        </a:lnTo>
                        <a:lnTo>
                          <a:pt x="71" y="23"/>
                        </a:lnTo>
                        <a:lnTo>
                          <a:pt x="70" y="23"/>
                        </a:lnTo>
                        <a:lnTo>
                          <a:pt x="69" y="23"/>
                        </a:lnTo>
                        <a:lnTo>
                          <a:pt x="68" y="23"/>
                        </a:lnTo>
                        <a:lnTo>
                          <a:pt x="67" y="23"/>
                        </a:lnTo>
                        <a:lnTo>
                          <a:pt x="66" y="23"/>
                        </a:lnTo>
                        <a:lnTo>
                          <a:pt x="65" y="23"/>
                        </a:lnTo>
                        <a:lnTo>
                          <a:pt x="64" y="23"/>
                        </a:lnTo>
                        <a:lnTo>
                          <a:pt x="63" y="24"/>
                        </a:lnTo>
                        <a:lnTo>
                          <a:pt x="62" y="24"/>
                        </a:lnTo>
                        <a:lnTo>
                          <a:pt x="61" y="24"/>
                        </a:lnTo>
                        <a:lnTo>
                          <a:pt x="60" y="24"/>
                        </a:lnTo>
                        <a:lnTo>
                          <a:pt x="59" y="24"/>
                        </a:lnTo>
                        <a:lnTo>
                          <a:pt x="58" y="24"/>
                        </a:lnTo>
                        <a:lnTo>
                          <a:pt x="57" y="24"/>
                        </a:lnTo>
                        <a:lnTo>
                          <a:pt x="56" y="24"/>
                        </a:lnTo>
                        <a:lnTo>
                          <a:pt x="55" y="24"/>
                        </a:lnTo>
                        <a:lnTo>
                          <a:pt x="54" y="24"/>
                        </a:lnTo>
                        <a:lnTo>
                          <a:pt x="53" y="24"/>
                        </a:lnTo>
                        <a:lnTo>
                          <a:pt x="52" y="24"/>
                        </a:lnTo>
                        <a:lnTo>
                          <a:pt x="51" y="24"/>
                        </a:lnTo>
                        <a:lnTo>
                          <a:pt x="50" y="24"/>
                        </a:lnTo>
                        <a:lnTo>
                          <a:pt x="49" y="24"/>
                        </a:lnTo>
                        <a:lnTo>
                          <a:pt x="48" y="24"/>
                        </a:lnTo>
                        <a:lnTo>
                          <a:pt x="47" y="24"/>
                        </a:lnTo>
                        <a:lnTo>
                          <a:pt x="46" y="24"/>
                        </a:lnTo>
                        <a:lnTo>
                          <a:pt x="45" y="24"/>
                        </a:lnTo>
                        <a:lnTo>
                          <a:pt x="44" y="24"/>
                        </a:lnTo>
                        <a:lnTo>
                          <a:pt x="43" y="24"/>
                        </a:lnTo>
                        <a:lnTo>
                          <a:pt x="42" y="24"/>
                        </a:lnTo>
                        <a:lnTo>
                          <a:pt x="41" y="24"/>
                        </a:lnTo>
                        <a:lnTo>
                          <a:pt x="40" y="24"/>
                        </a:lnTo>
                        <a:lnTo>
                          <a:pt x="39" y="24"/>
                        </a:lnTo>
                        <a:lnTo>
                          <a:pt x="38" y="24"/>
                        </a:lnTo>
                        <a:lnTo>
                          <a:pt x="37" y="24"/>
                        </a:lnTo>
                        <a:lnTo>
                          <a:pt x="36" y="24"/>
                        </a:lnTo>
                        <a:lnTo>
                          <a:pt x="35" y="24"/>
                        </a:lnTo>
                        <a:lnTo>
                          <a:pt x="34" y="24"/>
                        </a:lnTo>
                        <a:lnTo>
                          <a:pt x="33" y="24"/>
                        </a:lnTo>
                        <a:lnTo>
                          <a:pt x="32" y="23"/>
                        </a:lnTo>
                        <a:lnTo>
                          <a:pt x="31" y="23"/>
                        </a:lnTo>
                        <a:lnTo>
                          <a:pt x="30" y="23"/>
                        </a:lnTo>
                        <a:lnTo>
                          <a:pt x="29" y="23"/>
                        </a:lnTo>
                        <a:lnTo>
                          <a:pt x="28" y="23"/>
                        </a:lnTo>
                        <a:lnTo>
                          <a:pt x="27" y="23"/>
                        </a:lnTo>
                        <a:lnTo>
                          <a:pt x="26" y="23"/>
                        </a:lnTo>
                        <a:lnTo>
                          <a:pt x="25" y="23"/>
                        </a:lnTo>
                        <a:lnTo>
                          <a:pt x="24" y="22"/>
                        </a:lnTo>
                        <a:lnTo>
                          <a:pt x="23" y="22"/>
                        </a:lnTo>
                        <a:lnTo>
                          <a:pt x="22" y="22"/>
                        </a:lnTo>
                        <a:lnTo>
                          <a:pt x="21" y="22"/>
                        </a:lnTo>
                        <a:lnTo>
                          <a:pt x="20" y="22"/>
                        </a:lnTo>
                        <a:lnTo>
                          <a:pt x="19" y="21"/>
                        </a:lnTo>
                        <a:lnTo>
                          <a:pt x="18" y="21"/>
                        </a:lnTo>
                        <a:lnTo>
                          <a:pt x="17" y="21"/>
                        </a:lnTo>
                        <a:lnTo>
                          <a:pt x="16" y="21"/>
                        </a:lnTo>
                        <a:lnTo>
                          <a:pt x="15" y="20"/>
                        </a:lnTo>
                        <a:lnTo>
                          <a:pt x="14" y="20"/>
                        </a:lnTo>
                        <a:lnTo>
                          <a:pt x="13" y="20"/>
                        </a:lnTo>
                        <a:lnTo>
                          <a:pt x="12" y="20"/>
                        </a:lnTo>
                        <a:lnTo>
                          <a:pt x="12" y="19"/>
                        </a:lnTo>
                        <a:lnTo>
                          <a:pt x="11" y="19"/>
                        </a:lnTo>
                        <a:lnTo>
                          <a:pt x="10" y="19"/>
                        </a:lnTo>
                        <a:lnTo>
                          <a:pt x="10" y="18"/>
                        </a:lnTo>
                        <a:lnTo>
                          <a:pt x="9" y="18"/>
                        </a:lnTo>
                        <a:lnTo>
                          <a:pt x="8" y="18"/>
                        </a:lnTo>
                        <a:lnTo>
                          <a:pt x="8" y="17"/>
                        </a:lnTo>
                        <a:lnTo>
                          <a:pt x="7" y="17"/>
                        </a:lnTo>
                        <a:lnTo>
                          <a:pt x="7" y="16"/>
                        </a:lnTo>
                        <a:lnTo>
                          <a:pt x="6" y="16"/>
                        </a:lnTo>
                        <a:lnTo>
                          <a:pt x="6" y="15"/>
                        </a:lnTo>
                        <a:lnTo>
                          <a:pt x="5" y="15"/>
                        </a:lnTo>
                        <a:lnTo>
                          <a:pt x="5" y="14"/>
                        </a:lnTo>
                        <a:lnTo>
                          <a:pt x="5" y="13"/>
                        </a:lnTo>
                        <a:moveTo>
                          <a:pt x="0" y="14"/>
                        </a:move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1" y="11"/>
                        </a:lnTo>
                        <a:lnTo>
                          <a:pt x="1" y="10"/>
                        </a:lnTo>
                        <a:lnTo>
                          <a:pt x="2" y="10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4" y="8"/>
                        </a:lnTo>
                        <a:lnTo>
                          <a:pt x="5" y="8"/>
                        </a:lnTo>
                        <a:lnTo>
                          <a:pt x="6" y="7"/>
                        </a:lnTo>
                        <a:lnTo>
                          <a:pt x="7" y="7"/>
                        </a:lnTo>
                        <a:lnTo>
                          <a:pt x="8" y="6"/>
                        </a:lnTo>
                        <a:lnTo>
                          <a:pt x="9" y="6"/>
                        </a:lnTo>
                        <a:lnTo>
                          <a:pt x="10" y="6"/>
                        </a:lnTo>
                        <a:lnTo>
                          <a:pt x="11" y="5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lnTo>
                          <a:pt x="14" y="4"/>
                        </a:lnTo>
                        <a:lnTo>
                          <a:pt x="15" y="4"/>
                        </a:lnTo>
                        <a:lnTo>
                          <a:pt x="16" y="4"/>
                        </a:lnTo>
                        <a:lnTo>
                          <a:pt x="17" y="4"/>
                        </a:lnTo>
                        <a:lnTo>
                          <a:pt x="17" y="3"/>
                        </a:lnTo>
                        <a:lnTo>
                          <a:pt x="18" y="3"/>
                        </a:lnTo>
                        <a:lnTo>
                          <a:pt x="19" y="3"/>
                        </a:lnTo>
                        <a:lnTo>
                          <a:pt x="20" y="3"/>
                        </a:lnTo>
                        <a:lnTo>
                          <a:pt x="21" y="3"/>
                        </a:lnTo>
                        <a:lnTo>
                          <a:pt x="22" y="2"/>
                        </a:lnTo>
                        <a:lnTo>
                          <a:pt x="23" y="2"/>
                        </a:lnTo>
                        <a:lnTo>
                          <a:pt x="24" y="2"/>
                        </a:lnTo>
                        <a:lnTo>
                          <a:pt x="25" y="2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8" y="1"/>
                        </a:lnTo>
                        <a:lnTo>
                          <a:pt x="29" y="1"/>
                        </a:lnTo>
                        <a:lnTo>
                          <a:pt x="30" y="1"/>
                        </a:lnTo>
                        <a:lnTo>
                          <a:pt x="31" y="1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0"/>
                        </a:lnTo>
                        <a:lnTo>
                          <a:pt x="37" y="0"/>
                        </a:lnTo>
                        <a:lnTo>
                          <a:pt x="38" y="0"/>
                        </a:lnTo>
                        <a:lnTo>
                          <a:pt x="39" y="0"/>
                        </a:lnTo>
                        <a:lnTo>
                          <a:pt x="40" y="0"/>
                        </a:lnTo>
                        <a:lnTo>
                          <a:pt x="41" y="0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1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9" y="1"/>
                        </a:lnTo>
                        <a:lnTo>
                          <a:pt x="80" y="1"/>
                        </a:lnTo>
                        <a:lnTo>
                          <a:pt x="81" y="1"/>
                        </a:lnTo>
                        <a:lnTo>
                          <a:pt x="82" y="1"/>
                        </a:lnTo>
                        <a:lnTo>
                          <a:pt x="83" y="1"/>
                        </a:lnTo>
                        <a:lnTo>
                          <a:pt x="83" y="2"/>
                        </a:lnTo>
                        <a:lnTo>
                          <a:pt x="84" y="2"/>
                        </a:lnTo>
                        <a:lnTo>
                          <a:pt x="85" y="2"/>
                        </a:lnTo>
                        <a:lnTo>
                          <a:pt x="86" y="2"/>
                        </a:lnTo>
                        <a:lnTo>
                          <a:pt x="87" y="2"/>
                        </a:lnTo>
                        <a:lnTo>
                          <a:pt x="88" y="2"/>
                        </a:lnTo>
                        <a:lnTo>
                          <a:pt x="89" y="3"/>
                        </a:lnTo>
                        <a:lnTo>
                          <a:pt x="90" y="3"/>
                        </a:lnTo>
                        <a:lnTo>
                          <a:pt x="91" y="3"/>
                        </a:lnTo>
                        <a:lnTo>
                          <a:pt x="92" y="3"/>
                        </a:lnTo>
                        <a:lnTo>
                          <a:pt x="92" y="4"/>
                        </a:lnTo>
                        <a:lnTo>
                          <a:pt x="93" y="4"/>
                        </a:lnTo>
                        <a:lnTo>
                          <a:pt x="94" y="4"/>
                        </a:lnTo>
                        <a:lnTo>
                          <a:pt x="95" y="4"/>
                        </a:lnTo>
                        <a:lnTo>
                          <a:pt x="96" y="5"/>
                        </a:lnTo>
                        <a:lnTo>
                          <a:pt x="97" y="5"/>
                        </a:lnTo>
                        <a:lnTo>
                          <a:pt x="98" y="6"/>
                        </a:lnTo>
                        <a:lnTo>
                          <a:pt x="99" y="6"/>
                        </a:lnTo>
                        <a:lnTo>
                          <a:pt x="100" y="7"/>
                        </a:lnTo>
                        <a:lnTo>
                          <a:pt x="101" y="7"/>
                        </a:lnTo>
                        <a:lnTo>
                          <a:pt x="101" y="8"/>
                        </a:lnTo>
                        <a:lnTo>
                          <a:pt x="102" y="8"/>
                        </a:lnTo>
                        <a:lnTo>
                          <a:pt x="102" y="9"/>
                        </a:lnTo>
                        <a:lnTo>
                          <a:pt x="103" y="9"/>
                        </a:lnTo>
                        <a:lnTo>
                          <a:pt x="103" y="10"/>
                        </a:lnTo>
                        <a:lnTo>
                          <a:pt x="104" y="11"/>
                        </a:lnTo>
                        <a:lnTo>
                          <a:pt x="104" y="12"/>
                        </a:lnTo>
                        <a:lnTo>
                          <a:pt x="103" y="12"/>
                        </a:lnTo>
                        <a:lnTo>
                          <a:pt x="103" y="13"/>
                        </a:lnTo>
                        <a:lnTo>
                          <a:pt x="103" y="14"/>
                        </a:lnTo>
                        <a:lnTo>
                          <a:pt x="102" y="14"/>
                        </a:lnTo>
                        <a:lnTo>
                          <a:pt x="102" y="15"/>
                        </a:lnTo>
                        <a:lnTo>
                          <a:pt x="101" y="15"/>
                        </a:lnTo>
                        <a:lnTo>
                          <a:pt x="101" y="16"/>
                        </a:lnTo>
                        <a:lnTo>
                          <a:pt x="100" y="16"/>
                        </a:lnTo>
                        <a:lnTo>
                          <a:pt x="99" y="16"/>
                        </a:lnTo>
                        <a:lnTo>
                          <a:pt x="99" y="17"/>
                        </a:lnTo>
                        <a:lnTo>
                          <a:pt x="98" y="17"/>
                        </a:lnTo>
                        <a:lnTo>
                          <a:pt x="97" y="18"/>
                        </a:lnTo>
                        <a:lnTo>
                          <a:pt x="96" y="18"/>
                        </a:lnTo>
                        <a:lnTo>
                          <a:pt x="95" y="19"/>
                        </a:lnTo>
                        <a:lnTo>
                          <a:pt x="94" y="19"/>
                        </a:lnTo>
                        <a:lnTo>
                          <a:pt x="93" y="19"/>
                        </a:lnTo>
                        <a:lnTo>
                          <a:pt x="92" y="20"/>
                        </a:lnTo>
                        <a:lnTo>
                          <a:pt x="91" y="20"/>
                        </a:lnTo>
                        <a:lnTo>
                          <a:pt x="90" y="20"/>
                        </a:lnTo>
                        <a:lnTo>
                          <a:pt x="89" y="20"/>
                        </a:lnTo>
                        <a:lnTo>
                          <a:pt x="89" y="21"/>
                        </a:lnTo>
                        <a:lnTo>
                          <a:pt x="88" y="21"/>
                        </a:lnTo>
                        <a:lnTo>
                          <a:pt x="87" y="21"/>
                        </a:lnTo>
                        <a:lnTo>
                          <a:pt x="86" y="21"/>
                        </a:lnTo>
                        <a:lnTo>
                          <a:pt x="85" y="21"/>
                        </a:lnTo>
                        <a:lnTo>
                          <a:pt x="85" y="22"/>
                        </a:lnTo>
                        <a:lnTo>
                          <a:pt x="84" y="22"/>
                        </a:lnTo>
                        <a:lnTo>
                          <a:pt x="83" y="22"/>
                        </a:lnTo>
                        <a:lnTo>
                          <a:pt x="82" y="22"/>
                        </a:lnTo>
                        <a:lnTo>
                          <a:pt x="81" y="22"/>
                        </a:lnTo>
                        <a:lnTo>
                          <a:pt x="80" y="23"/>
                        </a:lnTo>
                        <a:lnTo>
                          <a:pt x="79" y="23"/>
                        </a:lnTo>
                        <a:lnTo>
                          <a:pt x="78" y="23"/>
                        </a:lnTo>
                        <a:lnTo>
                          <a:pt x="77" y="23"/>
                        </a:lnTo>
                        <a:lnTo>
                          <a:pt x="76" y="23"/>
                        </a:lnTo>
                        <a:lnTo>
                          <a:pt x="75" y="23"/>
                        </a:lnTo>
                        <a:lnTo>
                          <a:pt x="74" y="24"/>
                        </a:lnTo>
                        <a:lnTo>
                          <a:pt x="73" y="24"/>
                        </a:lnTo>
                        <a:lnTo>
                          <a:pt x="72" y="24"/>
                        </a:lnTo>
                        <a:lnTo>
                          <a:pt x="71" y="24"/>
                        </a:lnTo>
                        <a:lnTo>
                          <a:pt x="70" y="24"/>
                        </a:lnTo>
                        <a:lnTo>
                          <a:pt x="69" y="24"/>
                        </a:lnTo>
                        <a:lnTo>
                          <a:pt x="68" y="24"/>
                        </a:lnTo>
                        <a:lnTo>
                          <a:pt x="67" y="24"/>
                        </a:lnTo>
                        <a:lnTo>
                          <a:pt x="66" y="24"/>
                        </a:lnTo>
                        <a:lnTo>
                          <a:pt x="65" y="25"/>
                        </a:lnTo>
                        <a:lnTo>
                          <a:pt x="64" y="25"/>
                        </a:lnTo>
                        <a:lnTo>
                          <a:pt x="63" y="25"/>
                        </a:lnTo>
                        <a:lnTo>
                          <a:pt x="62" y="25"/>
                        </a:lnTo>
                        <a:lnTo>
                          <a:pt x="61" y="25"/>
                        </a:lnTo>
                        <a:lnTo>
                          <a:pt x="60" y="25"/>
                        </a:lnTo>
                        <a:lnTo>
                          <a:pt x="59" y="25"/>
                        </a:lnTo>
                        <a:lnTo>
                          <a:pt x="58" y="25"/>
                        </a:lnTo>
                        <a:lnTo>
                          <a:pt x="57" y="25"/>
                        </a:lnTo>
                        <a:lnTo>
                          <a:pt x="56" y="25"/>
                        </a:lnTo>
                        <a:lnTo>
                          <a:pt x="55" y="25"/>
                        </a:lnTo>
                        <a:lnTo>
                          <a:pt x="54" y="25"/>
                        </a:lnTo>
                        <a:lnTo>
                          <a:pt x="53" y="25"/>
                        </a:lnTo>
                        <a:lnTo>
                          <a:pt x="52" y="25"/>
                        </a:lnTo>
                        <a:lnTo>
                          <a:pt x="51" y="25"/>
                        </a:lnTo>
                        <a:lnTo>
                          <a:pt x="50" y="25"/>
                        </a:lnTo>
                        <a:lnTo>
                          <a:pt x="49" y="25"/>
                        </a:lnTo>
                        <a:lnTo>
                          <a:pt x="48" y="25"/>
                        </a:lnTo>
                        <a:lnTo>
                          <a:pt x="47" y="25"/>
                        </a:lnTo>
                        <a:lnTo>
                          <a:pt x="46" y="25"/>
                        </a:lnTo>
                        <a:lnTo>
                          <a:pt x="45" y="25"/>
                        </a:lnTo>
                        <a:lnTo>
                          <a:pt x="44" y="25"/>
                        </a:lnTo>
                        <a:lnTo>
                          <a:pt x="43" y="25"/>
                        </a:lnTo>
                        <a:lnTo>
                          <a:pt x="42" y="25"/>
                        </a:lnTo>
                        <a:lnTo>
                          <a:pt x="41" y="25"/>
                        </a:lnTo>
                        <a:lnTo>
                          <a:pt x="40" y="25"/>
                        </a:lnTo>
                        <a:lnTo>
                          <a:pt x="39" y="25"/>
                        </a:lnTo>
                        <a:lnTo>
                          <a:pt x="38" y="25"/>
                        </a:lnTo>
                        <a:lnTo>
                          <a:pt x="37" y="25"/>
                        </a:lnTo>
                        <a:lnTo>
                          <a:pt x="36" y="25"/>
                        </a:lnTo>
                        <a:lnTo>
                          <a:pt x="35" y="25"/>
                        </a:lnTo>
                        <a:lnTo>
                          <a:pt x="34" y="25"/>
                        </a:lnTo>
                        <a:lnTo>
                          <a:pt x="33" y="25"/>
                        </a:lnTo>
                        <a:lnTo>
                          <a:pt x="32" y="25"/>
                        </a:lnTo>
                        <a:lnTo>
                          <a:pt x="31" y="25"/>
                        </a:lnTo>
                        <a:lnTo>
                          <a:pt x="30" y="25"/>
                        </a:lnTo>
                        <a:lnTo>
                          <a:pt x="29" y="25"/>
                        </a:lnTo>
                        <a:lnTo>
                          <a:pt x="29" y="24"/>
                        </a:lnTo>
                        <a:lnTo>
                          <a:pt x="28" y="24"/>
                        </a:lnTo>
                        <a:lnTo>
                          <a:pt x="27" y="24"/>
                        </a:lnTo>
                        <a:lnTo>
                          <a:pt x="26" y="24"/>
                        </a:lnTo>
                        <a:lnTo>
                          <a:pt x="25" y="24"/>
                        </a:lnTo>
                        <a:lnTo>
                          <a:pt x="24" y="24"/>
                        </a:lnTo>
                        <a:lnTo>
                          <a:pt x="23" y="24"/>
                        </a:lnTo>
                        <a:lnTo>
                          <a:pt x="22" y="24"/>
                        </a:lnTo>
                        <a:lnTo>
                          <a:pt x="21" y="23"/>
                        </a:lnTo>
                        <a:lnTo>
                          <a:pt x="20" y="23"/>
                        </a:lnTo>
                        <a:lnTo>
                          <a:pt x="19" y="23"/>
                        </a:lnTo>
                        <a:lnTo>
                          <a:pt x="18" y="23"/>
                        </a:lnTo>
                        <a:lnTo>
                          <a:pt x="17" y="23"/>
                        </a:lnTo>
                        <a:lnTo>
                          <a:pt x="16" y="23"/>
                        </a:lnTo>
                        <a:lnTo>
                          <a:pt x="15" y="22"/>
                        </a:lnTo>
                        <a:lnTo>
                          <a:pt x="14" y="22"/>
                        </a:lnTo>
                        <a:lnTo>
                          <a:pt x="13" y="22"/>
                        </a:lnTo>
                        <a:lnTo>
                          <a:pt x="12" y="22"/>
                        </a:lnTo>
                        <a:lnTo>
                          <a:pt x="11" y="21"/>
                        </a:lnTo>
                        <a:lnTo>
                          <a:pt x="10" y="21"/>
                        </a:lnTo>
                        <a:lnTo>
                          <a:pt x="9" y="21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6" y="20"/>
                        </a:lnTo>
                        <a:lnTo>
                          <a:pt x="5" y="19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8"/>
                        </a:lnTo>
                        <a:lnTo>
                          <a:pt x="2" y="17"/>
                        </a:lnTo>
                        <a:lnTo>
                          <a:pt x="1" y="17"/>
                        </a:lnTo>
                        <a:lnTo>
                          <a:pt x="1" y="16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03" name="Freeform 1138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29"/>
                    <a:ext cx="81" cy="229"/>
                  </a:xfrm>
                  <a:custGeom>
                    <a:avLst/>
                    <a:gdLst>
                      <a:gd name="T0" fmla="*/ 2 w 81"/>
                      <a:gd name="T1" fmla="*/ 0 h 229"/>
                      <a:gd name="T2" fmla="*/ 72 w 81"/>
                      <a:gd name="T3" fmla="*/ 3 h 229"/>
                      <a:gd name="T4" fmla="*/ 77 w 81"/>
                      <a:gd name="T5" fmla="*/ 5 h 229"/>
                      <a:gd name="T6" fmla="*/ 81 w 81"/>
                      <a:gd name="T7" fmla="*/ 10 h 229"/>
                      <a:gd name="T8" fmla="*/ 78 w 81"/>
                      <a:gd name="T9" fmla="*/ 211 h 229"/>
                      <a:gd name="T10" fmla="*/ 75 w 81"/>
                      <a:gd name="T11" fmla="*/ 216 h 229"/>
                      <a:gd name="T12" fmla="*/ 70 w 81"/>
                      <a:gd name="T13" fmla="*/ 220 h 229"/>
                      <a:gd name="T14" fmla="*/ 0 w 81"/>
                      <a:gd name="T15" fmla="*/ 229 h 229"/>
                      <a:gd name="T16" fmla="*/ 2 w 81"/>
                      <a:gd name="T17" fmla="*/ 0 h 2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1"/>
                      <a:gd name="T28" fmla="*/ 0 h 229"/>
                      <a:gd name="T29" fmla="*/ 81 w 81"/>
                      <a:gd name="T30" fmla="*/ 229 h 22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1" h="229">
                        <a:moveTo>
                          <a:pt x="2" y="0"/>
                        </a:moveTo>
                        <a:lnTo>
                          <a:pt x="72" y="3"/>
                        </a:lnTo>
                        <a:cubicBezTo>
                          <a:pt x="72" y="3"/>
                          <a:pt x="75" y="4"/>
                          <a:pt x="77" y="5"/>
                        </a:cubicBezTo>
                        <a:cubicBezTo>
                          <a:pt x="77" y="5"/>
                          <a:pt x="79" y="7"/>
                          <a:pt x="81" y="10"/>
                        </a:cubicBezTo>
                        <a:lnTo>
                          <a:pt x="78" y="211"/>
                        </a:lnTo>
                        <a:cubicBezTo>
                          <a:pt x="78" y="211"/>
                          <a:pt x="77" y="214"/>
                          <a:pt x="75" y="216"/>
                        </a:cubicBezTo>
                        <a:cubicBezTo>
                          <a:pt x="75" y="216"/>
                          <a:pt x="73" y="219"/>
                          <a:pt x="70" y="220"/>
                        </a:cubicBezTo>
                        <a:lnTo>
                          <a:pt x="0" y="229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04" name="Freeform 1139"/>
                  <p:cNvSpPr>
                    <a:spLocks noChangeArrowheads="1"/>
                  </p:cNvSpPr>
                  <p:nvPr/>
                </p:nvSpPr>
                <p:spPr bwMode="auto">
                  <a:xfrm>
                    <a:off x="157" y="29"/>
                    <a:ext cx="88" cy="229"/>
                  </a:xfrm>
                  <a:custGeom>
                    <a:avLst/>
                    <a:gdLst>
                      <a:gd name="T0" fmla="*/ 55 w 87"/>
                      <a:gd name="T1" fmla="*/ 5 h 228"/>
                      <a:gd name="T2" fmla="*/ 82 w 87"/>
                      <a:gd name="T3" fmla="*/ 0 h 228"/>
                      <a:gd name="T4" fmla="*/ 85 w 87"/>
                      <a:gd name="T5" fmla="*/ 0 h 228"/>
                      <a:gd name="T6" fmla="*/ 88 w 87"/>
                      <a:gd name="T7" fmla="*/ 3 h 228"/>
                      <a:gd name="T8" fmla="*/ 89 w 87"/>
                      <a:gd name="T9" fmla="*/ 7 h 228"/>
                      <a:gd name="T10" fmla="*/ 88 w 87"/>
                      <a:gd name="T11" fmla="*/ 224 h 228"/>
                      <a:gd name="T12" fmla="*/ 86 w 87"/>
                      <a:gd name="T13" fmla="*/ 227 h 228"/>
                      <a:gd name="T14" fmla="*/ 84 w 87"/>
                      <a:gd name="T15" fmla="*/ 230 h 228"/>
                      <a:gd name="T16" fmla="*/ 81 w 87"/>
                      <a:gd name="T17" fmla="*/ 230 h 228"/>
                      <a:gd name="T18" fmla="*/ 0 w 87"/>
                      <a:gd name="T19" fmla="*/ 198 h 228"/>
                      <a:gd name="T20" fmla="*/ 61 w 87"/>
                      <a:gd name="T21" fmla="*/ 192 h 228"/>
                      <a:gd name="T22" fmla="*/ 55 w 87"/>
                      <a:gd name="T23" fmla="*/ 5 h 22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7"/>
                      <a:gd name="T37" fmla="*/ 0 h 228"/>
                      <a:gd name="T38" fmla="*/ 87 w 87"/>
                      <a:gd name="T39" fmla="*/ 228 h 22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7" h="228">
                        <a:moveTo>
                          <a:pt x="53" y="5"/>
                        </a:moveTo>
                        <a:lnTo>
                          <a:pt x="80" y="0"/>
                        </a:lnTo>
                        <a:cubicBezTo>
                          <a:pt x="80" y="0"/>
                          <a:pt x="81" y="0"/>
                          <a:pt x="83" y="0"/>
                        </a:cubicBezTo>
                        <a:cubicBezTo>
                          <a:pt x="83" y="0"/>
                          <a:pt x="84" y="1"/>
                          <a:pt x="86" y="3"/>
                        </a:cubicBezTo>
                        <a:cubicBezTo>
                          <a:pt x="86" y="3"/>
                          <a:pt x="87" y="5"/>
                          <a:pt x="87" y="7"/>
                        </a:cubicBezTo>
                        <a:lnTo>
                          <a:pt x="86" y="222"/>
                        </a:lnTo>
                        <a:cubicBezTo>
                          <a:pt x="86" y="222"/>
                          <a:pt x="85" y="224"/>
                          <a:pt x="84" y="225"/>
                        </a:cubicBezTo>
                        <a:cubicBezTo>
                          <a:pt x="84" y="225"/>
                          <a:pt x="83" y="227"/>
                          <a:pt x="82" y="228"/>
                        </a:cubicBezTo>
                        <a:cubicBezTo>
                          <a:pt x="82" y="228"/>
                          <a:pt x="80" y="229"/>
                          <a:pt x="79" y="228"/>
                        </a:cubicBezTo>
                        <a:lnTo>
                          <a:pt x="0" y="196"/>
                        </a:lnTo>
                        <a:lnTo>
                          <a:pt x="59" y="190"/>
                        </a:lnTo>
                        <a:lnTo>
                          <a:pt x="53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05" name="Freeform 1140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39"/>
                    <a:ext cx="68" cy="208"/>
                  </a:xfrm>
                  <a:custGeom>
                    <a:avLst/>
                    <a:gdLst>
                      <a:gd name="T0" fmla="*/ 42 w 68"/>
                      <a:gd name="T1" fmla="*/ 3 h 208"/>
                      <a:gd name="T2" fmla="*/ 64 w 68"/>
                      <a:gd name="T3" fmla="*/ 0 h 208"/>
                      <a:gd name="T4" fmla="*/ 65 w 68"/>
                      <a:gd name="T5" fmla="*/ 0 h 208"/>
                      <a:gd name="T6" fmla="*/ 67 w 68"/>
                      <a:gd name="T7" fmla="*/ 1 h 208"/>
                      <a:gd name="T8" fmla="*/ 68 w 68"/>
                      <a:gd name="T9" fmla="*/ 3 h 208"/>
                      <a:gd name="T10" fmla="*/ 66 w 68"/>
                      <a:gd name="T11" fmla="*/ 203 h 208"/>
                      <a:gd name="T12" fmla="*/ 66 w 68"/>
                      <a:gd name="T13" fmla="*/ 206 h 208"/>
                      <a:gd name="T14" fmla="*/ 64 w 68"/>
                      <a:gd name="T15" fmla="*/ 207 h 208"/>
                      <a:gd name="T16" fmla="*/ 62 w 68"/>
                      <a:gd name="T17" fmla="*/ 208 h 208"/>
                      <a:gd name="T18" fmla="*/ 0 w 68"/>
                      <a:gd name="T19" fmla="*/ 185 h 208"/>
                      <a:gd name="T20" fmla="*/ 47 w 68"/>
                      <a:gd name="T21" fmla="*/ 180 h 208"/>
                      <a:gd name="T22" fmla="*/ 42 w 68"/>
                      <a:gd name="T23" fmla="*/ 3 h 20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8"/>
                      <a:gd name="T37" fmla="*/ 0 h 208"/>
                      <a:gd name="T38" fmla="*/ 68 w 68"/>
                      <a:gd name="T39" fmla="*/ 208 h 20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8" h="208">
                        <a:moveTo>
                          <a:pt x="42" y="3"/>
                        </a:moveTo>
                        <a:lnTo>
                          <a:pt x="64" y="0"/>
                        </a:lnTo>
                        <a:cubicBezTo>
                          <a:pt x="64" y="0"/>
                          <a:pt x="65" y="0"/>
                          <a:pt x="65" y="0"/>
                        </a:cubicBezTo>
                        <a:cubicBezTo>
                          <a:pt x="65" y="0"/>
                          <a:pt x="66" y="0"/>
                          <a:pt x="67" y="1"/>
                        </a:cubicBezTo>
                        <a:cubicBezTo>
                          <a:pt x="67" y="1"/>
                          <a:pt x="68" y="2"/>
                          <a:pt x="68" y="3"/>
                        </a:cubicBezTo>
                        <a:lnTo>
                          <a:pt x="66" y="203"/>
                        </a:lnTo>
                        <a:cubicBezTo>
                          <a:pt x="66" y="203"/>
                          <a:pt x="66" y="205"/>
                          <a:pt x="66" y="206"/>
                        </a:cubicBezTo>
                        <a:cubicBezTo>
                          <a:pt x="66" y="206"/>
                          <a:pt x="65" y="207"/>
                          <a:pt x="64" y="207"/>
                        </a:cubicBezTo>
                        <a:cubicBezTo>
                          <a:pt x="64" y="207"/>
                          <a:pt x="63" y="208"/>
                          <a:pt x="62" y="208"/>
                        </a:cubicBezTo>
                        <a:lnTo>
                          <a:pt x="0" y="185"/>
                        </a:lnTo>
                        <a:lnTo>
                          <a:pt x="47" y="180"/>
                        </a:lnTo>
                        <a:lnTo>
                          <a:pt x="42" y="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06" name="Freeform 114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" cy="241"/>
                  </a:xfrm>
                  <a:custGeom>
                    <a:avLst/>
                    <a:gdLst>
                      <a:gd name="T0" fmla="*/ 3 w 12"/>
                      <a:gd name="T1" fmla="*/ 0 h 241"/>
                      <a:gd name="T2" fmla="*/ 0 w 12"/>
                      <a:gd name="T3" fmla="*/ 3 h 241"/>
                      <a:gd name="T4" fmla="*/ 9 w 12"/>
                      <a:gd name="T5" fmla="*/ 240 h 241"/>
                      <a:gd name="T6" fmla="*/ 12 w 12"/>
                      <a:gd name="T7" fmla="*/ 241 h 241"/>
                      <a:gd name="T8" fmla="*/ 3 w 12"/>
                      <a:gd name="T9" fmla="*/ 0 h 2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241"/>
                      <a:gd name="T17" fmla="*/ 12 w 12"/>
                      <a:gd name="T18" fmla="*/ 241 h 2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241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9" y="240"/>
                        </a:lnTo>
                        <a:lnTo>
                          <a:pt x="12" y="24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07" name="Freeform 1142"/>
                  <p:cNvSpPr>
                    <a:spLocks noChangeArrowheads="1"/>
                  </p:cNvSpPr>
                  <p:nvPr/>
                </p:nvSpPr>
                <p:spPr bwMode="auto">
                  <a:xfrm>
                    <a:off x="99" y="229"/>
                    <a:ext cx="37" cy="31"/>
                  </a:xfrm>
                  <a:custGeom>
                    <a:avLst/>
                    <a:gdLst>
                      <a:gd name="T0" fmla="*/ 34 w 36"/>
                      <a:gd name="T1" fmla="*/ 0 h 31"/>
                      <a:gd name="T2" fmla="*/ 38 w 36"/>
                      <a:gd name="T3" fmla="*/ 26 h 31"/>
                      <a:gd name="T4" fmla="*/ 1 w 36"/>
                      <a:gd name="T5" fmla="*/ 31 h 31"/>
                      <a:gd name="T6" fmla="*/ 0 w 36"/>
                      <a:gd name="T7" fmla="*/ 3 h 31"/>
                      <a:gd name="T8" fmla="*/ 34 w 36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31"/>
                      <a:gd name="T17" fmla="*/ 36 w 36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31">
                        <a:moveTo>
                          <a:pt x="32" y="0"/>
                        </a:moveTo>
                        <a:lnTo>
                          <a:pt x="36" y="26"/>
                        </a:lnTo>
                        <a:lnTo>
                          <a:pt x="1" y="31"/>
                        </a:lnTo>
                        <a:lnTo>
                          <a:pt x="0" y="3"/>
                        </a:lnTo>
                        <a:lnTo>
                          <a:pt x="3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08" name="Freeform 1143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232"/>
                    <a:ext cx="6" cy="28"/>
                  </a:xfrm>
                  <a:custGeom>
                    <a:avLst/>
                    <a:gdLst>
                      <a:gd name="T0" fmla="*/ 0 w 6"/>
                      <a:gd name="T1" fmla="*/ 0 h 27"/>
                      <a:gd name="T2" fmla="*/ 1 w 6"/>
                      <a:gd name="T3" fmla="*/ 28 h 27"/>
                      <a:gd name="T4" fmla="*/ 6 w 6"/>
                      <a:gd name="T5" fmla="*/ 29 h 27"/>
                      <a:gd name="T6" fmla="*/ 4 w 6"/>
                      <a:gd name="T7" fmla="*/ 0 h 27"/>
                      <a:gd name="T8" fmla="*/ 0 w 6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27"/>
                      <a:gd name="T17" fmla="*/ 6 w 6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27">
                        <a:moveTo>
                          <a:pt x="0" y="0"/>
                        </a:moveTo>
                        <a:lnTo>
                          <a:pt x="1" y="26"/>
                        </a:lnTo>
                        <a:lnTo>
                          <a:pt x="6" y="27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09" name="Freeform 1144"/>
                  <p:cNvSpPr>
                    <a:spLocks noChangeArrowheads="1"/>
                  </p:cNvSpPr>
                  <p:nvPr/>
                </p:nvSpPr>
                <p:spPr bwMode="auto">
                  <a:xfrm>
                    <a:off x="83" y="272"/>
                    <a:ext cx="87" cy="13"/>
                  </a:xfrm>
                  <a:custGeom>
                    <a:avLst/>
                    <a:gdLst>
                      <a:gd name="T0" fmla="*/ 0 w 86"/>
                      <a:gd name="T1" fmla="*/ 9 h 13"/>
                      <a:gd name="T2" fmla="*/ 88 w 86"/>
                      <a:gd name="T3" fmla="*/ 6 h 13"/>
                      <a:gd name="T4" fmla="*/ 87 w 86"/>
                      <a:gd name="T5" fmla="*/ 0 h 13"/>
                      <a:gd name="T6" fmla="*/ 4 w 86"/>
                      <a:gd name="T7" fmla="*/ 5 h 13"/>
                      <a:gd name="T8" fmla="*/ 0 w 86"/>
                      <a:gd name="T9" fmla="*/ 9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13"/>
                      <a:gd name="T17" fmla="*/ 86 w 86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13">
                        <a:moveTo>
                          <a:pt x="0" y="9"/>
                        </a:moveTo>
                        <a:cubicBezTo>
                          <a:pt x="0" y="9"/>
                          <a:pt x="43" y="18"/>
                          <a:pt x="86" y="6"/>
                        </a:cubicBezTo>
                        <a:lnTo>
                          <a:pt x="85" y="0"/>
                        </a:lnTo>
                        <a:cubicBezTo>
                          <a:pt x="85" y="0"/>
                          <a:pt x="45" y="12"/>
                          <a:pt x="4" y="5"/>
                        </a:cubicBezTo>
                        <a:lnTo>
                          <a:pt x="0" y="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10" name="Freeform 1145"/>
                  <p:cNvSpPr>
                    <a:spLocks noChangeArrowheads="1"/>
                  </p:cNvSpPr>
                  <p:nvPr/>
                </p:nvSpPr>
                <p:spPr bwMode="auto">
                  <a:xfrm>
                    <a:off x="108" y="276"/>
                    <a:ext cx="38" cy="3"/>
                  </a:xfrm>
                  <a:custGeom>
                    <a:avLst/>
                    <a:gdLst>
                      <a:gd name="T0" fmla="*/ 0 w 38"/>
                      <a:gd name="T1" fmla="*/ 2 h 3"/>
                      <a:gd name="T2" fmla="*/ 38 w 38"/>
                      <a:gd name="T3" fmla="*/ 0 h 3"/>
                      <a:gd name="T4" fmla="*/ 0 w 38"/>
                      <a:gd name="T5" fmla="*/ 2 h 3"/>
                      <a:gd name="T6" fmla="*/ 0 60000 65536"/>
                      <a:gd name="T7" fmla="*/ 0 60000 65536"/>
                      <a:gd name="T8" fmla="*/ 0 60000 65536"/>
                      <a:gd name="T9" fmla="*/ 0 w 38"/>
                      <a:gd name="T10" fmla="*/ 0 h 3"/>
                      <a:gd name="T11" fmla="*/ 38 w 38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" h="3">
                        <a:moveTo>
                          <a:pt x="0" y="2"/>
                        </a:moveTo>
                        <a:cubicBezTo>
                          <a:pt x="0" y="2"/>
                          <a:pt x="19" y="4"/>
                          <a:pt x="38" y="0"/>
                        </a:cubicBezTo>
                        <a:cubicBezTo>
                          <a:pt x="38" y="0"/>
                          <a:pt x="19" y="1"/>
                          <a:pt x="0" y="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11" name="Freeform 1146"/>
                  <p:cNvSpPr>
                    <a:spLocks noChangeArrowheads="1"/>
                  </p:cNvSpPr>
                  <p:nvPr/>
                </p:nvSpPr>
                <p:spPr bwMode="auto">
                  <a:xfrm>
                    <a:off x="99" y="255"/>
                    <a:ext cx="37" cy="19"/>
                  </a:xfrm>
                  <a:custGeom>
                    <a:avLst/>
                    <a:gdLst>
                      <a:gd name="T0" fmla="*/ 2 w 37"/>
                      <a:gd name="T1" fmla="*/ 4 h 19"/>
                      <a:gd name="T2" fmla="*/ 0 w 37"/>
                      <a:gd name="T3" fmla="*/ 17 h 19"/>
                      <a:gd name="T4" fmla="*/ 32 w 37"/>
                      <a:gd name="T5" fmla="*/ 17 h 19"/>
                      <a:gd name="T6" fmla="*/ 37 w 37"/>
                      <a:gd name="T7" fmla="*/ 0 h 19"/>
                      <a:gd name="T8" fmla="*/ 2 w 37"/>
                      <a:gd name="T9" fmla="*/ 4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9"/>
                      <a:gd name="T17" fmla="*/ 37 w 37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9">
                        <a:moveTo>
                          <a:pt x="2" y="4"/>
                        </a:moveTo>
                        <a:lnTo>
                          <a:pt x="0" y="17"/>
                        </a:lnTo>
                        <a:cubicBezTo>
                          <a:pt x="0" y="17"/>
                          <a:pt x="16" y="20"/>
                          <a:pt x="32" y="17"/>
                        </a:cubicBezTo>
                        <a:lnTo>
                          <a:pt x="37" y="0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12" name="Freeform 1147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259"/>
                    <a:ext cx="6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0 w 6"/>
                      <a:gd name="T3" fmla="*/ 14 h 14"/>
                      <a:gd name="T4" fmla="*/ 3 w 6"/>
                      <a:gd name="T5" fmla="*/ 13 h 14"/>
                      <a:gd name="T6" fmla="*/ 6 w 6"/>
                      <a:gd name="T7" fmla="*/ 1 h 14"/>
                      <a:gd name="T8" fmla="*/ 0 w 6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"/>
                      <a:gd name="T17" fmla="*/ 6 w 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3" y="13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13" name="Freeform 1148"/>
                  <p:cNvSpPr>
                    <a:spLocks noChangeArrowheads="1"/>
                  </p:cNvSpPr>
                  <p:nvPr/>
                </p:nvSpPr>
                <p:spPr bwMode="auto">
                  <a:xfrm>
                    <a:off x="227" y="29"/>
                    <a:ext cx="18" cy="189"/>
                  </a:xfrm>
                  <a:custGeom>
                    <a:avLst/>
                    <a:gdLst>
                      <a:gd name="T0" fmla="*/ 0 w 17"/>
                      <a:gd name="T1" fmla="*/ 1 h 189"/>
                      <a:gd name="T2" fmla="*/ 4 w 17"/>
                      <a:gd name="T3" fmla="*/ 182 h 189"/>
                      <a:gd name="T4" fmla="*/ 11 w 17"/>
                      <a:gd name="T5" fmla="*/ 188 h 189"/>
                      <a:gd name="T6" fmla="*/ 18 w 17"/>
                      <a:gd name="T7" fmla="*/ 189 h 189"/>
                      <a:gd name="T8" fmla="*/ 19 w 17"/>
                      <a:gd name="T9" fmla="*/ 8 h 189"/>
                      <a:gd name="T10" fmla="*/ 18 w 17"/>
                      <a:gd name="T11" fmla="*/ 4 h 189"/>
                      <a:gd name="T12" fmla="*/ 16 w 17"/>
                      <a:gd name="T13" fmla="*/ 1 h 189"/>
                      <a:gd name="T14" fmla="*/ 13 w 17"/>
                      <a:gd name="T15" fmla="*/ 0 h 189"/>
                      <a:gd name="T16" fmla="*/ 0 w 17"/>
                      <a:gd name="T17" fmla="*/ 1 h 18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89"/>
                      <a:gd name="T29" fmla="*/ 17 w 17"/>
                      <a:gd name="T30" fmla="*/ 189 h 18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89">
                        <a:moveTo>
                          <a:pt x="0" y="1"/>
                        </a:moveTo>
                        <a:lnTo>
                          <a:pt x="4" y="182"/>
                        </a:lnTo>
                        <a:cubicBezTo>
                          <a:pt x="4" y="182"/>
                          <a:pt x="6" y="186"/>
                          <a:pt x="9" y="188"/>
                        </a:cubicBezTo>
                        <a:cubicBezTo>
                          <a:pt x="9" y="188"/>
                          <a:pt x="12" y="189"/>
                          <a:pt x="16" y="189"/>
                        </a:cubicBezTo>
                        <a:lnTo>
                          <a:pt x="17" y="8"/>
                        </a:lnTo>
                        <a:cubicBezTo>
                          <a:pt x="17" y="8"/>
                          <a:pt x="17" y="6"/>
                          <a:pt x="16" y="4"/>
                        </a:cubicBezTo>
                        <a:cubicBezTo>
                          <a:pt x="16" y="4"/>
                          <a:pt x="16" y="2"/>
                          <a:pt x="14" y="1"/>
                        </a:cubicBezTo>
                        <a:cubicBezTo>
                          <a:pt x="14" y="1"/>
                          <a:pt x="12" y="0"/>
                          <a:pt x="11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14" name="Freeform 1149"/>
                  <p:cNvSpPr>
                    <a:spLocks noChangeArrowheads="1"/>
                  </p:cNvSpPr>
                  <p:nvPr/>
                </p:nvSpPr>
                <p:spPr bwMode="auto">
                  <a:xfrm>
                    <a:off x="251" y="29"/>
                    <a:ext cx="59" cy="216"/>
                  </a:xfrm>
                  <a:custGeom>
                    <a:avLst/>
                    <a:gdLst>
                      <a:gd name="T0" fmla="*/ 0 w 59"/>
                      <a:gd name="T1" fmla="*/ 0 h 215"/>
                      <a:gd name="T2" fmla="*/ 4 w 59"/>
                      <a:gd name="T3" fmla="*/ 9 h 215"/>
                      <a:gd name="T4" fmla="*/ 1 w 59"/>
                      <a:gd name="T5" fmla="*/ 209 h 215"/>
                      <a:gd name="T6" fmla="*/ 2 w 59"/>
                      <a:gd name="T7" fmla="*/ 214 h 215"/>
                      <a:gd name="T8" fmla="*/ 6 w 59"/>
                      <a:gd name="T9" fmla="*/ 217 h 215"/>
                      <a:gd name="T10" fmla="*/ 51 w 59"/>
                      <a:gd name="T11" fmla="*/ 211 h 215"/>
                      <a:gd name="T12" fmla="*/ 53 w 59"/>
                      <a:gd name="T13" fmla="*/ 209 h 215"/>
                      <a:gd name="T14" fmla="*/ 55 w 59"/>
                      <a:gd name="T15" fmla="*/ 207 h 215"/>
                      <a:gd name="T16" fmla="*/ 56 w 59"/>
                      <a:gd name="T17" fmla="*/ 203 h 215"/>
                      <a:gd name="T18" fmla="*/ 59 w 59"/>
                      <a:gd name="T19" fmla="*/ 11 h 215"/>
                      <a:gd name="T20" fmla="*/ 58 w 59"/>
                      <a:gd name="T21" fmla="*/ 7 h 215"/>
                      <a:gd name="T22" fmla="*/ 56 w 59"/>
                      <a:gd name="T23" fmla="*/ 4 h 215"/>
                      <a:gd name="T24" fmla="*/ 53 w 59"/>
                      <a:gd name="T25" fmla="*/ 2 h 215"/>
                      <a:gd name="T26" fmla="*/ 0 w 59"/>
                      <a:gd name="T27" fmla="*/ 0 h 21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9"/>
                      <a:gd name="T43" fmla="*/ 0 h 215"/>
                      <a:gd name="T44" fmla="*/ 59 w 59"/>
                      <a:gd name="T45" fmla="*/ 215 h 21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9" h="215">
                        <a:moveTo>
                          <a:pt x="0" y="0"/>
                        </a:moveTo>
                        <a:cubicBezTo>
                          <a:pt x="0" y="0"/>
                          <a:pt x="2" y="4"/>
                          <a:pt x="4" y="9"/>
                        </a:cubicBezTo>
                        <a:lnTo>
                          <a:pt x="1" y="207"/>
                        </a:lnTo>
                        <a:cubicBezTo>
                          <a:pt x="1" y="207"/>
                          <a:pt x="1" y="210"/>
                          <a:pt x="2" y="212"/>
                        </a:cubicBezTo>
                        <a:cubicBezTo>
                          <a:pt x="2" y="212"/>
                          <a:pt x="4" y="214"/>
                          <a:pt x="6" y="215"/>
                        </a:cubicBezTo>
                        <a:lnTo>
                          <a:pt x="51" y="209"/>
                        </a:lnTo>
                        <a:cubicBezTo>
                          <a:pt x="51" y="209"/>
                          <a:pt x="52" y="209"/>
                          <a:pt x="53" y="207"/>
                        </a:cubicBezTo>
                        <a:cubicBezTo>
                          <a:pt x="53" y="207"/>
                          <a:pt x="54" y="206"/>
                          <a:pt x="55" y="205"/>
                        </a:cubicBezTo>
                        <a:cubicBezTo>
                          <a:pt x="55" y="205"/>
                          <a:pt x="56" y="203"/>
                          <a:pt x="56" y="201"/>
                        </a:cubicBezTo>
                        <a:lnTo>
                          <a:pt x="59" y="11"/>
                        </a:lnTo>
                        <a:cubicBezTo>
                          <a:pt x="59" y="11"/>
                          <a:pt x="59" y="9"/>
                          <a:pt x="58" y="7"/>
                        </a:cubicBezTo>
                        <a:cubicBezTo>
                          <a:pt x="58" y="7"/>
                          <a:pt x="57" y="5"/>
                          <a:pt x="56" y="4"/>
                        </a:cubicBezTo>
                        <a:cubicBezTo>
                          <a:pt x="56" y="4"/>
                          <a:pt x="54" y="3"/>
                          <a:pt x="53" y="2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15" name="Freeform 1150"/>
                  <p:cNvSpPr>
                    <a:spLocks noChangeArrowheads="1"/>
                  </p:cNvSpPr>
                  <p:nvPr/>
                </p:nvSpPr>
                <p:spPr bwMode="auto">
                  <a:xfrm>
                    <a:off x="254" y="43"/>
                    <a:ext cx="56" cy="200"/>
                  </a:xfrm>
                  <a:custGeom>
                    <a:avLst/>
                    <a:gdLst>
                      <a:gd name="T0" fmla="*/ 13 w 56"/>
                      <a:gd name="T1" fmla="*/ 200 h 200"/>
                      <a:gd name="T2" fmla="*/ 13 w 56"/>
                      <a:gd name="T3" fmla="*/ 189 h 200"/>
                      <a:gd name="T4" fmla="*/ 41 w 56"/>
                      <a:gd name="T5" fmla="*/ 186 h 200"/>
                      <a:gd name="T6" fmla="*/ 41 w 56"/>
                      <a:gd name="T7" fmla="*/ 197 h 200"/>
                      <a:gd name="T8" fmla="*/ 13 w 56"/>
                      <a:gd name="T9" fmla="*/ 200 h 200"/>
                      <a:gd name="T10" fmla="*/ 0 w 56"/>
                      <a:gd name="T11" fmla="*/ 105 h 200"/>
                      <a:gd name="T12" fmla="*/ 53 w 56"/>
                      <a:gd name="T13" fmla="*/ 103 h 200"/>
                      <a:gd name="T14" fmla="*/ 53 w 56"/>
                      <a:gd name="T15" fmla="*/ 103 h 200"/>
                      <a:gd name="T16" fmla="*/ 0 w 56"/>
                      <a:gd name="T17" fmla="*/ 105 h 200"/>
                      <a:gd name="T18" fmla="*/ 9 w 56"/>
                      <a:gd name="T19" fmla="*/ 88 h 200"/>
                      <a:gd name="T20" fmla="*/ 46 w 56"/>
                      <a:gd name="T21" fmla="*/ 87 h 200"/>
                      <a:gd name="T22" fmla="*/ 46 w 56"/>
                      <a:gd name="T23" fmla="*/ 99 h 200"/>
                      <a:gd name="T24" fmla="*/ 9 w 56"/>
                      <a:gd name="T25" fmla="*/ 100 h 200"/>
                      <a:gd name="T26" fmla="*/ 9 w 56"/>
                      <a:gd name="T27" fmla="*/ 88 h 200"/>
                      <a:gd name="T28" fmla="*/ 0 w 56"/>
                      <a:gd name="T29" fmla="*/ 83 h 200"/>
                      <a:gd name="T30" fmla="*/ 54 w 56"/>
                      <a:gd name="T31" fmla="*/ 82 h 200"/>
                      <a:gd name="T32" fmla="*/ 54 w 56"/>
                      <a:gd name="T33" fmla="*/ 82 h 200"/>
                      <a:gd name="T34" fmla="*/ 0 w 56"/>
                      <a:gd name="T35" fmla="*/ 83 h 200"/>
                      <a:gd name="T36" fmla="*/ 0 w 56"/>
                      <a:gd name="T37" fmla="*/ 55 h 200"/>
                      <a:gd name="T38" fmla="*/ 54 w 56"/>
                      <a:gd name="T39" fmla="*/ 55 h 200"/>
                      <a:gd name="T40" fmla="*/ 54 w 56"/>
                      <a:gd name="T41" fmla="*/ 55 h 200"/>
                      <a:gd name="T42" fmla="*/ 0 w 56"/>
                      <a:gd name="T43" fmla="*/ 55 h 200"/>
                      <a:gd name="T44" fmla="*/ 0 w 56"/>
                      <a:gd name="T45" fmla="*/ 25 h 200"/>
                      <a:gd name="T46" fmla="*/ 55 w 56"/>
                      <a:gd name="T47" fmla="*/ 27 h 200"/>
                      <a:gd name="T48" fmla="*/ 55 w 56"/>
                      <a:gd name="T49" fmla="*/ 27 h 200"/>
                      <a:gd name="T50" fmla="*/ 0 w 56"/>
                      <a:gd name="T51" fmla="*/ 25 h 200"/>
                      <a:gd name="T52" fmla="*/ 1 w 56"/>
                      <a:gd name="T53" fmla="*/ 12 h 200"/>
                      <a:gd name="T54" fmla="*/ 56 w 56"/>
                      <a:gd name="T55" fmla="*/ 13 h 200"/>
                      <a:gd name="T56" fmla="*/ 56 w 56"/>
                      <a:gd name="T57" fmla="*/ 13 h 200"/>
                      <a:gd name="T58" fmla="*/ 1 w 56"/>
                      <a:gd name="T59" fmla="*/ 12 h 200"/>
                      <a:gd name="T60" fmla="*/ 1 w 56"/>
                      <a:gd name="T61" fmla="*/ 0 h 200"/>
                      <a:gd name="T62" fmla="*/ 56 w 56"/>
                      <a:gd name="T63" fmla="*/ 1 h 200"/>
                      <a:gd name="T64" fmla="*/ 56 w 56"/>
                      <a:gd name="T65" fmla="*/ 1 h 200"/>
                      <a:gd name="T66" fmla="*/ 1 w 56"/>
                      <a:gd name="T67" fmla="*/ 0 h 20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6"/>
                      <a:gd name="T103" fmla="*/ 0 h 200"/>
                      <a:gd name="T104" fmla="*/ 56 w 56"/>
                      <a:gd name="T105" fmla="*/ 200 h 20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6" h="200">
                        <a:moveTo>
                          <a:pt x="13" y="200"/>
                        </a:moveTo>
                        <a:lnTo>
                          <a:pt x="13" y="189"/>
                        </a:lnTo>
                        <a:lnTo>
                          <a:pt x="41" y="186"/>
                        </a:lnTo>
                        <a:lnTo>
                          <a:pt x="41" y="197"/>
                        </a:lnTo>
                        <a:lnTo>
                          <a:pt x="13" y="200"/>
                        </a:lnTo>
                        <a:moveTo>
                          <a:pt x="0" y="105"/>
                        </a:moveTo>
                        <a:lnTo>
                          <a:pt x="53" y="103"/>
                        </a:lnTo>
                        <a:lnTo>
                          <a:pt x="0" y="105"/>
                        </a:lnTo>
                        <a:moveTo>
                          <a:pt x="9" y="88"/>
                        </a:moveTo>
                        <a:lnTo>
                          <a:pt x="46" y="87"/>
                        </a:lnTo>
                        <a:lnTo>
                          <a:pt x="46" y="99"/>
                        </a:lnTo>
                        <a:lnTo>
                          <a:pt x="9" y="100"/>
                        </a:lnTo>
                        <a:lnTo>
                          <a:pt x="9" y="88"/>
                        </a:lnTo>
                        <a:moveTo>
                          <a:pt x="0" y="83"/>
                        </a:moveTo>
                        <a:lnTo>
                          <a:pt x="54" y="82"/>
                        </a:lnTo>
                        <a:lnTo>
                          <a:pt x="0" y="83"/>
                        </a:lnTo>
                        <a:moveTo>
                          <a:pt x="0" y="55"/>
                        </a:moveTo>
                        <a:lnTo>
                          <a:pt x="54" y="55"/>
                        </a:lnTo>
                        <a:lnTo>
                          <a:pt x="0" y="55"/>
                        </a:lnTo>
                        <a:moveTo>
                          <a:pt x="0" y="25"/>
                        </a:moveTo>
                        <a:lnTo>
                          <a:pt x="55" y="27"/>
                        </a:lnTo>
                        <a:lnTo>
                          <a:pt x="0" y="25"/>
                        </a:lnTo>
                        <a:moveTo>
                          <a:pt x="1" y="12"/>
                        </a:moveTo>
                        <a:lnTo>
                          <a:pt x="56" y="13"/>
                        </a:lnTo>
                        <a:lnTo>
                          <a:pt x="1" y="12"/>
                        </a:lnTo>
                        <a:moveTo>
                          <a:pt x="1" y="0"/>
                        </a:moveTo>
                        <a:lnTo>
                          <a:pt x="56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16" name="Freeform 1151"/>
                  <p:cNvSpPr>
                    <a:spLocks noChangeArrowheads="1"/>
                  </p:cNvSpPr>
                  <p:nvPr/>
                </p:nvSpPr>
                <p:spPr bwMode="auto">
                  <a:xfrm>
                    <a:off x="275" y="160"/>
                    <a:ext cx="13" cy="52"/>
                  </a:xfrm>
                  <a:custGeom>
                    <a:avLst/>
                    <a:gdLst>
                      <a:gd name="T0" fmla="*/ 3 w 13"/>
                      <a:gd name="T1" fmla="*/ 8 h 51"/>
                      <a:gd name="T2" fmla="*/ 3 w 13"/>
                      <a:gd name="T3" fmla="*/ 3 h 51"/>
                      <a:gd name="T4" fmla="*/ 3 w 13"/>
                      <a:gd name="T5" fmla="*/ 2 h 51"/>
                      <a:gd name="T6" fmla="*/ 4 w 13"/>
                      <a:gd name="T7" fmla="*/ 0 h 51"/>
                      <a:gd name="T8" fmla="*/ 5 w 13"/>
                      <a:gd name="T9" fmla="*/ 0 h 51"/>
                      <a:gd name="T10" fmla="*/ 7 w 13"/>
                      <a:gd name="T11" fmla="*/ 0 h 51"/>
                      <a:gd name="T12" fmla="*/ 8 w 13"/>
                      <a:gd name="T13" fmla="*/ 0 h 51"/>
                      <a:gd name="T14" fmla="*/ 9 w 13"/>
                      <a:gd name="T15" fmla="*/ 2 h 51"/>
                      <a:gd name="T16" fmla="*/ 9 w 13"/>
                      <a:gd name="T17" fmla="*/ 3 h 51"/>
                      <a:gd name="T18" fmla="*/ 9 w 13"/>
                      <a:gd name="T19" fmla="*/ 8 h 51"/>
                      <a:gd name="T20" fmla="*/ 12 w 13"/>
                      <a:gd name="T21" fmla="*/ 10 h 51"/>
                      <a:gd name="T22" fmla="*/ 13 w 13"/>
                      <a:gd name="T23" fmla="*/ 14 h 51"/>
                      <a:gd name="T24" fmla="*/ 13 w 13"/>
                      <a:gd name="T25" fmla="*/ 18 h 51"/>
                      <a:gd name="T26" fmla="*/ 11 w 13"/>
                      <a:gd name="T27" fmla="*/ 22 h 51"/>
                      <a:gd name="T28" fmla="*/ 9 w 13"/>
                      <a:gd name="T29" fmla="*/ 25 h 51"/>
                      <a:gd name="T30" fmla="*/ 9 w 13"/>
                      <a:gd name="T31" fmla="*/ 50 h 51"/>
                      <a:gd name="T32" fmla="*/ 9 w 13"/>
                      <a:gd name="T33" fmla="*/ 51 h 51"/>
                      <a:gd name="T34" fmla="*/ 8 w 13"/>
                      <a:gd name="T35" fmla="*/ 53 h 51"/>
                      <a:gd name="T36" fmla="*/ 6 w 13"/>
                      <a:gd name="T37" fmla="*/ 53 h 51"/>
                      <a:gd name="T38" fmla="*/ 5 w 13"/>
                      <a:gd name="T39" fmla="*/ 53 h 51"/>
                      <a:gd name="T40" fmla="*/ 4 w 13"/>
                      <a:gd name="T41" fmla="*/ 52 h 51"/>
                      <a:gd name="T42" fmla="*/ 3 w 13"/>
                      <a:gd name="T43" fmla="*/ 51 h 51"/>
                      <a:gd name="T44" fmla="*/ 3 w 13"/>
                      <a:gd name="T45" fmla="*/ 50 h 51"/>
                      <a:gd name="T46" fmla="*/ 3 w 13"/>
                      <a:gd name="T47" fmla="*/ 25 h 51"/>
                      <a:gd name="T48" fmla="*/ 0 w 13"/>
                      <a:gd name="T49" fmla="*/ 21 h 51"/>
                      <a:gd name="T50" fmla="*/ 0 w 13"/>
                      <a:gd name="T51" fmla="*/ 16 h 51"/>
                      <a:gd name="T52" fmla="*/ 0 w 13"/>
                      <a:gd name="T53" fmla="*/ 12 h 51"/>
                      <a:gd name="T54" fmla="*/ 3 w 13"/>
                      <a:gd name="T55" fmla="*/ 8 h 5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3"/>
                      <a:gd name="T85" fmla="*/ 0 h 51"/>
                      <a:gd name="T86" fmla="*/ 13 w 13"/>
                      <a:gd name="T87" fmla="*/ 51 h 5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3" h="51">
                        <a:moveTo>
                          <a:pt x="3" y="8"/>
                        </a:moveTo>
                        <a:lnTo>
                          <a:pt x="3" y="3"/>
                        </a:ln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3" y="2"/>
                          <a:pt x="4" y="1"/>
                          <a:pt x="4" y="0"/>
                        </a:cubicBezTo>
                        <a:cubicBezTo>
                          <a:pt x="4" y="0"/>
                          <a:pt x="5" y="0"/>
                          <a:pt x="5" y="0"/>
                        </a:cubicBezTo>
                        <a:cubicBezTo>
                          <a:pt x="5" y="0"/>
                          <a:pt x="6" y="0"/>
                          <a:pt x="7" y="0"/>
                        </a:cubicBezTo>
                        <a:cubicBezTo>
                          <a:pt x="7" y="0"/>
                          <a:pt x="7" y="0"/>
                          <a:pt x="8" y="0"/>
                        </a:cubicBezTo>
                        <a:cubicBezTo>
                          <a:pt x="8" y="0"/>
                          <a:pt x="9" y="1"/>
                          <a:pt x="9" y="2"/>
                        </a:cubicBezTo>
                        <a:cubicBezTo>
                          <a:pt x="9" y="2"/>
                          <a:pt x="9" y="2"/>
                          <a:pt x="9" y="3"/>
                        </a:cubicBezTo>
                        <a:lnTo>
                          <a:pt x="9" y="8"/>
                        </a:lnTo>
                        <a:cubicBezTo>
                          <a:pt x="9" y="8"/>
                          <a:pt x="11" y="9"/>
                          <a:pt x="12" y="10"/>
                        </a:cubicBezTo>
                        <a:cubicBezTo>
                          <a:pt x="12" y="10"/>
                          <a:pt x="12" y="12"/>
                          <a:pt x="13" y="14"/>
                        </a:cubicBezTo>
                        <a:cubicBezTo>
                          <a:pt x="13" y="14"/>
                          <a:pt x="13" y="16"/>
                          <a:pt x="13" y="18"/>
                        </a:cubicBezTo>
                        <a:cubicBezTo>
                          <a:pt x="13" y="18"/>
                          <a:pt x="12" y="20"/>
                          <a:pt x="11" y="22"/>
                        </a:cubicBezTo>
                        <a:cubicBezTo>
                          <a:pt x="11" y="22"/>
                          <a:pt x="10" y="23"/>
                          <a:pt x="9" y="25"/>
                        </a:cubicBezTo>
                        <a:lnTo>
                          <a:pt x="9" y="48"/>
                        </a:lnTo>
                        <a:cubicBezTo>
                          <a:pt x="9" y="48"/>
                          <a:pt x="9" y="49"/>
                          <a:pt x="9" y="49"/>
                        </a:cubicBezTo>
                        <a:cubicBezTo>
                          <a:pt x="9" y="49"/>
                          <a:pt x="8" y="50"/>
                          <a:pt x="8" y="51"/>
                        </a:cubicBezTo>
                        <a:cubicBezTo>
                          <a:pt x="8" y="51"/>
                          <a:pt x="7" y="51"/>
                          <a:pt x="6" y="51"/>
                        </a:cubicBezTo>
                        <a:cubicBezTo>
                          <a:pt x="6" y="51"/>
                          <a:pt x="6" y="51"/>
                          <a:pt x="5" y="51"/>
                        </a:cubicBezTo>
                        <a:cubicBezTo>
                          <a:pt x="5" y="51"/>
                          <a:pt x="5" y="51"/>
                          <a:pt x="4" y="50"/>
                        </a:cubicBezTo>
                        <a:cubicBezTo>
                          <a:pt x="4" y="50"/>
                          <a:pt x="4" y="50"/>
                          <a:pt x="3" y="49"/>
                        </a:cubicBezTo>
                        <a:cubicBezTo>
                          <a:pt x="3" y="49"/>
                          <a:pt x="3" y="49"/>
                          <a:pt x="3" y="48"/>
                        </a:cubicBezTo>
                        <a:lnTo>
                          <a:pt x="3" y="25"/>
                        </a:lnTo>
                        <a:cubicBezTo>
                          <a:pt x="3" y="25"/>
                          <a:pt x="1" y="23"/>
                          <a:pt x="0" y="21"/>
                        </a:cubicBezTo>
                        <a:cubicBezTo>
                          <a:pt x="0" y="21"/>
                          <a:pt x="0" y="19"/>
                          <a:pt x="0" y="16"/>
                        </a:cubicBezTo>
                        <a:cubicBezTo>
                          <a:pt x="0" y="16"/>
                          <a:pt x="0" y="14"/>
                          <a:pt x="0" y="12"/>
                        </a:cubicBezTo>
                        <a:cubicBezTo>
                          <a:pt x="0" y="12"/>
                          <a:pt x="1" y="9"/>
                          <a:pt x="3" y="8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17" name="Freeform 1152"/>
                  <p:cNvSpPr>
                    <a:spLocks noChangeArrowheads="1"/>
                  </p:cNvSpPr>
                  <p:nvPr/>
                </p:nvSpPr>
                <p:spPr bwMode="auto">
                  <a:xfrm>
                    <a:off x="327" y="273"/>
                    <a:ext cx="52" cy="31"/>
                  </a:xfrm>
                  <a:custGeom>
                    <a:avLst/>
                    <a:gdLst>
                      <a:gd name="T0" fmla="*/ 0 w 52"/>
                      <a:gd name="T1" fmla="*/ 11 h 31"/>
                      <a:gd name="T2" fmla="*/ 21 w 52"/>
                      <a:gd name="T3" fmla="*/ 2 h 31"/>
                      <a:gd name="T4" fmla="*/ 37 w 52"/>
                      <a:gd name="T5" fmla="*/ 2 h 31"/>
                      <a:gd name="T6" fmla="*/ 51 w 52"/>
                      <a:gd name="T7" fmla="*/ 18 h 31"/>
                      <a:gd name="T8" fmla="*/ 52 w 52"/>
                      <a:gd name="T9" fmla="*/ 22 h 31"/>
                      <a:gd name="T10" fmla="*/ 51 w 52"/>
                      <a:gd name="T11" fmla="*/ 26 h 31"/>
                      <a:gd name="T12" fmla="*/ 30 w 52"/>
                      <a:gd name="T13" fmla="*/ 32 h 31"/>
                      <a:gd name="T14" fmla="*/ 0 w 52"/>
                      <a:gd name="T15" fmla="*/ 19 h 31"/>
                      <a:gd name="T16" fmla="*/ 0 w 52"/>
                      <a:gd name="T17" fmla="*/ 11 h 3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2"/>
                      <a:gd name="T28" fmla="*/ 0 h 31"/>
                      <a:gd name="T29" fmla="*/ 52 w 52"/>
                      <a:gd name="T30" fmla="*/ 31 h 3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2" h="31">
                        <a:moveTo>
                          <a:pt x="0" y="11"/>
                        </a:moveTo>
                        <a:cubicBezTo>
                          <a:pt x="0" y="11"/>
                          <a:pt x="10" y="6"/>
                          <a:pt x="21" y="2"/>
                        </a:cubicBezTo>
                        <a:cubicBezTo>
                          <a:pt x="21" y="2"/>
                          <a:pt x="29" y="0"/>
                          <a:pt x="37" y="2"/>
                        </a:cubicBezTo>
                        <a:cubicBezTo>
                          <a:pt x="37" y="2"/>
                          <a:pt x="45" y="8"/>
                          <a:pt x="51" y="18"/>
                        </a:cubicBezTo>
                        <a:cubicBezTo>
                          <a:pt x="51" y="18"/>
                          <a:pt x="52" y="20"/>
                          <a:pt x="52" y="22"/>
                        </a:cubicBezTo>
                        <a:cubicBezTo>
                          <a:pt x="52" y="22"/>
                          <a:pt x="52" y="24"/>
                          <a:pt x="51" y="26"/>
                        </a:cubicBezTo>
                        <a:cubicBezTo>
                          <a:pt x="51" y="26"/>
                          <a:pt x="41" y="34"/>
                          <a:pt x="30" y="32"/>
                        </a:cubicBezTo>
                        <a:lnTo>
                          <a:pt x="0" y="19"/>
                        </a:lnTo>
                        <a:lnTo>
                          <a:pt x="0" y="1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18" name="Freeform 1153"/>
                  <p:cNvSpPr>
                    <a:spLocks noChangeArrowheads="1"/>
                  </p:cNvSpPr>
                  <p:nvPr/>
                </p:nvSpPr>
                <p:spPr bwMode="auto">
                  <a:xfrm>
                    <a:off x="326" y="279"/>
                    <a:ext cx="33" cy="25"/>
                  </a:xfrm>
                  <a:custGeom>
                    <a:avLst/>
                    <a:gdLst>
                      <a:gd name="T0" fmla="*/ 16 w 33"/>
                      <a:gd name="T1" fmla="*/ 0 h 24"/>
                      <a:gd name="T2" fmla="*/ 17 w 33"/>
                      <a:gd name="T3" fmla="*/ 0 h 24"/>
                      <a:gd name="T4" fmla="*/ 18 w 33"/>
                      <a:gd name="T5" fmla="*/ 0 h 24"/>
                      <a:gd name="T6" fmla="*/ 19 w 33"/>
                      <a:gd name="T7" fmla="*/ 0 h 24"/>
                      <a:gd name="T8" fmla="*/ 20 w 33"/>
                      <a:gd name="T9" fmla="*/ 0 h 24"/>
                      <a:gd name="T10" fmla="*/ 21 w 33"/>
                      <a:gd name="T11" fmla="*/ 0 h 24"/>
                      <a:gd name="T12" fmla="*/ 22 w 33"/>
                      <a:gd name="T13" fmla="*/ 0 h 24"/>
                      <a:gd name="T14" fmla="*/ 22 w 33"/>
                      <a:gd name="T15" fmla="*/ 0 h 24"/>
                      <a:gd name="T16" fmla="*/ 23 w 33"/>
                      <a:gd name="T17" fmla="*/ 0 h 24"/>
                      <a:gd name="T18" fmla="*/ 24 w 33"/>
                      <a:gd name="T19" fmla="*/ 1 h 24"/>
                      <a:gd name="T20" fmla="*/ 25 w 33"/>
                      <a:gd name="T21" fmla="*/ 1 h 24"/>
                      <a:gd name="T22" fmla="*/ 26 w 33"/>
                      <a:gd name="T23" fmla="*/ 2 h 24"/>
                      <a:gd name="T24" fmla="*/ 27 w 33"/>
                      <a:gd name="T25" fmla="*/ 2 h 24"/>
                      <a:gd name="T26" fmla="*/ 28 w 33"/>
                      <a:gd name="T27" fmla="*/ 3 h 24"/>
                      <a:gd name="T28" fmla="*/ 29 w 33"/>
                      <a:gd name="T29" fmla="*/ 5 h 24"/>
                      <a:gd name="T30" fmla="*/ 30 w 33"/>
                      <a:gd name="T31" fmla="*/ 7 h 24"/>
                      <a:gd name="T32" fmla="*/ 31 w 33"/>
                      <a:gd name="T33" fmla="*/ 8 h 24"/>
                      <a:gd name="T34" fmla="*/ 31 w 33"/>
                      <a:gd name="T35" fmla="*/ 10 h 24"/>
                      <a:gd name="T36" fmla="*/ 32 w 33"/>
                      <a:gd name="T37" fmla="*/ 14 h 24"/>
                      <a:gd name="T38" fmla="*/ 32 w 33"/>
                      <a:gd name="T39" fmla="*/ 15 h 24"/>
                      <a:gd name="T40" fmla="*/ 33 w 33"/>
                      <a:gd name="T41" fmla="*/ 16 h 24"/>
                      <a:gd name="T42" fmla="*/ 33 w 33"/>
                      <a:gd name="T43" fmla="*/ 16 h 24"/>
                      <a:gd name="T44" fmla="*/ 33 w 33"/>
                      <a:gd name="T45" fmla="*/ 17 h 24"/>
                      <a:gd name="T46" fmla="*/ 33 w 33"/>
                      <a:gd name="T47" fmla="*/ 18 h 24"/>
                      <a:gd name="T48" fmla="*/ 33 w 33"/>
                      <a:gd name="T49" fmla="*/ 19 h 24"/>
                      <a:gd name="T50" fmla="*/ 33 w 33"/>
                      <a:gd name="T51" fmla="*/ 20 h 24"/>
                      <a:gd name="T52" fmla="*/ 32 w 33"/>
                      <a:gd name="T53" fmla="*/ 21 h 24"/>
                      <a:gd name="T54" fmla="*/ 32 w 33"/>
                      <a:gd name="T55" fmla="*/ 22 h 24"/>
                      <a:gd name="T56" fmla="*/ 32 w 33"/>
                      <a:gd name="T57" fmla="*/ 22 h 24"/>
                      <a:gd name="T58" fmla="*/ 32 w 33"/>
                      <a:gd name="T59" fmla="*/ 23 h 24"/>
                      <a:gd name="T60" fmla="*/ 31 w 33"/>
                      <a:gd name="T61" fmla="*/ 24 h 24"/>
                      <a:gd name="T62" fmla="*/ 31 w 33"/>
                      <a:gd name="T63" fmla="*/ 25 h 24"/>
                      <a:gd name="T64" fmla="*/ 31 w 33"/>
                      <a:gd name="T65" fmla="*/ 25 h 24"/>
                      <a:gd name="T66" fmla="*/ 30 w 33"/>
                      <a:gd name="T67" fmla="*/ 26 h 24"/>
                      <a:gd name="T68" fmla="*/ 1 w 33"/>
                      <a:gd name="T69" fmla="*/ 14 h 24"/>
                      <a:gd name="T70" fmla="*/ 0 w 33"/>
                      <a:gd name="T71" fmla="*/ 14 h 24"/>
                      <a:gd name="T72" fmla="*/ 0 w 33"/>
                      <a:gd name="T73" fmla="*/ 11 h 24"/>
                      <a:gd name="T74" fmla="*/ 0 w 33"/>
                      <a:gd name="T75" fmla="*/ 10 h 24"/>
                      <a:gd name="T76" fmla="*/ 0 w 33"/>
                      <a:gd name="T77" fmla="*/ 10 h 24"/>
                      <a:gd name="T78" fmla="*/ 0 w 33"/>
                      <a:gd name="T79" fmla="*/ 9 h 24"/>
                      <a:gd name="T80" fmla="*/ 0 w 33"/>
                      <a:gd name="T81" fmla="*/ 9 h 24"/>
                      <a:gd name="T82" fmla="*/ 0 w 33"/>
                      <a:gd name="T83" fmla="*/ 8 h 24"/>
                      <a:gd name="T84" fmla="*/ 0 w 33"/>
                      <a:gd name="T85" fmla="*/ 7 h 24"/>
                      <a:gd name="T86" fmla="*/ 0 w 33"/>
                      <a:gd name="T87" fmla="*/ 7 h 24"/>
                      <a:gd name="T88" fmla="*/ 0 w 33"/>
                      <a:gd name="T89" fmla="*/ 6 h 24"/>
                      <a:gd name="T90" fmla="*/ 0 w 33"/>
                      <a:gd name="T91" fmla="*/ 6 h 24"/>
                      <a:gd name="T92" fmla="*/ 0 w 33"/>
                      <a:gd name="T93" fmla="*/ 5 h 24"/>
                      <a:gd name="T94" fmla="*/ 0 w 33"/>
                      <a:gd name="T95" fmla="*/ 5 h 2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3"/>
                      <a:gd name="T145" fmla="*/ 0 h 24"/>
                      <a:gd name="T146" fmla="*/ 33 w 33"/>
                      <a:gd name="T147" fmla="*/ 24 h 2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3" h="24">
                        <a:moveTo>
                          <a:pt x="0" y="4"/>
                        </a:move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4" y="1"/>
                        </a:lnTo>
                        <a:lnTo>
                          <a:pt x="25" y="1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7" y="3"/>
                        </a:lnTo>
                        <a:lnTo>
                          <a:pt x="28" y="3"/>
                        </a:lnTo>
                        <a:lnTo>
                          <a:pt x="28" y="4"/>
                        </a:lnTo>
                        <a:lnTo>
                          <a:pt x="28" y="5"/>
                        </a:lnTo>
                        <a:lnTo>
                          <a:pt x="29" y="5"/>
                        </a:lnTo>
                        <a:lnTo>
                          <a:pt x="29" y="6"/>
                        </a:lnTo>
                        <a:lnTo>
                          <a:pt x="30" y="7"/>
                        </a:lnTo>
                        <a:lnTo>
                          <a:pt x="30" y="8"/>
                        </a:lnTo>
                        <a:lnTo>
                          <a:pt x="31" y="8"/>
                        </a:lnTo>
                        <a:lnTo>
                          <a:pt x="31" y="9"/>
                        </a:lnTo>
                        <a:lnTo>
                          <a:pt x="31" y="10"/>
                        </a:lnTo>
                        <a:lnTo>
                          <a:pt x="32" y="11"/>
                        </a:lnTo>
                        <a:lnTo>
                          <a:pt x="32" y="12"/>
                        </a:lnTo>
                        <a:lnTo>
                          <a:pt x="32" y="13"/>
                        </a:lnTo>
                        <a:lnTo>
                          <a:pt x="33" y="13"/>
                        </a:lnTo>
                        <a:lnTo>
                          <a:pt x="33" y="14"/>
                        </a:lnTo>
                        <a:lnTo>
                          <a:pt x="33" y="15"/>
                        </a:lnTo>
                        <a:lnTo>
                          <a:pt x="33" y="16"/>
                        </a:lnTo>
                        <a:lnTo>
                          <a:pt x="33" y="17"/>
                        </a:lnTo>
                        <a:lnTo>
                          <a:pt x="33" y="18"/>
                        </a:lnTo>
                        <a:lnTo>
                          <a:pt x="32" y="19"/>
                        </a:lnTo>
                        <a:lnTo>
                          <a:pt x="32" y="20"/>
                        </a:lnTo>
                        <a:lnTo>
                          <a:pt x="32" y="21"/>
                        </a:lnTo>
                        <a:lnTo>
                          <a:pt x="32" y="22"/>
                        </a:lnTo>
                        <a:lnTo>
                          <a:pt x="31" y="22"/>
                        </a:lnTo>
                        <a:lnTo>
                          <a:pt x="31" y="23"/>
                        </a:lnTo>
                        <a:lnTo>
                          <a:pt x="30" y="24"/>
                        </a:lnTo>
                        <a:lnTo>
                          <a:pt x="1" y="12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19" name="Freeform 1154"/>
                  <p:cNvSpPr>
                    <a:spLocks noChangeArrowheads="1"/>
                  </p:cNvSpPr>
                  <p:nvPr/>
                </p:nvSpPr>
                <p:spPr bwMode="auto">
                  <a:xfrm>
                    <a:off x="326" y="285"/>
                    <a:ext cx="27" cy="15"/>
                  </a:xfrm>
                  <a:custGeom>
                    <a:avLst/>
                    <a:gdLst>
                      <a:gd name="T0" fmla="*/ 0 w 26"/>
                      <a:gd name="T1" fmla="*/ 0 h 15"/>
                      <a:gd name="T2" fmla="*/ 18 w 26"/>
                      <a:gd name="T3" fmla="*/ 0 h 15"/>
                      <a:gd name="T4" fmla="*/ 28 w 26"/>
                      <a:gd name="T5" fmla="*/ 7 h 15"/>
                      <a:gd name="T6" fmla="*/ 28 w 26"/>
                      <a:gd name="T7" fmla="*/ 10 h 15"/>
                      <a:gd name="T8" fmla="*/ 28 w 26"/>
                      <a:gd name="T9" fmla="*/ 14 h 15"/>
                      <a:gd name="T10" fmla="*/ 25 w 26"/>
                      <a:gd name="T11" fmla="*/ 15 h 15"/>
                      <a:gd name="T12" fmla="*/ 22 w 26"/>
                      <a:gd name="T13" fmla="*/ 14 h 15"/>
                      <a:gd name="T14" fmla="*/ 1 w 26"/>
                      <a:gd name="T15" fmla="*/ 7 h 15"/>
                      <a:gd name="T16" fmla="*/ 0 w 26"/>
                      <a:gd name="T17" fmla="*/ 5 h 15"/>
                      <a:gd name="T18" fmla="*/ 0 w 26"/>
                      <a:gd name="T19" fmla="*/ 2 h 15"/>
                      <a:gd name="T20" fmla="*/ 0 w 26"/>
                      <a:gd name="T21" fmla="*/ 0 h 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6"/>
                      <a:gd name="T34" fmla="*/ 0 h 15"/>
                      <a:gd name="T35" fmla="*/ 26 w 26"/>
                      <a:gd name="T36" fmla="*/ 15 h 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6" h="15">
                        <a:moveTo>
                          <a:pt x="0" y="0"/>
                        </a:moveTo>
                        <a:lnTo>
                          <a:pt x="16" y="0"/>
                        </a:lnTo>
                        <a:cubicBezTo>
                          <a:pt x="16" y="0"/>
                          <a:pt x="22" y="1"/>
                          <a:pt x="26" y="7"/>
                        </a:cubicBezTo>
                        <a:cubicBezTo>
                          <a:pt x="26" y="7"/>
                          <a:pt x="26" y="8"/>
                          <a:pt x="26" y="10"/>
                        </a:cubicBezTo>
                        <a:cubicBezTo>
                          <a:pt x="26" y="10"/>
                          <a:pt x="26" y="12"/>
                          <a:pt x="26" y="14"/>
                        </a:cubicBezTo>
                        <a:cubicBezTo>
                          <a:pt x="26" y="14"/>
                          <a:pt x="24" y="15"/>
                          <a:pt x="23" y="15"/>
                        </a:cubicBezTo>
                        <a:cubicBezTo>
                          <a:pt x="23" y="15"/>
                          <a:pt x="21" y="15"/>
                          <a:pt x="20" y="14"/>
                        </a:cubicBezTo>
                        <a:lnTo>
                          <a:pt x="1" y="7"/>
                        </a:lnTo>
                        <a:cubicBezTo>
                          <a:pt x="1" y="7"/>
                          <a:pt x="0" y="6"/>
                          <a:pt x="0" y="5"/>
                        </a:cubicBezTo>
                        <a:cubicBezTo>
                          <a:pt x="0" y="5"/>
                          <a:pt x="0" y="4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20" name="Freeform 1155"/>
                  <p:cNvSpPr>
                    <a:spLocks noChangeArrowheads="1"/>
                  </p:cNvSpPr>
                  <p:nvPr/>
                </p:nvSpPr>
                <p:spPr bwMode="auto">
                  <a:xfrm>
                    <a:off x="328" y="276"/>
                    <a:ext cx="24" cy="6"/>
                  </a:xfrm>
                  <a:custGeom>
                    <a:avLst/>
                    <a:gdLst>
                      <a:gd name="T0" fmla="*/ 24 w 24"/>
                      <a:gd name="T1" fmla="*/ 0 h 6"/>
                      <a:gd name="T2" fmla="*/ 0 w 24"/>
                      <a:gd name="T3" fmla="*/ 6 h 6"/>
                      <a:gd name="T4" fmla="*/ 23 w 24"/>
                      <a:gd name="T5" fmla="*/ 2 h 6"/>
                      <a:gd name="T6" fmla="*/ 24 w 24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6"/>
                      <a:gd name="T14" fmla="*/ 24 w 24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6">
                        <a:moveTo>
                          <a:pt x="24" y="0"/>
                        </a:moveTo>
                        <a:cubicBezTo>
                          <a:pt x="24" y="0"/>
                          <a:pt x="11" y="0"/>
                          <a:pt x="0" y="6"/>
                        </a:cubicBezTo>
                        <a:cubicBezTo>
                          <a:pt x="0" y="6"/>
                          <a:pt x="11" y="2"/>
                          <a:pt x="23" y="2"/>
                        </a:cubicBezTo>
                        <a:lnTo>
                          <a:pt x="24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21" name="Freeform 1156"/>
                  <p:cNvSpPr>
                    <a:spLocks noChangeArrowheads="1"/>
                  </p:cNvSpPr>
                  <p:nvPr/>
                </p:nvSpPr>
                <p:spPr bwMode="auto">
                  <a:xfrm>
                    <a:off x="338" y="275"/>
                    <a:ext cx="6" cy="3"/>
                  </a:xfrm>
                  <a:custGeom>
                    <a:avLst/>
                    <a:gdLst>
                      <a:gd name="T0" fmla="*/ 0 w 5"/>
                      <a:gd name="T1" fmla="*/ 4 h 2"/>
                      <a:gd name="T2" fmla="*/ 7 w 5"/>
                      <a:gd name="T3" fmla="*/ 0 h 2"/>
                      <a:gd name="T4" fmla="*/ 5 w 5"/>
                      <a:gd name="T5" fmla="*/ 0 h 2"/>
                      <a:gd name="T6" fmla="*/ 1 w 5"/>
                      <a:gd name="T7" fmla="*/ 0 h 2"/>
                      <a:gd name="T8" fmla="*/ 0 w 5"/>
                      <a:gd name="T9" fmla="*/ 4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2"/>
                      <a:gd name="T17" fmla="*/ 5 w 5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2">
                        <a:moveTo>
                          <a:pt x="0" y="2"/>
                        </a:moveTo>
                        <a:cubicBezTo>
                          <a:pt x="0" y="2"/>
                          <a:pt x="3" y="3"/>
                          <a:pt x="5" y="0"/>
                        </a:cubicBezTo>
                        <a:cubicBezTo>
                          <a:pt x="5" y="0"/>
                          <a:pt x="4" y="0"/>
                          <a:pt x="3" y="0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22" name="Freeform 1157"/>
                  <p:cNvSpPr>
                    <a:spLocks noChangeArrowheads="1"/>
                  </p:cNvSpPr>
                  <p:nvPr/>
                </p:nvSpPr>
                <p:spPr bwMode="auto">
                  <a:xfrm>
                    <a:off x="24" y="269"/>
                    <a:ext cx="315" cy="98"/>
                  </a:xfrm>
                  <a:custGeom>
                    <a:avLst/>
                    <a:gdLst>
                      <a:gd name="T0" fmla="*/ 43 w 314"/>
                      <a:gd name="T1" fmla="*/ 97 h 98"/>
                      <a:gd name="T2" fmla="*/ 316 w 314"/>
                      <a:gd name="T3" fmla="*/ 42 h 98"/>
                      <a:gd name="T4" fmla="*/ 309 w 314"/>
                      <a:gd name="T5" fmla="*/ 34 h 98"/>
                      <a:gd name="T6" fmla="*/ 249 w 314"/>
                      <a:gd name="T7" fmla="*/ 9 h 98"/>
                      <a:gd name="T8" fmla="*/ 248 w 314"/>
                      <a:gd name="T9" fmla="*/ 5 h 98"/>
                      <a:gd name="T10" fmla="*/ 241 w 314"/>
                      <a:gd name="T11" fmla="*/ 0 h 98"/>
                      <a:gd name="T12" fmla="*/ 0 w 314"/>
                      <a:gd name="T13" fmla="*/ 35 h 98"/>
                      <a:gd name="T14" fmla="*/ 6 w 314"/>
                      <a:gd name="T15" fmla="*/ 41 h 98"/>
                      <a:gd name="T16" fmla="*/ 7 w 314"/>
                      <a:gd name="T17" fmla="*/ 46 h 98"/>
                      <a:gd name="T18" fmla="*/ 38 w 314"/>
                      <a:gd name="T19" fmla="*/ 87 h 98"/>
                      <a:gd name="T20" fmla="*/ 39 w 314"/>
                      <a:gd name="T21" fmla="*/ 98 h 98"/>
                      <a:gd name="T22" fmla="*/ 43 w 314"/>
                      <a:gd name="T23" fmla="*/ 97 h 9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14"/>
                      <a:gd name="T37" fmla="*/ 0 h 98"/>
                      <a:gd name="T38" fmla="*/ 314 w 314"/>
                      <a:gd name="T39" fmla="*/ 98 h 9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14" h="98">
                        <a:moveTo>
                          <a:pt x="43" y="97"/>
                        </a:moveTo>
                        <a:lnTo>
                          <a:pt x="314" y="42"/>
                        </a:lnTo>
                        <a:cubicBezTo>
                          <a:pt x="314" y="42"/>
                          <a:pt x="312" y="37"/>
                          <a:pt x="307" y="34"/>
                        </a:cubicBezTo>
                        <a:lnTo>
                          <a:pt x="247" y="9"/>
                        </a:lnTo>
                        <a:lnTo>
                          <a:pt x="246" y="5"/>
                        </a:lnTo>
                        <a:lnTo>
                          <a:pt x="239" y="0"/>
                        </a:lnTo>
                        <a:lnTo>
                          <a:pt x="0" y="35"/>
                        </a:lnTo>
                        <a:cubicBezTo>
                          <a:pt x="0" y="35"/>
                          <a:pt x="3" y="38"/>
                          <a:pt x="6" y="41"/>
                        </a:cubicBezTo>
                        <a:lnTo>
                          <a:pt x="7" y="46"/>
                        </a:lnTo>
                        <a:lnTo>
                          <a:pt x="38" y="87"/>
                        </a:lnTo>
                        <a:cubicBezTo>
                          <a:pt x="38" y="87"/>
                          <a:pt x="40" y="92"/>
                          <a:pt x="39" y="98"/>
                        </a:cubicBezTo>
                        <a:lnTo>
                          <a:pt x="43" y="97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23" name="Freeform 1158"/>
                  <p:cNvSpPr>
                    <a:spLocks noChangeArrowheads="1"/>
                  </p:cNvSpPr>
                  <p:nvPr/>
                </p:nvSpPr>
                <p:spPr bwMode="auto">
                  <a:xfrm>
                    <a:off x="23" y="304"/>
                    <a:ext cx="43" cy="63"/>
                  </a:xfrm>
                  <a:custGeom>
                    <a:avLst/>
                    <a:gdLst>
                      <a:gd name="T0" fmla="*/ 41 w 42"/>
                      <a:gd name="T1" fmla="*/ 62 h 63"/>
                      <a:gd name="T2" fmla="*/ 44 w 42"/>
                      <a:gd name="T3" fmla="*/ 63 h 63"/>
                      <a:gd name="T4" fmla="*/ 43 w 42"/>
                      <a:gd name="T5" fmla="*/ 53 h 63"/>
                      <a:gd name="T6" fmla="*/ 8 w 42"/>
                      <a:gd name="T7" fmla="*/ 12 h 63"/>
                      <a:gd name="T8" fmla="*/ 8 w 42"/>
                      <a:gd name="T9" fmla="*/ 6 h 63"/>
                      <a:gd name="T10" fmla="*/ 2 w 42"/>
                      <a:gd name="T11" fmla="*/ 0 h 63"/>
                      <a:gd name="T12" fmla="*/ 0 w 42"/>
                      <a:gd name="T13" fmla="*/ 0 h 63"/>
                      <a:gd name="T14" fmla="*/ 0 w 42"/>
                      <a:gd name="T15" fmla="*/ 11 h 63"/>
                      <a:gd name="T16" fmla="*/ 41 w 42"/>
                      <a:gd name="T17" fmla="*/ 62 h 6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2"/>
                      <a:gd name="T28" fmla="*/ 0 h 63"/>
                      <a:gd name="T29" fmla="*/ 42 w 42"/>
                      <a:gd name="T30" fmla="*/ 63 h 6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2" h="63">
                        <a:moveTo>
                          <a:pt x="39" y="62"/>
                        </a:moveTo>
                        <a:cubicBezTo>
                          <a:pt x="39" y="62"/>
                          <a:pt x="40" y="63"/>
                          <a:pt x="42" y="63"/>
                        </a:cubicBezTo>
                        <a:cubicBezTo>
                          <a:pt x="42" y="63"/>
                          <a:pt x="43" y="58"/>
                          <a:pt x="41" y="53"/>
                        </a:cubicBezTo>
                        <a:lnTo>
                          <a:pt x="8" y="12"/>
                        </a:lnTo>
                        <a:lnTo>
                          <a:pt x="8" y="6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39" y="62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24" name="Freeform 1159"/>
                  <p:cNvSpPr>
                    <a:spLocks noChangeArrowheads="1"/>
                  </p:cNvSpPr>
                  <p:nvPr/>
                </p:nvSpPr>
                <p:spPr bwMode="auto">
                  <a:xfrm>
                    <a:off x="262" y="269"/>
                    <a:ext cx="78" cy="43"/>
                  </a:xfrm>
                  <a:custGeom>
                    <a:avLst/>
                    <a:gdLst>
                      <a:gd name="T0" fmla="*/ 77 w 78"/>
                      <a:gd name="T1" fmla="*/ 43 h 43"/>
                      <a:gd name="T2" fmla="*/ 78 w 78"/>
                      <a:gd name="T3" fmla="*/ 42 h 43"/>
                      <a:gd name="T4" fmla="*/ 72 w 78"/>
                      <a:gd name="T5" fmla="*/ 35 h 43"/>
                      <a:gd name="T6" fmla="*/ 11 w 78"/>
                      <a:gd name="T7" fmla="*/ 9 h 43"/>
                      <a:gd name="T8" fmla="*/ 10 w 78"/>
                      <a:gd name="T9" fmla="*/ 4 h 43"/>
                      <a:gd name="T10" fmla="*/ 1 w 78"/>
                      <a:gd name="T11" fmla="*/ 0 h 43"/>
                      <a:gd name="T12" fmla="*/ 0 w 78"/>
                      <a:gd name="T13" fmla="*/ 0 h 43"/>
                      <a:gd name="T14" fmla="*/ 9 w 78"/>
                      <a:gd name="T15" fmla="*/ 5 h 43"/>
                      <a:gd name="T16" fmla="*/ 10 w 78"/>
                      <a:gd name="T17" fmla="*/ 9 h 43"/>
                      <a:gd name="T18" fmla="*/ 72 w 78"/>
                      <a:gd name="T19" fmla="*/ 36 h 43"/>
                      <a:gd name="T20" fmla="*/ 77 w 78"/>
                      <a:gd name="T21" fmla="*/ 43 h 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8"/>
                      <a:gd name="T34" fmla="*/ 0 h 43"/>
                      <a:gd name="T35" fmla="*/ 78 w 78"/>
                      <a:gd name="T36" fmla="*/ 43 h 4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8" h="43">
                        <a:moveTo>
                          <a:pt x="77" y="43"/>
                        </a:moveTo>
                        <a:lnTo>
                          <a:pt x="78" y="42"/>
                        </a:lnTo>
                        <a:cubicBezTo>
                          <a:pt x="78" y="42"/>
                          <a:pt x="76" y="38"/>
                          <a:pt x="72" y="35"/>
                        </a:cubicBezTo>
                        <a:lnTo>
                          <a:pt x="11" y="9"/>
                        </a:lnTo>
                        <a:lnTo>
                          <a:pt x="10" y="4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9" y="5"/>
                        </a:lnTo>
                        <a:lnTo>
                          <a:pt x="10" y="9"/>
                        </a:lnTo>
                        <a:lnTo>
                          <a:pt x="72" y="36"/>
                        </a:lnTo>
                        <a:cubicBezTo>
                          <a:pt x="72" y="36"/>
                          <a:pt x="75" y="39"/>
                          <a:pt x="77" y="43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25" name="Freeform 1160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273"/>
                    <a:ext cx="241" cy="42"/>
                  </a:xfrm>
                  <a:custGeom>
                    <a:avLst/>
                    <a:gdLst>
                      <a:gd name="T0" fmla="*/ 0 w 240"/>
                      <a:gd name="T1" fmla="*/ 38 h 41"/>
                      <a:gd name="T2" fmla="*/ 241 w 240"/>
                      <a:gd name="T3" fmla="*/ 0 h 41"/>
                      <a:gd name="T4" fmla="*/ 242 w 240"/>
                      <a:gd name="T5" fmla="*/ 4 h 41"/>
                      <a:gd name="T6" fmla="*/ 0 w 240"/>
                      <a:gd name="T7" fmla="*/ 43 h 41"/>
                      <a:gd name="T8" fmla="*/ 0 w 240"/>
                      <a:gd name="T9" fmla="*/ 38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41"/>
                      <a:gd name="T17" fmla="*/ 240 w 240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41">
                        <a:moveTo>
                          <a:pt x="0" y="36"/>
                        </a:moveTo>
                        <a:lnTo>
                          <a:pt x="239" y="0"/>
                        </a:lnTo>
                        <a:lnTo>
                          <a:pt x="240" y="4"/>
                        </a:lnTo>
                        <a:lnTo>
                          <a:pt x="0" y="41"/>
                        </a:lnTo>
                        <a:lnTo>
                          <a:pt x="0" y="3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26" name="Freeform 1161"/>
                  <p:cNvSpPr>
                    <a:spLocks noChangeArrowheads="1"/>
                  </p:cNvSpPr>
                  <p:nvPr/>
                </p:nvSpPr>
                <p:spPr bwMode="auto">
                  <a:xfrm>
                    <a:off x="66" y="305"/>
                    <a:ext cx="273" cy="62"/>
                  </a:xfrm>
                  <a:custGeom>
                    <a:avLst/>
                    <a:gdLst>
                      <a:gd name="T0" fmla="*/ 0 w 273"/>
                      <a:gd name="T1" fmla="*/ 57 h 61"/>
                      <a:gd name="T2" fmla="*/ 266 w 273"/>
                      <a:gd name="T3" fmla="*/ 0 h 61"/>
                      <a:gd name="T4" fmla="*/ 273 w 273"/>
                      <a:gd name="T5" fmla="*/ 6 h 61"/>
                      <a:gd name="T6" fmla="*/ 0 w 273"/>
                      <a:gd name="T7" fmla="*/ 63 h 61"/>
                      <a:gd name="T8" fmla="*/ 0 w 273"/>
                      <a:gd name="T9" fmla="*/ 57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3"/>
                      <a:gd name="T16" fmla="*/ 0 h 61"/>
                      <a:gd name="T17" fmla="*/ 273 w 27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3" h="61">
                        <a:moveTo>
                          <a:pt x="0" y="55"/>
                        </a:moveTo>
                        <a:lnTo>
                          <a:pt x="266" y="0"/>
                        </a:lnTo>
                        <a:cubicBezTo>
                          <a:pt x="266" y="0"/>
                          <a:pt x="270" y="1"/>
                          <a:pt x="273" y="6"/>
                        </a:cubicBezTo>
                        <a:lnTo>
                          <a:pt x="0" y="61"/>
                        </a:lnTo>
                        <a:lnTo>
                          <a:pt x="0" y="5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27" name="Freeform 1162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284"/>
                    <a:ext cx="278" cy="68"/>
                  </a:xfrm>
                  <a:custGeom>
                    <a:avLst/>
                    <a:gdLst>
                      <a:gd name="T0" fmla="*/ 4 w 277"/>
                      <a:gd name="T1" fmla="*/ 42 h 68"/>
                      <a:gd name="T2" fmla="*/ 26 w 277"/>
                      <a:gd name="T3" fmla="*/ 68 h 68"/>
                      <a:gd name="T4" fmla="*/ 207 w 277"/>
                      <a:gd name="T5" fmla="*/ 32 h 68"/>
                      <a:gd name="T6" fmla="*/ 189 w 277"/>
                      <a:gd name="T7" fmla="*/ 20 h 68"/>
                      <a:gd name="T8" fmla="*/ 221 w 277"/>
                      <a:gd name="T9" fmla="*/ 13 h 68"/>
                      <a:gd name="T10" fmla="*/ 241 w 277"/>
                      <a:gd name="T11" fmla="*/ 25 h 68"/>
                      <a:gd name="T12" fmla="*/ 279 w 277"/>
                      <a:gd name="T13" fmla="*/ 17 h 68"/>
                      <a:gd name="T14" fmla="*/ 279 w 277"/>
                      <a:gd name="T15" fmla="*/ 16 h 68"/>
                      <a:gd name="T16" fmla="*/ 244 w 277"/>
                      <a:gd name="T17" fmla="*/ 0 h 68"/>
                      <a:gd name="T18" fmla="*/ 202 w 277"/>
                      <a:gd name="T19" fmla="*/ 7 h 68"/>
                      <a:gd name="T20" fmla="*/ 196 w 277"/>
                      <a:gd name="T21" fmla="*/ 1 h 68"/>
                      <a:gd name="T22" fmla="*/ 168 w 277"/>
                      <a:gd name="T23" fmla="*/ 6 h 68"/>
                      <a:gd name="T24" fmla="*/ 171 w 277"/>
                      <a:gd name="T25" fmla="*/ 7 h 68"/>
                      <a:gd name="T26" fmla="*/ 167 w 277"/>
                      <a:gd name="T27" fmla="*/ 8 h 68"/>
                      <a:gd name="T28" fmla="*/ 165 w 277"/>
                      <a:gd name="T29" fmla="*/ 6 h 68"/>
                      <a:gd name="T30" fmla="*/ 121 w 277"/>
                      <a:gd name="T31" fmla="*/ 13 h 68"/>
                      <a:gd name="T32" fmla="*/ 125 w 277"/>
                      <a:gd name="T33" fmla="*/ 18 h 68"/>
                      <a:gd name="T34" fmla="*/ 121 w 277"/>
                      <a:gd name="T35" fmla="*/ 19 h 68"/>
                      <a:gd name="T36" fmla="*/ 116 w 277"/>
                      <a:gd name="T37" fmla="*/ 13 h 68"/>
                      <a:gd name="T38" fmla="*/ 74 w 277"/>
                      <a:gd name="T39" fmla="*/ 20 h 68"/>
                      <a:gd name="T40" fmla="*/ 74 w 277"/>
                      <a:gd name="T41" fmla="*/ 23 h 68"/>
                      <a:gd name="T42" fmla="*/ 76 w 277"/>
                      <a:gd name="T43" fmla="*/ 26 h 68"/>
                      <a:gd name="T44" fmla="*/ 71 w 277"/>
                      <a:gd name="T45" fmla="*/ 26 h 68"/>
                      <a:gd name="T46" fmla="*/ 67 w 277"/>
                      <a:gd name="T47" fmla="*/ 21 h 68"/>
                      <a:gd name="T48" fmla="*/ 21 w 277"/>
                      <a:gd name="T49" fmla="*/ 28 h 68"/>
                      <a:gd name="T50" fmla="*/ 20 w 277"/>
                      <a:gd name="T51" fmla="*/ 31 h 68"/>
                      <a:gd name="T52" fmla="*/ 22 w 277"/>
                      <a:gd name="T53" fmla="*/ 34 h 68"/>
                      <a:gd name="T54" fmla="*/ 14 w 277"/>
                      <a:gd name="T55" fmla="*/ 35 h 68"/>
                      <a:gd name="T56" fmla="*/ 10 w 277"/>
                      <a:gd name="T57" fmla="*/ 30 h 68"/>
                      <a:gd name="T58" fmla="*/ 0 w 277"/>
                      <a:gd name="T59" fmla="*/ 31 h 68"/>
                      <a:gd name="T60" fmla="*/ 0 w 277"/>
                      <a:gd name="T61" fmla="*/ 35 h 68"/>
                      <a:gd name="T62" fmla="*/ 4 w 277"/>
                      <a:gd name="T63" fmla="*/ 38 h 68"/>
                      <a:gd name="T64" fmla="*/ 4 w 277"/>
                      <a:gd name="T65" fmla="*/ 42 h 6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77"/>
                      <a:gd name="T100" fmla="*/ 0 h 68"/>
                      <a:gd name="T101" fmla="*/ 277 w 277"/>
                      <a:gd name="T102" fmla="*/ 68 h 6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77" h="68">
                        <a:moveTo>
                          <a:pt x="4" y="42"/>
                        </a:moveTo>
                        <a:lnTo>
                          <a:pt x="26" y="68"/>
                        </a:lnTo>
                        <a:lnTo>
                          <a:pt x="205" y="32"/>
                        </a:lnTo>
                        <a:lnTo>
                          <a:pt x="187" y="20"/>
                        </a:lnTo>
                        <a:lnTo>
                          <a:pt x="219" y="13"/>
                        </a:lnTo>
                        <a:lnTo>
                          <a:pt x="239" y="25"/>
                        </a:lnTo>
                        <a:lnTo>
                          <a:pt x="277" y="17"/>
                        </a:lnTo>
                        <a:lnTo>
                          <a:pt x="277" y="16"/>
                        </a:lnTo>
                        <a:lnTo>
                          <a:pt x="242" y="0"/>
                        </a:lnTo>
                        <a:lnTo>
                          <a:pt x="200" y="7"/>
                        </a:lnTo>
                        <a:lnTo>
                          <a:pt x="194" y="1"/>
                        </a:lnTo>
                        <a:lnTo>
                          <a:pt x="166" y="6"/>
                        </a:lnTo>
                        <a:lnTo>
                          <a:pt x="169" y="7"/>
                        </a:lnTo>
                        <a:lnTo>
                          <a:pt x="165" y="8"/>
                        </a:lnTo>
                        <a:lnTo>
                          <a:pt x="163" y="6"/>
                        </a:lnTo>
                        <a:lnTo>
                          <a:pt x="121" y="13"/>
                        </a:lnTo>
                        <a:lnTo>
                          <a:pt x="125" y="18"/>
                        </a:lnTo>
                        <a:lnTo>
                          <a:pt x="121" y="19"/>
                        </a:lnTo>
                        <a:lnTo>
                          <a:pt x="116" y="13"/>
                        </a:lnTo>
                        <a:lnTo>
                          <a:pt x="74" y="20"/>
                        </a:lnTo>
                        <a:lnTo>
                          <a:pt x="74" y="23"/>
                        </a:lnTo>
                        <a:lnTo>
                          <a:pt x="76" y="26"/>
                        </a:lnTo>
                        <a:lnTo>
                          <a:pt x="71" y="26"/>
                        </a:lnTo>
                        <a:lnTo>
                          <a:pt x="67" y="21"/>
                        </a:lnTo>
                        <a:lnTo>
                          <a:pt x="21" y="28"/>
                        </a:lnTo>
                        <a:lnTo>
                          <a:pt x="20" y="31"/>
                        </a:lnTo>
                        <a:lnTo>
                          <a:pt x="22" y="34"/>
                        </a:lnTo>
                        <a:lnTo>
                          <a:pt x="14" y="35"/>
                        </a:lnTo>
                        <a:lnTo>
                          <a:pt x="10" y="30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4" y="38"/>
                        </a:lnTo>
                        <a:lnTo>
                          <a:pt x="4" y="42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28" name="Freeform 1163"/>
                  <p:cNvSpPr>
                    <a:spLocks noChangeArrowheads="1"/>
                  </p:cNvSpPr>
                  <p:nvPr/>
                </p:nvSpPr>
                <p:spPr bwMode="auto">
                  <a:xfrm>
                    <a:off x="242" y="302"/>
                    <a:ext cx="37" cy="14"/>
                  </a:xfrm>
                  <a:custGeom>
                    <a:avLst/>
                    <a:gdLst>
                      <a:gd name="T0" fmla="*/ 0 w 36"/>
                      <a:gd name="T1" fmla="*/ 10 h 13"/>
                      <a:gd name="T2" fmla="*/ 6 w 36"/>
                      <a:gd name="T3" fmla="*/ 15 h 13"/>
                      <a:gd name="T4" fmla="*/ 38 w 36"/>
                      <a:gd name="T5" fmla="*/ 9 h 13"/>
                      <a:gd name="T6" fmla="*/ 38 w 36"/>
                      <a:gd name="T7" fmla="*/ 5 h 13"/>
                      <a:gd name="T8" fmla="*/ 31 w 36"/>
                      <a:gd name="T9" fmla="*/ 1 h 13"/>
                      <a:gd name="T10" fmla="*/ 21 w 36"/>
                      <a:gd name="T11" fmla="*/ 3 h 13"/>
                      <a:gd name="T12" fmla="*/ 14 w 36"/>
                      <a:gd name="T13" fmla="*/ 0 h 13"/>
                      <a:gd name="T14" fmla="*/ 3 w 36"/>
                      <a:gd name="T15" fmla="*/ 1 h 13"/>
                      <a:gd name="T16" fmla="*/ 7 w 36"/>
                      <a:gd name="T17" fmla="*/ 5 h 13"/>
                      <a:gd name="T18" fmla="*/ 0 w 36"/>
                      <a:gd name="T19" fmla="*/ 9 h 13"/>
                      <a:gd name="T20" fmla="*/ 0 w 36"/>
                      <a:gd name="T21" fmla="*/ 10 h 1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6"/>
                      <a:gd name="T34" fmla="*/ 0 h 13"/>
                      <a:gd name="T35" fmla="*/ 36 w 36"/>
                      <a:gd name="T36" fmla="*/ 13 h 1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6" h="13">
                        <a:moveTo>
                          <a:pt x="0" y="8"/>
                        </a:moveTo>
                        <a:lnTo>
                          <a:pt x="6" y="13"/>
                        </a:lnTo>
                        <a:lnTo>
                          <a:pt x="36" y="7"/>
                        </a:lnTo>
                        <a:lnTo>
                          <a:pt x="36" y="5"/>
                        </a:lnTo>
                        <a:lnTo>
                          <a:pt x="29" y="1"/>
                        </a:lnTo>
                        <a:lnTo>
                          <a:pt x="19" y="3"/>
                        </a:lnTo>
                        <a:lnTo>
                          <a:pt x="14" y="0"/>
                        </a:lnTo>
                        <a:lnTo>
                          <a:pt x="3" y="1"/>
                        </a:lnTo>
                        <a:lnTo>
                          <a:pt x="7" y="5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29" name="Line 1164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249" y="30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30" name="Freeform 1165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255" y="309"/>
                    <a:ext cx="6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0 w 5"/>
                      <a:gd name="T5" fmla="*/ 0 h 1"/>
                      <a:gd name="T6" fmla="*/ 0 w 5"/>
                      <a:gd name="T7" fmla="*/ 0 h 1"/>
                      <a:gd name="T8" fmla="*/ 0 w 5"/>
                      <a:gd name="T9" fmla="*/ 0 h 1"/>
                      <a:gd name="T10" fmla="*/ 0 w 5"/>
                      <a:gd name="T11" fmla="*/ 0 h 1"/>
                      <a:gd name="T12" fmla="*/ 0 w 5"/>
                      <a:gd name="T13" fmla="*/ 0 h 1"/>
                      <a:gd name="T14" fmla="*/ 0 w 5"/>
                      <a:gd name="T15" fmla="*/ 0 h 1"/>
                      <a:gd name="T16" fmla="*/ 0 w 5"/>
                      <a:gd name="T17" fmla="*/ 0 h 1"/>
                      <a:gd name="T18" fmla="*/ 0 w 5"/>
                      <a:gd name="T19" fmla="*/ 0 h 1"/>
                      <a:gd name="T20" fmla="*/ 0 w 5"/>
                      <a:gd name="T21" fmla="*/ 0 h 1"/>
                      <a:gd name="T22" fmla="*/ 0 w 5"/>
                      <a:gd name="T23" fmla="*/ 0 h 1"/>
                      <a:gd name="T24" fmla="*/ 1 w 5"/>
                      <a:gd name="T25" fmla="*/ 0 h 1"/>
                      <a:gd name="T26" fmla="*/ 1 w 5"/>
                      <a:gd name="T27" fmla="*/ 0 h 1"/>
                      <a:gd name="T28" fmla="*/ 1 w 5"/>
                      <a:gd name="T29" fmla="*/ 0 h 1"/>
                      <a:gd name="T30" fmla="*/ 1 w 5"/>
                      <a:gd name="T31" fmla="*/ 0 h 1"/>
                      <a:gd name="T32" fmla="*/ 1 w 5"/>
                      <a:gd name="T33" fmla="*/ 0 h 1"/>
                      <a:gd name="T34" fmla="*/ 1 w 5"/>
                      <a:gd name="T35" fmla="*/ 0 h 1"/>
                      <a:gd name="T36" fmla="*/ 1 w 5"/>
                      <a:gd name="T37" fmla="*/ 0 h 1"/>
                      <a:gd name="T38" fmla="*/ 1 w 5"/>
                      <a:gd name="T39" fmla="*/ 0 h 1"/>
                      <a:gd name="T40" fmla="*/ 1 w 5"/>
                      <a:gd name="T41" fmla="*/ 0 h 1"/>
                      <a:gd name="T42" fmla="*/ 1 w 5"/>
                      <a:gd name="T43" fmla="*/ 0 h 1"/>
                      <a:gd name="T44" fmla="*/ 2 w 5"/>
                      <a:gd name="T45" fmla="*/ 0 h 1"/>
                      <a:gd name="T46" fmla="*/ 2 w 5"/>
                      <a:gd name="T47" fmla="*/ 0 h 1"/>
                      <a:gd name="T48" fmla="*/ 2 w 5"/>
                      <a:gd name="T49" fmla="*/ 0 h 1"/>
                      <a:gd name="T50" fmla="*/ 2 w 5"/>
                      <a:gd name="T51" fmla="*/ 0 h 1"/>
                      <a:gd name="T52" fmla="*/ 2 w 5"/>
                      <a:gd name="T53" fmla="*/ 0 h 1"/>
                      <a:gd name="T54" fmla="*/ 2 w 5"/>
                      <a:gd name="T55" fmla="*/ 0 h 1"/>
                      <a:gd name="T56" fmla="*/ 2 w 5"/>
                      <a:gd name="T57" fmla="*/ 0 h 1"/>
                      <a:gd name="T58" fmla="*/ 2 w 5"/>
                      <a:gd name="T59" fmla="*/ 0 h 1"/>
                      <a:gd name="T60" fmla="*/ 2 w 5"/>
                      <a:gd name="T61" fmla="*/ 0 h 1"/>
                      <a:gd name="T62" fmla="*/ 2 w 5"/>
                      <a:gd name="T63" fmla="*/ 0 h 1"/>
                      <a:gd name="T64" fmla="*/ 5 w 5"/>
                      <a:gd name="T65" fmla="*/ 0 h 1"/>
                      <a:gd name="T66" fmla="*/ 5 w 5"/>
                      <a:gd name="T67" fmla="*/ 0 h 1"/>
                      <a:gd name="T68" fmla="*/ 5 w 5"/>
                      <a:gd name="T69" fmla="*/ 0 h 1"/>
                      <a:gd name="T70" fmla="*/ 5 w 5"/>
                      <a:gd name="T71" fmla="*/ 0 h 1"/>
                      <a:gd name="T72" fmla="*/ 5 w 5"/>
                      <a:gd name="T73" fmla="*/ 0 h 1"/>
                      <a:gd name="T74" fmla="*/ 5 w 5"/>
                      <a:gd name="T75" fmla="*/ 0 h 1"/>
                      <a:gd name="T76" fmla="*/ 5 w 5"/>
                      <a:gd name="T77" fmla="*/ 0 h 1"/>
                      <a:gd name="T78" fmla="*/ 5 w 5"/>
                      <a:gd name="T79" fmla="*/ 0 h 1"/>
                      <a:gd name="T80" fmla="*/ 5 w 5"/>
                      <a:gd name="T81" fmla="*/ 0 h 1"/>
                      <a:gd name="T82" fmla="*/ 5 w 5"/>
                      <a:gd name="T83" fmla="*/ 0 h 1"/>
                      <a:gd name="T84" fmla="*/ 6 w 5"/>
                      <a:gd name="T85" fmla="*/ 0 h 1"/>
                      <a:gd name="T86" fmla="*/ 6 w 5"/>
                      <a:gd name="T87" fmla="*/ 0 h 1"/>
                      <a:gd name="T88" fmla="*/ 6 w 5"/>
                      <a:gd name="T89" fmla="*/ 0 h 1"/>
                      <a:gd name="T90" fmla="*/ 6 w 5"/>
                      <a:gd name="T91" fmla="*/ 0 h 1"/>
                      <a:gd name="T92" fmla="*/ 6 w 5"/>
                      <a:gd name="T93" fmla="*/ 0 h 1"/>
                      <a:gd name="T94" fmla="*/ 6 w 5"/>
                      <a:gd name="T95" fmla="*/ 0 h 1"/>
                      <a:gd name="T96" fmla="*/ 6 w 5"/>
                      <a:gd name="T97" fmla="*/ 0 h 1"/>
                      <a:gd name="T98" fmla="*/ 6 w 5"/>
                      <a:gd name="T99" fmla="*/ 0 h 1"/>
                      <a:gd name="T100" fmla="*/ 6 w 5"/>
                      <a:gd name="T101" fmla="*/ 0 h 1"/>
                      <a:gd name="T102" fmla="*/ 6 w 5"/>
                      <a:gd name="T103" fmla="*/ 0 h 1"/>
                      <a:gd name="T104" fmla="*/ 6 w 5"/>
                      <a:gd name="T105" fmla="*/ 0 h 1"/>
                      <a:gd name="T106" fmla="*/ 7 w 5"/>
                      <a:gd name="T107" fmla="*/ 0 h 1"/>
                      <a:gd name="T108" fmla="*/ 7 w 5"/>
                      <a:gd name="T109" fmla="*/ 0 h 1"/>
                      <a:gd name="T110" fmla="*/ 7 w 5"/>
                      <a:gd name="T111" fmla="*/ 0 h 1"/>
                      <a:gd name="T112" fmla="*/ 7 w 5"/>
                      <a:gd name="T113" fmla="*/ 0 h 1"/>
                      <a:gd name="T114" fmla="*/ 7 w 5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5"/>
                      <a:gd name="T175" fmla="*/ 0 h 1"/>
                      <a:gd name="T176" fmla="*/ 5 w 5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31" name="Freeform 1166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266" y="308"/>
                    <a:ext cx="4" cy="0"/>
                  </a:xfrm>
                  <a:custGeom>
                    <a:avLst/>
                    <a:gdLst>
                      <a:gd name="T0" fmla="*/ 0 w 4"/>
                      <a:gd name="T1" fmla="*/ 0 w 4"/>
                      <a:gd name="T2" fmla="*/ 0 w 4"/>
                      <a:gd name="T3" fmla="*/ 0 w 4"/>
                      <a:gd name="T4" fmla="*/ 0 w 4"/>
                      <a:gd name="T5" fmla="*/ 0 w 4"/>
                      <a:gd name="T6" fmla="*/ 0 w 4"/>
                      <a:gd name="T7" fmla="*/ 0 w 4"/>
                      <a:gd name="T8" fmla="*/ 1 w 4"/>
                      <a:gd name="T9" fmla="*/ 1 w 4"/>
                      <a:gd name="T10" fmla="*/ 1 w 4"/>
                      <a:gd name="T11" fmla="*/ 1 w 4"/>
                      <a:gd name="T12" fmla="*/ 1 w 4"/>
                      <a:gd name="T13" fmla="*/ 1 w 4"/>
                      <a:gd name="T14" fmla="*/ 1 w 4"/>
                      <a:gd name="T15" fmla="*/ 2 w 4"/>
                      <a:gd name="T16" fmla="*/ 2 w 4"/>
                      <a:gd name="T17" fmla="*/ 2 w 4"/>
                      <a:gd name="T18" fmla="*/ 2 w 4"/>
                      <a:gd name="T19" fmla="*/ 2 w 4"/>
                      <a:gd name="T20" fmla="*/ 2 w 4"/>
                      <a:gd name="T21" fmla="*/ 2 w 4"/>
                      <a:gd name="T22" fmla="*/ 3 w 4"/>
                      <a:gd name="T23" fmla="*/ 3 w 4"/>
                      <a:gd name="T24" fmla="*/ 3 w 4"/>
                      <a:gd name="T25" fmla="*/ 3 w 4"/>
                      <a:gd name="T26" fmla="*/ 3 w 4"/>
                      <a:gd name="T27" fmla="*/ 3 w 4"/>
                      <a:gd name="T28" fmla="*/ 3 w 4"/>
                      <a:gd name="T29" fmla="*/ 4 w 4"/>
                      <a:gd name="T30" fmla="*/ 4 w 4"/>
                      <a:gd name="T31" fmla="*/ 4 w 4"/>
                      <a:gd name="T32" fmla="*/ 4 w 4"/>
                      <a:gd name="T33" fmla="*/ 4 w 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w 4"/>
                      <a:gd name="T69" fmla="*/ 4 w 4"/>
                    </a:gdLst>
                    <a:ahLst/>
                    <a:cxnLst>
                      <a:cxn ang="T34">
                        <a:pos x="T0" y="0"/>
                      </a:cxn>
                      <a:cxn ang="T35">
                        <a:pos x="T1" y="0"/>
                      </a:cxn>
                      <a:cxn ang="T36">
                        <a:pos x="T2" y="0"/>
                      </a:cxn>
                      <a:cxn ang="T37">
                        <a:pos x="T3" y="0"/>
                      </a:cxn>
                      <a:cxn ang="T38">
                        <a:pos x="T4" y="0"/>
                      </a:cxn>
                      <a:cxn ang="T39">
                        <a:pos x="T5" y="0"/>
                      </a:cxn>
                      <a:cxn ang="T40">
                        <a:pos x="T6" y="0"/>
                      </a:cxn>
                      <a:cxn ang="T41">
                        <a:pos x="T7" y="0"/>
                      </a:cxn>
                      <a:cxn ang="T42">
                        <a:pos x="T8" y="0"/>
                      </a:cxn>
                      <a:cxn ang="T43">
                        <a:pos x="T9" y="0"/>
                      </a:cxn>
                      <a:cxn ang="T44">
                        <a:pos x="T10" y="0"/>
                      </a:cxn>
                      <a:cxn ang="T45">
                        <a:pos x="T11" y="0"/>
                      </a:cxn>
                      <a:cxn ang="T46">
                        <a:pos x="T12" y="0"/>
                      </a:cxn>
                      <a:cxn ang="T47">
                        <a:pos x="T13" y="0"/>
                      </a:cxn>
                      <a:cxn ang="T48">
                        <a:pos x="T14" y="0"/>
                      </a:cxn>
                      <a:cxn ang="T49">
                        <a:pos x="T15" y="0"/>
                      </a:cxn>
                      <a:cxn ang="T50">
                        <a:pos x="T16" y="0"/>
                      </a:cxn>
                      <a:cxn ang="T51">
                        <a:pos x="T17" y="0"/>
                      </a:cxn>
                      <a:cxn ang="T52">
                        <a:pos x="T18" y="0"/>
                      </a:cxn>
                      <a:cxn ang="T53">
                        <a:pos x="T19" y="0"/>
                      </a:cxn>
                      <a:cxn ang="T54">
                        <a:pos x="T20" y="0"/>
                      </a:cxn>
                      <a:cxn ang="T55">
                        <a:pos x="T21" y="0"/>
                      </a:cxn>
                      <a:cxn ang="T56">
                        <a:pos x="T22" y="0"/>
                      </a:cxn>
                      <a:cxn ang="T57">
                        <a:pos x="T23" y="0"/>
                      </a:cxn>
                      <a:cxn ang="T58">
                        <a:pos x="T24" y="0"/>
                      </a:cxn>
                      <a:cxn ang="T59">
                        <a:pos x="T25" y="0"/>
                      </a:cxn>
                      <a:cxn ang="T60">
                        <a:pos x="T26" y="0"/>
                      </a:cxn>
                      <a:cxn ang="T61">
                        <a:pos x="T27" y="0"/>
                      </a:cxn>
                      <a:cxn ang="T62">
                        <a:pos x="T28" y="0"/>
                      </a:cxn>
                      <a:cxn ang="T63">
                        <a:pos x="T29" y="0"/>
                      </a:cxn>
                      <a:cxn ang="T64">
                        <a:pos x="T30" y="0"/>
                      </a:cxn>
                      <a:cxn ang="T65">
                        <a:pos x="T31" y="0"/>
                      </a:cxn>
                      <a:cxn ang="T66">
                        <a:pos x="T32" y="0"/>
                      </a:cxn>
                      <a:cxn ang="T67">
                        <a:pos x="T33" y="0"/>
                      </a:cxn>
                    </a:cxnLst>
                    <a:rect l="T68" t="0" r="T69" b="0"/>
                    <a:pathLst>
                      <a:path w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32" name="Line 1167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258" y="295"/>
                    <a:ext cx="2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33" name="Freeform 1168"/>
                  <p:cNvSpPr>
                    <a:spLocks noChangeArrowheads="1"/>
                  </p:cNvSpPr>
                  <p:nvPr/>
                </p:nvSpPr>
                <p:spPr bwMode="auto">
                  <a:xfrm>
                    <a:off x="268" y="287"/>
                    <a:ext cx="31" cy="17"/>
                  </a:xfrm>
                  <a:custGeom>
                    <a:avLst/>
                    <a:gdLst>
                      <a:gd name="T0" fmla="*/ 0 w 31"/>
                      <a:gd name="T1" fmla="*/ 0 h 17"/>
                      <a:gd name="T2" fmla="*/ 31 w 31"/>
                      <a:gd name="T3" fmla="*/ 14 h 17"/>
                      <a:gd name="T4" fmla="*/ 31 w 31"/>
                      <a:gd name="T5" fmla="*/ 17 h 17"/>
                      <a:gd name="T6" fmla="*/ 0 60000 65536"/>
                      <a:gd name="T7" fmla="*/ 0 60000 65536"/>
                      <a:gd name="T8" fmla="*/ 0 60000 65536"/>
                      <a:gd name="T9" fmla="*/ 0 w 31"/>
                      <a:gd name="T10" fmla="*/ 0 h 17"/>
                      <a:gd name="T11" fmla="*/ 31 w 31"/>
                      <a:gd name="T12" fmla="*/ 17 h 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" h="17">
                        <a:moveTo>
                          <a:pt x="0" y="0"/>
                        </a:moveTo>
                        <a:lnTo>
                          <a:pt x="31" y="14"/>
                        </a:lnTo>
                        <a:lnTo>
                          <a:pt x="31" y="1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34" name="Freeform 1169"/>
                  <p:cNvSpPr>
                    <a:spLocks noChangeArrowheads="1"/>
                  </p:cNvSpPr>
                  <p:nvPr/>
                </p:nvSpPr>
                <p:spPr bwMode="auto">
                  <a:xfrm>
                    <a:off x="276" y="285"/>
                    <a:ext cx="33" cy="18"/>
                  </a:xfrm>
                  <a:custGeom>
                    <a:avLst/>
                    <a:gdLst>
                      <a:gd name="T0" fmla="*/ 0 w 32"/>
                      <a:gd name="T1" fmla="*/ 0 h 18"/>
                      <a:gd name="T2" fmla="*/ 34 w 32"/>
                      <a:gd name="T3" fmla="*/ 14 h 18"/>
                      <a:gd name="T4" fmla="*/ 34 w 32"/>
                      <a:gd name="T5" fmla="*/ 18 h 18"/>
                      <a:gd name="T6" fmla="*/ 0 60000 65536"/>
                      <a:gd name="T7" fmla="*/ 0 60000 65536"/>
                      <a:gd name="T8" fmla="*/ 0 60000 65536"/>
                      <a:gd name="T9" fmla="*/ 0 w 32"/>
                      <a:gd name="T10" fmla="*/ 0 h 18"/>
                      <a:gd name="T11" fmla="*/ 32 w 32"/>
                      <a:gd name="T12" fmla="*/ 18 h 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" h="18">
                        <a:moveTo>
                          <a:pt x="0" y="0"/>
                        </a:moveTo>
                        <a:lnTo>
                          <a:pt x="32" y="14"/>
                        </a:lnTo>
                        <a:lnTo>
                          <a:pt x="32" y="1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35" name="Freeform 1170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90"/>
                    <a:ext cx="11" cy="7"/>
                  </a:xfrm>
                  <a:custGeom>
                    <a:avLst/>
                    <a:gdLst>
                      <a:gd name="T0" fmla="*/ 1 w 11"/>
                      <a:gd name="T1" fmla="*/ 0 h 7"/>
                      <a:gd name="T2" fmla="*/ 11 w 11"/>
                      <a:gd name="T3" fmla="*/ 7 h 7"/>
                      <a:gd name="T4" fmla="*/ 9 w 11"/>
                      <a:gd name="T5" fmla="*/ 7 h 7"/>
                      <a:gd name="T6" fmla="*/ 0 w 11"/>
                      <a:gd name="T7" fmla="*/ 0 h 7"/>
                      <a:gd name="T8" fmla="*/ 1 w 11"/>
                      <a:gd name="T9" fmla="*/ 0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7"/>
                      <a:gd name="T17" fmla="*/ 11 w 11"/>
                      <a:gd name="T18" fmla="*/ 7 h 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7">
                        <a:moveTo>
                          <a:pt x="1" y="0"/>
                        </a:moveTo>
                        <a:lnTo>
                          <a:pt x="11" y="7"/>
                        </a:lnTo>
                        <a:lnTo>
                          <a:pt x="9" y="7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36" name="Freeform 1171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231" y="298"/>
                    <a:ext cx="7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7 w 7"/>
                      <a:gd name="T3" fmla="*/ 0 h 1"/>
                      <a:gd name="T4" fmla="*/ 0 60000 65536"/>
                      <a:gd name="T5" fmla="*/ 0 60000 65536"/>
                      <a:gd name="T6" fmla="*/ 0 w 7"/>
                      <a:gd name="T7" fmla="*/ 0 h 1"/>
                      <a:gd name="T8" fmla="*/ 7 w 7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" h="1">
                        <a:moveTo>
                          <a:pt x="0" y="0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37" name="Line 1172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19" y="291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38" name="Line 1173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28" y="29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39" name="Line 1174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37" y="29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40" name="Line 1175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26" y="315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41" name="Freeform 1176"/>
                  <p:cNvSpPr>
                    <a:spLocks noChangeArrowheads="1"/>
                  </p:cNvSpPr>
                  <p:nvPr/>
                </p:nvSpPr>
                <p:spPr bwMode="auto">
                  <a:xfrm>
                    <a:off x="215" y="314"/>
                    <a:ext cx="4" cy="6"/>
                  </a:xfrm>
                  <a:custGeom>
                    <a:avLst/>
                    <a:gdLst>
                      <a:gd name="T0" fmla="*/ 0 w 3"/>
                      <a:gd name="T1" fmla="*/ 0 h 5"/>
                      <a:gd name="T2" fmla="*/ 5 w 3"/>
                      <a:gd name="T3" fmla="*/ 5 h 5"/>
                      <a:gd name="T4" fmla="*/ 5 w 3"/>
                      <a:gd name="T5" fmla="*/ 7 h 5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5"/>
                      <a:gd name="T11" fmla="*/ 3 w 3"/>
                      <a:gd name="T12" fmla="*/ 5 h 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5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5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42" name="Freeform 1177"/>
                  <p:cNvSpPr>
                    <a:spLocks noChangeArrowheads="1"/>
                  </p:cNvSpPr>
                  <p:nvPr/>
                </p:nvSpPr>
                <p:spPr bwMode="auto">
                  <a:xfrm>
                    <a:off x="199" y="316"/>
                    <a:ext cx="6" cy="7"/>
                  </a:xfrm>
                  <a:custGeom>
                    <a:avLst/>
                    <a:gdLst>
                      <a:gd name="T0" fmla="*/ 0 w 5"/>
                      <a:gd name="T1" fmla="*/ 0 h 7"/>
                      <a:gd name="T2" fmla="*/ 7 w 5"/>
                      <a:gd name="T3" fmla="*/ 4 h 7"/>
                      <a:gd name="T4" fmla="*/ 7 w 5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7"/>
                      <a:gd name="T11" fmla="*/ 5 w 5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7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5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43" name="Freeform 1178"/>
                  <p:cNvSpPr>
                    <a:spLocks noChangeArrowheads="1"/>
                  </p:cNvSpPr>
                  <p:nvPr/>
                </p:nvSpPr>
                <p:spPr bwMode="auto">
                  <a:xfrm>
                    <a:off x="186" y="319"/>
                    <a:ext cx="4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4 w 4"/>
                      <a:gd name="T3" fmla="*/ 6 h 6"/>
                      <a:gd name="T4" fmla="*/ 4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44" name="Freeform 1179"/>
                  <p:cNvSpPr>
                    <a:spLocks noChangeArrowheads="1"/>
                  </p:cNvSpPr>
                  <p:nvPr/>
                </p:nvSpPr>
                <p:spPr bwMode="auto">
                  <a:xfrm>
                    <a:off x="110" y="333"/>
                    <a:ext cx="5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5 w 4"/>
                      <a:gd name="T3" fmla="*/ 5 h 6"/>
                      <a:gd name="T4" fmla="*/ 6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45" name="Freeform 1180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37"/>
                    <a:ext cx="3" cy="6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4 w 2"/>
                      <a:gd name="T3" fmla="*/ 2 h 6"/>
                      <a:gd name="T4" fmla="*/ 4 w 2"/>
                      <a:gd name="T5" fmla="*/ 6 h 6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6"/>
                      <a:gd name="T11" fmla="*/ 2 w 2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6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2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46" name="Freeform 1181"/>
                  <p:cNvSpPr>
                    <a:spLocks noChangeArrowheads="1"/>
                  </p:cNvSpPr>
                  <p:nvPr/>
                </p:nvSpPr>
                <p:spPr bwMode="auto">
                  <a:xfrm>
                    <a:off x="78" y="339"/>
                    <a:ext cx="3" cy="7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3 h 7"/>
                      <a:gd name="T4" fmla="*/ 3 w 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47" name="Line 1182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74" y="33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48" name="Line 1183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67" y="32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49" name="Line 1184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57" y="32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50" name="Line 1185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70" y="32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51" name="Line 1186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85" y="33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52" name="Line 1187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88" y="32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53" name="Line 1188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80" y="325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54" name="Line 1189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83" y="320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55" name="Line 1190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72" y="31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56" name="Freeform 1191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85" y="310"/>
                    <a:ext cx="6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7 w 5"/>
                      <a:gd name="T3" fmla="*/ 0 h 1"/>
                      <a:gd name="T4" fmla="*/ 0 60000 65536"/>
                      <a:gd name="T5" fmla="*/ 0 60000 65536"/>
                      <a:gd name="T6" fmla="*/ 0 w 5"/>
                      <a:gd name="T7" fmla="*/ 0 h 1"/>
                      <a:gd name="T8" fmla="*/ 5 w 5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" h="1">
                        <a:moveTo>
                          <a:pt x="0" y="0"/>
                        </a:move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57" name="Line 1192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94" y="31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58" name="Line 1193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92" y="32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59" name="Line 1194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9" y="32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60" name="Line 1195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99" y="33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61" name="Line 1196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11" y="3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62" name="Line 1197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12" y="32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63" name="Line 1198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05" y="32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64" name="Line 1199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06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65" name="Line 1200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97" y="30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66" name="Line 120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23" y="32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67" name="Line 1202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16" y="31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68" name="Line 1203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24" y="32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69" name="Line 1204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36" y="32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0" name="Line 1205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48" y="323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1" name="Line 1206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37" y="31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2" name="Line 1207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29" y="31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3" name="Line 1208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26" y="305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4" name="Line 1209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28" y="31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5" name="Line 1210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7" y="30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6" name="Line 1211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43" y="310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7" name="Line 1212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42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8" name="Line 1213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49" y="31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79" name="Line 1214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47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80" name="Line 1215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53" y="312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81" name="Line 1216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53" y="308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82" name="Line 1217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60" y="32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83" name="Line 1218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61" y="316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84" name="Line 1219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73" y="31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85" name="Line 1220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2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86" name="Line 1221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64" y="30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87" name="Line 1222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74" y="29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88" name="Line 1223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177" y="300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89" name="Freeform 1224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176" y="307"/>
                    <a:ext cx="4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4 w 4"/>
                      <a:gd name="T3" fmla="*/ 0 h 1"/>
                      <a:gd name="T4" fmla="*/ 0 60000 65536"/>
                      <a:gd name="T5" fmla="*/ 0 60000 65536"/>
                      <a:gd name="T6" fmla="*/ 0 w 4"/>
                      <a:gd name="T7" fmla="*/ 0 h 1"/>
                      <a:gd name="T8" fmla="*/ 4 w 4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1">
                        <a:moveTo>
                          <a:pt x="0" y="0"/>
                        </a:moveTo>
                        <a:lnTo>
                          <a:pt x="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990" name="Line 1225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83" y="31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1" name="Line 1226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184" y="31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2" name="Line 1227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85" y="29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3" name="Line 1228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184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4" name="Line 1229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87" y="306"/>
                    <a:ext cx="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5" name="Line 1230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94" y="31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6" name="Line 1231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19" y="294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7" name="Line 1232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22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8" name="Line 1233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95" y="30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99" name="Line 1234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95" y="29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0" name="Line 1235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05" y="31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1" name="Line 1236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05" y="308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2" name="Line 1237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07" y="30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3" name="Line 1238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64" y="33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04" name="Freeform 1239"/>
                  <p:cNvSpPr>
                    <a:spLocks noChangeArrowheads="1"/>
                  </p:cNvSpPr>
                  <p:nvPr/>
                </p:nvSpPr>
                <p:spPr bwMode="auto">
                  <a:xfrm>
                    <a:off x="56" y="296"/>
                    <a:ext cx="179" cy="40"/>
                  </a:xfrm>
                  <a:custGeom>
                    <a:avLst/>
                    <a:gdLst>
                      <a:gd name="T0" fmla="*/ 3 w 178"/>
                      <a:gd name="T1" fmla="*/ 30 h 40"/>
                      <a:gd name="T2" fmla="*/ 17 w 178"/>
                      <a:gd name="T3" fmla="*/ 27 h 40"/>
                      <a:gd name="T4" fmla="*/ 24 w 178"/>
                      <a:gd name="T5" fmla="*/ 31 h 40"/>
                      <a:gd name="T6" fmla="*/ 31 w 178"/>
                      <a:gd name="T7" fmla="*/ 25 h 40"/>
                      <a:gd name="T8" fmla="*/ 46 w 178"/>
                      <a:gd name="T9" fmla="*/ 38 h 40"/>
                      <a:gd name="T10" fmla="*/ 48 w 178"/>
                      <a:gd name="T11" fmla="*/ 33 h 40"/>
                      <a:gd name="T12" fmla="*/ 49 w 178"/>
                      <a:gd name="T13" fmla="*/ 27 h 40"/>
                      <a:gd name="T14" fmla="*/ 54 w 178"/>
                      <a:gd name="T15" fmla="*/ 21 h 40"/>
                      <a:gd name="T16" fmla="*/ 57 w 178"/>
                      <a:gd name="T17" fmla="*/ 17 h 40"/>
                      <a:gd name="T18" fmla="*/ 62 w 178"/>
                      <a:gd name="T19" fmla="*/ 30 h 40"/>
                      <a:gd name="T20" fmla="*/ 61 w 178"/>
                      <a:gd name="T21" fmla="*/ 25 h 40"/>
                      <a:gd name="T22" fmla="*/ 73 w 178"/>
                      <a:gd name="T23" fmla="*/ 28 h 40"/>
                      <a:gd name="T24" fmla="*/ 74 w 178"/>
                      <a:gd name="T25" fmla="*/ 22 h 40"/>
                      <a:gd name="T26" fmla="*/ 78 w 178"/>
                      <a:gd name="T27" fmla="*/ 17 h 40"/>
                      <a:gd name="T28" fmla="*/ 65 w 178"/>
                      <a:gd name="T29" fmla="*/ 18 h 40"/>
                      <a:gd name="T30" fmla="*/ 68 w 178"/>
                      <a:gd name="T31" fmla="*/ 14 h 40"/>
                      <a:gd name="T32" fmla="*/ 80 w 178"/>
                      <a:gd name="T33" fmla="*/ 12 h 40"/>
                      <a:gd name="T34" fmla="*/ 86 w 178"/>
                      <a:gd name="T35" fmla="*/ 20 h 40"/>
                      <a:gd name="T36" fmla="*/ 85 w 178"/>
                      <a:gd name="T37" fmla="*/ 25 h 40"/>
                      <a:gd name="T38" fmla="*/ 92 w 178"/>
                      <a:gd name="T39" fmla="*/ 15 h 40"/>
                      <a:gd name="T40" fmla="*/ 103 w 178"/>
                      <a:gd name="T41" fmla="*/ 13 h 40"/>
                      <a:gd name="T42" fmla="*/ 100 w 178"/>
                      <a:gd name="T43" fmla="*/ 19 h 40"/>
                      <a:gd name="T44" fmla="*/ 99 w 178"/>
                      <a:gd name="T45" fmla="*/ 25 h 40"/>
                      <a:gd name="T46" fmla="*/ 112 w 178"/>
                      <a:gd name="T47" fmla="*/ 22 h 40"/>
                      <a:gd name="T48" fmla="*/ 111 w 178"/>
                      <a:gd name="T49" fmla="*/ 16 h 40"/>
                      <a:gd name="T50" fmla="*/ 115 w 178"/>
                      <a:gd name="T51" fmla="*/ 11 h 40"/>
                      <a:gd name="T52" fmla="*/ 116 w 178"/>
                      <a:gd name="T53" fmla="*/ 8 h 40"/>
                      <a:gd name="T54" fmla="*/ 137 w 178"/>
                      <a:gd name="T55" fmla="*/ 4 h 40"/>
                      <a:gd name="T56" fmla="*/ 138 w 178"/>
                      <a:gd name="T57" fmla="*/ 9 h 40"/>
                      <a:gd name="T58" fmla="*/ 139 w 178"/>
                      <a:gd name="T59" fmla="*/ 21 h 40"/>
                      <a:gd name="T60" fmla="*/ 150 w 178"/>
                      <a:gd name="T61" fmla="*/ 0 h 40"/>
                      <a:gd name="T62" fmla="*/ 168 w 178"/>
                      <a:gd name="T63" fmla="*/ 8 h 40"/>
                      <a:gd name="T64" fmla="*/ 175 w 178"/>
                      <a:gd name="T65" fmla="*/ 10 h 40"/>
                      <a:gd name="T66" fmla="*/ 180 w 178"/>
                      <a:gd name="T67" fmla="*/ 14 h 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78"/>
                      <a:gd name="T103" fmla="*/ 0 h 40"/>
                      <a:gd name="T104" fmla="*/ 178 w 178"/>
                      <a:gd name="T105" fmla="*/ 40 h 4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78" h="40">
                        <a:moveTo>
                          <a:pt x="0" y="31"/>
                        </a:moveTo>
                        <a:lnTo>
                          <a:pt x="3" y="30"/>
                        </a:lnTo>
                        <a:moveTo>
                          <a:pt x="13" y="28"/>
                        </a:moveTo>
                        <a:lnTo>
                          <a:pt x="17" y="27"/>
                        </a:lnTo>
                        <a:moveTo>
                          <a:pt x="21" y="32"/>
                        </a:moveTo>
                        <a:lnTo>
                          <a:pt x="24" y="31"/>
                        </a:lnTo>
                        <a:moveTo>
                          <a:pt x="29" y="25"/>
                        </a:moveTo>
                        <a:lnTo>
                          <a:pt x="31" y="25"/>
                        </a:lnTo>
                        <a:moveTo>
                          <a:pt x="43" y="40"/>
                        </a:moveTo>
                        <a:lnTo>
                          <a:pt x="46" y="38"/>
                        </a:lnTo>
                        <a:moveTo>
                          <a:pt x="46" y="33"/>
                        </a:moveTo>
                        <a:lnTo>
                          <a:pt x="48" y="33"/>
                        </a:lnTo>
                        <a:moveTo>
                          <a:pt x="46" y="28"/>
                        </a:moveTo>
                        <a:lnTo>
                          <a:pt x="49" y="27"/>
                        </a:lnTo>
                        <a:moveTo>
                          <a:pt x="51" y="21"/>
                        </a:moveTo>
                        <a:lnTo>
                          <a:pt x="54" y="21"/>
                        </a:lnTo>
                        <a:moveTo>
                          <a:pt x="54" y="18"/>
                        </a:moveTo>
                        <a:lnTo>
                          <a:pt x="57" y="17"/>
                        </a:lnTo>
                        <a:moveTo>
                          <a:pt x="59" y="31"/>
                        </a:moveTo>
                        <a:lnTo>
                          <a:pt x="62" y="30"/>
                        </a:lnTo>
                        <a:moveTo>
                          <a:pt x="59" y="25"/>
                        </a:moveTo>
                        <a:lnTo>
                          <a:pt x="61" y="25"/>
                        </a:lnTo>
                        <a:moveTo>
                          <a:pt x="72" y="29"/>
                        </a:moveTo>
                        <a:lnTo>
                          <a:pt x="73" y="28"/>
                        </a:lnTo>
                        <a:moveTo>
                          <a:pt x="71" y="23"/>
                        </a:moveTo>
                        <a:lnTo>
                          <a:pt x="74" y="22"/>
                        </a:lnTo>
                        <a:moveTo>
                          <a:pt x="76" y="18"/>
                        </a:moveTo>
                        <a:lnTo>
                          <a:pt x="78" y="17"/>
                        </a:lnTo>
                        <a:moveTo>
                          <a:pt x="64" y="19"/>
                        </a:moveTo>
                        <a:lnTo>
                          <a:pt x="65" y="18"/>
                        </a:lnTo>
                        <a:moveTo>
                          <a:pt x="66" y="15"/>
                        </a:moveTo>
                        <a:lnTo>
                          <a:pt x="68" y="14"/>
                        </a:lnTo>
                        <a:moveTo>
                          <a:pt x="77" y="13"/>
                        </a:moveTo>
                        <a:lnTo>
                          <a:pt x="80" y="12"/>
                        </a:lnTo>
                        <a:moveTo>
                          <a:pt x="84" y="20"/>
                        </a:moveTo>
                        <a:lnTo>
                          <a:pt x="86" y="20"/>
                        </a:lnTo>
                        <a:moveTo>
                          <a:pt x="83" y="26"/>
                        </a:moveTo>
                        <a:lnTo>
                          <a:pt x="85" y="25"/>
                        </a:lnTo>
                        <a:moveTo>
                          <a:pt x="89" y="16"/>
                        </a:moveTo>
                        <a:lnTo>
                          <a:pt x="90" y="15"/>
                        </a:lnTo>
                        <a:moveTo>
                          <a:pt x="99" y="14"/>
                        </a:moveTo>
                        <a:lnTo>
                          <a:pt x="101" y="13"/>
                        </a:lnTo>
                        <a:moveTo>
                          <a:pt x="96" y="20"/>
                        </a:moveTo>
                        <a:lnTo>
                          <a:pt x="98" y="19"/>
                        </a:lnTo>
                        <a:moveTo>
                          <a:pt x="96" y="25"/>
                        </a:moveTo>
                        <a:lnTo>
                          <a:pt x="97" y="25"/>
                        </a:lnTo>
                        <a:moveTo>
                          <a:pt x="107" y="22"/>
                        </a:moveTo>
                        <a:lnTo>
                          <a:pt x="110" y="22"/>
                        </a:lnTo>
                        <a:moveTo>
                          <a:pt x="108" y="17"/>
                        </a:moveTo>
                        <a:lnTo>
                          <a:pt x="109" y="16"/>
                        </a:lnTo>
                        <a:moveTo>
                          <a:pt x="111" y="11"/>
                        </a:moveTo>
                        <a:lnTo>
                          <a:pt x="113" y="11"/>
                        </a:lnTo>
                        <a:moveTo>
                          <a:pt x="111" y="8"/>
                        </a:moveTo>
                        <a:lnTo>
                          <a:pt x="114" y="8"/>
                        </a:lnTo>
                        <a:moveTo>
                          <a:pt x="133" y="5"/>
                        </a:moveTo>
                        <a:lnTo>
                          <a:pt x="135" y="4"/>
                        </a:lnTo>
                        <a:moveTo>
                          <a:pt x="134" y="9"/>
                        </a:moveTo>
                        <a:lnTo>
                          <a:pt x="136" y="9"/>
                        </a:lnTo>
                        <a:moveTo>
                          <a:pt x="135" y="22"/>
                        </a:moveTo>
                        <a:lnTo>
                          <a:pt x="137" y="21"/>
                        </a:lnTo>
                        <a:moveTo>
                          <a:pt x="152" y="0"/>
                        </a:moveTo>
                        <a:lnTo>
                          <a:pt x="148" y="0"/>
                        </a:lnTo>
                        <a:moveTo>
                          <a:pt x="162" y="8"/>
                        </a:moveTo>
                        <a:lnTo>
                          <a:pt x="166" y="8"/>
                        </a:lnTo>
                        <a:moveTo>
                          <a:pt x="168" y="11"/>
                        </a:moveTo>
                        <a:lnTo>
                          <a:pt x="173" y="10"/>
                        </a:lnTo>
                        <a:moveTo>
                          <a:pt x="175" y="16"/>
                        </a:moveTo>
                        <a:lnTo>
                          <a:pt x="178" y="14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05" name="Oval 1240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358" y="282"/>
                    <a:ext cx="4" cy="1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06" name="Freeform 1241"/>
                  <p:cNvSpPr>
                    <a:spLocks noChangeArrowheads="1"/>
                  </p:cNvSpPr>
                  <p:nvPr/>
                </p:nvSpPr>
                <p:spPr bwMode="auto">
                  <a:xfrm>
                    <a:off x="3" y="0"/>
                    <a:ext cx="214" cy="241"/>
                  </a:xfrm>
                  <a:custGeom>
                    <a:avLst/>
                    <a:gdLst>
                      <a:gd name="T0" fmla="*/ 0 w 213"/>
                      <a:gd name="T1" fmla="*/ 0 h 240"/>
                      <a:gd name="T2" fmla="*/ 209 w 213"/>
                      <a:gd name="T3" fmla="*/ 15 h 240"/>
                      <a:gd name="T4" fmla="*/ 215 w 213"/>
                      <a:gd name="T5" fmla="*/ 221 h 240"/>
                      <a:gd name="T6" fmla="*/ 8 w 213"/>
                      <a:gd name="T7" fmla="*/ 242 h 240"/>
                      <a:gd name="T8" fmla="*/ 0 w 213"/>
                      <a:gd name="T9" fmla="*/ 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3"/>
                      <a:gd name="T16" fmla="*/ 0 h 240"/>
                      <a:gd name="T17" fmla="*/ 213 w 213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3" h="240">
                        <a:moveTo>
                          <a:pt x="0" y="0"/>
                        </a:moveTo>
                        <a:lnTo>
                          <a:pt x="207" y="15"/>
                        </a:lnTo>
                        <a:lnTo>
                          <a:pt x="213" y="219"/>
                        </a:lnTo>
                        <a:lnTo>
                          <a:pt x="8" y="240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07" name="Freeform 1242"/>
                  <p:cNvSpPr>
                    <a:spLocks noChangeArrowheads="1"/>
                  </p:cNvSpPr>
                  <p:nvPr/>
                </p:nvSpPr>
                <p:spPr bwMode="auto">
                  <a:xfrm>
                    <a:off x="14" y="11"/>
                    <a:ext cx="195" cy="202"/>
                  </a:xfrm>
                  <a:custGeom>
                    <a:avLst/>
                    <a:gdLst>
                      <a:gd name="T0" fmla="*/ 0 w 194"/>
                      <a:gd name="T1" fmla="*/ 0 h 202"/>
                      <a:gd name="T2" fmla="*/ 191 w 194"/>
                      <a:gd name="T3" fmla="*/ 12 h 202"/>
                      <a:gd name="T4" fmla="*/ 196 w 194"/>
                      <a:gd name="T5" fmla="*/ 188 h 202"/>
                      <a:gd name="T6" fmla="*/ 6 w 194"/>
                      <a:gd name="T7" fmla="*/ 202 h 202"/>
                      <a:gd name="T8" fmla="*/ 0 w 194"/>
                      <a:gd name="T9" fmla="*/ 0 h 2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202"/>
                      <a:gd name="T17" fmla="*/ 194 w 194"/>
                      <a:gd name="T18" fmla="*/ 202 h 2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202">
                        <a:moveTo>
                          <a:pt x="0" y="0"/>
                        </a:moveTo>
                        <a:lnTo>
                          <a:pt x="189" y="12"/>
                        </a:lnTo>
                        <a:lnTo>
                          <a:pt x="194" y="188"/>
                        </a:lnTo>
                        <a:lnTo>
                          <a:pt x="6" y="202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08" name="Freeform 1243"/>
                  <p:cNvSpPr>
                    <a:spLocks noChangeArrowheads="1"/>
                  </p:cNvSpPr>
                  <p:nvPr/>
                </p:nvSpPr>
                <p:spPr bwMode="auto">
                  <a:xfrm>
                    <a:off x="23" y="213"/>
                    <a:ext cx="187" cy="21"/>
                  </a:xfrm>
                  <a:custGeom>
                    <a:avLst/>
                    <a:gdLst>
                      <a:gd name="T0" fmla="*/ 0 w 187"/>
                      <a:gd name="T1" fmla="*/ 21 h 21"/>
                      <a:gd name="T2" fmla="*/ 0 w 187"/>
                      <a:gd name="T3" fmla="*/ 17 h 21"/>
                      <a:gd name="T4" fmla="*/ 187 w 187"/>
                      <a:gd name="T5" fmla="*/ 0 h 21"/>
                      <a:gd name="T6" fmla="*/ 187 w 187"/>
                      <a:gd name="T7" fmla="*/ 2 h 21"/>
                      <a:gd name="T8" fmla="*/ 0 w 187"/>
                      <a:gd name="T9" fmla="*/ 21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7"/>
                      <a:gd name="T16" fmla="*/ 0 h 21"/>
                      <a:gd name="T17" fmla="*/ 187 w 187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7" h="21">
                        <a:moveTo>
                          <a:pt x="0" y="21"/>
                        </a:moveTo>
                        <a:lnTo>
                          <a:pt x="0" y="17"/>
                        </a:lnTo>
                        <a:lnTo>
                          <a:pt x="187" y="0"/>
                        </a:lnTo>
                        <a:lnTo>
                          <a:pt x="187" y="2"/>
                        </a:lnTo>
                        <a:lnTo>
                          <a:pt x="0" y="21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09" name="Freeform 1244"/>
                  <p:cNvSpPr>
                    <a:spLocks noChangeArrowheads="1"/>
                  </p:cNvSpPr>
                  <p:nvPr/>
                </p:nvSpPr>
                <p:spPr bwMode="auto">
                  <a:xfrm>
                    <a:off x="236" y="239"/>
                    <a:ext cx="80" cy="19"/>
                  </a:xfrm>
                  <a:custGeom>
                    <a:avLst/>
                    <a:gdLst>
                      <a:gd name="T0" fmla="*/ 7 w 79"/>
                      <a:gd name="T1" fmla="*/ 9 h 19"/>
                      <a:gd name="T2" fmla="*/ 81 w 79"/>
                      <a:gd name="T3" fmla="*/ 0 h 19"/>
                      <a:gd name="T4" fmla="*/ 75 w 79"/>
                      <a:gd name="T5" fmla="*/ 10 h 19"/>
                      <a:gd name="T6" fmla="*/ 0 w 79"/>
                      <a:gd name="T7" fmla="*/ 19 h 19"/>
                      <a:gd name="T8" fmla="*/ 7 w 79"/>
                      <a:gd name="T9" fmla="*/ 9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9"/>
                      <a:gd name="T16" fmla="*/ 0 h 19"/>
                      <a:gd name="T17" fmla="*/ 79 w 79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9" h="19">
                        <a:moveTo>
                          <a:pt x="7" y="9"/>
                        </a:moveTo>
                        <a:lnTo>
                          <a:pt x="79" y="0"/>
                        </a:lnTo>
                        <a:cubicBezTo>
                          <a:pt x="79" y="0"/>
                          <a:pt x="77" y="6"/>
                          <a:pt x="73" y="10"/>
                        </a:cubicBezTo>
                        <a:lnTo>
                          <a:pt x="0" y="19"/>
                        </a:lnTo>
                        <a:lnTo>
                          <a:pt x="7" y="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10" name="Freeform 1245"/>
                  <p:cNvSpPr>
                    <a:spLocks noChangeArrowheads="1"/>
                  </p:cNvSpPr>
                  <p:nvPr/>
                </p:nvSpPr>
                <p:spPr bwMode="auto">
                  <a:xfrm>
                    <a:off x="358" y="298"/>
                    <a:ext cx="20" cy="7"/>
                  </a:xfrm>
                  <a:custGeom>
                    <a:avLst/>
                    <a:gdLst>
                      <a:gd name="T0" fmla="*/ 1 w 19"/>
                      <a:gd name="T1" fmla="*/ 2 h 6"/>
                      <a:gd name="T2" fmla="*/ 21 w 19"/>
                      <a:gd name="T3" fmla="*/ 0 h 6"/>
                      <a:gd name="T4" fmla="*/ 21 w 19"/>
                      <a:gd name="T5" fmla="*/ 5 h 6"/>
                      <a:gd name="T6" fmla="*/ 12 w 19"/>
                      <a:gd name="T7" fmla="*/ 8 h 6"/>
                      <a:gd name="T8" fmla="*/ 0 w 19"/>
                      <a:gd name="T9" fmla="*/ 8 h 6"/>
                      <a:gd name="T10" fmla="*/ 1 w 19"/>
                      <a:gd name="T11" fmla="*/ 2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"/>
                      <a:gd name="T19" fmla="*/ 0 h 6"/>
                      <a:gd name="T20" fmla="*/ 19 w 19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" h="6">
                        <a:moveTo>
                          <a:pt x="1" y="2"/>
                        </a:moveTo>
                        <a:lnTo>
                          <a:pt x="19" y="0"/>
                        </a:lnTo>
                        <a:lnTo>
                          <a:pt x="19" y="3"/>
                        </a:lnTo>
                        <a:cubicBezTo>
                          <a:pt x="19" y="3"/>
                          <a:pt x="15" y="5"/>
                          <a:pt x="10" y="6"/>
                        </a:cubicBezTo>
                        <a:cubicBezTo>
                          <a:pt x="10" y="6"/>
                          <a:pt x="5" y="7"/>
                          <a:pt x="0" y="6"/>
                        </a:cubicBezTo>
                        <a:lnTo>
                          <a:pt x="1" y="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11" name="Freeform 1246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269"/>
                    <a:ext cx="244" cy="42"/>
                  </a:xfrm>
                  <a:custGeom>
                    <a:avLst/>
                    <a:gdLst>
                      <a:gd name="T0" fmla="*/ 6 w 244"/>
                      <a:gd name="T1" fmla="*/ 43 h 41"/>
                      <a:gd name="T2" fmla="*/ 244 w 244"/>
                      <a:gd name="T3" fmla="*/ 4 h 41"/>
                      <a:gd name="T4" fmla="*/ 235 w 244"/>
                      <a:gd name="T5" fmla="*/ 0 h 41"/>
                      <a:gd name="T6" fmla="*/ 0 w 244"/>
                      <a:gd name="T7" fmla="*/ 36 h 41"/>
                      <a:gd name="T8" fmla="*/ 6 w 244"/>
                      <a:gd name="T9" fmla="*/ 43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4"/>
                      <a:gd name="T16" fmla="*/ 0 h 41"/>
                      <a:gd name="T17" fmla="*/ 244 w 244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4" h="41">
                        <a:moveTo>
                          <a:pt x="6" y="41"/>
                        </a:moveTo>
                        <a:lnTo>
                          <a:pt x="244" y="4"/>
                        </a:lnTo>
                        <a:lnTo>
                          <a:pt x="235" y="0"/>
                        </a:lnTo>
                        <a:lnTo>
                          <a:pt x="0" y="34"/>
                        </a:lnTo>
                        <a:lnTo>
                          <a:pt x="6" y="4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12" name="Line 1247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39" y="299"/>
                    <a:ext cx="7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3" name="Line 1248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26" y="287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14" name="Line 1249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07" y="276"/>
                    <a:ext cx="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71" name="Group 1250"/>
                <p:cNvGrpSpPr>
                  <a:grpSpLocks/>
                </p:cNvGrpSpPr>
                <p:nvPr/>
              </p:nvGrpSpPr>
              <p:grpSpPr bwMode="auto">
                <a:xfrm>
                  <a:off x="405" y="28"/>
                  <a:ext cx="424" cy="410"/>
                  <a:chOff x="0" y="0"/>
                  <a:chExt cx="424" cy="410"/>
                </a:xfrm>
              </p:grpSpPr>
              <p:sp>
                <p:nvSpPr>
                  <p:cNvPr id="3787" name="Freeform 1251"/>
                  <p:cNvSpPr>
                    <a:spLocks noChangeArrowheads="1"/>
                  </p:cNvSpPr>
                  <p:nvPr/>
                </p:nvSpPr>
                <p:spPr bwMode="auto">
                  <a:xfrm>
                    <a:off x="72" y="277"/>
                    <a:ext cx="128" cy="42"/>
                  </a:xfrm>
                  <a:custGeom>
                    <a:avLst/>
                    <a:gdLst>
                      <a:gd name="T0" fmla="*/ 0 w 127"/>
                      <a:gd name="T1" fmla="*/ 40 h 42"/>
                      <a:gd name="T2" fmla="*/ 2 w 127"/>
                      <a:gd name="T3" fmla="*/ 31 h 42"/>
                      <a:gd name="T4" fmla="*/ 7 w 127"/>
                      <a:gd name="T5" fmla="*/ 24 h 42"/>
                      <a:gd name="T6" fmla="*/ 121 w 127"/>
                      <a:gd name="T7" fmla="*/ 22 h 42"/>
                      <a:gd name="T8" fmla="*/ 127 w 127"/>
                      <a:gd name="T9" fmla="*/ 29 h 42"/>
                      <a:gd name="T10" fmla="*/ 129 w 127"/>
                      <a:gd name="T11" fmla="*/ 38 h 42"/>
                      <a:gd name="T12" fmla="*/ 114 w 127"/>
                      <a:gd name="T13" fmla="*/ 47 h 42"/>
                      <a:gd name="T14" fmla="*/ 11 w 127"/>
                      <a:gd name="T15" fmla="*/ 47 h 42"/>
                      <a:gd name="T16" fmla="*/ 0 w 127"/>
                      <a:gd name="T17" fmla="*/ 40 h 4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7"/>
                      <a:gd name="T28" fmla="*/ 0 h 42"/>
                      <a:gd name="T29" fmla="*/ 127 w 127"/>
                      <a:gd name="T30" fmla="*/ 42 h 4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7" h="42">
                        <a:moveTo>
                          <a:pt x="0" y="40"/>
                        </a:moveTo>
                        <a:cubicBezTo>
                          <a:pt x="0" y="40"/>
                          <a:pt x="0" y="35"/>
                          <a:pt x="2" y="31"/>
                        </a:cubicBezTo>
                        <a:cubicBezTo>
                          <a:pt x="2" y="31"/>
                          <a:pt x="4" y="27"/>
                          <a:pt x="7" y="24"/>
                        </a:cubicBezTo>
                        <a:cubicBezTo>
                          <a:pt x="7" y="24"/>
                          <a:pt x="63" y="0"/>
                          <a:pt x="119" y="22"/>
                        </a:cubicBezTo>
                        <a:cubicBezTo>
                          <a:pt x="119" y="22"/>
                          <a:pt x="123" y="25"/>
                          <a:pt x="125" y="29"/>
                        </a:cubicBezTo>
                        <a:cubicBezTo>
                          <a:pt x="125" y="29"/>
                          <a:pt x="127" y="33"/>
                          <a:pt x="127" y="38"/>
                        </a:cubicBezTo>
                        <a:cubicBezTo>
                          <a:pt x="127" y="38"/>
                          <a:pt x="120" y="44"/>
                          <a:pt x="112" y="47"/>
                        </a:cubicBezTo>
                        <a:cubicBezTo>
                          <a:pt x="112" y="47"/>
                          <a:pt x="61" y="60"/>
                          <a:pt x="11" y="47"/>
                        </a:cubicBezTo>
                        <a:cubicBezTo>
                          <a:pt x="11" y="47"/>
                          <a:pt x="4" y="46"/>
                          <a:pt x="0" y="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88" name="Freeform 1252"/>
                  <p:cNvSpPr>
                    <a:spLocks noChangeArrowheads="1"/>
                  </p:cNvSpPr>
                  <p:nvPr/>
                </p:nvSpPr>
                <p:spPr bwMode="auto">
                  <a:xfrm>
                    <a:off x="78" y="279"/>
                    <a:ext cx="116" cy="29"/>
                  </a:xfrm>
                  <a:custGeom>
                    <a:avLst/>
                    <a:gdLst>
                      <a:gd name="T0" fmla="*/ 6 w 116"/>
                      <a:gd name="T1" fmla="*/ 12 h 28"/>
                      <a:gd name="T2" fmla="*/ 10 w 116"/>
                      <a:gd name="T3" fmla="*/ 9 h 28"/>
                      <a:gd name="T4" fmla="*/ 15 w 116"/>
                      <a:gd name="T5" fmla="*/ 7 h 28"/>
                      <a:gd name="T6" fmla="*/ 22 w 116"/>
                      <a:gd name="T7" fmla="*/ 4 h 28"/>
                      <a:gd name="T8" fmla="*/ 31 w 116"/>
                      <a:gd name="T9" fmla="*/ 2 h 28"/>
                      <a:gd name="T10" fmla="*/ 41 w 116"/>
                      <a:gd name="T11" fmla="*/ 1 h 28"/>
                      <a:gd name="T12" fmla="*/ 52 w 116"/>
                      <a:gd name="T13" fmla="*/ 0 h 28"/>
                      <a:gd name="T14" fmla="*/ 63 w 116"/>
                      <a:gd name="T15" fmla="*/ 0 h 28"/>
                      <a:gd name="T16" fmla="*/ 74 w 116"/>
                      <a:gd name="T17" fmla="*/ 0 h 28"/>
                      <a:gd name="T18" fmla="*/ 84 w 116"/>
                      <a:gd name="T19" fmla="*/ 1 h 28"/>
                      <a:gd name="T20" fmla="*/ 93 w 116"/>
                      <a:gd name="T21" fmla="*/ 3 h 28"/>
                      <a:gd name="T22" fmla="*/ 100 w 116"/>
                      <a:gd name="T23" fmla="*/ 5 h 28"/>
                      <a:gd name="T24" fmla="*/ 105 w 116"/>
                      <a:gd name="T25" fmla="*/ 7 h 28"/>
                      <a:gd name="T26" fmla="*/ 109 w 116"/>
                      <a:gd name="T27" fmla="*/ 10 h 28"/>
                      <a:gd name="T28" fmla="*/ 110 w 116"/>
                      <a:gd name="T29" fmla="*/ 13 h 28"/>
                      <a:gd name="T30" fmla="*/ 108 w 116"/>
                      <a:gd name="T31" fmla="*/ 17 h 28"/>
                      <a:gd name="T32" fmla="*/ 105 w 116"/>
                      <a:gd name="T33" fmla="*/ 20 h 28"/>
                      <a:gd name="T34" fmla="*/ 99 w 116"/>
                      <a:gd name="T35" fmla="*/ 23 h 28"/>
                      <a:gd name="T36" fmla="*/ 92 w 116"/>
                      <a:gd name="T37" fmla="*/ 25 h 28"/>
                      <a:gd name="T38" fmla="*/ 83 w 116"/>
                      <a:gd name="T39" fmla="*/ 27 h 28"/>
                      <a:gd name="T40" fmla="*/ 73 w 116"/>
                      <a:gd name="T41" fmla="*/ 28 h 28"/>
                      <a:gd name="T42" fmla="*/ 62 w 116"/>
                      <a:gd name="T43" fmla="*/ 29 h 28"/>
                      <a:gd name="T44" fmla="*/ 51 w 116"/>
                      <a:gd name="T45" fmla="*/ 29 h 28"/>
                      <a:gd name="T46" fmla="*/ 40 w 116"/>
                      <a:gd name="T47" fmla="*/ 29 h 28"/>
                      <a:gd name="T48" fmla="*/ 30 w 116"/>
                      <a:gd name="T49" fmla="*/ 28 h 28"/>
                      <a:gd name="T50" fmla="*/ 22 w 116"/>
                      <a:gd name="T51" fmla="*/ 26 h 28"/>
                      <a:gd name="T52" fmla="*/ 15 w 116"/>
                      <a:gd name="T53" fmla="*/ 24 h 28"/>
                      <a:gd name="T54" fmla="*/ 9 w 116"/>
                      <a:gd name="T55" fmla="*/ 22 h 28"/>
                      <a:gd name="T56" fmla="*/ 6 w 116"/>
                      <a:gd name="T57" fmla="*/ 19 h 28"/>
                      <a:gd name="T58" fmla="*/ 0 w 116"/>
                      <a:gd name="T59" fmla="*/ 17 h 28"/>
                      <a:gd name="T60" fmla="*/ 1 w 116"/>
                      <a:gd name="T61" fmla="*/ 12 h 28"/>
                      <a:gd name="T62" fmla="*/ 5 w 116"/>
                      <a:gd name="T63" fmla="*/ 9 h 28"/>
                      <a:gd name="T64" fmla="*/ 11 w 116"/>
                      <a:gd name="T65" fmla="*/ 6 h 28"/>
                      <a:gd name="T66" fmla="*/ 20 w 116"/>
                      <a:gd name="T67" fmla="*/ 4 h 28"/>
                      <a:gd name="T68" fmla="*/ 30 w 116"/>
                      <a:gd name="T69" fmla="*/ 2 h 28"/>
                      <a:gd name="T70" fmla="*/ 41 w 116"/>
                      <a:gd name="T71" fmla="*/ 1 h 28"/>
                      <a:gd name="T72" fmla="*/ 53 w 116"/>
                      <a:gd name="T73" fmla="*/ 0 h 28"/>
                      <a:gd name="T74" fmla="*/ 65 w 116"/>
                      <a:gd name="T75" fmla="*/ 0 h 28"/>
                      <a:gd name="T76" fmla="*/ 77 w 116"/>
                      <a:gd name="T77" fmla="*/ 0 h 28"/>
                      <a:gd name="T78" fmla="*/ 88 w 116"/>
                      <a:gd name="T79" fmla="*/ 1 h 28"/>
                      <a:gd name="T80" fmla="*/ 98 w 116"/>
                      <a:gd name="T81" fmla="*/ 3 h 28"/>
                      <a:gd name="T82" fmla="*/ 106 w 116"/>
                      <a:gd name="T83" fmla="*/ 5 h 28"/>
                      <a:gd name="T84" fmla="*/ 111 w 116"/>
                      <a:gd name="T85" fmla="*/ 7 h 28"/>
                      <a:gd name="T86" fmla="*/ 115 w 116"/>
                      <a:gd name="T87" fmla="*/ 10 h 28"/>
                      <a:gd name="T88" fmla="*/ 116 w 116"/>
                      <a:gd name="T89" fmla="*/ 13 h 28"/>
                      <a:gd name="T90" fmla="*/ 114 w 116"/>
                      <a:gd name="T91" fmla="*/ 18 h 28"/>
                      <a:gd name="T92" fmla="*/ 110 w 116"/>
                      <a:gd name="T93" fmla="*/ 21 h 28"/>
                      <a:gd name="T94" fmla="*/ 103 w 116"/>
                      <a:gd name="T95" fmla="*/ 24 h 28"/>
                      <a:gd name="T96" fmla="*/ 95 w 116"/>
                      <a:gd name="T97" fmla="*/ 26 h 28"/>
                      <a:gd name="T98" fmla="*/ 84 w 116"/>
                      <a:gd name="T99" fmla="*/ 28 h 28"/>
                      <a:gd name="T100" fmla="*/ 73 w 116"/>
                      <a:gd name="T101" fmla="*/ 29 h 28"/>
                      <a:gd name="T102" fmla="*/ 61 w 116"/>
                      <a:gd name="T103" fmla="*/ 30 h 28"/>
                      <a:gd name="T104" fmla="*/ 49 w 116"/>
                      <a:gd name="T105" fmla="*/ 30 h 28"/>
                      <a:gd name="T106" fmla="*/ 37 w 116"/>
                      <a:gd name="T107" fmla="*/ 30 h 28"/>
                      <a:gd name="T108" fmla="*/ 26 w 116"/>
                      <a:gd name="T109" fmla="*/ 29 h 28"/>
                      <a:gd name="T110" fmla="*/ 16 w 116"/>
                      <a:gd name="T111" fmla="*/ 27 h 28"/>
                      <a:gd name="T112" fmla="*/ 9 w 116"/>
                      <a:gd name="T113" fmla="*/ 25 h 28"/>
                      <a:gd name="T114" fmla="*/ 3 w 116"/>
                      <a:gd name="T115" fmla="*/ 22 h 28"/>
                      <a:gd name="T116" fmla="*/ 0 w 116"/>
                      <a:gd name="T117" fmla="*/ 19 h 2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16"/>
                      <a:gd name="T178" fmla="*/ 0 h 28"/>
                      <a:gd name="T179" fmla="*/ 116 w 116"/>
                      <a:gd name="T180" fmla="*/ 28 h 2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16" h="28">
                        <a:moveTo>
                          <a:pt x="5" y="15"/>
                        </a:moveTo>
                        <a:lnTo>
                          <a:pt x="5" y="14"/>
                        </a:lnTo>
                        <a:lnTo>
                          <a:pt x="6" y="13"/>
                        </a:lnTo>
                        <a:lnTo>
                          <a:pt x="6" y="12"/>
                        </a:lnTo>
                        <a:lnTo>
                          <a:pt x="7" y="12"/>
                        </a:lnTo>
                        <a:lnTo>
                          <a:pt x="7" y="11"/>
                        </a:lnTo>
                        <a:lnTo>
                          <a:pt x="8" y="11"/>
                        </a:lnTo>
                        <a:lnTo>
                          <a:pt x="8" y="10"/>
                        </a:lnTo>
                        <a:lnTo>
                          <a:pt x="9" y="10"/>
                        </a:lnTo>
                        <a:lnTo>
                          <a:pt x="9" y="9"/>
                        </a:lnTo>
                        <a:lnTo>
                          <a:pt x="10" y="9"/>
                        </a:lnTo>
                        <a:lnTo>
                          <a:pt x="11" y="9"/>
                        </a:lnTo>
                        <a:lnTo>
                          <a:pt x="11" y="8"/>
                        </a:lnTo>
                        <a:lnTo>
                          <a:pt x="12" y="8"/>
                        </a:lnTo>
                        <a:lnTo>
                          <a:pt x="13" y="7"/>
                        </a:lnTo>
                        <a:lnTo>
                          <a:pt x="14" y="7"/>
                        </a:lnTo>
                        <a:lnTo>
                          <a:pt x="15" y="7"/>
                        </a:lnTo>
                        <a:lnTo>
                          <a:pt x="15" y="6"/>
                        </a:lnTo>
                        <a:lnTo>
                          <a:pt x="16" y="6"/>
                        </a:lnTo>
                        <a:lnTo>
                          <a:pt x="17" y="6"/>
                        </a:lnTo>
                        <a:lnTo>
                          <a:pt x="18" y="6"/>
                        </a:lnTo>
                        <a:lnTo>
                          <a:pt x="18" y="5"/>
                        </a:lnTo>
                        <a:lnTo>
                          <a:pt x="19" y="5"/>
                        </a:lnTo>
                        <a:lnTo>
                          <a:pt x="20" y="5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3" y="4"/>
                        </a:lnTo>
                        <a:lnTo>
                          <a:pt x="24" y="4"/>
                        </a:lnTo>
                        <a:lnTo>
                          <a:pt x="25" y="4"/>
                        </a:lnTo>
                        <a:lnTo>
                          <a:pt x="26" y="3"/>
                        </a:lnTo>
                        <a:lnTo>
                          <a:pt x="27" y="3"/>
                        </a:lnTo>
                        <a:lnTo>
                          <a:pt x="28" y="3"/>
                        </a:lnTo>
                        <a:lnTo>
                          <a:pt x="29" y="3"/>
                        </a:lnTo>
                        <a:lnTo>
                          <a:pt x="30" y="3"/>
                        </a:lnTo>
                        <a:lnTo>
                          <a:pt x="31" y="2"/>
                        </a:lnTo>
                        <a:lnTo>
                          <a:pt x="32" y="2"/>
                        </a:lnTo>
                        <a:lnTo>
                          <a:pt x="33" y="2"/>
                        </a:lnTo>
                        <a:lnTo>
                          <a:pt x="34" y="2"/>
                        </a:lnTo>
                        <a:lnTo>
                          <a:pt x="35" y="2"/>
                        </a:lnTo>
                        <a:lnTo>
                          <a:pt x="36" y="2"/>
                        </a:lnTo>
                        <a:lnTo>
                          <a:pt x="37" y="2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1"/>
                        </a:lnTo>
                        <a:lnTo>
                          <a:pt x="42" y="1"/>
                        </a:lnTo>
                        <a:lnTo>
                          <a:pt x="43" y="1"/>
                        </a:lnTo>
                        <a:lnTo>
                          <a:pt x="44" y="1"/>
                        </a:lnTo>
                        <a:lnTo>
                          <a:pt x="45" y="1"/>
                        </a:lnTo>
                        <a:lnTo>
                          <a:pt x="46" y="1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9" y="1"/>
                        </a:lnTo>
                        <a:lnTo>
                          <a:pt x="80" y="1"/>
                        </a:lnTo>
                        <a:lnTo>
                          <a:pt x="81" y="1"/>
                        </a:lnTo>
                        <a:lnTo>
                          <a:pt x="82" y="1"/>
                        </a:lnTo>
                        <a:lnTo>
                          <a:pt x="83" y="1"/>
                        </a:lnTo>
                        <a:lnTo>
                          <a:pt x="84" y="1"/>
                        </a:lnTo>
                        <a:lnTo>
                          <a:pt x="85" y="1"/>
                        </a:lnTo>
                        <a:lnTo>
                          <a:pt x="86" y="2"/>
                        </a:lnTo>
                        <a:lnTo>
                          <a:pt x="87" y="2"/>
                        </a:lnTo>
                        <a:lnTo>
                          <a:pt x="88" y="2"/>
                        </a:lnTo>
                        <a:lnTo>
                          <a:pt x="89" y="2"/>
                        </a:lnTo>
                        <a:lnTo>
                          <a:pt x="90" y="2"/>
                        </a:lnTo>
                        <a:lnTo>
                          <a:pt x="91" y="2"/>
                        </a:lnTo>
                        <a:lnTo>
                          <a:pt x="92" y="3"/>
                        </a:lnTo>
                        <a:lnTo>
                          <a:pt x="93" y="3"/>
                        </a:lnTo>
                        <a:lnTo>
                          <a:pt x="94" y="3"/>
                        </a:lnTo>
                        <a:lnTo>
                          <a:pt x="95" y="3"/>
                        </a:lnTo>
                        <a:lnTo>
                          <a:pt x="96" y="4"/>
                        </a:lnTo>
                        <a:lnTo>
                          <a:pt x="97" y="4"/>
                        </a:lnTo>
                        <a:lnTo>
                          <a:pt x="98" y="4"/>
                        </a:lnTo>
                        <a:lnTo>
                          <a:pt x="99" y="4"/>
                        </a:lnTo>
                        <a:lnTo>
                          <a:pt x="99" y="5"/>
                        </a:lnTo>
                        <a:lnTo>
                          <a:pt x="100" y="5"/>
                        </a:lnTo>
                        <a:lnTo>
                          <a:pt x="101" y="5"/>
                        </a:lnTo>
                        <a:lnTo>
                          <a:pt x="102" y="5"/>
                        </a:lnTo>
                        <a:lnTo>
                          <a:pt x="102" y="6"/>
                        </a:lnTo>
                        <a:lnTo>
                          <a:pt x="103" y="6"/>
                        </a:lnTo>
                        <a:lnTo>
                          <a:pt x="104" y="6"/>
                        </a:lnTo>
                        <a:lnTo>
                          <a:pt x="104" y="7"/>
                        </a:lnTo>
                        <a:lnTo>
                          <a:pt x="105" y="7"/>
                        </a:lnTo>
                        <a:lnTo>
                          <a:pt x="106" y="7"/>
                        </a:lnTo>
                        <a:lnTo>
                          <a:pt x="106" y="8"/>
                        </a:lnTo>
                        <a:lnTo>
                          <a:pt x="107" y="8"/>
                        </a:lnTo>
                        <a:lnTo>
                          <a:pt x="108" y="9"/>
                        </a:lnTo>
                        <a:lnTo>
                          <a:pt x="109" y="10"/>
                        </a:lnTo>
                        <a:lnTo>
                          <a:pt x="109" y="11"/>
                        </a:lnTo>
                        <a:lnTo>
                          <a:pt x="110" y="11"/>
                        </a:lnTo>
                        <a:lnTo>
                          <a:pt x="110" y="12"/>
                        </a:lnTo>
                        <a:lnTo>
                          <a:pt x="110" y="13"/>
                        </a:lnTo>
                        <a:lnTo>
                          <a:pt x="110" y="14"/>
                        </a:lnTo>
                        <a:lnTo>
                          <a:pt x="109" y="14"/>
                        </a:lnTo>
                        <a:lnTo>
                          <a:pt x="109" y="15"/>
                        </a:lnTo>
                        <a:lnTo>
                          <a:pt x="108" y="15"/>
                        </a:lnTo>
                        <a:lnTo>
                          <a:pt x="108" y="16"/>
                        </a:lnTo>
                        <a:lnTo>
                          <a:pt x="107" y="17"/>
                        </a:lnTo>
                        <a:lnTo>
                          <a:pt x="106" y="17"/>
                        </a:lnTo>
                        <a:lnTo>
                          <a:pt x="106" y="18"/>
                        </a:lnTo>
                        <a:lnTo>
                          <a:pt x="105" y="18"/>
                        </a:lnTo>
                        <a:lnTo>
                          <a:pt x="104" y="19"/>
                        </a:lnTo>
                        <a:lnTo>
                          <a:pt x="103" y="19"/>
                        </a:lnTo>
                        <a:lnTo>
                          <a:pt x="102" y="20"/>
                        </a:lnTo>
                        <a:lnTo>
                          <a:pt x="101" y="20"/>
                        </a:lnTo>
                        <a:lnTo>
                          <a:pt x="100" y="20"/>
                        </a:lnTo>
                        <a:lnTo>
                          <a:pt x="100" y="21"/>
                        </a:lnTo>
                        <a:lnTo>
                          <a:pt x="99" y="21"/>
                        </a:lnTo>
                        <a:lnTo>
                          <a:pt x="98" y="21"/>
                        </a:lnTo>
                        <a:lnTo>
                          <a:pt x="97" y="22"/>
                        </a:lnTo>
                        <a:lnTo>
                          <a:pt x="96" y="22"/>
                        </a:lnTo>
                        <a:lnTo>
                          <a:pt x="95" y="22"/>
                        </a:lnTo>
                        <a:lnTo>
                          <a:pt x="94" y="22"/>
                        </a:lnTo>
                        <a:lnTo>
                          <a:pt x="94" y="23"/>
                        </a:lnTo>
                        <a:lnTo>
                          <a:pt x="93" y="23"/>
                        </a:lnTo>
                        <a:lnTo>
                          <a:pt x="92" y="23"/>
                        </a:lnTo>
                        <a:lnTo>
                          <a:pt x="91" y="23"/>
                        </a:lnTo>
                        <a:lnTo>
                          <a:pt x="90" y="23"/>
                        </a:lnTo>
                        <a:lnTo>
                          <a:pt x="90" y="24"/>
                        </a:lnTo>
                        <a:lnTo>
                          <a:pt x="89" y="24"/>
                        </a:lnTo>
                        <a:lnTo>
                          <a:pt x="88" y="24"/>
                        </a:lnTo>
                        <a:lnTo>
                          <a:pt x="87" y="24"/>
                        </a:lnTo>
                        <a:lnTo>
                          <a:pt x="86" y="24"/>
                        </a:lnTo>
                        <a:lnTo>
                          <a:pt x="85" y="24"/>
                        </a:lnTo>
                        <a:lnTo>
                          <a:pt x="84" y="25"/>
                        </a:lnTo>
                        <a:lnTo>
                          <a:pt x="83" y="25"/>
                        </a:lnTo>
                        <a:lnTo>
                          <a:pt x="82" y="25"/>
                        </a:lnTo>
                        <a:lnTo>
                          <a:pt x="81" y="25"/>
                        </a:lnTo>
                        <a:lnTo>
                          <a:pt x="80" y="25"/>
                        </a:lnTo>
                        <a:lnTo>
                          <a:pt x="79" y="25"/>
                        </a:lnTo>
                        <a:lnTo>
                          <a:pt x="78" y="26"/>
                        </a:lnTo>
                        <a:lnTo>
                          <a:pt x="77" y="26"/>
                        </a:lnTo>
                        <a:lnTo>
                          <a:pt x="76" y="26"/>
                        </a:lnTo>
                        <a:lnTo>
                          <a:pt x="75" y="26"/>
                        </a:lnTo>
                        <a:lnTo>
                          <a:pt x="74" y="26"/>
                        </a:lnTo>
                        <a:lnTo>
                          <a:pt x="73" y="26"/>
                        </a:lnTo>
                        <a:lnTo>
                          <a:pt x="72" y="26"/>
                        </a:lnTo>
                        <a:lnTo>
                          <a:pt x="71" y="26"/>
                        </a:lnTo>
                        <a:lnTo>
                          <a:pt x="70" y="26"/>
                        </a:lnTo>
                        <a:lnTo>
                          <a:pt x="69" y="26"/>
                        </a:lnTo>
                        <a:lnTo>
                          <a:pt x="68" y="27"/>
                        </a:lnTo>
                        <a:lnTo>
                          <a:pt x="67" y="27"/>
                        </a:lnTo>
                        <a:lnTo>
                          <a:pt x="66" y="27"/>
                        </a:lnTo>
                        <a:lnTo>
                          <a:pt x="65" y="27"/>
                        </a:lnTo>
                        <a:lnTo>
                          <a:pt x="64" y="27"/>
                        </a:lnTo>
                        <a:lnTo>
                          <a:pt x="63" y="27"/>
                        </a:lnTo>
                        <a:lnTo>
                          <a:pt x="62" y="27"/>
                        </a:lnTo>
                        <a:lnTo>
                          <a:pt x="61" y="27"/>
                        </a:lnTo>
                        <a:lnTo>
                          <a:pt x="60" y="27"/>
                        </a:lnTo>
                        <a:lnTo>
                          <a:pt x="59" y="27"/>
                        </a:lnTo>
                        <a:lnTo>
                          <a:pt x="58" y="27"/>
                        </a:lnTo>
                        <a:lnTo>
                          <a:pt x="57" y="27"/>
                        </a:lnTo>
                        <a:lnTo>
                          <a:pt x="56" y="27"/>
                        </a:lnTo>
                        <a:lnTo>
                          <a:pt x="55" y="27"/>
                        </a:lnTo>
                        <a:lnTo>
                          <a:pt x="54" y="27"/>
                        </a:lnTo>
                        <a:lnTo>
                          <a:pt x="53" y="27"/>
                        </a:lnTo>
                        <a:lnTo>
                          <a:pt x="52" y="27"/>
                        </a:lnTo>
                        <a:lnTo>
                          <a:pt x="51" y="27"/>
                        </a:lnTo>
                        <a:lnTo>
                          <a:pt x="50" y="27"/>
                        </a:lnTo>
                        <a:lnTo>
                          <a:pt x="49" y="27"/>
                        </a:lnTo>
                        <a:lnTo>
                          <a:pt x="48" y="27"/>
                        </a:lnTo>
                        <a:lnTo>
                          <a:pt x="47" y="27"/>
                        </a:lnTo>
                        <a:lnTo>
                          <a:pt x="46" y="27"/>
                        </a:lnTo>
                        <a:lnTo>
                          <a:pt x="45" y="27"/>
                        </a:lnTo>
                        <a:lnTo>
                          <a:pt x="44" y="27"/>
                        </a:lnTo>
                        <a:lnTo>
                          <a:pt x="43" y="27"/>
                        </a:lnTo>
                        <a:lnTo>
                          <a:pt x="42" y="27"/>
                        </a:lnTo>
                        <a:lnTo>
                          <a:pt x="41" y="27"/>
                        </a:lnTo>
                        <a:lnTo>
                          <a:pt x="40" y="27"/>
                        </a:lnTo>
                        <a:lnTo>
                          <a:pt x="39" y="27"/>
                        </a:lnTo>
                        <a:lnTo>
                          <a:pt x="38" y="26"/>
                        </a:lnTo>
                        <a:lnTo>
                          <a:pt x="37" y="26"/>
                        </a:lnTo>
                        <a:lnTo>
                          <a:pt x="36" y="26"/>
                        </a:lnTo>
                        <a:lnTo>
                          <a:pt x="35" y="26"/>
                        </a:lnTo>
                        <a:lnTo>
                          <a:pt x="34" y="26"/>
                        </a:lnTo>
                        <a:lnTo>
                          <a:pt x="33" y="26"/>
                        </a:lnTo>
                        <a:lnTo>
                          <a:pt x="32" y="26"/>
                        </a:lnTo>
                        <a:lnTo>
                          <a:pt x="31" y="26"/>
                        </a:lnTo>
                        <a:lnTo>
                          <a:pt x="30" y="26"/>
                        </a:lnTo>
                        <a:lnTo>
                          <a:pt x="29" y="25"/>
                        </a:lnTo>
                        <a:lnTo>
                          <a:pt x="28" y="25"/>
                        </a:lnTo>
                        <a:lnTo>
                          <a:pt x="27" y="25"/>
                        </a:lnTo>
                        <a:lnTo>
                          <a:pt x="26" y="25"/>
                        </a:lnTo>
                        <a:lnTo>
                          <a:pt x="25" y="25"/>
                        </a:lnTo>
                        <a:lnTo>
                          <a:pt x="24" y="25"/>
                        </a:lnTo>
                        <a:lnTo>
                          <a:pt x="24" y="24"/>
                        </a:lnTo>
                        <a:lnTo>
                          <a:pt x="23" y="24"/>
                        </a:lnTo>
                        <a:lnTo>
                          <a:pt x="22" y="24"/>
                        </a:lnTo>
                        <a:lnTo>
                          <a:pt x="21" y="24"/>
                        </a:lnTo>
                        <a:lnTo>
                          <a:pt x="20" y="24"/>
                        </a:lnTo>
                        <a:lnTo>
                          <a:pt x="19" y="23"/>
                        </a:lnTo>
                        <a:lnTo>
                          <a:pt x="18" y="23"/>
                        </a:lnTo>
                        <a:lnTo>
                          <a:pt x="17" y="23"/>
                        </a:lnTo>
                        <a:lnTo>
                          <a:pt x="16" y="23"/>
                        </a:lnTo>
                        <a:lnTo>
                          <a:pt x="16" y="22"/>
                        </a:lnTo>
                        <a:lnTo>
                          <a:pt x="15" y="22"/>
                        </a:lnTo>
                        <a:lnTo>
                          <a:pt x="14" y="22"/>
                        </a:lnTo>
                        <a:lnTo>
                          <a:pt x="13" y="22"/>
                        </a:lnTo>
                        <a:lnTo>
                          <a:pt x="13" y="21"/>
                        </a:lnTo>
                        <a:lnTo>
                          <a:pt x="12" y="21"/>
                        </a:lnTo>
                        <a:lnTo>
                          <a:pt x="11" y="21"/>
                        </a:lnTo>
                        <a:lnTo>
                          <a:pt x="11" y="20"/>
                        </a:lnTo>
                        <a:lnTo>
                          <a:pt x="10" y="20"/>
                        </a:lnTo>
                        <a:lnTo>
                          <a:pt x="9" y="20"/>
                        </a:lnTo>
                        <a:lnTo>
                          <a:pt x="9" y="19"/>
                        </a:lnTo>
                        <a:lnTo>
                          <a:pt x="8" y="19"/>
                        </a:lnTo>
                        <a:lnTo>
                          <a:pt x="7" y="18"/>
                        </a:lnTo>
                        <a:lnTo>
                          <a:pt x="7" y="17"/>
                        </a:lnTo>
                        <a:lnTo>
                          <a:pt x="6" y="17"/>
                        </a:lnTo>
                        <a:lnTo>
                          <a:pt x="6" y="16"/>
                        </a:lnTo>
                        <a:lnTo>
                          <a:pt x="5" y="15"/>
                        </a:lnTo>
                        <a:moveTo>
                          <a:pt x="0" y="15"/>
                        </a:move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1" y="12"/>
                        </a:lnTo>
                        <a:lnTo>
                          <a:pt x="1" y="11"/>
                        </a:lnTo>
                        <a:lnTo>
                          <a:pt x="2" y="11"/>
                        </a:lnTo>
                        <a:lnTo>
                          <a:pt x="3" y="10"/>
                        </a:lnTo>
                        <a:lnTo>
                          <a:pt x="4" y="10"/>
                        </a:lnTo>
                        <a:lnTo>
                          <a:pt x="4" y="9"/>
                        </a:lnTo>
                        <a:lnTo>
                          <a:pt x="5" y="9"/>
                        </a:lnTo>
                        <a:lnTo>
                          <a:pt x="6" y="8"/>
                        </a:lnTo>
                        <a:lnTo>
                          <a:pt x="7" y="8"/>
                        </a:lnTo>
                        <a:lnTo>
                          <a:pt x="8" y="8"/>
                        </a:lnTo>
                        <a:lnTo>
                          <a:pt x="8" y="7"/>
                        </a:lnTo>
                        <a:lnTo>
                          <a:pt x="9" y="7"/>
                        </a:lnTo>
                        <a:lnTo>
                          <a:pt x="10" y="7"/>
                        </a:lnTo>
                        <a:lnTo>
                          <a:pt x="11" y="6"/>
                        </a:lnTo>
                        <a:lnTo>
                          <a:pt x="12" y="6"/>
                        </a:lnTo>
                        <a:lnTo>
                          <a:pt x="13" y="6"/>
                        </a:lnTo>
                        <a:lnTo>
                          <a:pt x="14" y="5"/>
                        </a:lnTo>
                        <a:lnTo>
                          <a:pt x="15" y="5"/>
                        </a:lnTo>
                        <a:lnTo>
                          <a:pt x="16" y="5"/>
                        </a:lnTo>
                        <a:lnTo>
                          <a:pt x="17" y="5"/>
                        </a:lnTo>
                        <a:lnTo>
                          <a:pt x="17" y="4"/>
                        </a:lnTo>
                        <a:lnTo>
                          <a:pt x="18" y="4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5" y="3"/>
                        </a:lnTo>
                        <a:lnTo>
                          <a:pt x="26" y="3"/>
                        </a:lnTo>
                        <a:lnTo>
                          <a:pt x="27" y="2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2"/>
                        </a:lnTo>
                        <a:lnTo>
                          <a:pt x="32" y="2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1"/>
                        </a:lnTo>
                        <a:lnTo>
                          <a:pt x="37" y="1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1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1"/>
                        </a:lnTo>
                        <a:lnTo>
                          <a:pt x="85" y="1"/>
                        </a:lnTo>
                        <a:lnTo>
                          <a:pt x="86" y="1"/>
                        </a:lnTo>
                        <a:lnTo>
                          <a:pt x="87" y="1"/>
                        </a:lnTo>
                        <a:lnTo>
                          <a:pt x="88" y="1"/>
                        </a:lnTo>
                        <a:lnTo>
                          <a:pt x="89" y="1"/>
                        </a:lnTo>
                        <a:lnTo>
                          <a:pt x="90" y="1"/>
                        </a:lnTo>
                        <a:lnTo>
                          <a:pt x="91" y="1"/>
                        </a:lnTo>
                        <a:lnTo>
                          <a:pt x="91" y="2"/>
                        </a:lnTo>
                        <a:lnTo>
                          <a:pt x="92" y="2"/>
                        </a:lnTo>
                        <a:lnTo>
                          <a:pt x="93" y="2"/>
                        </a:lnTo>
                        <a:lnTo>
                          <a:pt x="94" y="2"/>
                        </a:lnTo>
                        <a:lnTo>
                          <a:pt x="95" y="2"/>
                        </a:lnTo>
                        <a:lnTo>
                          <a:pt x="96" y="2"/>
                        </a:lnTo>
                        <a:lnTo>
                          <a:pt x="97" y="3"/>
                        </a:lnTo>
                        <a:lnTo>
                          <a:pt x="98" y="3"/>
                        </a:lnTo>
                        <a:lnTo>
                          <a:pt x="99" y="3"/>
                        </a:lnTo>
                        <a:lnTo>
                          <a:pt x="100" y="3"/>
                        </a:lnTo>
                        <a:lnTo>
                          <a:pt x="101" y="3"/>
                        </a:lnTo>
                        <a:lnTo>
                          <a:pt x="101" y="4"/>
                        </a:lnTo>
                        <a:lnTo>
                          <a:pt x="102" y="4"/>
                        </a:lnTo>
                        <a:lnTo>
                          <a:pt x="103" y="4"/>
                        </a:lnTo>
                        <a:lnTo>
                          <a:pt x="104" y="4"/>
                        </a:lnTo>
                        <a:lnTo>
                          <a:pt x="105" y="5"/>
                        </a:lnTo>
                        <a:lnTo>
                          <a:pt x="106" y="5"/>
                        </a:lnTo>
                        <a:lnTo>
                          <a:pt x="107" y="5"/>
                        </a:lnTo>
                        <a:lnTo>
                          <a:pt x="108" y="6"/>
                        </a:lnTo>
                        <a:lnTo>
                          <a:pt x="109" y="6"/>
                        </a:lnTo>
                        <a:lnTo>
                          <a:pt x="110" y="6"/>
                        </a:lnTo>
                        <a:lnTo>
                          <a:pt x="110" y="7"/>
                        </a:lnTo>
                        <a:lnTo>
                          <a:pt x="111" y="7"/>
                        </a:lnTo>
                        <a:lnTo>
                          <a:pt x="112" y="8"/>
                        </a:lnTo>
                        <a:lnTo>
                          <a:pt x="113" y="8"/>
                        </a:lnTo>
                        <a:lnTo>
                          <a:pt x="113" y="9"/>
                        </a:lnTo>
                        <a:lnTo>
                          <a:pt x="114" y="9"/>
                        </a:lnTo>
                        <a:lnTo>
                          <a:pt x="114" y="10"/>
                        </a:lnTo>
                        <a:lnTo>
                          <a:pt x="115" y="10"/>
                        </a:lnTo>
                        <a:lnTo>
                          <a:pt x="115" y="11"/>
                        </a:lnTo>
                        <a:lnTo>
                          <a:pt x="116" y="11"/>
                        </a:lnTo>
                        <a:lnTo>
                          <a:pt x="116" y="12"/>
                        </a:lnTo>
                        <a:lnTo>
                          <a:pt x="116" y="13"/>
                        </a:lnTo>
                        <a:lnTo>
                          <a:pt x="116" y="14"/>
                        </a:lnTo>
                        <a:lnTo>
                          <a:pt x="115" y="14"/>
                        </a:lnTo>
                        <a:lnTo>
                          <a:pt x="115" y="15"/>
                        </a:lnTo>
                        <a:lnTo>
                          <a:pt x="115" y="16"/>
                        </a:lnTo>
                        <a:lnTo>
                          <a:pt x="114" y="16"/>
                        </a:lnTo>
                        <a:lnTo>
                          <a:pt x="114" y="17"/>
                        </a:lnTo>
                        <a:lnTo>
                          <a:pt x="113" y="17"/>
                        </a:lnTo>
                        <a:lnTo>
                          <a:pt x="112" y="18"/>
                        </a:lnTo>
                        <a:lnTo>
                          <a:pt x="111" y="18"/>
                        </a:lnTo>
                        <a:lnTo>
                          <a:pt x="111" y="19"/>
                        </a:lnTo>
                        <a:lnTo>
                          <a:pt x="110" y="19"/>
                        </a:lnTo>
                        <a:lnTo>
                          <a:pt x="109" y="19"/>
                        </a:lnTo>
                        <a:lnTo>
                          <a:pt x="109" y="20"/>
                        </a:lnTo>
                        <a:lnTo>
                          <a:pt x="108" y="20"/>
                        </a:lnTo>
                        <a:lnTo>
                          <a:pt x="107" y="20"/>
                        </a:lnTo>
                        <a:lnTo>
                          <a:pt x="107" y="21"/>
                        </a:lnTo>
                        <a:lnTo>
                          <a:pt x="106" y="21"/>
                        </a:lnTo>
                        <a:lnTo>
                          <a:pt x="105" y="21"/>
                        </a:lnTo>
                        <a:lnTo>
                          <a:pt x="104" y="22"/>
                        </a:lnTo>
                        <a:lnTo>
                          <a:pt x="103" y="22"/>
                        </a:lnTo>
                        <a:lnTo>
                          <a:pt x="102" y="22"/>
                        </a:lnTo>
                        <a:lnTo>
                          <a:pt x="101" y="23"/>
                        </a:lnTo>
                        <a:lnTo>
                          <a:pt x="100" y="23"/>
                        </a:lnTo>
                        <a:lnTo>
                          <a:pt x="99" y="23"/>
                        </a:lnTo>
                        <a:lnTo>
                          <a:pt x="98" y="24"/>
                        </a:lnTo>
                        <a:lnTo>
                          <a:pt x="97" y="24"/>
                        </a:lnTo>
                        <a:lnTo>
                          <a:pt x="96" y="24"/>
                        </a:lnTo>
                        <a:lnTo>
                          <a:pt x="95" y="24"/>
                        </a:lnTo>
                        <a:lnTo>
                          <a:pt x="94" y="24"/>
                        </a:lnTo>
                        <a:lnTo>
                          <a:pt x="93" y="25"/>
                        </a:lnTo>
                        <a:lnTo>
                          <a:pt x="92" y="25"/>
                        </a:lnTo>
                        <a:lnTo>
                          <a:pt x="91" y="25"/>
                        </a:lnTo>
                        <a:lnTo>
                          <a:pt x="90" y="25"/>
                        </a:lnTo>
                        <a:lnTo>
                          <a:pt x="89" y="25"/>
                        </a:lnTo>
                        <a:lnTo>
                          <a:pt x="88" y="26"/>
                        </a:lnTo>
                        <a:lnTo>
                          <a:pt x="87" y="26"/>
                        </a:lnTo>
                        <a:lnTo>
                          <a:pt x="86" y="26"/>
                        </a:lnTo>
                        <a:lnTo>
                          <a:pt x="85" y="26"/>
                        </a:lnTo>
                        <a:lnTo>
                          <a:pt x="84" y="26"/>
                        </a:lnTo>
                        <a:lnTo>
                          <a:pt x="83" y="26"/>
                        </a:lnTo>
                        <a:lnTo>
                          <a:pt x="82" y="27"/>
                        </a:lnTo>
                        <a:lnTo>
                          <a:pt x="81" y="27"/>
                        </a:lnTo>
                        <a:lnTo>
                          <a:pt x="80" y="27"/>
                        </a:lnTo>
                        <a:lnTo>
                          <a:pt x="79" y="27"/>
                        </a:lnTo>
                        <a:lnTo>
                          <a:pt x="78" y="27"/>
                        </a:lnTo>
                        <a:lnTo>
                          <a:pt x="77" y="27"/>
                        </a:lnTo>
                        <a:lnTo>
                          <a:pt x="76" y="27"/>
                        </a:lnTo>
                        <a:lnTo>
                          <a:pt x="75" y="27"/>
                        </a:lnTo>
                        <a:lnTo>
                          <a:pt x="74" y="27"/>
                        </a:lnTo>
                        <a:lnTo>
                          <a:pt x="73" y="27"/>
                        </a:lnTo>
                        <a:lnTo>
                          <a:pt x="72" y="28"/>
                        </a:lnTo>
                        <a:lnTo>
                          <a:pt x="71" y="28"/>
                        </a:lnTo>
                        <a:lnTo>
                          <a:pt x="70" y="28"/>
                        </a:lnTo>
                        <a:lnTo>
                          <a:pt x="69" y="28"/>
                        </a:lnTo>
                        <a:lnTo>
                          <a:pt x="68" y="28"/>
                        </a:lnTo>
                        <a:lnTo>
                          <a:pt x="67" y="28"/>
                        </a:lnTo>
                        <a:lnTo>
                          <a:pt x="66" y="28"/>
                        </a:lnTo>
                        <a:lnTo>
                          <a:pt x="65" y="28"/>
                        </a:lnTo>
                        <a:lnTo>
                          <a:pt x="64" y="28"/>
                        </a:lnTo>
                        <a:lnTo>
                          <a:pt x="63" y="28"/>
                        </a:lnTo>
                        <a:lnTo>
                          <a:pt x="62" y="28"/>
                        </a:lnTo>
                        <a:lnTo>
                          <a:pt x="61" y="28"/>
                        </a:lnTo>
                        <a:lnTo>
                          <a:pt x="60" y="28"/>
                        </a:lnTo>
                        <a:lnTo>
                          <a:pt x="59" y="28"/>
                        </a:lnTo>
                        <a:lnTo>
                          <a:pt x="58" y="28"/>
                        </a:lnTo>
                        <a:lnTo>
                          <a:pt x="57" y="28"/>
                        </a:lnTo>
                        <a:lnTo>
                          <a:pt x="56" y="28"/>
                        </a:lnTo>
                        <a:lnTo>
                          <a:pt x="55" y="28"/>
                        </a:lnTo>
                        <a:lnTo>
                          <a:pt x="54" y="28"/>
                        </a:lnTo>
                        <a:lnTo>
                          <a:pt x="53" y="28"/>
                        </a:lnTo>
                        <a:lnTo>
                          <a:pt x="52" y="28"/>
                        </a:lnTo>
                        <a:lnTo>
                          <a:pt x="51" y="28"/>
                        </a:lnTo>
                        <a:lnTo>
                          <a:pt x="50" y="28"/>
                        </a:lnTo>
                        <a:lnTo>
                          <a:pt x="49" y="28"/>
                        </a:lnTo>
                        <a:lnTo>
                          <a:pt x="48" y="28"/>
                        </a:lnTo>
                        <a:lnTo>
                          <a:pt x="47" y="28"/>
                        </a:lnTo>
                        <a:lnTo>
                          <a:pt x="46" y="28"/>
                        </a:lnTo>
                        <a:lnTo>
                          <a:pt x="45" y="28"/>
                        </a:lnTo>
                        <a:lnTo>
                          <a:pt x="44" y="28"/>
                        </a:lnTo>
                        <a:lnTo>
                          <a:pt x="43" y="28"/>
                        </a:lnTo>
                        <a:lnTo>
                          <a:pt x="42" y="28"/>
                        </a:lnTo>
                        <a:lnTo>
                          <a:pt x="41" y="28"/>
                        </a:lnTo>
                        <a:lnTo>
                          <a:pt x="40" y="28"/>
                        </a:lnTo>
                        <a:lnTo>
                          <a:pt x="39" y="28"/>
                        </a:lnTo>
                        <a:lnTo>
                          <a:pt x="38" y="28"/>
                        </a:lnTo>
                        <a:lnTo>
                          <a:pt x="37" y="28"/>
                        </a:lnTo>
                        <a:lnTo>
                          <a:pt x="36" y="28"/>
                        </a:lnTo>
                        <a:lnTo>
                          <a:pt x="35" y="28"/>
                        </a:lnTo>
                        <a:lnTo>
                          <a:pt x="34" y="28"/>
                        </a:lnTo>
                        <a:lnTo>
                          <a:pt x="33" y="27"/>
                        </a:lnTo>
                        <a:lnTo>
                          <a:pt x="32" y="27"/>
                        </a:lnTo>
                        <a:lnTo>
                          <a:pt x="31" y="27"/>
                        </a:lnTo>
                        <a:lnTo>
                          <a:pt x="30" y="27"/>
                        </a:ln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27" y="27"/>
                        </a:lnTo>
                        <a:lnTo>
                          <a:pt x="26" y="27"/>
                        </a:lnTo>
                        <a:lnTo>
                          <a:pt x="25" y="27"/>
                        </a:lnTo>
                        <a:lnTo>
                          <a:pt x="24" y="26"/>
                        </a:lnTo>
                        <a:lnTo>
                          <a:pt x="23" y="26"/>
                        </a:lnTo>
                        <a:lnTo>
                          <a:pt x="22" y="26"/>
                        </a:lnTo>
                        <a:lnTo>
                          <a:pt x="21" y="26"/>
                        </a:lnTo>
                        <a:lnTo>
                          <a:pt x="20" y="26"/>
                        </a:lnTo>
                        <a:lnTo>
                          <a:pt x="19" y="26"/>
                        </a:lnTo>
                        <a:lnTo>
                          <a:pt x="19" y="25"/>
                        </a:lnTo>
                        <a:lnTo>
                          <a:pt x="18" y="25"/>
                        </a:lnTo>
                        <a:lnTo>
                          <a:pt x="17" y="25"/>
                        </a:lnTo>
                        <a:lnTo>
                          <a:pt x="16" y="25"/>
                        </a:lnTo>
                        <a:lnTo>
                          <a:pt x="15" y="25"/>
                        </a:lnTo>
                        <a:lnTo>
                          <a:pt x="14" y="24"/>
                        </a:lnTo>
                        <a:lnTo>
                          <a:pt x="13" y="24"/>
                        </a:lnTo>
                        <a:lnTo>
                          <a:pt x="12" y="24"/>
                        </a:lnTo>
                        <a:lnTo>
                          <a:pt x="11" y="23"/>
                        </a:lnTo>
                        <a:lnTo>
                          <a:pt x="10" y="23"/>
                        </a:lnTo>
                        <a:lnTo>
                          <a:pt x="9" y="23"/>
                        </a:lnTo>
                        <a:lnTo>
                          <a:pt x="8" y="22"/>
                        </a:lnTo>
                        <a:lnTo>
                          <a:pt x="7" y="22"/>
                        </a:lnTo>
                        <a:lnTo>
                          <a:pt x="6" y="22"/>
                        </a:lnTo>
                        <a:lnTo>
                          <a:pt x="6" y="21"/>
                        </a:lnTo>
                        <a:lnTo>
                          <a:pt x="5" y="21"/>
                        </a:lnTo>
                        <a:lnTo>
                          <a:pt x="4" y="21"/>
                        </a:lnTo>
                        <a:lnTo>
                          <a:pt x="4" y="20"/>
                        </a:lnTo>
                        <a:lnTo>
                          <a:pt x="3" y="20"/>
                        </a:lnTo>
                        <a:lnTo>
                          <a:pt x="2" y="20"/>
                        </a:lnTo>
                        <a:lnTo>
                          <a:pt x="2" y="19"/>
                        </a:lnTo>
                        <a:lnTo>
                          <a:pt x="1" y="19"/>
                        </a:lnTo>
                        <a:lnTo>
                          <a:pt x="1" y="18"/>
                        </a:ln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89" name="Freeform 1253"/>
                  <p:cNvSpPr>
                    <a:spLocks noChangeArrowheads="1"/>
                  </p:cNvSpPr>
                  <p:nvPr/>
                </p:nvSpPr>
                <p:spPr bwMode="auto">
                  <a:xfrm>
                    <a:off x="265" y="32"/>
                    <a:ext cx="90" cy="256"/>
                  </a:xfrm>
                  <a:custGeom>
                    <a:avLst/>
                    <a:gdLst>
                      <a:gd name="T0" fmla="*/ 2 w 90"/>
                      <a:gd name="T1" fmla="*/ 0 h 256"/>
                      <a:gd name="T2" fmla="*/ 81 w 90"/>
                      <a:gd name="T3" fmla="*/ 3 h 256"/>
                      <a:gd name="T4" fmla="*/ 86 w 90"/>
                      <a:gd name="T5" fmla="*/ 6 h 256"/>
                      <a:gd name="T6" fmla="*/ 90 w 90"/>
                      <a:gd name="T7" fmla="*/ 11 h 256"/>
                      <a:gd name="T8" fmla="*/ 87 w 90"/>
                      <a:gd name="T9" fmla="*/ 235 h 256"/>
                      <a:gd name="T10" fmla="*/ 84 w 90"/>
                      <a:gd name="T11" fmla="*/ 242 h 256"/>
                      <a:gd name="T12" fmla="*/ 79 w 90"/>
                      <a:gd name="T13" fmla="*/ 246 h 256"/>
                      <a:gd name="T14" fmla="*/ 0 w 90"/>
                      <a:gd name="T15" fmla="*/ 256 h 256"/>
                      <a:gd name="T16" fmla="*/ 2 w 90"/>
                      <a:gd name="T17" fmla="*/ 0 h 2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0"/>
                      <a:gd name="T28" fmla="*/ 0 h 256"/>
                      <a:gd name="T29" fmla="*/ 90 w 90"/>
                      <a:gd name="T30" fmla="*/ 256 h 25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0" h="256">
                        <a:moveTo>
                          <a:pt x="2" y="0"/>
                        </a:moveTo>
                        <a:lnTo>
                          <a:pt x="81" y="3"/>
                        </a:lnTo>
                        <a:cubicBezTo>
                          <a:pt x="81" y="3"/>
                          <a:pt x="84" y="4"/>
                          <a:pt x="86" y="6"/>
                        </a:cubicBezTo>
                        <a:cubicBezTo>
                          <a:pt x="86" y="6"/>
                          <a:pt x="89" y="8"/>
                          <a:pt x="90" y="11"/>
                        </a:cubicBezTo>
                        <a:lnTo>
                          <a:pt x="87" y="235"/>
                        </a:lnTo>
                        <a:cubicBezTo>
                          <a:pt x="87" y="235"/>
                          <a:pt x="86" y="239"/>
                          <a:pt x="84" y="242"/>
                        </a:cubicBezTo>
                        <a:cubicBezTo>
                          <a:pt x="84" y="242"/>
                          <a:pt x="82" y="244"/>
                          <a:pt x="79" y="246"/>
                        </a:cubicBezTo>
                        <a:lnTo>
                          <a:pt x="0" y="256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90" name="Freeform 1254"/>
                  <p:cNvSpPr>
                    <a:spLocks noChangeArrowheads="1"/>
                  </p:cNvSpPr>
                  <p:nvPr/>
                </p:nvSpPr>
                <p:spPr bwMode="auto">
                  <a:xfrm>
                    <a:off x="176" y="32"/>
                    <a:ext cx="97" cy="256"/>
                  </a:xfrm>
                  <a:custGeom>
                    <a:avLst/>
                    <a:gdLst>
                      <a:gd name="T0" fmla="*/ 59 w 97"/>
                      <a:gd name="T1" fmla="*/ 5 h 255"/>
                      <a:gd name="T2" fmla="*/ 89 w 97"/>
                      <a:gd name="T3" fmla="*/ 0 h 255"/>
                      <a:gd name="T4" fmla="*/ 93 w 97"/>
                      <a:gd name="T5" fmla="*/ 0 h 255"/>
                      <a:gd name="T6" fmla="*/ 96 w 97"/>
                      <a:gd name="T7" fmla="*/ 3 h 255"/>
                      <a:gd name="T8" fmla="*/ 97 w 97"/>
                      <a:gd name="T9" fmla="*/ 8 h 255"/>
                      <a:gd name="T10" fmla="*/ 96 w 97"/>
                      <a:gd name="T11" fmla="*/ 249 h 255"/>
                      <a:gd name="T12" fmla="*/ 94 w 97"/>
                      <a:gd name="T13" fmla="*/ 254 h 255"/>
                      <a:gd name="T14" fmla="*/ 91 w 97"/>
                      <a:gd name="T15" fmla="*/ 256 h 255"/>
                      <a:gd name="T16" fmla="*/ 88 w 97"/>
                      <a:gd name="T17" fmla="*/ 257 h 255"/>
                      <a:gd name="T18" fmla="*/ 0 w 97"/>
                      <a:gd name="T19" fmla="*/ 221 h 255"/>
                      <a:gd name="T20" fmla="*/ 65 w 97"/>
                      <a:gd name="T21" fmla="*/ 214 h 255"/>
                      <a:gd name="T22" fmla="*/ 59 w 97"/>
                      <a:gd name="T23" fmla="*/ 5 h 25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7"/>
                      <a:gd name="T37" fmla="*/ 0 h 255"/>
                      <a:gd name="T38" fmla="*/ 97 w 97"/>
                      <a:gd name="T39" fmla="*/ 255 h 25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7" h="255">
                        <a:moveTo>
                          <a:pt x="59" y="5"/>
                        </a:moveTo>
                        <a:lnTo>
                          <a:pt x="89" y="0"/>
                        </a:lnTo>
                        <a:cubicBezTo>
                          <a:pt x="89" y="0"/>
                          <a:pt x="91" y="0"/>
                          <a:pt x="93" y="0"/>
                        </a:cubicBezTo>
                        <a:cubicBezTo>
                          <a:pt x="93" y="0"/>
                          <a:pt x="94" y="1"/>
                          <a:pt x="96" y="3"/>
                        </a:cubicBezTo>
                        <a:cubicBezTo>
                          <a:pt x="96" y="3"/>
                          <a:pt x="97" y="5"/>
                          <a:pt x="97" y="8"/>
                        </a:cubicBezTo>
                        <a:lnTo>
                          <a:pt x="96" y="247"/>
                        </a:lnTo>
                        <a:cubicBezTo>
                          <a:pt x="96" y="247"/>
                          <a:pt x="95" y="250"/>
                          <a:pt x="94" y="252"/>
                        </a:cubicBezTo>
                        <a:cubicBezTo>
                          <a:pt x="94" y="252"/>
                          <a:pt x="93" y="253"/>
                          <a:pt x="91" y="254"/>
                        </a:cubicBezTo>
                        <a:cubicBezTo>
                          <a:pt x="91" y="254"/>
                          <a:pt x="90" y="255"/>
                          <a:pt x="88" y="255"/>
                        </a:cubicBezTo>
                        <a:lnTo>
                          <a:pt x="0" y="219"/>
                        </a:lnTo>
                        <a:lnTo>
                          <a:pt x="65" y="212"/>
                        </a:lnTo>
                        <a:lnTo>
                          <a:pt x="59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91" name="Freeform 1255"/>
                  <p:cNvSpPr>
                    <a:spLocks noChangeArrowheads="1"/>
                  </p:cNvSpPr>
                  <p:nvPr/>
                </p:nvSpPr>
                <p:spPr bwMode="auto">
                  <a:xfrm>
                    <a:off x="189" y="43"/>
                    <a:ext cx="76" cy="233"/>
                  </a:xfrm>
                  <a:custGeom>
                    <a:avLst/>
                    <a:gdLst>
                      <a:gd name="T0" fmla="*/ 47 w 76"/>
                      <a:gd name="T1" fmla="*/ 4 h 232"/>
                      <a:gd name="T2" fmla="*/ 71 w 76"/>
                      <a:gd name="T3" fmla="*/ 0 h 232"/>
                      <a:gd name="T4" fmla="*/ 73 w 76"/>
                      <a:gd name="T5" fmla="*/ 0 h 232"/>
                      <a:gd name="T6" fmla="*/ 75 w 76"/>
                      <a:gd name="T7" fmla="*/ 2 h 232"/>
                      <a:gd name="T8" fmla="*/ 76 w 76"/>
                      <a:gd name="T9" fmla="*/ 4 h 232"/>
                      <a:gd name="T10" fmla="*/ 74 w 76"/>
                      <a:gd name="T11" fmla="*/ 229 h 232"/>
                      <a:gd name="T12" fmla="*/ 73 w 76"/>
                      <a:gd name="T13" fmla="*/ 232 h 232"/>
                      <a:gd name="T14" fmla="*/ 72 w 76"/>
                      <a:gd name="T15" fmla="*/ 234 h 232"/>
                      <a:gd name="T16" fmla="*/ 70 w 76"/>
                      <a:gd name="T17" fmla="*/ 234 h 232"/>
                      <a:gd name="T18" fmla="*/ 0 w 76"/>
                      <a:gd name="T19" fmla="*/ 208 h 232"/>
                      <a:gd name="T20" fmla="*/ 52 w 76"/>
                      <a:gd name="T21" fmla="*/ 203 h 232"/>
                      <a:gd name="T22" fmla="*/ 47 w 76"/>
                      <a:gd name="T23" fmla="*/ 4 h 23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6"/>
                      <a:gd name="T37" fmla="*/ 0 h 232"/>
                      <a:gd name="T38" fmla="*/ 76 w 76"/>
                      <a:gd name="T39" fmla="*/ 232 h 23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6" h="232">
                        <a:moveTo>
                          <a:pt x="47" y="4"/>
                        </a:moveTo>
                        <a:lnTo>
                          <a:pt x="71" y="0"/>
                        </a:lnTo>
                        <a:cubicBezTo>
                          <a:pt x="71" y="0"/>
                          <a:pt x="72" y="0"/>
                          <a:pt x="73" y="0"/>
                        </a:cubicBezTo>
                        <a:cubicBezTo>
                          <a:pt x="73" y="0"/>
                          <a:pt x="74" y="1"/>
                          <a:pt x="75" y="2"/>
                        </a:cubicBezTo>
                        <a:cubicBezTo>
                          <a:pt x="75" y="2"/>
                          <a:pt x="75" y="3"/>
                          <a:pt x="76" y="4"/>
                        </a:cubicBezTo>
                        <a:lnTo>
                          <a:pt x="74" y="227"/>
                        </a:lnTo>
                        <a:cubicBezTo>
                          <a:pt x="74" y="227"/>
                          <a:pt x="74" y="229"/>
                          <a:pt x="73" y="230"/>
                        </a:cubicBezTo>
                        <a:cubicBezTo>
                          <a:pt x="73" y="230"/>
                          <a:pt x="73" y="231"/>
                          <a:pt x="72" y="232"/>
                        </a:cubicBezTo>
                        <a:cubicBezTo>
                          <a:pt x="72" y="232"/>
                          <a:pt x="71" y="232"/>
                          <a:pt x="70" y="232"/>
                        </a:cubicBezTo>
                        <a:lnTo>
                          <a:pt x="0" y="206"/>
                        </a:lnTo>
                        <a:lnTo>
                          <a:pt x="52" y="201"/>
                        </a:lnTo>
                        <a:lnTo>
                          <a:pt x="47" y="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92" name="Freeform 125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3" cy="269"/>
                  </a:xfrm>
                  <a:custGeom>
                    <a:avLst/>
                    <a:gdLst>
                      <a:gd name="T0" fmla="*/ 4 w 13"/>
                      <a:gd name="T1" fmla="*/ 0 h 269"/>
                      <a:gd name="T2" fmla="*/ 0 w 13"/>
                      <a:gd name="T3" fmla="*/ 4 h 269"/>
                      <a:gd name="T4" fmla="*/ 10 w 13"/>
                      <a:gd name="T5" fmla="*/ 268 h 269"/>
                      <a:gd name="T6" fmla="*/ 13 w 13"/>
                      <a:gd name="T7" fmla="*/ 269 h 269"/>
                      <a:gd name="T8" fmla="*/ 4 w 13"/>
                      <a:gd name="T9" fmla="*/ 0 h 2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269"/>
                      <a:gd name="T17" fmla="*/ 13 w 13"/>
                      <a:gd name="T18" fmla="*/ 269 h 2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269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10" y="268"/>
                        </a:lnTo>
                        <a:lnTo>
                          <a:pt x="13" y="269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93" name="Freeform 1257"/>
                  <p:cNvSpPr>
                    <a:spLocks noChangeArrowheads="1"/>
                  </p:cNvSpPr>
                  <p:nvPr/>
                </p:nvSpPr>
                <p:spPr bwMode="auto">
                  <a:xfrm>
                    <a:off x="111" y="255"/>
                    <a:ext cx="41" cy="35"/>
                  </a:xfrm>
                  <a:custGeom>
                    <a:avLst/>
                    <a:gdLst>
                      <a:gd name="T0" fmla="*/ 35 w 41"/>
                      <a:gd name="T1" fmla="*/ 0 h 34"/>
                      <a:gd name="T2" fmla="*/ 41 w 41"/>
                      <a:gd name="T3" fmla="*/ 31 h 34"/>
                      <a:gd name="T4" fmla="*/ 2 w 41"/>
                      <a:gd name="T5" fmla="*/ 36 h 34"/>
                      <a:gd name="T6" fmla="*/ 0 w 41"/>
                      <a:gd name="T7" fmla="*/ 3 h 34"/>
                      <a:gd name="T8" fmla="*/ 35 w 41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34"/>
                      <a:gd name="T17" fmla="*/ 41 w 41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34">
                        <a:moveTo>
                          <a:pt x="35" y="0"/>
                        </a:moveTo>
                        <a:lnTo>
                          <a:pt x="41" y="29"/>
                        </a:lnTo>
                        <a:lnTo>
                          <a:pt x="2" y="34"/>
                        </a:lnTo>
                        <a:lnTo>
                          <a:pt x="0" y="3"/>
                        </a:lnTo>
                        <a:lnTo>
                          <a:pt x="3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94" name="Freeform 1258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259"/>
                    <a:ext cx="7" cy="31"/>
                  </a:xfrm>
                  <a:custGeom>
                    <a:avLst/>
                    <a:gdLst>
                      <a:gd name="T0" fmla="*/ 0 w 6"/>
                      <a:gd name="T1" fmla="*/ 0 h 31"/>
                      <a:gd name="T2" fmla="*/ 1 w 6"/>
                      <a:gd name="T3" fmla="*/ 29 h 31"/>
                      <a:gd name="T4" fmla="*/ 8 w 6"/>
                      <a:gd name="T5" fmla="*/ 31 h 31"/>
                      <a:gd name="T6" fmla="*/ 6 w 6"/>
                      <a:gd name="T7" fmla="*/ 0 h 31"/>
                      <a:gd name="T8" fmla="*/ 0 w 6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31"/>
                      <a:gd name="T17" fmla="*/ 6 w 6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31">
                        <a:moveTo>
                          <a:pt x="0" y="0"/>
                        </a:moveTo>
                        <a:lnTo>
                          <a:pt x="1" y="29"/>
                        </a:lnTo>
                        <a:lnTo>
                          <a:pt x="6" y="3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95" name="Freeform 1259"/>
                  <p:cNvSpPr>
                    <a:spLocks noChangeArrowheads="1"/>
                  </p:cNvSpPr>
                  <p:nvPr/>
                </p:nvSpPr>
                <p:spPr bwMode="auto">
                  <a:xfrm>
                    <a:off x="93" y="304"/>
                    <a:ext cx="96" cy="15"/>
                  </a:xfrm>
                  <a:custGeom>
                    <a:avLst/>
                    <a:gdLst>
                      <a:gd name="T0" fmla="*/ 0 w 96"/>
                      <a:gd name="T1" fmla="*/ 12 h 14"/>
                      <a:gd name="T2" fmla="*/ 96 w 96"/>
                      <a:gd name="T3" fmla="*/ 6 h 14"/>
                      <a:gd name="T4" fmla="*/ 95 w 96"/>
                      <a:gd name="T5" fmla="*/ 0 h 14"/>
                      <a:gd name="T6" fmla="*/ 4 w 96"/>
                      <a:gd name="T7" fmla="*/ 5 h 14"/>
                      <a:gd name="T8" fmla="*/ 0 w 96"/>
                      <a:gd name="T9" fmla="*/ 12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4"/>
                      <a:gd name="T17" fmla="*/ 96 w 9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4">
                        <a:moveTo>
                          <a:pt x="0" y="10"/>
                        </a:moveTo>
                        <a:cubicBezTo>
                          <a:pt x="0" y="10"/>
                          <a:pt x="48" y="20"/>
                          <a:pt x="96" y="6"/>
                        </a:cubicBezTo>
                        <a:lnTo>
                          <a:pt x="95" y="0"/>
                        </a:lnTo>
                        <a:cubicBezTo>
                          <a:pt x="95" y="0"/>
                          <a:pt x="50" y="14"/>
                          <a:pt x="4" y="5"/>
                        </a:cubicBezTo>
                        <a:lnTo>
                          <a:pt x="0" y="1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96" name="Freeform 1260"/>
                  <p:cNvSpPr>
                    <a:spLocks noChangeArrowheads="1"/>
                  </p:cNvSpPr>
                  <p:nvPr/>
                </p:nvSpPr>
                <p:spPr bwMode="auto">
                  <a:xfrm>
                    <a:off x="121" y="308"/>
                    <a:ext cx="43" cy="4"/>
                  </a:xfrm>
                  <a:custGeom>
                    <a:avLst/>
                    <a:gdLst>
                      <a:gd name="T0" fmla="*/ 0 w 42"/>
                      <a:gd name="T1" fmla="*/ 4 h 3"/>
                      <a:gd name="T2" fmla="*/ 44 w 42"/>
                      <a:gd name="T3" fmla="*/ 0 h 3"/>
                      <a:gd name="T4" fmla="*/ 0 w 42"/>
                      <a:gd name="T5" fmla="*/ 4 h 3"/>
                      <a:gd name="T6" fmla="*/ 0 60000 65536"/>
                      <a:gd name="T7" fmla="*/ 0 60000 65536"/>
                      <a:gd name="T8" fmla="*/ 0 60000 65536"/>
                      <a:gd name="T9" fmla="*/ 0 w 42"/>
                      <a:gd name="T10" fmla="*/ 0 h 3"/>
                      <a:gd name="T11" fmla="*/ 42 w 42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" h="3">
                        <a:moveTo>
                          <a:pt x="0" y="2"/>
                        </a:moveTo>
                        <a:cubicBezTo>
                          <a:pt x="0" y="2"/>
                          <a:pt x="21" y="5"/>
                          <a:pt x="42" y="0"/>
                        </a:cubicBezTo>
                        <a:cubicBezTo>
                          <a:pt x="42" y="0"/>
                          <a:pt x="21" y="1"/>
                          <a:pt x="0" y="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97" name="Freeform 1261"/>
                  <p:cNvSpPr>
                    <a:spLocks noChangeArrowheads="1"/>
                  </p:cNvSpPr>
                  <p:nvPr/>
                </p:nvSpPr>
                <p:spPr bwMode="auto">
                  <a:xfrm>
                    <a:off x="111" y="285"/>
                    <a:ext cx="41" cy="21"/>
                  </a:xfrm>
                  <a:custGeom>
                    <a:avLst/>
                    <a:gdLst>
                      <a:gd name="T0" fmla="*/ 3 w 41"/>
                      <a:gd name="T1" fmla="*/ 4 h 21"/>
                      <a:gd name="T2" fmla="*/ 0 w 41"/>
                      <a:gd name="T3" fmla="*/ 19 h 21"/>
                      <a:gd name="T4" fmla="*/ 36 w 41"/>
                      <a:gd name="T5" fmla="*/ 19 h 21"/>
                      <a:gd name="T6" fmla="*/ 41 w 41"/>
                      <a:gd name="T7" fmla="*/ 0 h 21"/>
                      <a:gd name="T8" fmla="*/ 3 w 41"/>
                      <a:gd name="T9" fmla="*/ 4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21"/>
                      <a:gd name="T17" fmla="*/ 41 w 41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21">
                        <a:moveTo>
                          <a:pt x="3" y="4"/>
                        </a:moveTo>
                        <a:lnTo>
                          <a:pt x="0" y="19"/>
                        </a:lnTo>
                        <a:cubicBezTo>
                          <a:pt x="0" y="19"/>
                          <a:pt x="18" y="22"/>
                          <a:pt x="36" y="19"/>
                        </a:cubicBezTo>
                        <a:lnTo>
                          <a:pt x="41" y="0"/>
                        </a:lnTo>
                        <a:lnTo>
                          <a:pt x="3" y="4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98" name="Freeform 1262"/>
                  <p:cNvSpPr>
                    <a:spLocks noChangeArrowheads="1"/>
                  </p:cNvSpPr>
                  <p:nvPr/>
                </p:nvSpPr>
                <p:spPr bwMode="auto">
                  <a:xfrm>
                    <a:off x="107" y="289"/>
                    <a:ext cx="7" cy="16"/>
                  </a:xfrm>
                  <a:custGeom>
                    <a:avLst/>
                    <a:gdLst>
                      <a:gd name="T0" fmla="*/ 0 w 6"/>
                      <a:gd name="T1" fmla="*/ 0 h 15"/>
                      <a:gd name="T2" fmla="*/ 0 w 6"/>
                      <a:gd name="T3" fmla="*/ 17 h 15"/>
                      <a:gd name="T4" fmla="*/ 5 w 6"/>
                      <a:gd name="T5" fmla="*/ 17 h 15"/>
                      <a:gd name="T6" fmla="*/ 8 w 6"/>
                      <a:gd name="T7" fmla="*/ 1 h 15"/>
                      <a:gd name="T8" fmla="*/ 0 w 6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5"/>
                      <a:gd name="T17" fmla="*/ 6 w 6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5">
                        <a:moveTo>
                          <a:pt x="0" y="0"/>
                        </a:moveTo>
                        <a:lnTo>
                          <a:pt x="0" y="15"/>
                        </a:lnTo>
                        <a:lnTo>
                          <a:pt x="3" y="15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99" name="Freeform 1263"/>
                  <p:cNvSpPr>
                    <a:spLocks noChangeArrowheads="1"/>
                  </p:cNvSpPr>
                  <p:nvPr/>
                </p:nvSpPr>
                <p:spPr bwMode="auto">
                  <a:xfrm>
                    <a:off x="254" y="32"/>
                    <a:ext cx="20" cy="212"/>
                  </a:xfrm>
                  <a:custGeom>
                    <a:avLst/>
                    <a:gdLst>
                      <a:gd name="T0" fmla="*/ 0 w 19"/>
                      <a:gd name="T1" fmla="*/ 1 h 211"/>
                      <a:gd name="T2" fmla="*/ 5 w 19"/>
                      <a:gd name="T3" fmla="*/ 206 h 211"/>
                      <a:gd name="T4" fmla="*/ 13 w 19"/>
                      <a:gd name="T5" fmla="*/ 212 h 211"/>
                      <a:gd name="T6" fmla="*/ 20 w 19"/>
                      <a:gd name="T7" fmla="*/ 213 h 211"/>
                      <a:gd name="T8" fmla="*/ 21 w 19"/>
                      <a:gd name="T9" fmla="*/ 9 h 211"/>
                      <a:gd name="T10" fmla="*/ 20 w 19"/>
                      <a:gd name="T11" fmla="*/ 5 h 211"/>
                      <a:gd name="T12" fmla="*/ 18 w 19"/>
                      <a:gd name="T13" fmla="*/ 1 h 211"/>
                      <a:gd name="T14" fmla="*/ 14 w 19"/>
                      <a:gd name="T15" fmla="*/ 0 h 211"/>
                      <a:gd name="T16" fmla="*/ 0 w 19"/>
                      <a:gd name="T17" fmla="*/ 1 h 2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"/>
                      <a:gd name="T28" fmla="*/ 0 h 211"/>
                      <a:gd name="T29" fmla="*/ 19 w 19"/>
                      <a:gd name="T30" fmla="*/ 211 h 21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" h="211">
                        <a:moveTo>
                          <a:pt x="0" y="1"/>
                        </a:moveTo>
                        <a:lnTo>
                          <a:pt x="5" y="204"/>
                        </a:lnTo>
                        <a:cubicBezTo>
                          <a:pt x="5" y="204"/>
                          <a:pt x="7" y="208"/>
                          <a:pt x="11" y="210"/>
                        </a:cubicBezTo>
                        <a:cubicBezTo>
                          <a:pt x="11" y="210"/>
                          <a:pt x="14" y="211"/>
                          <a:pt x="18" y="211"/>
                        </a:cubicBezTo>
                        <a:lnTo>
                          <a:pt x="19" y="9"/>
                        </a:lnTo>
                        <a:cubicBezTo>
                          <a:pt x="19" y="9"/>
                          <a:pt x="19" y="7"/>
                          <a:pt x="18" y="5"/>
                        </a:cubicBezTo>
                        <a:cubicBezTo>
                          <a:pt x="18" y="5"/>
                          <a:pt x="17" y="2"/>
                          <a:pt x="16" y="1"/>
                        </a:cubicBezTo>
                        <a:cubicBezTo>
                          <a:pt x="16" y="1"/>
                          <a:pt x="14" y="0"/>
                          <a:pt x="12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00" name="Freeform 1264"/>
                  <p:cNvSpPr>
                    <a:spLocks noChangeArrowheads="1"/>
                  </p:cNvSpPr>
                  <p:nvPr/>
                </p:nvSpPr>
                <p:spPr bwMode="auto">
                  <a:xfrm>
                    <a:off x="280" y="33"/>
                    <a:ext cx="66" cy="240"/>
                  </a:xfrm>
                  <a:custGeom>
                    <a:avLst/>
                    <a:gdLst>
                      <a:gd name="T0" fmla="*/ 0 w 66"/>
                      <a:gd name="T1" fmla="*/ 0 h 240"/>
                      <a:gd name="T2" fmla="*/ 4 w 66"/>
                      <a:gd name="T3" fmla="*/ 10 h 240"/>
                      <a:gd name="T4" fmla="*/ 1 w 66"/>
                      <a:gd name="T5" fmla="*/ 232 h 240"/>
                      <a:gd name="T6" fmla="*/ 3 w 66"/>
                      <a:gd name="T7" fmla="*/ 237 h 240"/>
                      <a:gd name="T8" fmla="*/ 6 w 66"/>
                      <a:gd name="T9" fmla="*/ 240 h 240"/>
                      <a:gd name="T10" fmla="*/ 56 w 66"/>
                      <a:gd name="T11" fmla="*/ 234 h 240"/>
                      <a:gd name="T12" fmla="*/ 59 w 66"/>
                      <a:gd name="T13" fmla="*/ 232 h 240"/>
                      <a:gd name="T14" fmla="*/ 61 w 66"/>
                      <a:gd name="T15" fmla="*/ 229 h 240"/>
                      <a:gd name="T16" fmla="*/ 62 w 66"/>
                      <a:gd name="T17" fmla="*/ 225 h 240"/>
                      <a:gd name="T18" fmla="*/ 66 w 66"/>
                      <a:gd name="T19" fmla="*/ 12 h 240"/>
                      <a:gd name="T20" fmla="*/ 65 w 66"/>
                      <a:gd name="T21" fmla="*/ 8 h 240"/>
                      <a:gd name="T22" fmla="*/ 62 w 66"/>
                      <a:gd name="T23" fmla="*/ 5 h 240"/>
                      <a:gd name="T24" fmla="*/ 59 w 66"/>
                      <a:gd name="T25" fmla="*/ 3 h 240"/>
                      <a:gd name="T26" fmla="*/ 0 w 66"/>
                      <a:gd name="T27" fmla="*/ 0 h 24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6"/>
                      <a:gd name="T43" fmla="*/ 0 h 240"/>
                      <a:gd name="T44" fmla="*/ 66 w 66"/>
                      <a:gd name="T45" fmla="*/ 240 h 24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6" h="240">
                        <a:moveTo>
                          <a:pt x="0" y="0"/>
                        </a:moveTo>
                        <a:cubicBezTo>
                          <a:pt x="0" y="0"/>
                          <a:pt x="3" y="4"/>
                          <a:pt x="4" y="10"/>
                        </a:cubicBezTo>
                        <a:lnTo>
                          <a:pt x="1" y="232"/>
                        </a:lnTo>
                        <a:cubicBezTo>
                          <a:pt x="1" y="232"/>
                          <a:pt x="1" y="235"/>
                          <a:pt x="3" y="237"/>
                        </a:cubicBezTo>
                        <a:cubicBezTo>
                          <a:pt x="3" y="237"/>
                          <a:pt x="4" y="239"/>
                          <a:pt x="6" y="240"/>
                        </a:cubicBezTo>
                        <a:lnTo>
                          <a:pt x="56" y="234"/>
                        </a:lnTo>
                        <a:cubicBezTo>
                          <a:pt x="56" y="234"/>
                          <a:pt x="58" y="233"/>
                          <a:pt x="59" y="232"/>
                        </a:cubicBezTo>
                        <a:cubicBezTo>
                          <a:pt x="59" y="232"/>
                          <a:pt x="61" y="230"/>
                          <a:pt x="61" y="229"/>
                        </a:cubicBezTo>
                        <a:cubicBezTo>
                          <a:pt x="61" y="229"/>
                          <a:pt x="62" y="227"/>
                          <a:pt x="62" y="225"/>
                        </a:cubicBezTo>
                        <a:lnTo>
                          <a:pt x="66" y="12"/>
                        </a:lnTo>
                        <a:cubicBezTo>
                          <a:pt x="66" y="12"/>
                          <a:pt x="66" y="10"/>
                          <a:pt x="65" y="8"/>
                        </a:cubicBezTo>
                        <a:cubicBezTo>
                          <a:pt x="65" y="8"/>
                          <a:pt x="64" y="6"/>
                          <a:pt x="62" y="5"/>
                        </a:cubicBezTo>
                        <a:cubicBezTo>
                          <a:pt x="62" y="5"/>
                          <a:pt x="61" y="3"/>
                          <a:pt x="59" y="3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01" name="Freeform 1265"/>
                  <p:cNvSpPr>
                    <a:spLocks noChangeArrowheads="1"/>
                  </p:cNvSpPr>
                  <p:nvPr/>
                </p:nvSpPr>
                <p:spPr bwMode="auto">
                  <a:xfrm>
                    <a:off x="283" y="48"/>
                    <a:ext cx="63" cy="224"/>
                  </a:xfrm>
                  <a:custGeom>
                    <a:avLst/>
                    <a:gdLst>
                      <a:gd name="T0" fmla="*/ 14 w 63"/>
                      <a:gd name="T1" fmla="*/ 224 h 224"/>
                      <a:gd name="T2" fmla="*/ 14 w 63"/>
                      <a:gd name="T3" fmla="*/ 211 h 224"/>
                      <a:gd name="T4" fmla="*/ 45 w 63"/>
                      <a:gd name="T5" fmla="*/ 207 h 224"/>
                      <a:gd name="T6" fmla="*/ 46 w 63"/>
                      <a:gd name="T7" fmla="*/ 220 h 224"/>
                      <a:gd name="T8" fmla="*/ 14 w 63"/>
                      <a:gd name="T9" fmla="*/ 224 h 224"/>
                      <a:gd name="T10" fmla="*/ 0 w 63"/>
                      <a:gd name="T11" fmla="*/ 117 h 224"/>
                      <a:gd name="T12" fmla="*/ 60 w 63"/>
                      <a:gd name="T13" fmla="*/ 115 h 224"/>
                      <a:gd name="T14" fmla="*/ 60 w 63"/>
                      <a:gd name="T15" fmla="*/ 115 h 224"/>
                      <a:gd name="T16" fmla="*/ 0 w 63"/>
                      <a:gd name="T17" fmla="*/ 117 h 224"/>
                      <a:gd name="T18" fmla="*/ 10 w 63"/>
                      <a:gd name="T19" fmla="*/ 99 h 224"/>
                      <a:gd name="T20" fmla="*/ 52 w 63"/>
                      <a:gd name="T21" fmla="*/ 97 h 224"/>
                      <a:gd name="T22" fmla="*/ 52 w 63"/>
                      <a:gd name="T23" fmla="*/ 111 h 224"/>
                      <a:gd name="T24" fmla="*/ 10 w 63"/>
                      <a:gd name="T25" fmla="*/ 112 h 224"/>
                      <a:gd name="T26" fmla="*/ 10 w 63"/>
                      <a:gd name="T27" fmla="*/ 99 h 224"/>
                      <a:gd name="T28" fmla="*/ 0 w 63"/>
                      <a:gd name="T29" fmla="*/ 93 h 224"/>
                      <a:gd name="T30" fmla="*/ 60 w 63"/>
                      <a:gd name="T31" fmla="*/ 92 h 224"/>
                      <a:gd name="T32" fmla="*/ 60 w 63"/>
                      <a:gd name="T33" fmla="*/ 92 h 224"/>
                      <a:gd name="T34" fmla="*/ 0 w 63"/>
                      <a:gd name="T35" fmla="*/ 93 h 224"/>
                      <a:gd name="T36" fmla="*/ 0 w 63"/>
                      <a:gd name="T37" fmla="*/ 61 h 224"/>
                      <a:gd name="T38" fmla="*/ 60 w 63"/>
                      <a:gd name="T39" fmla="*/ 62 h 224"/>
                      <a:gd name="T40" fmla="*/ 60 w 63"/>
                      <a:gd name="T41" fmla="*/ 62 h 224"/>
                      <a:gd name="T42" fmla="*/ 0 w 63"/>
                      <a:gd name="T43" fmla="*/ 61 h 224"/>
                      <a:gd name="T44" fmla="*/ 0 w 63"/>
                      <a:gd name="T45" fmla="*/ 28 h 224"/>
                      <a:gd name="T46" fmla="*/ 61 w 63"/>
                      <a:gd name="T47" fmla="*/ 30 h 224"/>
                      <a:gd name="T48" fmla="*/ 61 w 63"/>
                      <a:gd name="T49" fmla="*/ 30 h 224"/>
                      <a:gd name="T50" fmla="*/ 0 w 63"/>
                      <a:gd name="T51" fmla="*/ 28 h 224"/>
                      <a:gd name="T52" fmla="*/ 1 w 63"/>
                      <a:gd name="T53" fmla="*/ 13 h 224"/>
                      <a:gd name="T54" fmla="*/ 62 w 63"/>
                      <a:gd name="T55" fmla="*/ 15 h 224"/>
                      <a:gd name="T56" fmla="*/ 62 w 63"/>
                      <a:gd name="T57" fmla="*/ 15 h 224"/>
                      <a:gd name="T58" fmla="*/ 1 w 63"/>
                      <a:gd name="T59" fmla="*/ 13 h 224"/>
                      <a:gd name="T60" fmla="*/ 1 w 63"/>
                      <a:gd name="T61" fmla="*/ 0 h 224"/>
                      <a:gd name="T62" fmla="*/ 63 w 63"/>
                      <a:gd name="T63" fmla="*/ 1 h 224"/>
                      <a:gd name="T64" fmla="*/ 63 w 63"/>
                      <a:gd name="T65" fmla="*/ 1 h 224"/>
                      <a:gd name="T66" fmla="*/ 1 w 63"/>
                      <a:gd name="T67" fmla="*/ 0 h 22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63"/>
                      <a:gd name="T103" fmla="*/ 0 h 224"/>
                      <a:gd name="T104" fmla="*/ 63 w 63"/>
                      <a:gd name="T105" fmla="*/ 224 h 22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63" h="224">
                        <a:moveTo>
                          <a:pt x="14" y="224"/>
                        </a:moveTo>
                        <a:lnTo>
                          <a:pt x="14" y="211"/>
                        </a:lnTo>
                        <a:lnTo>
                          <a:pt x="45" y="207"/>
                        </a:lnTo>
                        <a:lnTo>
                          <a:pt x="46" y="220"/>
                        </a:lnTo>
                        <a:lnTo>
                          <a:pt x="14" y="224"/>
                        </a:lnTo>
                        <a:moveTo>
                          <a:pt x="0" y="117"/>
                        </a:moveTo>
                        <a:lnTo>
                          <a:pt x="60" y="115"/>
                        </a:lnTo>
                        <a:lnTo>
                          <a:pt x="0" y="117"/>
                        </a:lnTo>
                        <a:moveTo>
                          <a:pt x="10" y="99"/>
                        </a:moveTo>
                        <a:lnTo>
                          <a:pt x="52" y="97"/>
                        </a:lnTo>
                        <a:lnTo>
                          <a:pt x="52" y="111"/>
                        </a:lnTo>
                        <a:lnTo>
                          <a:pt x="10" y="112"/>
                        </a:lnTo>
                        <a:lnTo>
                          <a:pt x="10" y="99"/>
                        </a:lnTo>
                        <a:moveTo>
                          <a:pt x="0" y="93"/>
                        </a:moveTo>
                        <a:lnTo>
                          <a:pt x="60" y="92"/>
                        </a:lnTo>
                        <a:lnTo>
                          <a:pt x="0" y="93"/>
                        </a:lnTo>
                        <a:moveTo>
                          <a:pt x="0" y="61"/>
                        </a:moveTo>
                        <a:lnTo>
                          <a:pt x="60" y="62"/>
                        </a:lnTo>
                        <a:lnTo>
                          <a:pt x="0" y="61"/>
                        </a:lnTo>
                        <a:moveTo>
                          <a:pt x="0" y="28"/>
                        </a:moveTo>
                        <a:lnTo>
                          <a:pt x="61" y="30"/>
                        </a:lnTo>
                        <a:lnTo>
                          <a:pt x="0" y="28"/>
                        </a:lnTo>
                        <a:moveTo>
                          <a:pt x="1" y="13"/>
                        </a:moveTo>
                        <a:lnTo>
                          <a:pt x="62" y="15"/>
                        </a:lnTo>
                        <a:lnTo>
                          <a:pt x="1" y="13"/>
                        </a:lnTo>
                        <a:moveTo>
                          <a:pt x="1" y="0"/>
                        </a:moveTo>
                        <a:lnTo>
                          <a:pt x="63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02" name="Freeform 1266"/>
                  <p:cNvSpPr>
                    <a:spLocks noChangeArrowheads="1"/>
                  </p:cNvSpPr>
                  <p:nvPr/>
                </p:nvSpPr>
                <p:spPr bwMode="auto">
                  <a:xfrm>
                    <a:off x="307" y="179"/>
                    <a:ext cx="15" cy="58"/>
                  </a:xfrm>
                  <a:custGeom>
                    <a:avLst/>
                    <a:gdLst>
                      <a:gd name="T0" fmla="*/ 3 w 14"/>
                      <a:gd name="T1" fmla="*/ 9 h 57"/>
                      <a:gd name="T2" fmla="*/ 3 w 14"/>
                      <a:gd name="T3" fmla="*/ 4 h 57"/>
                      <a:gd name="T4" fmla="*/ 4 w 14"/>
                      <a:gd name="T5" fmla="*/ 2 h 57"/>
                      <a:gd name="T6" fmla="*/ 5 w 14"/>
                      <a:gd name="T7" fmla="*/ 0 h 57"/>
                      <a:gd name="T8" fmla="*/ 6 w 14"/>
                      <a:gd name="T9" fmla="*/ 0 h 57"/>
                      <a:gd name="T10" fmla="*/ 10 w 14"/>
                      <a:gd name="T11" fmla="*/ 0 h 57"/>
                      <a:gd name="T12" fmla="*/ 11 w 14"/>
                      <a:gd name="T13" fmla="*/ 0 h 57"/>
                      <a:gd name="T14" fmla="*/ 12 w 14"/>
                      <a:gd name="T15" fmla="*/ 2 h 57"/>
                      <a:gd name="T16" fmla="*/ 12 w 14"/>
                      <a:gd name="T17" fmla="*/ 4 h 57"/>
                      <a:gd name="T18" fmla="*/ 12 w 14"/>
                      <a:gd name="T19" fmla="*/ 8 h 57"/>
                      <a:gd name="T20" fmla="*/ 15 w 14"/>
                      <a:gd name="T21" fmla="*/ 12 h 57"/>
                      <a:gd name="T22" fmla="*/ 16 w 14"/>
                      <a:gd name="T23" fmla="*/ 16 h 57"/>
                      <a:gd name="T24" fmla="*/ 16 w 14"/>
                      <a:gd name="T25" fmla="*/ 20 h 57"/>
                      <a:gd name="T26" fmla="*/ 15 w 14"/>
                      <a:gd name="T27" fmla="*/ 24 h 57"/>
                      <a:gd name="T28" fmla="*/ 12 w 14"/>
                      <a:gd name="T29" fmla="*/ 27 h 57"/>
                      <a:gd name="T30" fmla="*/ 12 w 14"/>
                      <a:gd name="T31" fmla="*/ 56 h 57"/>
                      <a:gd name="T32" fmla="*/ 12 w 14"/>
                      <a:gd name="T33" fmla="*/ 57 h 57"/>
                      <a:gd name="T34" fmla="*/ 11 w 14"/>
                      <a:gd name="T35" fmla="*/ 59 h 57"/>
                      <a:gd name="T36" fmla="*/ 9 w 14"/>
                      <a:gd name="T37" fmla="*/ 59 h 57"/>
                      <a:gd name="T38" fmla="*/ 6 w 14"/>
                      <a:gd name="T39" fmla="*/ 59 h 57"/>
                      <a:gd name="T40" fmla="*/ 5 w 14"/>
                      <a:gd name="T41" fmla="*/ 58 h 57"/>
                      <a:gd name="T42" fmla="*/ 4 w 14"/>
                      <a:gd name="T43" fmla="*/ 57 h 57"/>
                      <a:gd name="T44" fmla="*/ 3 w 14"/>
                      <a:gd name="T45" fmla="*/ 55 h 57"/>
                      <a:gd name="T46" fmla="*/ 3 w 14"/>
                      <a:gd name="T47" fmla="*/ 28 h 57"/>
                      <a:gd name="T48" fmla="*/ 0 w 14"/>
                      <a:gd name="T49" fmla="*/ 24 h 57"/>
                      <a:gd name="T50" fmla="*/ 0 w 14"/>
                      <a:gd name="T51" fmla="*/ 18 h 57"/>
                      <a:gd name="T52" fmla="*/ 0 w 14"/>
                      <a:gd name="T53" fmla="*/ 13 h 57"/>
                      <a:gd name="T54" fmla="*/ 3 w 14"/>
                      <a:gd name="T55" fmla="*/ 9 h 5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4"/>
                      <a:gd name="T85" fmla="*/ 0 h 57"/>
                      <a:gd name="T86" fmla="*/ 14 w 14"/>
                      <a:gd name="T87" fmla="*/ 57 h 5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4" h="57">
                        <a:moveTo>
                          <a:pt x="3" y="9"/>
                        </a:moveTo>
                        <a:lnTo>
                          <a:pt x="3" y="4"/>
                        </a:lnTo>
                        <a:cubicBezTo>
                          <a:pt x="3" y="4"/>
                          <a:pt x="3" y="3"/>
                          <a:pt x="4" y="2"/>
                        </a:cubicBezTo>
                        <a:cubicBezTo>
                          <a:pt x="4" y="2"/>
                          <a:pt x="4" y="1"/>
                          <a:pt x="5" y="0"/>
                        </a:cubicBezTo>
                        <a:cubicBezTo>
                          <a:pt x="5" y="0"/>
                          <a:pt x="5" y="0"/>
                          <a:pt x="6" y="0"/>
                        </a:cubicBezTo>
                        <a:cubicBezTo>
                          <a:pt x="6" y="0"/>
                          <a:pt x="7" y="0"/>
                          <a:pt x="8" y="0"/>
                        </a:cubicBezTo>
                        <a:cubicBezTo>
                          <a:pt x="8" y="0"/>
                          <a:pt x="8" y="0"/>
                          <a:pt x="9" y="0"/>
                        </a:cubicBezTo>
                        <a:cubicBezTo>
                          <a:pt x="9" y="0"/>
                          <a:pt x="10" y="1"/>
                          <a:pt x="10" y="2"/>
                        </a:cubicBezTo>
                        <a:cubicBezTo>
                          <a:pt x="10" y="2"/>
                          <a:pt x="10" y="3"/>
                          <a:pt x="10" y="4"/>
                        </a:cubicBezTo>
                        <a:lnTo>
                          <a:pt x="10" y="8"/>
                        </a:lnTo>
                        <a:cubicBezTo>
                          <a:pt x="10" y="8"/>
                          <a:pt x="12" y="10"/>
                          <a:pt x="13" y="12"/>
                        </a:cubicBezTo>
                        <a:cubicBezTo>
                          <a:pt x="13" y="12"/>
                          <a:pt x="14" y="14"/>
                          <a:pt x="14" y="16"/>
                        </a:cubicBezTo>
                        <a:cubicBezTo>
                          <a:pt x="14" y="16"/>
                          <a:pt x="15" y="18"/>
                          <a:pt x="14" y="20"/>
                        </a:cubicBezTo>
                        <a:cubicBezTo>
                          <a:pt x="14" y="20"/>
                          <a:pt x="14" y="23"/>
                          <a:pt x="13" y="24"/>
                        </a:cubicBezTo>
                        <a:cubicBezTo>
                          <a:pt x="13" y="24"/>
                          <a:pt x="12" y="26"/>
                          <a:pt x="10" y="27"/>
                        </a:cubicBezTo>
                        <a:lnTo>
                          <a:pt x="10" y="54"/>
                        </a:lnTo>
                        <a:cubicBezTo>
                          <a:pt x="10" y="54"/>
                          <a:pt x="10" y="55"/>
                          <a:pt x="10" y="55"/>
                        </a:cubicBezTo>
                        <a:cubicBezTo>
                          <a:pt x="10" y="55"/>
                          <a:pt x="9" y="56"/>
                          <a:pt x="9" y="57"/>
                        </a:cubicBezTo>
                        <a:cubicBezTo>
                          <a:pt x="9" y="57"/>
                          <a:pt x="8" y="57"/>
                          <a:pt x="7" y="57"/>
                        </a:cubicBezTo>
                        <a:cubicBezTo>
                          <a:pt x="7" y="57"/>
                          <a:pt x="7" y="57"/>
                          <a:pt x="6" y="57"/>
                        </a:cubicBezTo>
                        <a:cubicBezTo>
                          <a:pt x="6" y="57"/>
                          <a:pt x="5" y="57"/>
                          <a:pt x="5" y="56"/>
                        </a:cubicBezTo>
                        <a:cubicBezTo>
                          <a:pt x="5" y="56"/>
                          <a:pt x="4" y="56"/>
                          <a:pt x="4" y="55"/>
                        </a:cubicBezTo>
                        <a:cubicBezTo>
                          <a:pt x="4" y="55"/>
                          <a:pt x="3" y="54"/>
                          <a:pt x="3" y="53"/>
                        </a:cubicBezTo>
                        <a:lnTo>
                          <a:pt x="3" y="28"/>
                        </a:lnTo>
                        <a:cubicBezTo>
                          <a:pt x="3" y="28"/>
                          <a:pt x="1" y="26"/>
                          <a:pt x="0" y="24"/>
                        </a:cubicBezTo>
                        <a:cubicBezTo>
                          <a:pt x="0" y="24"/>
                          <a:pt x="0" y="21"/>
                          <a:pt x="0" y="18"/>
                        </a:cubicBezTo>
                        <a:cubicBezTo>
                          <a:pt x="0" y="18"/>
                          <a:pt x="0" y="15"/>
                          <a:pt x="0" y="13"/>
                        </a:cubicBezTo>
                        <a:cubicBezTo>
                          <a:pt x="0" y="13"/>
                          <a:pt x="1" y="10"/>
                          <a:pt x="3" y="9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03" name="Freeform 1267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05"/>
                    <a:ext cx="59" cy="35"/>
                  </a:xfrm>
                  <a:custGeom>
                    <a:avLst/>
                    <a:gdLst>
                      <a:gd name="T0" fmla="*/ 0 w 58"/>
                      <a:gd name="T1" fmla="*/ 12 h 34"/>
                      <a:gd name="T2" fmla="*/ 23 w 58"/>
                      <a:gd name="T3" fmla="*/ 2 h 34"/>
                      <a:gd name="T4" fmla="*/ 44 w 58"/>
                      <a:gd name="T5" fmla="*/ 3 h 34"/>
                      <a:gd name="T6" fmla="*/ 59 w 58"/>
                      <a:gd name="T7" fmla="*/ 22 h 34"/>
                      <a:gd name="T8" fmla="*/ 60 w 58"/>
                      <a:gd name="T9" fmla="*/ 27 h 34"/>
                      <a:gd name="T10" fmla="*/ 59 w 58"/>
                      <a:gd name="T11" fmla="*/ 31 h 34"/>
                      <a:gd name="T12" fmla="*/ 35 w 58"/>
                      <a:gd name="T13" fmla="*/ 37 h 34"/>
                      <a:gd name="T14" fmla="*/ 0 w 58"/>
                      <a:gd name="T15" fmla="*/ 24 h 34"/>
                      <a:gd name="T16" fmla="*/ 0 w 58"/>
                      <a:gd name="T17" fmla="*/ 12 h 3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8"/>
                      <a:gd name="T28" fmla="*/ 0 h 34"/>
                      <a:gd name="T29" fmla="*/ 58 w 58"/>
                      <a:gd name="T30" fmla="*/ 34 h 3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8" h="34">
                        <a:moveTo>
                          <a:pt x="0" y="12"/>
                        </a:moveTo>
                        <a:cubicBezTo>
                          <a:pt x="0" y="12"/>
                          <a:pt x="11" y="7"/>
                          <a:pt x="23" y="2"/>
                        </a:cubicBezTo>
                        <a:cubicBezTo>
                          <a:pt x="23" y="2"/>
                          <a:pt x="33" y="0"/>
                          <a:pt x="42" y="3"/>
                        </a:cubicBezTo>
                        <a:cubicBezTo>
                          <a:pt x="42" y="3"/>
                          <a:pt x="51" y="9"/>
                          <a:pt x="57" y="20"/>
                        </a:cubicBezTo>
                        <a:cubicBezTo>
                          <a:pt x="57" y="20"/>
                          <a:pt x="58" y="22"/>
                          <a:pt x="58" y="25"/>
                        </a:cubicBezTo>
                        <a:cubicBezTo>
                          <a:pt x="58" y="25"/>
                          <a:pt x="58" y="27"/>
                          <a:pt x="57" y="29"/>
                        </a:cubicBezTo>
                        <a:cubicBezTo>
                          <a:pt x="57" y="29"/>
                          <a:pt x="46" y="38"/>
                          <a:pt x="33" y="35"/>
                        </a:cubicBezTo>
                        <a:lnTo>
                          <a:pt x="0" y="22"/>
                        </a:lnTo>
                        <a:lnTo>
                          <a:pt x="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04" name="Freeform 1268"/>
                  <p:cNvSpPr>
                    <a:spLocks noChangeArrowheads="1"/>
                  </p:cNvSpPr>
                  <p:nvPr/>
                </p:nvSpPr>
                <p:spPr bwMode="auto">
                  <a:xfrm>
                    <a:off x="364" y="312"/>
                    <a:ext cx="37" cy="27"/>
                  </a:xfrm>
                  <a:custGeom>
                    <a:avLst/>
                    <a:gdLst>
                      <a:gd name="T0" fmla="*/ 18 w 37"/>
                      <a:gd name="T1" fmla="*/ 0 h 27"/>
                      <a:gd name="T2" fmla="*/ 19 w 37"/>
                      <a:gd name="T3" fmla="*/ 0 h 27"/>
                      <a:gd name="T4" fmla="*/ 20 w 37"/>
                      <a:gd name="T5" fmla="*/ 0 h 27"/>
                      <a:gd name="T6" fmla="*/ 21 w 37"/>
                      <a:gd name="T7" fmla="*/ 0 h 27"/>
                      <a:gd name="T8" fmla="*/ 22 w 37"/>
                      <a:gd name="T9" fmla="*/ 0 h 27"/>
                      <a:gd name="T10" fmla="*/ 23 w 37"/>
                      <a:gd name="T11" fmla="*/ 0 h 27"/>
                      <a:gd name="T12" fmla="*/ 24 w 37"/>
                      <a:gd name="T13" fmla="*/ 0 h 27"/>
                      <a:gd name="T14" fmla="*/ 25 w 37"/>
                      <a:gd name="T15" fmla="*/ 0 h 27"/>
                      <a:gd name="T16" fmla="*/ 26 w 37"/>
                      <a:gd name="T17" fmla="*/ 0 h 27"/>
                      <a:gd name="T18" fmla="*/ 27 w 37"/>
                      <a:gd name="T19" fmla="*/ 1 h 27"/>
                      <a:gd name="T20" fmla="*/ 28 w 37"/>
                      <a:gd name="T21" fmla="*/ 1 h 27"/>
                      <a:gd name="T22" fmla="*/ 29 w 37"/>
                      <a:gd name="T23" fmla="*/ 2 h 27"/>
                      <a:gd name="T24" fmla="*/ 30 w 37"/>
                      <a:gd name="T25" fmla="*/ 3 h 27"/>
                      <a:gd name="T26" fmla="*/ 31 w 37"/>
                      <a:gd name="T27" fmla="*/ 4 h 27"/>
                      <a:gd name="T28" fmla="*/ 32 w 37"/>
                      <a:gd name="T29" fmla="*/ 6 h 27"/>
                      <a:gd name="T30" fmla="*/ 33 w 37"/>
                      <a:gd name="T31" fmla="*/ 7 h 27"/>
                      <a:gd name="T32" fmla="*/ 34 w 37"/>
                      <a:gd name="T33" fmla="*/ 9 h 27"/>
                      <a:gd name="T34" fmla="*/ 35 w 37"/>
                      <a:gd name="T35" fmla="*/ 11 h 27"/>
                      <a:gd name="T36" fmla="*/ 36 w 37"/>
                      <a:gd name="T37" fmla="*/ 13 h 27"/>
                      <a:gd name="T38" fmla="*/ 36 w 37"/>
                      <a:gd name="T39" fmla="*/ 14 h 27"/>
                      <a:gd name="T40" fmla="*/ 36 w 37"/>
                      <a:gd name="T41" fmla="*/ 15 h 27"/>
                      <a:gd name="T42" fmla="*/ 37 w 37"/>
                      <a:gd name="T43" fmla="*/ 16 h 27"/>
                      <a:gd name="T44" fmla="*/ 37 w 37"/>
                      <a:gd name="T45" fmla="*/ 17 h 27"/>
                      <a:gd name="T46" fmla="*/ 37 w 37"/>
                      <a:gd name="T47" fmla="*/ 18 h 27"/>
                      <a:gd name="T48" fmla="*/ 37 w 37"/>
                      <a:gd name="T49" fmla="*/ 19 h 27"/>
                      <a:gd name="T50" fmla="*/ 37 w 37"/>
                      <a:gd name="T51" fmla="*/ 20 h 27"/>
                      <a:gd name="T52" fmla="*/ 36 w 37"/>
                      <a:gd name="T53" fmla="*/ 21 h 27"/>
                      <a:gd name="T54" fmla="*/ 36 w 37"/>
                      <a:gd name="T55" fmla="*/ 22 h 27"/>
                      <a:gd name="T56" fmla="*/ 36 w 37"/>
                      <a:gd name="T57" fmla="*/ 23 h 27"/>
                      <a:gd name="T58" fmla="*/ 36 w 37"/>
                      <a:gd name="T59" fmla="*/ 24 h 27"/>
                      <a:gd name="T60" fmla="*/ 35 w 37"/>
                      <a:gd name="T61" fmla="*/ 24 h 27"/>
                      <a:gd name="T62" fmla="*/ 35 w 37"/>
                      <a:gd name="T63" fmla="*/ 25 h 27"/>
                      <a:gd name="T64" fmla="*/ 34 w 37"/>
                      <a:gd name="T65" fmla="*/ 26 h 27"/>
                      <a:gd name="T66" fmla="*/ 34 w 37"/>
                      <a:gd name="T67" fmla="*/ 27 h 27"/>
                      <a:gd name="T68" fmla="*/ 1 w 37"/>
                      <a:gd name="T69" fmla="*/ 14 h 27"/>
                      <a:gd name="T70" fmla="*/ 0 w 37"/>
                      <a:gd name="T71" fmla="*/ 13 h 27"/>
                      <a:gd name="T72" fmla="*/ 0 w 37"/>
                      <a:gd name="T73" fmla="*/ 12 h 27"/>
                      <a:gd name="T74" fmla="*/ 0 w 37"/>
                      <a:gd name="T75" fmla="*/ 12 h 27"/>
                      <a:gd name="T76" fmla="*/ 0 w 37"/>
                      <a:gd name="T77" fmla="*/ 11 h 27"/>
                      <a:gd name="T78" fmla="*/ 0 w 37"/>
                      <a:gd name="T79" fmla="*/ 10 h 27"/>
                      <a:gd name="T80" fmla="*/ 0 w 37"/>
                      <a:gd name="T81" fmla="*/ 10 h 27"/>
                      <a:gd name="T82" fmla="*/ 0 w 37"/>
                      <a:gd name="T83" fmla="*/ 9 h 27"/>
                      <a:gd name="T84" fmla="*/ 0 w 37"/>
                      <a:gd name="T85" fmla="*/ 8 h 27"/>
                      <a:gd name="T86" fmla="*/ 0 w 37"/>
                      <a:gd name="T87" fmla="*/ 8 h 27"/>
                      <a:gd name="T88" fmla="*/ 0 w 37"/>
                      <a:gd name="T89" fmla="*/ 7 h 27"/>
                      <a:gd name="T90" fmla="*/ 0 w 37"/>
                      <a:gd name="T91" fmla="*/ 6 h 27"/>
                      <a:gd name="T92" fmla="*/ 0 w 37"/>
                      <a:gd name="T93" fmla="*/ 6 h 27"/>
                      <a:gd name="T94" fmla="*/ 0 w 37"/>
                      <a:gd name="T95" fmla="*/ 5 h 27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7"/>
                      <a:gd name="T145" fmla="*/ 0 h 27"/>
                      <a:gd name="T146" fmla="*/ 37 w 37"/>
                      <a:gd name="T147" fmla="*/ 27 h 27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7" h="27">
                        <a:moveTo>
                          <a:pt x="0" y="5"/>
                        </a:move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6" y="1"/>
                        </a:lnTo>
                        <a:lnTo>
                          <a:pt x="27" y="1"/>
                        </a:lnTo>
                        <a:lnTo>
                          <a:pt x="28" y="1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0" y="3"/>
                        </a:lnTo>
                        <a:lnTo>
                          <a:pt x="31" y="4"/>
                        </a:lnTo>
                        <a:lnTo>
                          <a:pt x="31" y="5"/>
                        </a:lnTo>
                        <a:lnTo>
                          <a:pt x="32" y="5"/>
                        </a:lnTo>
                        <a:lnTo>
                          <a:pt x="32" y="6"/>
                        </a:lnTo>
                        <a:lnTo>
                          <a:pt x="33" y="6"/>
                        </a:lnTo>
                        <a:lnTo>
                          <a:pt x="33" y="7"/>
                        </a:lnTo>
                        <a:lnTo>
                          <a:pt x="34" y="8"/>
                        </a:lnTo>
                        <a:lnTo>
                          <a:pt x="34" y="9"/>
                        </a:lnTo>
                        <a:lnTo>
                          <a:pt x="35" y="10"/>
                        </a:lnTo>
                        <a:lnTo>
                          <a:pt x="35" y="11"/>
                        </a:lnTo>
                        <a:lnTo>
                          <a:pt x="35" y="12"/>
                        </a:lnTo>
                        <a:lnTo>
                          <a:pt x="36" y="12"/>
                        </a:lnTo>
                        <a:lnTo>
                          <a:pt x="36" y="13"/>
                        </a:lnTo>
                        <a:lnTo>
                          <a:pt x="36" y="14"/>
                        </a:lnTo>
                        <a:lnTo>
                          <a:pt x="36" y="15"/>
                        </a:lnTo>
                        <a:lnTo>
                          <a:pt x="36" y="16"/>
                        </a:lnTo>
                        <a:lnTo>
                          <a:pt x="37" y="16"/>
                        </a:lnTo>
                        <a:lnTo>
                          <a:pt x="37" y="17"/>
                        </a:lnTo>
                        <a:lnTo>
                          <a:pt x="37" y="18"/>
                        </a:lnTo>
                        <a:lnTo>
                          <a:pt x="37" y="19"/>
                        </a:lnTo>
                        <a:lnTo>
                          <a:pt x="37" y="20"/>
                        </a:lnTo>
                        <a:lnTo>
                          <a:pt x="36" y="20"/>
                        </a:lnTo>
                        <a:lnTo>
                          <a:pt x="36" y="21"/>
                        </a:lnTo>
                        <a:lnTo>
                          <a:pt x="36" y="22"/>
                        </a:lnTo>
                        <a:lnTo>
                          <a:pt x="36" y="23"/>
                        </a:lnTo>
                        <a:lnTo>
                          <a:pt x="36" y="24"/>
                        </a:lnTo>
                        <a:lnTo>
                          <a:pt x="35" y="24"/>
                        </a:lnTo>
                        <a:lnTo>
                          <a:pt x="35" y="25"/>
                        </a:lnTo>
                        <a:lnTo>
                          <a:pt x="35" y="26"/>
                        </a:lnTo>
                        <a:lnTo>
                          <a:pt x="34" y="26"/>
                        </a:lnTo>
                        <a:lnTo>
                          <a:pt x="34" y="27"/>
                        </a:lnTo>
                        <a:lnTo>
                          <a:pt x="1" y="14"/>
                        </a:lnTo>
                        <a:lnTo>
                          <a:pt x="1" y="13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05" name="Freeform 1269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18"/>
                    <a:ext cx="30" cy="17"/>
                  </a:xfrm>
                  <a:custGeom>
                    <a:avLst/>
                    <a:gdLst>
                      <a:gd name="T0" fmla="*/ 0 w 30"/>
                      <a:gd name="T1" fmla="*/ 0 h 16"/>
                      <a:gd name="T2" fmla="*/ 18 w 30"/>
                      <a:gd name="T3" fmla="*/ 0 h 16"/>
                      <a:gd name="T4" fmla="*/ 29 w 30"/>
                      <a:gd name="T5" fmla="*/ 7 h 16"/>
                      <a:gd name="T6" fmla="*/ 30 w 30"/>
                      <a:gd name="T7" fmla="*/ 13 h 16"/>
                      <a:gd name="T8" fmla="*/ 29 w 30"/>
                      <a:gd name="T9" fmla="*/ 17 h 16"/>
                      <a:gd name="T10" fmla="*/ 25 w 30"/>
                      <a:gd name="T11" fmla="*/ 18 h 16"/>
                      <a:gd name="T12" fmla="*/ 22 w 30"/>
                      <a:gd name="T13" fmla="*/ 17 h 16"/>
                      <a:gd name="T14" fmla="*/ 1 w 30"/>
                      <a:gd name="T15" fmla="*/ 7 h 16"/>
                      <a:gd name="T16" fmla="*/ 0 w 30"/>
                      <a:gd name="T17" fmla="*/ 5 h 16"/>
                      <a:gd name="T18" fmla="*/ 0 w 30"/>
                      <a:gd name="T19" fmla="*/ 3 h 16"/>
                      <a:gd name="T20" fmla="*/ 0 w 30"/>
                      <a:gd name="T21" fmla="*/ 0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0"/>
                      <a:gd name="T34" fmla="*/ 0 h 16"/>
                      <a:gd name="T35" fmla="*/ 30 w 30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0" h="16">
                        <a:moveTo>
                          <a:pt x="0" y="0"/>
                        </a:moveTo>
                        <a:lnTo>
                          <a:pt x="18" y="0"/>
                        </a:lnTo>
                        <a:cubicBezTo>
                          <a:pt x="18" y="0"/>
                          <a:pt x="24" y="1"/>
                          <a:pt x="29" y="7"/>
                        </a:cubicBezTo>
                        <a:cubicBezTo>
                          <a:pt x="29" y="7"/>
                          <a:pt x="30" y="9"/>
                          <a:pt x="30" y="11"/>
                        </a:cubicBezTo>
                        <a:cubicBezTo>
                          <a:pt x="30" y="11"/>
                          <a:pt x="30" y="14"/>
                          <a:pt x="29" y="15"/>
                        </a:cubicBezTo>
                        <a:cubicBezTo>
                          <a:pt x="29" y="15"/>
                          <a:pt x="27" y="16"/>
                          <a:pt x="25" y="16"/>
                        </a:cubicBezTo>
                        <a:cubicBezTo>
                          <a:pt x="25" y="16"/>
                          <a:pt x="24" y="16"/>
                          <a:pt x="22" y="15"/>
                        </a:cubicBezTo>
                        <a:lnTo>
                          <a:pt x="1" y="7"/>
                        </a:lnTo>
                        <a:cubicBezTo>
                          <a:pt x="1" y="7"/>
                          <a:pt x="0" y="7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06" name="Freeform 1270"/>
                  <p:cNvSpPr>
                    <a:spLocks noChangeArrowheads="1"/>
                  </p:cNvSpPr>
                  <p:nvPr/>
                </p:nvSpPr>
                <p:spPr bwMode="auto">
                  <a:xfrm>
                    <a:off x="366" y="309"/>
                    <a:ext cx="27" cy="6"/>
                  </a:xfrm>
                  <a:custGeom>
                    <a:avLst/>
                    <a:gdLst>
                      <a:gd name="T0" fmla="*/ 27 w 27"/>
                      <a:gd name="T1" fmla="*/ 0 h 6"/>
                      <a:gd name="T2" fmla="*/ 0 w 27"/>
                      <a:gd name="T3" fmla="*/ 6 h 6"/>
                      <a:gd name="T4" fmla="*/ 26 w 27"/>
                      <a:gd name="T5" fmla="*/ 2 h 6"/>
                      <a:gd name="T6" fmla="*/ 27 w 27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"/>
                      <a:gd name="T13" fmla="*/ 0 h 6"/>
                      <a:gd name="T14" fmla="*/ 27 w 27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" h="6">
                        <a:moveTo>
                          <a:pt x="27" y="0"/>
                        </a:moveTo>
                        <a:cubicBezTo>
                          <a:pt x="27" y="0"/>
                          <a:pt x="13" y="0"/>
                          <a:pt x="0" y="6"/>
                        </a:cubicBezTo>
                        <a:cubicBezTo>
                          <a:pt x="0" y="6"/>
                          <a:pt x="13" y="3"/>
                          <a:pt x="26" y="2"/>
                        </a:cubicBezTo>
                        <a:lnTo>
                          <a:pt x="27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07" name="Freeform 1271"/>
                  <p:cNvSpPr>
                    <a:spLocks noChangeArrowheads="1"/>
                  </p:cNvSpPr>
                  <p:nvPr/>
                </p:nvSpPr>
                <p:spPr bwMode="auto">
                  <a:xfrm>
                    <a:off x="378" y="308"/>
                    <a:ext cx="6" cy="3"/>
                  </a:xfrm>
                  <a:custGeom>
                    <a:avLst/>
                    <a:gdLst>
                      <a:gd name="T0" fmla="*/ 0 w 6"/>
                      <a:gd name="T1" fmla="*/ 3 h 3"/>
                      <a:gd name="T2" fmla="*/ 6 w 6"/>
                      <a:gd name="T3" fmla="*/ 0 h 3"/>
                      <a:gd name="T4" fmla="*/ 4 w 6"/>
                      <a:gd name="T5" fmla="*/ 0 h 3"/>
                      <a:gd name="T6" fmla="*/ 1 w 6"/>
                      <a:gd name="T7" fmla="*/ 0 h 3"/>
                      <a:gd name="T8" fmla="*/ 0 w 6"/>
                      <a:gd name="T9" fmla="*/ 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3"/>
                      <a:gd name="T17" fmla="*/ 6 w 6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3">
                        <a:moveTo>
                          <a:pt x="0" y="3"/>
                        </a:moveTo>
                        <a:cubicBezTo>
                          <a:pt x="0" y="3"/>
                          <a:pt x="3" y="3"/>
                          <a:pt x="6" y="0"/>
                        </a:cubicBezTo>
                        <a:cubicBezTo>
                          <a:pt x="6" y="0"/>
                          <a:pt x="5" y="0"/>
                          <a:pt x="4" y="0"/>
                        </a:cubicBezTo>
                        <a:cubicBezTo>
                          <a:pt x="4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08" name="Freeform 1272"/>
                  <p:cNvSpPr>
                    <a:spLocks noChangeArrowheads="1"/>
                  </p:cNvSpPr>
                  <p:nvPr/>
                </p:nvSpPr>
                <p:spPr bwMode="auto">
                  <a:xfrm>
                    <a:off x="27" y="300"/>
                    <a:ext cx="352" cy="110"/>
                  </a:xfrm>
                  <a:custGeom>
                    <a:avLst/>
                    <a:gdLst>
                      <a:gd name="T0" fmla="*/ 48 w 351"/>
                      <a:gd name="T1" fmla="*/ 110 h 109"/>
                      <a:gd name="T2" fmla="*/ 353 w 351"/>
                      <a:gd name="T3" fmla="*/ 47 h 109"/>
                      <a:gd name="T4" fmla="*/ 345 w 351"/>
                      <a:gd name="T5" fmla="*/ 38 h 109"/>
                      <a:gd name="T6" fmla="*/ 278 w 351"/>
                      <a:gd name="T7" fmla="*/ 10 h 109"/>
                      <a:gd name="T8" fmla="*/ 277 w 351"/>
                      <a:gd name="T9" fmla="*/ 5 h 109"/>
                      <a:gd name="T10" fmla="*/ 269 w 351"/>
                      <a:gd name="T11" fmla="*/ 0 h 109"/>
                      <a:gd name="T12" fmla="*/ 0 w 351"/>
                      <a:gd name="T13" fmla="*/ 39 h 109"/>
                      <a:gd name="T14" fmla="*/ 7 w 351"/>
                      <a:gd name="T15" fmla="*/ 46 h 109"/>
                      <a:gd name="T16" fmla="*/ 8 w 351"/>
                      <a:gd name="T17" fmla="*/ 52 h 109"/>
                      <a:gd name="T18" fmla="*/ 42 w 351"/>
                      <a:gd name="T19" fmla="*/ 99 h 109"/>
                      <a:gd name="T20" fmla="*/ 44 w 351"/>
                      <a:gd name="T21" fmla="*/ 111 h 109"/>
                      <a:gd name="T22" fmla="*/ 48 w 351"/>
                      <a:gd name="T23" fmla="*/ 110 h 10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51"/>
                      <a:gd name="T37" fmla="*/ 0 h 109"/>
                      <a:gd name="T38" fmla="*/ 351 w 351"/>
                      <a:gd name="T39" fmla="*/ 109 h 10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51" h="109">
                        <a:moveTo>
                          <a:pt x="48" y="108"/>
                        </a:moveTo>
                        <a:lnTo>
                          <a:pt x="351" y="47"/>
                        </a:lnTo>
                        <a:cubicBezTo>
                          <a:pt x="351" y="47"/>
                          <a:pt x="348" y="41"/>
                          <a:pt x="343" y="38"/>
                        </a:cubicBezTo>
                        <a:lnTo>
                          <a:pt x="276" y="10"/>
                        </a:lnTo>
                        <a:lnTo>
                          <a:pt x="275" y="5"/>
                        </a:lnTo>
                        <a:lnTo>
                          <a:pt x="267" y="0"/>
                        </a:lnTo>
                        <a:lnTo>
                          <a:pt x="0" y="39"/>
                        </a:lnTo>
                        <a:cubicBezTo>
                          <a:pt x="0" y="39"/>
                          <a:pt x="3" y="42"/>
                          <a:pt x="7" y="46"/>
                        </a:cubicBezTo>
                        <a:lnTo>
                          <a:pt x="8" y="52"/>
                        </a:lnTo>
                        <a:lnTo>
                          <a:pt x="42" y="97"/>
                        </a:lnTo>
                        <a:cubicBezTo>
                          <a:pt x="42" y="97"/>
                          <a:pt x="45" y="103"/>
                          <a:pt x="44" y="109"/>
                        </a:cubicBezTo>
                        <a:lnTo>
                          <a:pt x="48" y="10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09" name="Freeform 1273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339"/>
                    <a:ext cx="47" cy="71"/>
                  </a:xfrm>
                  <a:custGeom>
                    <a:avLst/>
                    <a:gdLst>
                      <a:gd name="T0" fmla="*/ 43 w 47"/>
                      <a:gd name="T1" fmla="*/ 72 h 70"/>
                      <a:gd name="T2" fmla="*/ 47 w 47"/>
                      <a:gd name="T3" fmla="*/ 72 h 70"/>
                      <a:gd name="T4" fmla="*/ 45 w 47"/>
                      <a:gd name="T5" fmla="*/ 61 h 70"/>
                      <a:gd name="T6" fmla="*/ 9 w 47"/>
                      <a:gd name="T7" fmla="*/ 13 h 70"/>
                      <a:gd name="T8" fmla="*/ 9 w 47"/>
                      <a:gd name="T9" fmla="*/ 7 h 70"/>
                      <a:gd name="T10" fmla="*/ 2 w 47"/>
                      <a:gd name="T11" fmla="*/ 0 h 70"/>
                      <a:gd name="T12" fmla="*/ 0 w 47"/>
                      <a:gd name="T13" fmla="*/ 0 h 70"/>
                      <a:gd name="T14" fmla="*/ 0 w 47"/>
                      <a:gd name="T15" fmla="*/ 13 h 70"/>
                      <a:gd name="T16" fmla="*/ 43 w 47"/>
                      <a:gd name="T17" fmla="*/ 72 h 7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7"/>
                      <a:gd name="T28" fmla="*/ 0 h 70"/>
                      <a:gd name="T29" fmla="*/ 47 w 47"/>
                      <a:gd name="T30" fmla="*/ 70 h 7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7" h="70">
                        <a:moveTo>
                          <a:pt x="43" y="70"/>
                        </a:moveTo>
                        <a:cubicBezTo>
                          <a:pt x="43" y="70"/>
                          <a:pt x="45" y="70"/>
                          <a:pt x="47" y="70"/>
                        </a:cubicBezTo>
                        <a:cubicBezTo>
                          <a:pt x="47" y="70"/>
                          <a:pt x="48" y="64"/>
                          <a:pt x="45" y="59"/>
                        </a:cubicBezTo>
                        <a:lnTo>
                          <a:pt x="9" y="13"/>
                        </a:lnTo>
                        <a:lnTo>
                          <a:pt x="9" y="7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43" y="70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10" name="Freeform 1274"/>
                  <p:cNvSpPr>
                    <a:spLocks noChangeArrowheads="1"/>
                  </p:cNvSpPr>
                  <p:nvPr/>
                </p:nvSpPr>
                <p:spPr bwMode="auto">
                  <a:xfrm>
                    <a:off x="292" y="300"/>
                    <a:ext cx="88" cy="48"/>
                  </a:xfrm>
                  <a:custGeom>
                    <a:avLst/>
                    <a:gdLst>
                      <a:gd name="T0" fmla="*/ 88 w 87"/>
                      <a:gd name="T1" fmla="*/ 48 h 48"/>
                      <a:gd name="T2" fmla="*/ 89 w 87"/>
                      <a:gd name="T3" fmla="*/ 47 h 48"/>
                      <a:gd name="T4" fmla="*/ 83 w 87"/>
                      <a:gd name="T5" fmla="*/ 39 h 48"/>
                      <a:gd name="T6" fmla="*/ 13 w 87"/>
                      <a:gd name="T7" fmla="*/ 10 h 48"/>
                      <a:gd name="T8" fmla="*/ 12 w 87"/>
                      <a:gd name="T9" fmla="*/ 5 h 48"/>
                      <a:gd name="T10" fmla="*/ 2 w 87"/>
                      <a:gd name="T11" fmla="*/ 0 h 48"/>
                      <a:gd name="T12" fmla="*/ 0 w 87"/>
                      <a:gd name="T13" fmla="*/ 0 h 48"/>
                      <a:gd name="T14" fmla="*/ 10 w 87"/>
                      <a:gd name="T15" fmla="*/ 6 h 48"/>
                      <a:gd name="T16" fmla="*/ 11 w 87"/>
                      <a:gd name="T17" fmla="*/ 10 h 48"/>
                      <a:gd name="T18" fmla="*/ 82 w 87"/>
                      <a:gd name="T19" fmla="*/ 41 h 48"/>
                      <a:gd name="T20" fmla="*/ 88 w 87"/>
                      <a:gd name="T21" fmla="*/ 4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7"/>
                      <a:gd name="T34" fmla="*/ 0 h 48"/>
                      <a:gd name="T35" fmla="*/ 87 w 87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7" h="48">
                        <a:moveTo>
                          <a:pt x="86" y="48"/>
                        </a:moveTo>
                        <a:lnTo>
                          <a:pt x="87" y="47"/>
                        </a:lnTo>
                        <a:cubicBezTo>
                          <a:pt x="87" y="47"/>
                          <a:pt x="85" y="42"/>
                          <a:pt x="81" y="39"/>
                        </a:cubicBezTo>
                        <a:lnTo>
                          <a:pt x="13" y="10"/>
                        </a:lnTo>
                        <a:lnTo>
                          <a:pt x="12" y="5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0" y="6"/>
                        </a:lnTo>
                        <a:lnTo>
                          <a:pt x="11" y="10"/>
                        </a:lnTo>
                        <a:lnTo>
                          <a:pt x="80" y="41"/>
                        </a:lnTo>
                        <a:cubicBezTo>
                          <a:pt x="80" y="41"/>
                          <a:pt x="84" y="43"/>
                          <a:pt x="86" y="48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11" name="Freeform 1275"/>
                  <p:cNvSpPr>
                    <a:spLocks noChangeArrowheads="1"/>
                  </p:cNvSpPr>
                  <p:nvPr/>
                </p:nvSpPr>
                <p:spPr bwMode="auto">
                  <a:xfrm>
                    <a:off x="35" y="306"/>
                    <a:ext cx="269" cy="46"/>
                  </a:xfrm>
                  <a:custGeom>
                    <a:avLst/>
                    <a:gdLst>
                      <a:gd name="T0" fmla="*/ 0 w 268"/>
                      <a:gd name="T1" fmla="*/ 41 h 46"/>
                      <a:gd name="T2" fmla="*/ 269 w 268"/>
                      <a:gd name="T3" fmla="*/ 0 h 46"/>
                      <a:gd name="T4" fmla="*/ 270 w 268"/>
                      <a:gd name="T5" fmla="*/ 4 h 46"/>
                      <a:gd name="T6" fmla="*/ 0 w 268"/>
                      <a:gd name="T7" fmla="*/ 46 h 46"/>
                      <a:gd name="T8" fmla="*/ 0 w 268"/>
                      <a:gd name="T9" fmla="*/ 41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8"/>
                      <a:gd name="T16" fmla="*/ 0 h 46"/>
                      <a:gd name="T17" fmla="*/ 268 w 268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8" h="46">
                        <a:moveTo>
                          <a:pt x="0" y="41"/>
                        </a:moveTo>
                        <a:lnTo>
                          <a:pt x="267" y="0"/>
                        </a:lnTo>
                        <a:lnTo>
                          <a:pt x="268" y="4"/>
                        </a:lnTo>
                        <a:lnTo>
                          <a:pt x="0" y="46"/>
                        </a:lnTo>
                        <a:lnTo>
                          <a:pt x="0" y="4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12" name="Freeform 1276"/>
                  <p:cNvSpPr>
                    <a:spLocks noChangeArrowheads="1"/>
                  </p:cNvSpPr>
                  <p:nvPr/>
                </p:nvSpPr>
                <p:spPr bwMode="auto">
                  <a:xfrm>
                    <a:off x="73" y="341"/>
                    <a:ext cx="306" cy="69"/>
                  </a:xfrm>
                  <a:custGeom>
                    <a:avLst/>
                    <a:gdLst>
                      <a:gd name="T0" fmla="*/ 0 w 305"/>
                      <a:gd name="T1" fmla="*/ 63 h 68"/>
                      <a:gd name="T2" fmla="*/ 299 w 305"/>
                      <a:gd name="T3" fmla="*/ 0 h 68"/>
                      <a:gd name="T4" fmla="*/ 307 w 305"/>
                      <a:gd name="T5" fmla="*/ 7 h 68"/>
                      <a:gd name="T6" fmla="*/ 0 w 305"/>
                      <a:gd name="T7" fmla="*/ 70 h 68"/>
                      <a:gd name="T8" fmla="*/ 0 w 305"/>
                      <a:gd name="T9" fmla="*/ 63 h 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5"/>
                      <a:gd name="T16" fmla="*/ 0 h 68"/>
                      <a:gd name="T17" fmla="*/ 305 w 305"/>
                      <a:gd name="T18" fmla="*/ 68 h 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5" h="68">
                        <a:moveTo>
                          <a:pt x="0" y="61"/>
                        </a:moveTo>
                        <a:lnTo>
                          <a:pt x="297" y="0"/>
                        </a:lnTo>
                        <a:cubicBezTo>
                          <a:pt x="297" y="0"/>
                          <a:pt x="302" y="2"/>
                          <a:pt x="305" y="7"/>
                        </a:cubicBezTo>
                        <a:lnTo>
                          <a:pt x="0" y="68"/>
                        </a:lnTo>
                        <a:lnTo>
                          <a:pt x="0" y="6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13" name="Freeform 1277"/>
                  <p:cNvSpPr>
                    <a:spLocks noChangeArrowheads="1"/>
                  </p:cNvSpPr>
                  <p:nvPr/>
                </p:nvSpPr>
                <p:spPr bwMode="auto">
                  <a:xfrm>
                    <a:off x="46" y="317"/>
                    <a:ext cx="310" cy="76"/>
                  </a:xfrm>
                  <a:custGeom>
                    <a:avLst/>
                    <a:gdLst>
                      <a:gd name="T0" fmla="*/ 4 w 310"/>
                      <a:gd name="T1" fmla="*/ 47 h 76"/>
                      <a:gd name="T2" fmla="*/ 29 w 310"/>
                      <a:gd name="T3" fmla="*/ 76 h 76"/>
                      <a:gd name="T4" fmla="*/ 228 w 310"/>
                      <a:gd name="T5" fmla="*/ 35 h 76"/>
                      <a:gd name="T6" fmla="*/ 209 w 310"/>
                      <a:gd name="T7" fmla="*/ 22 h 76"/>
                      <a:gd name="T8" fmla="*/ 245 w 310"/>
                      <a:gd name="T9" fmla="*/ 15 h 76"/>
                      <a:gd name="T10" fmla="*/ 267 w 310"/>
                      <a:gd name="T11" fmla="*/ 27 h 76"/>
                      <a:gd name="T12" fmla="*/ 310 w 310"/>
                      <a:gd name="T13" fmla="*/ 19 h 76"/>
                      <a:gd name="T14" fmla="*/ 310 w 310"/>
                      <a:gd name="T15" fmla="*/ 17 h 76"/>
                      <a:gd name="T16" fmla="*/ 270 w 310"/>
                      <a:gd name="T17" fmla="*/ 0 h 76"/>
                      <a:gd name="T18" fmla="*/ 224 w 310"/>
                      <a:gd name="T19" fmla="*/ 7 h 76"/>
                      <a:gd name="T20" fmla="*/ 217 w 310"/>
                      <a:gd name="T21" fmla="*/ 1 h 76"/>
                      <a:gd name="T22" fmla="*/ 185 w 310"/>
                      <a:gd name="T23" fmla="*/ 6 h 76"/>
                      <a:gd name="T24" fmla="*/ 188 w 310"/>
                      <a:gd name="T25" fmla="*/ 8 h 76"/>
                      <a:gd name="T26" fmla="*/ 185 w 310"/>
                      <a:gd name="T27" fmla="*/ 9 h 76"/>
                      <a:gd name="T28" fmla="*/ 182 w 310"/>
                      <a:gd name="T29" fmla="*/ 7 h 76"/>
                      <a:gd name="T30" fmla="*/ 135 w 310"/>
                      <a:gd name="T31" fmla="*/ 14 h 76"/>
                      <a:gd name="T32" fmla="*/ 140 w 310"/>
                      <a:gd name="T33" fmla="*/ 20 h 76"/>
                      <a:gd name="T34" fmla="*/ 135 w 310"/>
                      <a:gd name="T35" fmla="*/ 21 h 76"/>
                      <a:gd name="T36" fmla="*/ 130 w 310"/>
                      <a:gd name="T37" fmla="*/ 15 h 76"/>
                      <a:gd name="T38" fmla="*/ 82 w 310"/>
                      <a:gd name="T39" fmla="*/ 22 h 76"/>
                      <a:gd name="T40" fmla="*/ 82 w 310"/>
                      <a:gd name="T41" fmla="*/ 25 h 76"/>
                      <a:gd name="T42" fmla="*/ 85 w 310"/>
                      <a:gd name="T43" fmla="*/ 29 h 76"/>
                      <a:gd name="T44" fmla="*/ 80 w 310"/>
                      <a:gd name="T45" fmla="*/ 29 h 76"/>
                      <a:gd name="T46" fmla="*/ 75 w 310"/>
                      <a:gd name="T47" fmla="*/ 23 h 76"/>
                      <a:gd name="T48" fmla="*/ 23 w 310"/>
                      <a:gd name="T49" fmla="*/ 31 h 76"/>
                      <a:gd name="T50" fmla="*/ 23 w 310"/>
                      <a:gd name="T51" fmla="*/ 35 h 76"/>
                      <a:gd name="T52" fmla="*/ 24 w 310"/>
                      <a:gd name="T53" fmla="*/ 38 h 76"/>
                      <a:gd name="T54" fmla="*/ 16 w 310"/>
                      <a:gd name="T55" fmla="*/ 39 h 76"/>
                      <a:gd name="T56" fmla="*/ 11 w 310"/>
                      <a:gd name="T57" fmla="*/ 33 h 76"/>
                      <a:gd name="T58" fmla="*/ 0 w 310"/>
                      <a:gd name="T59" fmla="*/ 35 h 76"/>
                      <a:gd name="T60" fmla="*/ 0 w 310"/>
                      <a:gd name="T61" fmla="*/ 39 h 76"/>
                      <a:gd name="T62" fmla="*/ 4 w 310"/>
                      <a:gd name="T63" fmla="*/ 43 h 76"/>
                      <a:gd name="T64" fmla="*/ 4 w 310"/>
                      <a:gd name="T65" fmla="*/ 47 h 7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10"/>
                      <a:gd name="T100" fmla="*/ 0 h 76"/>
                      <a:gd name="T101" fmla="*/ 310 w 310"/>
                      <a:gd name="T102" fmla="*/ 76 h 7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10" h="76">
                        <a:moveTo>
                          <a:pt x="4" y="47"/>
                        </a:moveTo>
                        <a:lnTo>
                          <a:pt x="29" y="76"/>
                        </a:lnTo>
                        <a:lnTo>
                          <a:pt x="228" y="35"/>
                        </a:lnTo>
                        <a:lnTo>
                          <a:pt x="209" y="22"/>
                        </a:lnTo>
                        <a:lnTo>
                          <a:pt x="245" y="15"/>
                        </a:lnTo>
                        <a:lnTo>
                          <a:pt x="267" y="27"/>
                        </a:lnTo>
                        <a:lnTo>
                          <a:pt x="310" y="19"/>
                        </a:lnTo>
                        <a:lnTo>
                          <a:pt x="310" y="17"/>
                        </a:lnTo>
                        <a:lnTo>
                          <a:pt x="270" y="0"/>
                        </a:lnTo>
                        <a:lnTo>
                          <a:pt x="224" y="7"/>
                        </a:lnTo>
                        <a:lnTo>
                          <a:pt x="217" y="1"/>
                        </a:lnTo>
                        <a:lnTo>
                          <a:pt x="185" y="6"/>
                        </a:lnTo>
                        <a:lnTo>
                          <a:pt x="188" y="8"/>
                        </a:lnTo>
                        <a:lnTo>
                          <a:pt x="185" y="9"/>
                        </a:lnTo>
                        <a:lnTo>
                          <a:pt x="182" y="7"/>
                        </a:lnTo>
                        <a:lnTo>
                          <a:pt x="135" y="14"/>
                        </a:lnTo>
                        <a:lnTo>
                          <a:pt x="140" y="20"/>
                        </a:lnTo>
                        <a:lnTo>
                          <a:pt x="135" y="21"/>
                        </a:lnTo>
                        <a:lnTo>
                          <a:pt x="130" y="15"/>
                        </a:lnTo>
                        <a:lnTo>
                          <a:pt x="82" y="22"/>
                        </a:lnTo>
                        <a:lnTo>
                          <a:pt x="82" y="25"/>
                        </a:lnTo>
                        <a:lnTo>
                          <a:pt x="85" y="29"/>
                        </a:lnTo>
                        <a:lnTo>
                          <a:pt x="80" y="29"/>
                        </a:lnTo>
                        <a:lnTo>
                          <a:pt x="75" y="23"/>
                        </a:lnTo>
                        <a:lnTo>
                          <a:pt x="23" y="31"/>
                        </a:lnTo>
                        <a:lnTo>
                          <a:pt x="23" y="35"/>
                        </a:lnTo>
                        <a:lnTo>
                          <a:pt x="24" y="38"/>
                        </a:lnTo>
                        <a:lnTo>
                          <a:pt x="16" y="39"/>
                        </a:lnTo>
                        <a:lnTo>
                          <a:pt x="11" y="33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4" y="43"/>
                        </a:lnTo>
                        <a:lnTo>
                          <a:pt x="4" y="47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14" name="Freeform 1278"/>
                  <p:cNvSpPr>
                    <a:spLocks noChangeArrowheads="1"/>
                  </p:cNvSpPr>
                  <p:nvPr/>
                </p:nvSpPr>
                <p:spPr bwMode="auto">
                  <a:xfrm>
                    <a:off x="271" y="337"/>
                    <a:ext cx="40" cy="15"/>
                  </a:xfrm>
                  <a:custGeom>
                    <a:avLst/>
                    <a:gdLst>
                      <a:gd name="T0" fmla="*/ 0 w 40"/>
                      <a:gd name="T1" fmla="*/ 9 h 15"/>
                      <a:gd name="T2" fmla="*/ 7 w 40"/>
                      <a:gd name="T3" fmla="*/ 15 h 15"/>
                      <a:gd name="T4" fmla="*/ 40 w 40"/>
                      <a:gd name="T5" fmla="*/ 8 h 15"/>
                      <a:gd name="T6" fmla="*/ 40 w 40"/>
                      <a:gd name="T7" fmla="*/ 6 h 15"/>
                      <a:gd name="T8" fmla="*/ 33 w 40"/>
                      <a:gd name="T9" fmla="*/ 2 h 15"/>
                      <a:gd name="T10" fmla="*/ 21 w 40"/>
                      <a:gd name="T11" fmla="*/ 3 h 15"/>
                      <a:gd name="T12" fmla="*/ 15 w 40"/>
                      <a:gd name="T13" fmla="*/ 0 h 15"/>
                      <a:gd name="T14" fmla="*/ 4 w 40"/>
                      <a:gd name="T15" fmla="*/ 2 h 15"/>
                      <a:gd name="T16" fmla="*/ 8 w 40"/>
                      <a:gd name="T17" fmla="*/ 5 h 15"/>
                      <a:gd name="T18" fmla="*/ 0 w 40"/>
                      <a:gd name="T19" fmla="*/ 7 h 15"/>
                      <a:gd name="T20" fmla="*/ 0 w 40"/>
                      <a:gd name="T21" fmla="*/ 9 h 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0"/>
                      <a:gd name="T34" fmla="*/ 0 h 15"/>
                      <a:gd name="T35" fmla="*/ 40 w 40"/>
                      <a:gd name="T36" fmla="*/ 15 h 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0" h="15">
                        <a:moveTo>
                          <a:pt x="0" y="9"/>
                        </a:moveTo>
                        <a:lnTo>
                          <a:pt x="7" y="15"/>
                        </a:lnTo>
                        <a:lnTo>
                          <a:pt x="40" y="8"/>
                        </a:lnTo>
                        <a:lnTo>
                          <a:pt x="40" y="6"/>
                        </a:lnTo>
                        <a:lnTo>
                          <a:pt x="33" y="2"/>
                        </a:lnTo>
                        <a:lnTo>
                          <a:pt x="21" y="3"/>
                        </a:lnTo>
                        <a:lnTo>
                          <a:pt x="15" y="0"/>
                        </a:lnTo>
                        <a:lnTo>
                          <a:pt x="4" y="2"/>
                        </a:lnTo>
                        <a:lnTo>
                          <a:pt x="8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15" name="Line 1279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278" y="341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16" name="Freeform 1280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285" y="345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0 w 6"/>
                      <a:gd name="T3" fmla="*/ 0 h 1"/>
                      <a:gd name="T4" fmla="*/ 0 w 6"/>
                      <a:gd name="T5" fmla="*/ 0 h 1"/>
                      <a:gd name="T6" fmla="*/ 0 w 6"/>
                      <a:gd name="T7" fmla="*/ 0 h 1"/>
                      <a:gd name="T8" fmla="*/ 0 w 6"/>
                      <a:gd name="T9" fmla="*/ 0 h 1"/>
                      <a:gd name="T10" fmla="*/ 0 w 6"/>
                      <a:gd name="T11" fmla="*/ 0 h 1"/>
                      <a:gd name="T12" fmla="*/ 0 w 6"/>
                      <a:gd name="T13" fmla="*/ 0 h 1"/>
                      <a:gd name="T14" fmla="*/ 0 w 6"/>
                      <a:gd name="T15" fmla="*/ 0 h 1"/>
                      <a:gd name="T16" fmla="*/ 0 w 6"/>
                      <a:gd name="T17" fmla="*/ 0 h 1"/>
                      <a:gd name="T18" fmla="*/ 0 w 6"/>
                      <a:gd name="T19" fmla="*/ 0 h 1"/>
                      <a:gd name="T20" fmla="*/ 1 w 6"/>
                      <a:gd name="T21" fmla="*/ 0 h 1"/>
                      <a:gd name="T22" fmla="*/ 1 w 6"/>
                      <a:gd name="T23" fmla="*/ 0 h 1"/>
                      <a:gd name="T24" fmla="*/ 1 w 6"/>
                      <a:gd name="T25" fmla="*/ 0 h 1"/>
                      <a:gd name="T26" fmla="*/ 1 w 6"/>
                      <a:gd name="T27" fmla="*/ 0 h 1"/>
                      <a:gd name="T28" fmla="*/ 1 w 6"/>
                      <a:gd name="T29" fmla="*/ 0 h 1"/>
                      <a:gd name="T30" fmla="*/ 1 w 6"/>
                      <a:gd name="T31" fmla="*/ 0 h 1"/>
                      <a:gd name="T32" fmla="*/ 1 w 6"/>
                      <a:gd name="T33" fmla="*/ 0 h 1"/>
                      <a:gd name="T34" fmla="*/ 1 w 6"/>
                      <a:gd name="T35" fmla="*/ 0 h 1"/>
                      <a:gd name="T36" fmla="*/ 1 w 6"/>
                      <a:gd name="T37" fmla="*/ 0 h 1"/>
                      <a:gd name="T38" fmla="*/ 1 w 6"/>
                      <a:gd name="T39" fmla="*/ 0 h 1"/>
                      <a:gd name="T40" fmla="*/ 2 w 6"/>
                      <a:gd name="T41" fmla="*/ 0 h 1"/>
                      <a:gd name="T42" fmla="*/ 2 w 6"/>
                      <a:gd name="T43" fmla="*/ 0 h 1"/>
                      <a:gd name="T44" fmla="*/ 2 w 6"/>
                      <a:gd name="T45" fmla="*/ 0 h 1"/>
                      <a:gd name="T46" fmla="*/ 2 w 6"/>
                      <a:gd name="T47" fmla="*/ 0 h 1"/>
                      <a:gd name="T48" fmla="*/ 2 w 6"/>
                      <a:gd name="T49" fmla="*/ 0 h 1"/>
                      <a:gd name="T50" fmla="*/ 2 w 6"/>
                      <a:gd name="T51" fmla="*/ 0 h 1"/>
                      <a:gd name="T52" fmla="*/ 2 w 6"/>
                      <a:gd name="T53" fmla="*/ 0 h 1"/>
                      <a:gd name="T54" fmla="*/ 2 w 6"/>
                      <a:gd name="T55" fmla="*/ 0 h 1"/>
                      <a:gd name="T56" fmla="*/ 2 w 6"/>
                      <a:gd name="T57" fmla="*/ 0 h 1"/>
                      <a:gd name="T58" fmla="*/ 3 w 6"/>
                      <a:gd name="T59" fmla="*/ 0 h 1"/>
                      <a:gd name="T60" fmla="*/ 3 w 6"/>
                      <a:gd name="T61" fmla="*/ 0 h 1"/>
                      <a:gd name="T62" fmla="*/ 3 w 6"/>
                      <a:gd name="T63" fmla="*/ 0 h 1"/>
                      <a:gd name="T64" fmla="*/ 3 w 6"/>
                      <a:gd name="T65" fmla="*/ 0 h 1"/>
                      <a:gd name="T66" fmla="*/ 3 w 6"/>
                      <a:gd name="T67" fmla="*/ 0 h 1"/>
                      <a:gd name="T68" fmla="*/ 3 w 6"/>
                      <a:gd name="T69" fmla="*/ 0 h 1"/>
                      <a:gd name="T70" fmla="*/ 3 w 6"/>
                      <a:gd name="T71" fmla="*/ 0 h 1"/>
                      <a:gd name="T72" fmla="*/ 3 w 6"/>
                      <a:gd name="T73" fmla="*/ 0 h 1"/>
                      <a:gd name="T74" fmla="*/ 3 w 6"/>
                      <a:gd name="T75" fmla="*/ 0 h 1"/>
                      <a:gd name="T76" fmla="*/ 4 w 6"/>
                      <a:gd name="T77" fmla="*/ 0 h 1"/>
                      <a:gd name="T78" fmla="*/ 4 w 6"/>
                      <a:gd name="T79" fmla="*/ 0 h 1"/>
                      <a:gd name="T80" fmla="*/ 4 w 6"/>
                      <a:gd name="T81" fmla="*/ 0 h 1"/>
                      <a:gd name="T82" fmla="*/ 4 w 6"/>
                      <a:gd name="T83" fmla="*/ 0 h 1"/>
                      <a:gd name="T84" fmla="*/ 4 w 6"/>
                      <a:gd name="T85" fmla="*/ 0 h 1"/>
                      <a:gd name="T86" fmla="*/ 4 w 6"/>
                      <a:gd name="T87" fmla="*/ 0 h 1"/>
                      <a:gd name="T88" fmla="*/ 4 w 6"/>
                      <a:gd name="T89" fmla="*/ 0 h 1"/>
                      <a:gd name="T90" fmla="*/ 4 w 6"/>
                      <a:gd name="T91" fmla="*/ 0 h 1"/>
                      <a:gd name="T92" fmla="*/ 4 w 6"/>
                      <a:gd name="T93" fmla="*/ 0 h 1"/>
                      <a:gd name="T94" fmla="*/ 5 w 6"/>
                      <a:gd name="T95" fmla="*/ 0 h 1"/>
                      <a:gd name="T96" fmla="*/ 5 w 6"/>
                      <a:gd name="T97" fmla="*/ 0 h 1"/>
                      <a:gd name="T98" fmla="*/ 5 w 6"/>
                      <a:gd name="T99" fmla="*/ 0 h 1"/>
                      <a:gd name="T100" fmla="*/ 5 w 6"/>
                      <a:gd name="T101" fmla="*/ 0 h 1"/>
                      <a:gd name="T102" fmla="*/ 5 w 6"/>
                      <a:gd name="T103" fmla="*/ 0 h 1"/>
                      <a:gd name="T104" fmla="*/ 5 w 6"/>
                      <a:gd name="T105" fmla="*/ 0 h 1"/>
                      <a:gd name="T106" fmla="*/ 5 w 6"/>
                      <a:gd name="T107" fmla="*/ 0 h 1"/>
                      <a:gd name="T108" fmla="*/ 5 w 6"/>
                      <a:gd name="T109" fmla="*/ 0 h 1"/>
                      <a:gd name="T110" fmla="*/ 5 w 6"/>
                      <a:gd name="T111" fmla="*/ 0 h 1"/>
                      <a:gd name="T112" fmla="*/ 5 w 6"/>
                      <a:gd name="T113" fmla="*/ 0 h 1"/>
                      <a:gd name="T114" fmla="*/ 6 w 6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6"/>
                      <a:gd name="T175" fmla="*/ 0 h 1"/>
                      <a:gd name="T176" fmla="*/ 6 w 6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6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17" name="Freeform 1281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296" y="344"/>
                    <a:ext cx="6" cy="0"/>
                  </a:xfrm>
                  <a:custGeom>
                    <a:avLst/>
                    <a:gdLst>
                      <a:gd name="T0" fmla="*/ 0 w 5"/>
                      <a:gd name="T1" fmla="*/ 0 w 5"/>
                      <a:gd name="T2" fmla="*/ 0 w 5"/>
                      <a:gd name="T3" fmla="*/ 0 w 5"/>
                      <a:gd name="T4" fmla="*/ 0 w 5"/>
                      <a:gd name="T5" fmla="*/ 0 w 5"/>
                      <a:gd name="T6" fmla="*/ 0 w 5"/>
                      <a:gd name="T7" fmla="*/ 1 w 5"/>
                      <a:gd name="T8" fmla="*/ 1 w 5"/>
                      <a:gd name="T9" fmla="*/ 1 w 5"/>
                      <a:gd name="T10" fmla="*/ 1 w 5"/>
                      <a:gd name="T11" fmla="*/ 1 w 5"/>
                      <a:gd name="T12" fmla="*/ 1 w 5"/>
                      <a:gd name="T13" fmla="*/ 2 w 5"/>
                      <a:gd name="T14" fmla="*/ 2 w 5"/>
                      <a:gd name="T15" fmla="*/ 2 w 5"/>
                      <a:gd name="T16" fmla="*/ 2 w 5"/>
                      <a:gd name="T17" fmla="*/ 2 w 5"/>
                      <a:gd name="T18" fmla="*/ 2 w 5"/>
                      <a:gd name="T19" fmla="*/ 5 w 5"/>
                      <a:gd name="T20" fmla="*/ 5 w 5"/>
                      <a:gd name="T21" fmla="*/ 5 w 5"/>
                      <a:gd name="T22" fmla="*/ 5 w 5"/>
                      <a:gd name="T23" fmla="*/ 5 w 5"/>
                      <a:gd name="T24" fmla="*/ 5 w 5"/>
                      <a:gd name="T25" fmla="*/ 5 w 5"/>
                      <a:gd name="T26" fmla="*/ 6 w 5"/>
                      <a:gd name="T27" fmla="*/ 6 w 5"/>
                      <a:gd name="T28" fmla="*/ 6 w 5"/>
                      <a:gd name="T29" fmla="*/ 6 w 5"/>
                      <a:gd name="T30" fmla="*/ 6 w 5"/>
                      <a:gd name="T31" fmla="*/ 6 w 5"/>
                      <a:gd name="T32" fmla="*/ 7 w 5"/>
                      <a:gd name="T33" fmla="*/ 7 w 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w 5"/>
                      <a:gd name="T69" fmla="*/ 5 w 5"/>
                    </a:gdLst>
                    <a:ahLst/>
                    <a:cxnLst>
                      <a:cxn ang="T34">
                        <a:pos x="T0" y="0"/>
                      </a:cxn>
                      <a:cxn ang="T35">
                        <a:pos x="T1" y="0"/>
                      </a:cxn>
                      <a:cxn ang="T36">
                        <a:pos x="T2" y="0"/>
                      </a:cxn>
                      <a:cxn ang="T37">
                        <a:pos x="T3" y="0"/>
                      </a:cxn>
                      <a:cxn ang="T38">
                        <a:pos x="T4" y="0"/>
                      </a:cxn>
                      <a:cxn ang="T39">
                        <a:pos x="T5" y="0"/>
                      </a:cxn>
                      <a:cxn ang="T40">
                        <a:pos x="T6" y="0"/>
                      </a:cxn>
                      <a:cxn ang="T41">
                        <a:pos x="T7" y="0"/>
                      </a:cxn>
                      <a:cxn ang="T42">
                        <a:pos x="T8" y="0"/>
                      </a:cxn>
                      <a:cxn ang="T43">
                        <a:pos x="T9" y="0"/>
                      </a:cxn>
                      <a:cxn ang="T44">
                        <a:pos x="T10" y="0"/>
                      </a:cxn>
                      <a:cxn ang="T45">
                        <a:pos x="T11" y="0"/>
                      </a:cxn>
                      <a:cxn ang="T46">
                        <a:pos x="T12" y="0"/>
                      </a:cxn>
                      <a:cxn ang="T47">
                        <a:pos x="T13" y="0"/>
                      </a:cxn>
                      <a:cxn ang="T48">
                        <a:pos x="T14" y="0"/>
                      </a:cxn>
                      <a:cxn ang="T49">
                        <a:pos x="T15" y="0"/>
                      </a:cxn>
                      <a:cxn ang="T50">
                        <a:pos x="T16" y="0"/>
                      </a:cxn>
                      <a:cxn ang="T51">
                        <a:pos x="T17" y="0"/>
                      </a:cxn>
                      <a:cxn ang="T52">
                        <a:pos x="T18" y="0"/>
                      </a:cxn>
                      <a:cxn ang="T53">
                        <a:pos x="T19" y="0"/>
                      </a:cxn>
                      <a:cxn ang="T54">
                        <a:pos x="T20" y="0"/>
                      </a:cxn>
                      <a:cxn ang="T55">
                        <a:pos x="T21" y="0"/>
                      </a:cxn>
                      <a:cxn ang="T56">
                        <a:pos x="T22" y="0"/>
                      </a:cxn>
                      <a:cxn ang="T57">
                        <a:pos x="T23" y="0"/>
                      </a:cxn>
                      <a:cxn ang="T58">
                        <a:pos x="T24" y="0"/>
                      </a:cxn>
                      <a:cxn ang="T59">
                        <a:pos x="T25" y="0"/>
                      </a:cxn>
                      <a:cxn ang="T60">
                        <a:pos x="T26" y="0"/>
                      </a:cxn>
                      <a:cxn ang="T61">
                        <a:pos x="T27" y="0"/>
                      </a:cxn>
                      <a:cxn ang="T62">
                        <a:pos x="T28" y="0"/>
                      </a:cxn>
                      <a:cxn ang="T63">
                        <a:pos x="T29" y="0"/>
                      </a:cxn>
                      <a:cxn ang="T64">
                        <a:pos x="T30" y="0"/>
                      </a:cxn>
                      <a:cxn ang="T65">
                        <a:pos x="T31" y="0"/>
                      </a:cxn>
                      <a:cxn ang="T66">
                        <a:pos x="T32" y="0"/>
                      </a:cxn>
                      <a:cxn ang="T67">
                        <a:pos x="T33" y="0"/>
                      </a:cxn>
                    </a:cxnLst>
                    <a:rect l="T68" t="0" r="T69" b="0"/>
                    <a:pathLst>
                      <a:path w="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18" name="Line 1282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289" y="329"/>
                    <a:ext cx="2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19" name="Freeform 1283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320"/>
                    <a:ext cx="34" cy="20"/>
                  </a:xfrm>
                  <a:custGeom>
                    <a:avLst/>
                    <a:gdLst>
                      <a:gd name="T0" fmla="*/ 0 w 34"/>
                      <a:gd name="T1" fmla="*/ 0 h 19"/>
                      <a:gd name="T2" fmla="*/ 34 w 34"/>
                      <a:gd name="T3" fmla="*/ 18 h 19"/>
                      <a:gd name="T4" fmla="*/ 34 w 34"/>
                      <a:gd name="T5" fmla="*/ 21 h 19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9"/>
                      <a:gd name="T11" fmla="*/ 34 w 34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9">
                        <a:moveTo>
                          <a:pt x="0" y="0"/>
                        </a:moveTo>
                        <a:lnTo>
                          <a:pt x="34" y="16"/>
                        </a:lnTo>
                        <a:lnTo>
                          <a:pt x="34" y="1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20" name="Freeform 1284"/>
                  <p:cNvSpPr>
                    <a:spLocks noChangeArrowheads="1"/>
                  </p:cNvSpPr>
                  <p:nvPr/>
                </p:nvSpPr>
                <p:spPr bwMode="auto">
                  <a:xfrm>
                    <a:off x="309" y="318"/>
                    <a:ext cx="36" cy="20"/>
                  </a:xfrm>
                  <a:custGeom>
                    <a:avLst/>
                    <a:gdLst>
                      <a:gd name="T0" fmla="*/ 0 w 36"/>
                      <a:gd name="T1" fmla="*/ 0 h 20"/>
                      <a:gd name="T2" fmla="*/ 36 w 36"/>
                      <a:gd name="T3" fmla="*/ 16 h 20"/>
                      <a:gd name="T4" fmla="*/ 36 w 36"/>
                      <a:gd name="T5" fmla="*/ 20 h 20"/>
                      <a:gd name="T6" fmla="*/ 0 60000 65536"/>
                      <a:gd name="T7" fmla="*/ 0 60000 65536"/>
                      <a:gd name="T8" fmla="*/ 0 60000 65536"/>
                      <a:gd name="T9" fmla="*/ 0 w 36"/>
                      <a:gd name="T10" fmla="*/ 0 h 20"/>
                      <a:gd name="T11" fmla="*/ 36 w 36"/>
                      <a:gd name="T12" fmla="*/ 20 h 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" h="20">
                        <a:moveTo>
                          <a:pt x="0" y="0"/>
                        </a:moveTo>
                        <a:lnTo>
                          <a:pt x="36" y="16"/>
                        </a:lnTo>
                        <a:lnTo>
                          <a:pt x="36" y="2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21" name="Freeform 1285"/>
                  <p:cNvSpPr>
                    <a:spLocks noChangeArrowheads="1"/>
                  </p:cNvSpPr>
                  <p:nvPr/>
                </p:nvSpPr>
                <p:spPr bwMode="auto">
                  <a:xfrm>
                    <a:off x="278" y="323"/>
                    <a:ext cx="12" cy="9"/>
                  </a:xfrm>
                  <a:custGeom>
                    <a:avLst/>
                    <a:gdLst>
                      <a:gd name="T0" fmla="*/ 1 w 12"/>
                      <a:gd name="T1" fmla="*/ 0 h 8"/>
                      <a:gd name="T2" fmla="*/ 12 w 12"/>
                      <a:gd name="T3" fmla="*/ 9 h 8"/>
                      <a:gd name="T4" fmla="*/ 10 w 12"/>
                      <a:gd name="T5" fmla="*/ 10 h 8"/>
                      <a:gd name="T6" fmla="*/ 0 w 12"/>
                      <a:gd name="T7" fmla="*/ 0 h 8"/>
                      <a:gd name="T8" fmla="*/ 1 w 12"/>
                      <a:gd name="T9" fmla="*/ 0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8"/>
                      <a:gd name="T17" fmla="*/ 12 w 12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8">
                        <a:moveTo>
                          <a:pt x="1" y="0"/>
                        </a:moveTo>
                        <a:lnTo>
                          <a:pt x="12" y="7"/>
                        </a:lnTo>
                        <a:lnTo>
                          <a:pt x="10" y="8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22" name="Freeform 1286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259" y="33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60000 65536"/>
                      <a:gd name="T5" fmla="*/ 0 60000 65536"/>
                      <a:gd name="T6" fmla="*/ 0 w 8"/>
                      <a:gd name="T7" fmla="*/ 0 h 1"/>
                      <a:gd name="T8" fmla="*/ 8 w 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23" name="Line 1287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45" y="325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24" name="Line 1288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55" y="323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25" name="Line 1289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64" y="329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26" name="Line 1290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53" y="351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27" name="Freeform 1291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351"/>
                    <a:ext cx="4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3 w 4"/>
                      <a:gd name="T3" fmla="*/ 5 h 6"/>
                      <a:gd name="T4" fmla="*/ 4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28" name="Freeform 1292"/>
                  <p:cNvSpPr>
                    <a:spLocks noChangeArrowheads="1"/>
                  </p:cNvSpPr>
                  <p:nvPr/>
                </p:nvSpPr>
                <p:spPr bwMode="auto">
                  <a:xfrm>
                    <a:off x="222" y="353"/>
                    <a:ext cx="7" cy="8"/>
                  </a:xfrm>
                  <a:custGeom>
                    <a:avLst/>
                    <a:gdLst>
                      <a:gd name="T0" fmla="*/ 0 w 6"/>
                      <a:gd name="T1" fmla="*/ 0 h 8"/>
                      <a:gd name="T2" fmla="*/ 8 w 6"/>
                      <a:gd name="T3" fmla="*/ 4 h 8"/>
                      <a:gd name="T4" fmla="*/ 8 w 6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8"/>
                      <a:gd name="T11" fmla="*/ 6 w 6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8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6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29" name="Freeform 1293"/>
                  <p:cNvSpPr>
                    <a:spLocks noChangeArrowheads="1"/>
                  </p:cNvSpPr>
                  <p:nvPr/>
                </p:nvSpPr>
                <p:spPr bwMode="auto">
                  <a:xfrm>
                    <a:off x="207" y="357"/>
                    <a:ext cx="6" cy="7"/>
                  </a:xfrm>
                  <a:custGeom>
                    <a:avLst/>
                    <a:gdLst>
                      <a:gd name="T0" fmla="*/ 0 w 5"/>
                      <a:gd name="T1" fmla="*/ 0 h 7"/>
                      <a:gd name="T2" fmla="*/ 6 w 5"/>
                      <a:gd name="T3" fmla="*/ 4 h 7"/>
                      <a:gd name="T4" fmla="*/ 7 w 5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7"/>
                      <a:gd name="T11" fmla="*/ 5 w 5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7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5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30" name="Freeform 1294"/>
                  <p:cNvSpPr>
                    <a:spLocks noChangeArrowheads="1"/>
                  </p:cNvSpPr>
                  <p:nvPr/>
                </p:nvSpPr>
                <p:spPr bwMode="auto">
                  <a:xfrm>
                    <a:off x="123" y="372"/>
                    <a:ext cx="5" cy="8"/>
                  </a:xfrm>
                  <a:custGeom>
                    <a:avLst/>
                    <a:gdLst>
                      <a:gd name="T0" fmla="*/ 0 w 4"/>
                      <a:gd name="T1" fmla="*/ 0 h 7"/>
                      <a:gd name="T2" fmla="*/ 6 w 4"/>
                      <a:gd name="T3" fmla="*/ 3 h 7"/>
                      <a:gd name="T4" fmla="*/ 6 w 4"/>
                      <a:gd name="T5" fmla="*/ 9 h 7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7"/>
                      <a:gd name="T11" fmla="*/ 4 w 4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7">
                        <a:moveTo>
                          <a:pt x="0" y="0"/>
                        </a:moveTo>
                        <a:lnTo>
                          <a:pt x="4" y="3"/>
                        </a:lnTo>
                        <a:lnTo>
                          <a:pt x="4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31" name="Freeform 1295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77"/>
                    <a:ext cx="3" cy="7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2 h 7"/>
                      <a:gd name="T4" fmla="*/ 3 w 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2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32" name="Freeform 1296"/>
                  <p:cNvSpPr>
                    <a:spLocks noChangeArrowheads="1"/>
                  </p:cNvSpPr>
                  <p:nvPr/>
                </p:nvSpPr>
                <p:spPr bwMode="auto">
                  <a:xfrm>
                    <a:off x="87" y="379"/>
                    <a:ext cx="3" cy="8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6 h 7"/>
                      <a:gd name="T4" fmla="*/ 3 w 3"/>
                      <a:gd name="T5" fmla="*/ 9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4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33" name="Line 1297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82" y="37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34" name="Line 1298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74" y="36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35" name="Line 1299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64" y="36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36" name="Line 1300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78" y="35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37" name="Line 1301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95" y="37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38" name="Line 1302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7" y="36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39" name="Line 1303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90" y="36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40" name="Line 1304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93" y="357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41" name="Line 1305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81" y="35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42" name="Freeform 1306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95" y="346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6 w 6"/>
                      <a:gd name="T3" fmla="*/ 0 h 1"/>
                      <a:gd name="T4" fmla="*/ 0 60000 65536"/>
                      <a:gd name="T5" fmla="*/ 0 60000 65536"/>
                      <a:gd name="T6" fmla="*/ 0 w 6"/>
                      <a:gd name="T7" fmla="*/ 0 h 1"/>
                      <a:gd name="T8" fmla="*/ 6 w 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">
                        <a:moveTo>
                          <a:pt x="0" y="0"/>
                        </a:move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43" name="Line 1307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05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44" name="Line 1308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02" y="36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45" name="Line 1309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11" y="36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46" name="Line 1310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10" y="37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47" name="Line 1311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24" y="36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48" name="Line 1312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25" y="36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49" name="Line 1313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17" y="35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0" name="Line 1314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19" y="35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1" name="Line 1315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108" y="34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2" name="Line 1316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6" y="36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3" name="Line 1317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30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4" name="Line 1318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39" y="36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5" name="Line 1319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52" y="36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6" name="Line 1320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66" y="36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7" name="Line 1321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52" y="35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8" name="Line 1322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44" y="35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59" name="Line 1323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41" y="34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0" name="Line 1324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43" y="347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1" name="Line 1325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53" y="33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2" name="Line 1326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60" y="346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3" name="Line 1327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59" y="35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4" name="Line 1328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66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5" name="Line 1329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64" y="337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6" name="Line 1330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71" y="34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7" name="Line 1331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72" y="344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8" name="Line 1332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9" y="35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69" name="Line 1333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80" y="35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0" name="Line 1334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92" y="35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1" name="Line 1335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91" y="35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2" name="Line 1336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83" y="34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3" name="Line 1337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95" y="3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4" name="Line 1338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198" y="336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5" name="Freeform 1339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195" y="345"/>
                    <a:ext cx="5" cy="0"/>
                  </a:xfrm>
                  <a:custGeom>
                    <a:avLst/>
                    <a:gdLst>
                      <a:gd name="T0" fmla="*/ 0 w 5"/>
                      <a:gd name="T1" fmla="*/ 5 w 5"/>
                      <a:gd name="T2" fmla="*/ 0 60000 65536"/>
                      <a:gd name="T3" fmla="*/ 0 60000 65536"/>
                      <a:gd name="T4" fmla="*/ 0 w 5"/>
                      <a:gd name="T5" fmla="*/ 5 w 5"/>
                    </a:gdLst>
                    <a:ahLst/>
                    <a:cxnLst>
                      <a:cxn ang="T2">
                        <a:pos x="T0" y="0"/>
                      </a:cxn>
                      <a:cxn ang="T3">
                        <a:pos x="T1" y="0"/>
                      </a:cxn>
                    </a:cxnLst>
                    <a:rect l="T4" t="0" r="T5" b="0"/>
                    <a:pathLst>
                      <a:path w="5">
                        <a:moveTo>
                          <a:pt x="0" y="0"/>
                        </a:move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76" name="Line 1340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03" y="34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7" name="Line 1341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06" y="35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8" name="Line 1342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06" y="3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79" name="Line 1343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06" y="33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0" name="Line 1344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08" y="342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1" name="Line 1345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217" y="34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2" name="Line 1346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44" y="328"/>
                    <a:ext cx="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3" name="Line 1347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49" y="33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4" name="Line 1348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18" y="33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5" name="Line 1349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218" y="32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6" name="Line 1350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29" y="34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7" name="Line 1351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29" y="34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8" name="Line 1352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31" y="33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89" name="Line 1353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71" y="37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90" name="Freeform 1354"/>
                  <p:cNvSpPr>
                    <a:spLocks noChangeArrowheads="1"/>
                  </p:cNvSpPr>
                  <p:nvPr/>
                </p:nvSpPr>
                <p:spPr bwMode="auto">
                  <a:xfrm>
                    <a:off x="63" y="331"/>
                    <a:ext cx="199" cy="44"/>
                  </a:xfrm>
                  <a:custGeom>
                    <a:avLst/>
                    <a:gdLst>
                      <a:gd name="T0" fmla="*/ 3 w 199"/>
                      <a:gd name="T1" fmla="*/ 33 h 44"/>
                      <a:gd name="T2" fmla="*/ 19 w 199"/>
                      <a:gd name="T3" fmla="*/ 30 h 44"/>
                      <a:gd name="T4" fmla="*/ 27 w 199"/>
                      <a:gd name="T5" fmla="*/ 35 h 44"/>
                      <a:gd name="T6" fmla="*/ 35 w 199"/>
                      <a:gd name="T7" fmla="*/ 28 h 44"/>
                      <a:gd name="T8" fmla="*/ 51 w 199"/>
                      <a:gd name="T9" fmla="*/ 43 h 44"/>
                      <a:gd name="T10" fmla="*/ 54 w 199"/>
                      <a:gd name="T11" fmla="*/ 37 h 44"/>
                      <a:gd name="T12" fmla="*/ 55 w 199"/>
                      <a:gd name="T13" fmla="*/ 30 h 44"/>
                      <a:gd name="T14" fmla="*/ 60 w 199"/>
                      <a:gd name="T15" fmla="*/ 23 h 44"/>
                      <a:gd name="T16" fmla="*/ 64 w 199"/>
                      <a:gd name="T17" fmla="*/ 19 h 44"/>
                      <a:gd name="T18" fmla="*/ 69 w 199"/>
                      <a:gd name="T19" fmla="*/ 33 h 44"/>
                      <a:gd name="T20" fmla="*/ 68 w 199"/>
                      <a:gd name="T21" fmla="*/ 28 h 44"/>
                      <a:gd name="T22" fmla="*/ 82 w 199"/>
                      <a:gd name="T23" fmla="*/ 31 h 44"/>
                      <a:gd name="T24" fmla="*/ 83 w 199"/>
                      <a:gd name="T25" fmla="*/ 25 h 44"/>
                      <a:gd name="T26" fmla="*/ 87 w 199"/>
                      <a:gd name="T27" fmla="*/ 19 h 44"/>
                      <a:gd name="T28" fmla="*/ 73 w 199"/>
                      <a:gd name="T29" fmla="*/ 21 h 44"/>
                      <a:gd name="T30" fmla="*/ 76 w 199"/>
                      <a:gd name="T31" fmla="*/ 16 h 44"/>
                      <a:gd name="T32" fmla="*/ 89 w 199"/>
                      <a:gd name="T33" fmla="*/ 13 h 44"/>
                      <a:gd name="T34" fmla="*/ 96 w 199"/>
                      <a:gd name="T35" fmla="*/ 22 h 44"/>
                      <a:gd name="T36" fmla="*/ 95 w 199"/>
                      <a:gd name="T37" fmla="*/ 28 h 44"/>
                      <a:gd name="T38" fmla="*/ 100 w 199"/>
                      <a:gd name="T39" fmla="*/ 17 h 44"/>
                      <a:gd name="T40" fmla="*/ 113 w 199"/>
                      <a:gd name="T41" fmla="*/ 15 h 44"/>
                      <a:gd name="T42" fmla="*/ 109 w 199"/>
                      <a:gd name="T43" fmla="*/ 21 h 44"/>
                      <a:gd name="T44" fmla="*/ 109 w 199"/>
                      <a:gd name="T45" fmla="*/ 28 h 44"/>
                      <a:gd name="T46" fmla="*/ 123 w 199"/>
                      <a:gd name="T47" fmla="*/ 24 h 44"/>
                      <a:gd name="T48" fmla="*/ 122 w 199"/>
                      <a:gd name="T49" fmla="*/ 18 h 44"/>
                      <a:gd name="T50" fmla="*/ 127 w 199"/>
                      <a:gd name="T51" fmla="*/ 12 h 44"/>
                      <a:gd name="T52" fmla="*/ 127 w 199"/>
                      <a:gd name="T53" fmla="*/ 8 h 44"/>
                      <a:gd name="T54" fmla="*/ 151 w 199"/>
                      <a:gd name="T55" fmla="*/ 5 h 44"/>
                      <a:gd name="T56" fmla="*/ 152 w 199"/>
                      <a:gd name="T57" fmla="*/ 10 h 44"/>
                      <a:gd name="T58" fmla="*/ 153 w 199"/>
                      <a:gd name="T59" fmla="*/ 24 h 44"/>
                      <a:gd name="T60" fmla="*/ 166 w 199"/>
                      <a:gd name="T61" fmla="*/ 0 h 44"/>
                      <a:gd name="T62" fmla="*/ 185 w 199"/>
                      <a:gd name="T63" fmla="*/ 8 h 44"/>
                      <a:gd name="T64" fmla="*/ 193 w 199"/>
                      <a:gd name="T65" fmla="*/ 11 h 44"/>
                      <a:gd name="T66" fmla="*/ 199 w 199"/>
                      <a:gd name="T67" fmla="*/ 16 h 4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99"/>
                      <a:gd name="T103" fmla="*/ 0 h 44"/>
                      <a:gd name="T104" fmla="*/ 199 w 199"/>
                      <a:gd name="T105" fmla="*/ 44 h 4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99" h="44">
                        <a:moveTo>
                          <a:pt x="0" y="34"/>
                        </a:moveTo>
                        <a:lnTo>
                          <a:pt x="3" y="33"/>
                        </a:lnTo>
                        <a:moveTo>
                          <a:pt x="15" y="31"/>
                        </a:moveTo>
                        <a:lnTo>
                          <a:pt x="19" y="30"/>
                        </a:lnTo>
                        <a:moveTo>
                          <a:pt x="23" y="36"/>
                        </a:moveTo>
                        <a:lnTo>
                          <a:pt x="27" y="35"/>
                        </a:lnTo>
                        <a:moveTo>
                          <a:pt x="32" y="28"/>
                        </a:moveTo>
                        <a:lnTo>
                          <a:pt x="35" y="28"/>
                        </a:lnTo>
                        <a:moveTo>
                          <a:pt x="48" y="44"/>
                        </a:moveTo>
                        <a:lnTo>
                          <a:pt x="51" y="43"/>
                        </a:lnTo>
                        <a:moveTo>
                          <a:pt x="51" y="37"/>
                        </a:moveTo>
                        <a:lnTo>
                          <a:pt x="54" y="37"/>
                        </a:lnTo>
                        <a:moveTo>
                          <a:pt x="52" y="31"/>
                        </a:moveTo>
                        <a:lnTo>
                          <a:pt x="55" y="30"/>
                        </a:lnTo>
                        <a:moveTo>
                          <a:pt x="57" y="24"/>
                        </a:moveTo>
                        <a:lnTo>
                          <a:pt x="60" y="23"/>
                        </a:lnTo>
                        <a:moveTo>
                          <a:pt x="60" y="20"/>
                        </a:moveTo>
                        <a:lnTo>
                          <a:pt x="64" y="19"/>
                        </a:lnTo>
                        <a:moveTo>
                          <a:pt x="66" y="34"/>
                        </a:moveTo>
                        <a:lnTo>
                          <a:pt x="69" y="33"/>
                        </a:lnTo>
                        <a:moveTo>
                          <a:pt x="66" y="28"/>
                        </a:moveTo>
                        <a:lnTo>
                          <a:pt x="68" y="28"/>
                        </a:lnTo>
                        <a:moveTo>
                          <a:pt x="80" y="32"/>
                        </a:moveTo>
                        <a:lnTo>
                          <a:pt x="82" y="31"/>
                        </a:lnTo>
                        <a:moveTo>
                          <a:pt x="79" y="26"/>
                        </a:moveTo>
                        <a:lnTo>
                          <a:pt x="83" y="25"/>
                        </a:lnTo>
                        <a:moveTo>
                          <a:pt x="85" y="20"/>
                        </a:moveTo>
                        <a:lnTo>
                          <a:pt x="87" y="19"/>
                        </a:lnTo>
                        <a:moveTo>
                          <a:pt x="71" y="21"/>
                        </a:moveTo>
                        <a:lnTo>
                          <a:pt x="73" y="21"/>
                        </a:lnTo>
                        <a:moveTo>
                          <a:pt x="73" y="16"/>
                        </a:moveTo>
                        <a:lnTo>
                          <a:pt x="76" y="16"/>
                        </a:lnTo>
                        <a:moveTo>
                          <a:pt x="86" y="14"/>
                        </a:moveTo>
                        <a:lnTo>
                          <a:pt x="89" y="13"/>
                        </a:lnTo>
                        <a:moveTo>
                          <a:pt x="94" y="23"/>
                        </a:moveTo>
                        <a:lnTo>
                          <a:pt x="96" y="22"/>
                        </a:lnTo>
                        <a:moveTo>
                          <a:pt x="93" y="29"/>
                        </a:moveTo>
                        <a:lnTo>
                          <a:pt x="95" y="28"/>
                        </a:lnTo>
                        <a:moveTo>
                          <a:pt x="99" y="17"/>
                        </a:moveTo>
                        <a:lnTo>
                          <a:pt x="100" y="17"/>
                        </a:lnTo>
                        <a:moveTo>
                          <a:pt x="110" y="15"/>
                        </a:moveTo>
                        <a:lnTo>
                          <a:pt x="113" y="15"/>
                        </a:lnTo>
                        <a:moveTo>
                          <a:pt x="108" y="22"/>
                        </a:moveTo>
                        <a:lnTo>
                          <a:pt x="109" y="21"/>
                        </a:lnTo>
                        <a:moveTo>
                          <a:pt x="107" y="28"/>
                        </a:moveTo>
                        <a:lnTo>
                          <a:pt x="109" y="28"/>
                        </a:lnTo>
                        <a:moveTo>
                          <a:pt x="120" y="25"/>
                        </a:moveTo>
                        <a:lnTo>
                          <a:pt x="123" y="24"/>
                        </a:lnTo>
                        <a:moveTo>
                          <a:pt x="121" y="19"/>
                        </a:moveTo>
                        <a:lnTo>
                          <a:pt x="122" y="18"/>
                        </a:lnTo>
                        <a:moveTo>
                          <a:pt x="124" y="13"/>
                        </a:moveTo>
                        <a:lnTo>
                          <a:pt x="127" y="12"/>
                        </a:lnTo>
                        <a:moveTo>
                          <a:pt x="124" y="8"/>
                        </a:moveTo>
                        <a:lnTo>
                          <a:pt x="127" y="8"/>
                        </a:lnTo>
                        <a:moveTo>
                          <a:pt x="149" y="6"/>
                        </a:moveTo>
                        <a:lnTo>
                          <a:pt x="151" y="5"/>
                        </a:lnTo>
                        <a:moveTo>
                          <a:pt x="149" y="10"/>
                        </a:moveTo>
                        <a:lnTo>
                          <a:pt x="152" y="10"/>
                        </a:lnTo>
                        <a:moveTo>
                          <a:pt x="151" y="25"/>
                        </a:moveTo>
                        <a:lnTo>
                          <a:pt x="153" y="24"/>
                        </a:lnTo>
                        <a:moveTo>
                          <a:pt x="169" y="0"/>
                        </a:moveTo>
                        <a:lnTo>
                          <a:pt x="166" y="0"/>
                        </a:lnTo>
                        <a:moveTo>
                          <a:pt x="181" y="9"/>
                        </a:moveTo>
                        <a:lnTo>
                          <a:pt x="185" y="8"/>
                        </a:lnTo>
                        <a:moveTo>
                          <a:pt x="187" y="13"/>
                        </a:moveTo>
                        <a:lnTo>
                          <a:pt x="193" y="11"/>
                        </a:lnTo>
                        <a:moveTo>
                          <a:pt x="195" y="17"/>
                        </a:moveTo>
                        <a:lnTo>
                          <a:pt x="199" y="16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91" name="Oval 1355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399" y="315"/>
                    <a:ext cx="5" cy="1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92" name="Freeform 1356"/>
                  <p:cNvSpPr>
                    <a:spLocks noChangeArrowheads="1"/>
                  </p:cNvSpPr>
                  <p:nvPr/>
                </p:nvSpPr>
                <p:spPr bwMode="auto">
                  <a:xfrm>
                    <a:off x="4" y="0"/>
                    <a:ext cx="238" cy="269"/>
                  </a:xfrm>
                  <a:custGeom>
                    <a:avLst/>
                    <a:gdLst>
                      <a:gd name="T0" fmla="*/ 0 w 238"/>
                      <a:gd name="T1" fmla="*/ 0 h 268"/>
                      <a:gd name="T2" fmla="*/ 231 w 238"/>
                      <a:gd name="T3" fmla="*/ 16 h 268"/>
                      <a:gd name="T4" fmla="*/ 238 w 238"/>
                      <a:gd name="T5" fmla="*/ 247 h 268"/>
                      <a:gd name="T6" fmla="*/ 9 w 238"/>
                      <a:gd name="T7" fmla="*/ 270 h 268"/>
                      <a:gd name="T8" fmla="*/ 0 w 238"/>
                      <a:gd name="T9" fmla="*/ 0 h 2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8"/>
                      <a:gd name="T16" fmla="*/ 0 h 268"/>
                      <a:gd name="T17" fmla="*/ 238 w 238"/>
                      <a:gd name="T18" fmla="*/ 268 h 2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8" h="268">
                        <a:moveTo>
                          <a:pt x="0" y="0"/>
                        </a:moveTo>
                        <a:lnTo>
                          <a:pt x="231" y="16"/>
                        </a:lnTo>
                        <a:lnTo>
                          <a:pt x="238" y="245"/>
                        </a:lnTo>
                        <a:lnTo>
                          <a:pt x="9" y="268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93" name="Freeform 1357"/>
                  <p:cNvSpPr>
                    <a:spLocks noChangeArrowheads="1"/>
                  </p:cNvSpPr>
                  <p:nvPr/>
                </p:nvSpPr>
                <p:spPr bwMode="auto">
                  <a:xfrm>
                    <a:off x="16" y="12"/>
                    <a:ext cx="217" cy="226"/>
                  </a:xfrm>
                  <a:custGeom>
                    <a:avLst/>
                    <a:gdLst>
                      <a:gd name="T0" fmla="*/ 0 w 216"/>
                      <a:gd name="T1" fmla="*/ 0 h 226"/>
                      <a:gd name="T2" fmla="*/ 213 w 216"/>
                      <a:gd name="T3" fmla="*/ 14 h 226"/>
                      <a:gd name="T4" fmla="*/ 218 w 216"/>
                      <a:gd name="T5" fmla="*/ 210 h 226"/>
                      <a:gd name="T6" fmla="*/ 7 w 216"/>
                      <a:gd name="T7" fmla="*/ 226 h 226"/>
                      <a:gd name="T8" fmla="*/ 0 w 216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"/>
                      <a:gd name="T16" fmla="*/ 0 h 226"/>
                      <a:gd name="T17" fmla="*/ 216 w 216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" h="226">
                        <a:moveTo>
                          <a:pt x="0" y="0"/>
                        </a:moveTo>
                        <a:lnTo>
                          <a:pt x="211" y="14"/>
                        </a:lnTo>
                        <a:lnTo>
                          <a:pt x="216" y="210"/>
                        </a:lnTo>
                        <a:lnTo>
                          <a:pt x="7" y="226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94" name="Freeform 1358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238"/>
                    <a:ext cx="209" cy="24"/>
                  </a:xfrm>
                  <a:custGeom>
                    <a:avLst/>
                    <a:gdLst>
                      <a:gd name="T0" fmla="*/ 0 w 209"/>
                      <a:gd name="T1" fmla="*/ 25 h 23"/>
                      <a:gd name="T2" fmla="*/ 0 w 209"/>
                      <a:gd name="T3" fmla="*/ 21 h 23"/>
                      <a:gd name="T4" fmla="*/ 209 w 209"/>
                      <a:gd name="T5" fmla="*/ 0 h 23"/>
                      <a:gd name="T6" fmla="*/ 209 w 209"/>
                      <a:gd name="T7" fmla="*/ 3 h 23"/>
                      <a:gd name="T8" fmla="*/ 0 w 209"/>
                      <a:gd name="T9" fmla="*/ 25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23"/>
                      <a:gd name="T17" fmla="*/ 209 w 209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23">
                        <a:moveTo>
                          <a:pt x="0" y="23"/>
                        </a:moveTo>
                        <a:lnTo>
                          <a:pt x="0" y="19"/>
                        </a:lnTo>
                        <a:lnTo>
                          <a:pt x="209" y="0"/>
                        </a:lnTo>
                        <a:lnTo>
                          <a:pt x="209" y="3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95" name="Freeform 1359"/>
                  <p:cNvSpPr>
                    <a:spLocks noChangeArrowheads="1"/>
                  </p:cNvSpPr>
                  <p:nvPr/>
                </p:nvSpPr>
                <p:spPr bwMode="auto">
                  <a:xfrm>
                    <a:off x="264" y="266"/>
                    <a:ext cx="88" cy="22"/>
                  </a:xfrm>
                  <a:custGeom>
                    <a:avLst/>
                    <a:gdLst>
                      <a:gd name="T0" fmla="*/ 8 w 88"/>
                      <a:gd name="T1" fmla="*/ 10 h 21"/>
                      <a:gd name="T2" fmla="*/ 88 w 88"/>
                      <a:gd name="T3" fmla="*/ 0 h 21"/>
                      <a:gd name="T4" fmla="*/ 81 w 88"/>
                      <a:gd name="T5" fmla="*/ 13 h 21"/>
                      <a:gd name="T6" fmla="*/ 0 w 88"/>
                      <a:gd name="T7" fmla="*/ 23 h 21"/>
                      <a:gd name="T8" fmla="*/ 8 w 88"/>
                      <a:gd name="T9" fmla="*/ 1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21"/>
                      <a:gd name="T17" fmla="*/ 88 w 88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21">
                        <a:moveTo>
                          <a:pt x="8" y="10"/>
                        </a:moveTo>
                        <a:lnTo>
                          <a:pt x="88" y="0"/>
                        </a:lnTo>
                        <a:cubicBezTo>
                          <a:pt x="88" y="0"/>
                          <a:pt x="86" y="7"/>
                          <a:pt x="81" y="11"/>
                        </a:cubicBezTo>
                        <a:lnTo>
                          <a:pt x="0" y="21"/>
                        </a:lnTo>
                        <a:lnTo>
                          <a:pt x="8" y="1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96" name="Freeform 1360"/>
                  <p:cNvSpPr>
                    <a:spLocks noChangeArrowheads="1"/>
                  </p:cNvSpPr>
                  <p:nvPr/>
                </p:nvSpPr>
                <p:spPr bwMode="auto">
                  <a:xfrm>
                    <a:off x="400" y="333"/>
                    <a:ext cx="22" cy="7"/>
                  </a:xfrm>
                  <a:custGeom>
                    <a:avLst/>
                    <a:gdLst>
                      <a:gd name="T0" fmla="*/ 1 w 21"/>
                      <a:gd name="T1" fmla="*/ 2 h 7"/>
                      <a:gd name="T2" fmla="*/ 23 w 21"/>
                      <a:gd name="T3" fmla="*/ 0 h 7"/>
                      <a:gd name="T4" fmla="*/ 23 w 21"/>
                      <a:gd name="T5" fmla="*/ 3 h 7"/>
                      <a:gd name="T6" fmla="*/ 13 w 21"/>
                      <a:gd name="T7" fmla="*/ 7 h 7"/>
                      <a:gd name="T8" fmla="*/ 0 w 21"/>
                      <a:gd name="T9" fmla="*/ 6 h 7"/>
                      <a:gd name="T10" fmla="*/ 1 w 21"/>
                      <a:gd name="T11" fmla="*/ 2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7"/>
                      <a:gd name="T20" fmla="*/ 21 w 21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7">
                        <a:moveTo>
                          <a:pt x="1" y="2"/>
                        </a:moveTo>
                        <a:lnTo>
                          <a:pt x="21" y="0"/>
                        </a:lnTo>
                        <a:lnTo>
                          <a:pt x="21" y="3"/>
                        </a:lnTo>
                        <a:cubicBezTo>
                          <a:pt x="21" y="3"/>
                          <a:pt x="17" y="6"/>
                          <a:pt x="11" y="7"/>
                        </a:cubicBezTo>
                        <a:cubicBezTo>
                          <a:pt x="11" y="7"/>
                          <a:pt x="5" y="8"/>
                          <a:pt x="0" y="6"/>
                        </a:cubicBezTo>
                        <a:lnTo>
                          <a:pt x="1" y="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97" name="Freeform 1361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301"/>
                    <a:ext cx="273" cy="46"/>
                  </a:xfrm>
                  <a:custGeom>
                    <a:avLst/>
                    <a:gdLst>
                      <a:gd name="T0" fmla="*/ 6 w 272"/>
                      <a:gd name="T1" fmla="*/ 46 h 46"/>
                      <a:gd name="T2" fmla="*/ 274 w 272"/>
                      <a:gd name="T3" fmla="*/ 4 h 46"/>
                      <a:gd name="T4" fmla="*/ 265 w 272"/>
                      <a:gd name="T5" fmla="*/ 0 h 46"/>
                      <a:gd name="T6" fmla="*/ 0 w 272"/>
                      <a:gd name="T7" fmla="*/ 38 h 46"/>
                      <a:gd name="T8" fmla="*/ 6 w 272"/>
                      <a:gd name="T9" fmla="*/ 46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46"/>
                      <a:gd name="T17" fmla="*/ 272 w 272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46">
                        <a:moveTo>
                          <a:pt x="6" y="46"/>
                        </a:moveTo>
                        <a:lnTo>
                          <a:pt x="272" y="4"/>
                        </a:lnTo>
                        <a:lnTo>
                          <a:pt x="263" y="0"/>
                        </a:lnTo>
                        <a:lnTo>
                          <a:pt x="0" y="38"/>
                        </a:lnTo>
                        <a:lnTo>
                          <a:pt x="6" y="4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898" name="Line 1362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43" y="334"/>
                    <a:ext cx="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99" name="Line 1363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41" y="32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00" name="Line 1364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31" y="308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72" name="Group 1365"/>
                <p:cNvGrpSpPr>
                  <a:grpSpLocks/>
                </p:cNvGrpSpPr>
                <p:nvPr/>
              </p:nvGrpSpPr>
              <p:grpSpPr bwMode="auto">
                <a:xfrm>
                  <a:off x="177" y="142"/>
                  <a:ext cx="509" cy="492"/>
                  <a:chOff x="0" y="0"/>
                  <a:chExt cx="509" cy="492"/>
                </a:xfrm>
              </p:grpSpPr>
              <p:sp>
                <p:nvSpPr>
                  <p:cNvPr id="3673" name="Freeform 1366"/>
                  <p:cNvSpPr>
                    <a:spLocks noChangeArrowheads="1"/>
                  </p:cNvSpPr>
                  <p:nvPr/>
                </p:nvSpPr>
                <p:spPr bwMode="auto">
                  <a:xfrm>
                    <a:off x="87" y="333"/>
                    <a:ext cx="153" cy="50"/>
                  </a:xfrm>
                  <a:custGeom>
                    <a:avLst/>
                    <a:gdLst>
                      <a:gd name="T0" fmla="*/ 0 w 152"/>
                      <a:gd name="T1" fmla="*/ 48 h 50"/>
                      <a:gd name="T2" fmla="*/ 3 w 152"/>
                      <a:gd name="T3" fmla="*/ 37 h 50"/>
                      <a:gd name="T4" fmla="*/ 9 w 152"/>
                      <a:gd name="T5" fmla="*/ 29 h 50"/>
                      <a:gd name="T6" fmla="*/ 145 w 152"/>
                      <a:gd name="T7" fmla="*/ 27 h 50"/>
                      <a:gd name="T8" fmla="*/ 152 w 152"/>
                      <a:gd name="T9" fmla="*/ 34 h 50"/>
                      <a:gd name="T10" fmla="*/ 154 w 152"/>
                      <a:gd name="T11" fmla="*/ 45 h 50"/>
                      <a:gd name="T12" fmla="*/ 136 w 152"/>
                      <a:gd name="T13" fmla="*/ 56 h 50"/>
                      <a:gd name="T14" fmla="*/ 13 w 152"/>
                      <a:gd name="T15" fmla="*/ 57 h 50"/>
                      <a:gd name="T16" fmla="*/ 0 w 152"/>
                      <a:gd name="T17" fmla="*/ 48 h 5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2"/>
                      <a:gd name="T28" fmla="*/ 0 h 50"/>
                      <a:gd name="T29" fmla="*/ 152 w 152"/>
                      <a:gd name="T30" fmla="*/ 50 h 5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2" h="50">
                        <a:moveTo>
                          <a:pt x="0" y="48"/>
                        </a:moveTo>
                        <a:cubicBezTo>
                          <a:pt x="0" y="48"/>
                          <a:pt x="0" y="42"/>
                          <a:pt x="3" y="37"/>
                        </a:cubicBezTo>
                        <a:cubicBezTo>
                          <a:pt x="3" y="37"/>
                          <a:pt x="5" y="33"/>
                          <a:pt x="9" y="29"/>
                        </a:cubicBezTo>
                        <a:cubicBezTo>
                          <a:pt x="9" y="29"/>
                          <a:pt x="76" y="0"/>
                          <a:pt x="143" y="27"/>
                        </a:cubicBezTo>
                        <a:cubicBezTo>
                          <a:pt x="143" y="27"/>
                          <a:pt x="147" y="30"/>
                          <a:pt x="150" y="34"/>
                        </a:cubicBezTo>
                        <a:cubicBezTo>
                          <a:pt x="150" y="34"/>
                          <a:pt x="152" y="39"/>
                          <a:pt x="152" y="45"/>
                        </a:cubicBezTo>
                        <a:cubicBezTo>
                          <a:pt x="152" y="45"/>
                          <a:pt x="144" y="53"/>
                          <a:pt x="134" y="56"/>
                        </a:cubicBezTo>
                        <a:cubicBezTo>
                          <a:pt x="134" y="56"/>
                          <a:pt x="74" y="72"/>
                          <a:pt x="13" y="57"/>
                        </a:cubicBezTo>
                        <a:cubicBezTo>
                          <a:pt x="13" y="57"/>
                          <a:pt x="5" y="55"/>
                          <a:pt x="0" y="48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74" name="Freeform 1367"/>
                  <p:cNvSpPr>
                    <a:spLocks noChangeArrowheads="1"/>
                  </p:cNvSpPr>
                  <p:nvPr/>
                </p:nvSpPr>
                <p:spPr bwMode="auto">
                  <a:xfrm>
                    <a:off x="94" y="336"/>
                    <a:ext cx="139" cy="34"/>
                  </a:xfrm>
                  <a:custGeom>
                    <a:avLst/>
                    <a:gdLst>
                      <a:gd name="T0" fmla="*/ 8 w 139"/>
                      <a:gd name="T1" fmla="*/ 14 h 34"/>
                      <a:gd name="T2" fmla="*/ 12 w 139"/>
                      <a:gd name="T3" fmla="*/ 11 h 34"/>
                      <a:gd name="T4" fmla="*/ 18 w 139"/>
                      <a:gd name="T5" fmla="*/ 8 h 34"/>
                      <a:gd name="T6" fmla="*/ 27 w 139"/>
                      <a:gd name="T7" fmla="*/ 5 h 34"/>
                      <a:gd name="T8" fmla="*/ 37 w 139"/>
                      <a:gd name="T9" fmla="*/ 3 h 34"/>
                      <a:gd name="T10" fmla="*/ 49 w 139"/>
                      <a:gd name="T11" fmla="*/ 1 h 34"/>
                      <a:gd name="T12" fmla="*/ 62 w 139"/>
                      <a:gd name="T13" fmla="*/ 0 h 34"/>
                      <a:gd name="T14" fmla="*/ 76 w 139"/>
                      <a:gd name="T15" fmla="*/ 0 h 34"/>
                      <a:gd name="T16" fmla="*/ 89 w 139"/>
                      <a:gd name="T17" fmla="*/ 0 h 34"/>
                      <a:gd name="T18" fmla="*/ 101 w 139"/>
                      <a:gd name="T19" fmla="*/ 2 h 34"/>
                      <a:gd name="T20" fmla="*/ 111 w 139"/>
                      <a:gd name="T21" fmla="*/ 3 h 34"/>
                      <a:gd name="T22" fmla="*/ 120 w 139"/>
                      <a:gd name="T23" fmla="*/ 6 h 34"/>
                      <a:gd name="T24" fmla="*/ 127 w 139"/>
                      <a:gd name="T25" fmla="*/ 9 h 34"/>
                      <a:gd name="T26" fmla="*/ 131 w 139"/>
                      <a:gd name="T27" fmla="*/ 12 h 34"/>
                      <a:gd name="T28" fmla="*/ 132 w 139"/>
                      <a:gd name="T29" fmla="*/ 15 h 34"/>
                      <a:gd name="T30" fmla="*/ 130 w 139"/>
                      <a:gd name="T31" fmla="*/ 19 h 34"/>
                      <a:gd name="T32" fmla="*/ 126 w 139"/>
                      <a:gd name="T33" fmla="*/ 22 h 34"/>
                      <a:gd name="T34" fmla="*/ 119 w 139"/>
                      <a:gd name="T35" fmla="*/ 25 h 34"/>
                      <a:gd name="T36" fmla="*/ 110 w 139"/>
                      <a:gd name="T37" fmla="*/ 28 h 34"/>
                      <a:gd name="T38" fmla="*/ 99 w 139"/>
                      <a:gd name="T39" fmla="*/ 30 h 34"/>
                      <a:gd name="T40" fmla="*/ 87 w 139"/>
                      <a:gd name="T41" fmla="*/ 31 h 34"/>
                      <a:gd name="T42" fmla="*/ 74 w 139"/>
                      <a:gd name="T43" fmla="*/ 32 h 34"/>
                      <a:gd name="T44" fmla="*/ 61 w 139"/>
                      <a:gd name="T45" fmla="*/ 33 h 34"/>
                      <a:gd name="T46" fmla="*/ 48 w 139"/>
                      <a:gd name="T47" fmla="*/ 32 h 34"/>
                      <a:gd name="T48" fmla="*/ 37 w 139"/>
                      <a:gd name="T49" fmla="*/ 31 h 34"/>
                      <a:gd name="T50" fmla="*/ 26 w 139"/>
                      <a:gd name="T51" fmla="*/ 29 h 34"/>
                      <a:gd name="T52" fmla="*/ 18 w 139"/>
                      <a:gd name="T53" fmla="*/ 27 h 34"/>
                      <a:gd name="T54" fmla="*/ 11 w 139"/>
                      <a:gd name="T55" fmla="*/ 24 h 34"/>
                      <a:gd name="T56" fmla="*/ 8 w 139"/>
                      <a:gd name="T57" fmla="*/ 20 h 34"/>
                      <a:gd name="T58" fmla="*/ 0 w 139"/>
                      <a:gd name="T59" fmla="*/ 18 h 34"/>
                      <a:gd name="T60" fmla="*/ 1 w 139"/>
                      <a:gd name="T61" fmla="*/ 14 h 34"/>
                      <a:gd name="T62" fmla="*/ 6 w 139"/>
                      <a:gd name="T63" fmla="*/ 11 h 34"/>
                      <a:gd name="T64" fmla="*/ 14 w 139"/>
                      <a:gd name="T65" fmla="*/ 8 h 34"/>
                      <a:gd name="T66" fmla="*/ 24 w 139"/>
                      <a:gd name="T67" fmla="*/ 5 h 34"/>
                      <a:gd name="T68" fmla="*/ 36 w 139"/>
                      <a:gd name="T69" fmla="*/ 2 h 34"/>
                      <a:gd name="T70" fmla="*/ 49 w 139"/>
                      <a:gd name="T71" fmla="*/ 1 h 34"/>
                      <a:gd name="T72" fmla="*/ 64 w 139"/>
                      <a:gd name="T73" fmla="*/ 0 h 34"/>
                      <a:gd name="T74" fmla="*/ 78 w 139"/>
                      <a:gd name="T75" fmla="*/ 0 h 34"/>
                      <a:gd name="T76" fmla="*/ 92 w 139"/>
                      <a:gd name="T77" fmla="*/ 0 h 34"/>
                      <a:gd name="T78" fmla="*/ 106 w 139"/>
                      <a:gd name="T79" fmla="*/ 1 h 34"/>
                      <a:gd name="T80" fmla="*/ 117 w 139"/>
                      <a:gd name="T81" fmla="*/ 3 h 34"/>
                      <a:gd name="T82" fmla="*/ 127 w 139"/>
                      <a:gd name="T83" fmla="*/ 6 h 34"/>
                      <a:gd name="T84" fmla="*/ 134 w 139"/>
                      <a:gd name="T85" fmla="*/ 9 h 34"/>
                      <a:gd name="T86" fmla="*/ 138 w 139"/>
                      <a:gd name="T87" fmla="*/ 12 h 34"/>
                      <a:gd name="T88" fmla="*/ 139 w 139"/>
                      <a:gd name="T89" fmla="*/ 16 h 34"/>
                      <a:gd name="T90" fmla="*/ 137 w 139"/>
                      <a:gd name="T91" fmla="*/ 20 h 34"/>
                      <a:gd name="T92" fmla="*/ 132 w 139"/>
                      <a:gd name="T93" fmla="*/ 23 h 34"/>
                      <a:gd name="T94" fmla="*/ 124 w 139"/>
                      <a:gd name="T95" fmla="*/ 26 h 34"/>
                      <a:gd name="T96" fmla="*/ 114 w 139"/>
                      <a:gd name="T97" fmla="*/ 29 h 34"/>
                      <a:gd name="T98" fmla="*/ 102 w 139"/>
                      <a:gd name="T99" fmla="*/ 31 h 34"/>
                      <a:gd name="T100" fmla="*/ 88 w 139"/>
                      <a:gd name="T101" fmla="*/ 33 h 34"/>
                      <a:gd name="T102" fmla="*/ 73 w 139"/>
                      <a:gd name="T103" fmla="*/ 34 h 34"/>
                      <a:gd name="T104" fmla="*/ 58 w 139"/>
                      <a:gd name="T105" fmla="*/ 34 h 34"/>
                      <a:gd name="T106" fmla="*/ 44 w 139"/>
                      <a:gd name="T107" fmla="*/ 33 h 34"/>
                      <a:gd name="T108" fmla="*/ 31 w 139"/>
                      <a:gd name="T109" fmla="*/ 32 h 34"/>
                      <a:gd name="T110" fmla="*/ 20 w 139"/>
                      <a:gd name="T111" fmla="*/ 30 h 34"/>
                      <a:gd name="T112" fmla="*/ 10 w 139"/>
                      <a:gd name="T113" fmla="*/ 27 h 34"/>
                      <a:gd name="T114" fmla="*/ 4 w 139"/>
                      <a:gd name="T115" fmla="*/ 24 h 34"/>
                      <a:gd name="T116" fmla="*/ 0 w 139"/>
                      <a:gd name="T117" fmla="*/ 21 h 34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39"/>
                      <a:gd name="T178" fmla="*/ 0 h 34"/>
                      <a:gd name="T179" fmla="*/ 139 w 139"/>
                      <a:gd name="T180" fmla="*/ 34 h 34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39" h="34">
                        <a:moveTo>
                          <a:pt x="7" y="18"/>
                        </a:moveTo>
                        <a:lnTo>
                          <a:pt x="7" y="17"/>
                        </a:lnTo>
                        <a:lnTo>
                          <a:pt x="7" y="16"/>
                        </a:lnTo>
                        <a:lnTo>
                          <a:pt x="7" y="15"/>
                        </a:lnTo>
                        <a:lnTo>
                          <a:pt x="8" y="14"/>
                        </a:lnTo>
                        <a:lnTo>
                          <a:pt x="9" y="13"/>
                        </a:lnTo>
                        <a:lnTo>
                          <a:pt x="10" y="13"/>
                        </a:lnTo>
                        <a:lnTo>
                          <a:pt x="10" y="12"/>
                        </a:lnTo>
                        <a:lnTo>
                          <a:pt x="11" y="12"/>
                        </a:lnTo>
                        <a:lnTo>
                          <a:pt x="11" y="11"/>
                        </a:lnTo>
                        <a:lnTo>
                          <a:pt x="12" y="11"/>
                        </a:lnTo>
                        <a:lnTo>
                          <a:pt x="13" y="10"/>
                        </a:lnTo>
                        <a:lnTo>
                          <a:pt x="14" y="10"/>
                        </a:lnTo>
                        <a:lnTo>
                          <a:pt x="15" y="9"/>
                        </a:lnTo>
                        <a:lnTo>
                          <a:pt x="16" y="9"/>
                        </a:lnTo>
                        <a:lnTo>
                          <a:pt x="17" y="8"/>
                        </a:lnTo>
                        <a:lnTo>
                          <a:pt x="18" y="8"/>
                        </a:lnTo>
                        <a:lnTo>
                          <a:pt x="19" y="8"/>
                        </a:lnTo>
                        <a:lnTo>
                          <a:pt x="19" y="7"/>
                        </a:lnTo>
                        <a:lnTo>
                          <a:pt x="20" y="7"/>
                        </a:lnTo>
                        <a:lnTo>
                          <a:pt x="21" y="7"/>
                        </a:lnTo>
                        <a:lnTo>
                          <a:pt x="22" y="7"/>
                        </a:lnTo>
                        <a:lnTo>
                          <a:pt x="23" y="6"/>
                        </a:lnTo>
                        <a:lnTo>
                          <a:pt x="24" y="6"/>
                        </a:lnTo>
                        <a:lnTo>
                          <a:pt x="25" y="6"/>
                        </a:lnTo>
                        <a:lnTo>
                          <a:pt x="26" y="5"/>
                        </a:lnTo>
                        <a:lnTo>
                          <a:pt x="27" y="5"/>
                        </a:lnTo>
                        <a:lnTo>
                          <a:pt x="28" y="5"/>
                        </a:lnTo>
                        <a:lnTo>
                          <a:pt x="29" y="5"/>
                        </a:lnTo>
                        <a:lnTo>
                          <a:pt x="30" y="4"/>
                        </a:lnTo>
                        <a:lnTo>
                          <a:pt x="31" y="4"/>
                        </a:lnTo>
                        <a:lnTo>
                          <a:pt x="32" y="4"/>
                        </a:lnTo>
                        <a:lnTo>
                          <a:pt x="33" y="4"/>
                        </a:lnTo>
                        <a:lnTo>
                          <a:pt x="34" y="4"/>
                        </a:lnTo>
                        <a:lnTo>
                          <a:pt x="35" y="3"/>
                        </a:lnTo>
                        <a:lnTo>
                          <a:pt x="36" y="3"/>
                        </a:lnTo>
                        <a:lnTo>
                          <a:pt x="37" y="3"/>
                        </a:lnTo>
                        <a:lnTo>
                          <a:pt x="38" y="3"/>
                        </a:lnTo>
                        <a:lnTo>
                          <a:pt x="39" y="3"/>
                        </a:lnTo>
                        <a:lnTo>
                          <a:pt x="40" y="2"/>
                        </a:lnTo>
                        <a:lnTo>
                          <a:pt x="41" y="2"/>
                        </a:lnTo>
                        <a:lnTo>
                          <a:pt x="42" y="2"/>
                        </a:lnTo>
                        <a:lnTo>
                          <a:pt x="43" y="2"/>
                        </a:lnTo>
                        <a:lnTo>
                          <a:pt x="44" y="2"/>
                        </a:lnTo>
                        <a:lnTo>
                          <a:pt x="45" y="2"/>
                        </a:lnTo>
                        <a:lnTo>
                          <a:pt x="46" y="2"/>
                        </a:lnTo>
                        <a:lnTo>
                          <a:pt x="47" y="2"/>
                        </a:lnTo>
                        <a:lnTo>
                          <a:pt x="48" y="1"/>
                        </a:lnTo>
                        <a:lnTo>
                          <a:pt x="49" y="1"/>
                        </a:lnTo>
                        <a:lnTo>
                          <a:pt x="50" y="1"/>
                        </a:lnTo>
                        <a:lnTo>
                          <a:pt x="52" y="1"/>
                        </a:lnTo>
                        <a:lnTo>
                          <a:pt x="53" y="1"/>
                        </a:lnTo>
                        <a:lnTo>
                          <a:pt x="54" y="1"/>
                        </a:lnTo>
                        <a:lnTo>
                          <a:pt x="55" y="1"/>
                        </a:lnTo>
                        <a:lnTo>
                          <a:pt x="56" y="1"/>
                        </a:lnTo>
                        <a:lnTo>
                          <a:pt x="57" y="1"/>
                        </a:lnTo>
                        <a:lnTo>
                          <a:pt x="58" y="1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0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89" y="0"/>
                        </a:lnTo>
                        <a:lnTo>
                          <a:pt x="90" y="1"/>
                        </a:lnTo>
                        <a:lnTo>
                          <a:pt x="91" y="1"/>
                        </a:lnTo>
                        <a:lnTo>
                          <a:pt x="92" y="1"/>
                        </a:lnTo>
                        <a:lnTo>
                          <a:pt x="93" y="1"/>
                        </a:lnTo>
                        <a:lnTo>
                          <a:pt x="94" y="1"/>
                        </a:lnTo>
                        <a:lnTo>
                          <a:pt x="95" y="1"/>
                        </a:lnTo>
                        <a:lnTo>
                          <a:pt x="96" y="1"/>
                        </a:lnTo>
                        <a:lnTo>
                          <a:pt x="97" y="1"/>
                        </a:lnTo>
                        <a:lnTo>
                          <a:pt x="98" y="1"/>
                        </a:lnTo>
                        <a:lnTo>
                          <a:pt x="99" y="1"/>
                        </a:lnTo>
                        <a:lnTo>
                          <a:pt x="100" y="1"/>
                        </a:lnTo>
                        <a:lnTo>
                          <a:pt x="101" y="2"/>
                        </a:lnTo>
                        <a:lnTo>
                          <a:pt x="102" y="2"/>
                        </a:lnTo>
                        <a:lnTo>
                          <a:pt x="103" y="2"/>
                        </a:lnTo>
                        <a:lnTo>
                          <a:pt x="104" y="2"/>
                        </a:lnTo>
                        <a:lnTo>
                          <a:pt x="105" y="2"/>
                        </a:lnTo>
                        <a:lnTo>
                          <a:pt x="106" y="2"/>
                        </a:lnTo>
                        <a:lnTo>
                          <a:pt x="107" y="3"/>
                        </a:lnTo>
                        <a:lnTo>
                          <a:pt x="108" y="3"/>
                        </a:lnTo>
                        <a:lnTo>
                          <a:pt x="109" y="3"/>
                        </a:lnTo>
                        <a:lnTo>
                          <a:pt x="110" y="3"/>
                        </a:lnTo>
                        <a:lnTo>
                          <a:pt x="111" y="3"/>
                        </a:lnTo>
                        <a:lnTo>
                          <a:pt x="112" y="4"/>
                        </a:lnTo>
                        <a:lnTo>
                          <a:pt x="113" y="4"/>
                        </a:lnTo>
                        <a:lnTo>
                          <a:pt x="114" y="4"/>
                        </a:lnTo>
                        <a:lnTo>
                          <a:pt x="115" y="4"/>
                        </a:lnTo>
                        <a:lnTo>
                          <a:pt x="116" y="5"/>
                        </a:lnTo>
                        <a:lnTo>
                          <a:pt x="117" y="5"/>
                        </a:lnTo>
                        <a:lnTo>
                          <a:pt x="118" y="5"/>
                        </a:lnTo>
                        <a:lnTo>
                          <a:pt x="119" y="5"/>
                        </a:lnTo>
                        <a:lnTo>
                          <a:pt x="120" y="6"/>
                        </a:lnTo>
                        <a:lnTo>
                          <a:pt x="121" y="6"/>
                        </a:lnTo>
                        <a:lnTo>
                          <a:pt x="122" y="6"/>
                        </a:lnTo>
                        <a:lnTo>
                          <a:pt x="123" y="7"/>
                        </a:lnTo>
                        <a:lnTo>
                          <a:pt x="124" y="7"/>
                        </a:lnTo>
                        <a:lnTo>
                          <a:pt x="125" y="8"/>
                        </a:lnTo>
                        <a:lnTo>
                          <a:pt x="126" y="8"/>
                        </a:lnTo>
                        <a:lnTo>
                          <a:pt x="127" y="9"/>
                        </a:lnTo>
                        <a:lnTo>
                          <a:pt x="128" y="9"/>
                        </a:lnTo>
                        <a:lnTo>
                          <a:pt x="128" y="10"/>
                        </a:lnTo>
                        <a:lnTo>
                          <a:pt x="129" y="10"/>
                        </a:lnTo>
                        <a:lnTo>
                          <a:pt x="130" y="11"/>
                        </a:lnTo>
                        <a:lnTo>
                          <a:pt x="130" y="12"/>
                        </a:lnTo>
                        <a:lnTo>
                          <a:pt x="131" y="12"/>
                        </a:lnTo>
                        <a:lnTo>
                          <a:pt x="131" y="13"/>
                        </a:lnTo>
                        <a:lnTo>
                          <a:pt x="132" y="14"/>
                        </a:lnTo>
                        <a:lnTo>
                          <a:pt x="132" y="15"/>
                        </a:lnTo>
                        <a:lnTo>
                          <a:pt x="132" y="16"/>
                        </a:lnTo>
                        <a:lnTo>
                          <a:pt x="132" y="17"/>
                        </a:lnTo>
                        <a:lnTo>
                          <a:pt x="131" y="17"/>
                        </a:lnTo>
                        <a:lnTo>
                          <a:pt x="131" y="18"/>
                        </a:lnTo>
                        <a:lnTo>
                          <a:pt x="130" y="19"/>
                        </a:lnTo>
                        <a:lnTo>
                          <a:pt x="129" y="20"/>
                        </a:lnTo>
                        <a:lnTo>
                          <a:pt x="128" y="20"/>
                        </a:lnTo>
                        <a:lnTo>
                          <a:pt x="128" y="21"/>
                        </a:lnTo>
                        <a:lnTo>
                          <a:pt x="127" y="21"/>
                        </a:lnTo>
                        <a:lnTo>
                          <a:pt x="126" y="22"/>
                        </a:lnTo>
                        <a:lnTo>
                          <a:pt x="125" y="23"/>
                        </a:lnTo>
                        <a:lnTo>
                          <a:pt x="124" y="23"/>
                        </a:lnTo>
                        <a:lnTo>
                          <a:pt x="123" y="23"/>
                        </a:lnTo>
                        <a:lnTo>
                          <a:pt x="123" y="24"/>
                        </a:lnTo>
                        <a:lnTo>
                          <a:pt x="122" y="24"/>
                        </a:lnTo>
                        <a:lnTo>
                          <a:pt x="121" y="24"/>
                        </a:lnTo>
                        <a:lnTo>
                          <a:pt x="121" y="25"/>
                        </a:lnTo>
                        <a:lnTo>
                          <a:pt x="120" y="25"/>
                        </a:lnTo>
                        <a:lnTo>
                          <a:pt x="119" y="25"/>
                        </a:lnTo>
                        <a:lnTo>
                          <a:pt x="118" y="26"/>
                        </a:lnTo>
                        <a:lnTo>
                          <a:pt x="117" y="26"/>
                        </a:lnTo>
                        <a:lnTo>
                          <a:pt x="116" y="26"/>
                        </a:lnTo>
                        <a:lnTo>
                          <a:pt x="115" y="26"/>
                        </a:lnTo>
                        <a:lnTo>
                          <a:pt x="114" y="27"/>
                        </a:lnTo>
                        <a:lnTo>
                          <a:pt x="113" y="27"/>
                        </a:lnTo>
                        <a:lnTo>
                          <a:pt x="112" y="27"/>
                        </a:lnTo>
                        <a:lnTo>
                          <a:pt x="111" y="28"/>
                        </a:lnTo>
                        <a:lnTo>
                          <a:pt x="110" y="28"/>
                        </a:lnTo>
                        <a:lnTo>
                          <a:pt x="109" y="28"/>
                        </a:lnTo>
                        <a:lnTo>
                          <a:pt x="108" y="28"/>
                        </a:lnTo>
                        <a:lnTo>
                          <a:pt x="107" y="29"/>
                        </a:lnTo>
                        <a:lnTo>
                          <a:pt x="106" y="29"/>
                        </a:lnTo>
                        <a:lnTo>
                          <a:pt x="105" y="29"/>
                        </a:lnTo>
                        <a:lnTo>
                          <a:pt x="104" y="29"/>
                        </a:lnTo>
                        <a:lnTo>
                          <a:pt x="103" y="29"/>
                        </a:lnTo>
                        <a:lnTo>
                          <a:pt x="102" y="29"/>
                        </a:lnTo>
                        <a:lnTo>
                          <a:pt x="101" y="30"/>
                        </a:lnTo>
                        <a:lnTo>
                          <a:pt x="100" y="30"/>
                        </a:lnTo>
                        <a:lnTo>
                          <a:pt x="99" y="30"/>
                        </a:lnTo>
                        <a:lnTo>
                          <a:pt x="98" y="30"/>
                        </a:lnTo>
                        <a:lnTo>
                          <a:pt x="97" y="30"/>
                        </a:lnTo>
                        <a:lnTo>
                          <a:pt x="96" y="31"/>
                        </a:lnTo>
                        <a:lnTo>
                          <a:pt x="95" y="31"/>
                        </a:lnTo>
                        <a:lnTo>
                          <a:pt x="94" y="31"/>
                        </a:lnTo>
                        <a:lnTo>
                          <a:pt x="93" y="31"/>
                        </a:lnTo>
                        <a:lnTo>
                          <a:pt x="91" y="31"/>
                        </a:lnTo>
                        <a:lnTo>
                          <a:pt x="90" y="31"/>
                        </a:lnTo>
                        <a:lnTo>
                          <a:pt x="89" y="31"/>
                        </a:lnTo>
                        <a:lnTo>
                          <a:pt x="88" y="31"/>
                        </a:lnTo>
                        <a:lnTo>
                          <a:pt x="87" y="31"/>
                        </a:lnTo>
                        <a:lnTo>
                          <a:pt x="86" y="32"/>
                        </a:lnTo>
                        <a:lnTo>
                          <a:pt x="85" y="32"/>
                        </a:lnTo>
                        <a:lnTo>
                          <a:pt x="84" y="32"/>
                        </a:lnTo>
                        <a:lnTo>
                          <a:pt x="83" y="32"/>
                        </a:lnTo>
                        <a:lnTo>
                          <a:pt x="82" y="32"/>
                        </a:lnTo>
                        <a:lnTo>
                          <a:pt x="81" y="32"/>
                        </a:lnTo>
                        <a:lnTo>
                          <a:pt x="80" y="32"/>
                        </a:lnTo>
                        <a:lnTo>
                          <a:pt x="79" y="32"/>
                        </a:lnTo>
                        <a:lnTo>
                          <a:pt x="78" y="32"/>
                        </a:lnTo>
                        <a:lnTo>
                          <a:pt x="77" y="32"/>
                        </a:lnTo>
                        <a:lnTo>
                          <a:pt x="75" y="32"/>
                        </a:lnTo>
                        <a:lnTo>
                          <a:pt x="74" y="32"/>
                        </a:lnTo>
                        <a:lnTo>
                          <a:pt x="73" y="32"/>
                        </a:lnTo>
                        <a:lnTo>
                          <a:pt x="72" y="32"/>
                        </a:lnTo>
                        <a:lnTo>
                          <a:pt x="71" y="33"/>
                        </a:lnTo>
                        <a:lnTo>
                          <a:pt x="70" y="33"/>
                        </a:lnTo>
                        <a:lnTo>
                          <a:pt x="69" y="33"/>
                        </a:lnTo>
                        <a:lnTo>
                          <a:pt x="68" y="33"/>
                        </a:lnTo>
                        <a:lnTo>
                          <a:pt x="67" y="33"/>
                        </a:lnTo>
                        <a:lnTo>
                          <a:pt x="66" y="33"/>
                        </a:lnTo>
                        <a:lnTo>
                          <a:pt x="64" y="33"/>
                        </a:lnTo>
                        <a:lnTo>
                          <a:pt x="63" y="33"/>
                        </a:lnTo>
                        <a:lnTo>
                          <a:pt x="62" y="33"/>
                        </a:lnTo>
                        <a:lnTo>
                          <a:pt x="61" y="33"/>
                        </a:lnTo>
                        <a:lnTo>
                          <a:pt x="60" y="33"/>
                        </a:lnTo>
                        <a:lnTo>
                          <a:pt x="59" y="33"/>
                        </a:lnTo>
                        <a:lnTo>
                          <a:pt x="58" y="33"/>
                        </a:lnTo>
                        <a:lnTo>
                          <a:pt x="57" y="32"/>
                        </a:lnTo>
                        <a:lnTo>
                          <a:pt x="56" y="32"/>
                        </a:lnTo>
                        <a:lnTo>
                          <a:pt x="55" y="32"/>
                        </a:lnTo>
                        <a:lnTo>
                          <a:pt x="54" y="32"/>
                        </a:lnTo>
                        <a:lnTo>
                          <a:pt x="53" y="32"/>
                        </a:lnTo>
                        <a:lnTo>
                          <a:pt x="52" y="32"/>
                        </a:lnTo>
                        <a:lnTo>
                          <a:pt x="50" y="32"/>
                        </a:lnTo>
                        <a:lnTo>
                          <a:pt x="49" y="32"/>
                        </a:lnTo>
                        <a:lnTo>
                          <a:pt x="48" y="32"/>
                        </a:lnTo>
                        <a:lnTo>
                          <a:pt x="47" y="32"/>
                        </a:lnTo>
                        <a:lnTo>
                          <a:pt x="46" y="32"/>
                        </a:lnTo>
                        <a:lnTo>
                          <a:pt x="45" y="32"/>
                        </a:lnTo>
                        <a:lnTo>
                          <a:pt x="44" y="32"/>
                        </a:lnTo>
                        <a:lnTo>
                          <a:pt x="43" y="32"/>
                        </a:lnTo>
                        <a:lnTo>
                          <a:pt x="42" y="32"/>
                        </a:lnTo>
                        <a:lnTo>
                          <a:pt x="41" y="31"/>
                        </a:lnTo>
                        <a:lnTo>
                          <a:pt x="40" y="31"/>
                        </a:lnTo>
                        <a:lnTo>
                          <a:pt x="39" y="31"/>
                        </a:lnTo>
                        <a:lnTo>
                          <a:pt x="38" y="31"/>
                        </a:lnTo>
                        <a:lnTo>
                          <a:pt x="37" y="31"/>
                        </a:lnTo>
                        <a:lnTo>
                          <a:pt x="36" y="31"/>
                        </a:lnTo>
                        <a:lnTo>
                          <a:pt x="35" y="31"/>
                        </a:lnTo>
                        <a:lnTo>
                          <a:pt x="34" y="30"/>
                        </a:lnTo>
                        <a:lnTo>
                          <a:pt x="33" y="30"/>
                        </a:lnTo>
                        <a:lnTo>
                          <a:pt x="32" y="30"/>
                        </a:lnTo>
                        <a:lnTo>
                          <a:pt x="31" y="30"/>
                        </a:lnTo>
                        <a:lnTo>
                          <a:pt x="30" y="30"/>
                        </a:lnTo>
                        <a:lnTo>
                          <a:pt x="29" y="30"/>
                        </a:lnTo>
                        <a:lnTo>
                          <a:pt x="29" y="29"/>
                        </a:lnTo>
                        <a:lnTo>
                          <a:pt x="28" y="29"/>
                        </a:lnTo>
                        <a:lnTo>
                          <a:pt x="27" y="29"/>
                        </a:lnTo>
                        <a:lnTo>
                          <a:pt x="26" y="29"/>
                        </a:lnTo>
                        <a:lnTo>
                          <a:pt x="25" y="29"/>
                        </a:lnTo>
                        <a:lnTo>
                          <a:pt x="24" y="29"/>
                        </a:lnTo>
                        <a:lnTo>
                          <a:pt x="24" y="28"/>
                        </a:lnTo>
                        <a:lnTo>
                          <a:pt x="23" y="28"/>
                        </a:lnTo>
                        <a:lnTo>
                          <a:pt x="22" y="28"/>
                        </a:lnTo>
                        <a:lnTo>
                          <a:pt x="21" y="28"/>
                        </a:lnTo>
                        <a:lnTo>
                          <a:pt x="20" y="27"/>
                        </a:lnTo>
                        <a:lnTo>
                          <a:pt x="19" y="27"/>
                        </a:lnTo>
                        <a:lnTo>
                          <a:pt x="18" y="27"/>
                        </a:lnTo>
                        <a:lnTo>
                          <a:pt x="17" y="26"/>
                        </a:lnTo>
                        <a:lnTo>
                          <a:pt x="16" y="26"/>
                        </a:lnTo>
                        <a:lnTo>
                          <a:pt x="15" y="26"/>
                        </a:lnTo>
                        <a:lnTo>
                          <a:pt x="15" y="25"/>
                        </a:lnTo>
                        <a:lnTo>
                          <a:pt x="14" y="25"/>
                        </a:lnTo>
                        <a:lnTo>
                          <a:pt x="13" y="25"/>
                        </a:lnTo>
                        <a:lnTo>
                          <a:pt x="13" y="24"/>
                        </a:lnTo>
                        <a:lnTo>
                          <a:pt x="12" y="24"/>
                        </a:lnTo>
                        <a:lnTo>
                          <a:pt x="11" y="24"/>
                        </a:lnTo>
                        <a:lnTo>
                          <a:pt x="11" y="23"/>
                        </a:lnTo>
                        <a:lnTo>
                          <a:pt x="10" y="23"/>
                        </a:lnTo>
                        <a:lnTo>
                          <a:pt x="9" y="22"/>
                        </a:lnTo>
                        <a:lnTo>
                          <a:pt x="8" y="22"/>
                        </a:lnTo>
                        <a:lnTo>
                          <a:pt x="8" y="21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7" y="19"/>
                        </a:lnTo>
                        <a:lnTo>
                          <a:pt x="7" y="18"/>
                        </a:lnTo>
                        <a:moveTo>
                          <a:pt x="0" y="18"/>
                        </a:move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1" y="15"/>
                        </a:lnTo>
                        <a:lnTo>
                          <a:pt x="1" y="14"/>
                        </a:lnTo>
                        <a:lnTo>
                          <a:pt x="2" y="14"/>
                        </a:lnTo>
                        <a:lnTo>
                          <a:pt x="2" y="13"/>
                        </a:lnTo>
                        <a:lnTo>
                          <a:pt x="3" y="13"/>
                        </a:lnTo>
                        <a:lnTo>
                          <a:pt x="4" y="12"/>
                        </a:lnTo>
                        <a:lnTo>
                          <a:pt x="5" y="12"/>
                        </a:lnTo>
                        <a:lnTo>
                          <a:pt x="5" y="11"/>
                        </a:lnTo>
                        <a:lnTo>
                          <a:pt x="6" y="11"/>
                        </a:lnTo>
                        <a:lnTo>
                          <a:pt x="7" y="11"/>
                        </a:lnTo>
                        <a:lnTo>
                          <a:pt x="7" y="10"/>
                        </a:lnTo>
                        <a:lnTo>
                          <a:pt x="8" y="10"/>
                        </a:lnTo>
                        <a:lnTo>
                          <a:pt x="9" y="9"/>
                        </a:lnTo>
                        <a:lnTo>
                          <a:pt x="10" y="9"/>
                        </a:lnTo>
                        <a:lnTo>
                          <a:pt x="11" y="9"/>
                        </a:lnTo>
                        <a:lnTo>
                          <a:pt x="11" y="8"/>
                        </a:lnTo>
                        <a:lnTo>
                          <a:pt x="12" y="8"/>
                        </a:lnTo>
                        <a:lnTo>
                          <a:pt x="13" y="8"/>
                        </a:lnTo>
                        <a:lnTo>
                          <a:pt x="14" y="8"/>
                        </a:lnTo>
                        <a:lnTo>
                          <a:pt x="14" y="7"/>
                        </a:lnTo>
                        <a:lnTo>
                          <a:pt x="15" y="7"/>
                        </a:lnTo>
                        <a:lnTo>
                          <a:pt x="16" y="7"/>
                        </a:lnTo>
                        <a:lnTo>
                          <a:pt x="17" y="7"/>
                        </a:lnTo>
                        <a:lnTo>
                          <a:pt x="17" y="6"/>
                        </a:lnTo>
                        <a:lnTo>
                          <a:pt x="18" y="6"/>
                        </a:lnTo>
                        <a:lnTo>
                          <a:pt x="19" y="6"/>
                        </a:lnTo>
                        <a:lnTo>
                          <a:pt x="20" y="6"/>
                        </a:lnTo>
                        <a:lnTo>
                          <a:pt x="21" y="5"/>
                        </a:lnTo>
                        <a:lnTo>
                          <a:pt x="22" y="5"/>
                        </a:lnTo>
                        <a:lnTo>
                          <a:pt x="23" y="5"/>
                        </a:lnTo>
                        <a:lnTo>
                          <a:pt x="24" y="5"/>
                        </a:lnTo>
                        <a:lnTo>
                          <a:pt x="25" y="4"/>
                        </a:lnTo>
                        <a:lnTo>
                          <a:pt x="26" y="4"/>
                        </a:lnTo>
                        <a:lnTo>
                          <a:pt x="27" y="4"/>
                        </a:lnTo>
                        <a:lnTo>
                          <a:pt x="28" y="4"/>
                        </a:lnTo>
                        <a:lnTo>
                          <a:pt x="29" y="3"/>
                        </a:lnTo>
                        <a:lnTo>
                          <a:pt x="30" y="3"/>
                        </a:lnTo>
                        <a:lnTo>
                          <a:pt x="31" y="3"/>
                        </a:lnTo>
                        <a:lnTo>
                          <a:pt x="32" y="3"/>
                        </a:lnTo>
                        <a:lnTo>
                          <a:pt x="33" y="3"/>
                        </a:lnTo>
                        <a:lnTo>
                          <a:pt x="35" y="3"/>
                        </a:lnTo>
                        <a:lnTo>
                          <a:pt x="36" y="2"/>
                        </a:lnTo>
                        <a:lnTo>
                          <a:pt x="37" y="2"/>
                        </a:lnTo>
                        <a:lnTo>
                          <a:pt x="38" y="2"/>
                        </a:lnTo>
                        <a:lnTo>
                          <a:pt x="39" y="2"/>
                        </a:lnTo>
                        <a:lnTo>
                          <a:pt x="40" y="2"/>
                        </a:lnTo>
                        <a:lnTo>
                          <a:pt x="41" y="2"/>
                        </a:lnTo>
                        <a:lnTo>
                          <a:pt x="42" y="1"/>
                        </a:lnTo>
                        <a:lnTo>
                          <a:pt x="43" y="1"/>
                        </a:lnTo>
                        <a:lnTo>
                          <a:pt x="44" y="1"/>
                        </a:lnTo>
                        <a:lnTo>
                          <a:pt x="46" y="1"/>
                        </a:lnTo>
                        <a:lnTo>
                          <a:pt x="47" y="1"/>
                        </a:lnTo>
                        <a:lnTo>
                          <a:pt x="48" y="1"/>
                        </a:lnTo>
                        <a:lnTo>
                          <a:pt x="49" y="1"/>
                        </a:lnTo>
                        <a:lnTo>
                          <a:pt x="50" y="1"/>
                        </a:lnTo>
                        <a:lnTo>
                          <a:pt x="51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0"/>
                        </a:lnTo>
                        <a:lnTo>
                          <a:pt x="85" y="0"/>
                        </a:lnTo>
                        <a:lnTo>
                          <a:pt x="87" y="0"/>
                        </a:lnTo>
                        <a:lnTo>
                          <a:pt x="88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1" y="0"/>
                        </a:lnTo>
                        <a:lnTo>
                          <a:pt x="92" y="0"/>
                        </a:lnTo>
                        <a:lnTo>
                          <a:pt x="94" y="0"/>
                        </a:lnTo>
                        <a:lnTo>
                          <a:pt x="95" y="0"/>
                        </a:lnTo>
                        <a:lnTo>
                          <a:pt x="96" y="0"/>
                        </a:lnTo>
                        <a:lnTo>
                          <a:pt x="97" y="0"/>
                        </a:lnTo>
                        <a:lnTo>
                          <a:pt x="98" y="1"/>
                        </a:lnTo>
                        <a:lnTo>
                          <a:pt x="99" y="1"/>
                        </a:lnTo>
                        <a:lnTo>
                          <a:pt x="100" y="1"/>
                        </a:lnTo>
                        <a:lnTo>
                          <a:pt x="101" y="1"/>
                        </a:lnTo>
                        <a:lnTo>
                          <a:pt x="103" y="1"/>
                        </a:lnTo>
                        <a:lnTo>
                          <a:pt x="104" y="1"/>
                        </a:lnTo>
                        <a:lnTo>
                          <a:pt x="105" y="1"/>
                        </a:lnTo>
                        <a:lnTo>
                          <a:pt x="106" y="1"/>
                        </a:lnTo>
                        <a:lnTo>
                          <a:pt x="107" y="1"/>
                        </a:lnTo>
                        <a:lnTo>
                          <a:pt x="108" y="2"/>
                        </a:lnTo>
                        <a:lnTo>
                          <a:pt x="109" y="2"/>
                        </a:lnTo>
                        <a:lnTo>
                          <a:pt x="110" y="2"/>
                        </a:lnTo>
                        <a:lnTo>
                          <a:pt x="111" y="2"/>
                        </a:lnTo>
                        <a:lnTo>
                          <a:pt x="112" y="2"/>
                        </a:lnTo>
                        <a:lnTo>
                          <a:pt x="113" y="2"/>
                        </a:lnTo>
                        <a:lnTo>
                          <a:pt x="114" y="3"/>
                        </a:lnTo>
                        <a:lnTo>
                          <a:pt x="115" y="3"/>
                        </a:lnTo>
                        <a:lnTo>
                          <a:pt x="116" y="3"/>
                        </a:lnTo>
                        <a:lnTo>
                          <a:pt x="117" y="3"/>
                        </a:lnTo>
                        <a:lnTo>
                          <a:pt x="118" y="4"/>
                        </a:lnTo>
                        <a:lnTo>
                          <a:pt x="119" y="4"/>
                        </a:lnTo>
                        <a:lnTo>
                          <a:pt x="120" y="4"/>
                        </a:lnTo>
                        <a:lnTo>
                          <a:pt x="121" y="4"/>
                        </a:lnTo>
                        <a:lnTo>
                          <a:pt x="122" y="4"/>
                        </a:lnTo>
                        <a:lnTo>
                          <a:pt x="122" y="5"/>
                        </a:lnTo>
                        <a:lnTo>
                          <a:pt x="123" y="5"/>
                        </a:lnTo>
                        <a:lnTo>
                          <a:pt x="124" y="5"/>
                        </a:lnTo>
                        <a:lnTo>
                          <a:pt x="125" y="5"/>
                        </a:lnTo>
                        <a:lnTo>
                          <a:pt x="126" y="6"/>
                        </a:lnTo>
                        <a:lnTo>
                          <a:pt x="127" y="6"/>
                        </a:lnTo>
                        <a:lnTo>
                          <a:pt x="128" y="6"/>
                        </a:lnTo>
                        <a:lnTo>
                          <a:pt x="129" y="7"/>
                        </a:lnTo>
                        <a:lnTo>
                          <a:pt x="130" y="7"/>
                        </a:lnTo>
                        <a:lnTo>
                          <a:pt x="131" y="7"/>
                        </a:lnTo>
                        <a:lnTo>
                          <a:pt x="131" y="8"/>
                        </a:lnTo>
                        <a:lnTo>
                          <a:pt x="132" y="8"/>
                        </a:lnTo>
                        <a:lnTo>
                          <a:pt x="133" y="8"/>
                        </a:lnTo>
                        <a:lnTo>
                          <a:pt x="133" y="9"/>
                        </a:lnTo>
                        <a:lnTo>
                          <a:pt x="134" y="9"/>
                        </a:lnTo>
                        <a:lnTo>
                          <a:pt x="135" y="9"/>
                        </a:lnTo>
                        <a:lnTo>
                          <a:pt x="135" y="10"/>
                        </a:lnTo>
                        <a:lnTo>
                          <a:pt x="136" y="10"/>
                        </a:lnTo>
                        <a:lnTo>
                          <a:pt x="136" y="11"/>
                        </a:lnTo>
                        <a:lnTo>
                          <a:pt x="137" y="11"/>
                        </a:lnTo>
                        <a:lnTo>
                          <a:pt x="137" y="12"/>
                        </a:lnTo>
                        <a:lnTo>
                          <a:pt x="138" y="12"/>
                        </a:lnTo>
                        <a:lnTo>
                          <a:pt x="138" y="13"/>
                        </a:lnTo>
                        <a:lnTo>
                          <a:pt x="139" y="14"/>
                        </a:lnTo>
                        <a:lnTo>
                          <a:pt x="139" y="15"/>
                        </a:lnTo>
                        <a:lnTo>
                          <a:pt x="139" y="16"/>
                        </a:lnTo>
                        <a:lnTo>
                          <a:pt x="139" y="17"/>
                        </a:lnTo>
                        <a:lnTo>
                          <a:pt x="138" y="18"/>
                        </a:lnTo>
                        <a:lnTo>
                          <a:pt x="138" y="19"/>
                        </a:lnTo>
                        <a:lnTo>
                          <a:pt x="137" y="19"/>
                        </a:lnTo>
                        <a:lnTo>
                          <a:pt x="137" y="20"/>
                        </a:lnTo>
                        <a:lnTo>
                          <a:pt x="136" y="20"/>
                        </a:lnTo>
                        <a:lnTo>
                          <a:pt x="136" y="21"/>
                        </a:lnTo>
                        <a:lnTo>
                          <a:pt x="135" y="21"/>
                        </a:lnTo>
                        <a:lnTo>
                          <a:pt x="134" y="22"/>
                        </a:lnTo>
                        <a:lnTo>
                          <a:pt x="133" y="22"/>
                        </a:lnTo>
                        <a:lnTo>
                          <a:pt x="133" y="23"/>
                        </a:lnTo>
                        <a:lnTo>
                          <a:pt x="132" y="23"/>
                        </a:lnTo>
                        <a:lnTo>
                          <a:pt x="131" y="23"/>
                        </a:lnTo>
                        <a:lnTo>
                          <a:pt x="131" y="24"/>
                        </a:lnTo>
                        <a:lnTo>
                          <a:pt x="130" y="24"/>
                        </a:lnTo>
                        <a:lnTo>
                          <a:pt x="129" y="25"/>
                        </a:lnTo>
                        <a:lnTo>
                          <a:pt x="128" y="25"/>
                        </a:lnTo>
                        <a:lnTo>
                          <a:pt x="127" y="25"/>
                        </a:lnTo>
                        <a:lnTo>
                          <a:pt x="126" y="26"/>
                        </a:lnTo>
                        <a:lnTo>
                          <a:pt x="125" y="26"/>
                        </a:lnTo>
                        <a:lnTo>
                          <a:pt x="124" y="26"/>
                        </a:lnTo>
                        <a:lnTo>
                          <a:pt x="123" y="27"/>
                        </a:lnTo>
                        <a:lnTo>
                          <a:pt x="122" y="27"/>
                        </a:lnTo>
                        <a:lnTo>
                          <a:pt x="121" y="27"/>
                        </a:lnTo>
                        <a:lnTo>
                          <a:pt x="120" y="28"/>
                        </a:lnTo>
                        <a:lnTo>
                          <a:pt x="119" y="28"/>
                        </a:lnTo>
                        <a:lnTo>
                          <a:pt x="118" y="28"/>
                        </a:lnTo>
                        <a:lnTo>
                          <a:pt x="117" y="28"/>
                        </a:lnTo>
                        <a:lnTo>
                          <a:pt x="117" y="29"/>
                        </a:lnTo>
                        <a:lnTo>
                          <a:pt x="116" y="29"/>
                        </a:lnTo>
                        <a:lnTo>
                          <a:pt x="115" y="29"/>
                        </a:lnTo>
                        <a:lnTo>
                          <a:pt x="114" y="29"/>
                        </a:lnTo>
                        <a:lnTo>
                          <a:pt x="113" y="29"/>
                        </a:lnTo>
                        <a:lnTo>
                          <a:pt x="112" y="30"/>
                        </a:lnTo>
                        <a:lnTo>
                          <a:pt x="111" y="30"/>
                        </a:lnTo>
                        <a:lnTo>
                          <a:pt x="110" y="30"/>
                        </a:lnTo>
                        <a:lnTo>
                          <a:pt x="109" y="30"/>
                        </a:lnTo>
                        <a:lnTo>
                          <a:pt x="108" y="30"/>
                        </a:lnTo>
                        <a:lnTo>
                          <a:pt x="107" y="31"/>
                        </a:lnTo>
                        <a:lnTo>
                          <a:pt x="106" y="31"/>
                        </a:lnTo>
                        <a:lnTo>
                          <a:pt x="105" y="31"/>
                        </a:lnTo>
                        <a:lnTo>
                          <a:pt x="104" y="31"/>
                        </a:lnTo>
                        <a:lnTo>
                          <a:pt x="103" y="31"/>
                        </a:lnTo>
                        <a:lnTo>
                          <a:pt x="102" y="31"/>
                        </a:lnTo>
                        <a:lnTo>
                          <a:pt x="100" y="32"/>
                        </a:lnTo>
                        <a:lnTo>
                          <a:pt x="99" y="32"/>
                        </a:lnTo>
                        <a:lnTo>
                          <a:pt x="98" y="32"/>
                        </a:lnTo>
                        <a:lnTo>
                          <a:pt x="97" y="32"/>
                        </a:lnTo>
                        <a:lnTo>
                          <a:pt x="96" y="32"/>
                        </a:lnTo>
                        <a:lnTo>
                          <a:pt x="95" y="32"/>
                        </a:lnTo>
                        <a:lnTo>
                          <a:pt x="94" y="33"/>
                        </a:lnTo>
                        <a:lnTo>
                          <a:pt x="92" y="33"/>
                        </a:lnTo>
                        <a:lnTo>
                          <a:pt x="91" y="33"/>
                        </a:lnTo>
                        <a:lnTo>
                          <a:pt x="90" y="33"/>
                        </a:lnTo>
                        <a:lnTo>
                          <a:pt x="89" y="33"/>
                        </a:lnTo>
                        <a:lnTo>
                          <a:pt x="88" y="33"/>
                        </a:lnTo>
                        <a:lnTo>
                          <a:pt x="87" y="33"/>
                        </a:lnTo>
                        <a:lnTo>
                          <a:pt x="85" y="33"/>
                        </a:lnTo>
                        <a:lnTo>
                          <a:pt x="84" y="33"/>
                        </a:lnTo>
                        <a:lnTo>
                          <a:pt x="83" y="33"/>
                        </a:lnTo>
                        <a:lnTo>
                          <a:pt x="82" y="34"/>
                        </a:lnTo>
                        <a:lnTo>
                          <a:pt x="81" y="34"/>
                        </a:lnTo>
                        <a:lnTo>
                          <a:pt x="79" y="34"/>
                        </a:lnTo>
                        <a:lnTo>
                          <a:pt x="78" y="34"/>
                        </a:lnTo>
                        <a:lnTo>
                          <a:pt x="77" y="34"/>
                        </a:lnTo>
                        <a:lnTo>
                          <a:pt x="76" y="34"/>
                        </a:lnTo>
                        <a:lnTo>
                          <a:pt x="74" y="34"/>
                        </a:lnTo>
                        <a:lnTo>
                          <a:pt x="73" y="34"/>
                        </a:lnTo>
                        <a:lnTo>
                          <a:pt x="72" y="34"/>
                        </a:lnTo>
                        <a:lnTo>
                          <a:pt x="71" y="34"/>
                        </a:lnTo>
                        <a:lnTo>
                          <a:pt x="70" y="34"/>
                        </a:lnTo>
                        <a:lnTo>
                          <a:pt x="68" y="34"/>
                        </a:lnTo>
                        <a:lnTo>
                          <a:pt x="67" y="34"/>
                        </a:lnTo>
                        <a:lnTo>
                          <a:pt x="66" y="34"/>
                        </a:lnTo>
                        <a:lnTo>
                          <a:pt x="65" y="34"/>
                        </a:lnTo>
                        <a:lnTo>
                          <a:pt x="63" y="34"/>
                        </a:lnTo>
                        <a:lnTo>
                          <a:pt x="62" y="34"/>
                        </a:lnTo>
                        <a:lnTo>
                          <a:pt x="61" y="34"/>
                        </a:lnTo>
                        <a:lnTo>
                          <a:pt x="60" y="34"/>
                        </a:lnTo>
                        <a:lnTo>
                          <a:pt x="58" y="34"/>
                        </a:lnTo>
                        <a:lnTo>
                          <a:pt x="57" y="34"/>
                        </a:lnTo>
                        <a:lnTo>
                          <a:pt x="56" y="34"/>
                        </a:lnTo>
                        <a:lnTo>
                          <a:pt x="55" y="34"/>
                        </a:lnTo>
                        <a:lnTo>
                          <a:pt x="54" y="34"/>
                        </a:lnTo>
                        <a:lnTo>
                          <a:pt x="52" y="34"/>
                        </a:lnTo>
                        <a:lnTo>
                          <a:pt x="51" y="34"/>
                        </a:lnTo>
                        <a:lnTo>
                          <a:pt x="50" y="34"/>
                        </a:lnTo>
                        <a:lnTo>
                          <a:pt x="49" y="34"/>
                        </a:lnTo>
                        <a:lnTo>
                          <a:pt x="48" y="34"/>
                        </a:lnTo>
                        <a:lnTo>
                          <a:pt x="47" y="34"/>
                        </a:lnTo>
                        <a:lnTo>
                          <a:pt x="45" y="34"/>
                        </a:lnTo>
                        <a:lnTo>
                          <a:pt x="44" y="33"/>
                        </a:lnTo>
                        <a:lnTo>
                          <a:pt x="43" y="33"/>
                        </a:lnTo>
                        <a:lnTo>
                          <a:pt x="42" y="33"/>
                        </a:lnTo>
                        <a:lnTo>
                          <a:pt x="41" y="33"/>
                        </a:lnTo>
                        <a:lnTo>
                          <a:pt x="40" y="33"/>
                        </a:lnTo>
                        <a:lnTo>
                          <a:pt x="39" y="33"/>
                        </a:lnTo>
                        <a:lnTo>
                          <a:pt x="37" y="33"/>
                        </a:lnTo>
                        <a:lnTo>
                          <a:pt x="36" y="33"/>
                        </a:lnTo>
                        <a:lnTo>
                          <a:pt x="35" y="33"/>
                        </a:lnTo>
                        <a:lnTo>
                          <a:pt x="34" y="32"/>
                        </a:lnTo>
                        <a:lnTo>
                          <a:pt x="33" y="32"/>
                        </a:lnTo>
                        <a:lnTo>
                          <a:pt x="32" y="32"/>
                        </a:lnTo>
                        <a:lnTo>
                          <a:pt x="31" y="32"/>
                        </a:lnTo>
                        <a:lnTo>
                          <a:pt x="30" y="32"/>
                        </a:lnTo>
                        <a:lnTo>
                          <a:pt x="29" y="32"/>
                        </a:lnTo>
                        <a:lnTo>
                          <a:pt x="28" y="32"/>
                        </a:lnTo>
                        <a:lnTo>
                          <a:pt x="27" y="31"/>
                        </a:lnTo>
                        <a:lnTo>
                          <a:pt x="26" y="31"/>
                        </a:lnTo>
                        <a:lnTo>
                          <a:pt x="25" y="31"/>
                        </a:lnTo>
                        <a:lnTo>
                          <a:pt x="24" y="31"/>
                        </a:lnTo>
                        <a:lnTo>
                          <a:pt x="23" y="31"/>
                        </a:lnTo>
                        <a:lnTo>
                          <a:pt x="22" y="31"/>
                        </a:lnTo>
                        <a:lnTo>
                          <a:pt x="21" y="30"/>
                        </a:lnTo>
                        <a:lnTo>
                          <a:pt x="20" y="30"/>
                        </a:lnTo>
                        <a:lnTo>
                          <a:pt x="19" y="30"/>
                        </a:lnTo>
                        <a:lnTo>
                          <a:pt x="18" y="30"/>
                        </a:lnTo>
                        <a:lnTo>
                          <a:pt x="17" y="29"/>
                        </a:lnTo>
                        <a:lnTo>
                          <a:pt x="16" y="29"/>
                        </a:lnTo>
                        <a:lnTo>
                          <a:pt x="15" y="29"/>
                        </a:lnTo>
                        <a:lnTo>
                          <a:pt x="14" y="28"/>
                        </a:lnTo>
                        <a:lnTo>
                          <a:pt x="13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7"/>
                        </a:lnTo>
                        <a:lnTo>
                          <a:pt x="9" y="27"/>
                        </a:lnTo>
                        <a:lnTo>
                          <a:pt x="8" y="26"/>
                        </a:lnTo>
                        <a:lnTo>
                          <a:pt x="7" y="26"/>
                        </a:lnTo>
                        <a:lnTo>
                          <a:pt x="6" y="26"/>
                        </a:lnTo>
                        <a:lnTo>
                          <a:pt x="6" y="25"/>
                        </a:lnTo>
                        <a:lnTo>
                          <a:pt x="5" y="25"/>
                        </a:lnTo>
                        <a:lnTo>
                          <a:pt x="4" y="24"/>
                        </a:lnTo>
                        <a:lnTo>
                          <a:pt x="3" y="24"/>
                        </a:lnTo>
                        <a:lnTo>
                          <a:pt x="3" y="23"/>
                        </a:lnTo>
                        <a:lnTo>
                          <a:pt x="2" y="23"/>
                        </a:lnTo>
                        <a:lnTo>
                          <a:pt x="2" y="22"/>
                        </a:lnTo>
                        <a:lnTo>
                          <a:pt x="1" y="22"/>
                        </a:lnTo>
                        <a:lnTo>
                          <a:pt x="1" y="21"/>
                        </a:lnTo>
                        <a:lnTo>
                          <a:pt x="0" y="21"/>
                        </a:lnTo>
                        <a:lnTo>
                          <a:pt x="0" y="20"/>
                        </a:lnTo>
                        <a:lnTo>
                          <a:pt x="0" y="19"/>
                        </a:lnTo>
                        <a:lnTo>
                          <a:pt x="0" y="18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75" name="Freeform 1368"/>
                  <p:cNvSpPr>
                    <a:spLocks noChangeArrowheads="1"/>
                  </p:cNvSpPr>
                  <p:nvPr/>
                </p:nvSpPr>
                <p:spPr bwMode="auto">
                  <a:xfrm>
                    <a:off x="318" y="39"/>
                    <a:ext cx="109" cy="307"/>
                  </a:xfrm>
                  <a:custGeom>
                    <a:avLst/>
                    <a:gdLst>
                      <a:gd name="T0" fmla="*/ 2 w 108"/>
                      <a:gd name="T1" fmla="*/ 0 h 307"/>
                      <a:gd name="T2" fmla="*/ 99 w 108"/>
                      <a:gd name="T3" fmla="*/ 4 h 307"/>
                      <a:gd name="T4" fmla="*/ 106 w 108"/>
                      <a:gd name="T5" fmla="*/ 7 h 307"/>
                      <a:gd name="T6" fmla="*/ 110 w 108"/>
                      <a:gd name="T7" fmla="*/ 14 h 307"/>
                      <a:gd name="T8" fmla="*/ 106 w 108"/>
                      <a:gd name="T9" fmla="*/ 282 h 307"/>
                      <a:gd name="T10" fmla="*/ 102 w 108"/>
                      <a:gd name="T11" fmla="*/ 290 h 307"/>
                      <a:gd name="T12" fmla="*/ 97 w 108"/>
                      <a:gd name="T13" fmla="*/ 295 h 307"/>
                      <a:gd name="T14" fmla="*/ 0 w 108"/>
                      <a:gd name="T15" fmla="*/ 307 h 307"/>
                      <a:gd name="T16" fmla="*/ 2 w 108"/>
                      <a:gd name="T17" fmla="*/ 0 h 3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8"/>
                      <a:gd name="T28" fmla="*/ 0 h 307"/>
                      <a:gd name="T29" fmla="*/ 108 w 108"/>
                      <a:gd name="T30" fmla="*/ 307 h 30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8" h="307">
                        <a:moveTo>
                          <a:pt x="2" y="0"/>
                        </a:moveTo>
                        <a:lnTo>
                          <a:pt x="97" y="4"/>
                        </a:lnTo>
                        <a:cubicBezTo>
                          <a:pt x="97" y="4"/>
                          <a:pt x="101" y="5"/>
                          <a:pt x="104" y="7"/>
                        </a:cubicBezTo>
                        <a:cubicBezTo>
                          <a:pt x="104" y="7"/>
                          <a:pt x="106" y="10"/>
                          <a:pt x="108" y="14"/>
                        </a:cubicBezTo>
                        <a:lnTo>
                          <a:pt x="104" y="282"/>
                        </a:lnTo>
                        <a:cubicBezTo>
                          <a:pt x="104" y="282"/>
                          <a:pt x="103" y="287"/>
                          <a:pt x="100" y="290"/>
                        </a:cubicBezTo>
                        <a:cubicBezTo>
                          <a:pt x="100" y="290"/>
                          <a:pt x="98" y="294"/>
                          <a:pt x="95" y="295"/>
                        </a:cubicBezTo>
                        <a:lnTo>
                          <a:pt x="0" y="307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76" name="Freeform 1369"/>
                  <p:cNvSpPr>
                    <a:spLocks noChangeArrowheads="1"/>
                  </p:cNvSpPr>
                  <p:nvPr/>
                </p:nvSpPr>
                <p:spPr bwMode="auto">
                  <a:xfrm>
                    <a:off x="211" y="39"/>
                    <a:ext cx="117" cy="307"/>
                  </a:xfrm>
                  <a:custGeom>
                    <a:avLst/>
                    <a:gdLst>
                      <a:gd name="T0" fmla="*/ 71 w 117"/>
                      <a:gd name="T1" fmla="*/ 7 h 306"/>
                      <a:gd name="T2" fmla="*/ 107 w 117"/>
                      <a:gd name="T3" fmla="*/ 0 h 306"/>
                      <a:gd name="T4" fmla="*/ 111 w 117"/>
                      <a:gd name="T5" fmla="*/ 1 h 306"/>
                      <a:gd name="T6" fmla="*/ 115 w 117"/>
                      <a:gd name="T7" fmla="*/ 4 h 306"/>
                      <a:gd name="T8" fmla="*/ 117 w 117"/>
                      <a:gd name="T9" fmla="*/ 9 h 306"/>
                      <a:gd name="T10" fmla="*/ 115 w 117"/>
                      <a:gd name="T11" fmla="*/ 299 h 306"/>
                      <a:gd name="T12" fmla="*/ 113 w 117"/>
                      <a:gd name="T13" fmla="*/ 304 h 306"/>
                      <a:gd name="T14" fmla="*/ 110 w 117"/>
                      <a:gd name="T15" fmla="*/ 307 h 306"/>
                      <a:gd name="T16" fmla="*/ 106 w 117"/>
                      <a:gd name="T17" fmla="*/ 308 h 306"/>
                      <a:gd name="T18" fmla="*/ 0 w 117"/>
                      <a:gd name="T19" fmla="*/ 264 h 306"/>
                      <a:gd name="T20" fmla="*/ 79 w 117"/>
                      <a:gd name="T21" fmla="*/ 256 h 306"/>
                      <a:gd name="T22" fmla="*/ 71 w 117"/>
                      <a:gd name="T23" fmla="*/ 7 h 30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7"/>
                      <a:gd name="T37" fmla="*/ 0 h 306"/>
                      <a:gd name="T38" fmla="*/ 117 w 117"/>
                      <a:gd name="T39" fmla="*/ 306 h 30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7" h="306">
                        <a:moveTo>
                          <a:pt x="71" y="7"/>
                        </a:moveTo>
                        <a:lnTo>
                          <a:pt x="107" y="0"/>
                        </a:lnTo>
                        <a:cubicBezTo>
                          <a:pt x="107" y="0"/>
                          <a:pt x="109" y="0"/>
                          <a:pt x="111" y="1"/>
                        </a:cubicBezTo>
                        <a:cubicBezTo>
                          <a:pt x="111" y="1"/>
                          <a:pt x="113" y="2"/>
                          <a:pt x="115" y="4"/>
                        </a:cubicBezTo>
                        <a:cubicBezTo>
                          <a:pt x="115" y="4"/>
                          <a:pt x="116" y="6"/>
                          <a:pt x="117" y="9"/>
                        </a:cubicBezTo>
                        <a:lnTo>
                          <a:pt x="115" y="297"/>
                        </a:lnTo>
                        <a:cubicBezTo>
                          <a:pt x="115" y="297"/>
                          <a:pt x="115" y="300"/>
                          <a:pt x="113" y="302"/>
                        </a:cubicBezTo>
                        <a:cubicBezTo>
                          <a:pt x="113" y="302"/>
                          <a:pt x="112" y="304"/>
                          <a:pt x="110" y="305"/>
                        </a:cubicBezTo>
                        <a:cubicBezTo>
                          <a:pt x="110" y="305"/>
                          <a:pt x="108" y="307"/>
                          <a:pt x="106" y="306"/>
                        </a:cubicBezTo>
                        <a:lnTo>
                          <a:pt x="0" y="262"/>
                        </a:lnTo>
                        <a:lnTo>
                          <a:pt x="79" y="254"/>
                        </a:lnTo>
                        <a:lnTo>
                          <a:pt x="71" y="7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77" name="Freeform 1370"/>
                  <p:cNvSpPr>
                    <a:spLocks noChangeArrowheads="1"/>
                  </p:cNvSpPr>
                  <p:nvPr/>
                </p:nvSpPr>
                <p:spPr bwMode="auto">
                  <a:xfrm>
                    <a:off x="227" y="52"/>
                    <a:ext cx="91" cy="279"/>
                  </a:xfrm>
                  <a:custGeom>
                    <a:avLst/>
                    <a:gdLst>
                      <a:gd name="T0" fmla="*/ 56 w 91"/>
                      <a:gd name="T1" fmla="*/ 5 h 279"/>
                      <a:gd name="T2" fmla="*/ 86 w 91"/>
                      <a:gd name="T3" fmla="*/ 0 h 279"/>
                      <a:gd name="T4" fmla="*/ 88 w 91"/>
                      <a:gd name="T5" fmla="*/ 0 h 279"/>
                      <a:gd name="T6" fmla="*/ 90 w 91"/>
                      <a:gd name="T7" fmla="*/ 2 h 279"/>
                      <a:gd name="T8" fmla="*/ 91 w 91"/>
                      <a:gd name="T9" fmla="*/ 5 h 279"/>
                      <a:gd name="T10" fmla="*/ 89 w 91"/>
                      <a:gd name="T11" fmla="*/ 273 h 279"/>
                      <a:gd name="T12" fmla="*/ 88 w 91"/>
                      <a:gd name="T13" fmla="*/ 276 h 279"/>
                      <a:gd name="T14" fmla="*/ 86 w 91"/>
                      <a:gd name="T15" fmla="*/ 278 h 279"/>
                      <a:gd name="T16" fmla="*/ 84 w 91"/>
                      <a:gd name="T17" fmla="*/ 279 h 279"/>
                      <a:gd name="T18" fmla="*/ 0 w 91"/>
                      <a:gd name="T19" fmla="*/ 248 h 279"/>
                      <a:gd name="T20" fmla="*/ 63 w 91"/>
                      <a:gd name="T21" fmla="*/ 241 h 279"/>
                      <a:gd name="T22" fmla="*/ 56 w 91"/>
                      <a:gd name="T23" fmla="*/ 5 h 27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1"/>
                      <a:gd name="T37" fmla="*/ 0 h 279"/>
                      <a:gd name="T38" fmla="*/ 91 w 91"/>
                      <a:gd name="T39" fmla="*/ 279 h 27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1" h="279">
                        <a:moveTo>
                          <a:pt x="56" y="5"/>
                        </a:moveTo>
                        <a:lnTo>
                          <a:pt x="86" y="0"/>
                        </a:lnTo>
                        <a:cubicBezTo>
                          <a:pt x="86" y="0"/>
                          <a:pt x="87" y="0"/>
                          <a:pt x="88" y="0"/>
                        </a:cubicBezTo>
                        <a:cubicBezTo>
                          <a:pt x="88" y="0"/>
                          <a:pt x="89" y="1"/>
                          <a:pt x="90" y="2"/>
                        </a:cubicBezTo>
                        <a:cubicBezTo>
                          <a:pt x="90" y="2"/>
                          <a:pt x="91" y="3"/>
                          <a:pt x="91" y="5"/>
                        </a:cubicBezTo>
                        <a:lnTo>
                          <a:pt x="89" y="273"/>
                        </a:lnTo>
                        <a:cubicBezTo>
                          <a:pt x="89" y="273"/>
                          <a:pt x="89" y="275"/>
                          <a:pt x="88" y="276"/>
                        </a:cubicBezTo>
                        <a:cubicBezTo>
                          <a:pt x="88" y="276"/>
                          <a:pt x="88" y="277"/>
                          <a:pt x="86" y="278"/>
                        </a:cubicBezTo>
                        <a:cubicBezTo>
                          <a:pt x="86" y="278"/>
                          <a:pt x="85" y="279"/>
                          <a:pt x="84" y="279"/>
                        </a:cubicBezTo>
                        <a:lnTo>
                          <a:pt x="0" y="248"/>
                        </a:lnTo>
                        <a:lnTo>
                          <a:pt x="63" y="241"/>
                        </a:lnTo>
                        <a:lnTo>
                          <a:pt x="56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78" name="Freeform 137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" cy="323"/>
                  </a:xfrm>
                  <a:custGeom>
                    <a:avLst/>
                    <a:gdLst>
                      <a:gd name="T0" fmla="*/ 5 w 16"/>
                      <a:gd name="T1" fmla="*/ 0 h 323"/>
                      <a:gd name="T2" fmla="*/ 0 w 16"/>
                      <a:gd name="T3" fmla="*/ 5 h 323"/>
                      <a:gd name="T4" fmla="*/ 12 w 16"/>
                      <a:gd name="T5" fmla="*/ 322 h 323"/>
                      <a:gd name="T6" fmla="*/ 16 w 16"/>
                      <a:gd name="T7" fmla="*/ 323 h 323"/>
                      <a:gd name="T8" fmla="*/ 5 w 16"/>
                      <a:gd name="T9" fmla="*/ 0 h 3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323"/>
                      <a:gd name="T17" fmla="*/ 16 w 16"/>
                      <a:gd name="T18" fmla="*/ 323 h 3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323">
                        <a:moveTo>
                          <a:pt x="5" y="0"/>
                        </a:moveTo>
                        <a:lnTo>
                          <a:pt x="0" y="5"/>
                        </a:lnTo>
                        <a:lnTo>
                          <a:pt x="12" y="322"/>
                        </a:lnTo>
                        <a:lnTo>
                          <a:pt x="16" y="323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79" name="Freeform 1372"/>
                  <p:cNvSpPr>
                    <a:spLocks noChangeArrowheads="1"/>
                  </p:cNvSpPr>
                  <p:nvPr/>
                </p:nvSpPr>
                <p:spPr bwMode="auto">
                  <a:xfrm>
                    <a:off x="133" y="307"/>
                    <a:ext cx="50" cy="41"/>
                  </a:xfrm>
                  <a:custGeom>
                    <a:avLst/>
                    <a:gdLst>
                      <a:gd name="T0" fmla="*/ 45 w 49"/>
                      <a:gd name="T1" fmla="*/ 0 h 41"/>
                      <a:gd name="T2" fmla="*/ 51 w 49"/>
                      <a:gd name="T3" fmla="*/ 35 h 41"/>
                      <a:gd name="T4" fmla="*/ 2 w 49"/>
                      <a:gd name="T5" fmla="*/ 41 h 41"/>
                      <a:gd name="T6" fmla="*/ 0 w 49"/>
                      <a:gd name="T7" fmla="*/ 4 h 41"/>
                      <a:gd name="T8" fmla="*/ 45 w 49"/>
                      <a:gd name="T9" fmla="*/ 0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41"/>
                      <a:gd name="T17" fmla="*/ 49 w 49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41">
                        <a:moveTo>
                          <a:pt x="43" y="0"/>
                        </a:moveTo>
                        <a:lnTo>
                          <a:pt x="49" y="35"/>
                        </a:lnTo>
                        <a:lnTo>
                          <a:pt x="2" y="41"/>
                        </a:lnTo>
                        <a:lnTo>
                          <a:pt x="0" y="4"/>
                        </a:lnTo>
                        <a:lnTo>
                          <a:pt x="4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80" name="Freeform 1373"/>
                  <p:cNvSpPr>
                    <a:spLocks noChangeArrowheads="1"/>
                  </p:cNvSpPr>
                  <p:nvPr/>
                </p:nvSpPr>
                <p:spPr bwMode="auto">
                  <a:xfrm>
                    <a:off x="128" y="311"/>
                    <a:ext cx="8" cy="37"/>
                  </a:xfrm>
                  <a:custGeom>
                    <a:avLst/>
                    <a:gdLst>
                      <a:gd name="T0" fmla="*/ 0 w 8"/>
                      <a:gd name="T1" fmla="*/ 0 h 37"/>
                      <a:gd name="T2" fmla="*/ 1 w 8"/>
                      <a:gd name="T3" fmla="*/ 35 h 37"/>
                      <a:gd name="T4" fmla="*/ 8 w 8"/>
                      <a:gd name="T5" fmla="*/ 37 h 37"/>
                      <a:gd name="T6" fmla="*/ 5 w 8"/>
                      <a:gd name="T7" fmla="*/ 0 h 37"/>
                      <a:gd name="T8" fmla="*/ 0 w 8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37"/>
                      <a:gd name="T17" fmla="*/ 8 w 8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37">
                        <a:moveTo>
                          <a:pt x="0" y="0"/>
                        </a:moveTo>
                        <a:lnTo>
                          <a:pt x="1" y="35"/>
                        </a:lnTo>
                        <a:lnTo>
                          <a:pt x="8" y="37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81" name="Freeform 1374"/>
                  <p:cNvSpPr>
                    <a:spLocks noChangeArrowheads="1"/>
                  </p:cNvSpPr>
                  <p:nvPr/>
                </p:nvSpPr>
                <p:spPr bwMode="auto">
                  <a:xfrm>
                    <a:off x="112" y="365"/>
                    <a:ext cx="115" cy="18"/>
                  </a:xfrm>
                  <a:custGeom>
                    <a:avLst/>
                    <a:gdLst>
                      <a:gd name="T0" fmla="*/ 0 w 115"/>
                      <a:gd name="T1" fmla="*/ 14 h 17"/>
                      <a:gd name="T2" fmla="*/ 115 w 115"/>
                      <a:gd name="T3" fmla="*/ 8 h 17"/>
                      <a:gd name="T4" fmla="*/ 114 w 115"/>
                      <a:gd name="T5" fmla="*/ 0 h 17"/>
                      <a:gd name="T6" fmla="*/ 5 w 115"/>
                      <a:gd name="T7" fmla="*/ 6 h 17"/>
                      <a:gd name="T8" fmla="*/ 0 w 115"/>
                      <a:gd name="T9" fmla="*/ 14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17"/>
                      <a:gd name="T17" fmla="*/ 115 w 11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17">
                        <a:moveTo>
                          <a:pt x="0" y="12"/>
                        </a:moveTo>
                        <a:cubicBezTo>
                          <a:pt x="0" y="12"/>
                          <a:pt x="58" y="24"/>
                          <a:pt x="115" y="8"/>
                        </a:cubicBezTo>
                        <a:lnTo>
                          <a:pt x="114" y="0"/>
                        </a:lnTo>
                        <a:cubicBezTo>
                          <a:pt x="114" y="0"/>
                          <a:pt x="60" y="17"/>
                          <a:pt x="5" y="6"/>
                        </a:cubicBezTo>
                        <a:lnTo>
                          <a:pt x="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82" name="Freeform 1375"/>
                  <p:cNvSpPr>
                    <a:spLocks noChangeArrowheads="1"/>
                  </p:cNvSpPr>
                  <p:nvPr/>
                </p:nvSpPr>
                <p:spPr bwMode="auto">
                  <a:xfrm>
                    <a:off x="145" y="370"/>
                    <a:ext cx="52" cy="4"/>
                  </a:xfrm>
                  <a:custGeom>
                    <a:avLst/>
                    <a:gdLst>
                      <a:gd name="T0" fmla="*/ 0 w 51"/>
                      <a:gd name="T1" fmla="*/ 3 h 4"/>
                      <a:gd name="T2" fmla="*/ 53 w 51"/>
                      <a:gd name="T3" fmla="*/ 0 h 4"/>
                      <a:gd name="T4" fmla="*/ 0 w 51"/>
                      <a:gd name="T5" fmla="*/ 3 h 4"/>
                      <a:gd name="T6" fmla="*/ 0 60000 65536"/>
                      <a:gd name="T7" fmla="*/ 0 60000 65536"/>
                      <a:gd name="T8" fmla="*/ 0 60000 65536"/>
                      <a:gd name="T9" fmla="*/ 0 w 51"/>
                      <a:gd name="T10" fmla="*/ 0 h 4"/>
                      <a:gd name="T11" fmla="*/ 51 w 51"/>
                      <a:gd name="T12" fmla="*/ 4 h 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1" h="4">
                        <a:moveTo>
                          <a:pt x="0" y="3"/>
                        </a:moveTo>
                        <a:cubicBezTo>
                          <a:pt x="0" y="3"/>
                          <a:pt x="25" y="6"/>
                          <a:pt x="51" y="0"/>
                        </a:cubicBezTo>
                        <a:cubicBezTo>
                          <a:pt x="51" y="0"/>
                          <a:pt x="25" y="2"/>
                          <a:pt x="0" y="3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83" name="Freeform 1376"/>
                  <p:cNvSpPr>
                    <a:spLocks noChangeArrowheads="1"/>
                  </p:cNvSpPr>
                  <p:nvPr/>
                </p:nvSpPr>
                <p:spPr bwMode="auto">
                  <a:xfrm>
                    <a:off x="133" y="342"/>
                    <a:ext cx="50" cy="26"/>
                  </a:xfrm>
                  <a:custGeom>
                    <a:avLst/>
                    <a:gdLst>
                      <a:gd name="T0" fmla="*/ 3 w 49"/>
                      <a:gd name="T1" fmla="*/ 5 h 25"/>
                      <a:gd name="T2" fmla="*/ 0 w 49"/>
                      <a:gd name="T3" fmla="*/ 25 h 25"/>
                      <a:gd name="T4" fmla="*/ 45 w 49"/>
                      <a:gd name="T5" fmla="*/ 25 h 25"/>
                      <a:gd name="T6" fmla="*/ 51 w 49"/>
                      <a:gd name="T7" fmla="*/ 0 h 25"/>
                      <a:gd name="T8" fmla="*/ 3 w 49"/>
                      <a:gd name="T9" fmla="*/ 5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25"/>
                      <a:gd name="T17" fmla="*/ 49 w 49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25">
                        <a:moveTo>
                          <a:pt x="3" y="5"/>
                        </a:moveTo>
                        <a:lnTo>
                          <a:pt x="0" y="23"/>
                        </a:lnTo>
                        <a:cubicBezTo>
                          <a:pt x="0" y="23"/>
                          <a:pt x="21" y="27"/>
                          <a:pt x="43" y="23"/>
                        </a:cubicBezTo>
                        <a:lnTo>
                          <a:pt x="49" y="0"/>
                        </a:lnTo>
                        <a:lnTo>
                          <a:pt x="3" y="5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84" name="Freeform 1377"/>
                  <p:cNvSpPr>
                    <a:spLocks noChangeArrowheads="1"/>
                  </p:cNvSpPr>
                  <p:nvPr/>
                </p:nvSpPr>
                <p:spPr bwMode="auto">
                  <a:xfrm>
                    <a:off x="129" y="347"/>
                    <a:ext cx="8" cy="19"/>
                  </a:xfrm>
                  <a:custGeom>
                    <a:avLst/>
                    <a:gdLst>
                      <a:gd name="T0" fmla="*/ 0 w 8"/>
                      <a:gd name="T1" fmla="*/ 0 h 19"/>
                      <a:gd name="T2" fmla="*/ 0 w 8"/>
                      <a:gd name="T3" fmla="*/ 19 h 19"/>
                      <a:gd name="T4" fmla="*/ 4 w 8"/>
                      <a:gd name="T5" fmla="*/ 18 h 19"/>
                      <a:gd name="T6" fmla="*/ 8 w 8"/>
                      <a:gd name="T7" fmla="*/ 1 h 19"/>
                      <a:gd name="T8" fmla="*/ 0 w 8"/>
                      <a:gd name="T9" fmla="*/ 0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9"/>
                      <a:gd name="T17" fmla="*/ 8 w 8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4" y="18"/>
                        </a:lnTo>
                        <a:lnTo>
                          <a:pt x="8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85" name="Freeform 1378"/>
                  <p:cNvSpPr>
                    <a:spLocks noChangeArrowheads="1"/>
                  </p:cNvSpPr>
                  <p:nvPr/>
                </p:nvSpPr>
                <p:spPr bwMode="auto">
                  <a:xfrm>
                    <a:off x="305" y="39"/>
                    <a:ext cx="23" cy="254"/>
                  </a:xfrm>
                  <a:custGeom>
                    <a:avLst/>
                    <a:gdLst>
                      <a:gd name="T0" fmla="*/ 0 w 23"/>
                      <a:gd name="T1" fmla="*/ 2 h 253"/>
                      <a:gd name="T2" fmla="*/ 6 w 23"/>
                      <a:gd name="T3" fmla="*/ 247 h 253"/>
                      <a:gd name="T4" fmla="*/ 13 w 23"/>
                      <a:gd name="T5" fmla="*/ 254 h 253"/>
                      <a:gd name="T6" fmla="*/ 21 w 23"/>
                      <a:gd name="T7" fmla="*/ 255 h 253"/>
                      <a:gd name="T8" fmla="*/ 23 w 23"/>
                      <a:gd name="T9" fmla="*/ 11 h 253"/>
                      <a:gd name="T10" fmla="*/ 22 w 23"/>
                      <a:gd name="T11" fmla="*/ 6 h 253"/>
                      <a:gd name="T12" fmla="*/ 19 w 23"/>
                      <a:gd name="T13" fmla="*/ 1 h 253"/>
                      <a:gd name="T14" fmla="*/ 14 w 23"/>
                      <a:gd name="T15" fmla="*/ 0 h 253"/>
                      <a:gd name="T16" fmla="*/ 0 w 23"/>
                      <a:gd name="T17" fmla="*/ 2 h 2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3"/>
                      <a:gd name="T28" fmla="*/ 0 h 253"/>
                      <a:gd name="T29" fmla="*/ 23 w 23"/>
                      <a:gd name="T30" fmla="*/ 253 h 25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3" h="253">
                        <a:moveTo>
                          <a:pt x="0" y="2"/>
                        </a:moveTo>
                        <a:lnTo>
                          <a:pt x="6" y="245"/>
                        </a:lnTo>
                        <a:cubicBezTo>
                          <a:pt x="6" y="245"/>
                          <a:pt x="9" y="249"/>
                          <a:pt x="13" y="252"/>
                        </a:cubicBezTo>
                        <a:cubicBezTo>
                          <a:pt x="13" y="252"/>
                          <a:pt x="17" y="254"/>
                          <a:pt x="21" y="253"/>
                        </a:cubicBezTo>
                        <a:lnTo>
                          <a:pt x="23" y="11"/>
                        </a:lnTo>
                        <a:cubicBezTo>
                          <a:pt x="23" y="11"/>
                          <a:pt x="23" y="8"/>
                          <a:pt x="22" y="6"/>
                        </a:cubicBezTo>
                        <a:cubicBezTo>
                          <a:pt x="22" y="6"/>
                          <a:pt x="21" y="3"/>
                          <a:pt x="19" y="1"/>
                        </a:cubicBezTo>
                        <a:cubicBezTo>
                          <a:pt x="19" y="1"/>
                          <a:pt x="17" y="0"/>
                          <a:pt x="14" y="0"/>
                        </a:cubicBez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86" name="Freeform 1379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39"/>
                    <a:ext cx="80" cy="289"/>
                  </a:xfrm>
                  <a:custGeom>
                    <a:avLst/>
                    <a:gdLst>
                      <a:gd name="T0" fmla="*/ 0 w 79"/>
                      <a:gd name="T1" fmla="*/ 0 h 288"/>
                      <a:gd name="T2" fmla="*/ 5 w 79"/>
                      <a:gd name="T3" fmla="*/ 12 h 288"/>
                      <a:gd name="T4" fmla="*/ 1 w 79"/>
                      <a:gd name="T5" fmla="*/ 280 h 288"/>
                      <a:gd name="T6" fmla="*/ 3 w 79"/>
                      <a:gd name="T7" fmla="*/ 286 h 288"/>
                      <a:gd name="T8" fmla="*/ 8 w 79"/>
                      <a:gd name="T9" fmla="*/ 290 h 288"/>
                      <a:gd name="T10" fmla="*/ 70 w 79"/>
                      <a:gd name="T11" fmla="*/ 283 h 288"/>
                      <a:gd name="T12" fmla="*/ 73 w 79"/>
                      <a:gd name="T13" fmla="*/ 280 h 288"/>
                      <a:gd name="T14" fmla="*/ 76 w 79"/>
                      <a:gd name="T15" fmla="*/ 277 h 288"/>
                      <a:gd name="T16" fmla="*/ 77 w 79"/>
                      <a:gd name="T17" fmla="*/ 272 h 288"/>
                      <a:gd name="T18" fmla="*/ 81 w 79"/>
                      <a:gd name="T19" fmla="*/ 15 h 288"/>
                      <a:gd name="T20" fmla="*/ 80 w 79"/>
                      <a:gd name="T21" fmla="*/ 10 h 288"/>
                      <a:gd name="T22" fmla="*/ 77 w 79"/>
                      <a:gd name="T23" fmla="*/ 6 h 288"/>
                      <a:gd name="T24" fmla="*/ 73 w 79"/>
                      <a:gd name="T25" fmla="*/ 3 h 288"/>
                      <a:gd name="T26" fmla="*/ 0 w 79"/>
                      <a:gd name="T27" fmla="*/ 0 h 28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9"/>
                      <a:gd name="T43" fmla="*/ 0 h 288"/>
                      <a:gd name="T44" fmla="*/ 79 w 79"/>
                      <a:gd name="T45" fmla="*/ 288 h 28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9" h="288">
                        <a:moveTo>
                          <a:pt x="0" y="0"/>
                        </a:moveTo>
                        <a:cubicBezTo>
                          <a:pt x="0" y="0"/>
                          <a:pt x="3" y="5"/>
                          <a:pt x="5" y="12"/>
                        </a:cubicBezTo>
                        <a:lnTo>
                          <a:pt x="1" y="278"/>
                        </a:lnTo>
                        <a:cubicBezTo>
                          <a:pt x="1" y="278"/>
                          <a:pt x="1" y="282"/>
                          <a:pt x="3" y="284"/>
                        </a:cubicBezTo>
                        <a:cubicBezTo>
                          <a:pt x="3" y="284"/>
                          <a:pt x="5" y="287"/>
                          <a:pt x="8" y="288"/>
                        </a:cubicBezTo>
                        <a:lnTo>
                          <a:pt x="68" y="281"/>
                        </a:lnTo>
                        <a:cubicBezTo>
                          <a:pt x="68" y="281"/>
                          <a:pt x="70" y="280"/>
                          <a:pt x="71" y="278"/>
                        </a:cubicBezTo>
                        <a:cubicBezTo>
                          <a:pt x="71" y="278"/>
                          <a:pt x="73" y="277"/>
                          <a:pt x="74" y="275"/>
                        </a:cubicBezTo>
                        <a:cubicBezTo>
                          <a:pt x="74" y="275"/>
                          <a:pt x="75" y="272"/>
                          <a:pt x="75" y="270"/>
                        </a:cubicBezTo>
                        <a:lnTo>
                          <a:pt x="79" y="15"/>
                        </a:lnTo>
                        <a:cubicBezTo>
                          <a:pt x="79" y="15"/>
                          <a:pt x="79" y="12"/>
                          <a:pt x="78" y="10"/>
                        </a:cubicBezTo>
                        <a:cubicBezTo>
                          <a:pt x="78" y="10"/>
                          <a:pt x="77" y="7"/>
                          <a:pt x="75" y="6"/>
                        </a:cubicBezTo>
                        <a:cubicBezTo>
                          <a:pt x="75" y="6"/>
                          <a:pt x="73" y="4"/>
                          <a:pt x="71" y="3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87" name="Freeform 1380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57"/>
                    <a:ext cx="76" cy="269"/>
                  </a:xfrm>
                  <a:custGeom>
                    <a:avLst/>
                    <a:gdLst>
                      <a:gd name="T0" fmla="*/ 17 w 75"/>
                      <a:gd name="T1" fmla="*/ 269 h 269"/>
                      <a:gd name="T2" fmla="*/ 17 w 75"/>
                      <a:gd name="T3" fmla="*/ 254 h 269"/>
                      <a:gd name="T4" fmla="*/ 57 w 75"/>
                      <a:gd name="T5" fmla="*/ 249 h 269"/>
                      <a:gd name="T6" fmla="*/ 57 w 75"/>
                      <a:gd name="T7" fmla="*/ 264 h 269"/>
                      <a:gd name="T8" fmla="*/ 17 w 75"/>
                      <a:gd name="T9" fmla="*/ 269 h 269"/>
                      <a:gd name="T10" fmla="*/ 0 w 75"/>
                      <a:gd name="T11" fmla="*/ 140 h 269"/>
                      <a:gd name="T12" fmla="*/ 74 w 75"/>
                      <a:gd name="T13" fmla="*/ 138 h 269"/>
                      <a:gd name="T14" fmla="*/ 74 w 75"/>
                      <a:gd name="T15" fmla="*/ 138 h 269"/>
                      <a:gd name="T16" fmla="*/ 0 w 75"/>
                      <a:gd name="T17" fmla="*/ 140 h 269"/>
                      <a:gd name="T18" fmla="*/ 12 w 75"/>
                      <a:gd name="T19" fmla="*/ 118 h 269"/>
                      <a:gd name="T20" fmla="*/ 64 w 75"/>
                      <a:gd name="T21" fmla="*/ 117 h 269"/>
                      <a:gd name="T22" fmla="*/ 64 w 75"/>
                      <a:gd name="T23" fmla="*/ 134 h 269"/>
                      <a:gd name="T24" fmla="*/ 12 w 75"/>
                      <a:gd name="T25" fmla="*/ 135 h 269"/>
                      <a:gd name="T26" fmla="*/ 12 w 75"/>
                      <a:gd name="T27" fmla="*/ 118 h 269"/>
                      <a:gd name="T28" fmla="*/ 0 w 75"/>
                      <a:gd name="T29" fmla="*/ 112 h 269"/>
                      <a:gd name="T30" fmla="*/ 75 w 75"/>
                      <a:gd name="T31" fmla="*/ 110 h 269"/>
                      <a:gd name="T32" fmla="*/ 75 w 75"/>
                      <a:gd name="T33" fmla="*/ 110 h 269"/>
                      <a:gd name="T34" fmla="*/ 0 w 75"/>
                      <a:gd name="T35" fmla="*/ 112 h 269"/>
                      <a:gd name="T36" fmla="*/ 0 w 75"/>
                      <a:gd name="T37" fmla="*/ 74 h 269"/>
                      <a:gd name="T38" fmla="*/ 75 w 75"/>
                      <a:gd name="T39" fmla="*/ 74 h 269"/>
                      <a:gd name="T40" fmla="*/ 75 w 75"/>
                      <a:gd name="T41" fmla="*/ 74 h 269"/>
                      <a:gd name="T42" fmla="*/ 0 w 75"/>
                      <a:gd name="T43" fmla="*/ 74 h 269"/>
                      <a:gd name="T44" fmla="*/ 0 w 75"/>
                      <a:gd name="T45" fmla="*/ 34 h 269"/>
                      <a:gd name="T46" fmla="*/ 75 w 75"/>
                      <a:gd name="T47" fmla="*/ 36 h 269"/>
                      <a:gd name="T48" fmla="*/ 75 w 75"/>
                      <a:gd name="T49" fmla="*/ 36 h 269"/>
                      <a:gd name="T50" fmla="*/ 0 w 75"/>
                      <a:gd name="T51" fmla="*/ 34 h 269"/>
                      <a:gd name="T52" fmla="*/ 1 w 75"/>
                      <a:gd name="T53" fmla="*/ 16 h 269"/>
                      <a:gd name="T54" fmla="*/ 77 w 75"/>
                      <a:gd name="T55" fmla="*/ 18 h 269"/>
                      <a:gd name="T56" fmla="*/ 77 w 75"/>
                      <a:gd name="T57" fmla="*/ 18 h 269"/>
                      <a:gd name="T58" fmla="*/ 1 w 75"/>
                      <a:gd name="T59" fmla="*/ 16 h 269"/>
                      <a:gd name="T60" fmla="*/ 1 w 75"/>
                      <a:gd name="T61" fmla="*/ 0 h 269"/>
                      <a:gd name="T62" fmla="*/ 77 w 75"/>
                      <a:gd name="T63" fmla="*/ 2 h 269"/>
                      <a:gd name="T64" fmla="*/ 77 w 75"/>
                      <a:gd name="T65" fmla="*/ 2 h 269"/>
                      <a:gd name="T66" fmla="*/ 1 w 75"/>
                      <a:gd name="T67" fmla="*/ 0 h 269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5"/>
                      <a:gd name="T103" fmla="*/ 0 h 269"/>
                      <a:gd name="T104" fmla="*/ 75 w 75"/>
                      <a:gd name="T105" fmla="*/ 269 h 269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5" h="269">
                        <a:moveTo>
                          <a:pt x="17" y="269"/>
                        </a:moveTo>
                        <a:lnTo>
                          <a:pt x="17" y="254"/>
                        </a:lnTo>
                        <a:lnTo>
                          <a:pt x="55" y="249"/>
                        </a:lnTo>
                        <a:lnTo>
                          <a:pt x="55" y="264"/>
                        </a:lnTo>
                        <a:lnTo>
                          <a:pt x="17" y="269"/>
                        </a:lnTo>
                        <a:moveTo>
                          <a:pt x="0" y="140"/>
                        </a:moveTo>
                        <a:lnTo>
                          <a:pt x="72" y="138"/>
                        </a:lnTo>
                        <a:lnTo>
                          <a:pt x="0" y="140"/>
                        </a:lnTo>
                        <a:moveTo>
                          <a:pt x="12" y="118"/>
                        </a:moveTo>
                        <a:lnTo>
                          <a:pt x="62" y="117"/>
                        </a:lnTo>
                        <a:lnTo>
                          <a:pt x="62" y="134"/>
                        </a:lnTo>
                        <a:lnTo>
                          <a:pt x="12" y="135"/>
                        </a:lnTo>
                        <a:lnTo>
                          <a:pt x="12" y="118"/>
                        </a:lnTo>
                        <a:moveTo>
                          <a:pt x="0" y="112"/>
                        </a:moveTo>
                        <a:lnTo>
                          <a:pt x="73" y="110"/>
                        </a:lnTo>
                        <a:lnTo>
                          <a:pt x="0" y="112"/>
                        </a:lnTo>
                        <a:moveTo>
                          <a:pt x="0" y="74"/>
                        </a:moveTo>
                        <a:lnTo>
                          <a:pt x="73" y="74"/>
                        </a:lnTo>
                        <a:lnTo>
                          <a:pt x="0" y="74"/>
                        </a:lnTo>
                        <a:moveTo>
                          <a:pt x="0" y="34"/>
                        </a:moveTo>
                        <a:lnTo>
                          <a:pt x="73" y="36"/>
                        </a:lnTo>
                        <a:lnTo>
                          <a:pt x="0" y="34"/>
                        </a:lnTo>
                        <a:moveTo>
                          <a:pt x="1" y="16"/>
                        </a:moveTo>
                        <a:lnTo>
                          <a:pt x="75" y="18"/>
                        </a:lnTo>
                        <a:lnTo>
                          <a:pt x="1" y="16"/>
                        </a:lnTo>
                        <a:moveTo>
                          <a:pt x="1" y="0"/>
                        </a:moveTo>
                        <a:lnTo>
                          <a:pt x="75" y="2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88" name="Freeform 1381"/>
                  <p:cNvSpPr>
                    <a:spLocks noChangeArrowheads="1"/>
                  </p:cNvSpPr>
                  <p:nvPr/>
                </p:nvSpPr>
                <p:spPr bwMode="auto">
                  <a:xfrm>
                    <a:off x="369" y="215"/>
                    <a:ext cx="18" cy="69"/>
                  </a:xfrm>
                  <a:custGeom>
                    <a:avLst/>
                    <a:gdLst>
                      <a:gd name="T0" fmla="*/ 4 w 17"/>
                      <a:gd name="T1" fmla="*/ 11 h 69"/>
                      <a:gd name="T2" fmla="*/ 4 w 17"/>
                      <a:gd name="T3" fmla="*/ 5 h 69"/>
                      <a:gd name="T4" fmla="*/ 4 w 17"/>
                      <a:gd name="T5" fmla="*/ 2 h 69"/>
                      <a:gd name="T6" fmla="*/ 6 w 17"/>
                      <a:gd name="T7" fmla="*/ 1 h 69"/>
                      <a:gd name="T8" fmla="*/ 7 w 17"/>
                      <a:gd name="T9" fmla="*/ 0 h 69"/>
                      <a:gd name="T10" fmla="*/ 11 w 17"/>
                      <a:gd name="T11" fmla="*/ 0 h 69"/>
                      <a:gd name="T12" fmla="*/ 13 w 17"/>
                      <a:gd name="T13" fmla="*/ 1 h 69"/>
                      <a:gd name="T14" fmla="*/ 14 w 17"/>
                      <a:gd name="T15" fmla="*/ 2 h 69"/>
                      <a:gd name="T16" fmla="*/ 15 w 17"/>
                      <a:gd name="T17" fmla="*/ 4 h 69"/>
                      <a:gd name="T18" fmla="*/ 15 w 17"/>
                      <a:gd name="T19" fmla="*/ 10 h 69"/>
                      <a:gd name="T20" fmla="*/ 18 w 17"/>
                      <a:gd name="T21" fmla="*/ 14 h 69"/>
                      <a:gd name="T22" fmla="*/ 19 w 17"/>
                      <a:gd name="T23" fmla="*/ 19 h 69"/>
                      <a:gd name="T24" fmla="*/ 19 w 17"/>
                      <a:gd name="T25" fmla="*/ 24 h 69"/>
                      <a:gd name="T26" fmla="*/ 17 w 17"/>
                      <a:gd name="T27" fmla="*/ 29 h 69"/>
                      <a:gd name="T28" fmla="*/ 14 w 17"/>
                      <a:gd name="T29" fmla="*/ 33 h 69"/>
                      <a:gd name="T30" fmla="*/ 14 w 17"/>
                      <a:gd name="T31" fmla="*/ 65 h 69"/>
                      <a:gd name="T32" fmla="*/ 14 w 17"/>
                      <a:gd name="T33" fmla="*/ 67 h 69"/>
                      <a:gd name="T34" fmla="*/ 12 w 17"/>
                      <a:gd name="T35" fmla="*/ 68 h 69"/>
                      <a:gd name="T36" fmla="*/ 11 w 17"/>
                      <a:gd name="T37" fmla="*/ 69 h 69"/>
                      <a:gd name="T38" fmla="*/ 7 w 17"/>
                      <a:gd name="T39" fmla="*/ 69 h 69"/>
                      <a:gd name="T40" fmla="*/ 6 w 17"/>
                      <a:gd name="T41" fmla="*/ 68 h 69"/>
                      <a:gd name="T42" fmla="*/ 4 w 17"/>
                      <a:gd name="T43" fmla="*/ 66 h 69"/>
                      <a:gd name="T44" fmla="*/ 4 w 17"/>
                      <a:gd name="T45" fmla="*/ 64 h 69"/>
                      <a:gd name="T46" fmla="*/ 4 w 17"/>
                      <a:gd name="T47" fmla="*/ 33 h 69"/>
                      <a:gd name="T48" fmla="*/ 1 w 17"/>
                      <a:gd name="T49" fmla="*/ 28 h 69"/>
                      <a:gd name="T50" fmla="*/ 0 w 17"/>
                      <a:gd name="T51" fmla="*/ 22 h 69"/>
                      <a:gd name="T52" fmla="*/ 1 w 17"/>
                      <a:gd name="T53" fmla="*/ 16 h 69"/>
                      <a:gd name="T54" fmla="*/ 4 w 17"/>
                      <a:gd name="T55" fmla="*/ 11 h 6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7"/>
                      <a:gd name="T85" fmla="*/ 0 h 69"/>
                      <a:gd name="T86" fmla="*/ 17 w 17"/>
                      <a:gd name="T87" fmla="*/ 69 h 6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7" h="69">
                        <a:moveTo>
                          <a:pt x="4" y="11"/>
                        </a:moveTo>
                        <a:lnTo>
                          <a:pt x="4" y="5"/>
                        </a:lnTo>
                        <a:cubicBezTo>
                          <a:pt x="4" y="5"/>
                          <a:pt x="4" y="3"/>
                          <a:pt x="4" y="2"/>
                        </a:cubicBezTo>
                        <a:cubicBezTo>
                          <a:pt x="4" y="2"/>
                          <a:pt x="5" y="1"/>
                          <a:pt x="6" y="1"/>
                        </a:cubicBezTo>
                        <a:cubicBezTo>
                          <a:pt x="6" y="1"/>
                          <a:pt x="6" y="0"/>
                          <a:pt x="7" y="0"/>
                        </a:cubicBezTo>
                        <a:cubicBezTo>
                          <a:pt x="7" y="0"/>
                          <a:pt x="8" y="0"/>
                          <a:pt x="9" y="0"/>
                        </a:cubicBezTo>
                        <a:cubicBezTo>
                          <a:pt x="9" y="0"/>
                          <a:pt x="10" y="0"/>
                          <a:pt x="11" y="1"/>
                        </a:cubicBezTo>
                        <a:cubicBezTo>
                          <a:pt x="11" y="1"/>
                          <a:pt x="12" y="1"/>
                          <a:pt x="12" y="2"/>
                        </a:cubicBezTo>
                        <a:cubicBezTo>
                          <a:pt x="12" y="2"/>
                          <a:pt x="13" y="3"/>
                          <a:pt x="13" y="4"/>
                        </a:cubicBezTo>
                        <a:lnTo>
                          <a:pt x="13" y="10"/>
                        </a:lnTo>
                        <a:cubicBezTo>
                          <a:pt x="13" y="10"/>
                          <a:pt x="14" y="12"/>
                          <a:pt x="16" y="14"/>
                        </a:cubicBezTo>
                        <a:cubicBezTo>
                          <a:pt x="16" y="14"/>
                          <a:pt x="17" y="16"/>
                          <a:pt x="17" y="19"/>
                        </a:cubicBezTo>
                        <a:cubicBezTo>
                          <a:pt x="17" y="19"/>
                          <a:pt x="18" y="22"/>
                          <a:pt x="17" y="24"/>
                        </a:cubicBezTo>
                        <a:cubicBezTo>
                          <a:pt x="17" y="24"/>
                          <a:pt x="17" y="27"/>
                          <a:pt x="15" y="29"/>
                        </a:cubicBezTo>
                        <a:cubicBezTo>
                          <a:pt x="15" y="29"/>
                          <a:pt x="14" y="32"/>
                          <a:pt x="12" y="33"/>
                        </a:cubicBezTo>
                        <a:lnTo>
                          <a:pt x="12" y="65"/>
                        </a:lnTo>
                        <a:cubicBezTo>
                          <a:pt x="12" y="65"/>
                          <a:pt x="12" y="66"/>
                          <a:pt x="12" y="67"/>
                        </a:cubicBezTo>
                        <a:cubicBezTo>
                          <a:pt x="12" y="67"/>
                          <a:pt x="11" y="67"/>
                          <a:pt x="10" y="68"/>
                        </a:cubicBezTo>
                        <a:cubicBezTo>
                          <a:pt x="10" y="68"/>
                          <a:pt x="10" y="69"/>
                          <a:pt x="9" y="69"/>
                        </a:cubicBezTo>
                        <a:cubicBezTo>
                          <a:pt x="9" y="69"/>
                          <a:pt x="8" y="69"/>
                          <a:pt x="7" y="69"/>
                        </a:cubicBezTo>
                        <a:cubicBezTo>
                          <a:pt x="7" y="69"/>
                          <a:pt x="6" y="68"/>
                          <a:pt x="6" y="68"/>
                        </a:cubicBezTo>
                        <a:cubicBezTo>
                          <a:pt x="6" y="68"/>
                          <a:pt x="5" y="67"/>
                          <a:pt x="4" y="66"/>
                        </a:cubicBezTo>
                        <a:cubicBezTo>
                          <a:pt x="4" y="66"/>
                          <a:pt x="4" y="65"/>
                          <a:pt x="4" y="64"/>
                        </a:cubicBezTo>
                        <a:lnTo>
                          <a:pt x="4" y="33"/>
                        </a:lnTo>
                        <a:cubicBezTo>
                          <a:pt x="4" y="33"/>
                          <a:pt x="2" y="31"/>
                          <a:pt x="1" y="28"/>
                        </a:cubicBezTo>
                        <a:cubicBezTo>
                          <a:pt x="1" y="28"/>
                          <a:pt x="0" y="25"/>
                          <a:pt x="0" y="22"/>
                        </a:cubicBezTo>
                        <a:cubicBezTo>
                          <a:pt x="0" y="22"/>
                          <a:pt x="0" y="19"/>
                          <a:pt x="1" y="16"/>
                        </a:cubicBezTo>
                        <a:cubicBezTo>
                          <a:pt x="1" y="16"/>
                          <a:pt x="2" y="13"/>
                          <a:pt x="4" y="11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89" name="Freeform 1382"/>
                  <p:cNvSpPr>
                    <a:spLocks noChangeArrowheads="1"/>
                  </p:cNvSpPr>
                  <p:nvPr/>
                </p:nvSpPr>
                <p:spPr bwMode="auto">
                  <a:xfrm>
                    <a:off x="439" y="366"/>
                    <a:ext cx="70" cy="42"/>
                  </a:xfrm>
                  <a:custGeom>
                    <a:avLst/>
                    <a:gdLst>
                      <a:gd name="T0" fmla="*/ 0 w 70"/>
                      <a:gd name="T1" fmla="*/ 15 h 41"/>
                      <a:gd name="T2" fmla="*/ 28 w 70"/>
                      <a:gd name="T3" fmla="*/ 3 h 41"/>
                      <a:gd name="T4" fmla="*/ 50 w 70"/>
                      <a:gd name="T5" fmla="*/ 3 h 41"/>
                      <a:gd name="T6" fmla="*/ 69 w 70"/>
                      <a:gd name="T7" fmla="*/ 26 h 41"/>
                      <a:gd name="T8" fmla="*/ 70 w 70"/>
                      <a:gd name="T9" fmla="*/ 32 h 41"/>
                      <a:gd name="T10" fmla="*/ 69 w 70"/>
                      <a:gd name="T11" fmla="*/ 37 h 41"/>
                      <a:gd name="T12" fmla="*/ 40 w 70"/>
                      <a:gd name="T13" fmla="*/ 44 h 41"/>
                      <a:gd name="T14" fmla="*/ 1 w 70"/>
                      <a:gd name="T15" fmla="*/ 28 h 41"/>
                      <a:gd name="T16" fmla="*/ 0 w 70"/>
                      <a:gd name="T17" fmla="*/ 15 h 4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0"/>
                      <a:gd name="T28" fmla="*/ 0 h 41"/>
                      <a:gd name="T29" fmla="*/ 70 w 70"/>
                      <a:gd name="T30" fmla="*/ 41 h 4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0" h="41">
                        <a:moveTo>
                          <a:pt x="0" y="15"/>
                        </a:moveTo>
                        <a:cubicBezTo>
                          <a:pt x="0" y="15"/>
                          <a:pt x="14" y="8"/>
                          <a:pt x="28" y="3"/>
                        </a:cubicBezTo>
                        <a:cubicBezTo>
                          <a:pt x="28" y="3"/>
                          <a:pt x="39" y="0"/>
                          <a:pt x="50" y="3"/>
                        </a:cubicBezTo>
                        <a:cubicBezTo>
                          <a:pt x="50" y="3"/>
                          <a:pt x="61" y="11"/>
                          <a:pt x="69" y="24"/>
                        </a:cubicBezTo>
                        <a:cubicBezTo>
                          <a:pt x="69" y="24"/>
                          <a:pt x="70" y="26"/>
                          <a:pt x="70" y="30"/>
                        </a:cubicBezTo>
                        <a:cubicBezTo>
                          <a:pt x="70" y="30"/>
                          <a:pt x="70" y="33"/>
                          <a:pt x="69" y="35"/>
                        </a:cubicBezTo>
                        <a:cubicBezTo>
                          <a:pt x="69" y="35"/>
                          <a:pt x="56" y="45"/>
                          <a:pt x="40" y="42"/>
                        </a:cubicBezTo>
                        <a:lnTo>
                          <a:pt x="1" y="26"/>
                        </a:lnTo>
                        <a:lnTo>
                          <a:pt x="0" y="1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90" name="Freeform 1383"/>
                  <p:cNvSpPr>
                    <a:spLocks noChangeArrowheads="1"/>
                  </p:cNvSpPr>
                  <p:nvPr/>
                </p:nvSpPr>
                <p:spPr bwMode="auto">
                  <a:xfrm>
                    <a:off x="437" y="374"/>
                    <a:ext cx="45" cy="33"/>
                  </a:xfrm>
                  <a:custGeom>
                    <a:avLst/>
                    <a:gdLst>
                      <a:gd name="T0" fmla="*/ 24 w 44"/>
                      <a:gd name="T1" fmla="*/ 0 h 33"/>
                      <a:gd name="T2" fmla="*/ 25 w 44"/>
                      <a:gd name="T3" fmla="*/ 0 h 33"/>
                      <a:gd name="T4" fmla="*/ 26 w 44"/>
                      <a:gd name="T5" fmla="*/ 0 h 33"/>
                      <a:gd name="T6" fmla="*/ 27 w 44"/>
                      <a:gd name="T7" fmla="*/ 0 h 33"/>
                      <a:gd name="T8" fmla="*/ 29 w 44"/>
                      <a:gd name="T9" fmla="*/ 0 h 33"/>
                      <a:gd name="T10" fmla="*/ 30 w 44"/>
                      <a:gd name="T11" fmla="*/ 0 h 33"/>
                      <a:gd name="T12" fmla="*/ 31 w 44"/>
                      <a:gd name="T13" fmla="*/ 0 h 33"/>
                      <a:gd name="T14" fmla="*/ 32 w 44"/>
                      <a:gd name="T15" fmla="*/ 0 h 33"/>
                      <a:gd name="T16" fmla="*/ 33 w 44"/>
                      <a:gd name="T17" fmla="*/ 1 h 33"/>
                      <a:gd name="T18" fmla="*/ 35 w 44"/>
                      <a:gd name="T19" fmla="*/ 1 h 33"/>
                      <a:gd name="T20" fmla="*/ 36 w 44"/>
                      <a:gd name="T21" fmla="*/ 2 h 33"/>
                      <a:gd name="T22" fmla="*/ 37 w 44"/>
                      <a:gd name="T23" fmla="*/ 2 h 33"/>
                      <a:gd name="T24" fmla="*/ 38 w 44"/>
                      <a:gd name="T25" fmla="*/ 3 h 33"/>
                      <a:gd name="T26" fmla="*/ 39 w 44"/>
                      <a:gd name="T27" fmla="*/ 5 h 33"/>
                      <a:gd name="T28" fmla="*/ 41 w 44"/>
                      <a:gd name="T29" fmla="*/ 7 h 33"/>
                      <a:gd name="T30" fmla="*/ 42 w 44"/>
                      <a:gd name="T31" fmla="*/ 9 h 33"/>
                      <a:gd name="T32" fmla="*/ 43 w 44"/>
                      <a:gd name="T33" fmla="*/ 11 h 33"/>
                      <a:gd name="T34" fmla="*/ 44 w 44"/>
                      <a:gd name="T35" fmla="*/ 14 h 33"/>
                      <a:gd name="T36" fmla="*/ 45 w 44"/>
                      <a:gd name="T37" fmla="*/ 16 h 33"/>
                      <a:gd name="T38" fmla="*/ 46 w 44"/>
                      <a:gd name="T39" fmla="*/ 17 h 33"/>
                      <a:gd name="T40" fmla="*/ 46 w 44"/>
                      <a:gd name="T41" fmla="*/ 18 h 33"/>
                      <a:gd name="T42" fmla="*/ 46 w 44"/>
                      <a:gd name="T43" fmla="*/ 20 h 33"/>
                      <a:gd name="T44" fmla="*/ 46 w 44"/>
                      <a:gd name="T45" fmla="*/ 21 h 33"/>
                      <a:gd name="T46" fmla="*/ 46 w 44"/>
                      <a:gd name="T47" fmla="*/ 22 h 33"/>
                      <a:gd name="T48" fmla="*/ 46 w 44"/>
                      <a:gd name="T49" fmla="*/ 23 h 33"/>
                      <a:gd name="T50" fmla="*/ 46 w 44"/>
                      <a:gd name="T51" fmla="*/ 24 h 33"/>
                      <a:gd name="T52" fmla="*/ 46 w 44"/>
                      <a:gd name="T53" fmla="*/ 25 h 33"/>
                      <a:gd name="T54" fmla="*/ 45 w 44"/>
                      <a:gd name="T55" fmla="*/ 26 h 33"/>
                      <a:gd name="T56" fmla="*/ 45 w 44"/>
                      <a:gd name="T57" fmla="*/ 27 h 33"/>
                      <a:gd name="T58" fmla="*/ 45 w 44"/>
                      <a:gd name="T59" fmla="*/ 28 h 33"/>
                      <a:gd name="T60" fmla="*/ 44 w 44"/>
                      <a:gd name="T61" fmla="*/ 29 h 33"/>
                      <a:gd name="T62" fmla="*/ 44 w 44"/>
                      <a:gd name="T63" fmla="*/ 30 h 33"/>
                      <a:gd name="T64" fmla="*/ 43 w 44"/>
                      <a:gd name="T65" fmla="*/ 31 h 33"/>
                      <a:gd name="T66" fmla="*/ 43 w 44"/>
                      <a:gd name="T67" fmla="*/ 32 h 33"/>
                      <a:gd name="T68" fmla="*/ 1 w 44"/>
                      <a:gd name="T69" fmla="*/ 16 h 33"/>
                      <a:gd name="T70" fmla="*/ 1 w 44"/>
                      <a:gd name="T71" fmla="*/ 16 h 33"/>
                      <a:gd name="T72" fmla="*/ 0 w 44"/>
                      <a:gd name="T73" fmla="*/ 15 h 33"/>
                      <a:gd name="T74" fmla="*/ 0 w 44"/>
                      <a:gd name="T75" fmla="*/ 14 h 33"/>
                      <a:gd name="T76" fmla="*/ 0 w 44"/>
                      <a:gd name="T77" fmla="*/ 13 h 33"/>
                      <a:gd name="T78" fmla="*/ 0 w 44"/>
                      <a:gd name="T79" fmla="*/ 13 h 33"/>
                      <a:gd name="T80" fmla="*/ 0 w 44"/>
                      <a:gd name="T81" fmla="*/ 12 h 33"/>
                      <a:gd name="T82" fmla="*/ 0 w 44"/>
                      <a:gd name="T83" fmla="*/ 11 h 33"/>
                      <a:gd name="T84" fmla="*/ 0 w 44"/>
                      <a:gd name="T85" fmla="*/ 10 h 33"/>
                      <a:gd name="T86" fmla="*/ 0 w 44"/>
                      <a:gd name="T87" fmla="*/ 9 h 33"/>
                      <a:gd name="T88" fmla="*/ 0 w 44"/>
                      <a:gd name="T89" fmla="*/ 9 h 33"/>
                      <a:gd name="T90" fmla="*/ 0 w 44"/>
                      <a:gd name="T91" fmla="*/ 8 h 33"/>
                      <a:gd name="T92" fmla="*/ 0 w 44"/>
                      <a:gd name="T93" fmla="*/ 7 h 33"/>
                      <a:gd name="T94" fmla="*/ 0 w 44"/>
                      <a:gd name="T95" fmla="*/ 6 h 3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4"/>
                      <a:gd name="T145" fmla="*/ 0 h 33"/>
                      <a:gd name="T146" fmla="*/ 44 w 44"/>
                      <a:gd name="T147" fmla="*/ 33 h 3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4" h="33">
                        <a:moveTo>
                          <a:pt x="0" y="6"/>
                        </a:move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7" y="0"/>
                        </a:lnTo>
                        <a:lnTo>
                          <a:pt x="28" y="0"/>
                        </a:lnTo>
                        <a:lnTo>
                          <a:pt x="29" y="0"/>
                        </a:lnTo>
                        <a:lnTo>
                          <a:pt x="30" y="0"/>
                        </a:lnTo>
                        <a:lnTo>
                          <a:pt x="31" y="0"/>
                        </a:lnTo>
                        <a:lnTo>
                          <a:pt x="31" y="1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3" y="2"/>
                        </a:lnTo>
                        <a:lnTo>
                          <a:pt x="34" y="2"/>
                        </a:lnTo>
                        <a:lnTo>
                          <a:pt x="35" y="2"/>
                        </a:lnTo>
                        <a:lnTo>
                          <a:pt x="35" y="3"/>
                        </a:lnTo>
                        <a:lnTo>
                          <a:pt x="36" y="3"/>
                        </a:lnTo>
                        <a:lnTo>
                          <a:pt x="36" y="4"/>
                        </a:lnTo>
                        <a:lnTo>
                          <a:pt x="37" y="4"/>
                        </a:lnTo>
                        <a:lnTo>
                          <a:pt x="37" y="5"/>
                        </a:lnTo>
                        <a:lnTo>
                          <a:pt x="38" y="6"/>
                        </a:lnTo>
                        <a:lnTo>
                          <a:pt x="39" y="7"/>
                        </a:lnTo>
                        <a:lnTo>
                          <a:pt x="39" y="8"/>
                        </a:lnTo>
                        <a:lnTo>
                          <a:pt x="40" y="8"/>
                        </a:lnTo>
                        <a:lnTo>
                          <a:pt x="40" y="9"/>
                        </a:lnTo>
                        <a:lnTo>
                          <a:pt x="40" y="10"/>
                        </a:lnTo>
                        <a:lnTo>
                          <a:pt x="41" y="10"/>
                        </a:lnTo>
                        <a:lnTo>
                          <a:pt x="41" y="11"/>
                        </a:lnTo>
                        <a:lnTo>
                          <a:pt x="42" y="12"/>
                        </a:lnTo>
                        <a:lnTo>
                          <a:pt x="42" y="13"/>
                        </a:lnTo>
                        <a:lnTo>
                          <a:pt x="42" y="14"/>
                        </a:lnTo>
                        <a:lnTo>
                          <a:pt x="43" y="14"/>
                        </a:lnTo>
                        <a:lnTo>
                          <a:pt x="43" y="15"/>
                        </a:lnTo>
                        <a:lnTo>
                          <a:pt x="43" y="16"/>
                        </a:lnTo>
                        <a:lnTo>
                          <a:pt x="43" y="17"/>
                        </a:lnTo>
                        <a:lnTo>
                          <a:pt x="44" y="17"/>
                        </a:lnTo>
                        <a:lnTo>
                          <a:pt x="44" y="18"/>
                        </a:lnTo>
                        <a:lnTo>
                          <a:pt x="44" y="19"/>
                        </a:lnTo>
                        <a:lnTo>
                          <a:pt x="44" y="20"/>
                        </a:lnTo>
                        <a:lnTo>
                          <a:pt x="44" y="21"/>
                        </a:lnTo>
                        <a:lnTo>
                          <a:pt x="44" y="22"/>
                        </a:lnTo>
                        <a:lnTo>
                          <a:pt x="44" y="23"/>
                        </a:lnTo>
                        <a:lnTo>
                          <a:pt x="44" y="24"/>
                        </a:lnTo>
                        <a:lnTo>
                          <a:pt x="44" y="25"/>
                        </a:lnTo>
                        <a:lnTo>
                          <a:pt x="44" y="26"/>
                        </a:lnTo>
                        <a:lnTo>
                          <a:pt x="43" y="26"/>
                        </a:lnTo>
                        <a:lnTo>
                          <a:pt x="43" y="27"/>
                        </a:lnTo>
                        <a:lnTo>
                          <a:pt x="43" y="28"/>
                        </a:lnTo>
                        <a:lnTo>
                          <a:pt x="43" y="29"/>
                        </a:lnTo>
                        <a:lnTo>
                          <a:pt x="42" y="29"/>
                        </a:lnTo>
                        <a:lnTo>
                          <a:pt x="42" y="30"/>
                        </a:lnTo>
                        <a:lnTo>
                          <a:pt x="42" y="31"/>
                        </a:lnTo>
                        <a:lnTo>
                          <a:pt x="41" y="31"/>
                        </a:lnTo>
                        <a:lnTo>
                          <a:pt x="41" y="32"/>
                        </a:lnTo>
                        <a:lnTo>
                          <a:pt x="41" y="33"/>
                        </a:lnTo>
                        <a:lnTo>
                          <a:pt x="1" y="17"/>
                        </a:lnTo>
                        <a:lnTo>
                          <a:pt x="1" y="16"/>
                        </a:lnTo>
                        <a:lnTo>
                          <a:pt x="1" y="15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91" name="Freeform 1384"/>
                  <p:cNvSpPr>
                    <a:spLocks noChangeArrowheads="1"/>
                  </p:cNvSpPr>
                  <p:nvPr/>
                </p:nvSpPr>
                <p:spPr bwMode="auto">
                  <a:xfrm>
                    <a:off x="438" y="382"/>
                    <a:ext cx="36" cy="20"/>
                  </a:xfrm>
                  <a:custGeom>
                    <a:avLst/>
                    <a:gdLst>
                      <a:gd name="T0" fmla="*/ 0 w 36"/>
                      <a:gd name="T1" fmla="*/ 0 h 20"/>
                      <a:gd name="T2" fmla="*/ 21 w 36"/>
                      <a:gd name="T3" fmla="*/ 0 h 20"/>
                      <a:gd name="T4" fmla="*/ 34 w 36"/>
                      <a:gd name="T5" fmla="*/ 9 h 20"/>
                      <a:gd name="T6" fmla="*/ 36 w 36"/>
                      <a:gd name="T7" fmla="*/ 14 h 20"/>
                      <a:gd name="T8" fmla="*/ 34 w 36"/>
                      <a:gd name="T9" fmla="*/ 19 h 20"/>
                      <a:gd name="T10" fmla="*/ 31 w 36"/>
                      <a:gd name="T11" fmla="*/ 20 h 20"/>
                      <a:gd name="T12" fmla="*/ 27 w 36"/>
                      <a:gd name="T13" fmla="*/ 19 h 20"/>
                      <a:gd name="T14" fmla="*/ 2 w 36"/>
                      <a:gd name="T15" fmla="*/ 9 h 20"/>
                      <a:gd name="T16" fmla="*/ 0 w 36"/>
                      <a:gd name="T17" fmla="*/ 6 h 20"/>
                      <a:gd name="T18" fmla="*/ 0 w 36"/>
                      <a:gd name="T19" fmla="*/ 3 h 20"/>
                      <a:gd name="T20" fmla="*/ 0 w 36"/>
                      <a:gd name="T21" fmla="*/ 0 h 2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6"/>
                      <a:gd name="T34" fmla="*/ 0 h 20"/>
                      <a:gd name="T35" fmla="*/ 36 w 36"/>
                      <a:gd name="T36" fmla="*/ 20 h 2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6" h="20">
                        <a:moveTo>
                          <a:pt x="0" y="0"/>
                        </a:moveTo>
                        <a:lnTo>
                          <a:pt x="21" y="0"/>
                        </a:lnTo>
                        <a:cubicBezTo>
                          <a:pt x="21" y="0"/>
                          <a:pt x="29" y="2"/>
                          <a:pt x="34" y="9"/>
                        </a:cubicBezTo>
                        <a:cubicBezTo>
                          <a:pt x="34" y="9"/>
                          <a:pt x="36" y="11"/>
                          <a:pt x="36" y="14"/>
                        </a:cubicBezTo>
                        <a:cubicBezTo>
                          <a:pt x="36" y="14"/>
                          <a:pt x="36" y="16"/>
                          <a:pt x="34" y="19"/>
                        </a:cubicBezTo>
                        <a:cubicBezTo>
                          <a:pt x="34" y="19"/>
                          <a:pt x="33" y="20"/>
                          <a:pt x="31" y="20"/>
                        </a:cubicBezTo>
                        <a:cubicBezTo>
                          <a:pt x="31" y="20"/>
                          <a:pt x="28" y="20"/>
                          <a:pt x="27" y="19"/>
                        </a:cubicBezTo>
                        <a:lnTo>
                          <a:pt x="2" y="9"/>
                        </a:lnTo>
                        <a:cubicBezTo>
                          <a:pt x="2" y="9"/>
                          <a:pt x="1" y="8"/>
                          <a:pt x="0" y="6"/>
                        </a:cubicBezTo>
                        <a:cubicBezTo>
                          <a:pt x="0" y="6"/>
                          <a:pt x="0" y="5"/>
                          <a:pt x="0" y="3"/>
                        </a:cubicBezTo>
                        <a:cubicBezTo>
                          <a:pt x="0" y="3"/>
                          <a:pt x="0" y="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92" name="Freeform 1385"/>
                  <p:cNvSpPr>
                    <a:spLocks noChangeArrowheads="1"/>
                  </p:cNvSpPr>
                  <p:nvPr/>
                </p:nvSpPr>
                <p:spPr bwMode="auto">
                  <a:xfrm>
                    <a:off x="439" y="371"/>
                    <a:ext cx="33" cy="8"/>
                  </a:xfrm>
                  <a:custGeom>
                    <a:avLst/>
                    <a:gdLst>
                      <a:gd name="T0" fmla="*/ 34 w 32"/>
                      <a:gd name="T1" fmla="*/ 0 h 8"/>
                      <a:gd name="T2" fmla="*/ 0 w 32"/>
                      <a:gd name="T3" fmla="*/ 8 h 8"/>
                      <a:gd name="T4" fmla="*/ 34 w 32"/>
                      <a:gd name="T5" fmla="*/ 3 h 8"/>
                      <a:gd name="T6" fmla="*/ 34 w 32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8"/>
                      <a:gd name="T14" fmla="*/ 32 w 32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8">
                        <a:moveTo>
                          <a:pt x="32" y="0"/>
                        </a:moveTo>
                        <a:cubicBezTo>
                          <a:pt x="32" y="0"/>
                          <a:pt x="15" y="0"/>
                          <a:pt x="0" y="8"/>
                        </a:cubicBezTo>
                        <a:cubicBezTo>
                          <a:pt x="0" y="8"/>
                          <a:pt x="15" y="3"/>
                          <a:pt x="32" y="3"/>
                        </a:cubicBezTo>
                        <a:lnTo>
                          <a:pt x="3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93" name="Freeform 1386"/>
                  <p:cNvSpPr>
                    <a:spLocks noChangeArrowheads="1"/>
                  </p:cNvSpPr>
                  <p:nvPr/>
                </p:nvSpPr>
                <p:spPr bwMode="auto">
                  <a:xfrm>
                    <a:off x="454" y="369"/>
                    <a:ext cx="8" cy="4"/>
                  </a:xfrm>
                  <a:custGeom>
                    <a:avLst/>
                    <a:gdLst>
                      <a:gd name="T0" fmla="*/ 0 w 7"/>
                      <a:gd name="T1" fmla="*/ 5 h 3"/>
                      <a:gd name="T2" fmla="*/ 9 w 7"/>
                      <a:gd name="T3" fmla="*/ 0 h 3"/>
                      <a:gd name="T4" fmla="*/ 6 w 7"/>
                      <a:gd name="T5" fmla="*/ 0 h 3"/>
                      <a:gd name="T6" fmla="*/ 2 w 7"/>
                      <a:gd name="T7" fmla="*/ 1 h 3"/>
                      <a:gd name="T8" fmla="*/ 0 w 7"/>
                      <a:gd name="T9" fmla="*/ 5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3"/>
                      <a:gd name="T17" fmla="*/ 7 w 7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3">
                        <a:moveTo>
                          <a:pt x="0" y="3"/>
                        </a:moveTo>
                        <a:cubicBezTo>
                          <a:pt x="0" y="3"/>
                          <a:pt x="4" y="4"/>
                          <a:pt x="7" y="0"/>
                        </a:cubicBezTo>
                        <a:cubicBezTo>
                          <a:pt x="7" y="0"/>
                          <a:pt x="6" y="0"/>
                          <a:pt x="4" y="0"/>
                        </a:cubicBezTo>
                        <a:cubicBezTo>
                          <a:pt x="4" y="0"/>
                          <a:pt x="3" y="0"/>
                          <a:pt x="2" y="1"/>
                        </a:cubicBezTo>
                        <a:cubicBezTo>
                          <a:pt x="2" y="1"/>
                          <a:pt x="0" y="2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94" name="Freeform 1387"/>
                  <p:cNvSpPr>
                    <a:spLocks noChangeArrowheads="1"/>
                  </p:cNvSpPr>
                  <p:nvPr/>
                </p:nvSpPr>
                <p:spPr bwMode="auto">
                  <a:xfrm>
                    <a:off x="33" y="361"/>
                    <a:ext cx="422" cy="131"/>
                  </a:xfrm>
                  <a:custGeom>
                    <a:avLst/>
                    <a:gdLst>
                      <a:gd name="T0" fmla="*/ 57 w 421"/>
                      <a:gd name="T1" fmla="*/ 130 h 131"/>
                      <a:gd name="T2" fmla="*/ 423 w 421"/>
                      <a:gd name="T3" fmla="*/ 57 h 131"/>
                      <a:gd name="T4" fmla="*/ 414 w 421"/>
                      <a:gd name="T5" fmla="*/ 46 h 131"/>
                      <a:gd name="T6" fmla="*/ 334 w 421"/>
                      <a:gd name="T7" fmla="*/ 13 h 131"/>
                      <a:gd name="T8" fmla="*/ 333 w 421"/>
                      <a:gd name="T9" fmla="*/ 6 h 131"/>
                      <a:gd name="T10" fmla="*/ 322 w 421"/>
                      <a:gd name="T11" fmla="*/ 0 h 131"/>
                      <a:gd name="T12" fmla="*/ 0 w 421"/>
                      <a:gd name="T13" fmla="*/ 47 h 131"/>
                      <a:gd name="T14" fmla="*/ 8 w 421"/>
                      <a:gd name="T15" fmla="*/ 55 h 131"/>
                      <a:gd name="T16" fmla="*/ 9 w 421"/>
                      <a:gd name="T17" fmla="*/ 62 h 131"/>
                      <a:gd name="T18" fmla="*/ 51 w 421"/>
                      <a:gd name="T19" fmla="*/ 117 h 131"/>
                      <a:gd name="T20" fmla="*/ 53 w 421"/>
                      <a:gd name="T21" fmla="*/ 131 h 131"/>
                      <a:gd name="T22" fmla="*/ 57 w 421"/>
                      <a:gd name="T23" fmla="*/ 130 h 13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21"/>
                      <a:gd name="T37" fmla="*/ 0 h 131"/>
                      <a:gd name="T38" fmla="*/ 421 w 421"/>
                      <a:gd name="T39" fmla="*/ 131 h 13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21" h="131">
                        <a:moveTo>
                          <a:pt x="57" y="130"/>
                        </a:moveTo>
                        <a:lnTo>
                          <a:pt x="421" y="57"/>
                        </a:lnTo>
                        <a:cubicBezTo>
                          <a:pt x="421" y="57"/>
                          <a:pt x="418" y="50"/>
                          <a:pt x="412" y="46"/>
                        </a:cubicBezTo>
                        <a:lnTo>
                          <a:pt x="332" y="13"/>
                        </a:lnTo>
                        <a:lnTo>
                          <a:pt x="331" y="6"/>
                        </a:lnTo>
                        <a:lnTo>
                          <a:pt x="320" y="0"/>
                        </a:lnTo>
                        <a:lnTo>
                          <a:pt x="0" y="47"/>
                        </a:lnTo>
                        <a:cubicBezTo>
                          <a:pt x="0" y="47"/>
                          <a:pt x="4" y="51"/>
                          <a:pt x="8" y="55"/>
                        </a:cubicBezTo>
                        <a:lnTo>
                          <a:pt x="9" y="62"/>
                        </a:lnTo>
                        <a:lnTo>
                          <a:pt x="51" y="117"/>
                        </a:lnTo>
                        <a:cubicBezTo>
                          <a:pt x="51" y="117"/>
                          <a:pt x="54" y="123"/>
                          <a:pt x="53" y="131"/>
                        </a:cubicBezTo>
                        <a:lnTo>
                          <a:pt x="57" y="13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95" name="Freeform 1388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408"/>
                    <a:ext cx="57" cy="84"/>
                  </a:xfrm>
                  <a:custGeom>
                    <a:avLst/>
                    <a:gdLst>
                      <a:gd name="T0" fmla="*/ 52 w 57"/>
                      <a:gd name="T1" fmla="*/ 84 h 84"/>
                      <a:gd name="T2" fmla="*/ 56 w 57"/>
                      <a:gd name="T3" fmla="*/ 84 h 84"/>
                      <a:gd name="T4" fmla="*/ 55 w 57"/>
                      <a:gd name="T5" fmla="*/ 71 h 84"/>
                      <a:gd name="T6" fmla="*/ 11 w 57"/>
                      <a:gd name="T7" fmla="*/ 16 h 84"/>
                      <a:gd name="T8" fmla="*/ 11 w 57"/>
                      <a:gd name="T9" fmla="*/ 8 h 84"/>
                      <a:gd name="T10" fmla="*/ 3 w 57"/>
                      <a:gd name="T11" fmla="*/ 0 h 84"/>
                      <a:gd name="T12" fmla="*/ 0 w 57"/>
                      <a:gd name="T13" fmla="*/ 0 h 84"/>
                      <a:gd name="T14" fmla="*/ 0 w 57"/>
                      <a:gd name="T15" fmla="*/ 15 h 84"/>
                      <a:gd name="T16" fmla="*/ 52 w 57"/>
                      <a:gd name="T17" fmla="*/ 84 h 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7"/>
                      <a:gd name="T28" fmla="*/ 0 h 84"/>
                      <a:gd name="T29" fmla="*/ 57 w 57"/>
                      <a:gd name="T30" fmla="*/ 84 h 8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7" h="84">
                        <a:moveTo>
                          <a:pt x="52" y="84"/>
                        </a:moveTo>
                        <a:cubicBezTo>
                          <a:pt x="52" y="84"/>
                          <a:pt x="54" y="84"/>
                          <a:pt x="56" y="84"/>
                        </a:cubicBezTo>
                        <a:cubicBezTo>
                          <a:pt x="56" y="84"/>
                          <a:pt x="57" y="77"/>
                          <a:pt x="55" y="71"/>
                        </a:cubicBezTo>
                        <a:lnTo>
                          <a:pt x="11" y="16"/>
                        </a:lnTo>
                        <a:lnTo>
                          <a:pt x="11" y="8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5"/>
                        </a:lnTo>
                        <a:lnTo>
                          <a:pt x="52" y="84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96" name="Freeform 1389"/>
                  <p:cNvSpPr>
                    <a:spLocks noChangeArrowheads="1"/>
                  </p:cNvSpPr>
                  <p:nvPr/>
                </p:nvSpPr>
                <p:spPr bwMode="auto">
                  <a:xfrm>
                    <a:off x="351" y="360"/>
                    <a:ext cx="105" cy="58"/>
                  </a:xfrm>
                  <a:custGeom>
                    <a:avLst/>
                    <a:gdLst>
                      <a:gd name="T0" fmla="*/ 103 w 105"/>
                      <a:gd name="T1" fmla="*/ 59 h 57"/>
                      <a:gd name="T2" fmla="*/ 105 w 105"/>
                      <a:gd name="T3" fmla="*/ 59 h 57"/>
                      <a:gd name="T4" fmla="*/ 97 w 105"/>
                      <a:gd name="T5" fmla="*/ 49 h 57"/>
                      <a:gd name="T6" fmla="*/ 15 w 105"/>
                      <a:gd name="T7" fmla="*/ 12 h 57"/>
                      <a:gd name="T8" fmla="*/ 14 w 105"/>
                      <a:gd name="T9" fmla="*/ 6 h 57"/>
                      <a:gd name="T10" fmla="*/ 2 w 105"/>
                      <a:gd name="T11" fmla="*/ 0 h 57"/>
                      <a:gd name="T12" fmla="*/ 0 w 105"/>
                      <a:gd name="T13" fmla="*/ 0 h 57"/>
                      <a:gd name="T14" fmla="*/ 13 w 105"/>
                      <a:gd name="T15" fmla="*/ 7 h 57"/>
                      <a:gd name="T16" fmla="*/ 13 w 105"/>
                      <a:gd name="T17" fmla="*/ 13 h 57"/>
                      <a:gd name="T18" fmla="*/ 96 w 105"/>
                      <a:gd name="T19" fmla="*/ 51 h 57"/>
                      <a:gd name="T20" fmla="*/ 103 w 105"/>
                      <a:gd name="T21" fmla="*/ 59 h 5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5"/>
                      <a:gd name="T34" fmla="*/ 0 h 57"/>
                      <a:gd name="T35" fmla="*/ 105 w 105"/>
                      <a:gd name="T36" fmla="*/ 57 h 5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5" h="57">
                        <a:moveTo>
                          <a:pt x="103" y="57"/>
                        </a:moveTo>
                        <a:lnTo>
                          <a:pt x="105" y="57"/>
                        </a:lnTo>
                        <a:cubicBezTo>
                          <a:pt x="105" y="57"/>
                          <a:pt x="102" y="51"/>
                          <a:pt x="97" y="47"/>
                        </a:cubicBezTo>
                        <a:lnTo>
                          <a:pt x="15" y="12"/>
                        </a:lnTo>
                        <a:lnTo>
                          <a:pt x="14" y="6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3" y="7"/>
                        </a:lnTo>
                        <a:lnTo>
                          <a:pt x="13" y="13"/>
                        </a:lnTo>
                        <a:lnTo>
                          <a:pt x="96" y="49"/>
                        </a:lnTo>
                        <a:cubicBezTo>
                          <a:pt x="96" y="49"/>
                          <a:pt x="100" y="52"/>
                          <a:pt x="103" y="57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97" name="Freeform 1390"/>
                  <p:cNvSpPr>
                    <a:spLocks noChangeArrowheads="1"/>
                  </p:cNvSpPr>
                  <p:nvPr/>
                </p:nvSpPr>
                <p:spPr bwMode="auto">
                  <a:xfrm>
                    <a:off x="42" y="367"/>
                    <a:ext cx="323" cy="55"/>
                  </a:xfrm>
                  <a:custGeom>
                    <a:avLst/>
                    <a:gdLst>
                      <a:gd name="T0" fmla="*/ 0 w 322"/>
                      <a:gd name="T1" fmla="*/ 49 h 55"/>
                      <a:gd name="T2" fmla="*/ 322 w 322"/>
                      <a:gd name="T3" fmla="*/ 0 h 55"/>
                      <a:gd name="T4" fmla="*/ 324 w 322"/>
                      <a:gd name="T5" fmla="*/ 5 h 55"/>
                      <a:gd name="T6" fmla="*/ 0 w 322"/>
                      <a:gd name="T7" fmla="*/ 55 h 55"/>
                      <a:gd name="T8" fmla="*/ 0 w 322"/>
                      <a:gd name="T9" fmla="*/ 49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2"/>
                      <a:gd name="T16" fmla="*/ 0 h 55"/>
                      <a:gd name="T17" fmla="*/ 322 w 322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2" h="55">
                        <a:moveTo>
                          <a:pt x="0" y="49"/>
                        </a:moveTo>
                        <a:lnTo>
                          <a:pt x="320" y="0"/>
                        </a:lnTo>
                        <a:lnTo>
                          <a:pt x="322" y="5"/>
                        </a:lnTo>
                        <a:lnTo>
                          <a:pt x="0" y="55"/>
                        </a:lnTo>
                        <a:lnTo>
                          <a:pt x="0" y="4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98" name="Freeform 1391"/>
                  <p:cNvSpPr>
                    <a:spLocks noChangeArrowheads="1"/>
                  </p:cNvSpPr>
                  <p:nvPr/>
                </p:nvSpPr>
                <p:spPr bwMode="auto">
                  <a:xfrm>
                    <a:off x="88" y="409"/>
                    <a:ext cx="367" cy="83"/>
                  </a:xfrm>
                  <a:custGeom>
                    <a:avLst/>
                    <a:gdLst>
                      <a:gd name="T0" fmla="*/ 0 w 366"/>
                      <a:gd name="T1" fmla="*/ 75 h 82"/>
                      <a:gd name="T2" fmla="*/ 359 w 366"/>
                      <a:gd name="T3" fmla="*/ 0 h 82"/>
                      <a:gd name="T4" fmla="*/ 368 w 366"/>
                      <a:gd name="T5" fmla="*/ 8 h 82"/>
                      <a:gd name="T6" fmla="*/ 0 w 366"/>
                      <a:gd name="T7" fmla="*/ 84 h 82"/>
                      <a:gd name="T8" fmla="*/ 0 w 366"/>
                      <a:gd name="T9" fmla="*/ 75 h 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6"/>
                      <a:gd name="T16" fmla="*/ 0 h 82"/>
                      <a:gd name="T17" fmla="*/ 366 w 366"/>
                      <a:gd name="T18" fmla="*/ 82 h 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6" h="82">
                        <a:moveTo>
                          <a:pt x="0" y="73"/>
                        </a:moveTo>
                        <a:lnTo>
                          <a:pt x="357" y="0"/>
                        </a:lnTo>
                        <a:cubicBezTo>
                          <a:pt x="357" y="0"/>
                          <a:pt x="363" y="2"/>
                          <a:pt x="366" y="8"/>
                        </a:cubicBezTo>
                        <a:lnTo>
                          <a:pt x="0" y="82"/>
                        </a:lnTo>
                        <a:lnTo>
                          <a:pt x="0" y="7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699" name="Freeform 1392"/>
                  <p:cNvSpPr>
                    <a:spLocks noChangeArrowheads="1"/>
                  </p:cNvSpPr>
                  <p:nvPr/>
                </p:nvSpPr>
                <p:spPr bwMode="auto">
                  <a:xfrm>
                    <a:off x="55" y="380"/>
                    <a:ext cx="373" cy="92"/>
                  </a:xfrm>
                  <a:custGeom>
                    <a:avLst/>
                    <a:gdLst>
                      <a:gd name="T0" fmla="*/ 5 w 372"/>
                      <a:gd name="T1" fmla="*/ 59 h 91"/>
                      <a:gd name="T2" fmla="*/ 35 w 372"/>
                      <a:gd name="T3" fmla="*/ 93 h 91"/>
                      <a:gd name="T4" fmla="*/ 276 w 372"/>
                      <a:gd name="T5" fmla="*/ 43 h 91"/>
                      <a:gd name="T6" fmla="*/ 253 w 372"/>
                      <a:gd name="T7" fmla="*/ 26 h 91"/>
                      <a:gd name="T8" fmla="*/ 296 w 372"/>
                      <a:gd name="T9" fmla="*/ 18 h 91"/>
                      <a:gd name="T10" fmla="*/ 323 w 372"/>
                      <a:gd name="T11" fmla="*/ 33 h 91"/>
                      <a:gd name="T12" fmla="*/ 374 w 372"/>
                      <a:gd name="T13" fmla="*/ 23 h 91"/>
                      <a:gd name="T14" fmla="*/ 374 w 372"/>
                      <a:gd name="T15" fmla="*/ 21 h 91"/>
                      <a:gd name="T16" fmla="*/ 326 w 372"/>
                      <a:gd name="T17" fmla="*/ 0 h 91"/>
                      <a:gd name="T18" fmla="*/ 270 w 372"/>
                      <a:gd name="T19" fmla="*/ 9 h 91"/>
                      <a:gd name="T20" fmla="*/ 263 w 372"/>
                      <a:gd name="T21" fmla="*/ 1 h 91"/>
                      <a:gd name="T22" fmla="*/ 225 w 372"/>
                      <a:gd name="T23" fmla="*/ 8 h 91"/>
                      <a:gd name="T24" fmla="*/ 228 w 372"/>
                      <a:gd name="T25" fmla="*/ 10 h 91"/>
                      <a:gd name="T26" fmla="*/ 224 w 372"/>
                      <a:gd name="T27" fmla="*/ 11 h 91"/>
                      <a:gd name="T28" fmla="*/ 220 w 372"/>
                      <a:gd name="T29" fmla="*/ 8 h 91"/>
                      <a:gd name="T30" fmla="*/ 162 w 372"/>
                      <a:gd name="T31" fmla="*/ 17 h 91"/>
                      <a:gd name="T32" fmla="*/ 168 w 372"/>
                      <a:gd name="T33" fmla="*/ 24 h 91"/>
                      <a:gd name="T34" fmla="*/ 163 w 372"/>
                      <a:gd name="T35" fmla="*/ 25 h 91"/>
                      <a:gd name="T36" fmla="*/ 156 w 372"/>
                      <a:gd name="T37" fmla="*/ 18 h 91"/>
                      <a:gd name="T38" fmla="*/ 99 w 372"/>
                      <a:gd name="T39" fmla="*/ 26 h 91"/>
                      <a:gd name="T40" fmla="*/ 99 w 372"/>
                      <a:gd name="T41" fmla="*/ 31 h 91"/>
                      <a:gd name="T42" fmla="*/ 102 w 372"/>
                      <a:gd name="T43" fmla="*/ 35 h 91"/>
                      <a:gd name="T44" fmla="*/ 96 w 372"/>
                      <a:gd name="T45" fmla="*/ 35 h 91"/>
                      <a:gd name="T46" fmla="*/ 90 w 372"/>
                      <a:gd name="T47" fmla="*/ 28 h 91"/>
                      <a:gd name="T48" fmla="*/ 28 w 372"/>
                      <a:gd name="T49" fmla="*/ 38 h 91"/>
                      <a:gd name="T50" fmla="*/ 27 w 372"/>
                      <a:gd name="T51" fmla="*/ 42 h 91"/>
                      <a:gd name="T52" fmla="*/ 29 w 372"/>
                      <a:gd name="T53" fmla="*/ 48 h 91"/>
                      <a:gd name="T54" fmla="*/ 19 w 372"/>
                      <a:gd name="T55" fmla="*/ 49 h 91"/>
                      <a:gd name="T56" fmla="*/ 13 w 372"/>
                      <a:gd name="T57" fmla="*/ 40 h 91"/>
                      <a:gd name="T58" fmla="*/ 0 w 372"/>
                      <a:gd name="T59" fmla="*/ 42 h 91"/>
                      <a:gd name="T60" fmla="*/ 0 w 372"/>
                      <a:gd name="T61" fmla="*/ 49 h 91"/>
                      <a:gd name="T62" fmla="*/ 5 w 372"/>
                      <a:gd name="T63" fmla="*/ 53 h 91"/>
                      <a:gd name="T64" fmla="*/ 5 w 372"/>
                      <a:gd name="T65" fmla="*/ 59 h 9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72"/>
                      <a:gd name="T100" fmla="*/ 0 h 91"/>
                      <a:gd name="T101" fmla="*/ 372 w 372"/>
                      <a:gd name="T102" fmla="*/ 91 h 9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72" h="91">
                        <a:moveTo>
                          <a:pt x="5" y="57"/>
                        </a:moveTo>
                        <a:lnTo>
                          <a:pt x="35" y="91"/>
                        </a:lnTo>
                        <a:lnTo>
                          <a:pt x="274" y="43"/>
                        </a:lnTo>
                        <a:lnTo>
                          <a:pt x="251" y="26"/>
                        </a:lnTo>
                        <a:lnTo>
                          <a:pt x="294" y="18"/>
                        </a:lnTo>
                        <a:lnTo>
                          <a:pt x="321" y="33"/>
                        </a:lnTo>
                        <a:lnTo>
                          <a:pt x="372" y="23"/>
                        </a:lnTo>
                        <a:lnTo>
                          <a:pt x="372" y="21"/>
                        </a:lnTo>
                        <a:lnTo>
                          <a:pt x="324" y="0"/>
                        </a:lnTo>
                        <a:lnTo>
                          <a:pt x="268" y="9"/>
                        </a:lnTo>
                        <a:lnTo>
                          <a:pt x="261" y="1"/>
                        </a:lnTo>
                        <a:lnTo>
                          <a:pt x="223" y="8"/>
                        </a:lnTo>
                        <a:lnTo>
                          <a:pt x="226" y="10"/>
                        </a:lnTo>
                        <a:lnTo>
                          <a:pt x="222" y="11"/>
                        </a:lnTo>
                        <a:lnTo>
                          <a:pt x="218" y="8"/>
                        </a:lnTo>
                        <a:lnTo>
                          <a:pt x="162" y="17"/>
                        </a:lnTo>
                        <a:lnTo>
                          <a:pt x="168" y="24"/>
                        </a:lnTo>
                        <a:lnTo>
                          <a:pt x="163" y="25"/>
                        </a:lnTo>
                        <a:lnTo>
                          <a:pt x="156" y="18"/>
                        </a:lnTo>
                        <a:lnTo>
                          <a:pt x="99" y="26"/>
                        </a:lnTo>
                        <a:lnTo>
                          <a:pt x="99" y="31"/>
                        </a:lnTo>
                        <a:lnTo>
                          <a:pt x="102" y="35"/>
                        </a:lnTo>
                        <a:lnTo>
                          <a:pt x="96" y="35"/>
                        </a:lnTo>
                        <a:lnTo>
                          <a:pt x="90" y="28"/>
                        </a:lnTo>
                        <a:lnTo>
                          <a:pt x="28" y="38"/>
                        </a:lnTo>
                        <a:lnTo>
                          <a:pt x="27" y="42"/>
                        </a:lnTo>
                        <a:lnTo>
                          <a:pt x="29" y="46"/>
                        </a:lnTo>
                        <a:lnTo>
                          <a:pt x="19" y="47"/>
                        </a:lnTo>
                        <a:lnTo>
                          <a:pt x="13" y="40"/>
                        </a:lnTo>
                        <a:lnTo>
                          <a:pt x="0" y="42"/>
                        </a:lnTo>
                        <a:lnTo>
                          <a:pt x="0" y="47"/>
                        </a:lnTo>
                        <a:lnTo>
                          <a:pt x="5" y="51"/>
                        </a:lnTo>
                        <a:lnTo>
                          <a:pt x="5" y="57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00" name="Freeform 1393"/>
                  <p:cNvSpPr>
                    <a:spLocks noChangeArrowheads="1"/>
                  </p:cNvSpPr>
                  <p:nvPr/>
                </p:nvSpPr>
                <p:spPr bwMode="auto">
                  <a:xfrm>
                    <a:off x="325" y="405"/>
                    <a:ext cx="49" cy="18"/>
                  </a:xfrm>
                  <a:custGeom>
                    <a:avLst/>
                    <a:gdLst>
                      <a:gd name="T0" fmla="*/ 0 w 48"/>
                      <a:gd name="T1" fmla="*/ 11 h 18"/>
                      <a:gd name="T2" fmla="*/ 9 w 48"/>
                      <a:gd name="T3" fmla="*/ 18 h 18"/>
                      <a:gd name="T4" fmla="*/ 50 w 48"/>
                      <a:gd name="T5" fmla="*/ 10 h 18"/>
                      <a:gd name="T6" fmla="*/ 50 w 48"/>
                      <a:gd name="T7" fmla="*/ 7 h 18"/>
                      <a:gd name="T8" fmla="*/ 41 w 48"/>
                      <a:gd name="T9" fmla="*/ 2 h 18"/>
                      <a:gd name="T10" fmla="*/ 27 w 48"/>
                      <a:gd name="T11" fmla="*/ 4 h 18"/>
                      <a:gd name="T12" fmla="*/ 19 w 48"/>
                      <a:gd name="T13" fmla="*/ 0 h 18"/>
                      <a:gd name="T14" fmla="*/ 5 w 48"/>
                      <a:gd name="T15" fmla="*/ 2 h 18"/>
                      <a:gd name="T16" fmla="*/ 10 w 48"/>
                      <a:gd name="T17" fmla="*/ 6 h 18"/>
                      <a:gd name="T18" fmla="*/ 0 w 48"/>
                      <a:gd name="T19" fmla="*/ 9 h 18"/>
                      <a:gd name="T20" fmla="*/ 0 w 48"/>
                      <a:gd name="T21" fmla="*/ 11 h 1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8"/>
                      <a:gd name="T34" fmla="*/ 0 h 18"/>
                      <a:gd name="T35" fmla="*/ 48 w 48"/>
                      <a:gd name="T36" fmla="*/ 18 h 1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8" h="18">
                        <a:moveTo>
                          <a:pt x="0" y="11"/>
                        </a:moveTo>
                        <a:lnTo>
                          <a:pt x="9" y="18"/>
                        </a:lnTo>
                        <a:lnTo>
                          <a:pt x="48" y="10"/>
                        </a:lnTo>
                        <a:lnTo>
                          <a:pt x="48" y="7"/>
                        </a:lnTo>
                        <a:lnTo>
                          <a:pt x="39" y="2"/>
                        </a:lnTo>
                        <a:lnTo>
                          <a:pt x="25" y="4"/>
                        </a:lnTo>
                        <a:lnTo>
                          <a:pt x="19" y="0"/>
                        </a:lnTo>
                        <a:lnTo>
                          <a:pt x="5" y="2"/>
                        </a:ln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01" name="Line 1394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334" y="410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02" name="Freeform 1395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342" y="415"/>
                    <a:ext cx="7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0 w 7"/>
                      <a:gd name="T3" fmla="*/ 0 h 1"/>
                      <a:gd name="T4" fmla="*/ 0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w 7"/>
                      <a:gd name="T11" fmla="*/ 0 h 1"/>
                      <a:gd name="T12" fmla="*/ 0 w 7"/>
                      <a:gd name="T13" fmla="*/ 0 h 1"/>
                      <a:gd name="T14" fmla="*/ 0 w 7"/>
                      <a:gd name="T15" fmla="*/ 0 h 1"/>
                      <a:gd name="T16" fmla="*/ 0 w 7"/>
                      <a:gd name="T17" fmla="*/ 0 h 1"/>
                      <a:gd name="T18" fmla="*/ 1 w 7"/>
                      <a:gd name="T19" fmla="*/ 0 h 1"/>
                      <a:gd name="T20" fmla="*/ 1 w 7"/>
                      <a:gd name="T21" fmla="*/ 0 h 1"/>
                      <a:gd name="T22" fmla="*/ 1 w 7"/>
                      <a:gd name="T23" fmla="*/ 0 h 1"/>
                      <a:gd name="T24" fmla="*/ 1 w 7"/>
                      <a:gd name="T25" fmla="*/ 0 h 1"/>
                      <a:gd name="T26" fmla="*/ 1 w 7"/>
                      <a:gd name="T27" fmla="*/ 0 h 1"/>
                      <a:gd name="T28" fmla="*/ 1 w 7"/>
                      <a:gd name="T29" fmla="*/ 0 h 1"/>
                      <a:gd name="T30" fmla="*/ 1 w 7"/>
                      <a:gd name="T31" fmla="*/ 0 h 1"/>
                      <a:gd name="T32" fmla="*/ 1 w 7"/>
                      <a:gd name="T33" fmla="*/ 0 h 1"/>
                      <a:gd name="T34" fmla="*/ 2 w 7"/>
                      <a:gd name="T35" fmla="*/ 0 h 1"/>
                      <a:gd name="T36" fmla="*/ 2 w 7"/>
                      <a:gd name="T37" fmla="*/ 0 h 1"/>
                      <a:gd name="T38" fmla="*/ 2 w 7"/>
                      <a:gd name="T39" fmla="*/ 0 h 1"/>
                      <a:gd name="T40" fmla="*/ 2 w 7"/>
                      <a:gd name="T41" fmla="*/ 0 h 1"/>
                      <a:gd name="T42" fmla="*/ 2 w 7"/>
                      <a:gd name="T43" fmla="*/ 0 h 1"/>
                      <a:gd name="T44" fmla="*/ 2 w 7"/>
                      <a:gd name="T45" fmla="*/ 0 h 1"/>
                      <a:gd name="T46" fmla="*/ 2 w 7"/>
                      <a:gd name="T47" fmla="*/ 0 h 1"/>
                      <a:gd name="T48" fmla="*/ 3 w 7"/>
                      <a:gd name="T49" fmla="*/ 0 h 1"/>
                      <a:gd name="T50" fmla="*/ 3 w 7"/>
                      <a:gd name="T51" fmla="*/ 0 h 1"/>
                      <a:gd name="T52" fmla="*/ 3 w 7"/>
                      <a:gd name="T53" fmla="*/ 0 h 1"/>
                      <a:gd name="T54" fmla="*/ 3 w 7"/>
                      <a:gd name="T55" fmla="*/ 0 h 1"/>
                      <a:gd name="T56" fmla="*/ 3 w 7"/>
                      <a:gd name="T57" fmla="*/ 0 h 1"/>
                      <a:gd name="T58" fmla="*/ 3 w 7"/>
                      <a:gd name="T59" fmla="*/ 0 h 1"/>
                      <a:gd name="T60" fmla="*/ 3 w 7"/>
                      <a:gd name="T61" fmla="*/ 0 h 1"/>
                      <a:gd name="T62" fmla="*/ 3 w 7"/>
                      <a:gd name="T63" fmla="*/ 0 h 1"/>
                      <a:gd name="T64" fmla="*/ 4 w 7"/>
                      <a:gd name="T65" fmla="*/ 0 h 1"/>
                      <a:gd name="T66" fmla="*/ 4 w 7"/>
                      <a:gd name="T67" fmla="*/ 0 h 1"/>
                      <a:gd name="T68" fmla="*/ 4 w 7"/>
                      <a:gd name="T69" fmla="*/ 0 h 1"/>
                      <a:gd name="T70" fmla="*/ 4 w 7"/>
                      <a:gd name="T71" fmla="*/ 0 h 1"/>
                      <a:gd name="T72" fmla="*/ 4 w 7"/>
                      <a:gd name="T73" fmla="*/ 0 h 1"/>
                      <a:gd name="T74" fmla="*/ 4 w 7"/>
                      <a:gd name="T75" fmla="*/ 0 h 1"/>
                      <a:gd name="T76" fmla="*/ 4 w 7"/>
                      <a:gd name="T77" fmla="*/ 0 h 1"/>
                      <a:gd name="T78" fmla="*/ 5 w 7"/>
                      <a:gd name="T79" fmla="*/ 0 h 1"/>
                      <a:gd name="T80" fmla="*/ 5 w 7"/>
                      <a:gd name="T81" fmla="*/ 0 h 1"/>
                      <a:gd name="T82" fmla="*/ 5 w 7"/>
                      <a:gd name="T83" fmla="*/ 0 h 1"/>
                      <a:gd name="T84" fmla="*/ 5 w 7"/>
                      <a:gd name="T85" fmla="*/ 0 h 1"/>
                      <a:gd name="T86" fmla="*/ 5 w 7"/>
                      <a:gd name="T87" fmla="*/ 0 h 1"/>
                      <a:gd name="T88" fmla="*/ 5 w 7"/>
                      <a:gd name="T89" fmla="*/ 0 h 1"/>
                      <a:gd name="T90" fmla="*/ 5 w 7"/>
                      <a:gd name="T91" fmla="*/ 0 h 1"/>
                      <a:gd name="T92" fmla="*/ 5 w 7"/>
                      <a:gd name="T93" fmla="*/ 0 h 1"/>
                      <a:gd name="T94" fmla="*/ 6 w 7"/>
                      <a:gd name="T95" fmla="*/ 0 h 1"/>
                      <a:gd name="T96" fmla="*/ 6 w 7"/>
                      <a:gd name="T97" fmla="*/ 0 h 1"/>
                      <a:gd name="T98" fmla="*/ 6 w 7"/>
                      <a:gd name="T99" fmla="*/ 0 h 1"/>
                      <a:gd name="T100" fmla="*/ 6 w 7"/>
                      <a:gd name="T101" fmla="*/ 0 h 1"/>
                      <a:gd name="T102" fmla="*/ 6 w 7"/>
                      <a:gd name="T103" fmla="*/ 0 h 1"/>
                      <a:gd name="T104" fmla="*/ 6 w 7"/>
                      <a:gd name="T105" fmla="*/ 0 h 1"/>
                      <a:gd name="T106" fmla="*/ 6 w 7"/>
                      <a:gd name="T107" fmla="*/ 0 h 1"/>
                      <a:gd name="T108" fmla="*/ 6 w 7"/>
                      <a:gd name="T109" fmla="*/ 0 h 1"/>
                      <a:gd name="T110" fmla="*/ 7 w 7"/>
                      <a:gd name="T111" fmla="*/ 0 h 1"/>
                      <a:gd name="T112" fmla="*/ 7 w 7"/>
                      <a:gd name="T113" fmla="*/ 0 h 1"/>
                      <a:gd name="T114" fmla="*/ 7 w 7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"/>
                      <a:gd name="T175" fmla="*/ 0 h 1"/>
                      <a:gd name="T176" fmla="*/ 7 w 7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03" name="Freeform 1396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357" y="412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0 w 6"/>
                      <a:gd name="T3" fmla="*/ 0 h 1"/>
                      <a:gd name="T4" fmla="*/ 0 w 6"/>
                      <a:gd name="T5" fmla="*/ 0 h 1"/>
                      <a:gd name="T6" fmla="*/ 0 w 6"/>
                      <a:gd name="T7" fmla="*/ 0 h 1"/>
                      <a:gd name="T8" fmla="*/ 0 w 6"/>
                      <a:gd name="T9" fmla="*/ 0 h 1"/>
                      <a:gd name="T10" fmla="*/ 0 w 6"/>
                      <a:gd name="T11" fmla="*/ 0 h 1"/>
                      <a:gd name="T12" fmla="*/ 1 w 6"/>
                      <a:gd name="T13" fmla="*/ 0 h 1"/>
                      <a:gd name="T14" fmla="*/ 1 w 6"/>
                      <a:gd name="T15" fmla="*/ 0 h 1"/>
                      <a:gd name="T16" fmla="*/ 1 w 6"/>
                      <a:gd name="T17" fmla="*/ 0 h 1"/>
                      <a:gd name="T18" fmla="*/ 1 w 6"/>
                      <a:gd name="T19" fmla="*/ 0 h 1"/>
                      <a:gd name="T20" fmla="*/ 1 w 6"/>
                      <a:gd name="T21" fmla="*/ 0 h 1"/>
                      <a:gd name="T22" fmla="*/ 2 w 6"/>
                      <a:gd name="T23" fmla="*/ 0 h 1"/>
                      <a:gd name="T24" fmla="*/ 2 w 6"/>
                      <a:gd name="T25" fmla="*/ 0 h 1"/>
                      <a:gd name="T26" fmla="*/ 2 w 6"/>
                      <a:gd name="T27" fmla="*/ 0 h 1"/>
                      <a:gd name="T28" fmla="*/ 2 w 6"/>
                      <a:gd name="T29" fmla="*/ 0 h 1"/>
                      <a:gd name="T30" fmla="*/ 2 w 6"/>
                      <a:gd name="T31" fmla="*/ 0 h 1"/>
                      <a:gd name="T32" fmla="*/ 3 w 6"/>
                      <a:gd name="T33" fmla="*/ 0 h 1"/>
                      <a:gd name="T34" fmla="*/ 3 w 6"/>
                      <a:gd name="T35" fmla="*/ 0 h 1"/>
                      <a:gd name="T36" fmla="*/ 3 w 6"/>
                      <a:gd name="T37" fmla="*/ 0 h 1"/>
                      <a:gd name="T38" fmla="*/ 3 w 6"/>
                      <a:gd name="T39" fmla="*/ 0 h 1"/>
                      <a:gd name="T40" fmla="*/ 3 w 6"/>
                      <a:gd name="T41" fmla="*/ 0 h 1"/>
                      <a:gd name="T42" fmla="*/ 3 w 6"/>
                      <a:gd name="T43" fmla="*/ 0 h 1"/>
                      <a:gd name="T44" fmla="*/ 4 w 6"/>
                      <a:gd name="T45" fmla="*/ 0 h 1"/>
                      <a:gd name="T46" fmla="*/ 4 w 6"/>
                      <a:gd name="T47" fmla="*/ 0 h 1"/>
                      <a:gd name="T48" fmla="*/ 4 w 6"/>
                      <a:gd name="T49" fmla="*/ 0 h 1"/>
                      <a:gd name="T50" fmla="*/ 4 w 6"/>
                      <a:gd name="T51" fmla="*/ 0 h 1"/>
                      <a:gd name="T52" fmla="*/ 4 w 6"/>
                      <a:gd name="T53" fmla="*/ 0 h 1"/>
                      <a:gd name="T54" fmla="*/ 5 w 6"/>
                      <a:gd name="T55" fmla="*/ 0 h 1"/>
                      <a:gd name="T56" fmla="*/ 5 w 6"/>
                      <a:gd name="T57" fmla="*/ 0 h 1"/>
                      <a:gd name="T58" fmla="*/ 5 w 6"/>
                      <a:gd name="T59" fmla="*/ 0 h 1"/>
                      <a:gd name="T60" fmla="*/ 5 w 6"/>
                      <a:gd name="T61" fmla="*/ 0 h 1"/>
                      <a:gd name="T62" fmla="*/ 5 w 6"/>
                      <a:gd name="T63" fmla="*/ 0 h 1"/>
                      <a:gd name="T64" fmla="*/ 6 w 6"/>
                      <a:gd name="T65" fmla="*/ 0 h 1"/>
                      <a:gd name="T66" fmla="*/ 6 w 6"/>
                      <a:gd name="T67" fmla="*/ 0 h 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6"/>
                      <a:gd name="T103" fmla="*/ 0 h 1"/>
                      <a:gd name="T104" fmla="*/ 6 w 6"/>
                      <a:gd name="T105" fmla="*/ 1 h 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6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04" name="Line 1397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347" y="395"/>
                    <a:ext cx="3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05" name="Freeform 1398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385"/>
                    <a:ext cx="42" cy="23"/>
                  </a:xfrm>
                  <a:custGeom>
                    <a:avLst/>
                    <a:gdLst>
                      <a:gd name="T0" fmla="*/ 0 w 41"/>
                      <a:gd name="T1" fmla="*/ 0 h 23"/>
                      <a:gd name="T2" fmla="*/ 43 w 41"/>
                      <a:gd name="T3" fmla="*/ 19 h 23"/>
                      <a:gd name="T4" fmla="*/ 43 w 41"/>
                      <a:gd name="T5" fmla="*/ 23 h 23"/>
                      <a:gd name="T6" fmla="*/ 0 60000 65536"/>
                      <a:gd name="T7" fmla="*/ 0 60000 65536"/>
                      <a:gd name="T8" fmla="*/ 0 60000 65536"/>
                      <a:gd name="T9" fmla="*/ 0 w 41"/>
                      <a:gd name="T10" fmla="*/ 0 h 23"/>
                      <a:gd name="T11" fmla="*/ 41 w 41"/>
                      <a:gd name="T12" fmla="*/ 23 h 2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" h="23">
                        <a:moveTo>
                          <a:pt x="0" y="0"/>
                        </a:moveTo>
                        <a:lnTo>
                          <a:pt x="41" y="19"/>
                        </a:lnTo>
                        <a:lnTo>
                          <a:pt x="41" y="23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06" name="Freeform 1399"/>
                  <p:cNvSpPr>
                    <a:spLocks noChangeArrowheads="1"/>
                  </p:cNvSpPr>
                  <p:nvPr/>
                </p:nvSpPr>
                <p:spPr bwMode="auto">
                  <a:xfrm>
                    <a:off x="371" y="382"/>
                    <a:ext cx="43" cy="24"/>
                  </a:xfrm>
                  <a:custGeom>
                    <a:avLst/>
                    <a:gdLst>
                      <a:gd name="T0" fmla="*/ 0 w 43"/>
                      <a:gd name="T1" fmla="*/ 0 h 24"/>
                      <a:gd name="T2" fmla="*/ 43 w 43"/>
                      <a:gd name="T3" fmla="*/ 19 h 24"/>
                      <a:gd name="T4" fmla="*/ 43 w 43"/>
                      <a:gd name="T5" fmla="*/ 24 h 24"/>
                      <a:gd name="T6" fmla="*/ 0 60000 65536"/>
                      <a:gd name="T7" fmla="*/ 0 60000 65536"/>
                      <a:gd name="T8" fmla="*/ 0 60000 65536"/>
                      <a:gd name="T9" fmla="*/ 0 w 43"/>
                      <a:gd name="T10" fmla="*/ 0 h 24"/>
                      <a:gd name="T11" fmla="*/ 43 w 43"/>
                      <a:gd name="T12" fmla="*/ 24 h 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" h="24">
                        <a:moveTo>
                          <a:pt x="0" y="0"/>
                        </a:moveTo>
                        <a:lnTo>
                          <a:pt x="43" y="19"/>
                        </a:lnTo>
                        <a:lnTo>
                          <a:pt x="43" y="24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07" name="Freeform 140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388"/>
                    <a:ext cx="16" cy="10"/>
                  </a:xfrm>
                  <a:custGeom>
                    <a:avLst/>
                    <a:gdLst>
                      <a:gd name="T0" fmla="*/ 2 w 15"/>
                      <a:gd name="T1" fmla="*/ 0 h 10"/>
                      <a:gd name="T2" fmla="*/ 17 w 15"/>
                      <a:gd name="T3" fmla="*/ 9 h 10"/>
                      <a:gd name="T4" fmla="*/ 14 w 15"/>
                      <a:gd name="T5" fmla="*/ 10 h 10"/>
                      <a:gd name="T6" fmla="*/ 0 w 15"/>
                      <a:gd name="T7" fmla="*/ 0 h 10"/>
                      <a:gd name="T8" fmla="*/ 2 w 15"/>
                      <a:gd name="T9" fmla="*/ 0 h 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10"/>
                      <a:gd name="T17" fmla="*/ 15 w 15"/>
                      <a:gd name="T18" fmla="*/ 10 h 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10">
                        <a:moveTo>
                          <a:pt x="2" y="0"/>
                        </a:moveTo>
                        <a:lnTo>
                          <a:pt x="15" y="9"/>
                        </a:lnTo>
                        <a:lnTo>
                          <a:pt x="12" y="10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08" name="Freeform 1401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310" y="399"/>
                    <a:ext cx="10" cy="1"/>
                  </a:xfrm>
                  <a:custGeom>
                    <a:avLst/>
                    <a:gdLst>
                      <a:gd name="T0" fmla="*/ 0 w 9"/>
                      <a:gd name="T1" fmla="*/ 0 h 1"/>
                      <a:gd name="T2" fmla="*/ 11 w 9"/>
                      <a:gd name="T3" fmla="*/ 0 h 1"/>
                      <a:gd name="T4" fmla="*/ 0 60000 65536"/>
                      <a:gd name="T5" fmla="*/ 0 60000 65536"/>
                      <a:gd name="T6" fmla="*/ 0 w 9"/>
                      <a:gd name="T7" fmla="*/ 0 h 1"/>
                      <a:gd name="T8" fmla="*/ 9 w 9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9" h="1">
                        <a:moveTo>
                          <a:pt x="0" y="0"/>
                        </a:moveTo>
                        <a:lnTo>
                          <a:pt x="9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09" name="Line 1402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94" y="390"/>
                    <a:ext cx="1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10" name="Line 1403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306" y="38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11" name="Line 1404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317" y="395"/>
                    <a:ext cx="1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12" name="Line 1405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303" y="422"/>
                    <a:ext cx="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13" name="Freeform 1406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422"/>
                    <a:ext cx="5" cy="8"/>
                  </a:xfrm>
                  <a:custGeom>
                    <a:avLst/>
                    <a:gdLst>
                      <a:gd name="T0" fmla="*/ 0 w 5"/>
                      <a:gd name="T1" fmla="*/ 0 h 8"/>
                      <a:gd name="T2" fmla="*/ 4 w 5"/>
                      <a:gd name="T3" fmla="*/ 4 h 8"/>
                      <a:gd name="T4" fmla="*/ 5 w 5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8"/>
                      <a:gd name="T11" fmla="*/ 5 w 5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8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5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14" name="Freeform 1407"/>
                  <p:cNvSpPr>
                    <a:spLocks noChangeArrowheads="1"/>
                  </p:cNvSpPr>
                  <p:nvPr/>
                </p:nvSpPr>
                <p:spPr bwMode="auto">
                  <a:xfrm>
                    <a:off x="267" y="423"/>
                    <a:ext cx="7" cy="10"/>
                  </a:xfrm>
                  <a:custGeom>
                    <a:avLst/>
                    <a:gdLst>
                      <a:gd name="T0" fmla="*/ 0 w 7"/>
                      <a:gd name="T1" fmla="*/ 0 h 9"/>
                      <a:gd name="T2" fmla="*/ 7 w 7"/>
                      <a:gd name="T3" fmla="*/ 7 h 9"/>
                      <a:gd name="T4" fmla="*/ 7 w 7"/>
                      <a:gd name="T5" fmla="*/ 11 h 9"/>
                      <a:gd name="T6" fmla="*/ 0 60000 65536"/>
                      <a:gd name="T7" fmla="*/ 0 60000 65536"/>
                      <a:gd name="T8" fmla="*/ 0 60000 65536"/>
                      <a:gd name="T9" fmla="*/ 0 w 7"/>
                      <a:gd name="T10" fmla="*/ 0 h 9"/>
                      <a:gd name="T11" fmla="*/ 7 w 7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" h="9">
                        <a:moveTo>
                          <a:pt x="0" y="0"/>
                        </a:moveTo>
                        <a:lnTo>
                          <a:pt x="7" y="5"/>
                        </a:lnTo>
                        <a:lnTo>
                          <a:pt x="7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15" name="Freeform 1408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428"/>
                    <a:ext cx="6" cy="9"/>
                  </a:xfrm>
                  <a:custGeom>
                    <a:avLst/>
                    <a:gdLst>
                      <a:gd name="T0" fmla="*/ 0 w 6"/>
                      <a:gd name="T1" fmla="*/ 0 h 8"/>
                      <a:gd name="T2" fmla="*/ 5 w 6"/>
                      <a:gd name="T3" fmla="*/ 7 h 8"/>
                      <a:gd name="T4" fmla="*/ 6 w 6"/>
                      <a:gd name="T5" fmla="*/ 10 h 8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8"/>
                      <a:gd name="T11" fmla="*/ 6 w 6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8">
                        <a:moveTo>
                          <a:pt x="0" y="0"/>
                        </a:moveTo>
                        <a:lnTo>
                          <a:pt x="5" y="5"/>
                        </a:lnTo>
                        <a:lnTo>
                          <a:pt x="6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16" name="Freeform 1409"/>
                  <p:cNvSpPr>
                    <a:spLocks noChangeArrowheads="1"/>
                  </p:cNvSpPr>
                  <p:nvPr/>
                </p:nvSpPr>
                <p:spPr bwMode="auto">
                  <a:xfrm>
                    <a:off x="148" y="447"/>
                    <a:ext cx="6" cy="9"/>
                  </a:xfrm>
                  <a:custGeom>
                    <a:avLst/>
                    <a:gdLst>
                      <a:gd name="T0" fmla="*/ 0 w 5"/>
                      <a:gd name="T1" fmla="*/ 0 h 9"/>
                      <a:gd name="T2" fmla="*/ 7 w 5"/>
                      <a:gd name="T3" fmla="*/ 4 h 9"/>
                      <a:gd name="T4" fmla="*/ 7 w 5"/>
                      <a:gd name="T5" fmla="*/ 9 h 9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9"/>
                      <a:gd name="T11" fmla="*/ 5 w 5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9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17" name="Freeform 1410"/>
                  <p:cNvSpPr>
                    <a:spLocks noChangeArrowheads="1"/>
                  </p:cNvSpPr>
                  <p:nvPr/>
                </p:nvSpPr>
                <p:spPr bwMode="auto">
                  <a:xfrm>
                    <a:off x="127" y="452"/>
                    <a:ext cx="4" cy="9"/>
                  </a:xfrm>
                  <a:custGeom>
                    <a:avLst/>
                    <a:gdLst>
                      <a:gd name="T0" fmla="*/ 0 w 3"/>
                      <a:gd name="T1" fmla="*/ 0 h 8"/>
                      <a:gd name="T2" fmla="*/ 5 w 3"/>
                      <a:gd name="T3" fmla="*/ 3 h 8"/>
                      <a:gd name="T4" fmla="*/ 5 w 3"/>
                      <a:gd name="T5" fmla="*/ 10 h 8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8"/>
                      <a:gd name="T11" fmla="*/ 3 w 3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8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18" name="Freeform 1411"/>
                  <p:cNvSpPr>
                    <a:spLocks noChangeArrowheads="1"/>
                  </p:cNvSpPr>
                  <p:nvPr/>
                </p:nvSpPr>
                <p:spPr bwMode="auto">
                  <a:xfrm>
                    <a:off x="104" y="455"/>
                    <a:ext cx="5" cy="10"/>
                  </a:xfrm>
                  <a:custGeom>
                    <a:avLst/>
                    <a:gdLst>
                      <a:gd name="T0" fmla="*/ 0 w 4"/>
                      <a:gd name="T1" fmla="*/ 0 h 9"/>
                      <a:gd name="T2" fmla="*/ 6 w 4"/>
                      <a:gd name="T3" fmla="*/ 7 h 9"/>
                      <a:gd name="T4" fmla="*/ 6 w 4"/>
                      <a:gd name="T5" fmla="*/ 11 h 9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9"/>
                      <a:gd name="T11" fmla="*/ 4 w 4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9">
                        <a:moveTo>
                          <a:pt x="0" y="0"/>
                        </a:moveTo>
                        <a:lnTo>
                          <a:pt x="4" y="5"/>
                        </a:lnTo>
                        <a:lnTo>
                          <a:pt x="4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19" name="Line 1412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99" y="44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0" name="Line 1413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90" y="43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1" name="Line 1414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76" y="43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2" name="Line 1415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94" y="4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3" name="Line 1416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14" y="44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4" name="Line 1417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17" y="44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5" name="Line 1418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08" y="43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6" name="Line 1419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12" y="42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7" name="Line 1420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7" y="420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8" name="Freeform 1421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114" y="416"/>
                    <a:ext cx="8" cy="1"/>
                  </a:xfrm>
                  <a:custGeom>
                    <a:avLst/>
                    <a:gdLst>
                      <a:gd name="T0" fmla="*/ 0 w 7"/>
                      <a:gd name="T1" fmla="*/ 1 h 1"/>
                      <a:gd name="T2" fmla="*/ 9 w 7"/>
                      <a:gd name="T3" fmla="*/ 0 h 1"/>
                      <a:gd name="T4" fmla="*/ 0 60000 65536"/>
                      <a:gd name="T5" fmla="*/ 0 60000 65536"/>
                      <a:gd name="T6" fmla="*/ 0 w 7"/>
                      <a:gd name="T7" fmla="*/ 0 h 1"/>
                      <a:gd name="T8" fmla="*/ 7 w 7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" h="1">
                        <a:moveTo>
                          <a:pt x="0" y="1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29" name="Line 1422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27" y="42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0" name="Line 1423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24" y="4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1" name="Line 1424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32" y="438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2" name="Line 1425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2" y="44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3" name="Line 1426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50" y="44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4" name="Line 1427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51" y="43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5" name="Line 1428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40" y="429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6" name="Line 1429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42" y="42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7" name="Line 1430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130" y="41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8" name="Line 143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64" y="43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39" name="Line 1432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57" y="42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0" name="Line 1433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68" y="4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1" name="Line 1434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83" y="43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2" name="Line 1435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98" y="43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3" name="Line 1436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84" y="42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4" name="Line 1437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73" y="42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5" name="Line 1438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69" y="40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6" name="Line 1439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2" y="416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7" name="Line 1440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84" y="40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8" name="Line 1441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92" y="41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49" name="Line 1442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91" y="42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0" name="Line 1443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00" y="42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1" name="Line 1444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98" y="404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2" name="Line 1445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206" y="41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3" name="Line 1446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206" y="41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4" name="Line 1447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15" y="43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5" name="Line 1448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217" y="42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6" name="Line 1449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31" y="42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7" name="Line 1450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30" y="42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8" name="Line 1451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20" y="41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59" name="Line 1452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33" y="39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60" name="Line 1453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237" y="404"/>
                    <a:ext cx="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61" name="Freeform 1454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235" y="412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6 w 6"/>
                      <a:gd name="T3" fmla="*/ 0 h 1"/>
                      <a:gd name="T4" fmla="*/ 0 60000 65536"/>
                      <a:gd name="T5" fmla="*/ 0 60000 65536"/>
                      <a:gd name="T6" fmla="*/ 0 w 6"/>
                      <a:gd name="T7" fmla="*/ 0 h 1"/>
                      <a:gd name="T8" fmla="*/ 6 w 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">
                        <a:moveTo>
                          <a:pt x="0" y="0"/>
                        </a:move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62" name="Line 1455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45" y="41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63" name="Line 1456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47" y="42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64" name="Line 1457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48" y="39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65" name="Line 1458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48" y="40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66" name="Line 1459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50" y="411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67" name="Line 1460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260" y="41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68" name="Line 1461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94" y="394"/>
                    <a:ext cx="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69" name="Line 1462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98" y="40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70" name="Line 1463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61" y="402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71" name="Line 1464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261" y="39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72" name="Line 1465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74" y="418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73" name="Line 1466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75" y="41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74" name="Line 1467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78" y="40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75" name="Line 1468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86" y="45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76" name="Freeform 1469"/>
                  <p:cNvSpPr>
                    <a:spLocks noChangeArrowheads="1"/>
                  </p:cNvSpPr>
                  <p:nvPr/>
                </p:nvSpPr>
                <p:spPr bwMode="auto">
                  <a:xfrm>
                    <a:off x="76" y="397"/>
                    <a:ext cx="239" cy="54"/>
                  </a:xfrm>
                  <a:custGeom>
                    <a:avLst/>
                    <a:gdLst>
                      <a:gd name="T0" fmla="*/ 4 w 239"/>
                      <a:gd name="T1" fmla="*/ 42 h 53"/>
                      <a:gd name="T2" fmla="*/ 23 w 239"/>
                      <a:gd name="T3" fmla="*/ 38 h 53"/>
                      <a:gd name="T4" fmla="*/ 32 w 239"/>
                      <a:gd name="T5" fmla="*/ 44 h 53"/>
                      <a:gd name="T6" fmla="*/ 42 w 239"/>
                      <a:gd name="T7" fmla="*/ 35 h 53"/>
                      <a:gd name="T8" fmla="*/ 62 w 239"/>
                      <a:gd name="T9" fmla="*/ 54 h 53"/>
                      <a:gd name="T10" fmla="*/ 65 w 239"/>
                      <a:gd name="T11" fmla="*/ 46 h 53"/>
                      <a:gd name="T12" fmla="*/ 66 w 239"/>
                      <a:gd name="T13" fmla="*/ 38 h 53"/>
                      <a:gd name="T14" fmla="*/ 72 w 239"/>
                      <a:gd name="T15" fmla="*/ 30 h 53"/>
                      <a:gd name="T16" fmla="*/ 77 w 239"/>
                      <a:gd name="T17" fmla="*/ 23 h 53"/>
                      <a:gd name="T18" fmla="*/ 83 w 239"/>
                      <a:gd name="T19" fmla="*/ 42 h 53"/>
                      <a:gd name="T20" fmla="*/ 81 w 239"/>
                      <a:gd name="T21" fmla="*/ 36 h 53"/>
                      <a:gd name="T22" fmla="*/ 99 w 239"/>
                      <a:gd name="T23" fmla="*/ 40 h 53"/>
                      <a:gd name="T24" fmla="*/ 99 w 239"/>
                      <a:gd name="T25" fmla="*/ 32 h 53"/>
                      <a:gd name="T26" fmla="*/ 104 w 239"/>
                      <a:gd name="T27" fmla="*/ 23 h 53"/>
                      <a:gd name="T28" fmla="*/ 88 w 239"/>
                      <a:gd name="T29" fmla="*/ 25 h 53"/>
                      <a:gd name="T30" fmla="*/ 91 w 239"/>
                      <a:gd name="T31" fmla="*/ 19 h 53"/>
                      <a:gd name="T32" fmla="*/ 107 w 239"/>
                      <a:gd name="T33" fmla="*/ 16 h 53"/>
                      <a:gd name="T34" fmla="*/ 115 w 239"/>
                      <a:gd name="T35" fmla="*/ 29 h 53"/>
                      <a:gd name="T36" fmla="*/ 114 w 239"/>
                      <a:gd name="T37" fmla="*/ 36 h 53"/>
                      <a:gd name="T38" fmla="*/ 121 w 239"/>
                      <a:gd name="T39" fmla="*/ 20 h 53"/>
                      <a:gd name="T40" fmla="*/ 136 w 239"/>
                      <a:gd name="T41" fmla="*/ 18 h 53"/>
                      <a:gd name="T42" fmla="*/ 131 w 239"/>
                      <a:gd name="T43" fmla="*/ 25 h 53"/>
                      <a:gd name="T44" fmla="*/ 131 w 239"/>
                      <a:gd name="T45" fmla="*/ 35 h 53"/>
                      <a:gd name="T46" fmla="*/ 148 w 239"/>
                      <a:gd name="T47" fmla="*/ 31 h 53"/>
                      <a:gd name="T48" fmla="*/ 146 w 239"/>
                      <a:gd name="T49" fmla="*/ 22 h 53"/>
                      <a:gd name="T50" fmla="*/ 152 w 239"/>
                      <a:gd name="T51" fmla="*/ 15 h 53"/>
                      <a:gd name="T52" fmla="*/ 152 w 239"/>
                      <a:gd name="T53" fmla="*/ 10 h 53"/>
                      <a:gd name="T54" fmla="*/ 181 w 239"/>
                      <a:gd name="T55" fmla="*/ 6 h 53"/>
                      <a:gd name="T56" fmla="*/ 183 w 239"/>
                      <a:gd name="T57" fmla="*/ 12 h 53"/>
                      <a:gd name="T58" fmla="*/ 184 w 239"/>
                      <a:gd name="T59" fmla="*/ 31 h 53"/>
                      <a:gd name="T60" fmla="*/ 199 w 239"/>
                      <a:gd name="T61" fmla="*/ 1 h 53"/>
                      <a:gd name="T62" fmla="*/ 222 w 239"/>
                      <a:gd name="T63" fmla="*/ 10 h 53"/>
                      <a:gd name="T64" fmla="*/ 232 w 239"/>
                      <a:gd name="T65" fmla="*/ 13 h 53"/>
                      <a:gd name="T66" fmla="*/ 239 w 239"/>
                      <a:gd name="T67" fmla="*/ 19 h 5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39"/>
                      <a:gd name="T103" fmla="*/ 0 h 53"/>
                      <a:gd name="T104" fmla="*/ 239 w 239"/>
                      <a:gd name="T105" fmla="*/ 53 h 5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39" h="53">
                        <a:moveTo>
                          <a:pt x="0" y="41"/>
                        </a:moveTo>
                        <a:lnTo>
                          <a:pt x="4" y="40"/>
                        </a:lnTo>
                        <a:moveTo>
                          <a:pt x="18" y="37"/>
                        </a:moveTo>
                        <a:lnTo>
                          <a:pt x="23" y="36"/>
                        </a:lnTo>
                        <a:moveTo>
                          <a:pt x="28" y="43"/>
                        </a:moveTo>
                        <a:lnTo>
                          <a:pt x="32" y="42"/>
                        </a:lnTo>
                        <a:moveTo>
                          <a:pt x="38" y="34"/>
                        </a:moveTo>
                        <a:lnTo>
                          <a:pt x="42" y="33"/>
                        </a:lnTo>
                        <a:moveTo>
                          <a:pt x="58" y="53"/>
                        </a:moveTo>
                        <a:lnTo>
                          <a:pt x="62" y="52"/>
                        </a:lnTo>
                        <a:moveTo>
                          <a:pt x="62" y="45"/>
                        </a:moveTo>
                        <a:lnTo>
                          <a:pt x="65" y="44"/>
                        </a:lnTo>
                        <a:moveTo>
                          <a:pt x="62" y="37"/>
                        </a:moveTo>
                        <a:lnTo>
                          <a:pt x="66" y="36"/>
                        </a:lnTo>
                        <a:moveTo>
                          <a:pt x="68" y="29"/>
                        </a:moveTo>
                        <a:lnTo>
                          <a:pt x="72" y="28"/>
                        </a:lnTo>
                        <a:moveTo>
                          <a:pt x="73" y="24"/>
                        </a:moveTo>
                        <a:lnTo>
                          <a:pt x="77" y="23"/>
                        </a:lnTo>
                        <a:moveTo>
                          <a:pt x="79" y="41"/>
                        </a:moveTo>
                        <a:lnTo>
                          <a:pt x="83" y="40"/>
                        </a:lnTo>
                        <a:moveTo>
                          <a:pt x="79" y="34"/>
                        </a:moveTo>
                        <a:lnTo>
                          <a:pt x="81" y="34"/>
                        </a:lnTo>
                        <a:moveTo>
                          <a:pt x="96" y="39"/>
                        </a:moveTo>
                        <a:lnTo>
                          <a:pt x="99" y="38"/>
                        </a:lnTo>
                        <a:moveTo>
                          <a:pt x="95" y="32"/>
                        </a:moveTo>
                        <a:lnTo>
                          <a:pt x="99" y="30"/>
                        </a:lnTo>
                        <a:moveTo>
                          <a:pt x="102" y="24"/>
                        </a:moveTo>
                        <a:lnTo>
                          <a:pt x="104" y="23"/>
                        </a:lnTo>
                        <a:moveTo>
                          <a:pt x="86" y="26"/>
                        </a:moveTo>
                        <a:lnTo>
                          <a:pt x="88" y="25"/>
                        </a:lnTo>
                        <a:moveTo>
                          <a:pt x="88" y="20"/>
                        </a:moveTo>
                        <a:lnTo>
                          <a:pt x="91" y="19"/>
                        </a:lnTo>
                        <a:moveTo>
                          <a:pt x="104" y="17"/>
                        </a:moveTo>
                        <a:lnTo>
                          <a:pt x="107" y="16"/>
                        </a:lnTo>
                        <a:moveTo>
                          <a:pt x="112" y="27"/>
                        </a:moveTo>
                        <a:lnTo>
                          <a:pt x="115" y="27"/>
                        </a:lnTo>
                        <a:moveTo>
                          <a:pt x="112" y="35"/>
                        </a:moveTo>
                        <a:lnTo>
                          <a:pt x="114" y="34"/>
                        </a:lnTo>
                        <a:moveTo>
                          <a:pt x="119" y="21"/>
                        </a:moveTo>
                        <a:lnTo>
                          <a:pt x="121" y="20"/>
                        </a:lnTo>
                        <a:moveTo>
                          <a:pt x="133" y="18"/>
                        </a:moveTo>
                        <a:lnTo>
                          <a:pt x="136" y="18"/>
                        </a:lnTo>
                        <a:moveTo>
                          <a:pt x="129" y="26"/>
                        </a:moveTo>
                        <a:lnTo>
                          <a:pt x="131" y="25"/>
                        </a:lnTo>
                        <a:moveTo>
                          <a:pt x="128" y="34"/>
                        </a:moveTo>
                        <a:lnTo>
                          <a:pt x="131" y="33"/>
                        </a:lnTo>
                        <a:moveTo>
                          <a:pt x="144" y="30"/>
                        </a:moveTo>
                        <a:lnTo>
                          <a:pt x="148" y="29"/>
                        </a:lnTo>
                        <a:moveTo>
                          <a:pt x="145" y="23"/>
                        </a:moveTo>
                        <a:lnTo>
                          <a:pt x="146" y="22"/>
                        </a:lnTo>
                        <a:moveTo>
                          <a:pt x="149" y="16"/>
                        </a:moveTo>
                        <a:lnTo>
                          <a:pt x="152" y="15"/>
                        </a:lnTo>
                        <a:moveTo>
                          <a:pt x="149" y="10"/>
                        </a:moveTo>
                        <a:lnTo>
                          <a:pt x="152" y="10"/>
                        </a:lnTo>
                        <a:moveTo>
                          <a:pt x="178" y="7"/>
                        </a:moveTo>
                        <a:lnTo>
                          <a:pt x="181" y="6"/>
                        </a:lnTo>
                        <a:moveTo>
                          <a:pt x="179" y="12"/>
                        </a:moveTo>
                        <a:lnTo>
                          <a:pt x="183" y="12"/>
                        </a:lnTo>
                        <a:moveTo>
                          <a:pt x="181" y="30"/>
                        </a:moveTo>
                        <a:lnTo>
                          <a:pt x="184" y="29"/>
                        </a:lnTo>
                        <a:moveTo>
                          <a:pt x="203" y="0"/>
                        </a:moveTo>
                        <a:lnTo>
                          <a:pt x="199" y="1"/>
                        </a:lnTo>
                        <a:moveTo>
                          <a:pt x="218" y="11"/>
                        </a:moveTo>
                        <a:lnTo>
                          <a:pt x="222" y="10"/>
                        </a:lnTo>
                        <a:moveTo>
                          <a:pt x="225" y="15"/>
                        </a:moveTo>
                        <a:lnTo>
                          <a:pt x="232" y="13"/>
                        </a:lnTo>
                        <a:moveTo>
                          <a:pt x="234" y="21"/>
                        </a:moveTo>
                        <a:lnTo>
                          <a:pt x="239" y="19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77" name="Oval 1470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480" y="378"/>
                    <a:ext cx="5" cy="1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78" name="Freeform 1471"/>
                  <p:cNvSpPr>
                    <a:spLocks noChangeArrowheads="1"/>
                  </p:cNvSpPr>
                  <p:nvPr/>
                </p:nvSpPr>
                <p:spPr bwMode="auto">
                  <a:xfrm>
                    <a:off x="5" y="0"/>
                    <a:ext cx="286" cy="323"/>
                  </a:xfrm>
                  <a:custGeom>
                    <a:avLst/>
                    <a:gdLst>
                      <a:gd name="T0" fmla="*/ 0 w 286"/>
                      <a:gd name="T1" fmla="*/ 0 h 322"/>
                      <a:gd name="T2" fmla="*/ 278 w 286"/>
                      <a:gd name="T3" fmla="*/ 20 h 322"/>
                      <a:gd name="T4" fmla="*/ 286 w 286"/>
                      <a:gd name="T5" fmla="*/ 296 h 322"/>
                      <a:gd name="T6" fmla="*/ 10 w 286"/>
                      <a:gd name="T7" fmla="*/ 324 h 322"/>
                      <a:gd name="T8" fmla="*/ 0 w 286"/>
                      <a:gd name="T9" fmla="*/ 0 h 3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6"/>
                      <a:gd name="T16" fmla="*/ 0 h 322"/>
                      <a:gd name="T17" fmla="*/ 286 w 286"/>
                      <a:gd name="T18" fmla="*/ 322 h 3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6" h="322">
                        <a:moveTo>
                          <a:pt x="0" y="0"/>
                        </a:moveTo>
                        <a:lnTo>
                          <a:pt x="278" y="20"/>
                        </a:lnTo>
                        <a:lnTo>
                          <a:pt x="286" y="294"/>
                        </a:lnTo>
                        <a:lnTo>
                          <a:pt x="10" y="322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79" name="Freeform 1472"/>
                  <p:cNvSpPr>
                    <a:spLocks noChangeArrowheads="1"/>
                  </p:cNvSpPr>
                  <p:nvPr/>
                </p:nvSpPr>
                <p:spPr bwMode="auto">
                  <a:xfrm>
                    <a:off x="19" y="14"/>
                    <a:ext cx="261" cy="272"/>
                  </a:xfrm>
                  <a:custGeom>
                    <a:avLst/>
                    <a:gdLst>
                      <a:gd name="T0" fmla="*/ 0 w 260"/>
                      <a:gd name="T1" fmla="*/ 0 h 271"/>
                      <a:gd name="T2" fmla="*/ 256 w 260"/>
                      <a:gd name="T3" fmla="*/ 17 h 271"/>
                      <a:gd name="T4" fmla="*/ 262 w 260"/>
                      <a:gd name="T5" fmla="*/ 254 h 271"/>
                      <a:gd name="T6" fmla="*/ 8 w 260"/>
                      <a:gd name="T7" fmla="*/ 273 h 271"/>
                      <a:gd name="T8" fmla="*/ 0 w 260"/>
                      <a:gd name="T9" fmla="*/ 0 h 2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"/>
                      <a:gd name="T16" fmla="*/ 0 h 271"/>
                      <a:gd name="T17" fmla="*/ 260 w 260"/>
                      <a:gd name="T18" fmla="*/ 271 h 2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" h="271">
                        <a:moveTo>
                          <a:pt x="0" y="0"/>
                        </a:moveTo>
                        <a:lnTo>
                          <a:pt x="254" y="17"/>
                        </a:lnTo>
                        <a:lnTo>
                          <a:pt x="260" y="252"/>
                        </a:lnTo>
                        <a:lnTo>
                          <a:pt x="8" y="271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80" name="Freeform 1473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286"/>
                    <a:ext cx="251" cy="28"/>
                  </a:xfrm>
                  <a:custGeom>
                    <a:avLst/>
                    <a:gdLst>
                      <a:gd name="T0" fmla="*/ 0 w 251"/>
                      <a:gd name="T1" fmla="*/ 28 h 28"/>
                      <a:gd name="T2" fmla="*/ 0 w 251"/>
                      <a:gd name="T3" fmla="*/ 23 h 28"/>
                      <a:gd name="T4" fmla="*/ 251 w 251"/>
                      <a:gd name="T5" fmla="*/ 0 h 28"/>
                      <a:gd name="T6" fmla="*/ 251 w 251"/>
                      <a:gd name="T7" fmla="*/ 3 h 28"/>
                      <a:gd name="T8" fmla="*/ 0 w 251"/>
                      <a:gd name="T9" fmla="*/ 28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1"/>
                      <a:gd name="T16" fmla="*/ 0 h 28"/>
                      <a:gd name="T17" fmla="*/ 251 w 251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1" h="28">
                        <a:moveTo>
                          <a:pt x="0" y="28"/>
                        </a:moveTo>
                        <a:lnTo>
                          <a:pt x="0" y="23"/>
                        </a:lnTo>
                        <a:lnTo>
                          <a:pt x="251" y="0"/>
                        </a:lnTo>
                        <a:lnTo>
                          <a:pt x="251" y="3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81" name="Freeform 1474"/>
                  <p:cNvSpPr>
                    <a:spLocks noChangeArrowheads="1"/>
                  </p:cNvSpPr>
                  <p:nvPr/>
                </p:nvSpPr>
                <p:spPr bwMode="auto">
                  <a:xfrm>
                    <a:off x="317" y="320"/>
                    <a:ext cx="106" cy="26"/>
                  </a:xfrm>
                  <a:custGeom>
                    <a:avLst/>
                    <a:gdLst>
                      <a:gd name="T0" fmla="*/ 10 w 106"/>
                      <a:gd name="T1" fmla="*/ 12 h 25"/>
                      <a:gd name="T2" fmla="*/ 106 w 106"/>
                      <a:gd name="T3" fmla="*/ 0 h 25"/>
                      <a:gd name="T4" fmla="*/ 98 w 106"/>
                      <a:gd name="T5" fmla="*/ 16 h 25"/>
                      <a:gd name="T6" fmla="*/ 0 w 106"/>
                      <a:gd name="T7" fmla="*/ 27 h 25"/>
                      <a:gd name="T8" fmla="*/ 10 w 106"/>
                      <a:gd name="T9" fmla="*/ 12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"/>
                      <a:gd name="T16" fmla="*/ 0 h 25"/>
                      <a:gd name="T17" fmla="*/ 106 w 106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" h="25">
                        <a:moveTo>
                          <a:pt x="10" y="12"/>
                        </a:moveTo>
                        <a:lnTo>
                          <a:pt x="106" y="0"/>
                        </a:lnTo>
                        <a:cubicBezTo>
                          <a:pt x="106" y="0"/>
                          <a:pt x="104" y="8"/>
                          <a:pt x="98" y="14"/>
                        </a:cubicBezTo>
                        <a:lnTo>
                          <a:pt x="0" y="25"/>
                        </a:lnTo>
                        <a:lnTo>
                          <a:pt x="1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82" name="Freeform 1475"/>
                  <p:cNvSpPr>
                    <a:spLocks noChangeArrowheads="1"/>
                  </p:cNvSpPr>
                  <p:nvPr/>
                </p:nvSpPr>
                <p:spPr bwMode="auto">
                  <a:xfrm>
                    <a:off x="481" y="399"/>
                    <a:ext cx="26" cy="10"/>
                  </a:xfrm>
                  <a:custGeom>
                    <a:avLst/>
                    <a:gdLst>
                      <a:gd name="T0" fmla="*/ 1 w 26"/>
                      <a:gd name="T1" fmla="*/ 3 h 9"/>
                      <a:gd name="T2" fmla="*/ 26 w 26"/>
                      <a:gd name="T3" fmla="*/ 0 h 9"/>
                      <a:gd name="T4" fmla="*/ 26 w 26"/>
                      <a:gd name="T5" fmla="*/ 4 h 9"/>
                      <a:gd name="T6" fmla="*/ 13 w 26"/>
                      <a:gd name="T7" fmla="*/ 10 h 9"/>
                      <a:gd name="T8" fmla="*/ 0 w 26"/>
                      <a:gd name="T9" fmla="*/ 10 h 9"/>
                      <a:gd name="T10" fmla="*/ 1 w 26"/>
                      <a:gd name="T11" fmla="*/ 3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"/>
                      <a:gd name="T19" fmla="*/ 0 h 9"/>
                      <a:gd name="T20" fmla="*/ 26 w 26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" h="9">
                        <a:moveTo>
                          <a:pt x="1" y="3"/>
                        </a:moveTo>
                        <a:lnTo>
                          <a:pt x="26" y="0"/>
                        </a:lnTo>
                        <a:lnTo>
                          <a:pt x="26" y="4"/>
                        </a:lnTo>
                        <a:cubicBezTo>
                          <a:pt x="26" y="4"/>
                          <a:pt x="20" y="7"/>
                          <a:pt x="13" y="8"/>
                        </a:cubicBezTo>
                        <a:cubicBezTo>
                          <a:pt x="13" y="8"/>
                          <a:pt x="6" y="9"/>
                          <a:pt x="0" y="8"/>
                        </a:cubicBezTo>
                        <a:lnTo>
                          <a:pt x="1" y="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83" name="Freeform 1476"/>
                  <p:cNvSpPr>
                    <a:spLocks noChangeArrowheads="1"/>
                  </p:cNvSpPr>
                  <p:nvPr/>
                </p:nvSpPr>
                <p:spPr bwMode="auto">
                  <a:xfrm>
                    <a:off x="35" y="361"/>
                    <a:ext cx="327" cy="56"/>
                  </a:xfrm>
                  <a:custGeom>
                    <a:avLst/>
                    <a:gdLst>
                      <a:gd name="T0" fmla="*/ 8 w 327"/>
                      <a:gd name="T1" fmla="*/ 57 h 55"/>
                      <a:gd name="T2" fmla="*/ 327 w 327"/>
                      <a:gd name="T3" fmla="*/ 5 h 55"/>
                      <a:gd name="T4" fmla="*/ 316 w 327"/>
                      <a:gd name="T5" fmla="*/ 0 h 55"/>
                      <a:gd name="T6" fmla="*/ 0 w 327"/>
                      <a:gd name="T7" fmla="*/ 48 h 55"/>
                      <a:gd name="T8" fmla="*/ 8 w 327"/>
                      <a:gd name="T9" fmla="*/ 57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7"/>
                      <a:gd name="T16" fmla="*/ 0 h 55"/>
                      <a:gd name="T17" fmla="*/ 327 w 327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7" h="55">
                        <a:moveTo>
                          <a:pt x="8" y="55"/>
                        </a:moveTo>
                        <a:lnTo>
                          <a:pt x="327" y="5"/>
                        </a:lnTo>
                        <a:lnTo>
                          <a:pt x="316" y="0"/>
                        </a:lnTo>
                        <a:lnTo>
                          <a:pt x="0" y="46"/>
                        </a:lnTo>
                        <a:lnTo>
                          <a:pt x="8" y="5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3784" name="Line 1477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52" y="401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85" name="Line 1478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69" y="385"/>
                    <a:ext cx="8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86" name="Line 1479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78" y="370"/>
                    <a:ext cx="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669" name="Text Box 1480"/>
              <p:cNvSpPr txBox="1">
                <a:spLocks noChangeArrowheads="1"/>
              </p:cNvSpPr>
              <p:nvPr/>
            </p:nvSpPr>
            <p:spPr bwMode="auto">
              <a:xfrm>
                <a:off x="-64" y="479"/>
                <a:ext cx="958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5401" tIns="25401" rIns="25401" bIns="25401" anchor="ctr"/>
              <a:lstStyle/>
              <a:p>
                <a:pPr algn="ctr" defTabSz="455613">
                  <a:lnSpc>
                    <a:spcPts val="1250"/>
                  </a:lnSpc>
                </a:pPr>
                <a:endParaRPr lang="en-GB" sz="1400" dirty="0">
                  <a:latin typeface="Constantia" pitchFamily="18" charset="0"/>
                </a:endParaRPr>
              </a:p>
              <a:p>
                <a:pPr algn="ctr" defTabSz="455613">
                  <a:lnSpc>
                    <a:spcPts val="1250"/>
                  </a:lnSpc>
                </a:pPr>
                <a:endParaRPr lang="en-GB" sz="1400" dirty="0">
                  <a:latin typeface="Constantia" pitchFamily="18" charset="0"/>
                </a:endParaRPr>
              </a:p>
              <a:p>
                <a:pPr algn="ctr" defTabSz="455613">
                  <a:lnSpc>
                    <a:spcPts val="1250"/>
                  </a:lnSpc>
                </a:pPr>
                <a:r>
                  <a:rPr lang="en-GB" sz="1400" dirty="0">
                    <a:latin typeface="Constantia" pitchFamily="18" charset="0"/>
                  </a:rPr>
                  <a:t>Учреждения ЖКХ</a:t>
                </a:r>
              </a:p>
            </p:txBody>
          </p:sp>
        </p:grpSp>
        <p:grpSp>
          <p:nvGrpSpPr>
            <p:cNvPr id="4015" name="Group 1481"/>
            <p:cNvGrpSpPr>
              <a:grpSpLocks/>
            </p:cNvGrpSpPr>
            <p:nvPr/>
          </p:nvGrpSpPr>
          <p:grpSpPr bwMode="auto">
            <a:xfrm>
              <a:off x="2955925" y="5192713"/>
              <a:ext cx="1322388" cy="1555750"/>
              <a:chOff x="0" y="0"/>
              <a:chExt cx="834" cy="981"/>
            </a:xfrm>
          </p:grpSpPr>
          <p:grpSp>
            <p:nvGrpSpPr>
              <p:cNvPr id="4016" name="Group 1482"/>
              <p:cNvGrpSpPr>
                <a:grpSpLocks/>
              </p:cNvGrpSpPr>
              <p:nvPr/>
            </p:nvGrpSpPr>
            <p:grpSpPr bwMode="auto">
              <a:xfrm>
                <a:off x="0" y="0"/>
                <a:ext cx="829" cy="633"/>
                <a:chOff x="0" y="0"/>
                <a:chExt cx="829" cy="634"/>
              </a:xfrm>
            </p:grpSpPr>
            <p:grpSp>
              <p:nvGrpSpPr>
                <p:cNvPr id="4018" name="Group 148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79" cy="367"/>
                  <a:chOff x="0" y="0"/>
                  <a:chExt cx="379" cy="367"/>
                </a:xfrm>
              </p:grpSpPr>
              <p:sp>
                <p:nvSpPr>
                  <p:cNvPr id="4249" name="Freeform 1484"/>
                  <p:cNvSpPr>
                    <a:spLocks noChangeArrowheads="1"/>
                  </p:cNvSpPr>
                  <p:nvPr/>
                </p:nvSpPr>
                <p:spPr bwMode="auto">
                  <a:xfrm>
                    <a:off x="65" y="248"/>
                    <a:ext cx="114" cy="38"/>
                  </a:xfrm>
                  <a:custGeom>
                    <a:avLst/>
                    <a:gdLst>
                      <a:gd name="T0" fmla="*/ 0 w 114"/>
                      <a:gd name="T1" fmla="*/ 38 h 37"/>
                      <a:gd name="T2" fmla="*/ 2 w 114"/>
                      <a:gd name="T3" fmla="*/ 30 h 37"/>
                      <a:gd name="T4" fmla="*/ 6 w 114"/>
                      <a:gd name="T5" fmla="*/ 24 h 37"/>
                      <a:gd name="T6" fmla="*/ 107 w 114"/>
                      <a:gd name="T7" fmla="*/ 22 h 37"/>
                      <a:gd name="T8" fmla="*/ 112 w 114"/>
                      <a:gd name="T9" fmla="*/ 28 h 37"/>
                      <a:gd name="T10" fmla="*/ 114 w 114"/>
                      <a:gd name="T11" fmla="*/ 36 h 37"/>
                      <a:gd name="T12" fmla="*/ 100 w 114"/>
                      <a:gd name="T13" fmla="*/ 44 h 37"/>
                      <a:gd name="T14" fmla="*/ 9 w 114"/>
                      <a:gd name="T15" fmla="*/ 44 h 37"/>
                      <a:gd name="T16" fmla="*/ 0 w 114"/>
                      <a:gd name="T17" fmla="*/ 38 h 3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14"/>
                      <a:gd name="T28" fmla="*/ 0 h 37"/>
                      <a:gd name="T29" fmla="*/ 114 w 114"/>
                      <a:gd name="T30" fmla="*/ 37 h 3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14" h="37">
                        <a:moveTo>
                          <a:pt x="0" y="36"/>
                        </a:moveTo>
                        <a:cubicBezTo>
                          <a:pt x="0" y="36"/>
                          <a:pt x="0" y="31"/>
                          <a:pt x="2" y="28"/>
                        </a:cubicBezTo>
                        <a:cubicBezTo>
                          <a:pt x="2" y="28"/>
                          <a:pt x="4" y="24"/>
                          <a:pt x="6" y="22"/>
                        </a:cubicBezTo>
                        <a:cubicBezTo>
                          <a:pt x="6" y="22"/>
                          <a:pt x="56" y="0"/>
                          <a:pt x="107" y="20"/>
                        </a:cubicBezTo>
                        <a:cubicBezTo>
                          <a:pt x="107" y="20"/>
                          <a:pt x="110" y="22"/>
                          <a:pt x="112" y="26"/>
                        </a:cubicBezTo>
                        <a:cubicBezTo>
                          <a:pt x="112" y="26"/>
                          <a:pt x="113" y="29"/>
                          <a:pt x="114" y="34"/>
                        </a:cubicBezTo>
                        <a:cubicBezTo>
                          <a:pt x="114" y="34"/>
                          <a:pt x="108" y="40"/>
                          <a:pt x="100" y="42"/>
                        </a:cubicBezTo>
                        <a:cubicBezTo>
                          <a:pt x="100" y="42"/>
                          <a:pt x="55" y="54"/>
                          <a:pt x="9" y="42"/>
                        </a:cubicBezTo>
                        <a:cubicBezTo>
                          <a:pt x="9" y="42"/>
                          <a:pt x="4" y="41"/>
                          <a:pt x="0" y="3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50" name="Freeform 1485"/>
                  <p:cNvSpPr>
                    <a:spLocks noChangeArrowheads="1"/>
                  </p:cNvSpPr>
                  <p:nvPr/>
                </p:nvSpPr>
                <p:spPr bwMode="auto">
                  <a:xfrm>
                    <a:off x="70" y="250"/>
                    <a:ext cx="104" cy="26"/>
                  </a:xfrm>
                  <a:custGeom>
                    <a:avLst/>
                    <a:gdLst>
                      <a:gd name="T0" fmla="*/ 6 w 104"/>
                      <a:gd name="T1" fmla="*/ 11 h 25"/>
                      <a:gd name="T2" fmla="*/ 8 w 104"/>
                      <a:gd name="T3" fmla="*/ 8 h 25"/>
                      <a:gd name="T4" fmla="*/ 13 w 104"/>
                      <a:gd name="T5" fmla="*/ 6 h 25"/>
                      <a:gd name="T6" fmla="*/ 20 w 104"/>
                      <a:gd name="T7" fmla="*/ 4 h 25"/>
                      <a:gd name="T8" fmla="*/ 28 w 104"/>
                      <a:gd name="T9" fmla="*/ 2 h 25"/>
                      <a:gd name="T10" fmla="*/ 37 w 104"/>
                      <a:gd name="T11" fmla="*/ 1 h 25"/>
                      <a:gd name="T12" fmla="*/ 46 w 104"/>
                      <a:gd name="T13" fmla="*/ 0 h 25"/>
                      <a:gd name="T14" fmla="*/ 56 w 104"/>
                      <a:gd name="T15" fmla="*/ 0 h 25"/>
                      <a:gd name="T16" fmla="*/ 66 w 104"/>
                      <a:gd name="T17" fmla="*/ 0 h 25"/>
                      <a:gd name="T18" fmla="*/ 75 w 104"/>
                      <a:gd name="T19" fmla="*/ 1 h 25"/>
                      <a:gd name="T20" fmla="*/ 83 w 104"/>
                      <a:gd name="T21" fmla="*/ 2 h 25"/>
                      <a:gd name="T22" fmla="*/ 89 w 104"/>
                      <a:gd name="T23" fmla="*/ 4 h 25"/>
                      <a:gd name="T24" fmla="*/ 94 w 104"/>
                      <a:gd name="T25" fmla="*/ 6 h 25"/>
                      <a:gd name="T26" fmla="*/ 97 w 104"/>
                      <a:gd name="T27" fmla="*/ 9 h 25"/>
                      <a:gd name="T28" fmla="*/ 98 w 104"/>
                      <a:gd name="T29" fmla="*/ 11 h 25"/>
                      <a:gd name="T30" fmla="*/ 97 w 104"/>
                      <a:gd name="T31" fmla="*/ 16 h 25"/>
                      <a:gd name="T32" fmla="*/ 94 w 104"/>
                      <a:gd name="T33" fmla="*/ 18 h 25"/>
                      <a:gd name="T34" fmla="*/ 89 w 104"/>
                      <a:gd name="T35" fmla="*/ 21 h 25"/>
                      <a:gd name="T36" fmla="*/ 82 w 104"/>
                      <a:gd name="T37" fmla="*/ 23 h 25"/>
                      <a:gd name="T38" fmla="*/ 74 w 104"/>
                      <a:gd name="T39" fmla="*/ 24 h 25"/>
                      <a:gd name="T40" fmla="*/ 65 w 104"/>
                      <a:gd name="T41" fmla="*/ 25 h 25"/>
                      <a:gd name="T42" fmla="*/ 55 w 104"/>
                      <a:gd name="T43" fmla="*/ 26 h 25"/>
                      <a:gd name="T44" fmla="*/ 46 w 104"/>
                      <a:gd name="T45" fmla="*/ 26 h 25"/>
                      <a:gd name="T46" fmla="*/ 36 w 104"/>
                      <a:gd name="T47" fmla="*/ 26 h 25"/>
                      <a:gd name="T48" fmla="*/ 27 w 104"/>
                      <a:gd name="T49" fmla="*/ 25 h 25"/>
                      <a:gd name="T50" fmla="*/ 19 w 104"/>
                      <a:gd name="T51" fmla="*/ 23 h 25"/>
                      <a:gd name="T52" fmla="*/ 13 w 104"/>
                      <a:gd name="T53" fmla="*/ 22 h 25"/>
                      <a:gd name="T54" fmla="*/ 8 w 104"/>
                      <a:gd name="T55" fmla="*/ 20 h 25"/>
                      <a:gd name="T56" fmla="*/ 6 w 104"/>
                      <a:gd name="T57" fmla="*/ 17 h 25"/>
                      <a:gd name="T58" fmla="*/ 0 w 104"/>
                      <a:gd name="T59" fmla="*/ 15 h 25"/>
                      <a:gd name="T60" fmla="*/ 1 w 104"/>
                      <a:gd name="T61" fmla="*/ 11 h 25"/>
                      <a:gd name="T62" fmla="*/ 4 w 104"/>
                      <a:gd name="T63" fmla="*/ 8 h 25"/>
                      <a:gd name="T64" fmla="*/ 10 w 104"/>
                      <a:gd name="T65" fmla="*/ 6 h 25"/>
                      <a:gd name="T66" fmla="*/ 17 w 104"/>
                      <a:gd name="T67" fmla="*/ 3 h 25"/>
                      <a:gd name="T68" fmla="*/ 26 w 104"/>
                      <a:gd name="T69" fmla="*/ 2 h 25"/>
                      <a:gd name="T70" fmla="*/ 37 w 104"/>
                      <a:gd name="T71" fmla="*/ 0 h 25"/>
                      <a:gd name="T72" fmla="*/ 47 w 104"/>
                      <a:gd name="T73" fmla="*/ 0 h 25"/>
                      <a:gd name="T74" fmla="*/ 58 w 104"/>
                      <a:gd name="T75" fmla="*/ 0 h 25"/>
                      <a:gd name="T76" fmla="*/ 69 w 104"/>
                      <a:gd name="T77" fmla="*/ 0 h 25"/>
                      <a:gd name="T78" fmla="*/ 79 w 104"/>
                      <a:gd name="T79" fmla="*/ 1 h 25"/>
                      <a:gd name="T80" fmla="*/ 87 w 104"/>
                      <a:gd name="T81" fmla="*/ 2 h 25"/>
                      <a:gd name="T82" fmla="*/ 94 w 104"/>
                      <a:gd name="T83" fmla="*/ 4 h 25"/>
                      <a:gd name="T84" fmla="*/ 100 w 104"/>
                      <a:gd name="T85" fmla="*/ 7 h 25"/>
                      <a:gd name="T86" fmla="*/ 103 w 104"/>
                      <a:gd name="T87" fmla="*/ 9 h 25"/>
                      <a:gd name="T88" fmla="*/ 104 w 104"/>
                      <a:gd name="T89" fmla="*/ 12 h 25"/>
                      <a:gd name="T90" fmla="*/ 102 w 104"/>
                      <a:gd name="T91" fmla="*/ 16 h 25"/>
                      <a:gd name="T92" fmla="*/ 98 w 104"/>
                      <a:gd name="T93" fmla="*/ 19 h 25"/>
                      <a:gd name="T94" fmla="*/ 92 w 104"/>
                      <a:gd name="T95" fmla="*/ 22 h 25"/>
                      <a:gd name="T96" fmla="*/ 85 w 104"/>
                      <a:gd name="T97" fmla="*/ 24 h 25"/>
                      <a:gd name="T98" fmla="*/ 76 w 104"/>
                      <a:gd name="T99" fmla="*/ 25 h 25"/>
                      <a:gd name="T100" fmla="*/ 65 w 104"/>
                      <a:gd name="T101" fmla="*/ 27 h 25"/>
                      <a:gd name="T102" fmla="*/ 54 w 104"/>
                      <a:gd name="T103" fmla="*/ 27 h 25"/>
                      <a:gd name="T104" fmla="*/ 43 w 104"/>
                      <a:gd name="T105" fmla="*/ 27 h 25"/>
                      <a:gd name="T106" fmla="*/ 33 w 104"/>
                      <a:gd name="T107" fmla="*/ 27 h 25"/>
                      <a:gd name="T108" fmla="*/ 23 w 104"/>
                      <a:gd name="T109" fmla="*/ 26 h 25"/>
                      <a:gd name="T110" fmla="*/ 15 w 104"/>
                      <a:gd name="T111" fmla="*/ 24 h 25"/>
                      <a:gd name="T112" fmla="*/ 8 w 104"/>
                      <a:gd name="T113" fmla="*/ 22 h 25"/>
                      <a:gd name="T114" fmla="*/ 3 w 104"/>
                      <a:gd name="T115" fmla="*/ 20 h 25"/>
                      <a:gd name="T116" fmla="*/ 0 w 104"/>
                      <a:gd name="T117" fmla="*/ 17 h 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04"/>
                      <a:gd name="T178" fmla="*/ 0 h 25"/>
                      <a:gd name="T179" fmla="*/ 104 w 104"/>
                      <a:gd name="T180" fmla="*/ 25 h 25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04" h="25">
                        <a:moveTo>
                          <a:pt x="5" y="13"/>
                        </a:moveTo>
                        <a:lnTo>
                          <a:pt x="5" y="13"/>
                        </a:lnTo>
                        <a:lnTo>
                          <a:pt x="5" y="12"/>
                        </a:lnTo>
                        <a:lnTo>
                          <a:pt x="5" y="11"/>
                        </a:lnTo>
                        <a:lnTo>
                          <a:pt x="6" y="11"/>
                        </a:lnTo>
                        <a:lnTo>
                          <a:pt x="6" y="10"/>
                        </a:lnTo>
                        <a:lnTo>
                          <a:pt x="7" y="10"/>
                        </a:lnTo>
                        <a:lnTo>
                          <a:pt x="7" y="9"/>
                        </a:lnTo>
                        <a:lnTo>
                          <a:pt x="8" y="9"/>
                        </a:lnTo>
                        <a:lnTo>
                          <a:pt x="8" y="8"/>
                        </a:lnTo>
                        <a:lnTo>
                          <a:pt x="9" y="8"/>
                        </a:lnTo>
                        <a:lnTo>
                          <a:pt x="10" y="8"/>
                        </a:lnTo>
                        <a:lnTo>
                          <a:pt x="10" y="7"/>
                        </a:lnTo>
                        <a:lnTo>
                          <a:pt x="11" y="7"/>
                        </a:lnTo>
                        <a:lnTo>
                          <a:pt x="12" y="6"/>
                        </a:lnTo>
                        <a:lnTo>
                          <a:pt x="13" y="6"/>
                        </a:lnTo>
                        <a:lnTo>
                          <a:pt x="14" y="6"/>
                        </a:lnTo>
                        <a:lnTo>
                          <a:pt x="14" y="5"/>
                        </a:lnTo>
                        <a:lnTo>
                          <a:pt x="15" y="5"/>
                        </a:lnTo>
                        <a:lnTo>
                          <a:pt x="16" y="5"/>
                        </a:lnTo>
                        <a:lnTo>
                          <a:pt x="17" y="5"/>
                        </a:lnTo>
                        <a:lnTo>
                          <a:pt x="17" y="4"/>
                        </a:lnTo>
                        <a:lnTo>
                          <a:pt x="18" y="4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5" y="3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2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1"/>
                        </a:lnTo>
                        <a:lnTo>
                          <a:pt x="37" y="1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0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1"/>
                        </a:lnTo>
                        <a:lnTo>
                          <a:pt x="71" y="1"/>
                        </a:lnTo>
                        <a:lnTo>
                          <a:pt x="72" y="1"/>
                        </a:lnTo>
                        <a:lnTo>
                          <a:pt x="73" y="1"/>
                        </a:lnTo>
                        <a:lnTo>
                          <a:pt x="74" y="1"/>
                        </a:lnTo>
                        <a:lnTo>
                          <a:pt x="75" y="1"/>
                        </a:lnTo>
                        <a:lnTo>
                          <a:pt x="76" y="1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8" y="2"/>
                        </a:lnTo>
                        <a:lnTo>
                          <a:pt x="79" y="2"/>
                        </a:lnTo>
                        <a:lnTo>
                          <a:pt x="80" y="2"/>
                        </a:lnTo>
                        <a:lnTo>
                          <a:pt x="81" y="2"/>
                        </a:lnTo>
                        <a:lnTo>
                          <a:pt x="82" y="2"/>
                        </a:lnTo>
                        <a:lnTo>
                          <a:pt x="83" y="2"/>
                        </a:lnTo>
                        <a:lnTo>
                          <a:pt x="84" y="3"/>
                        </a:lnTo>
                        <a:lnTo>
                          <a:pt x="85" y="3"/>
                        </a:lnTo>
                        <a:lnTo>
                          <a:pt x="86" y="3"/>
                        </a:lnTo>
                        <a:lnTo>
                          <a:pt x="87" y="3"/>
                        </a:lnTo>
                        <a:lnTo>
                          <a:pt x="87" y="4"/>
                        </a:lnTo>
                        <a:lnTo>
                          <a:pt x="88" y="4"/>
                        </a:lnTo>
                        <a:lnTo>
                          <a:pt x="89" y="4"/>
                        </a:lnTo>
                        <a:lnTo>
                          <a:pt x="90" y="4"/>
                        </a:lnTo>
                        <a:lnTo>
                          <a:pt x="90" y="5"/>
                        </a:lnTo>
                        <a:lnTo>
                          <a:pt x="91" y="5"/>
                        </a:lnTo>
                        <a:lnTo>
                          <a:pt x="92" y="5"/>
                        </a:lnTo>
                        <a:lnTo>
                          <a:pt x="93" y="5"/>
                        </a:lnTo>
                        <a:lnTo>
                          <a:pt x="93" y="6"/>
                        </a:lnTo>
                        <a:lnTo>
                          <a:pt x="94" y="6"/>
                        </a:lnTo>
                        <a:lnTo>
                          <a:pt x="95" y="7"/>
                        </a:lnTo>
                        <a:lnTo>
                          <a:pt x="96" y="7"/>
                        </a:lnTo>
                        <a:lnTo>
                          <a:pt x="96" y="8"/>
                        </a:lnTo>
                        <a:lnTo>
                          <a:pt x="97" y="8"/>
                        </a:lnTo>
                        <a:lnTo>
                          <a:pt x="97" y="9"/>
                        </a:lnTo>
                        <a:lnTo>
                          <a:pt x="98" y="9"/>
                        </a:lnTo>
                        <a:lnTo>
                          <a:pt x="98" y="10"/>
                        </a:lnTo>
                        <a:lnTo>
                          <a:pt x="98" y="11"/>
                        </a:lnTo>
                        <a:lnTo>
                          <a:pt x="98" y="12"/>
                        </a:lnTo>
                        <a:lnTo>
                          <a:pt x="98" y="13"/>
                        </a:lnTo>
                        <a:lnTo>
                          <a:pt x="97" y="13"/>
                        </a:lnTo>
                        <a:lnTo>
                          <a:pt x="97" y="14"/>
                        </a:lnTo>
                        <a:lnTo>
                          <a:pt x="96" y="14"/>
                        </a:lnTo>
                        <a:lnTo>
                          <a:pt x="96" y="15"/>
                        </a:lnTo>
                        <a:lnTo>
                          <a:pt x="95" y="15"/>
                        </a:lnTo>
                        <a:lnTo>
                          <a:pt x="95" y="16"/>
                        </a:lnTo>
                        <a:lnTo>
                          <a:pt x="94" y="16"/>
                        </a:lnTo>
                        <a:lnTo>
                          <a:pt x="93" y="17"/>
                        </a:lnTo>
                        <a:lnTo>
                          <a:pt x="92" y="17"/>
                        </a:lnTo>
                        <a:lnTo>
                          <a:pt x="91" y="18"/>
                        </a:lnTo>
                        <a:lnTo>
                          <a:pt x="90" y="18"/>
                        </a:lnTo>
                        <a:lnTo>
                          <a:pt x="89" y="18"/>
                        </a:lnTo>
                        <a:lnTo>
                          <a:pt x="89" y="19"/>
                        </a:lnTo>
                        <a:lnTo>
                          <a:pt x="88" y="19"/>
                        </a:lnTo>
                        <a:lnTo>
                          <a:pt x="87" y="19"/>
                        </a:lnTo>
                        <a:lnTo>
                          <a:pt x="86" y="19"/>
                        </a:lnTo>
                        <a:lnTo>
                          <a:pt x="86" y="20"/>
                        </a:lnTo>
                        <a:lnTo>
                          <a:pt x="85" y="20"/>
                        </a:lnTo>
                        <a:lnTo>
                          <a:pt x="84" y="20"/>
                        </a:lnTo>
                        <a:lnTo>
                          <a:pt x="83" y="20"/>
                        </a:lnTo>
                        <a:lnTo>
                          <a:pt x="82" y="21"/>
                        </a:lnTo>
                        <a:lnTo>
                          <a:pt x="81" y="21"/>
                        </a:lnTo>
                        <a:lnTo>
                          <a:pt x="80" y="21"/>
                        </a:lnTo>
                        <a:lnTo>
                          <a:pt x="79" y="21"/>
                        </a:lnTo>
                        <a:lnTo>
                          <a:pt x="78" y="21"/>
                        </a:lnTo>
                        <a:lnTo>
                          <a:pt x="78" y="22"/>
                        </a:lnTo>
                        <a:lnTo>
                          <a:pt x="77" y="22"/>
                        </a:lnTo>
                        <a:lnTo>
                          <a:pt x="76" y="22"/>
                        </a:lnTo>
                        <a:lnTo>
                          <a:pt x="75" y="22"/>
                        </a:lnTo>
                        <a:lnTo>
                          <a:pt x="74" y="22"/>
                        </a:lnTo>
                        <a:lnTo>
                          <a:pt x="73" y="22"/>
                        </a:lnTo>
                        <a:lnTo>
                          <a:pt x="72" y="23"/>
                        </a:lnTo>
                        <a:lnTo>
                          <a:pt x="71" y="23"/>
                        </a:lnTo>
                        <a:lnTo>
                          <a:pt x="70" y="23"/>
                        </a:lnTo>
                        <a:lnTo>
                          <a:pt x="69" y="23"/>
                        </a:lnTo>
                        <a:lnTo>
                          <a:pt x="68" y="23"/>
                        </a:lnTo>
                        <a:lnTo>
                          <a:pt x="67" y="23"/>
                        </a:lnTo>
                        <a:lnTo>
                          <a:pt x="66" y="23"/>
                        </a:lnTo>
                        <a:lnTo>
                          <a:pt x="65" y="23"/>
                        </a:lnTo>
                        <a:lnTo>
                          <a:pt x="64" y="23"/>
                        </a:lnTo>
                        <a:lnTo>
                          <a:pt x="63" y="24"/>
                        </a:lnTo>
                        <a:lnTo>
                          <a:pt x="62" y="24"/>
                        </a:lnTo>
                        <a:lnTo>
                          <a:pt x="61" y="24"/>
                        </a:lnTo>
                        <a:lnTo>
                          <a:pt x="60" y="24"/>
                        </a:lnTo>
                        <a:lnTo>
                          <a:pt x="59" y="24"/>
                        </a:lnTo>
                        <a:lnTo>
                          <a:pt x="58" y="24"/>
                        </a:lnTo>
                        <a:lnTo>
                          <a:pt x="57" y="24"/>
                        </a:lnTo>
                        <a:lnTo>
                          <a:pt x="56" y="24"/>
                        </a:lnTo>
                        <a:lnTo>
                          <a:pt x="55" y="24"/>
                        </a:lnTo>
                        <a:lnTo>
                          <a:pt x="54" y="24"/>
                        </a:lnTo>
                        <a:lnTo>
                          <a:pt x="53" y="24"/>
                        </a:lnTo>
                        <a:lnTo>
                          <a:pt x="52" y="24"/>
                        </a:lnTo>
                        <a:lnTo>
                          <a:pt x="51" y="24"/>
                        </a:lnTo>
                        <a:lnTo>
                          <a:pt x="50" y="24"/>
                        </a:lnTo>
                        <a:lnTo>
                          <a:pt x="49" y="24"/>
                        </a:lnTo>
                        <a:lnTo>
                          <a:pt x="48" y="24"/>
                        </a:lnTo>
                        <a:lnTo>
                          <a:pt x="47" y="24"/>
                        </a:lnTo>
                        <a:lnTo>
                          <a:pt x="46" y="24"/>
                        </a:lnTo>
                        <a:lnTo>
                          <a:pt x="45" y="24"/>
                        </a:lnTo>
                        <a:lnTo>
                          <a:pt x="44" y="24"/>
                        </a:lnTo>
                        <a:lnTo>
                          <a:pt x="43" y="24"/>
                        </a:lnTo>
                        <a:lnTo>
                          <a:pt x="42" y="24"/>
                        </a:lnTo>
                        <a:lnTo>
                          <a:pt x="41" y="24"/>
                        </a:lnTo>
                        <a:lnTo>
                          <a:pt x="40" y="24"/>
                        </a:lnTo>
                        <a:lnTo>
                          <a:pt x="39" y="24"/>
                        </a:lnTo>
                        <a:lnTo>
                          <a:pt x="38" y="24"/>
                        </a:lnTo>
                        <a:lnTo>
                          <a:pt x="37" y="24"/>
                        </a:lnTo>
                        <a:lnTo>
                          <a:pt x="36" y="24"/>
                        </a:lnTo>
                        <a:lnTo>
                          <a:pt x="35" y="24"/>
                        </a:lnTo>
                        <a:lnTo>
                          <a:pt x="34" y="24"/>
                        </a:lnTo>
                        <a:lnTo>
                          <a:pt x="33" y="24"/>
                        </a:lnTo>
                        <a:lnTo>
                          <a:pt x="32" y="23"/>
                        </a:lnTo>
                        <a:lnTo>
                          <a:pt x="31" y="23"/>
                        </a:lnTo>
                        <a:lnTo>
                          <a:pt x="30" y="23"/>
                        </a:lnTo>
                        <a:lnTo>
                          <a:pt x="29" y="23"/>
                        </a:lnTo>
                        <a:lnTo>
                          <a:pt x="28" y="23"/>
                        </a:lnTo>
                        <a:lnTo>
                          <a:pt x="27" y="23"/>
                        </a:lnTo>
                        <a:lnTo>
                          <a:pt x="26" y="23"/>
                        </a:lnTo>
                        <a:lnTo>
                          <a:pt x="25" y="23"/>
                        </a:lnTo>
                        <a:lnTo>
                          <a:pt x="24" y="22"/>
                        </a:lnTo>
                        <a:lnTo>
                          <a:pt x="23" y="22"/>
                        </a:lnTo>
                        <a:lnTo>
                          <a:pt x="22" y="22"/>
                        </a:lnTo>
                        <a:lnTo>
                          <a:pt x="21" y="22"/>
                        </a:lnTo>
                        <a:lnTo>
                          <a:pt x="20" y="22"/>
                        </a:lnTo>
                        <a:lnTo>
                          <a:pt x="19" y="21"/>
                        </a:lnTo>
                        <a:lnTo>
                          <a:pt x="18" y="21"/>
                        </a:lnTo>
                        <a:lnTo>
                          <a:pt x="17" y="21"/>
                        </a:lnTo>
                        <a:lnTo>
                          <a:pt x="16" y="21"/>
                        </a:lnTo>
                        <a:lnTo>
                          <a:pt x="15" y="20"/>
                        </a:lnTo>
                        <a:lnTo>
                          <a:pt x="14" y="20"/>
                        </a:lnTo>
                        <a:lnTo>
                          <a:pt x="13" y="20"/>
                        </a:lnTo>
                        <a:lnTo>
                          <a:pt x="12" y="20"/>
                        </a:lnTo>
                        <a:lnTo>
                          <a:pt x="12" y="19"/>
                        </a:lnTo>
                        <a:lnTo>
                          <a:pt x="11" y="19"/>
                        </a:lnTo>
                        <a:lnTo>
                          <a:pt x="10" y="19"/>
                        </a:lnTo>
                        <a:lnTo>
                          <a:pt x="10" y="18"/>
                        </a:lnTo>
                        <a:lnTo>
                          <a:pt x="9" y="18"/>
                        </a:lnTo>
                        <a:lnTo>
                          <a:pt x="8" y="18"/>
                        </a:lnTo>
                        <a:lnTo>
                          <a:pt x="8" y="17"/>
                        </a:lnTo>
                        <a:lnTo>
                          <a:pt x="7" y="17"/>
                        </a:lnTo>
                        <a:lnTo>
                          <a:pt x="7" y="16"/>
                        </a:lnTo>
                        <a:lnTo>
                          <a:pt x="6" y="16"/>
                        </a:lnTo>
                        <a:lnTo>
                          <a:pt x="6" y="15"/>
                        </a:lnTo>
                        <a:lnTo>
                          <a:pt x="5" y="15"/>
                        </a:lnTo>
                        <a:lnTo>
                          <a:pt x="5" y="14"/>
                        </a:lnTo>
                        <a:lnTo>
                          <a:pt x="5" y="13"/>
                        </a:lnTo>
                        <a:moveTo>
                          <a:pt x="0" y="14"/>
                        </a:move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1" y="11"/>
                        </a:lnTo>
                        <a:lnTo>
                          <a:pt x="1" y="10"/>
                        </a:lnTo>
                        <a:lnTo>
                          <a:pt x="2" y="10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4" y="8"/>
                        </a:lnTo>
                        <a:lnTo>
                          <a:pt x="5" y="8"/>
                        </a:lnTo>
                        <a:lnTo>
                          <a:pt x="6" y="7"/>
                        </a:lnTo>
                        <a:lnTo>
                          <a:pt x="7" y="7"/>
                        </a:lnTo>
                        <a:lnTo>
                          <a:pt x="8" y="6"/>
                        </a:lnTo>
                        <a:lnTo>
                          <a:pt x="9" y="6"/>
                        </a:lnTo>
                        <a:lnTo>
                          <a:pt x="10" y="6"/>
                        </a:lnTo>
                        <a:lnTo>
                          <a:pt x="11" y="5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lnTo>
                          <a:pt x="14" y="4"/>
                        </a:lnTo>
                        <a:lnTo>
                          <a:pt x="15" y="4"/>
                        </a:lnTo>
                        <a:lnTo>
                          <a:pt x="16" y="4"/>
                        </a:lnTo>
                        <a:lnTo>
                          <a:pt x="17" y="4"/>
                        </a:lnTo>
                        <a:lnTo>
                          <a:pt x="17" y="3"/>
                        </a:lnTo>
                        <a:lnTo>
                          <a:pt x="18" y="3"/>
                        </a:lnTo>
                        <a:lnTo>
                          <a:pt x="19" y="3"/>
                        </a:lnTo>
                        <a:lnTo>
                          <a:pt x="20" y="3"/>
                        </a:lnTo>
                        <a:lnTo>
                          <a:pt x="21" y="3"/>
                        </a:lnTo>
                        <a:lnTo>
                          <a:pt x="22" y="2"/>
                        </a:lnTo>
                        <a:lnTo>
                          <a:pt x="23" y="2"/>
                        </a:lnTo>
                        <a:lnTo>
                          <a:pt x="24" y="2"/>
                        </a:lnTo>
                        <a:lnTo>
                          <a:pt x="25" y="2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8" y="1"/>
                        </a:lnTo>
                        <a:lnTo>
                          <a:pt x="29" y="1"/>
                        </a:lnTo>
                        <a:lnTo>
                          <a:pt x="30" y="1"/>
                        </a:lnTo>
                        <a:lnTo>
                          <a:pt x="31" y="1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0"/>
                        </a:lnTo>
                        <a:lnTo>
                          <a:pt x="37" y="0"/>
                        </a:lnTo>
                        <a:lnTo>
                          <a:pt x="38" y="0"/>
                        </a:lnTo>
                        <a:lnTo>
                          <a:pt x="39" y="0"/>
                        </a:lnTo>
                        <a:lnTo>
                          <a:pt x="40" y="0"/>
                        </a:lnTo>
                        <a:lnTo>
                          <a:pt x="41" y="0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1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9" y="1"/>
                        </a:lnTo>
                        <a:lnTo>
                          <a:pt x="80" y="1"/>
                        </a:lnTo>
                        <a:lnTo>
                          <a:pt x="81" y="1"/>
                        </a:lnTo>
                        <a:lnTo>
                          <a:pt x="82" y="1"/>
                        </a:lnTo>
                        <a:lnTo>
                          <a:pt x="83" y="1"/>
                        </a:lnTo>
                        <a:lnTo>
                          <a:pt x="83" y="2"/>
                        </a:lnTo>
                        <a:lnTo>
                          <a:pt x="84" y="2"/>
                        </a:lnTo>
                        <a:lnTo>
                          <a:pt x="85" y="2"/>
                        </a:lnTo>
                        <a:lnTo>
                          <a:pt x="86" y="2"/>
                        </a:lnTo>
                        <a:lnTo>
                          <a:pt x="87" y="2"/>
                        </a:lnTo>
                        <a:lnTo>
                          <a:pt x="88" y="2"/>
                        </a:lnTo>
                        <a:lnTo>
                          <a:pt x="89" y="3"/>
                        </a:lnTo>
                        <a:lnTo>
                          <a:pt x="90" y="3"/>
                        </a:lnTo>
                        <a:lnTo>
                          <a:pt x="91" y="3"/>
                        </a:lnTo>
                        <a:lnTo>
                          <a:pt x="92" y="3"/>
                        </a:lnTo>
                        <a:lnTo>
                          <a:pt x="92" y="4"/>
                        </a:lnTo>
                        <a:lnTo>
                          <a:pt x="93" y="4"/>
                        </a:lnTo>
                        <a:lnTo>
                          <a:pt x="94" y="4"/>
                        </a:lnTo>
                        <a:lnTo>
                          <a:pt x="95" y="4"/>
                        </a:lnTo>
                        <a:lnTo>
                          <a:pt x="96" y="5"/>
                        </a:lnTo>
                        <a:lnTo>
                          <a:pt x="97" y="5"/>
                        </a:lnTo>
                        <a:lnTo>
                          <a:pt x="98" y="6"/>
                        </a:lnTo>
                        <a:lnTo>
                          <a:pt x="99" y="6"/>
                        </a:lnTo>
                        <a:lnTo>
                          <a:pt x="100" y="7"/>
                        </a:lnTo>
                        <a:lnTo>
                          <a:pt x="101" y="7"/>
                        </a:lnTo>
                        <a:lnTo>
                          <a:pt x="101" y="8"/>
                        </a:lnTo>
                        <a:lnTo>
                          <a:pt x="102" y="8"/>
                        </a:lnTo>
                        <a:lnTo>
                          <a:pt x="102" y="9"/>
                        </a:lnTo>
                        <a:lnTo>
                          <a:pt x="103" y="9"/>
                        </a:lnTo>
                        <a:lnTo>
                          <a:pt x="103" y="10"/>
                        </a:lnTo>
                        <a:lnTo>
                          <a:pt x="104" y="11"/>
                        </a:lnTo>
                        <a:lnTo>
                          <a:pt x="104" y="12"/>
                        </a:lnTo>
                        <a:lnTo>
                          <a:pt x="103" y="12"/>
                        </a:lnTo>
                        <a:lnTo>
                          <a:pt x="103" y="13"/>
                        </a:lnTo>
                        <a:lnTo>
                          <a:pt x="103" y="14"/>
                        </a:lnTo>
                        <a:lnTo>
                          <a:pt x="102" y="14"/>
                        </a:lnTo>
                        <a:lnTo>
                          <a:pt x="102" y="15"/>
                        </a:lnTo>
                        <a:lnTo>
                          <a:pt x="101" y="15"/>
                        </a:lnTo>
                        <a:lnTo>
                          <a:pt x="101" y="16"/>
                        </a:lnTo>
                        <a:lnTo>
                          <a:pt x="100" y="16"/>
                        </a:lnTo>
                        <a:lnTo>
                          <a:pt x="99" y="16"/>
                        </a:lnTo>
                        <a:lnTo>
                          <a:pt x="99" y="17"/>
                        </a:lnTo>
                        <a:lnTo>
                          <a:pt x="98" y="17"/>
                        </a:lnTo>
                        <a:lnTo>
                          <a:pt x="97" y="18"/>
                        </a:lnTo>
                        <a:lnTo>
                          <a:pt x="96" y="18"/>
                        </a:lnTo>
                        <a:lnTo>
                          <a:pt x="95" y="19"/>
                        </a:lnTo>
                        <a:lnTo>
                          <a:pt x="94" y="19"/>
                        </a:lnTo>
                        <a:lnTo>
                          <a:pt x="93" y="19"/>
                        </a:lnTo>
                        <a:lnTo>
                          <a:pt x="92" y="20"/>
                        </a:lnTo>
                        <a:lnTo>
                          <a:pt x="91" y="20"/>
                        </a:lnTo>
                        <a:lnTo>
                          <a:pt x="90" y="20"/>
                        </a:lnTo>
                        <a:lnTo>
                          <a:pt x="89" y="20"/>
                        </a:lnTo>
                        <a:lnTo>
                          <a:pt x="89" y="21"/>
                        </a:lnTo>
                        <a:lnTo>
                          <a:pt x="88" y="21"/>
                        </a:lnTo>
                        <a:lnTo>
                          <a:pt x="87" y="21"/>
                        </a:lnTo>
                        <a:lnTo>
                          <a:pt x="86" y="21"/>
                        </a:lnTo>
                        <a:lnTo>
                          <a:pt x="85" y="21"/>
                        </a:lnTo>
                        <a:lnTo>
                          <a:pt x="85" y="22"/>
                        </a:lnTo>
                        <a:lnTo>
                          <a:pt x="84" y="22"/>
                        </a:lnTo>
                        <a:lnTo>
                          <a:pt x="83" y="22"/>
                        </a:lnTo>
                        <a:lnTo>
                          <a:pt x="82" y="22"/>
                        </a:lnTo>
                        <a:lnTo>
                          <a:pt x="81" y="22"/>
                        </a:lnTo>
                        <a:lnTo>
                          <a:pt x="80" y="23"/>
                        </a:lnTo>
                        <a:lnTo>
                          <a:pt x="79" y="23"/>
                        </a:lnTo>
                        <a:lnTo>
                          <a:pt x="78" y="23"/>
                        </a:lnTo>
                        <a:lnTo>
                          <a:pt x="77" y="23"/>
                        </a:lnTo>
                        <a:lnTo>
                          <a:pt x="76" y="23"/>
                        </a:lnTo>
                        <a:lnTo>
                          <a:pt x="75" y="23"/>
                        </a:lnTo>
                        <a:lnTo>
                          <a:pt x="74" y="24"/>
                        </a:lnTo>
                        <a:lnTo>
                          <a:pt x="73" y="24"/>
                        </a:lnTo>
                        <a:lnTo>
                          <a:pt x="72" y="24"/>
                        </a:lnTo>
                        <a:lnTo>
                          <a:pt x="71" y="24"/>
                        </a:lnTo>
                        <a:lnTo>
                          <a:pt x="70" y="24"/>
                        </a:lnTo>
                        <a:lnTo>
                          <a:pt x="69" y="24"/>
                        </a:lnTo>
                        <a:lnTo>
                          <a:pt x="68" y="24"/>
                        </a:lnTo>
                        <a:lnTo>
                          <a:pt x="67" y="24"/>
                        </a:lnTo>
                        <a:lnTo>
                          <a:pt x="66" y="24"/>
                        </a:lnTo>
                        <a:lnTo>
                          <a:pt x="65" y="25"/>
                        </a:lnTo>
                        <a:lnTo>
                          <a:pt x="64" y="25"/>
                        </a:lnTo>
                        <a:lnTo>
                          <a:pt x="63" y="25"/>
                        </a:lnTo>
                        <a:lnTo>
                          <a:pt x="62" y="25"/>
                        </a:lnTo>
                        <a:lnTo>
                          <a:pt x="61" y="25"/>
                        </a:lnTo>
                        <a:lnTo>
                          <a:pt x="60" y="25"/>
                        </a:lnTo>
                        <a:lnTo>
                          <a:pt x="59" y="25"/>
                        </a:lnTo>
                        <a:lnTo>
                          <a:pt x="58" y="25"/>
                        </a:lnTo>
                        <a:lnTo>
                          <a:pt x="57" y="25"/>
                        </a:lnTo>
                        <a:lnTo>
                          <a:pt x="56" y="25"/>
                        </a:lnTo>
                        <a:lnTo>
                          <a:pt x="55" y="25"/>
                        </a:lnTo>
                        <a:lnTo>
                          <a:pt x="54" y="25"/>
                        </a:lnTo>
                        <a:lnTo>
                          <a:pt x="53" y="25"/>
                        </a:lnTo>
                        <a:lnTo>
                          <a:pt x="52" y="25"/>
                        </a:lnTo>
                        <a:lnTo>
                          <a:pt x="51" y="25"/>
                        </a:lnTo>
                        <a:lnTo>
                          <a:pt x="50" y="25"/>
                        </a:lnTo>
                        <a:lnTo>
                          <a:pt x="49" y="25"/>
                        </a:lnTo>
                        <a:lnTo>
                          <a:pt x="48" y="25"/>
                        </a:lnTo>
                        <a:lnTo>
                          <a:pt x="47" y="25"/>
                        </a:lnTo>
                        <a:lnTo>
                          <a:pt x="46" y="25"/>
                        </a:lnTo>
                        <a:lnTo>
                          <a:pt x="45" y="25"/>
                        </a:lnTo>
                        <a:lnTo>
                          <a:pt x="44" y="25"/>
                        </a:lnTo>
                        <a:lnTo>
                          <a:pt x="43" y="25"/>
                        </a:lnTo>
                        <a:lnTo>
                          <a:pt x="42" y="25"/>
                        </a:lnTo>
                        <a:lnTo>
                          <a:pt x="41" y="25"/>
                        </a:lnTo>
                        <a:lnTo>
                          <a:pt x="40" y="25"/>
                        </a:lnTo>
                        <a:lnTo>
                          <a:pt x="39" y="25"/>
                        </a:lnTo>
                        <a:lnTo>
                          <a:pt x="38" y="25"/>
                        </a:lnTo>
                        <a:lnTo>
                          <a:pt x="37" y="25"/>
                        </a:lnTo>
                        <a:lnTo>
                          <a:pt x="36" y="25"/>
                        </a:lnTo>
                        <a:lnTo>
                          <a:pt x="35" y="25"/>
                        </a:lnTo>
                        <a:lnTo>
                          <a:pt x="34" y="25"/>
                        </a:lnTo>
                        <a:lnTo>
                          <a:pt x="33" y="25"/>
                        </a:lnTo>
                        <a:lnTo>
                          <a:pt x="32" y="25"/>
                        </a:lnTo>
                        <a:lnTo>
                          <a:pt x="31" y="25"/>
                        </a:lnTo>
                        <a:lnTo>
                          <a:pt x="30" y="25"/>
                        </a:lnTo>
                        <a:lnTo>
                          <a:pt x="29" y="25"/>
                        </a:lnTo>
                        <a:lnTo>
                          <a:pt x="29" y="24"/>
                        </a:lnTo>
                        <a:lnTo>
                          <a:pt x="28" y="24"/>
                        </a:lnTo>
                        <a:lnTo>
                          <a:pt x="27" y="24"/>
                        </a:lnTo>
                        <a:lnTo>
                          <a:pt x="26" y="24"/>
                        </a:lnTo>
                        <a:lnTo>
                          <a:pt x="25" y="24"/>
                        </a:lnTo>
                        <a:lnTo>
                          <a:pt x="24" y="24"/>
                        </a:lnTo>
                        <a:lnTo>
                          <a:pt x="23" y="24"/>
                        </a:lnTo>
                        <a:lnTo>
                          <a:pt x="22" y="24"/>
                        </a:lnTo>
                        <a:lnTo>
                          <a:pt x="21" y="23"/>
                        </a:lnTo>
                        <a:lnTo>
                          <a:pt x="20" y="23"/>
                        </a:lnTo>
                        <a:lnTo>
                          <a:pt x="19" y="23"/>
                        </a:lnTo>
                        <a:lnTo>
                          <a:pt x="18" y="23"/>
                        </a:lnTo>
                        <a:lnTo>
                          <a:pt x="17" y="23"/>
                        </a:lnTo>
                        <a:lnTo>
                          <a:pt x="16" y="23"/>
                        </a:lnTo>
                        <a:lnTo>
                          <a:pt x="15" y="22"/>
                        </a:lnTo>
                        <a:lnTo>
                          <a:pt x="14" y="22"/>
                        </a:lnTo>
                        <a:lnTo>
                          <a:pt x="13" y="22"/>
                        </a:lnTo>
                        <a:lnTo>
                          <a:pt x="12" y="22"/>
                        </a:lnTo>
                        <a:lnTo>
                          <a:pt x="11" y="21"/>
                        </a:lnTo>
                        <a:lnTo>
                          <a:pt x="10" y="21"/>
                        </a:lnTo>
                        <a:lnTo>
                          <a:pt x="9" y="21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6" y="20"/>
                        </a:lnTo>
                        <a:lnTo>
                          <a:pt x="5" y="19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8"/>
                        </a:lnTo>
                        <a:lnTo>
                          <a:pt x="2" y="17"/>
                        </a:lnTo>
                        <a:lnTo>
                          <a:pt x="1" y="17"/>
                        </a:lnTo>
                        <a:lnTo>
                          <a:pt x="1" y="16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51" name="Freeform 1486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29"/>
                    <a:ext cx="81" cy="229"/>
                  </a:xfrm>
                  <a:custGeom>
                    <a:avLst/>
                    <a:gdLst>
                      <a:gd name="T0" fmla="*/ 2 w 81"/>
                      <a:gd name="T1" fmla="*/ 0 h 229"/>
                      <a:gd name="T2" fmla="*/ 72 w 81"/>
                      <a:gd name="T3" fmla="*/ 3 h 229"/>
                      <a:gd name="T4" fmla="*/ 77 w 81"/>
                      <a:gd name="T5" fmla="*/ 5 h 229"/>
                      <a:gd name="T6" fmla="*/ 81 w 81"/>
                      <a:gd name="T7" fmla="*/ 10 h 229"/>
                      <a:gd name="T8" fmla="*/ 78 w 81"/>
                      <a:gd name="T9" fmla="*/ 211 h 229"/>
                      <a:gd name="T10" fmla="*/ 75 w 81"/>
                      <a:gd name="T11" fmla="*/ 216 h 229"/>
                      <a:gd name="T12" fmla="*/ 70 w 81"/>
                      <a:gd name="T13" fmla="*/ 220 h 229"/>
                      <a:gd name="T14" fmla="*/ 0 w 81"/>
                      <a:gd name="T15" fmla="*/ 229 h 229"/>
                      <a:gd name="T16" fmla="*/ 2 w 81"/>
                      <a:gd name="T17" fmla="*/ 0 h 2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1"/>
                      <a:gd name="T28" fmla="*/ 0 h 229"/>
                      <a:gd name="T29" fmla="*/ 81 w 81"/>
                      <a:gd name="T30" fmla="*/ 229 h 22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1" h="229">
                        <a:moveTo>
                          <a:pt x="2" y="0"/>
                        </a:moveTo>
                        <a:lnTo>
                          <a:pt x="72" y="3"/>
                        </a:lnTo>
                        <a:cubicBezTo>
                          <a:pt x="72" y="3"/>
                          <a:pt x="75" y="4"/>
                          <a:pt x="77" y="5"/>
                        </a:cubicBezTo>
                        <a:cubicBezTo>
                          <a:pt x="77" y="5"/>
                          <a:pt x="79" y="7"/>
                          <a:pt x="81" y="10"/>
                        </a:cubicBezTo>
                        <a:lnTo>
                          <a:pt x="78" y="211"/>
                        </a:lnTo>
                        <a:cubicBezTo>
                          <a:pt x="78" y="211"/>
                          <a:pt x="77" y="214"/>
                          <a:pt x="75" y="216"/>
                        </a:cubicBezTo>
                        <a:cubicBezTo>
                          <a:pt x="75" y="216"/>
                          <a:pt x="73" y="219"/>
                          <a:pt x="70" y="220"/>
                        </a:cubicBezTo>
                        <a:lnTo>
                          <a:pt x="0" y="229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52" name="Freeform 1487"/>
                  <p:cNvSpPr>
                    <a:spLocks noChangeArrowheads="1"/>
                  </p:cNvSpPr>
                  <p:nvPr/>
                </p:nvSpPr>
                <p:spPr bwMode="auto">
                  <a:xfrm>
                    <a:off x="157" y="29"/>
                    <a:ext cx="88" cy="229"/>
                  </a:xfrm>
                  <a:custGeom>
                    <a:avLst/>
                    <a:gdLst>
                      <a:gd name="T0" fmla="*/ 55 w 87"/>
                      <a:gd name="T1" fmla="*/ 5 h 228"/>
                      <a:gd name="T2" fmla="*/ 82 w 87"/>
                      <a:gd name="T3" fmla="*/ 0 h 228"/>
                      <a:gd name="T4" fmla="*/ 85 w 87"/>
                      <a:gd name="T5" fmla="*/ 0 h 228"/>
                      <a:gd name="T6" fmla="*/ 88 w 87"/>
                      <a:gd name="T7" fmla="*/ 3 h 228"/>
                      <a:gd name="T8" fmla="*/ 89 w 87"/>
                      <a:gd name="T9" fmla="*/ 7 h 228"/>
                      <a:gd name="T10" fmla="*/ 88 w 87"/>
                      <a:gd name="T11" fmla="*/ 224 h 228"/>
                      <a:gd name="T12" fmla="*/ 86 w 87"/>
                      <a:gd name="T13" fmla="*/ 227 h 228"/>
                      <a:gd name="T14" fmla="*/ 84 w 87"/>
                      <a:gd name="T15" fmla="*/ 230 h 228"/>
                      <a:gd name="T16" fmla="*/ 81 w 87"/>
                      <a:gd name="T17" fmla="*/ 230 h 228"/>
                      <a:gd name="T18" fmla="*/ 0 w 87"/>
                      <a:gd name="T19" fmla="*/ 198 h 228"/>
                      <a:gd name="T20" fmla="*/ 61 w 87"/>
                      <a:gd name="T21" fmla="*/ 192 h 228"/>
                      <a:gd name="T22" fmla="*/ 55 w 87"/>
                      <a:gd name="T23" fmla="*/ 5 h 22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7"/>
                      <a:gd name="T37" fmla="*/ 0 h 228"/>
                      <a:gd name="T38" fmla="*/ 87 w 87"/>
                      <a:gd name="T39" fmla="*/ 228 h 22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7" h="228">
                        <a:moveTo>
                          <a:pt x="53" y="5"/>
                        </a:moveTo>
                        <a:lnTo>
                          <a:pt x="80" y="0"/>
                        </a:lnTo>
                        <a:cubicBezTo>
                          <a:pt x="80" y="0"/>
                          <a:pt x="81" y="0"/>
                          <a:pt x="83" y="0"/>
                        </a:cubicBezTo>
                        <a:cubicBezTo>
                          <a:pt x="83" y="0"/>
                          <a:pt x="84" y="1"/>
                          <a:pt x="86" y="3"/>
                        </a:cubicBezTo>
                        <a:cubicBezTo>
                          <a:pt x="86" y="3"/>
                          <a:pt x="87" y="5"/>
                          <a:pt x="87" y="7"/>
                        </a:cubicBezTo>
                        <a:lnTo>
                          <a:pt x="86" y="222"/>
                        </a:lnTo>
                        <a:cubicBezTo>
                          <a:pt x="86" y="222"/>
                          <a:pt x="85" y="224"/>
                          <a:pt x="84" y="225"/>
                        </a:cubicBezTo>
                        <a:cubicBezTo>
                          <a:pt x="84" y="225"/>
                          <a:pt x="83" y="227"/>
                          <a:pt x="82" y="228"/>
                        </a:cubicBezTo>
                        <a:cubicBezTo>
                          <a:pt x="82" y="228"/>
                          <a:pt x="80" y="229"/>
                          <a:pt x="79" y="228"/>
                        </a:cubicBezTo>
                        <a:lnTo>
                          <a:pt x="0" y="196"/>
                        </a:lnTo>
                        <a:lnTo>
                          <a:pt x="59" y="190"/>
                        </a:lnTo>
                        <a:lnTo>
                          <a:pt x="53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53" name="Freeform 1488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39"/>
                    <a:ext cx="68" cy="208"/>
                  </a:xfrm>
                  <a:custGeom>
                    <a:avLst/>
                    <a:gdLst>
                      <a:gd name="T0" fmla="*/ 42 w 68"/>
                      <a:gd name="T1" fmla="*/ 3 h 208"/>
                      <a:gd name="T2" fmla="*/ 64 w 68"/>
                      <a:gd name="T3" fmla="*/ 0 h 208"/>
                      <a:gd name="T4" fmla="*/ 65 w 68"/>
                      <a:gd name="T5" fmla="*/ 0 h 208"/>
                      <a:gd name="T6" fmla="*/ 67 w 68"/>
                      <a:gd name="T7" fmla="*/ 1 h 208"/>
                      <a:gd name="T8" fmla="*/ 68 w 68"/>
                      <a:gd name="T9" fmla="*/ 3 h 208"/>
                      <a:gd name="T10" fmla="*/ 66 w 68"/>
                      <a:gd name="T11" fmla="*/ 203 h 208"/>
                      <a:gd name="T12" fmla="*/ 66 w 68"/>
                      <a:gd name="T13" fmla="*/ 206 h 208"/>
                      <a:gd name="T14" fmla="*/ 64 w 68"/>
                      <a:gd name="T15" fmla="*/ 207 h 208"/>
                      <a:gd name="T16" fmla="*/ 62 w 68"/>
                      <a:gd name="T17" fmla="*/ 208 h 208"/>
                      <a:gd name="T18" fmla="*/ 0 w 68"/>
                      <a:gd name="T19" fmla="*/ 185 h 208"/>
                      <a:gd name="T20" fmla="*/ 47 w 68"/>
                      <a:gd name="T21" fmla="*/ 180 h 208"/>
                      <a:gd name="T22" fmla="*/ 42 w 68"/>
                      <a:gd name="T23" fmla="*/ 3 h 20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8"/>
                      <a:gd name="T37" fmla="*/ 0 h 208"/>
                      <a:gd name="T38" fmla="*/ 68 w 68"/>
                      <a:gd name="T39" fmla="*/ 208 h 20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8" h="208">
                        <a:moveTo>
                          <a:pt x="42" y="3"/>
                        </a:moveTo>
                        <a:lnTo>
                          <a:pt x="64" y="0"/>
                        </a:lnTo>
                        <a:cubicBezTo>
                          <a:pt x="64" y="0"/>
                          <a:pt x="65" y="0"/>
                          <a:pt x="65" y="0"/>
                        </a:cubicBezTo>
                        <a:cubicBezTo>
                          <a:pt x="65" y="0"/>
                          <a:pt x="66" y="0"/>
                          <a:pt x="67" y="1"/>
                        </a:cubicBezTo>
                        <a:cubicBezTo>
                          <a:pt x="67" y="1"/>
                          <a:pt x="68" y="2"/>
                          <a:pt x="68" y="3"/>
                        </a:cubicBezTo>
                        <a:lnTo>
                          <a:pt x="66" y="203"/>
                        </a:lnTo>
                        <a:cubicBezTo>
                          <a:pt x="66" y="203"/>
                          <a:pt x="66" y="205"/>
                          <a:pt x="66" y="206"/>
                        </a:cubicBezTo>
                        <a:cubicBezTo>
                          <a:pt x="66" y="206"/>
                          <a:pt x="65" y="207"/>
                          <a:pt x="64" y="207"/>
                        </a:cubicBezTo>
                        <a:cubicBezTo>
                          <a:pt x="64" y="207"/>
                          <a:pt x="63" y="208"/>
                          <a:pt x="62" y="208"/>
                        </a:cubicBezTo>
                        <a:lnTo>
                          <a:pt x="0" y="185"/>
                        </a:lnTo>
                        <a:lnTo>
                          <a:pt x="47" y="180"/>
                        </a:lnTo>
                        <a:lnTo>
                          <a:pt x="42" y="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54" name="Freeform 148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" cy="241"/>
                  </a:xfrm>
                  <a:custGeom>
                    <a:avLst/>
                    <a:gdLst>
                      <a:gd name="T0" fmla="*/ 3 w 12"/>
                      <a:gd name="T1" fmla="*/ 0 h 241"/>
                      <a:gd name="T2" fmla="*/ 0 w 12"/>
                      <a:gd name="T3" fmla="*/ 3 h 241"/>
                      <a:gd name="T4" fmla="*/ 9 w 12"/>
                      <a:gd name="T5" fmla="*/ 240 h 241"/>
                      <a:gd name="T6" fmla="*/ 12 w 12"/>
                      <a:gd name="T7" fmla="*/ 241 h 241"/>
                      <a:gd name="T8" fmla="*/ 3 w 12"/>
                      <a:gd name="T9" fmla="*/ 0 h 2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241"/>
                      <a:gd name="T17" fmla="*/ 12 w 12"/>
                      <a:gd name="T18" fmla="*/ 241 h 2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241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9" y="240"/>
                        </a:lnTo>
                        <a:lnTo>
                          <a:pt x="12" y="24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55" name="Freeform 1490"/>
                  <p:cNvSpPr>
                    <a:spLocks noChangeArrowheads="1"/>
                  </p:cNvSpPr>
                  <p:nvPr/>
                </p:nvSpPr>
                <p:spPr bwMode="auto">
                  <a:xfrm>
                    <a:off x="99" y="229"/>
                    <a:ext cx="37" cy="31"/>
                  </a:xfrm>
                  <a:custGeom>
                    <a:avLst/>
                    <a:gdLst>
                      <a:gd name="T0" fmla="*/ 34 w 36"/>
                      <a:gd name="T1" fmla="*/ 0 h 31"/>
                      <a:gd name="T2" fmla="*/ 38 w 36"/>
                      <a:gd name="T3" fmla="*/ 26 h 31"/>
                      <a:gd name="T4" fmla="*/ 1 w 36"/>
                      <a:gd name="T5" fmla="*/ 31 h 31"/>
                      <a:gd name="T6" fmla="*/ 0 w 36"/>
                      <a:gd name="T7" fmla="*/ 3 h 31"/>
                      <a:gd name="T8" fmla="*/ 34 w 36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31"/>
                      <a:gd name="T17" fmla="*/ 36 w 36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31">
                        <a:moveTo>
                          <a:pt x="32" y="0"/>
                        </a:moveTo>
                        <a:lnTo>
                          <a:pt x="36" y="26"/>
                        </a:lnTo>
                        <a:lnTo>
                          <a:pt x="1" y="31"/>
                        </a:lnTo>
                        <a:lnTo>
                          <a:pt x="0" y="3"/>
                        </a:lnTo>
                        <a:lnTo>
                          <a:pt x="3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56" name="Freeform 1491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232"/>
                    <a:ext cx="6" cy="28"/>
                  </a:xfrm>
                  <a:custGeom>
                    <a:avLst/>
                    <a:gdLst>
                      <a:gd name="T0" fmla="*/ 0 w 6"/>
                      <a:gd name="T1" fmla="*/ 0 h 27"/>
                      <a:gd name="T2" fmla="*/ 1 w 6"/>
                      <a:gd name="T3" fmla="*/ 28 h 27"/>
                      <a:gd name="T4" fmla="*/ 6 w 6"/>
                      <a:gd name="T5" fmla="*/ 29 h 27"/>
                      <a:gd name="T6" fmla="*/ 4 w 6"/>
                      <a:gd name="T7" fmla="*/ 0 h 27"/>
                      <a:gd name="T8" fmla="*/ 0 w 6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27"/>
                      <a:gd name="T17" fmla="*/ 6 w 6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27">
                        <a:moveTo>
                          <a:pt x="0" y="0"/>
                        </a:moveTo>
                        <a:lnTo>
                          <a:pt x="1" y="26"/>
                        </a:lnTo>
                        <a:lnTo>
                          <a:pt x="6" y="27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57" name="Freeform 1492"/>
                  <p:cNvSpPr>
                    <a:spLocks noChangeArrowheads="1"/>
                  </p:cNvSpPr>
                  <p:nvPr/>
                </p:nvSpPr>
                <p:spPr bwMode="auto">
                  <a:xfrm>
                    <a:off x="83" y="272"/>
                    <a:ext cx="87" cy="13"/>
                  </a:xfrm>
                  <a:custGeom>
                    <a:avLst/>
                    <a:gdLst>
                      <a:gd name="T0" fmla="*/ 0 w 86"/>
                      <a:gd name="T1" fmla="*/ 9 h 13"/>
                      <a:gd name="T2" fmla="*/ 88 w 86"/>
                      <a:gd name="T3" fmla="*/ 6 h 13"/>
                      <a:gd name="T4" fmla="*/ 87 w 86"/>
                      <a:gd name="T5" fmla="*/ 0 h 13"/>
                      <a:gd name="T6" fmla="*/ 4 w 86"/>
                      <a:gd name="T7" fmla="*/ 5 h 13"/>
                      <a:gd name="T8" fmla="*/ 0 w 86"/>
                      <a:gd name="T9" fmla="*/ 9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13"/>
                      <a:gd name="T17" fmla="*/ 86 w 86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13">
                        <a:moveTo>
                          <a:pt x="0" y="9"/>
                        </a:moveTo>
                        <a:cubicBezTo>
                          <a:pt x="0" y="9"/>
                          <a:pt x="43" y="18"/>
                          <a:pt x="86" y="6"/>
                        </a:cubicBezTo>
                        <a:lnTo>
                          <a:pt x="85" y="0"/>
                        </a:lnTo>
                        <a:cubicBezTo>
                          <a:pt x="85" y="0"/>
                          <a:pt x="45" y="12"/>
                          <a:pt x="4" y="5"/>
                        </a:cubicBezTo>
                        <a:lnTo>
                          <a:pt x="0" y="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58" name="Freeform 1493"/>
                  <p:cNvSpPr>
                    <a:spLocks noChangeArrowheads="1"/>
                  </p:cNvSpPr>
                  <p:nvPr/>
                </p:nvSpPr>
                <p:spPr bwMode="auto">
                  <a:xfrm>
                    <a:off x="108" y="276"/>
                    <a:ext cx="38" cy="3"/>
                  </a:xfrm>
                  <a:custGeom>
                    <a:avLst/>
                    <a:gdLst>
                      <a:gd name="T0" fmla="*/ 0 w 38"/>
                      <a:gd name="T1" fmla="*/ 2 h 3"/>
                      <a:gd name="T2" fmla="*/ 38 w 38"/>
                      <a:gd name="T3" fmla="*/ 0 h 3"/>
                      <a:gd name="T4" fmla="*/ 0 w 38"/>
                      <a:gd name="T5" fmla="*/ 2 h 3"/>
                      <a:gd name="T6" fmla="*/ 0 60000 65536"/>
                      <a:gd name="T7" fmla="*/ 0 60000 65536"/>
                      <a:gd name="T8" fmla="*/ 0 60000 65536"/>
                      <a:gd name="T9" fmla="*/ 0 w 38"/>
                      <a:gd name="T10" fmla="*/ 0 h 3"/>
                      <a:gd name="T11" fmla="*/ 38 w 38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" h="3">
                        <a:moveTo>
                          <a:pt x="0" y="2"/>
                        </a:moveTo>
                        <a:cubicBezTo>
                          <a:pt x="0" y="2"/>
                          <a:pt x="19" y="4"/>
                          <a:pt x="38" y="0"/>
                        </a:cubicBezTo>
                        <a:cubicBezTo>
                          <a:pt x="38" y="0"/>
                          <a:pt x="19" y="1"/>
                          <a:pt x="0" y="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59" name="Freeform 1494"/>
                  <p:cNvSpPr>
                    <a:spLocks noChangeArrowheads="1"/>
                  </p:cNvSpPr>
                  <p:nvPr/>
                </p:nvSpPr>
                <p:spPr bwMode="auto">
                  <a:xfrm>
                    <a:off x="99" y="255"/>
                    <a:ext cx="37" cy="19"/>
                  </a:xfrm>
                  <a:custGeom>
                    <a:avLst/>
                    <a:gdLst>
                      <a:gd name="T0" fmla="*/ 2 w 37"/>
                      <a:gd name="T1" fmla="*/ 4 h 19"/>
                      <a:gd name="T2" fmla="*/ 0 w 37"/>
                      <a:gd name="T3" fmla="*/ 17 h 19"/>
                      <a:gd name="T4" fmla="*/ 32 w 37"/>
                      <a:gd name="T5" fmla="*/ 17 h 19"/>
                      <a:gd name="T6" fmla="*/ 37 w 37"/>
                      <a:gd name="T7" fmla="*/ 0 h 19"/>
                      <a:gd name="T8" fmla="*/ 2 w 37"/>
                      <a:gd name="T9" fmla="*/ 4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9"/>
                      <a:gd name="T17" fmla="*/ 37 w 37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9">
                        <a:moveTo>
                          <a:pt x="2" y="4"/>
                        </a:moveTo>
                        <a:lnTo>
                          <a:pt x="0" y="17"/>
                        </a:lnTo>
                        <a:cubicBezTo>
                          <a:pt x="0" y="17"/>
                          <a:pt x="16" y="20"/>
                          <a:pt x="32" y="17"/>
                        </a:cubicBezTo>
                        <a:lnTo>
                          <a:pt x="37" y="0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60" name="Freeform 1495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259"/>
                    <a:ext cx="6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0 w 6"/>
                      <a:gd name="T3" fmla="*/ 14 h 14"/>
                      <a:gd name="T4" fmla="*/ 3 w 6"/>
                      <a:gd name="T5" fmla="*/ 13 h 14"/>
                      <a:gd name="T6" fmla="*/ 6 w 6"/>
                      <a:gd name="T7" fmla="*/ 1 h 14"/>
                      <a:gd name="T8" fmla="*/ 0 w 6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"/>
                      <a:gd name="T17" fmla="*/ 6 w 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3" y="13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61" name="Freeform 1496"/>
                  <p:cNvSpPr>
                    <a:spLocks noChangeArrowheads="1"/>
                  </p:cNvSpPr>
                  <p:nvPr/>
                </p:nvSpPr>
                <p:spPr bwMode="auto">
                  <a:xfrm>
                    <a:off x="227" y="29"/>
                    <a:ext cx="18" cy="189"/>
                  </a:xfrm>
                  <a:custGeom>
                    <a:avLst/>
                    <a:gdLst>
                      <a:gd name="T0" fmla="*/ 0 w 17"/>
                      <a:gd name="T1" fmla="*/ 1 h 189"/>
                      <a:gd name="T2" fmla="*/ 4 w 17"/>
                      <a:gd name="T3" fmla="*/ 182 h 189"/>
                      <a:gd name="T4" fmla="*/ 11 w 17"/>
                      <a:gd name="T5" fmla="*/ 188 h 189"/>
                      <a:gd name="T6" fmla="*/ 18 w 17"/>
                      <a:gd name="T7" fmla="*/ 189 h 189"/>
                      <a:gd name="T8" fmla="*/ 19 w 17"/>
                      <a:gd name="T9" fmla="*/ 8 h 189"/>
                      <a:gd name="T10" fmla="*/ 18 w 17"/>
                      <a:gd name="T11" fmla="*/ 4 h 189"/>
                      <a:gd name="T12" fmla="*/ 16 w 17"/>
                      <a:gd name="T13" fmla="*/ 1 h 189"/>
                      <a:gd name="T14" fmla="*/ 13 w 17"/>
                      <a:gd name="T15" fmla="*/ 0 h 189"/>
                      <a:gd name="T16" fmla="*/ 0 w 17"/>
                      <a:gd name="T17" fmla="*/ 1 h 18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89"/>
                      <a:gd name="T29" fmla="*/ 17 w 17"/>
                      <a:gd name="T30" fmla="*/ 189 h 18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89">
                        <a:moveTo>
                          <a:pt x="0" y="1"/>
                        </a:moveTo>
                        <a:lnTo>
                          <a:pt x="4" y="182"/>
                        </a:lnTo>
                        <a:cubicBezTo>
                          <a:pt x="4" y="182"/>
                          <a:pt x="6" y="186"/>
                          <a:pt x="9" y="188"/>
                        </a:cubicBezTo>
                        <a:cubicBezTo>
                          <a:pt x="9" y="188"/>
                          <a:pt x="12" y="189"/>
                          <a:pt x="16" y="189"/>
                        </a:cubicBezTo>
                        <a:lnTo>
                          <a:pt x="17" y="8"/>
                        </a:lnTo>
                        <a:cubicBezTo>
                          <a:pt x="17" y="8"/>
                          <a:pt x="17" y="6"/>
                          <a:pt x="16" y="4"/>
                        </a:cubicBezTo>
                        <a:cubicBezTo>
                          <a:pt x="16" y="4"/>
                          <a:pt x="16" y="2"/>
                          <a:pt x="14" y="1"/>
                        </a:cubicBezTo>
                        <a:cubicBezTo>
                          <a:pt x="14" y="1"/>
                          <a:pt x="12" y="0"/>
                          <a:pt x="11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62" name="Freeform 1497"/>
                  <p:cNvSpPr>
                    <a:spLocks noChangeArrowheads="1"/>
                  </p:cNvSpPr>
                  <p:nvPr/>
                </p:nvSpPr>
                <p:spPr bwMode="auto">
                  <a:xfrm>
                    <a:off x="251" y="29"/>
                    <a:ext cx="59" cy="216"/>
                  </a:xfrm>
                  <a:custGeom>
                    <a:avLst/>
                    <a:gdLst>
                      <a:gd name="T0" fmla="*/ 0 w 59"/>
                      <a:gd name="T1" fmla="*/ 0 h 215"/>
                      <a:gd name="T2" fmla="*/ 4 w 59"/>
                      <a:gd name="T3" fmla="*/ 9 h 215"/>
                      <a:gd name="T4" fmla="*/ 1 w 59"/>
                      <a:gd name="T5" fmla="*/ 209 h 215"/>
                      <a:gd name="T6" fmla="*/ 2 w 59"/>
                      <a:gd name="T7" fmla="*/ 214 h 215"/>
                      <a:gd name="T8" fmla="*/ 6 w 59"/>
                      <a:gd name="T9" fmla="*/ 217 h 215"/>
                      <a:gd name="T10" fmla="*/ 51 w 59"/>
                      <a:gd name="T11" fmla="*/ 211 h 215"/>
                      <a:gd name="T12" fmla="*/ 53 w 59"/>
                      <a:gd name="T13" fmla="*/ 209 h 215"/>
                      <a:gd name="T14" fmla="*/ 55 w 59"/>
                      <a:gd name="T15" fmla="*/ 207 h 215"/>
                      <a:gd name="T16" fmla="*/ 56 w 59"/>
                      <a:gd name="T17" fmla="*/ 203 h 215"/>
                      <a:gd name="T18" fmla="*/ 59 w 59"/>
                      <a:gd name="T19" fmla="*/ 11 h 215"/>
                      <a:gd name="T20" fmla="*/ 58 w 59"/>
                      <a:gd name="T21" fmla="*/ 7 h 215"/>
                      <a:gd name="T22" fmla="*/ 56 w 59"/>
                      <a:gd name="T23" fmla="*/ 4 h 215"/>
                      <a:gd name="T24" fmla="*/ 53 w 59"/>
                      <a:gd name="T25" fmla="*/ 2 h 215"/>
                      <a:gd name="T26" fmla="*/ 0 w 59"/>
                      <a:gd name="T27" fmla="*/ 0 h 21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9"/>
                      <a:gd name="T43" fmla="*/ 0 h 215"/>
                      <a:gd name="T44" fmla="*/ 59 w 59"/>
                      <a:gd name="T45" fmla="*/ 215 h 21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9" h="215">
                        <a:moveTo>
                          <a:pt x="0" y="0"/>
                        </a:moveTo>
                        <a:cubicBezTo>
                          <a:pt x="0" y="0"/>
                          <a:pt x="2" y="4"/>
                          <a:pt x="4" y="9"/>
                        </a:cubicBezTo>
                        <a:lnTo>
                          <a:pt x="1" y="207"/>
                        </a:lnTo>
                        <a:cubicBezTo>
                          <a:pt x="1" y="207"/>
                          <a:pt x="1" y="210"/>
                          <a:pt x="2" y="212"/>
                        </a:cubicBezTo>
                        <a:cubicBezTo>
                          <a:pt x="2" y="212"/>
                          <a:pt x="4" y="214"/>
                          <a:pt x="6" y="215"/>
                        </a:cubicBezTo>
                        <a:lnTo>
                          <a:pt x="51" y="209"/>
                        </a:lnTo>
                        <a:cubicBezTo>
                          <a:pt x="51" y="209"/>
                          <a:pt x="52" y="209"/>
                          <a:pt x="53" y="207"/>
                        </a:cubicBezTo>
                        <a:cubicBezTo>
                          <a:pt x="53" y="207"/>
                          <a:pt x="54" y="206"/>
                          <a:pt x="55" y="205"/>
                        </a:cubicBezTo>
                        <a:cubicBezTo>
                          <a:pt x="55" y="205"/>
                          <a:pt x="56" y="203"/>
                          <a:pt x="56" y="201"/>
                        </a:cubicBezTo>
                        <a:lnTo>
                          <a:pt x="59" y="11"/>
                        </a:lnTo>
                        <a:cubicBezTo>
                          <a:pt x="59" y="11"/>
                          <a:pt x="59" y="9"/>
                          <a:pt x="58" y="7"/>
                        </a:cubicBezTo>
                        <a:cubicBezTo>
                          <a:pt x="58" y="7"/>
                          <a:pt x="57" y="5"/>
                          <a:pt x="56" y="4"/>
                        </a:cubicBezTo>
                        <a:cubicBezTo>
                          <a:pt x="56" y="4"/>
                          <a:pt x="54" y="3"/>
                          <a:pt x="53" y="2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63" name="Freeform 1498"/>
                  <p:cNvSpPr>
                    <a:spLocks noChangeArrowheads="1"/>
                  </p:cNvSpPr>
                  <p:nvPr/>
                </p:nvSpPr>
                <p:spPr bwMode="auto">
                  <a:xfrm>
                    <a:off x="254" y="43"/>
                    <a:ext cx="56" cy="200"/>
                  </a:xfrm>
                  <a:custGeom>
                    <a:avLst/>
                    <a:gdLst>
                      <a:gd name="T0" fmla="*/ 13 w 56"/>
                      <a:gd name="T1" fmla="*/ 200 h 200"/>
                      <a:gd name="T2" fmla="*/ 13 w 56"/>
                      <a:gd name="T3" fmla="*/ 189 h 200"/>
                      <a:gd name="T4" fmla="*/ 41 w 56"/>
                      <a:gd name="T5" fmla="*/ 186 h 200"/>
                      <a:gd name="T6" fmla="*/ 41 w 56"/>
                      <a:gd name="T7" fmla="*/ 197 h 200"/>
                      <a:gd name="T8" fmla="*/ 13 w 56"/>
                      <a:gd name="T9" fmla="*/ 200 h 200"/>
                      <a:gd name="T10" fmla="*/ 0 w 56"/>
                      <a:gd name="T11" fmla="*/ 105 h 200"/>
                      <a:gd name="T12" fmla="*/ 53 w 56"/>
                      <a:gd name="T13" fmla="*/ 103 h 200"/>
                      <a:gd name="T14" fmla="*/ 53 w 56"/>
                      <a:gd name="T15" fmla="*/ 103 h 200"/>
                      <a:gd name="T16" fmla="*/ 0 w 56"/>
                      <a:gd name="T17" fmla="*/ 105 h 200"/>
                      <a:gd name="T18" fmla="*/ 9 w 56"/>
                      <a:gd name="T19" fmla="*/ 88 h 200"/>
                      <a:gd name="T20" fmla="*/ 46 w 56"/>
                      <a:gd name="T21" fmla="*/ 87 h 200"/>
                      <a:gd name="T22" fmla="*/ 46 w 56"/>
                      <a:gd name="T23" fmla="*/ 99 h 200"/>
                      <a:gd name="T24" fmla="*/ 9 w 56"/>
                      <a:gd name="T25" fmla="*/ 100 h 200"/>
                      <a:gd name="T26" fmla="*/ 9 w 56"/>
                      <a:gd name="T27" fmla="*/ 88 h 200"/>
                      <a:gd name="T28" fmla="*/ 0 w 56"/>
                      <a:gd name="T29" fmla="*/ 83 h 200"/>
                      <a:gd name="T30" fmla="*/ 54 w 56"/>
                      <a:gd name="T31" fmla="*/ 82 h 200"/>
                      <a:gd name="T32" fmla="*/ 54 w 56"/>
                      <a:gd name="T33" fmla="*/ 82 h 200"/>
                      <a:gd name="T34" fmla="*/ 0 w 56"/>
                      <a:gd name="T35" fmla="*/ 83 h 200"/>
                      <a:gd name="T36" fmla="*/ 0 w 56"/>
                      <a:gd name="T37" fmla="*/ 55 h 200"/>
                      <a:gd name="T38" fmla="*/ 54 w 56"/>
                      <a:gd name="T39" fmla="*/ 55 h 200"/>
                      <a:gd name="T40" fmla="*/ 54 w 56"/>
                      <a:gd name="T41" fmla="*/ 55 h 200"/>
                      <a:gd name="T42" fmla="*/ 0 w 56"/>
                      <a:gd name="T43" fmla="*/ 55 h 200"/>
                      <a:gd name="T44" fmla="*/ 0 w 56"/>
                      <a:gd name="T45" fmla="*/ 25 h 200"/>
                      <a:gd name="T46" fmla="*/ 55 w 56"/>
                      <a:gd name="T47" fmla="*/ 27 h 200"/>
                      <a:gd name="T48" fmla="*/ 55 w 56"/>
                      <a:gd name="T49" fmla="*/ 27 h 200"/>
                      <a:gd name="T50" fmla="*/ 0 w 56"/>
                      <a:gd name="T51" fmla="*/ 25 h 200"/>
                      <a:gd name="T52" fmla="*/ 1 w 56"/>
                      <a:gd name="T53" fmla="*/ 12 h 200"/>
                      <a:gd name="T54" fmla="*/ 56 w 56"/>
                      <a:gd name="T55" fmla="*/ 13 h 200"/>
                      <a:gd name="T56" fmla="*/ 56 w 56"/>
                      <a:gd name="T57" fmla="*/ 13 h 200"/>
                      <a:gd name="T58" fmla="*/ 1 w 56"/>
                      <a:gd name="T59" fmla="*/ 12 h 200"/>
                      <a:gd name="T60" fmla="*/ 1 w 56"/>
                      <a:gd name="T61" fmla="*/ 0 h 200"/>
                      <a:gd name="T62" fmla="*/ 56 w 56"/>
                      <a:gd name="T63" fmla="*/ 1 h 200"/>
                      <a:gd name="T64" fmla="*/ 56 w 56"/>
                      <a:gd name="T65" fmla="*/ 1 h 200"/>
                      <a:gd name="T66" fmla="*/ 1 w 56"/>
                      <a:gd name="T67" fmla="*/ 0 h 20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6"/>
                      <a:gd name="T103" fmla="*/ 0 h 200"/>
                      <a:gd name="T104" fmla="*/ 56 w 56"/>
                      <a:gd name="T105" fmla="*/ 200 h 20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6" h="200">
                        <a:moveTo>
                          <a:pt x="13" y="200"/>
                        </a:moveTo>
                        <a:lnTo>
                          <a:pt x="13" y="189"/>
                        </a:lnTo>
                        <a:lnTo>
                          <a:pt x="41" y="186"/>
                        </a:lnTo>
                        <a:lnTo>
                          <a:pt x="41" y="197"/>
                        </a:lnTo>
                        <a:lnTo>
                          <a:pt x="13" y="200"/>
                        </a:lnTo>
                        <a:moveTo>
                          <a:pt x="0" y="105"/>
                        </a:moveTo>
                        <a:lnTo>
                          <a:pt x="53" y="103"/>
                        </a:lnTo>
                        <a:lnTo>
                          <a:pt x="0" y="105"/>
                        </a:lnTo>
                        <a:moveTo>
                          <a:pt x="9" y="88"/>
                        </a:moveTo>
                        <a:lnTo>
                          <a:pt x="46" y="87"/>
                        </a:lnTo>
                        <a:lnTo>
                          <a:pt x="46" y="99"/>
                        </a:lnTo>
                        <a:lnTo>
                          <a:pt x="9" y="100"/>
                        </a:lnTo>
                        <a:lnTo>
                          <a:pt x="9" y="88"/>
                        </a:lnTo>
                        <a:moveTo>
                          <a:pt x="0" y="83"/>
                        </a:moveTo>
                        <a:lnTo>
                          <a:pt x="54" y="82"/>
                        </a:lnTo>
                        <a:lnTo>
                          <a:pt x="0" y="83"/>
                        </a:lnTo>
                        <a:moveTo>
                          <a:pt x="0" y="55"/>
                        </a:moveTo>
                        <a:lnTo>
                          <a:pt x="54" y="55"/>
                        </a:lnTo>
                        <a:lnTo>
                          <a:pt x="0" y="55"/>
                        </a:lnTo>
                        <a:moveTo>
                          <a:pt x="0" y="25"/>
                        </a:moveTo>
                        <a:lnTo>
                          <a:pt x="55" y="27"/>
                        </a:lnTo>
                        <a:lnTo>
                          <a:pt x="0" y="25"/>
                        </a:lnTo>
                        <a:moveTo>
                          <a:pt x="1" y="12"/>
                        </a:moveTo>
                        <a:lnTo>
                          <a:pt x="56" y="13"/>
                        </a:lnTo>
                        <a:lnTo>
                          <a:pt x="1" y="12"/>
                        </a:lnTo>
                        <a:moveTo>
                          <a:pt x="1" y="0"/>
                        </a:moveTo>
                        <a:lnTo>
                          <a:pt x="56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64" name="Freeform 1499"/>
                  <p:cNvSpPr>
                    <a:spLocks noChangeArrowheads="1"/>
                  </p:cNvSpPr>
                  <p:nvPr/>
                </p:nvSpPr>
                <p:spPr bwMode="auto">
                  <a:xfrm>
                    <a:off x="275" y="160"/>
                    <a:ext cx="13" cy="52"/>
                  </a:xfrm>
                  <a:custGeom>
                    <a:avLst/>
                    <a:gdLst>
                      <a:gd name="T0" fmla="*/ 3 w 13"/>
                      <a:gd name="T1" fmla="*/ 8 h 51"/>
                      <a:gd name="T2" fmla="*/ 3 w 13"/>
                      <a:gd name="T3" fmla="*/ 3 h 51"/>
                      <a:gd name="T4" fmla="*/ 3 w 13"/>
                      <a:gd name="T5" fmla="*/ 2 h 51"/>
                      <a:gd name="T6" fmla="*/ 4 w 13"/>
                      <a:gd name="T7" fmla="*/ 0 h 51"/>
                      <a:gd name="T8" fmla="*/ 5 w 13"/>
                      <a:gd name="T9" fmla="*/ 0 h 51"/>
                      <a:gd name="T10" fmla="*/ 7 w 13"/>
                      <a:gd name="T11" fmla="*/ 0 h 51"/>
                      <a:gd name="T12" fmla="*/ 8 w 13"/>
                      <a:gd name="T13" fmla="*/ 0 h 51"/>
                      <a:gd name="T14" fmla="*/ 9 w 13"/>
                      <a:gd name="T15" fmla="*/ 2 h 51"/>
                      <a:gd name="T16" fmla="*/ 9 w 13"/>
                      <a:gd name="T17" fmla="*/ 3 h 51"/>
                      <a:gd name="T18" fmla="*/ 9 w 13"/>
                      <a:gd name="T19" fmla="*/ 8 h 51"/>
                      <a:gd name="T20" fmla="*/ 12 w 13"/>
                      <a:gd name="T21" fmla="*/ 10 h 51"/>
                      <a:gd name="T22" fmla="*/ 13 w 13"/>
                      <a:gd name="T23" fmla="*/ 14 h 51"/>
                      <a:gd name="T24" fmla="*/ 13 w 13"/>
                      <a:gd name="T25" fmla="*/ 18 h 51"/>
                      <a:gd name="T26" fmla="*/ 11 w 13"/>
                      <a:gd name="T27" fmla="*/ 22 h 51"/>
                      <a:gd name="T28" fmla="*/ 9 w 13"/>
                      <a:gd name="T29" fmla="*/ 25 h 51"/>
                      <a:gd name="T30" fmla="*/ 9 w 13"/>
                      <a:gd name="T31" fmla="*/ 50 h 51"/>
                      <a:gd name="T32" fmla="*/ 9 w 13"/>
                      <a:gd name="T33" fmla="*/ 51 h 51"/>
                      <a:gd name="T34" fmla="*/ 8 w 13"/>
                      <a:gd name="T35" fmla="*/ 53 h 51"/>
                      <a:gd name="T36" fmla="*/ 6 w 13"/>
                      <a:gd name="T37" fmla="*/ 53 h 51"/>
                      <a:gd name="T38" fmla="*/ 5 w 13"/>
                      <a:gd name="T39" fmla="*/ 53 h 51"/>
                      <a:gd name="T40" fmla="*/ 4 w 13"/>
                      <a:gd name="T41" fmla="*/ 52 h 51"/>
                      <a:gd name="T42" fmla="*/ 3 w 13"/>
                      <a:gd name="T43" fmla="*/ 51 h 51"/>
                      <a:gd name="T44" fmla="*/ 3 w 13"/>
                      <a:gd name="T45" fmla="*/ 50 h 51"/>
                      <a:gd name="T46" fmla="*/ 3 w 13"/>
                      <a:gd name="T47" fmla="*/ 25 h 51"/>
                      <a:gd name="T48" fmla="*/ 0 w 13"/>
                      <a:gd name="T49" fmla="*/ 21 h 51"/>
                      <a:gd name="T50" fmla="*/ 0 w 13"/>
                      <a:gd name="T51" fmla="*/ 16 h 51"/>
                      <a:gd name="T52" fmla="*/ 0 w 13"/>
                      <a:gd name="T53" fmla="*/ 12 h 51"/>
                      <a:gd name="T54" fmla="*/ 3 w 13"/>
                      <a:gd name="T55" fmla="*/ 8 h 5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3"/>
                      <a:gd name="T85" fmla="*/ 0 h 51"/>
                      <a:gd name="T86" fmla="*/ 13 w 13"/>
                      <a:gd name="T87" fmla="*/ 51 h 5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3" h="51">
                        <a:moveTo>
                          <a:pt x="3" y="8"/>
                        </a:moveTo>
                        <a:lnTo>
                          <a:pt x="3" y="3"/>
                        </a:ln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3" y="2"/>
                          <a:pt x="4" y="1"/>
                          <a:pt x="4" y="0"/>
                        </a:cubicBezTo>
                        <a:cubicBezTo>
                          <a:pt x="4" y="0"/>
                          <a:pt x="5" y="0"/>
                          <a:pt x="5" y="0"/>
                        </a:cubicBezTo>
                        <a:cubicBezTo>
                          <a:pt x="5" y="0"/>
                          <a:pt x="6" y="0"/>
                          <a:pt x="7" y="0"/>
                        </a:cubicBezTo>
                        <a:cubicBezTo>
                          <a:pt x="7" y="0"/>
                          <a:pt x="7" y="0"/>
                          <a:pt x="8" y="0"/>
                        </a:cubicBezTo>
                        <a:cubicBezTo>
                          <a:pt x="8" y="0"/>
                          <a:pt x="9" y="1"/>
                          <a:pt x="9" y="2"/>
                        </a:cubicBezTo>
                        <a:cubicBezTo>
                          <a:pt x="9" y="2"/>
                          <a:pt x="9" y="2"/>
                          <a:pt x="9" y="3"/>
                        </a:cubicBezTo>
                        <a:lnTo>
                          <a:pt x="9" y="8"/>
                        </a:lnTo>
                        <a:cubicBezTo>
                          <a:pt x="9" y="8"/>
                          <a:pt x="11" y="9"/>
                          <a:pt x="12" y="10"/>
                        </a:cubicBezTo>
                        <a:cubicBezTo>
                          <a:pt x="12" y="10"/>
                          <a:pt x="12" y="12"/>
                          <a:pt x="13" y="14"/>
                        </a:cubicBezTo>
                        <a:cubicBezTo>
                          <a:pt x="13" y="14"/>
                          <a:pt x="13" y="16"/>
                          <a:pt x="13" y="18"/>
                        </a:cubicBezTo>
                        <a:cubicBezTo>
                          <a:pt x="13" y="18"/>
                          <a:pt x="12" y="20"/>
                          <a:pt x="11" y="22"/>
                        </a:cubicBezTo>
                        <a:cubicBezTo>
                          <a:pt x="11" y="22"/>
                          <a:pt x="10" y="23"/>
                          <a:pt x="9" y="25"/>
                        </a:cubicBezTo>
                        <a:lnTo>
                          <a:pt x="9" y="48"/>
                        </a:lnTo>
                        <a:cubicBezTo>
                          <a:pt x="9" y="48"/>
                          <a:pt x="9" y="49"/>
                          <a:pt x="9" y="49"/>
                        </a:cubicBezTo>
                        <a:cubicBezTo>
                          <a:pt x="9" y="49"/>
                          <a:pt x="8" y="50"/>
                          <a:pt x="8" y="51"/>
                        </a:cubicBezTo>
                        <a:cubicBezTo>
                          <a:pt x="8" y="51"/>
                          <a:pt x="7" y="51"/>
                          <a:pt x="6" y="51"/>
                        </a:cubicBezTo>
                        <a:cubicBezTo>
                          <a:pt x="6" y="51"/>
                          <a:pt x="6" y="51"/>
                          <a:pt x="5" y="51"/>
                        </a:cubicBezTo>
                        <a:cubicBezTo>
                          <a:pt x="5" y="51"/>
                          <a:pt x="5" y="51"/>
                          <a:pt x="4" y="50"/>
                        </a:cubicBezTo>
                        <a:cubicBezTo>
                          <a:pt x="4" y="50"/>
                          <a:pt x="4" y="50"/>
                          <a:pt x="3" y="49"/>
                        </a:cubicBezTo>
                        <a:cubicBezTo>
                          <a:pt x="3" y="49"/>
                          <a:pt x="3" y="49"/>
                          <a:pt x="3" y="48"/>
                        </a:cubicBezTo>
                        <a:lnTo>
                          <a:pt x="3" y="25"/>
                        </a:lnTo>
                        <a:cubicBezTo>
                          <a:pt x="3" y="25"/>
                          <a:pt x="1" y="23"/>
                          <a:pt x="0" y="21"/>
                        </a:cubicBezTo>
                        <a:cubicBezTo>
                          <a:pt x="0" y="21"/>
                          <a:pt x="0" y="19"/>
                          <a:pt x="0" y="16"/>
                        </a:cubicBezTo>
                        <a:cubicBezTo>
                          <a:pt x="0" y="16"/>
                          <a:pt x="0" y="14"/>
                          <a:pt x="0" y="12"/>
                        </a:cubicBezTo>
                        <a:cubicBezTo>
                          <a:pt x="0" y="12"/>
                          <a:pt x="1" y="9"/>
                          <a:pt x="3" y="8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65" name="Freeform 1500"/>
                  <p:cNvSpPr>
                    <a:spLocks noChangeArrowheads="1"/>
                  </p:cNvSpPr>
                  <p:nvPr/>
                </p:nvSpPr>
                <p:spPr bwMode="auto">
                  <a:xfrm>
                    <a:off x="327" y="273"/>
                    <a:ext cx="52" cy="31"/>
                  </a:xfrm>
                  <a:custGeom>
                    <a:avLst/>
                    <a:gdLst>
                      <a:gd name="T0" fmla="*/ 0 w 52"/>
                      <a:gd name="T1" fmla="*/ 11 h 31"/>
                      <a:gd name="T2" fmla="*/ 21 w 52"/>
                      <a:gd name="T3" fmla="*/ 2 h 31"/>
                      <a:gd name="T4" fmla="*/ 37 w 52"/>
                      <a:gd name="T5" fmla="*/ 2 h 31"/>
                      <a:gd name="T6" fmla="*/ 51 w 52"/>
                      <a:gd name="T7" fmla="*/ 18 h 31"/>
                      <a:gd name="T8" fmla="*/ 52 w 52"/>
                      <a:gd name="T9" fmla="*/ 22 h 31"/>
                      <a:gd name="T10" fmla="*/ 51 w 52"/>
                      <a:gd name="T11" fmla="*/ 26 h 31"/>
                      <a:gd name="T12" fmla="*/ 30 w 52"/>
                      <a:gd name="T13" fmla="*/ 32 h 31"/>
                      <a:gd name="T14" fmla="*/ 0 w 52"/>
                      <a:gd name="T15" fmla="*/ 19 h 31"/>
                      <a:gd name="T16" fmla="*/ 0 w 52"/>
                      <a:gd name="T17" fmla="*/ 11 h 3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2"/>
                      <a:gd name="T28" fmla="*/ 0 h 31"/>
                      <a:gd name="T29" fmla="*/ 52 w 52"/>
                      <a:gd name="T30" fmla="*/ 31 h 3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2" h="31">
                        <a:moveTo>
                          <a:pt x="0" y="11"/>
                        </a:moveTo>
                        <a:cubicBezTo>
                          <a:pt x="0" y="11"/>
                          <a:pt x="10" y="6"/>
                          <a:pt x="21" y="2"/>
                        </a:cubicBezTo>
                        <a:cubicBezTo>
                          <a:pt x="21" y="2"/>
                          <a:pt x="29" y="0"/>
                          <a:pt x="37" y="2"/>
                        </a:cubicBezTo>
                        <a:cubicBezTo>
                          <a:pt x="37" y="2"/>
                          <a:pt x="45" y="8"/>
                          <a:pt x="51" y="18"/>
                        </a:cubicBezTo>
                        <a:cubicBezTo>
                          <a:pt x="51" y="18"/>
                          <a:pt x="52" y="20"/>
                          <a:pt x="52" y="22"/>
                        </a:cubicBezTo>
                        <a:cubicBezTo>
                          <a:pt x="52" y="22"/>
                          <a:pt x="52" y="24"/>
                          <a:pt x="51" y="26"/>
                        </a:cubicBezTo>
                        <a:cubicBezTo>
                          <a:pt x="51" y="26"/>
                          <a:pt x="41" y="34"/>
                          <a:pt x="30" y="32"/>
                        </a:cubicBezTo>
                        <a:lnTo>
                          <a:pt x="0" y="19"/>
                        </a:lnTo>
                        <a:lnTo>
                          <a:pt x="0" y="1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66" name="Freeform 1501"/>
                  <p:cNvSpPr>
                    <a:spLocks noChangeArrowheads="1"/>
                  </p:cNvSpPr>
                  <p:nvPr/>
                </p:nvSpPr>
                <p:spPr bwMode="auto">
                  <a:xfrm>
                    <a:off x="326" y="279"/>
                    <a:ext cx="33" cy="25"/>
                  </a:xfrm>
                  <a:custGeom>
                    <a:avLst/>
                    <a:gdLst>
                      <a:gd name="T0" fmla="*/ 16 w 33"/>
                      <a:gd name="T1" fmla="*/ 0 h 24"/>
                      <a:gd name="T2" fmla="*/ 17 w 33"/>
                      <a:gd name="T3" fmla="*/ 0 h 24"/>
                      <a:gd name="T4" fmla="*/ 18 w 33"/>
                      <a:gd name="T5" fmla="*/ 0 h 24"/>
                      <a:gd name="T6" fmla="*/ 19 w 33"/>
                      <a:gd name="T7" fmla="*/ 0 h 24"/>
                      <a:gd name="T8" fmla="*/ 20 w 33"/>
                      <a:gd name="T9" fmla="*/ 0 h 24"/>
                      <a:gd name="T10" fmla="*/ 21 w 33"/>
                      <a:gd name="T11" fmla="*/ 0 h 24"/>
                      <a:gd name="T12" fmla="*/ 22 w 33"/>
                      <a:gd name="T13" fmla="*/ 0 h 24"/>
                      <a:gd name="T14" fmla="*/ 22 w 33"/>
                      <a:gd name="T15" fmla="*/ 0 h 24"/>
                      <a:gd name="T16" fmla="*/ 23 w 33"/>
                      <a:gd name="T17" fmla="*/ 0 h 24"/>
                      <a:gd name="T18" fmla="*/ 24 w 33"/>
                      <a:gd name="T19" fmla="*/ 1 h 24"/>
                      <a:gd name="T20" fmla="*/ 25 w 33"/>
                      <a:gd name="T21" fmla="*/ 1 h 24"/>
                      <a:gd name="T22" fmla="*/ 26 w 33"/>
                      <a:gd name="T23" fmla="*/ 2 h 24"/>
                      <a:gd name="T24" fmla="*/ 27 w 33"/>
                      <a:gd name="T25" fmla="*/ 2 h 24"/>
                      <a:gd name="T26" fmla="*/ 28 w 33"/>
                      <a:gd name="T27" fmla="*/ 3 h 24"/>
                      <a:gd name="T28" fmla="*/ 29 w 33"/>
                      <a:gd name="T29" fmla="*/ 5 h 24"/>
                      <a:gd name="T30" fmla="*/ 30 w 33"/>
                      <a:gd name="T31" fmla="*/ 7 h 24"/>
                      <a:gd name="T32" fmla="*/ 31 w 33"/>
                      <a:gd name="T33" fmla="*/ 8 h 24"/>
                      <a:gd name="T34" fmla="*/ 31 w 33"/>
                      <a:gd name="T35" fmla="*/ 10 h 24"/>
                      <a:gd name="T36" fmla="*/ 32 w 33"/>
                      <a:gd name="T37" fmla="*/ 14 h 24"/>
                      <a:gd name="T38" fmla="*/ 32 w 33"/>
                      <a:gd name="T39" fmla="*/ 15 h 24"/>
                      <a:gd name="T40" fmla="*/ 33 w 33"/>
                      <a:gd name="T41" fmla="*/ 16 h 24"/>
                      <a:gd name="T42" fmla="*/ 33 w 33"/>
                      <a:gd name="T43" fmla="*/ 16 h 24"/>
                      <a:gd name="T44" fmla="*/ 33 w 33"/>
                      <a:gd name="T45" fmla="*/ 17 h 24"/>
                      <a:gd name="T46" fmla="*/ 33 w 33"/>
                      <a:gd name="T47" fmla="*/ 18 h 24"/>
                      <a:gd name="T48" fmla="*/ 33 w 33"/>
                      <a:gd name="T49" fmla="*/ 19 h 24"/>
                      <a:gd name="T50" fmla="*/ 33 w 33"/>
                      <a:gd name="T51" fmla="*/ 20 h 24"/>
                      <a:gd name="T52" fmla="*/ 32 w 33"/>
                      <a:gd name="T53" fmla="*/ 21 h 24"/>
                      <a:gd name="T54" fmla="*/ 32 w 33"/>
                      <a:gd name="T55" fmla="*/ 22 h 24"/>
                      <a:gd name="T56" fmla="*/ 32 w 33"/>
                      <a:gd name="T57" fmla="*/ 22 h 24"/>
                      <a:gd name="T58" fmla="*/ 32 w 33"/>
                      <a:gd name="T59" fmla="*/ 23 h 24"/>
                      <a:gd name="T60" fmla="*/ 31 w 33"/>
                      <a:gd name="T61" fmla="*/ 24 h 24"/>
                      <a:gd name="T62" fmla="*/ 31 w 33"/>
                      <a:gd name="T63" fmla="*/ 25 h 24"/>
                      <a:gd name="T64" fmla="*/ 31 w 33"/>
                      <a:gd name="T65" fmla="*/ 25 h 24"/>
                      <a:gd name="T66" fmla="*/ 30 w 33"/>
                      <a:gd name="T67" fmla="*/ 26 h 24"/>
                      <a:gd name="T68" fmla="*/ 1 w 33"/>
                      <a:gd name="T69" fmla="*/ 14 h 24"/>
                      <a:gd name="T70" fmla="*/ 0 w 33"/>
                      <a:gd name="T71" fmla="*/ 14 h 24"/>
                      <a:gd name="T72" fmla="*/ 0 w 33"/>
                      <a:gd name="T73" fmla="*/ 11 h 24"/>
                      <a:gd name="T74" fmla="*/ 0 w 33"/>
                      <a:gd name="T75" fmla="*/ 10 h 24"/>
                      <a:gd name="T76" fmla="*/ 0 w 33"/>
                      <a:gd name="T77" fmla="*/ 10 h 24"/>
                      <a:gd name="T78" fmla="*/ 0 w 33"/>
                      <a:gd name="T79" fmla="*/ 9 h 24"/>
                      <a:gd name="T80" fmla="*/ 0 w 33"/>
                      <a:gd name="T81" fmla="*/ 9 h 24"/>
                      <a:gd name="T82" fmla="*/ 0 w 33"/>
                      <a:gd name="T83" fmla="*/ 8 h 24"/>
                      <a:gd name="T84" fmla="*/ 0 w 33"/>
                      <a:gd name="T85" fmla="*/ 7 h 24"/>
                      <a:gd name="T86" fmla="*/ 0 w 33"/>
                      <a:gd name="T87" fmla="*/ 7 h 24"/>
                      <a:gd name="T88" fmla="*/ 0 w 33"/>
                      <a:gd name="T89" fmla="*/ 6 h 24"/>
                      <a:gd name="T90" fmla="*/ 0 w 33"/>
                      <a:gd name="T91" fmla="*/ 6 h 24"/>
                      <a:gd name="T92" fmla="*/ 0 w 33"/>
                      <a:gd name="T93" fmla="*/ 5 h 24"/>
                      <a:gd name="T94" fmla="*/ 0 w 33"/>
                      <a:gd name="T95" fmla="*/ 5 h 2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3"/>
                      <a:gd name="T145" fmla="*/ 0 h 24"/>
                      <a:gd name="T146" fmla="*/ 33 w 33"/>
                      <a:gd name="T147" fmla="*/ 24 h 2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3" h="24">
                        <a:moveTo>
                          <a:pt x="0" y="4"/>
                        </a:move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4" y="1"/>
                        </a:lnTo>
                        <a:lnTo>
                          <a:pt x="25" y="1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7" y="3"/>
                        </a:lnTo>
                        <a:lnTo>
                          <a:pt x="28" y="3"/>
                        </a:lnTo>
                        <a:lnTo>
                          <a:pt x="28" y="4"/>
                        </a:lnTo>
                        <a:lnTo>
                          <a:pt x="28" y="5"/>
                        </a:lnTo>
                        <a:lnTo>
                          <a:pt x="29" y="5"/>
                        </a:lnTo>
                        <a:lnTo>
                          <a:pt x="29" y="6"/>
                        </a:lnTo>
                        <a:lnTo>
                          <a:pt x="30" y="7"/>
                        </a:lnTo>
                        <a:lnTo>
                          <a:pt x="30" y="8"/>
                        </a:lnTo>
                        <a:lnTo>
                          <a:pt x="31" y="8"/>
                        </a:lnTo>
                        <a:lnTo>
                          <a:pt x="31" y="9"/>
                        </a:lnTo>
                        <a:lnTo>
                          <a:pt x="31" y="10"/>
                        </a:lnTo>
                        <a:lnTo>
                          <a:pt x="32" y="11"/>
                        </a:lnTo>
                        <a:lnTo>
                          <a:pt x="32" y="12"/>
                        </a:lnTo>
                        <a:lnTo>
                          <a:pt x="32" y="13"/>
                        </a:lnTo>
                        <a:lnTo>
                          <a:pt x="33" y="13"/>
                        </a:lnTo>
                        <a:lnTo>
                          <a:pt x="33" y="14"/>
                        </a:lnTo>
                        <a:lnTo>
                          <a:pt x="33" y="15"/>
                        </a:lnTo>
                        <a:lnTo>
                          <a:pt x="33" y="16"/>
                        </a:lnTo>
                        <a:lnTo>
                          <a:pt x="33" y="17"/>
                        </a:lnTo>
                        <a:lnTo>
                          <a:pt x="33" y="18"/>
                        </a:lnTo>
                        <a:lnTo>
                          <a:pt x="32" y="19"/>
                        </a:lnTo>
                        <a:lnTo>
                          <a:pt x="32" y="20"/>
                        </a:lnTo>
                        <a:lnTo>
                          <a:pt x="32" y="21"/>
                        </a:lnTo>
                        <a:lnTo>
                          <a:pt x="32" y="22"/>
                        </a:lnTo>
                        <a:lnTo>
                          <a:pt x="31" y="22"/>
                        </a:lnTo>
                        <a:lnTo>
                          <a:pt x="31" y="23"/>
                        </a:lnTo>
                        <a:lnTo>
                          <a:pt x="30" y="24"/>
                        </a:lnTo>
                        <a:lnTo>
                          <a:pt x="1" y="12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67" name="Freeform 1502"/>
                  <p:cNvSpPr>
                    <a:spLocks noChangeArrowheads="1"/>
                  </p:cNvSpPr>
                  <p:nvPr/>
                </p:nvSpPr>
                <p:spPr bwMode="auto">
                  <a:xfrm>
                    <a:off x="326" y="285"/>
                    <a:ext cx="27" cy="15"/>
                  </a:xfrm>
                  <a:custGeom>
                    <a:avLst/>
                    <a:gdLst>
                      <a:gd name="T0" fmla="*/ 0 w 26"/>
                      <a:gd name="T1" fmla="*/ 0 h 15"/>
                      <a:gd name="T2" fmla="*/ 18 w 26"/>
                      <a:gd name="T3" fmla="*/ 0 h 15"/>
                      <a:gd name="T4" fmla="*/ 28 w 26"/>
                      <a:gd name="T5" fmla="*/ 7 h 15"/>
                      <a:gd name="T6" fmla="*/ 28 w 26"/>
                      <a:gd name="T7" fmla="*/ 10 h 15"/>
                      <a:gd name="T8" fmla="*/ 28 w 26"/>
                      <a:gd name="T9" fmla="*/ 14 h 15"/>
                      <a:gd name="T10" fmla="*/ 25 w 26"/>
                      <a:gd name="T11" fmla="*/ 15 h 15"/>
                      <a:gd name="T12" fmla="*/ 22 w 26"/>
                      <a:gd name="T13" fmla="*/ 14 h 15"/>
                      <a:gd name="T14" fmla="*/ 1 w 26"/>
                      <a:gd name="T15" fmla="*/ 7 h 15"/>
                      <a:gd name="T16" fmla="*/ 0 w 26"/>
                      <a:gd name="T17" fmla="*/ 5 h 15"/>
                      <a:gd name="T18" fmla="*/ 0 w 26"/>
                      <a:gd name="T19" fmla="*/ 2 h 15"/>
                      <a:gd name="T20" fmla="*/ 0 w 26"/>
                      <a:gd name="T21" fmla="*/ 0 h 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6"/>
                      <a:gd name="T34" fmla="*/ 0 h 15"/>
                      <a:gd name="T35" fmla="*/ 26 w 26"/>
                      <a:gd name="T36" fmla="*/ 15 h 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6" h="15">
                        <a:moveTo>
                          <a:pt x="0" y="0"/>
                        </a:moveTo>
                        <a:lnTo>
                          <a:pt x="16" y="0"/>
                        </a:lnTo>
                        <a:cubicBezTo>
                          <a:pt x="16" y="0"/>
                          <a:pt x="22" y="1"/>
                          <a:pt x="26" y="7"/>
                        </a:cubicBezTo>
                        <a:cubicBezTo>
                          <a:pt x="26" y="7"/>
                          <a:pt x="26" y="8"/>
                          <a:pt x="26" y="10"/>
                        </a:cubicBezTo>
                        <a:cubicBezTo>
                          <a:pt x="26" y="10"/>
                          <a:pt x="26" y="12"/>
                          <a:pt x="26" y="14"/>
                        </a:cubicBezTo>
                        <a:cubicBezTo>
                          <a:pt x="26" y="14"/>
                          <a:pt x="24" y="15"/>
                          <a:pt x="23" y="15"/>
                        </a:cubicBezTo>
                        <a:cubicBezTo>
                          <a:pt x="23" y="15"/>
                          <a:pt x="21" y="15"/>
                          <a:pt x="20" y="14"/>
                        </a:cubicBezTo>
                        <a:lnTo>
                          <a:pt x="1" y="7"/>
                        </a:lnTo>
                        <a:cubicBezTo>
                          <a:pt x="1" y="7"/>
                          <a:pt x="0" y="6"/>
                          <a:pt x="0" y="5"/>
                        </a:cubicBezTo>
                        <a:cubicBezTo>
                          <a:pt x="0" y="5"/>
                          <a:pt x="0" y="4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68" name="Freeform 1503"/>
                  <p:cNvSpPr>
                    <a:spLocks noChangeArrowheads="1"/>
                  </p:cNvSpPr>
                  <p:nvPr/>
                </p:nvSpPr>
                <p:spPr bwMode="auto">
                  <a:xfrm>
                    <a:off x="328" y="276"/>
                    <a:ext cx="24" cy="6"/>
                  </a:xfrm>
                  <a:custGeom>
                    <a:avLst/>
                    <a:gdLst>
                      <a:gd name="T0" fmla="*/ 24 w 24"/>
                      <a:gd name="T1" fmla="*/ 0 h 6"/>
                      <a:gd name="T2" fmla="*/ 0 w 24"/>
                      <a:gd name="T3" fmla="*/ 6 h 6"/>
                      <a:gd name="T4" fmla="*/ 23 w 24"/>
                      <a:gd name="T5" fmla="*/ 2 h 6"/>
                      <a:gd name="T6" fmla="*/ 24 w 24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6"/>
                      <a:gd name="T14" fmla="*/ 24 w 24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6">
                        <a:moveTo>
                          <a:pt x="24" y="0"/>
                        </a:moveTo>
                        <a:cubicBezTo>
                          <a:pt x="24" y="0"/>
                          <a:pt x="11" y="0"/>
                          <a:pt x="0" y="6"/>
                        </a:cubicBezTo>
                        <a:cubicBezTo>
                          <a:pt x="0" y="6"/>
                          <a:pt x="11" y="2"/>
                          <a:pt x="23" y="2"/>
                        </a:cubicBezTo>
                        <a:lnTo>
                          <a:pt x="24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69" name="Freeform 1504"/>
                  <p:cNvSpPr>
                    <a:spLocks noChangeArrowheads="1"/>
                  </p:cNvSpPr>
                  <p:nvPr/>
                </p:nvSpPr>
                <p:spPr bwMode="auto">
                  <a:xfrm>
                    <a:off x="338" y="275"/>
                    <a:ext cx="6" cy="3"/>
                  </a:xfrm>
                  <a:custGeom>
                    <a:avLst/>
                    <a:gdLst>
                      <a:gd name="T0" fmla="*/ 0 w 5"/>
                      <a:gd name="T1" fmla="*/ 4 h 2"/>
                      <a:gd name="T2" fmla="*/ 7 w 5"/>
                      <a:gd name="T3" fmla="*/ 0 h 2"/>
                      <a:gd name="T4" fmla="*/ 5 w 5"/>
                      <a:gd name="T5" fmla="*/ 0 h 2"/>
                      <a:gd name="T6" fmla="*/ 1 w 5"/>
                      <a:gd name="T7" fmla="*/ 0 h 2"/>
                      <a:gd name="T8" fmla="*/ 0 w 5"/>
                      <a:gd name="T9" fmla="*/ 4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2"/>
                      <a:gd name="T17" fmla="*/ 5 w 5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2">
                        <a:moveTo>
                          <a:pt x="0" y="2"/>
                        </a:moveTo>
                        <a:cubicBezTo>
                          <a:pt x="0" y="2"/>
                          <a:pt x="3" y="3"/>
                          <a:pt x="5" y="0"/>
                        </a:cubicBezTo>
                        <a:cubicBezTo>
                          <a:pt x="5" y="0"/>
                          <a:pt x="4" y="0"/>
                          <a:pt x="3" y="0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70" name="Freeform 1505"/>
                  <p:cNvSpPr>
                    <a:spLocks noChangeArrowheads="1"/>
                  </p:cNvSpPr>
                  <p:nvPr/>
                </p:nvSpPr>
                <p:spPr bwMode="auto">
                  <a:xfrm>
                    <a:off x="24" y="269"/>
                    <a:ext cx="315" cy="98"/>
                  </a:xfrm>
                  <a:custGeom>
                    <a:avLst/>
                    <a:gdLst>
                      <a:gd name="T0" fmla="*/ 43 w 314"/>
                      <a:gd name="T1" fmla="*/ 97 h 98"/>
                      <a:gd name="T2" fmla="*/ 316 w 314"/>
                      <a:gd name="T3" fmla="*/ 42 h 98"/>
                      <a:gd name="T4" fmla="*/ 309 w 314"/>
                      <a:gd name="T5" fmla="*/ 34 h 98"/>
                      <a:gd name="T6" fmla="*/ 249 w 314"/>
                      <a:gd name="T7" fmla="*/ 9 h 98"/>
                      <a:gd name="T8" fmla="*/ 248 w 314"/>
                      <a:gd name="T9" fmla="*/ 5 h 98"/>
                      <a:gd name="T10" fmla="*/ 241 w 314"/>
                      <a:gd name="T11" fmla="*/ 0 h 98"/>
                      <a:gd name="T12" fmla="*/ 0 w 314"/>
                      <a:gd name="T13" fmla="*/ 35 h 98"/>
                      <a:gd name="T14" fmla="*/ 6 w 314"/>
                      <a:gd name="T15" fmla="*/ 41 h 98"/>
                      <a:gd name="T16" fmla="*/ 7 w 314"/>
                      <a:gd name="T17" fmla="*/ 46 h 98"/>
                      <a:gd name="T18" fmla="*/ 38 w 314"/>
                      <a:gd name="T19" fmla="*/ 87 h 98"/>
                      <a:gd name="T20" fmla="*/ 39 w 314"/>
                      <a:gd name="T21" fmla="*/ 98 h 98"/>
                      <a:gd name="T22" fmla="*/ 43 w 314"/>
                      <a:gd name="T23" fmla="*/ 97 h 9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14"/>
                      <a:gd name="T37" fmla="*/ 0 h 98"/>
                      <a:gd name="T38" fmla="*/ 314 w 314"/>
                      <a:gd name="T39" fmla="*/ 98 h 9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14" h="98">
                        <a:moveTo>
                          <a:pt x="43" y="97"/>
                        </a:moveTo>
                        <a:lnTo>
                          <a:pt x="314" y="42"/>
                        </a:lnTo>
                        <a:cubicBezTo>
                          <a:pt x="314" y="42"/>
                          <a:pt x="312" y="37"/>
                          <a:pt x="307" y="34"/>
                        </a:cubicBezTo>
                        <a:lnTo>
                          <a:pt x="247" y="9"/>
                        </a:lnTo>
                        <a:lnTo>
                          <a:pt x="246" y="5"/>
                        </a:lnTo>
                        <a:lnTo>
                          <a:pt x="239" y="0"/>
                        </a:lnTo>
                        <a:lnTo>
                          <a:pt x="0" y="35"/>
                        </a:lnTo>
                        <a:cubicBezTo>
                          <a:pt x="0" y="35"/>
                          <a:pt x="3" y="38"/>
                          <a:pt x="6" y="41"/>
                        </a:cubicBezTo>
                        <a:lnTo>
                          <a:pt x="7" y="46"/>
                        </a:lnTo>
                        <a:lnTo>
                          <a:pt x="38" y="87"/>
                        </a:lnTo>
                        <a:cubicBezTo>
                          <a:pt x="38" y="87"/>
                          <a:pt x="40" y="92"/>
                          <a:pt x="39" y="98"/>
                        </a:cubicBezTo>
                        <a:lnTo>
                          <a:pt x="43" y="97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71" name="Freeform 1506"/>
                  <p:cNvSpPr>
                    <a:spLocks noChangeArrowheads="1"/>
                  </p:cNvSpPr>
                  <p:nvPr/>
                </p:nvSpPr>
                <p:spPr bwMode="auto">
                  <a:xfrm>
                    <a:off x="23" y="304"/>
                    <a:ext cx="43" cy="63"/>
                  </a:xfrm>
                  <a:custGeom>
                    <a:avLst/>
                    <a:gdLst>
                      <a:gd name="T0" fmla="*/ 41 w 42"/>
                      <a:gd name="T1" fmla="*/ 62 h 63"/>
                      <a:gd name="T2" fmla="*/ 44 w 42"/>
                      <a:gd name="T3" fmla="*/ 63 h 63"/>
                      <a:gd name="T4" fmla="*/ 43 w 42"/>
                      <a:gd name="T5" fmla="*/ 53 h 63"/>
                      <a:gd name="T6" fmla="*/ 8 w 42"/>
                      <a:gd name="T7" fmla="*/ 12 h 63"/>
                      <a:gd name="T8" fmla="*/ 8 w 42"/>
                      <a:gd name="T9" fmla="*/ 6 h 63"/>
                      <a:gd name="T10" fmla="*/ 2 w 42"/>
                      <a:gd name="T11" fmla="*/ 0 h 63"/>
                      <a:gd name="T12" fmla="*/ 0 w 42"/>
                      <a:gd name="T13" fmla="*/ 0 h 63"/>
                      <a:gd name="T14" fmla="*/ 0 w 42"/>
                      <a:gd name="T15" fmla="*/ 11 h 63"/>
                      <a:gd name="T16" fmla="*/ 41 w 42"/>
                      <a:gd name="T17" fmla="*/ 62 h 6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2"/>
                      <a:gd name="T28" fmla="*/ 0 h 63"/>
                      <a:gd name="T29" fmla="*/ 42 w 42"/>
                      <a:gd name="T30" fmla="*/ 63 h 6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2" h="63">
                        <a:moveTo>
                          <a:pt x="39" y="62"/>
                        </a:moveTo>
                        <a:cubicBezTo>
                          <a:pt x="39" y="62"/>
                          <a:pt x="40" y="63"/>
                          <a:pt x="42" y="63"/>
                        </a:cubicBezTo>
                        <a:cubicBezTo>
                          <a:pt x="42" y="63"/>
                          <a:pt x="43" y="58"/>
                          <a:pt x="41" y="53"/>
                        </a:cubicBezTo>
                        <a:lnTo>
                          <a:pt x="8" y="12"/>
                        </a:lnTo>
                        <a:lnTo>
                          <a:pt x="8" y="6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39" y="62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72" name="Freeform 1507"/>
                  <p:cNvSpPr>
                    <a:spLocks noChangeArrowheads="1"/>
                  </p:cNvSpPr>
                  <p:nvPr/>
                </p:nvSpPr>
                <p:spPr bwMode="auto">
                  <a:xfrm>
                    <a:off x="262" y="269"/>
                    <a:ext cx="78" cy="43"/>
                  </a:xfrm>
                  <a:custGeom>
                    <a:avLst/>
                    <a:gdLst>
                      <a:gd name="T0" fmla="*/ 77 w 78"/>
                      <a:gd name="T1" fmla="*/ 43 h 43"/>
                      <a:gd name="T2" fmla="*/ 78 w 78"/>
                      <a:gd name="T3" fmla="*/ 42 h 43"/>
                      <a:gd name="T4" fmla="*/ 72 w 78"/>
                      <a:gd name="T5" fmla="*/ 35 h 43"/>
                      <a:gd name="T6" fmla="*/ 11 w 78"/>
                      <a:gd name="T7" fmla="*/ 9 h 43"/>
                      <a:gd name="T8" fmla="*/ 10 w 78"/>
                      <a:gd name="T9" fmla="*/ 4 h 43"/>
                      <a:gd name="T10" fmla="*/ 1 w 78"/>
                      <a:gd name="T11" fmla="*/ 0 h 43"/>
                      <a:gd name="T12" fmla="*/ 0 w 78"/>
                      <a:gd name="T13" fmla="*/ 0 h 43"/>
                      <a:gd name="T14" fmla="*/ 9 w 78"/>
                      <a:gd name="T15" fmla="*/ 5 h 43"/>
                      <a:gd name="T16" fmla="*/ 10 w 78"/>
                      <a:gd name="T17" fmla="*/ 9 h 43"/>
                      <a:gd name="T18" fmla="*/ 72 w 78"/>
                      <a:gd name="T19" fmla="*/ 36 h 43"/>
                      <a:gd name="T20" fmla="*/ 77 w 78"/>
                      <a:gd name="T21" fmla="*/ 43 h 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8"/>
                      <a:gd name="T34" fmla="*/ 0 h 43"/>
                      <a:gd name="T35" fmla="*/ 78 w 78"/>
                      <a:gd name="T36" fmla="*/ 43 h 4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8" h="43">
                        <a:moveTo>
                          <a:pt x="77" y="43"/>
                        </a:moveTo>
                        <a:lnTo>
                          <a:pt x="78" y="42"/>
                        </a:lnTo>
                        <a:cubicBezTo>
                          <a:pt x="78" y="42"/>
                          <a:pt x="76" y="38"/>
                          <a:pt x="72" y="35"/>
                        </a:cubicBezTo>
                        <a:lnTo>
                          <a:pt x="11" y="9"/>
                        </a:lnTo>
                        <a:lnTo>
                          <a:pt x="10" y="4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9" y="5"/>
                        </a:lnTo>
                        <a:lnTo>
                          <a:pt x="10" y="9"/>
                        </a:lnTo>
                        <a:lnTo>
                          <a:pt x="72" y="36"/>
                        </a:lnTo>
                        <a:cubicBezTo>
                          <a:pt x="72" y="36"/>
                          <a:pt x="75" y="39"/>
                          <a:pt x="77" y="43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73" name="Freeform 1508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273"/>
                    <a:ext cx="241" cy="42"/>
                  </a:xfrm>
                  <a:custGeom>
                    <a:avLst/>
                    <a:gdLst>
                      <a:gd name="T0" fmla="*/ 0 w 240"/>
                      <a:gd name="T1" fmla="*/ 38 h 41"/>
                      <a:gd name="T2" fmla="*/ 241 w 240"/>
                      <a:gd name="T3" fmla="*/ 0 h 41"/>
                      <a:gd name="T4" fmla="*/ 242 w 240"/>
                      <a:gd name="T5" fmla="*/ 4 h 41"/>
                      <a:gd name="T6" fmla="*/ 0 w 240"/>
                      <a:gd name="T7" fmla="*/ 43 h 41"/>
                      <a:gd name="T8" fmla="*/ 0 w 240"/>
                      <a:gd name="T9" fmla="*/ 38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41"/>
                      <a:gd name="T17" fmla="*/ 240 w 240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41">
                        <a:moveTo>
                          <a:pt x="0" y="36"/>
                        </a:moveTo>
                        <a:lnTo>
                          <a:pt x="239" y="0"/>
                        </a:lnTo>
                        <a:lnTo>
                          <a:pt x="240" y="4"/>
                        </a:lnTo>
                        <a:lnTo>
                          <a:pt x="0" y="41"/>
                        </a:lnTo>
                        <a:lnTo>
                          <a:pt x="0" y="3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74" name="Freeform 1509"/>
                  <p:cNvSpPr>
                    <a:spLocks noChangeArrowheads="1"/>
                  </p:cNvSpPr>
                  <p:nvPr/>
                </p:nvSpPr>
                <p:spPr bwMode="auto">
                  <a:xfrm>
                    <a:off x="66" y="305"/>
                    <a:ext cx="273" cy="62"/>
                  </a:xfrm>
                  <a:custGeom>
                    <a:avLst/>
                    <a:gdLst>
                      <a:gd name="T0" fmla="*/ 0 w 273"/>
                      <a:gd name="T1" fmla="*/ 57 h 61"/>
                      <a:gd name="T2" fmla="*/ 266 w 273"/>
                      <a:gd name="T3" fmla="*/ 0 h 61"/>
                      <a:gd name="T4" fmla="*/ 273 w 273"/>
                      <a:gd name="T5" fmla="*/ 6 h 61"/>
                      <a:gd name="T6" fmla="*/ 0 w 273"/>
                      <a:gd name="T7" fmla="*/ 63 h 61"/>
                      <a:gd name="T8" fmla="*/ 0 w 273"/>
                      <a:gd name="T9" fmla="*/ 57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3"/>
                      <a:gd name="T16" fmla="*/ 0 h 61"/>
                      <a:gd name="T17" fmla="*/ 273 w 27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3" h="61">
                        <a:moveTo>
                          <a:pt x="0" y="55"/>
                        </a:moveTo>
                        <a:lnTo>
                          <a:pt x="266" y="0"/>
                        </a:lnTo>
                        <a:cubicBezTo>
                          <a:pt x="266" y="0"/>
                          <a:pt x="270" y="1"/>
                          <a:pt x="273" y="6"/>
                        </a:cubicBezTo>
                        <a:lnTo>
                          <a:pt x="0" y="61"/>
                        </a:lnTo>
                        <a:lnTo>
                          <a:pt x="0" y="5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75" name="Freeform 1510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284"/>
                    <a:ext cx="278" cy="68"/>
                  </a:xfrm>
                  <a:custGeom>
                    <a:avLst/>
                    <a:gdLst>
                      <a:gd name="T0" fmla="*/ 4 w 277"/>
                      <a:gd name="T1" fmla="*/ 42 h 68"/>
                      <a:gd name="T2" fmla="*/ 26 w 277"/>
                      <a:gd name="T3" fmla="*/ 68 h 68"/>
                      <a:gd name="T4" fmla="*/ 207 w 277"/>
                      <a:gd name="T5" fmla="*/ 32 h 68"/>
                      <a:gd name="T6" fmla="*/ 189 w 277"/>
                      <a:gd name="T7" fmla="*/ 20 h 68"/>
                      <a:gd name="T8" fmla="*/ 221 w 277"/>
                      <a:gd name="T9" fmla="*/ 13 h 68"/>
                      <a:gd name="T10" fmla="*/ 241 w 277"/>
                      <a:gd name="T11" fmla="*/ 25 h 68"/>
                      <a:gd name="T12" fmla="*/ 279 w 277"/>
                      <a:gd name="T13" fmla="*/ 17 h 68"/>
                      <a:gd name="T14" fmla="*/ 279 w 277"/>
                      <a:gd name="T15" fmla="*/ 16 h 68"/>
                      <a:gd name="T16" fmla="*/ 244 w 277"/>
                      <a:gd name="T17" fmla="*/ 0 h 68"/>
                      <a:gd name="T18" fmla="*/ 202 w 277"/>
                      <a:gd name="T19" fmla="*/ 7 h 68"/>
                      <a:gd name="T20" fmla="*/ 196 w 277"/>
                      <a:gd name="T21" fmla="*/ 1 h 68"/>
                      <a:gd name="T22" fmla="*/ 168 w 277"/>
                      <a:gd name="T23" fmla="*/ 6 h 68"/>
                      <a:gd name="T24" fmla="*/ 171 w 277"/>
                      <a:gd name="T25" fmla="*/ 7 h 68"/>
                      <a:gd name="T26" fmla="*/ 167 w 277"/>
                      <a:gd name="T27" fmla="*/ 8 h 68"/>
                      <a:gd name="T28" fmla="*/ 165 w 277"/>
                      <a:gd name="T29" fmla="*/ 6 h 68"/>
                      <a:gd name="T30" fmla="*/ 121 w 277"/>
                      <a:gd name="T31" fmla="*/ 13 h 68"/>
                      <a:gd name="T32" fmla="*/ 125 w 277"/>
                      <a:gd name="T33" fmla="*/ 18 h 68"/>
                      <a:gd name="T34" fmla="*/ 121 w 277"/>
                      <a:gd name="T35" fmla="*/ 19 h 68"/>
                      <a:gd name="T36" fmla="*/ 116 w 277"/>
                      <a:gd name="T37" fmla="*/ 13 h 68"/>
                      <a:gd name="T38" fmla="*/ 74 w 277"/>
                      <a:gd name="T39" fmla="*/ 20 h 68"/>
                      <a:gd name="T40" fmla="*/ 74 w 277"/>
                      <a:gd name="T41" fmla="*/ 23 h 68"/>
                      <a:gd name="T42" fmla="*/ 76 w 277"/>
                      <a:gd name="T43" fmla="*/ 26 h 68"/>
                      <a:gd name="T44" fmla="*/ 71 w 277"/>
                      <a:gd name="T45" fmla="*/ 26 h 68"/>
                      <a:gd name="T46" fmla="*/ 67 w 277"/>
                      <a:gd name="T47" fmla="*/ 21 h 68"/>
                      <a:gd name="T48" fmla="*/ 21 w 277"/>
                      <a:gd name="T49" fmla="*/ 28 h 68"/>
                      <a:gd name="T50" fmla="*/ 20 w 277"/>
                      <a:gd name="T51" fmla="*/ 31 h 68"/>
                      <a:gd name="T52" fmla="*/ 22 w 277"/>
                      <a:gd name="T53" fmla="*/ 34 h 68"/>
                      <a:gd name="T54" fmla="*/ 14 w 277"/>
                      <a:gd name="T55" fmla="*/ 35 h 68"/>
                      <a:gd name="T56" fmla="*/ 10 w 277"/>
                      <a:gd name="T57" fmla="*/ 30 h 68"/>
                      <a:gd name="T58" fmla="*/ 0 w 277"/>
                      <a:gd name="T59" fmla="*/ 31 h 68"/>
                      <a:gd name="T60" fmla="*/ 0 w 277"/>
                      <a:gd name="T61" fmla="*/ 35 h 68"/>
                      <a:gd name="T62" fmla="*/ 4 w 277"/>
                      <a:gd name="T63" fmla="*/ 38 h 68"/>
                      <a:gd name="T64" fmla="*/ 4 w 277"/>
                      <a:gd name="T65" fmla="*/ 42 h 6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77"/>
                      <a:gd name="T100" fmla="*/ 0 h 68"/>
                      <a:gd name="T101" fmla="*/ 277 w 277"/>
                      <a:gd name="T102" fmla="*/ 68 h 6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77" h="68">
                        <a:moveTo>
                          <a:pt x="4" y="42"/>
                        </a:moveTo>
                        <a:lnTo>
                          <a:pt x="26" y="68"/>
                        </a:lnTo>
                        <a:lnTo>
                          <a:pt x="205" y="32"/>
                        </a:lnTo>
                        <a:lnTo>
                          <a:pt x="187" y="20"/>
                        </a:lnTo>
                        <a:lnTo>
                          <a:pt x="219" y="13"/>
                        </a:lnTo>
                        <a:lnTo>
                          <a:pt x="239" y="25"/>
                        </a:lnTo>
                        <a:lnTo>
                          <a:pt x="277" y="17"/>
                        </a:lnTo>
                        <a:lnTo>
                          <a:pt x="277" y="16"/>
                        </a:lnTo>
                        <a:lnTo>
                          <a:pt x="242" y="0"/>
                        </a:lnTo>
                        <a:lnTo>
                          <a:pt x="200" y="7"/>
                        </a:lnTo>
                        <a:lnTo>
                          <a:pt x="194" y="1"/>
                        </a:lnTo>
                        <a:lnTo>
                          <a:pt x="166" y="6"/>
                        </a:lnTo>
                        <a:lnTo>
                          <a:pt x="169" y="7"/>
                        </a:lnTo>
                        <a:lnTo>
                          <a:pt x="165" y="8"/>
                        </a:lnTo>
                        <a:lnTo>
                          <a:pt x="163" y="6"/>
                        </a:lnTo>
                        <a:lnTo>
                          <a:pt x="121" y="13"/>
                        </a:lnTo>
                        <a:lnTo>
                          <a:pt x="125" y="18"/>
                        </a:lnTo>
                        <a:lnTo>
                          <a:pt x="121" y="19"/>
                        </a:lnTo>
                        <a:lnTo>
                          <a:pt x="116" y="13"/>
                        </a:lnTo>
                        <a:lnTo>
                          <a:pt x="74" y="20"/>
                        </a:lnTo>
                        <a:lnTo>
                          <a:pt x="74" y="23"/>
                        </a:lnTo>
                        <a:lnTo>
                          <a:pt x="76" y="26"/>
                        </a:lnTo>
                        <a:lnTo>
                          <a:pt x="71" y="26"/>
                        </a:lnTo>
                        <a:lnTo>
                          <a:pt x="67" y="21"/>
                        </a:lnTo>
                        <a:lnTo>
                          <a:pt x="21" y="28"/>
                        </a:lnTo>
                        <a:lnTo>
                          <a:pt x="20" y="31"/>
                        </a:lnTo>
                        <a:lnTo>
                          <a:pt x="22" y="34"/>
                        </a:lnTo>
                        <a:lnTo>
                          <a:pt x="14" y="35"/>
                        </a:lnTo>
                        <a:lnTo>
                          <a:pt x="10" y="30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4" y="38"/>
                        </a:lnTo>
                        <a:lnTo>
                          <a:pt x="4" y="42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76" name="Freeform 1511"/>
                  <p:cNvSpPr>
                    <a:spLocks noChangeArrowheads="1"/>
                  </p:cNvSpPr>
                  <p:nvPr/>
                </p:nvSpPr>
                <p:spPr bwMode="auto">
                  <a:xfrm>
                    <a:off x="242" y="302"/>
                    <a:ext cx="37" cy="14"/>
                  </a:xfrm>
                  <a:custGeom>
                    <a:avLst/>
                    <a:gdLst>
                      <a:gd name="T0" fmla="*/ 0 w 36"/>
                      <a:gd name="T1" fmla="*/ 10 h 13"/>
                      <a:gd name="T2" fmla="*/ 6 w 36"/>
                      <a:gd name="T3" fmla="*/ 15 h 13"/>
                      <a:gd name="T4" fmla="*/ 38 w 36"/>
                      <a:gd name="T5" fmla="*/ 9 h 13"/>
                      <a:gd name="T6" fmla="*/ 38 w 36"/>
                      <a:gd name="T7" fmla="*/ 5 h 13"/>
                      <a:gd name="T8" fmla="*/ 31 w 36"/>
                      <a:gd name="T9" fmla="*/ 1 h 13"/>
                      <a:gd name="T10" fmla="*/ 21 w 36"/>
                      <a:gd name="T11" fmla="*/ 3 h 13"/>
                      <a:gd name="T12" fmla="*/ 14 w 36"/>
                      <a:gd name="T13" fmla="*/ 0 h 13"/>
                      <a:gd name="T14" fmla="*/ 3 w 36"/>
                      <a:gd name="T15" fmla="*/ 1 h 13"/>
                      <a:gd name="T16" fmla="*/ 7 w 36"/>
                      <a:gd name="T17" fmla="*/ 5 h 13"/>
                      <a:gd name="T18" fmla="*/ 0 w 36"/>
                      <a:gd name="T19" fmla="*/ 9 h 13"/>
                      <a:gd name="T20" fmla="*/ 0 w 36"/>
                      <a:gd name="T21" fmla="*/ 10 h 1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6"/>
                      <a:gd name="T34" fmla="*/ 0 h 13"/>
                      <a:gd name="T35" fmla="*/ 36 w 36"/>
                      <a:gd name="T36" fmla="*/ 13 h 1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6" h="13">
                        <a:moveTo>
                          <a:pt x="0" y="8"/>
                        </a:moveTo>
                        <a:lnTo>
                          <a:pt x="6" y="13"/>
                        </a:lnTo>
                        <a:lnTo>
                          <a:pt x="36" y="7"/>
                        </a:lnTo>
                        <a:lnTo>
                          <a:pt x="36" y="5"/>
                        </a:lnTo>
                        <a:lnTo>
                          <a:pt x="29" y="1"/>
                        </a:lnTo>
                        <a:lnTo>
                          <a:pt x="19" y="3"/>
                        </a:lnTo>
                        <a:lnTo>
                          <a:pt x="14" y="0"/>
                        </a:lnTo>
                        <a:lnTo>
                          <a:pt x="3" y="1"/>
                        </a:lnTo>
                        <a:lnTo>
                          <a:pt x="7" y="5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77" name="Line 1512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249" y="30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78" name="Freeform 1513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255" y="309"/>
                    <a:ext cx="6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0 w 5"/>
                      <a:gd name="T5" fmla="*/ 0 h 1"/>
                      <a:gd name="T6" fmla="*/ 0 w 5"/>
                      <a:gd name="T7" fmla="*/ 0 h 1"/>
                      <a:gd name="T8" fmla="*/ 0 w 5"/>
                      <a:gd name="T9" fmla="*/ 0 h 1"/>
                      <a:gd name="T10" fmla="*/ 0 w 5"/>
                      <a:gd name="T11" fmla="*/ 0 h 1"/>
                      <a:gd name="T12" fmla="*/ 0 w 5"/>
                      <a:gd name="T13" fmla="*/ 0 h 1"/>
                      <a:gd name="T14" fmla="*/ 0 w 5"/>
                      <a:gd name="T15" fmla="*/ 0 h 1"/>
                      <a:gd name="T16" fmla="*/ 0 w 5"/>
                      <a:gd name="T17" fmla="*/ 0 h 1"/>
                      <a:gd name="T18" fmla="*/ 0 w 5"/>
                      <a:gd name="T19" fmla="*/ 0 h 1"/>
                      <a:gd name="T20" fmla="*/ 0 w 5"/>
                      <a:gd name="T21" fmla="*/ 0 h 1"/>
                      <a:gd name="T22" fmla="*/ 0 w 5"/>
                      <a:gd name="T23" fmla="*/ 0 h 1"/>
                      <a:gd name="T24" fmla="*/ 1 w 5"/>
                      <a:gd name="T25" fmla="*/ 0 h 1"/>
                      <a:gd name="T26" fmla="*/ 1 w 5"/>
                      <a:gd name="T27" fmla="*/ 0 h 1"/>
                      <a:gd name="T28" fmla="*/ 1 w 5"/>
                      <a:gd name="T29" fmla="*/ 0 h 1"/>
                      <a:gd name="T30" fmla="*/ 1 w 5"/>
                      <a:gd name="T31" fmla="*/ 0 h 1"/>
                      <a:gd name="T32" fmla="*/ 1 w 5"/>
                      <a:gd name="T33" fmla="*/ 0 h 1"/>
                      <a:gd name="T34" fmla="*/ 1 w 5"/>
                      <a:gd name="T35" fmla="*/ 0 h 1"/>
                      <a:gd name="T36" fmla="*/ 1 w 5"/>
                      <a:gd name="T37" fmla="*/ 0 h 1"/>
                      <a:gd name="T38" fmla="*/ 1 w 5"/>
                      <a:gd name="T39" fmla="*/ 0 h 1"/>
                      <a:gd name="T40" fmla="*/ 1 w 5"/>
                      <a:gd name="T41" fmla="*/ 0 h 1"/>
                      <a:gd name="T42" fmla="*/ 1 w 5"/>
                      <a:gd name="T43" fmla="*/ 0 h 1"/>
                      <a:gd name="T44" fmla="*/ 2 w 5"/>
                      <a:gd name="T45" fmla="*/ 0 h 1"/>
                      <a:gd name="T46" fmla="*/ 2 w 5"/>
                      <a:gd name="T47" fmla="*/ 0 h 1"/>
                      <a:gd name="T48" fmla="*/ 2 w 5"/>
                      <a:gd name="T49" fmla="*/ 0 h 1"/>
                      <a:gd name="T50" fmla="*/ 2 w 5"/>
                      <a:gd name="T51" fmla="*/ 0 h 1"/>
                      <a:gd name="T52" fmla="*/ 2 w 5"/>
                      <a:gd name="T53" fmla="*/ 0 h 1"/>
                      <a:gd name="T54" fmla="*/ 2 w 5"/>
                      <a:gd name="T55" fmla="*/ 0 h 1"/>
                      <a:gd name="T56" fmla="*/ 2 w 5"/>
                      <a:gd name="T57" fmla="*/ 0 h 1"/>
                      <a:gd name="T58" fmla="*/ 2 w 5"/>
                      <a:gd name="T59" fmla="*/ 0 h 1"/>
                      <a:gd name="T60" fmla="*/ 2 w 5"/>
                      <a:gd name="T61" fmla="*/ 0 h 1"/>
                      <a:gd name="T62" fmla="*/ 2 w 5"/>
                      <a:gd name="T63" fmla="*/ 0 h 1"/>
                      <a:gd name="T64" fmla="*/ 5 w 5"/>
                      <a:gd name="T65" fmla="*/ 0 h 1"/>
                      <a:gd name="T66" fmla="*/ 5 w 5"/>
                      <a:gd name="T67" fmla="*/ 0 h 1"/>
                      <a:gd name="T68" fmla="*/ 5 w 5"/>
                      <a:gd name="T69" fmla="*/ 0 h 1"/>
                      <a:gd name="T70" fmla="*/ 5 w 5"/>
                      <a:gd name="T71" fmla="*/ 0 h 1"/>
                      <a:gd name="T72" fmla="*/ 5 w 5"/>
                      <a:gd name="T73" fmla="*/ 0 h 1"/>
                      <a:gd name="T74" fmla="*/ 5 w 5"/>
                      <a:gd name="T75" fmla="*/ 0 h 1"/>
                      <a:gd name="T76" fmla="*/ 5 w 5"/>
                      <a:gd name="T77" fmla="*/ 0 h 1"/>
                      <a:gd name="T78" fmla="*/ 5 w 5"/>
                      <a:gd name="T79" fmla="*/ 0 h 1"/>
                      <a:gd name="T80" fmla="*/ 5 w 5"/>
                      <a:gd name="T81" fmla="*/ 0 h 1"/>
                      <a:gd name="T82" fmla="*/ 5 w 5"/>
                      <a:gd name="T83" fmla="*/ 0 h 1"/>
                      <a:gd name="T84" fmla="*/ 6 w 5"/>
                      <a:gd name="T85" fmla="*/ 0 h 1"/>
                      <a:gd name="T86" fmla="*/ 6 w 5"/>
                      <a:gd name="T87" fmla="*/ 0 h 1"/>
                      <a:gd name="T88" fmla="*/ 6 w 5"/>
                      <a:gd name="T89" fmla="*/ 0 h 1"/>
                      <a:gd name="T90" fmla="*/ 6 w 5"/>
                      <a:gd name="T91" fmla="*/ 0 h 1"/>
                      <a:gd name="T92" fmla="*/ 6 w 5"/>
                      <a:gd name="T93" fmla="*/ 0 h 1"/>
                      <a:gd name="T94" fmla="*/ 6 w 5"/>
                      <a:gd name="T95" fmla="*/ 0 h 1"/>
                      <a:gd name="T96" fmla="*/ 6 w 5"/>
                      <a:gd name="T97" fmla="*/ 0 h 1"/>
                      <a:gd name="T98" fmla="*/ 6 w 5"/>
                      <a:gd name="T99" fmla="*/ 0 h 1"/>
                      <a:gd name="T100" fmla="*/ 6 w 5"/>
                      <a:gd name="T101" fmla="*/ 0 h 1"/>
                      <a:gd name="T102" fmla="*/ 6 w 5"/>
                      <a:gd name="T103" fmla="*/ 0 h 1"/>
                      <a:gd name="T104" fmla="*/ 6 w 5"/>
                      <a:gd name="T105" fmla="*/ 0 h 1"/>
                      <a:gd name="T106" fmla="*/ 7 w 5"/>
                      <a:gd name="T107" fmla="*/ 0 h 1"/>
                      <a:gd name="T108" fmla="*/ 7 w 5"/>
                      <a:gd name="T109" fmla="*/ 0 h 1"/>
                      <a:gd name="T110" fmla="*/ 7 w 5"/>
                      <a:gd name="T111" fmla="*/ 0 h 1"/>
                      <a:gd name="T112" fmla="*/ 7 w 5"/>
                      <a:gd name="T113" fmla="*/ 0 h 1"/>
                      <a:gd name="T114" fmla="*/ 7 w 5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5"/>
                      <a:gd name="T175" fmla="*/ 0 h 1"/>
                      <a:gd name="T176" fmla="*/ 5 w 5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79" name="Freeform 1514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266" y="308"/>
                    <a:ext cx="4" cy="0"/>
                  </a:xfrm>
                  <a:custGeom>
                    <a:avLst/>
                    <a:gdLst>
                      <a:gd name="T0" fmla="*/ 0 w 4"/>
                      <a:gd name="T1" fmla="*/ 0 w 4"/>
                      <a:gd name="T2" fmla="*/ 0 w 4"/>
                      <a:gd name="T3" fmla="*/ 0 w 4"/>
                      <a:gd name="T4" fmla="*/ 0 w 4"/>
                      <a:gd name="T5" fmla="*/ 0 w 4"/>
                      <a:gd name="T6" fmla="*/ 0 w 4"/>
                      <a:gd name="T7" fmla="*/ 0 w 4"/>
                      <a:gd name="T8" fmla="*/ 1 w 4"/>
                      <a:gd name="T9" fmla="*/ 1 w 4"/>
                      <a:gd name="T10" fmla="*/ 1 w 4"/>
                      <a:gd name="T11" fmla="*/ 1 w 4"/>
                      <a:gd name="T12" fmla="*/ 1 w 4"/>
                      <a:gd name="T13" fmla="*/ 1 w 4"/>
                      <a:gd name="T14" fmla="*/ 1 w 4"/>
                      <a:gd name="T15" fmla="*/ 2 w 4"/>
                      <a:gd name="T16" fmla="*/ 2 w 4"/>
                      <a:gd name="T17" fmla="*/ 2 w 4"/>
                      <a:gd name="T18" fmla="*/ 2 w 4"/>
                      <a:gd name="T19" fmla="*/ 2 w 4"/>
                      <a:gd name="T20" fmla="*/ 2 w 4"/>
                      <a:gd name="T21" fmla="*/ 2 w 4"/>
                      <a:gd name="T22" fmla="*/ 3 w 4"/>
                      <a:gd name="T23" fmla="*/ 3 w 4"/>
                      <a:gd name="T24" fmla="*/ 3 w 4"/>
                      <a:gd name="T25" fmla="*/ 3 w 4"/>
                      <a:gd name="T26" fmla="*/ 3 w 4"/>
                      <a:gd name="T27" fmla="*/ 3 w 4"/>
                      <a:gd name="T28" fmla="*/ 3 w 4"/>
                      <a:gd name="T29" fmla="*/ 4 w 4"/>
                      <a:gd name="T30" fmla="*/ 4 w 4"/>
                      <a:gd name="T31" fmla="*/ 4 w 4"/>
                      <a:gd name="T32" fmla="*/ 4 w 4"/>
                      <a:gd name="T33" fmla="*/ 4 w 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w 4"/>
                      <a:gd name="T69" fmla="*/ 4 w 4"/>
                    </a:gdLst>
                    <a:ahLst/>
                    <a:cxnLst>
                      <a:cxn ang="T34">
                        <a:pos x="T0" y="0"/>
                      </a:cxn>
                      <a:cxn ang="T35">
                        <a:pos x="T1" y="0"/>
                      </a:cxn>
                      <a:cxn ang="T36">
                        <a:pos x="T2" y="0"/>
                      </a:cxn>
                      <a:cxn ang="T37">
                        <a:pos x="T3" y="0"/>
                      </a:cxn>
                      <a:cxn ang="T38">
                        <a:pos x="T4" y="0"/>
                      </a:cxn>
                      <a:cxn ang="T39">
                        <a:pos x="T5" y="0"/>
                      </a:cxn>
                      <a:cxn ang="T40">
                        <a:pos x="T6" y="0"/>
                      </a:cxn>
                      <a:cxn ang="T41">
                        <a:pos x="T7" y="0"/>
                      </a:cxn>
                      <a:cxn ang="T42">
                        <a:pos x="T8" y="0"/>
                      </a:cxn>
                      <a:cxn ang="T43">
                        <a:pos x="T9" y="0"/>
                      </a:cxn>
                      <a:cxn ang="T44">
                        <a:pos x="T10" y="0"/>
                      </a:cxn>
                      <a:cxn ang="T45">
                        <a:pos x="T11" y="0"/>
                      </a:cxn>
                      <a:cxn ang="T46">
                        <a:pos x="T12" y="0"/>
                      </a:cxn>
                      <a:cxn ang="T47">
                        <a:pos x="T13" y="0"/>
                      </a:cxn>
                      <a:cxn ang="T48">
                        <a:pos x="T14" y="0"/>
                      </a:cxn>
                      <a:cxn ang="T49">
                        <a:pos x="T15" y="0"/>
                      </a:cxn>
                      <a:cxn ang="T50">
                        <a:pos x="T16" y="0"/>
                      </a:cxn>
                      <a:cxn ang="T51">
                        <a:pos x="T17" y="0"/>
                      </a:cxn>
                      <a:cxn ang="T52">
                        <a:pos x="T18" y="0"/>
                      </a:cxn>
                      <a:cxn ang="T53">
                        <a:pos x="T19" y="0"/>
                      </a:cxn>
                      <a:cxn ang="T54">
                        <a:pos x="T20" y="0"/>
                      </a:cxn>
                      <a:cxn ang="T55">
                        <a:pos x="T21" y="0"/>
                      </a:cxn>
                      <a:cxn ang="T56">
                        <a:pos x="T22" y="0"/>
                      </a:cxn>
                      <a:cxn ang="T57">
                        <a:pos x="T23" y="0"/>
                      </a:cxn>
                      <a:cxn ang="T58">
                        <a:pos x="T24" y="0"/>
                      </a:cxn>
                      <a:cxn ang="T59">
                        <a:pos x="T25" y="0"/>
                      </a:cxn>
                      <a:cxn ang="T60">
                        <a:pos x="T26" y="0"/>
                      </a:cxn>
                      <a:cxn ang="T61">
                        <a:pos x="T27" y="0"/>
                      </a:cxn>
                      <a:cxn ang="T62">
                        <a:pos x="T28" y="0"/>
                      </a:cxn>
                      <a:cxn ang="T63">
                        <a:pos x="T29" y="0"/>
                      </a:cxn>
                      <a:cxn ang="T64">
                        <a:pos x="T30" y="0"/>
                      </a:cxn>
                      <a:cxn ang="T65">
                        <a:pos x="T31" y="0"/>
                      </a:cxn>
                      <a:cxn ang="T66">
                        <a:pos x="T32" y="0"/>
                      </a:cxn>
                      <a:cxn ang="T67">
                        <a:pos x="T33" y="0"/>
                      </a:cxn>
                    </a:cxnLst>
                    <a:rect l="T68" t="0" r="T69" b="0"/>
                    <a:pathLst>
                      <a:path w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80" name="Line 1515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258" y="295"/>
                    <a:ext cx="2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1" name="Freeform 1516"/>
                  <p:cNvSpPr>
                    <a:spLocks noChangeArrowheads="1"/>
                  </p:cNvSpPr>
                  <p:nvPr/>
                </p:nvSpPr>
                <p:spPr bwMode="auto">
                  <a:xfrm>
                    <a:off x="268" y="287"/>
                    <a:ext cx="31" cy="17"/>
                  </a:xfrm>
                  <a:custGeom>
                    <a:avLst/>
                    <a:gdLst>
                      <a:gd name="T0" fmla="*/ 0 w 31"/>
                      <a:gd name="T1" fmla="*/ 0 h 17"/>
                      <a:gd name="T2" fmla="*/ 31 w 31"/>
                      <a:gd name="T3" fmla="*/ 14 h 17"/>
                      <a:gd name="T4" fmla="*/ 31 w 31"/>
                      <a:gd name="T5" fmla="*/ 17 h 17"/>
                      <a:gd name="T6" fmla="*/ 0 60000 65536"/>
                      <a:gd name="T7" fmla="*/ 0 60000 65536"/>
                      <a:gd name="T8" fmla="*/ 0 60000 65536"/>
                      <a:gd name="T9" fmla="*/ 0 w 31"/>
                      <a:gd name="T10" fmla="*/ 0 h 17"/>
                      <a:gd name="T11" fmla="*/ 31 w 31"/>
                      <a:gd name="T12" fmla="*/ 17 h 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" h="17">
                        <a:moveTo>
                          <a:pt x="0" y="0"/>
                        </a:moveTo>
                        <a:lnTo>
                          <a:pt x="31" y="14"/>
                        </a:lnTo>
                        <a:lnTo>
                          <a:pt x="31" y="1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82" name="Freeform 1517"/>
                  <p:cNvSpPr>
                    <a:spLocks noChangeArrowheads="1"/>
                  </p:cNvSpPr>
                  <p:nvPr/>
                </p:nvSpPr>
                <p:spPr bwMode="auto">
                  <a:xfrm>
                    <a:off x="276" y="285"/>
                    <a:ext cx="33" cy="18"/>
                  </a:xfrm>
                  <a:custGeom>
                    <a:avLst/>
                    <a:gdLst>
                      <a:gd name="T0" fmla="*/ 0 w 32"/>
                      <a:gd name="T1" fmla="*/ 0 h 18"/>
                      <a:gd name="T2" fmla="*/ 34 w 32"/>
                      <a:gd name="T3" fmla="*/ 14 h 18"/>
                      <a:gd name="T4" fmla="*/ 34 w 32"/>
                      <a:gd name="T5" fmla="*/ 18 h 18"/>
                      <a:gd name="T6" fmla="*/ 0 60000 65536"/>
                      <a:gd name="T7" fmla="*/ 0 60000 65536"/>
                      <a:gd name="T8" fmla="*/ 0 60000 65536"/>
                      <a:gd name="T9" fmla="*/ 0 w 32"/>
                      <a:gd name="T10" fmla="*/ 0 h 18"/>
                      <a:gd name="T11" fmla="*/ 32 w 32"/>
                      <a:gd name="T12" fmla="*/ 18 h 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" h="18">
                        <a:moveTo>
                          <a:pt x="0" y="0"/>
                        </a:moveTo>
                        <a:lnTo>
                          <a:pt x="32" y="14"/>
                        </a:lnTo>
                        <a:lnTo>
                          <a:pt x="32" y="1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83" name="Freeform 1518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90"/>
                    <a:ext cx="11" cy="7"/>
                  </a:xfrm>
                  <a:custGeom>
                    <a:avLst/>
                    <a:gdLst>
                      <a:gd name="T0" fmla="*/ 1 w 11"/>
                      <a:gd name="T1" fmla="*/ 0 h 7"/>
                      <a:gd name="T2" fmla="*/ 11 w 11"/>
                      <a:gd name="T3" fmla="*/ 7 h 7"/>
                      <a:gd name="T4" fmla="*/ 9 w 11"/>
                      <a:gd name="T5" fmla="*/ 7 h 7"/>
                      <a:gd name="T6" fmla="*/ 0 w 11"/>
                      <a:gd name="T7" fmla="*/ 0 h 7"/>
                      <a:gd name="T8" fmla="*/ 1 w 11"/>
                      <a:gd name="T9" fmla="*/ 0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7"/>
                      <a:gd name="T17" fmla="*/ 11 w 11"/>
                      <a:gd name="T18" fmla="*/ 7 h 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7">
                        <a:moveTo>
                          <a:pt x="1" y="0"/>
                        </a:moveTo>
                        <a:lnTo>
                          <a:pt x="11" y="7"/>
                        </a:lnTo>
                        <a:lnTo>
                          <a:pt x="9" y="7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84" name="Freeform 1519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231" y="298"/>
                    <a:ext cx="7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7 w 7"/>
                      <a:gd name="T3" fmla="*/ 0 h 1"/>
                      <a:gd name="T4" fmla="*/ 0 60000 65536"/>
                      <a:gd name="T5" fmla="*/ 0 60000 65536"/>
                      <a:gd name="T6" fmla="*/ 0 w 7"/>
                      <a:gd name="T7" fmla="*/ 0 h 1"/>
                      <a:gd name="T8" fmla="*/ 7 w 7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" h="1">
                        <a:moveTo>
                          <a:pt x="0" y="0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85" name="Line 1520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19" y="291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6" name="Line 1521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28" y="29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7" name="Line 1522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37" y="29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8" name="Line 1523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26" y="315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89" name="Freeform 1524"/>
                  <p:cNvSpPr>
                    <a:spLocks noChangeArrowheads="1"/>
                  </p:cNvSpPr>
                  <p:nvPr/>
                </p:nvSpPr>
                <p:spPr bwMode="auto">
                  <a:xfrm>
                    <a:off x="215" y="314"/>
                    <a:ext cx="4" cy="6"/>
                  </a:xfrm>
                  <a:custGeom>
                    <a:avLst/>
                    <a:gdLst>
                      <a:gd name="T0" fmla="*/ 0 w 3"/>
                      <a:gd name="T1" fmla="*/ 0 h 5"/>
                      <a:gd name="T2" fmla="*/ 5 w 3"/>
                      <a:gd name="T3" fmla="*/ 5 h 5"/>
                      <a:gd name="T4" fmla="*/ 5 w 3"/>
                      <a:gd name="T5" fmla="*/ 7 h 5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5"/>
                      <a:gd name="T11" fmla="*/ 3 w 3"/>
                      <a:gd name="T12" fmla="*/ 5 h 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5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5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90" name="Freeform 1525"/>
                  <p:cNvSpPr>
                    <a:spLocks noChangeArrowheads="1"/>
                  </p:cNvSpPr>
                  <p:nvPr/>
                </p:nvSpPr>
                <p:spPr bwMode="auto">
                  <a:xfrm>
                    <a:off x="199" y="316"/>
                    <a:ext cx="6" cy="7"/>
                  </a:xfrm>
                  <a:custGeom>
                    <a:avLst/>
                    <a:gdLst>
                      <a:gd name="T0" fmla="*/ 0 w 5"/>
                      <a:gd name="T1" fmla="*/ 0 h 7"/>
                      <a:gd name="T2" fmla="*/ 7 w 5"/>
                      <a:gd name="T3" fmla="*/ 4 h 7"/>
                      <a:gd name="T4" fmla="*/ 7 w 5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7"/>
                      <a:gd name="T11" fmla="*/ 5 w 5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7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5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91" name="Freeform 1526"/>
                  <p:cNvSpPr>
                    <a:spLocks noChangeArrowheads="1"/>
                  </p:cNvSpPr>
                  <p:nvPr/>
                </p:nvSpPr>
                <p:spPr bwMode="auto">
                  <a:xfrm>
                    <a:off x="186" y="319"/>
                    <a:ext cx="4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4 w 4"/>
                      <a:gd name="T3" fmla="*/ 6 h 6"/>
                      <a:gd name="T4" fmla="*/ 4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92" name="Freeform 1527"/>
                  <p:cNvSpPr>
                    <a:spLocks noChangeArrowheads="1"/>
                  </p:cNvSpPr>
                  <p:nvPr/>
                </p:nvSpPr>
                <p:spPr bwMode="auto">
                  <a:xfrm>
                    <a:off x="110" y="333"/>
                    <a:ext cx="5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5 w 4"/>
                      <a:gd name="T3" fmla="*/ 5 h 6"/>
                      <a:gd name="T4" fmla="*/ 6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93" name="Freeform 1528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37"/>
                    <a:ext cx="3" cy="6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4 w 2"/>
                      <a:gd name="T3" fmla="*/ 2 h 6"/>
                      <a:gd name="T4" fmla="*/ 4 w 2"/>
                      <a:gd name="T5" fmla="*/ 6 h 6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6"/>
                      <a:gd name="T11" fmla="*/ 2 w 2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6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2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94" name="Freeform 1529"/>
                  <p:cNvSpPr>
                    <a:spLocks noChangeArrowheads="1"/>
                  </p:cNvSpPr>
                  <p:nvPr/>
                </p:nvSpPr>
                <p:spPr bwMode="auto">
                  <a:xfrm>
                    <a:off x="78" y="339"/>
                    <a:ext cx="3" cy="7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3 h 7"/>
                      <a:gd name="T4" fmla="*/ 3 w 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95" name="Line 1530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74" y="33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6" name="Line 1531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67" y="32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7" name="Line 1532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57" y="32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8" name="Line 1533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70" y="32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99" name="Line 1534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85" y="33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0" name="Line 1535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88" y="32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1" name="Line 1536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80" y="325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2" name="Line 1537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83" y="320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3" name="Line 1538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72" y="31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4" name="Freeform 1539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85" y="310"/>
                    <a:ext cx="6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7 w 5"/>
                      <a:gd name="T3" fmla="*/ 0 h 1"/>
                      <a:gd name="T4" fmla="*/ 0 60000 65536"/>
                      <a:gd name="T5" fmla="*/ 0 60000 65536"/>
                      <a:gd name="T6" fmla="*/ 0 w 5"/>
                      <a:gd name="T7" fmla="*/ 0 h 1"/>
                      <a:gd name="T8" fmla="*/ 5 w 5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" h="1">
                        <a:moveTo>
                          <a:pt x="0" y="0"/>
                        </a:move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05" name="Line 1540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94" y="31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6" name="Line 1541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92" y="32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7" name="Line 1542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9" y="32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8" name="Line 1543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99" y="33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09" name="Line 1544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11" y="3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0" name="Line 1545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12" y="32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1" name="Line 1546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05" y="32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2" name="Line 1547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06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3" name="Line 1548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97" y="30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4" name="Line 1549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23" y="32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5" name="Line 1550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16" y="31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6" name="Line 1551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24" y="32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7" name="Line 1552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36" y="32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8" name="Line 1553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48" y="323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19" name="Line 1554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37" y="31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20" name="Line 1555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29" y="31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21" name="Line 1556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26" y="305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22" name="Line 1557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28" y="31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23" name="Line 1558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7" y="30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24" name="Line 1559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43" y="310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25" name="Line 1560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42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26" name="Line 1561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49" y="31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27" name="Line 1562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47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28" name="Line 1563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53" y="312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29" name="Line 1564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53" y="308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0" name="Line 1565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60" y="32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1" name="Line 1566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61" y="316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2" name="Line 1567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73" y="31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3" name="Line 1568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2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4" name="Line 1569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64" y="30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5" name="Line 1570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74" y="29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6" name="Line 1571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177" y="300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7" name="Freeform 1572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176" y="307"/>
                    <a:ext cx="4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4 w 4"/>
                      <a:gd name="T3" fmla="*/ 0 h 1"/>
                      <a:gd name="T4" fmla="*/ 0 60000 65536"/>
                      <a:gd name="T5" fmla="*/ 0 60000 65536"/>
                      <a:gd name="T6" fmla="*/ 0 w 4"/>
                      <a:gd name="T7" fmla="*/ 0 h 1"/>
                      <a:gd name="T8" fmla="*/ 4 w 4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1">
                        <a:moveTo>
                          <a:pt x="0" y="0"/>
                        </a:moveTo>
                        <a:lnTo>
                          <a:pt x="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38" name="Line 1573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83" y="31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39" name="Line 1574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184" y="31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40" name="Line 1575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85" y="29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41" name="Line 1576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184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42" name="Line 1577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87" y="306"/>
                    <a:ext cx="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43" name="Line 1578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94" y="31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44" name="Line 1579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19" y="294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45" name="Line 1580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22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46" name="Line 1581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95" y="30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47" name="Line 1582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95" y="29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48" name="Line 1583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05" y="31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49" name="Line 1584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05" y="308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0" name="Line 1585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07" y="30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1" name="Line 1586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64" y="33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52" name="Freeform 1587"/>
                  <p:cNvSpPr>
                    <a:spLocks noChangeArrowheads="1"/>
                  </p:cNvSpPr>
                  <p:nvPr/>
                </p:nvSpPr>
                <p:spPr bwMode="auto">
                  <a:xfrm>
                    <a:off x="56" y="296"/>
                    <a:ext cx="179" cy="40"/>
                  </a:xfrm>
                  <a:custGeom>
                    <a:avLst/>
                    <a:gdLst>
                      <a:gd name="T0" fmla="*/ 3 w 178"/>
                      <a:gd name="T1" fmla="*/ 30 h 40"/>
                      <a:gd name="T2" fmla="*/ 17 w 178"/>
                      <a:gd name="T3" fmla="*/ 27 h 40"/>
                      <a:gd name="T4" fmla="*/ 24 w 178"/>
                      <a:gd name="T5" fmla="*/ 31 h 40"/>
                      <a:gd name="T6" fmla="*/ 31 w 178"/>
                      <a:gd name="T7" fmla="*/ 25 h 40"/>
                      <a:gd name="T8" fmla="*/ 46 w 178"/>
                      <a:gd name="T9" fmla="*/ 38 h 40"/>
                      <a:gd name="T10" fmla="*/ 48 w 178"/>
                      <a:gd name="T11" fmla="*/ 33 h 40"/>
                      <a:gd name="T12" fmla="*/ 49 w 178"/>
                      <a:gd name="T13" fmla="*/ 27 h 40"/>
                      <a:gd name="T14" fmla="*/ 54 w 178"/>
                      <a:gd name="T15" fmla="*/ 21 h 40"/>
                      <a:gd name="T16" fmla="*/ 57 w 178"/>
                      <a:gd name="T17" fmla="*/ 17 h 40"/>
                      <a:gd name="T18" fmla="*/ 62 w 178"/>
                      <a:gd name="T19" fmla="*/ 30 h 40"/>
                      <a:gd name="T20" fmla="*/ 61 w 178"/>
                      <a:gd name="T21" fmla="*/ 25 h 40"/>
                      <a:gd name="T22" fmla="*/ 73 w 178"/>
                      <a:gd name="T23" fmla="*/ 28 h 40"/>
                      <a:gd name="T24" fmla="*/ 74 w 178"/>
                      <a:gd name="T25" fmla="*/ 22 h 40"/>
                      <a:gd name="T26" fmla="*/ 78 w 178"/>
                      <a:gd name="T27" fmla="*/ 17 h 40"/>
                      <a:gd name="T28" fmla="*/ 65 w 178"/>
                      <a:gd name="T29" fmla="*/ 18 h 40"/>
                      <a:gd name="T30" fmla="*/ 68 w 178"/>
                      <a:gd name="T31" fmla="*/ 14 h 40"/>
                      <a:gd name="T32" fmla="*/ 80 w 178"/>
                      <a:gd name="T33" fmla="*/ 12 h 40"/>
                      <a:gd name="T34" fmla="*/ 86 w 178"/>
                      <a:gd name="T35" fmla="*/ 20 h 40"/>
                      <a:gd name="T36" fmla="*/ 85 w 178"/>
                      <a:gd name="T37" fmla="*/ 25 h 40"/>
                      <a:gd name="T38" fmla="*/ 92 w 178"/>
                      <a:gd name="T39" fmla="*/ 15 h 40"/>
                      <a:gd name="T40" fmla="*/ 103 w 178"/>
                      <a:gd name="T41" fmla="*/ 13 h 40"/>
                      <a:gd name="T42" fmla="*/ 100 w 178"/>
                      <a:gd name="T43" fmla="*/ 19 h 40"/>
                      <a:gd name="T44" fmla="*/ 99 w 178"/>
                      <a:gd name="T45" fmla="*/ 25 h 40"/>
                      <a:gd name="T46" fmla="*/ 112 w 178"/>
                      <a:gd name="T47" fmla="*/ 22 h 40"/>
                      <a:gd name="T48" fmla="*/ 111 w 178"/>
                      <a:gd name="T49" fmla="*/ 16 h 40"/>
                      <a:gd name="T50" fmla="*/ 115 w 178"/>
                      <a:gd name="T51" fmla="*/ 11 h 40"/>
                      <a:gd name="T52" fmla="*/ 116 w 178"/>
                      <a:gd name="T53" fmla="*/ 8 h 40"/>
                      <a:gd name="T54" fmla="*/ 137 w 178"/>
                      <a:gd name="T55" fmla="*/ 4 h 40"/>
                      <a:gd name="T56" fmla="*/ 138 w 178"/>
                      <a:gd name="T57" fmla="*/ 9 h 40"/>
                      <a:gd name="T58" fmla="*/ 139 w 178"/>
                      <a:gd name="T59" fmla="*/ 21 h 40"/>
                      <a:gd name="T60" fmla="*/ 150 w 178"/>
                      <a:gd name="T61" fmla="*/ 0 h 40"/>
                      <a:gd name="T62" fmla="*/ 168 w 178"/>
                      <a:gd name="T63" fmla="*/ 8 h 40"/>
                      <a:gd name="T64" fmla="*/ 175 w 178"/>
                      <a:gd name="T65" fmla="*/ 10 h 40"/>
                      <a:gd name="T66" fmla="*/ 180 w 178"/>
                      <a:gd name="T67" fmla="*/ 14 h 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78"/>
                      <a:gd name="T103" fmla="*/ 0 h 40"/>
                      <a:gd name="T104" fmla="*/ 178 w 178"/>
                      <a:gd name="T105" fmla="*/ 40 h 4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78" h="40">
                        <a:moveTo>
                          <a:pt x="0" y="31"/>
                        </a:moveTo>
                        <a:lnTo>
                          <a:pt x="3" y="30"/>
                        </a:lnTo>
                        <a:moveTo>
                          <a:pt x="13" y="28"/>
                        </a:moveTo>
                        <a:lnTo>
                          <a:pt x="17" y="27"/>
                        </a:lnTo>
                        <a:moveTo>
                          <a:pt x="21" y="32"/>
                        </a:moveTo>
                        <a:lnTo>
                          <a:pt x="24" y="31"/>
                        </a:lnTo>
                        <a:moveTo>
                          <a:pt x="29" y="25"/>
                        </a:moveTo>
                        <a:lnTo>
                          <a:pt x="31" y="25"/>
                        </a:lnTo>
                        <a:moveTo>
                          <a:pt x="43" y="40"/>
                        </a:moveTo>
                        <a:lnTo>
                          <a:pt x="46" y="38"/>
                        </a:lnTo>
                        <a:moveTo>
                          <a:pt x="46" y="33"/>
                        </a:moveTo>
                        <a:lnTo>
                          <a:pt x="48" y="33"/>
                        </a:lnTo>
                        <a:moveTo>
                          <a:pt x="46" y="28"/>
                        </a:moveTo>
                        <a:lnTo>
                          <a:pt x="49" y="27"/>
                        </a:lnTo>
                        <a:moveTo>
                          <a:pt x="51" y="21"/>
                        </a:moveTo>
                        <a:lnTo>
                          <a:pt x="54" y="21"/>
                        </a:lnTo>
                        <a:moveTo>
                          <a:pt x="54" y="18"/>
                        </a:moveTo>
                        <a:lnTo>
                          <a:pt x="57" y="17"/>
                        </a:lnTo>
                        <a:moveTo>
                          <a:pt x="59" y="31"/>
                        </a:moveTo>
                        <a:lnTo>
                          <a:pt x="62" y="30"/>
                        </a:lnTo>
                        <a:moveTo>
                          <a:pt x="59" y="25"/>
                        </a:moveTo>
                        <a:lnTo>
                          <a:pt x="61" y="25"/>
                        </a:lnTo>
                        <a:moveTo>
                          <a:pt x="72" y="29"/>
                        </a:moveTo>
                        <a:lnTo>
                          <a:pt x="73" y="28"/>
                        </a:lnTo>
                        <a:moveTo>
                          <a:pt x="71" y="23"/>
                        </a:moveTo>
                        <a:lnTo>
                          <a:pt x="74" y="22"/>
                        </a:lnTo>
                        <a:moveTo>
                          <a:pt x="76" y="18"/>
                        </a:moveTo>
                        <a:lnTo>
                          <a:pt x="78" y="17"/>
                        </a:lnTo>
                        <a:moveTo>
                          <a:pt x="64" y="19"/>
                        </a:moveTo>
                        <a:lnTo>
                          <a:pt x="65" y="18"/>
                        </a:lnTo>
                        <a:moveTo>
                          <a:pt x="66" y="15"/>
                        </a:moveTo>
                        <a:lnTo>
                          <a:pt x="68" y="14"/>
                        </a:lnTo>
                        <a:moveTo>
                          <a:pt x="77" y="13"/>
                        </a:moveTo>
                        <a:lnTo>
                          <a:pt x="80" y="12"/>
                        </a:lnTo>
                        <a:moveTo>
                          <a:pt x="84" y="20"/>
                        </a:moveTo>
                        <a:lnTo>
                          <a:pt x="86" y="20"/>
                        </a:lnTo>
                        <a:moveTo>
                          <a:pt x="83" y="26"/>
                        </a:moveTo>
                        <a:lnTo>
                          <a:pt x="85" y="25"/>
                        </a:lnTo>
                        <a:moveTo>
                          <a:pt x="89" y="16"/>
                        </a:moveTo>
                        <a:lnTo>
                          <a:pt x="90" y="15"/>
                        </a:lnTo>
                        <a:moveTo>
                          <a:pt x="99" y="14"/>
                        </a:moveTo>
                        <a:lnTo>
                          <a:pt x="101" y="13"/>
                        </a:lnTo>
                        <a:moveTo>
                          <a:pt x="96" y="20"/>
                        </a:moveTo>
                        <a:lnTo>
                          <a:pt x="98" y="19"/>
                        </a:lnTo>
                        <a:moveTo>
                          <a:pt x="96" y="25"/>
                        </a:moveTo>
                        <a:lnTo>
                          <a:pt x="97" y="25"/>
                        </a:lnTo>
                        <a:moveTo>
                          <a:pt x="107" y="22"/>
                        </a:moveTo>
                        <a:lnTo>
                          <a:pt x="110" y="22"/>
                        </a:lnTo>
                        <a:moveTo>
                          <a:pt x="108" y="17"/>
                        </a:moveTo>
                        <a:lnTo>
                          <a:pt x="109" y="16"/>
                        </a:lnTo>
                        <a:moveTo>
                          <a:pt x="111" y="11"/>
                        </a:moveTo>
                        <a:lnTo>
                          <a:pt x="113" y="11"/>
                        </a:lnTo>
                        <a:moveTo>
                          <a:pt x="111" y="8"/>
                        </a:moveTo>
                        <a:lnTo>
                          <a:pt x="114" y="8"/>
                        </a:lnTo>
                        <a:moveTo>
                          <a:pt x="133" y="5"/>
                        </a:moveTo>
                        <a:lnTo>
                          <a:pt x="135" y="4"/>
                        </a:lnTo>
                        <a:moveTo>
                          <a:pt x="134" y="9"/>
                        </a:moveTo>
                        <a:lnTo>
                          <a:pt x="136" y="9"/>
                        </a:lnTo>
                        <a:moveTo>
                          <a:pt x="135" y="22"/>
                        </a:moveTo>
                        <a:lnTo>
                          <a:pt x="137" y="21"/>
                        </a:lnTo>
                        <a:moveTo>
                          <a:pt x="152" y="0"/>
                        </a:moveTo>
                        <a:lnTo>
                          <a:pt x="148" y="0"/>
                        </a:lnTo>
                        <a:moveTo>
                          <a:pt x="162" y="8"/>
                        </a:moveTo>
                        <a:lnTo>
                          <a:pt x="166" y="8"/>
                        </a:lnTo>
                        <a:moveTo>
                          <a:pt x="168" y="11"/>
                        </a:moveTo>
                        <a:lnTo>
                          <a:pt x="173" y="10"/>
                        </a:lnTo>
                        <a:moveTo>
                          <a:pt x="175" y="16"/>
                        </a:moveTo>
                        <a:lnTo>
                          <a:pt x="178" y="14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53" name="Oval 1588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358" y="282"/>
                    <a:ext cx="4" cy="1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54" name="Freeform 1589"/>
                  <p:cNvSpPr>
                    <a:spLocks noChangeArrowheads="1"/>
                  </p:cNvSpPr>
                  <p:nvPr/>
                </p:nvSpPr>
                <p:spPr bwMode="auto">
                  <a:xfrm>
                    <a:off x="3" y="0"/>
                    <a:ext cx="214" cy="241"/>
                  </a:xfrm>
                  <a:custGeom>
                    <a:avLst/>
                    <a:gdLst>
                      <a:gd name="T0" fmla="*/ 0 w 213"/>
                      <a:gd name="T1" fmla="*/ 0 h 240"/>
                      <a:gd name="T2" fmla="*/ 209 w 213"/>
                      <a:gd name="T3" fmla="*/ 15 h 240"/>
                      <a:gd name="T4" fmla="*/ 215 w 213"/>
                      <a:gd name="T5" fmla="*/ 221 h 240"/>
                      <a:gd name="T6" fmla="*/ 8 w 213"/>
                      <a:gd name="T7" fmla="*/ 242 h 240"/>
                      <a:gd name="T8" fmla="*/ 0 w 213"/>
                      <a:gd name="T9" fmla="*/ 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3"/>
                      <a:gd name="T16" fmla="*/ 0 h 240"/>
                      <a:gd name="T17" fmla="*/ 213 w 213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3" h="240">
                        <a:moveTo>
                          <a:pt x="0" y="0"/>
                        </a:moveTo>
                        <a:lnTo>
                          <a:pt x="207" y="15"/>
                        </a:lnTo>
                        <a:lnTo>
                          <a:pt x="213" y="219"/>
                        </a:lnTo>
                        <a:lnTo>
                          <a:pt x="8" y="240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55" name="Freeform 1590"/>
                  <p:cNvSpPr>
                    <a:spLocks noChangeArrowheads="1"/>
                  </p:cNvSpPr>
                  <p:nvPr/>
                </p:nvSpPr>
                <p:spPr bwMode="auto">
                  <a:xfrm>
                    <a:off x="14" y="11"/>
                    <a:ext cx="195" cy="202"/>
                  </a:xfrm>
                  <a:custGeom>
                    <a:avLst/>
                    <a:gdLst>
                      <a:gd name="T0" fmla="*/ 0 w 194"/>
                      <a:gd name="T1" fmla="*/ 0 h 202"/>
                      <a:gd name="T2" fmla="*/ 191 w 194"/>
                      <a:gd name="T3" fmla="*/ 12 h 202"/>
                      <a:gd name="T4" fmla="*/ 196 w 194"/>
                      <a:gd name="T5" fmla="*/ 188 h 202"/>
                      <a:gd name="T6" fmla="*/ 6 w 194"/>
                      <a:gd name="T7" fmla="*/ 202 h 202"/>
                      <a:gd name="T8" fmla="*/ 0 w 194"/>
                      <a:gd name="T9" fmla="*/ 0 h 2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202"/>
                      <a:gd name="T17" fmla="*/ 194 w 194"/>
                      <a:gd name="T18" fmla="*/ 202 h 2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202">
                        <a:moveTo>
                          <a:pt x="0" y="0"/>
                        </a:moveTo>
                        <a:lnTo>
                          <a:pt x="189" y="12"/>
                        </a:lnTo>
                        <a:lnTo>
                          <a:pt x="194" y="188"/>
                        </a:lnTo>
                        <a:lnTo>
                          <a:pt x="6" y="202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56" name="Freeform 1591"/>
                  <p:cNvSpPr>
                    <a:spLocks noChangeArrowheads="1"/>
                  </p:cNvSpPr>
                  <p:nvPr/>
                </p:nvSpPr>
                <p:spPr bwMode="auto">
                  <a:xfrm>
                    <a:off x="23" y="213"/>
                    <a:ext cx="187" cy="21"/>
                  </a:xfrm>
                  <a:custGeom>
                    <a:avLst/>
                    <a:gdLst>
                      <a:gd name="T0" fmla="*/ 0 w 187"/>
                      <a:gd name="T1" fmla="*/ 21 h 21"/>
                      <a:gd name="T2" fmla="*/ 0 w 187"/>
                      <a:gd name="T3" fmla="*/ 17 h 21"/>
                      <a:gd name="T4" fmla="*/ 187 w 187"/>
                      <a:gd name="T5" fmla="*/ 0 h 21"/>
                      <a:gd name="T6" fmla="*/ 187 w 187"/>
                      <a:gd name="T7" fmla="*/ 2 h 21"/>
                      <a:gd name="T8" fmla="*/ 0 w 187"/>
                      <a:gd name="T9" fmla="*/ 21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7"/>
                      <a:gd name="T16" fmla="*/ 0 h 21"/>
                      <a:gd name="T17" fmla="*/ 187 w 187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7" h="21">
                        <a:moveTo>
                          <a:pt x="0" y="21"/>
                        </a:moveTo>
                        <a:lnTo>
                          <a:pt x="0" y="17"/>
                        </a:lnTo>
                        <a:lnTo>
                          <a:pt x="187" y="0"/>
                        </a:lnTo>
                        <a:lnTo>
                          <a:pt x="187" y="2"/>
                        </a:lnTo>
                        <a:lnTo>
                          <a:pt x="0" y="21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57" name="Freeform 1592"/>
                  <p:cNvSpPr>
                    <a:spLocks noChangeArrowheads="1"/>
                  </p:cNvSpPr>
                  <p:nvPr/>
                </p:nvSpPr>
                <p:spPr bwMode="auto">
                  <a:xfrm>
                    <a:off x="236" y="239"/>
                    <a:ext cx="80" cy="19"/>
                  </a:xfrm>
                  <a:custGeom>
                    <a:avLst/>
                    <a:gdLst>
                      <a:gd name="T0" fmla="*/ 7 w 79"/>
                      <a:gd name="T1" fmla="*/ 9 h 19"/>
                      <a:gd name="T2" fmla="*/ 81 w 79"/>
                      <a:gd name="T3" fmla="*/ 0 h 19"/>
                      <a:gd name="T4" fmla="*/ 75 w 79"/>
                      <a:gd name="T5" fmla="*/ 10 h 19"/>
                      <a:gd name="T6" fmla="*/ 0 w 79"/>
                      <a:gd name="T7" fmla="*/ 19 h 19"/>
                      <a:gd name="T8" fmla="*/ 7 w 79"/>
                      <a:gd name="T9" fmla="*/ 9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9"/>
                      <a:gd name="T16" fmla="*/ 0 h 19"/>
                      <a:gd name="T17" fmla="*/ 79 w 79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9" h="19">
                        <a:moveTo>
                          <a:pt x="7" y="9"/>
                        </a:moveTo>
                        <a:lnTo>
                          <a:pt x="79" y="0"/>
                        </a:lnTo>
                        <a:cubicBezTo>
                          <a:pt x="79" y="0"/>
                          <a:pt x="77" y="6"/>
                          <a:pt x="73" y="10"/>
                        </a:cubicBezTo>
                        <a:lnTo>
                          <a:pt x="0" y="19"/>
                        </a:lnTo>
                        <a:lnTo>
                          <a:pt x="7" y="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58" name="Freeform 1593"/>
                  <p:cNvSpPr>
                    <a:spLocks noChangeArrowheads="1"/>
                  </p:cNvSpPr>
                  <p:nvPr/>
                </p:nvSpPr>
                <p:spPr bwMode="auto">
                  <a:xfrm>
                    <a:off x="358" y="298"/>
                    <a:ext cx="20" cy="7"/>
                  </a:xfrm>
                  <a:custGeom>
                    <a:avLst/>
                    <a:gdLst>
                      <a:gd name="T0" fmla="*/ 1 w 19"/>
                      <a:gd name="T1" fmla="*/ 2 h 6"/>
                      <a:gd name="T2" fmla="*/ 21 w 19"/>
                      <a:gd name="T3" fmla="*/ 0 h 6"/>
                      <a:gd name="T4" fmla="*/ 21 w 19"/>
                      <a:gd name="T5" fmla="*/ 5 h 6"/>
                      <a:gd name="T6" fmla="*/ 12 w 19"/>
                      <a:gd name="T7" fmla="*/ 8 h 6"/>
                      <a:gd name="T8" fmla="*/ 0 w 19"/>
                      <a:gd name="T9" fmla="*/ 8 h 6"/>
                      <a:gd name="T10" fmla="*/ 1 w 19"/>
                      <a:gd name="T11" fmla="*/ 2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"/>
                      <a:gd name="T19" fmla="*/ 0 h 6"/>
                      <a:gd name="T20" fmla="*/ 19 w 19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" h="6">
                        <a:moveTo>
                          <a:pt x="1" y="2"/>
                        </a:moveTo>
                        <a:lnTo>
                          <a:pt x="19" y="0"/>
                        </a:lnTo>
                        <a:lnTo>
                          <a:pt x="19" y="3"/>
                        </a:lnTo>
                        <a:cubicBezTo>
                          <a:pt x="19" y="3"/>
                          <a:pt x="15" y="5"/>
                          <a:pt x="10" y="6"/>
                        </a:cubicBezTo>
                        <a:cubicBezTo>
                          <a:pt x="10" y="6"/>
                          <a:pt x="5" y="7"/>
                          <a:pt x="0" y="6"/>
                        </a:cubicBezTo>
                        <a:lnTo>
                          <a:pt x="1" y="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59" name="Freeform 1594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269"/>
                    <a:ext cx="244" cy="42"/>
                  </a:xfrm>
                  <a:custGeom>
                    <a:avLst/>
                    <a:gdLst>
                      <a:gd name="T0" fmla="*/ 6 w 244"/>
                      <a:gd name="T1" fmla="*/ 43 h 41"/>
                      <a:gd name="T2" fmla="*/ 244 w 244"/>
                      <a:gd name="T3" fmla="*/ 4 h 41"/>
                      <a:gd name="T4" fmla="*/ 235 w 244"/>
                      <a:gd name="T5" fmla="*/ 0 h 41"/>
                      <a:gd name="T6" fmla="*/ 0 w 244"/>
                      <a:gd name="T7" fmla="*/ 36 h 41"/>
                      <a:gd name="T8" fmla="*/ 6 w 244"/>
                      <a:gd name="T9" fmla="*/ 43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4"/>
                      <a:gd name="T16" fmla="*/ 0 h 41"/>
                      <a:gd name="T17" fmla="*/ 244 w 244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4" h="41">
                        <a:moveTo>
                          <a:pt x="6" y="41"/>
                        </a:moveTo>
                        <a:lnTo>
                          <a:pt x="244" y="4"/>
                        </a:lnTo>
                        <a:lnTo>
                          <a:pt x="235" y="0"/>
                        </a:lnTo>
                        <a:lnTo>
                          <a:pt x="0" y="34"/>
                        </a:lnTo>
                        <a:lnTo>
                          <a:pt x="6" y="4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60" name="Line 1595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39" y="299"/>
                    <a:ext cx="7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61" name="Line 1596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26" y="287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62" name="Line 1597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07" y="276"/>
                    <a:ext cx="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19" name="Group 1598"/>
                <p:cNvGrpSpPr>
                  <a:grpSpLocks/>
                </p:cNvGrpSpPr>
                <p:nvPr/>
              </p:nvGrpSpPr>
              <p:grpSpPr bwMode="auto">
                <a:xfrm>
                  <a:off x="405" y="28"/>
                  <a:ext cx="424" cy="410"/>
                  <a:chOff x="0" y="0"/>
                  <a:chExt cx="424" cy="410"/>
                </a:xfrm>
              </p:grpSpPr>
              <p:sp>
                <p:nvSpPr>
                  <p:cNvPr id="4135" name="Freeform 1599"/>
                  <p:cNvSpPr>
                    <a:spLocks noChangeArrowheads="1"/>
                  </p:cNvSpPr>
                  <p:nvPr/>
                </p:nvSpPr>
                <p:spPr bwMode="auto">
                  <a:xfrm>
                    <a:off x="72" y="277"/>
                    <a:ext cx="128" cy="42"/>
                  </a:xfrm>
                  <a:custGeom>
                    <a:avLst/>
                    <a:gdLst>
                      <a:gd name="T0" fmla="*/ 0 w 127"/>
                      <a:gd name="T1" fmla="*/ 40 h 42"/>
                      <a:gd name="T2" fmla="*/ 2 w 127"/>
                      <a:gd name="T3" fmla="*/ 31 h 42"/>
                      <a:gd name="T4" fmla="*/ 7 w 127"/>
                      <a:gd name="T5" fmla="*/ 24 h 42"/>
                      <a:gd name="T6" fmla="*/ 121 w 127"/>
                      <a:gd name="T7" fmla="*/ 22 h 42"/>
                      <a:gd name="T8" fmla="*/ 127 w 127"/>
                      <a:gd name="T9" fmla="*/ 29 h 42"/>
                      <a:gd name="T10" fmla="*/ 129 w 127"/>
                      <a:gd name="T11" fmla="*/ 38 h 42"/>
                      <a:gd name="T12" fmla="*/ 114 w 127"/>
                      <a:gd name="T13" fmla="*/ 47 h 42"/>
                      <a:gd name="T14" fmla="*/ 11 w 127"/>
                      <a:gd name="T15" fmla="*/ 47 h 42"/>
                      <a:gd name="T16" fmla="*/ 0 w 127"/>
                      <a:gd name="T17" fmla="*/ 40 h 4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7"/>
                      <a:gd name="T28" fmla="*/ 0 h 42"/>
                      <a:gd name="T29" fmla="*/ 127 w 127"/>
                      <a:gd name="T30" fmla="*/ 42 h 4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7" h="42">
                        <a:moveTo>
                          <a:pt x="0" y="40"/>
                        </a:moveTo>
                        <a:cubicBezTo>
                          <a:pt x="0" y="40"/>
                          <a:pt x="0" y="35"/>
                          <a:pt x="2" y="31"/>
                        </a:cubicBezTo>
                        <a:cubicBezTo>
                          <a:pt x="2" y="31"/>
                          <a:pt x="4" y="27"/>
                          <a:pt x="7" y="24"/>
                        </a:cubicBezTo>
                        <a:cubicBezTo>
                          <a:pt x="7" y="24"/>
                          <a:pt x="63" y="0"/>
                          <a:pt x="119" y="22"/>
                        </a:cubicBezTo>
                        <a:cubicBezTo>
                          <a:pt x="119" y="22"/>
                          <a:pt x="123" y="25"/>
                          <a:pt x="125" y="29"/>
                        </a:cubicBezTo>
                        <a:cubicBezTo>
                          <a:pt x="125" y="29"/>
                          <a:pt x="127" y="33"/>
                          <a:pt x="127" y="38"/>
                        </a:cubicBezTo>
                        <a:cubicBezTo>
                          <a:pt x="127" y="38"/>
                          <a:pt x="120" y="44"/>
                          <a:pt x="112" y="47"/>
                        </a:cubicBezTo>
                        <a:cubicBezTo>
                          <a:pt x="112" y="47"/>
                          <a:pt x="61" y="60"/>
                          <a:pt x="11" y="47"/>
                        </a:cubicBezTo>
                        <a:cubicBezTo>
                          <a:pt x="11" y="47"/>
                          <a:pt x="4" y="46"/>
                          <a:pt x="0" y="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36" name="Freeform 1600"/>
                  <p:cNvSpPr>
                    <a:spLocks noChangeArrowheads="1"/>
                  </p:cNvSpPr>
                  <p:nvPr/>
                </p:nvSpPr>
                <p:spPr bwMode="auto">
                  <a:xfrm>
                    <a:off x="78" y="279"/>
                    <a:ext cx="116" cy="29"/>
                  </a:xfrm>
                  <a:custGeom>
                    <a:avLst/>
                    <a:gdLst>
                      <a:gd name="T0" fmla="*/ 6 w 116"/>
                      <a:gd name="T1" fmla="*/ 12 h 28"/>
                      <a:gd name="T2" fmla="*/ 10 w 116"/>
                      <a:gd name="T3" fmla="*/ 9 h 28"/>
                      <a:gd name="T4" fmla="*/ 15 w 116"/>
                      <a:gd name="T5" fmla="*/ 7 h 28"/>
                      <a:gd name="T6" fmla="*/ 22 w 116"/>
                      <a:gd name="T7" fmla="*/ 4 h 28"/>
                      <a:gd name="T8" fmla="*/ 31 w 116"/>
                      <a:gd name="T9" fmla="*/ 2 h 28"/>
                      <a:gd name="T10" fmla="*/ 41 w 116"/>
                      <a:gd name="T11" fmla="*/ 1 h 28"/>
                      <a:gd name="T12" fmla="*/ 52 w 116"/>
                      <a:gd name="T13" fmla="*/ 0 h 28"/>
                      <a:gd name="T14" fmla="*/ 63 w 116"/>
                      <a:gd name="T15" fmla="*/ 0 h 28"/>
                      <a:gd name="T16" fmla="*/ 74 w 116"/>
                      <a:gd name="T17" fmla="*/ 0 h 28"/>
                      <a:gd name="T18" fmla="*/ 84 w 116"/>
                      <a:gd name="T19" fmla="*/ 1 h 28"/>
                      <a:gd name="T20" fmla="*/ 93 w 116"/>
                      <a:gd name="T21" fmla="*/ 3 h 28"/>
                      <a:gd name="T22" fmla="*/ 100 w 116"/>
                      <a:gd name="T23" fmla="*/ 5 h 28"/>
                      <a:gd name="T24" fmla="*/ 105 w 116"/>
                      <a:gd name="T25" fmla="*/ 7 h 28"/>
                      <a:gd name="T26" fmla="*/ 109 w 116"/>
                      <a:gd name="T27" fmla="*/ 10 h 28"/>
                      <a:gd name="T28" fmla="*/ 110 w 116"/>
                      <a:gd name="T29" fmla="*/ 13 h 28"/>
                      <a:gd name="T30" fmla="*/ 108 w 116"/>
                      <a:gd name="T31" fmla="*/ 17 h 28"/>
                      <a:gd name="T32" fmla="*/ 105 w 116"/>
                      <a:gd name="T33" fmla="*/ 20 h 28"/>
                      <a:gd name="T34" fmla="*/ 99 w 116"/>
                      <a:gd name="T35" fmla="*/ 23 h 28"/>
                      <a:gd name="T36" fmla="*/ 92 w 116"/>
                      <a:gd name="T37" fmla="*/ 25 h 28"/>
                      <a:gd name="T38" fmla="*/ 83 w 116"/>
                      <a:gd name="T39" fmla="*/ 27 h 28"/>
                      <a:gd name="T40" fmla="*/ 73 w 116"/>
                      <a:gd name="T41" fmla="*/ 28 h 28"/>
                      <a:gd name="T42" fmla="*/ 62 w 116"/>
                      <a:gd name="T43" fmla="*/ 29 h 28"/>
                      <a:gd name="T44" fmla="*/ 51 w 116"/>
                      <a:gd name="T45" fmla="*/ 29 h 28"/>
                      <a:gd name="T46" fmla="*/ 40 w 116"/>
                      <a:gd name="T47" fmla="*/ 29 h 28"/>
                      <a:gd name="T48" fmla="*/ 30 w 116"/>
                      <a:gd name="T49" fmla="*/ 28 h 28"/>
                      <a:gd name="T50" fmla="*/ 22 w 116"/>
                      <a:gd name="T51" fmla="*/ 26 h 28"/>
                      <a:gd name="T52" fmla="*/ 15 w 116"/>
                      <a:gd name="T53" fmla="*/ 24 h 28"/>
                      <a:gd name="T54" fmla="*/ 9 w 116"/>
                      <a:gd name="T55" fmla="*/ 22 h 28"/>
                      <a:gd name="T56" fmla="*/ 6 w 116"/>
                      <a:gd name="T57" fmla="*/ 19 h 28"/>
                      <a:gd name="T58" fmla="*/ 0 w 116"/>
                      <a:gd name="T59" fmla="*/ 17 h 28"/>
                      <a:gd name="T60" fmla="*/ 1 w 116"/>
                      <a:gd name="T61" fmla="*/ 12 h 28"/>
                      <a:gd name="T62" fmla="*/ 5 w 116"/>
                      <a:gd name="T63" fmla="*/ 9 h 28"/>
                      <a:gd name="T64" fmla="*/ 11 w 116"/>
                      <a:gd name="T65" fmla="*/ 6 h 28"/>
                      <a:gd name="T66" fmla="*/ 20 w 116"/>
                      <a:gd name="T67" fmla="*/ 4 h 28"/>
                      <a:gd name="T68" fmla="*/ 30 w 116"/>
                      <a:gd name="T69" fmla="*/ 2 h 28"/>
                      <a:gd name="T70" fmla="*/ 41 w 116"/>
                      <a:gd name="T71" fmla="*/ 1 h 28"/>
                      <a:gd name="T72" fmla="*/ 53 w 116"/>
                      <a:gd name="T73" fmla="*/ 0 h 28"/>
                      <a:gd name="T74" fmla="*/ 65 w 116"/>
                      <a:gd name="T75" fmla="*/ 0 h 28"/>
                      <a:gd name="T76" fmla="*/ 77 w 116"/>
                      <a:gd name="T77" fmla="*/ 0 h 28"/>
                      <a:gd name="T78" fmla="*/ 88 w 116"/>
                      <a:gd name="T79" fmla="*/ 1 h 28"/>
                      <a:gd name="T80" fmla="*/ 98 w 116"/>
                      <a:gd name="T81" fmla="*/ 3 h 28"/>
                      <a:gd name="T82" fmla="*/ 106 w 116"/>
                      <a:gd name="T83" fmla="*/ 5 h 28"/>
                      <a:gd name="T84" fmla="*/ 111 w 116"/>
                      <a:gd name="T85" fmla="*/ 7 h 28"/>
                      <a:gd name="T86" fmla="*/ 115 w 116"/>
                      <a:gd name="T87" fmla="*/ 10 h 28"/>
                      <a:gd name="T88" fmla="*/ 116 w 116"/>
                      <a:gd name="T89" fmla="*/ 13 h 28"/>
                      <a:gd name="T90" fmla="*/ 114 w 116"/>
                      <a:gd name="T91" fmla="*/ 18 h 28"/>
                      <a:gd name="T92" fmla="*/ 110 w 116"/>
                      <a:gd name="T93" fmla="*/ 21 h 28"/>
                      <a:gd name="T94" fmla="*/ 103 w 116"/>
                      <a:gd name="T95" fmla="*/ 24 h 28"/>
                      <a:gd name="T96" fmla="*/ 95 w 116"/>
                      <a:gd name="T97" fmla="*/ 26 h 28"/>
                      <a:gd name="T98" fmla="*/ 84 w 116"/>
                      <a:gd name="T99" fmla="*/ 28 h 28"/>
                      <a:gd name="T100" fmla="*/ 73 w 116"/>
                      <a:gd name="T101" fmla="*/ 29 h 28"/>
                      <a:gd name="T102" fmla="*/ 61 w 116"/>
                      <a:gd name="T103" fmla="*/ 30 h 28"/>
                      <a:gd name="T104" fmla="*/ 49 w 116"/>
                      <a:gd name="T105" fmla="*/ 30 h 28"/>
                      <a:gd name="T106" fmla="*/ 37 w 116"/>
                      <a:gd name="T107" fmla="*/ 30 h 28"/>
                      <a:gd name="T108" fmla="*/ 26 w 116"/>
                      <a:gd name="T109" fmla="*/ 29 h 28"/>
                      <a:gd name="T110" fmla="*/ 16 w 116"/>
                      <a:gd name="T111" fmla="*/ 27 h 28"/>
                      <a:gd name="T112" fmla="*/ 9 w 116"/>
                      <a:gd name="T113" fmla="*/ 25 h 28"/>
                      <a:gd name="T114" fmla="*/ 3 w 116"/>
                      <a:gd name="T115" fmla="*/ 22 h 28"/>
                      <a:gd name="T116" fmla="*/ 0 w 116"/>
                      <a:gd name="T117" fmla="*/ 19 h 2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16"/>
                      <a:gd name="T178" fmla="*/ 0 h 28"/>
                      <a:gd name="T179" fmla="*/ 116 w 116"/>
                      <a:gd name="T180" fmla="*/ 28 h 2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16" h="28">
                        <a:moveTo>
                          <a:pt x="5" y="15"/>
                        </a:moveTo>
                        <a:lnTo>
                          <a:pt x="5" y="14"/>
                        </a:lnTo>
                        <a:lnTo>
                          <a:pt x="6" y="13"/>
                        </a:lnTo>
                        <a:lnTo>
                          <a:pt x="6" y="12"/>
                        </a:lnTo>
                        <a:lnTo>
                          <a:pt x="7" y="12"/>
                        </a:lnTo>
                        <a:lnTo>
                          <a:pt x="7" y="11"/>
                        </a:lnTo>
                        <a:lnTo>
                          <a:pt x="8" y="11"/>
                        </a:lnTo>
                        <a:lnTo>
                          <a:pt x="8" y="10"/>
                        </a:lnTo>
                        <a:lnTo>
                          <a:pt x="9" y="10"/>
                        </a:lnTo>
                        <a:lnTo>
                          <a:pt x="9" y="9"/>
                        </a:lnTo>
                        <a:lnTo>
                          <a:pt x="10" y="9"/>
                        </a:lnTo>
                        <a:lnTo>
                          <a:pt x="11" y="9"/>
                        </a:lnTo>
                        <a:lnTo>
                          <a:pt x="11" y="8"/>
                        </a:lnTo>
                        <a:lnTo>
                          <a:pt x="12" y="8"/>
                        </a:lnTo>
                        <a:lnTo>
                          <a:pt x="13" y="7"/>
                        </a:lnTo>
                        <a:lnTo>
                          <a:pt x="14" y="7"/>
                        </a:lnTo>
                        <a:lnTo>
                          <a:pt x="15" y="7"/>
                        </a:lnTo>
                        <a:lnTo>
                          <a:pt x="15" y="6"/>
                        </a:lnTo>
                        <a:lnTo>
                          <a:pt x="16" y="6"/>
                        </a:lnTo>
                        <a:lnTo>
                          <a:pt x="17" y="6"/>
                        </a:lnTo>
                        <a:lnTo>
                          <a:pt x="18" y="6"/>
                        </a:lnTo>
                        <a:lnTo>
                          <a:pt x="18" y="5"/>
                        </a:lnTo>
                        <a:lnTo>
                          <a:pt x="19" y="5"/>
                        </a:lnTo>
                        <a:lnTo>
                          <a:pt x="20" y="5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3" y="4"/>
                        </a:lnTo>
                        <a:lnTo>
                          <a:pt x="24" y="4"/>
                        </a:lnTo>
                        <a:lnTo>
                          <a:pt x="25" y="4"/>
                        </a:lnTo>
                        <a:lnTo>
                          <a:pt x="26" y="3"/>
                        </a:lnTo>
                        <a:lnTo>
                          <a:pt x="27" y="3"/>
                        </a:lnTo>
                        <a:lnTo>
                          <a:pt x="28" y="3"/>
                        </a:lnTo>
                        <a:lnTo>
                          <a:pt x="29" y="3"/>
                        </a:lnTo>
                        <a:lnTo>
                          <a:pt x="30" y="3"/>
                        </a:lnTo>
                        <a:lnTo>
                          <a:pt x="31" y="2"/>
                        </a:lnTo>
                        <a:lnTo>
                          <a:pt x="32" y="2"/>
                        </a:lnTo>
                        <a:lnTo>
                          <a:pt x="33" y="2"/>
                        </a:lnTo>
                        <a:lnTo>
                          <a:pt x="34" y="2"/>
                        </a:lnTo>
                        <a:lnTo>
                          <a:pt x="35" y="2"/>
                        </a:lnTo>
                        <a:lnTo>
                          <a:pt x="36" y="2"/>
                        </a:lnTo>
                        <a:lnTo>
                          <a:pt x="37" y="2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1"/>
                        </a:lnTo>
                        <a:lnTo>
                          <a:pt x="42" y="1"/>
                        </a:lnTo>
                        <a:lnTo>
                          <a:pt x="43" y="1"/>
                        </a:lnTo>
                        <a:lnTo>
                          <a:pt x="44" y="1"/>
                        </a:lnTo>
                        <a:lnTo>
                          <a:pt x="45" y="1"/>
                        </a:lnTo>
                        <a:lnTo>
                          <a:pt x="46" y="1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9" y="1"/>
                        </a:lnTo>
                        <a:lnTo>
                          <a:pt x="80" y="1"/>
                        </a:lnTo>
                        <a:lnTo>
                          <a:pt x="81" y="1"/>
                        </a:lnTo>
                        <a:lnTo>
                          <a:pt x="82" y="1"/>
                        </a:lnTo>
                        <a:lnTo>
                          <a:pt x="83" y="1"/>
                        </a:lnTo>
                        <a:lnTo>
                          <a:pt x="84" y="1"/>
                        </a:lnTo>
                        <a:lnTo>
                          <a:pt x="85" y="1"/>
                        </a:lnTo>
                        <a:lnTo>
                          <a:pt x="86" y="2"/>
                        </a:lnTo>
                        <a:lnTo>
                          <a:pt x="87" y="2"/>
                        </a:lnTo>
                        <a:lnTo>
                          <a:pt x="88" y="2"/>
                        </a:lnTo>
                        <a:lnTo>
                          <a:pt x="89" y="2"/>
                        </a:lnTo>
                        <a:lnTo>
                          <a:pt x="90" y="2"/>
                        </a:lnTo>
                        <a:lnTo>
                          <a:pt x="91" y="2"/>
                        </a:lnTo>
                        <a:lnTo>
                          <a:pt x="92" y="3"/>
                        </a:lnTo>
                        <a:lnTo>
                          <a:pt x="93" y="3"/>
                        </a:lnTo>
                        <a:lnTo>
                          <a:pt x="94" y="3"/>
                        </a:lnTo>
                        <a:lnTo>
                          <a:pt x="95" y="3"/>
                        </a:lnTo>
                        <a:lnTo>
                          <a:pt x="96" y="4"/>
                        </a:lnTo>
                        <a:lnTo>
                          <a:pt x="97" y="4"/>
                        </a:lnTo>
                        <a:lnTo>
                          <a:pt x="98" y="4"/>
                        </a:lnTo>
                        <a:lnTo>
                          <a:pt x="99" y="4"/>
                        </a:lnTo>
                        <a:lnTo>
                          <a:pt x="99" y="5"/>
                        </a:lnTo>
                        <a:lnTo>
                          <a:pt x="100" y="5"/>
                        </a:lnTo>
                        <a:lnTo>
                          <a:pt x="101" y="5"/>
                        </a:lnTo>
                        <a:lnTo>
                          <a:pt x="102" y="5"/>
                        </a:lnTo>
                        <a:lnTo>
                          <a:pt x="102" y="6"/>
                        </a:lnTo>
                        <a:lnTo>
                          <a:pt x="103" y="6"/>
                        </a:lnTo>
                        <a:lnTo>
                          <a:pt x="104" y="6"/>
                        </a:lnTo>
                        <a:lnTo>
                          <a:pt x="104" y="7"/>
                        </a:lnTo>
                        <a:lnTo>
                          <a:pt x="105" y="7"/>
                        </a:lnTo>
                        <a:lnTo>
                          <a:pt x="106" y="7"/>
                        </a:lnTo>
                        <a:lnTo>
                          <a:pt x="106" y="8"/>
                        </a:lnTo>
                        <a:lnTo>
                          <a:pt x="107" y="8"/>
                        </a:lnTo>
                        <a:lnTo>
                          <a:pt x="108" y="9"/>
                        </a:lnTo>
                        <a:lnTo>
                          <a:pt x="109" y="10"/>
                        </a:lnTo>
                        <a:lnTo>
                          <a:pt x="109" y="11"/>
                        </a:lnTo>
                        <a:lnTo>
                          <a:pt x="110" y="11"/>
                        </a:lnTo>
                        <a:lnTo>
                          <a:pt x="110" y="12"/>
                        </a:lnTo>
                        <a:lnTo>
                          <a:pt x="110" y="13"/>
                        </a:lnTo>
                        <a:lnTo>
                          <a:pt x="110" y="14"/>
                        </a:lnTo>
                        <a:lnTo>
                          <a:pt x="109" y="14"/>
                        </a:lnTo>
                        <a:lnTo>
                          <a:pt x="109" y="15"/>
                        </a:lnTo>
                        <a:lnTo>
                          <a:pt x="108" y="15"/>
                        </a:lnTo>
                        <a:lnTo>
                          <a:pt x="108" y="16"/>
                        </a:lnTo>
                        <a:lnTo>
                          <a:pt x="107" y="17"/>
                        </a:lnTo>
                        <a:lnTo>
                          <a:pt x="106" y="17"/>
                        </a:lnTo>
                        <a:lnTo>
                          <a:pt x="106" y="18"/>
                        </a:lnTo>
                        <a:lnTo>
                          <a:pt x="105" y="18"/>
                        </a:lnTo>
                        <a:lnTo>
                          <a:pt x="104" y="19"/>
                        </a:lnTo>
                        <a:lnTo>
                          <a:pt x="103" y="19"/>
                        </a:lnTo>
                        <a:lnTo>
                          <a:pt x="102" y="20"/>
                        </a:lnTo>
                        <a:lnTo>
                          <a:pt x="101" y="20"/>
                        </a:lnTo>
                        <a:lnTo>
                          <a:pt x="100" y="20"/>
                        </a:lnTo>
                        <a:lnTo>
                          <a:pt x="100" y="21"/>
                        </a:lnTo>
                        <a:lnTo>
                          <a:pt x="99" y="21"/>
                        </a:lnTo>
                        <a:lnTo>
                          <a:pt x="98" y="21"/>
                        </a:lnTo>
                        <a:lnTo>
                          <a:pt x="97" y="22"/>
                        </a:lnTo>
                        <a:lnTo>
                          <a:pt x="96" y="22"/>
                        </a:lnTo>
                        <a:lnTo>
                          <a:pt x="95" y="22"/>
                        </a:lnTo>
                        <a:lnTo>
                          <a:pt x="94" y="22"/>
                        </a:lnTo>
                        <a:lnTo>
                          <a:pt x="94" y="23"/>
                        </a:lnTo>
                        <a:lnTo>
                          <a:pt x="93" y="23"/>
                        </a:lnTo>
                        <a:lnTo>
                          <a:pt x="92" y="23"/>
                        </a:lnTo>
                        <a:lnTo>
                          <a:pt x="91" y="23"/>
                        </a:lnTo>
                        <a:lnTo>
                          <a:pt x="90" y="23"/>
                        </a:lnTo>
                        <a:lnTo>
                          <a:pt x="90" y="24"/>
                        </a:lnTo>
                        <a:lnTo>
                          <a:pt x="89" y="24"/>
                        </a:lnTo>
                        <a:lnTo>
                          <a:pt x="88" y="24"/>
                        </a:lnTo>
                        <a:lnTo>
                          <a:pt x="87" y="24"/>
                        </a:lnTo>
                        <a:lnTo>
                          <a:pt x="86" y="24"/>
                        </a:lnTo>
                        <a:lnTo>
                          <a:pt x="85" y="24"/>
                        </a:lnTo>
                        <a:lnTo>
                          <a:pt x="84" y="25"/>
                        </a:lnTo>
                        <a:lnTo>
                          <a:pt x="83" y="25"/>
                        </a:lnTo>
                        <a:lnTo>
                          <a:pt x="82" y="25"/>
                        </a:lnTo>
                        <a:lnTo>
                          <a:pt x="81" y="25"/>
                        </a:lnTo>
                        <a:lnTo>
                          <a:pt x="80" y="25"/>
                        </a:lnTo>
                        <a:lnTo>
                          <a:pt x="79" y="25"/>
                        </a:lnTo>
                        <a:lnTo>
                          <a:pt x="78" y="26"/>
                        </a:lnTo>
                        <a:lnTo>
                          <a:pt x="77" y="26"/>
                        </a:lnTo>
                        <a:lnTo>
                          <a:pt x="76" y="26"/>
                        </a:lnTo>
                        <a:lnTo>
                          <a:pt x="75" y="26"/>
                        </a:lnTo>
                        <a:lnTo>
                          <a:pt x="74" y="26"/>
                        </a:lnTo>
                        <a:lnTo>
                          <a:pt x="73" y="26"/>
                        </a:lnTo>
                        <a:lnTo>
                          <a:pt x="72" y="26"/>
                        </a:lnTo>
                        <a:lnTo>
                          <a:pt x="71" y="26"/>
                        </a:lnTo>
                        <a:lnTo>
                          <a:pt x="70" y="26"/>
                        </a:lnTo>
                        <a:lnTo>
                          <a:pt x="69" y="26"/>
                        </a:lnTo>
                        <a:lnTo>
                          <a:pt x="68" y="27"/>
                        </a:lnTo>
                        <a:lnTo>
                          <a:pt x="67" y="27"/>
                        </a:lnTo>
                        <a:lnTo>
                          <a:pt x="66" y="27"/>
                        </a:lnTo>
                        <a:lnTo>
                          <a:pt x="65" y="27"/>
                        </a:lnTo>
                        <a:lnTo>
                          <a:pt x="64" y="27"/>
                        </a:lnTo>
                        <a:lnTo>
                          <a:pt x="63" y="27"/>
                        </a:lnTo>
                        <a:lnTo>
                          <a:pt x="62" y="27"/>
                        </a:lnTo>
                        <a:lnTo>
                          <a:pt x="61" y="27"/>
                        </a:lnTo>
                        <a:lnTo>
                          <a:pt x="60" y="27"/>
                        </a:lnTo>
                        <a:lnTo>
                          <a:pt x="59" y="27"/>
                        </a:lnTo>
                        <a:lnTo>
                          <a:pt x="58" y="27"/>
                        </a:lnTo>
                        <a:lnTo>
                          <a:pt x="57" y="27"/>
                        </a:lnTo>
                        <a:lnTo>
                          <a:pt x="56" y="27"/>
                        </a:lnTo>
                        <a:lnTo>
                          <a:pt x="55" y="27"/>
                        </a:lnTo>
                        <a:lnTo>
                          <a:pt x="54" y="27"/>
                        </a:lnTo>
                        <a:lnTo>
                          <a:pt x="53" y="27"/>
                        </a:lnTo>
                        <a:lnTo>
                          <a:pt x="52" y="27"/>
                        </a:lnTo>
                        <a:lnTo>
                          <a:pt x="51" y="27"/>
                        </a:lnTo>
                        <a:lnTo>
                          <a:pt x="50" y="27"/>
                        </a:lnTo>
                        <a:lnTo>
                          <a:pt x="49" y="27"/>
                        </a:lnTo>
                        <a:lnTo>
                          <a:pt x="48" y="27"/>
                        </a:lnTo>
                        <a:lnTo>
                          <a:pt x="47" y="27"/>
                        </a:lnTo>
                        <a:lnTo>
                          <a:pt x="46" y="27"/>
                        </a:lnTo>
                        <a:lnTo>
                          <a:pt x="45" y="27"/>
                        </a:lnTo>
                        <a:lnTo>
                          <a:pt x="44" y="27"/>
                        </a:lnTo>
                        <a:lnTo>
                          <a:pt x="43" y="27"/>
                        </a:lnTo>
                        <a:lnTo>
                          <a:pt x="42" y="27"/>
                        </a:lnTo>
                        <a:lnTo>
                          <a:pt x="41" y="27"/>
                        </a:lnTo>
                        <a:lnTo>
                          <a:pt x="40" y="27"/>
                        </a:lnTo>
                        <a:lnTo>
                          <a:pt x="39" y="27"/>
                        </a:lnTo>
                        <a:lnTo>
                          <a:pt x="38" y="26"/>
                        </a:lnTo>
                        <a:lnTo>
                          <a:pt x="37" y="26"/>
                        </a:lnTo>
                        <a:lnTo>
                          <a:pt x="36" y="26"/>
                        </a:lnTo>
                        <a:lnTo>
                          <a:pt x="35" y="26"/>
                        </a:lnTo>
                        <a:lnTo>
                          <a:pt x="34" y="26"/>
                        </a:lnTo>
                        <a:lnTo>
                          <a:pt x="33" y="26"/>
                        </a:lnTo>
                        <a:lnTo>
                          <a:pt x="32" y="26"/>
                        </a:lnTo>
                        <a:lnTo>
                          <a:pt x="31" y="26"/>
                        </a:lnTo>
                        <a:lnTo>
                          <a:pt x="30" y="26"/>
                        </a:lnTo>
                        <a:lnTo>
                          <a:pt x="29" y="25"/>
                        </a:lnTo>
                        <a:lnTo>
                          <a:pt x="28" y="25"/>
                        </a:lnTo>
                        <a:lnTo>
                          <a:pt x="27" y="25"/>
                        </a:lnTo>
                        <a:lnTo>
                          <a:pt x="26" y="25"/>
                        </a:lnTo>
                        <a:lnTo>
                          <a:pt x="25" y="25"/>
                        </a:lnTo>
                        <a:lnTo>
                          <a:pt x="24" y="25"/>
                        </a:lnTo>
                        <a:lnTo>
                          <a:pt x="24" y="24"/>
                        </a:lnTo>
                        <a:lnTo>
                          <a:pt x="23" y="24"/>
                        </a:lnTo>
                        <a:lnTo>
                          <a:pt x="22" y="24"/>
                        </a:lnTo>
                        <a:lnTo>
                          <a:pt x="21" y="24"/>
                        </a:lnTo>
                        <a:lnTo>
                          <a:pt x="20" y="24"/>
                        </a:lnTo>
                        <a:lnTo>
                          <a:pt x="19" y="23"/>
                        </a:lnTo>
                        <a:lnTo>
                          <a:pt x="18" y="23"/>
                        </a:lnTo>
                        <a:lnTo>
                          <a:pt x="17" y="23"/>
                        </a:lnTo>
                        <a:lnTo>
                          <a:pt x="16" y="23"/>
                        </a:lnTo>
                        <a:lnTo>
                          <a:pt x="16" y="22"/>
                        </a:lnTo>
                        <a:lnTo>
                          <a:pt x="15" y="22"/>
                        </a:lnTo>
                        <a:lnTo>
                          <a:pt x="14" y="22"/>
                        </a:lnTo>
                        <a:lnTo>
                          <a:pt x="13" y="22"/>
                        </a:lnTo>
                        <a:lnTo>
                          <a:pt x="13" y="21"/>
                        </a:lnTo>
                        <a:lnTo>
                          <a:pt x="12" y="21"/>
                        </a:lnTo>
                        <a:lnTo>
                          <a:pt x="11" y="21"/>
                        </a:lnTo>
                        <a:lnTo>
                          <a:pt x="11" y="20"/>
                        </a:lnTo>
                        <a:lnTo>
                          <a:pt x="10" y="20"/>
                        </a:lnTo>
                        <a:lnTo>
                          <a:pt x="9" y="20"/>
                        </a:lnTo>
                        <a:lnTo>
                          <a:pt x="9" y="19"/>
                        </a:lnTo>
                        <a:lnTo>
                          <a:pt x="8" y="19"/>
                        </a:lnTo>
                        <a:lnTo>
                          <a:pt x="7" y="18"/>
                        </a:lnTo>
                        <a:lnTo>
                          <a:pt x="7" y="17"/>
                        </a:lnTo>
                        <a:lnTo>
                          <a:pt x="6" y="17"/>
                        </a:lnTo>
                        <a:lnTo>
                          <a:pt x="6" y="16"/>
                        </a:lnTo>
                        <a:lnTo>
                          <a:pt x="5" y="15"/>
                        </a:lnTo>
                        <a:moveTo>
                          <a:pt x="0" y="15"/>
                        </a:move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1" y="12"/>
                        </a:lnTo>
                        <a:lnTo>
                          <a:pt x="1" y="11"/>
                        </a:lnTo>
                        <a:lnTo>
                          <a:pt x="2" y="11"/>
                        </a:lnTo>
                        <a:lnTo>
                          <a:pt x="3" y="10"/>
                        </a:lnTo>
                        <a:lnTo>
                          <a:pt x="4" y="10"/>
                        </a:lnTo>
                        <a:lnTo>
                          <a:pt x="4" y="9"/>
                        </a:lnTo>
                        <a:lnTo>
                          <a:pt x="5" y="9"/>
                        </a:lnTo>
                        <a:lnTo>
                          <a:pt x="6" y="8"/>
                        </a:lnTo>
                        <a:lnTo>
                          <a:pt x="7" y="8"/>
                        </a:lnTo>
                        <a:lnTo>
                          <a:pt x="8" y="8"/>
                        </a:lnTo>
                        <a:lnTo>
                          <a:pt x="8" y="7"/>
                        </a:lnTo>
                        <a:lnTo>
                          <a:pt x="9" y="7"/>
                        </a:lnTo>
                        <a:lnTo>
                          <a:pt x="10" y="7"/>
                        </a:lnTo>
                        <a:lnTo>
                          <a:pt x="11" y="6"/>
                        </a:lnTo>
                        <a:lnTo>
                          <a:pt x="12" y="6"/>
                        </a:lnTo>
                        <a:lnTo>
                          <a:pt x="13" y="6"/>
                        </a:lnTo>
                        <a:lnTo>
                          <a:pt x="14" y="5"/>
                        </a:lnTo>
                        <a:lnTo>
                          <a:pt x="15" y="5"/>
                        </a:lnTo>
                        <a:lnTo>
                          <a:pt x="16" y="5"/>
                        </a:lnTo>
                        <a:lnTo>
                          <a:pt x="17" y="5"/>
                        </a:lnTo>
                        <a:lnTo>
                          <a:pt x="17" y="4"/>
                        </a:lnTo>
                        <a:lnTo>
                          <a:pt x="18" y="4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5" y="3"/>
                        </a:lnTo>
                        <a:lnTo>
                          <a:pt x="26" y="3"/>
                        </a:lnTo>
                        <a:lnTo>
                          <a:pt x="27" y="2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2"/>
                        </a:lnTo>
                        <a:lnTo>
                          <a:pt x="32" y="2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1"/>
                        </a:lnTo>
                        <a:lnTo>
                          <a:pt x="37" y="1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1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1"/>
                        </a:lnTo>
                        <a:lnTo>
                          <a:pt x="85" y="1"/>
                        </a:lnTo>
                        <a:lnTo>
                          <a:pt x="86" y="1"/>
                        </a:lnTo>
                        <a:lnTo>
                          <a:pt x="87" y="1"/>
                        </a:lnTo>
                        <a:lnTo>
                          <a:pt x="88" y="1"/>
                        </a:lnTo>
                        <a:lnTo>
                          <a:pt x="89" y="1"/>
                        </a:lnTo>
                        <a:lnTo>
                          <a:pt x="90" y="1"/>
                        </a:lnTo>
                        <a:lnTo>
                          <a:pt x="91" y="1"/>
                        </a:lnTo>
                        <a:lnTo>
                          <a:pt x="91" y="2"/>
                        </a:lnTo>
                        <a:lnTo>
                          <a:pt x="92" y="2"/>
                        </a:lnTo>
                        <a:lnTo>
                          <a:pt x="93" y="2"/>
                        </a:lnTo>
                        <a:lnTo>
                          <a:pt x="94" y="2"/>
                        </a:lnTo>
                        <a:lnTo>
                          <a:pt x="95" y="2"/>
                        </a:lnTo>
                        <a:lnTo>
                          <a:pt x="96" y="2"/>
                        </a:lnTo>
                        <a:lnTo>
                          <a:pt x="97" y="3"/>
                        </a:lnTo>
                        <a:lnTo>
                          <a:pt x="98" y="3"/>
                        </a:lnTo>
                        <a:lnTo>
                          <a:pt x="99" y="3"/>
                        </a:lnTo>
                        <a:lnTo>
                          <a:pt x="100" y="3"/>
                        </a:lnTo>
                        <a:lnTo>
                          <a:pt x="101" y="3"/>
                        </a:lnTo>
                        <a:lnTo>
                          <a:pt x="101" y="4"/>
                        </a:lnTo>
                        <a:lnTo>
                          <a:pt x="102" y="4"/>
                        </a:lnTo>
                        <a:lnTo>
                          <a:pt x="103" y="4"/>
                        </a:lnTo>
                        <a:lnTo>
                          <a:pt x="104" y="4"/>
                        </a:lnTo>
                        <a:lnTo>
                          <a:pt x="105" y="5"/>
                        </a:lnTo>
                        <a:lnTo>
                          <a:pt x="106" y="5"/>
                        </a:lnTo>
                        <a:lnTo>
                          <a:pt x="107" y="5"/>
                        </a:lnTo>
                        <a:lnTo>
                          <a:pt x="108" y="6"/>
                        </a:lnTo>
                        <a:lnTo>
                          <a:pt x="109" y="6"/>
                        </a:lnTo>
                        <a:lnTo>
                          <a:pt x="110" y="6"/>
                        </a:lnTo>
                        <a:lnTo>
                          <a:pt x="110" y="7"/>
                        </a:lnTo>
                        <a:lnTo>
                          <a:pt x="111" y="7"/>
                        </a:lnTo>
                        <a:lnTo>
                          <a:pt x="112" y="8"/>
                        </a:lnTo>
                        <a:lnTo>
                          <a:pt x="113" y="8"/>
                        </a:lnTo>
                        <a:lnTo>
                          <a:pt x="113" y="9"/>
                        </a:lnTo>
                        <a:lnTo>
                          <a:pt x="114" y="9"/>
                        </a:lnTo>
                        <a:lnTo>
                          <a:pt x="114" y="10"/>
                        </a:lnTo>
                        <a:lnTo>
                          <a:pt x="115" y="10"/>
                        </a:lnTo>
                        <a:lnTo>
                          <a:pt x="115" y="11"/>
                        </a:lnTo>
                        <a:lnTo>
                          <a:pt x="116" y="11"/>
                        </a:lnTo>
                        <a:lnTo>
                          <a:pt x="116" y="12"/>
                        </a:lnTo>
                        <a:lnTo>
                          <a:pt x="116" y="13"/>
                        </a:lnTo>
                        <a:lnTo>
                          <a:pt x="116" y="14"/>
                        </a:lnTo>
                        <a:lnTo>
                          <a:pt x="115" y="14"/>
                        </a:lnTo>
                        <a:lnTo>
                          <a:pt x="115" y="15"/>
                        </a:lnTo>
                        <a:lnTo>
                          <a:pt x="115" y="16"/>
                        </a:lnTo>
                        <a:lnTo>
                          <a:pt x="114" y="16"/>
                        </a:lnTo>
                        <a:lnTo>
                          <a:pt x="114" y="17"/>
                        </a:lnTo>
                        <a:lnTo>
                          <a:pt x="113" y="17"/>
                        </a:lnTo>
                        <a:lnTo>
                          <a:pt x="112" y="18"/>
                        </a:lnTo>
                        <a:lnTo>
                          <a:pt x="111" y="18"/>
                        </a:lnTo>
                        <a:lnTo>
                          <a:pt x="111" y="19"/>
                        </a:lnTo>
                        <a:lnTo>
                          <a:pt x="110" y="19"/>
                        </a:lnTo>
                        <a:lnTo>
                          <a:pt x="109" y="19"/>
                        </a:lnTo>
                        <a:lnTo>
                          <a:pt x="109" y="20"/>
                        </a:lnTo>
                        <a:lnTo>
                          <a:pt x="108" y="20"/>
                        </a:lnTo>
                        <a:lnTo>
                          <a:pt x="107" y="20"/>
                        </a:lnTo>
                        <a:lnTo>
                          <a:pt x="107" y="21"/>
                        </a:lnTo>
                        <a:lnTo>
                          <a:pt x="106" y="21"/>
                        </a:lnTo>
                        <a:lnTo>
                          <a:pt x="105" y="21"/>
                        </a:lnTo>
                        <a:lnTo>
                          <a:pt x="104" y="22"/>
                        </a:lnTo>
                        <a:lnTo>
                          <a:pt x="103" y="22"/>
                        </a:lnTo>
                        <a:lnTo>
                          <a:pt x="102" y="22"/>
                        </a:lnTo>
                        <a:lnTo>
                          <a:pt x="101" y="23"/>
                        </a:lnTo>
                        <a:lnTo>
                          <a:pt x="100" y="23"/>
                        </a:lnTo>
                        <a:lnTo>
                          <a:pt x="99" y="23"/>
                        </a:lnTo>
                        <a:lnTo>
                          <a:pt x="98" y="24"/>
                        </a:lnTo>
                        <a:lnTo>
                          <a:pt x="97" y="24"/>
                        </a:lnTo>
                        <a:lnTo>
                          <a:pt x="96" y="24"/>
                        </a:lnTo>
                        <a:lnTo>
                          <a:pt x="95" y="24"/>
                        </a:lnTo>
                        <a:lnTo>
                          <a:pt x="94" y="24"/>
                        </a:lnTo>
                        <a:lnTo>
                          <a:pt x="93" y="25"/>
                        </a:lnTo>
                        <a:lnTo>
                          <a:pt x="92" y="25"/>
                        </a:lnTo>
                        <a:lnTo>
                          <a:pt x="91" y="25"/>
                        </a:lnTo>
                        <a:lnTo>
                          <a:pt x="90" y="25"/>
                        </a:lnTo>
                        <a:lnTo>
                          <a:pt x="89" y="25"/>
                        </a:lnTo>
                        <a:lnTo>
                          <a:pt x="88" y="26"/>
                        </a:lnTo>
                        <a:lnTo>
                          <a:pt x="87" y="26"/>
                        </a:lnTo>
                        <a:lnTo>
                          <a:pt x="86" y="26"/>
                        </a:lnTo>
                        <a:lnTo>
                          <a:pt x="85" y="26"/>
                        </a:lnTo>
                        <a:lnTo>
                          <a:pt x="84" y="26"/>
                        </a:lnTo>
                        <a:lnTo>
                          <a:pt x="83" y="26"/>
                        </a:lnTo>
                        <a:lnTo>
                          <a:pt x="82" y="27"/>
                        </a:lnTo>
                        <a:lnTo>
                          <a:pt x="81" y="27"/>
                        </a:lnTo>
                        <a:lnTo>
                          <a:pt x="80" y="27"/>
                        </a:lnTo>
                        <a:lnTo>
                          <a:pt x="79" y="27"/>
                        </a:lnTo>
                        <a:lnTo>
                          <a:pt x="78" y="27"/>
                        </a:lnTo>
                        <a:lnTo>
                          <a:pt x="77" y="27"/>
                        </a:lnTo>
                        <a:lnTo>
                          <a:pt x="76" y="27"/>
                        </a:lnTo>
                        <a:lnTo>
                          <a:pt x="75" y="27"/>
                        </a:lnTo>
                        <a:lnTo>
                          <a:pt x="74" y="27"/>
                        </a:lnTo>
                        <a:lnTo>
                          <a:pt x="73" y="27"/>
                        </a:lnTo>
                        <a:lnTo>
                          <a:pt x="72" y="28"/>
                        </a:lnTo>
                        <a:lnTo>
                          <a:pt x="71" y="28"/>
                        </a:lnTo>
                        <a:lnTo>
                          <a:pt x="70" y="28"/>
                        </a:lnTo>
                        <a:lnTo>
                          <a:pt x="69" y="28"/>
                        </a:lnTo>
                        <a:lnTo>
                          <a:pt x="68" y="28"/>
                        </a:lnTo>
                        <a:lnTo>
                          <a:pt x="67" y="28"/>
                        </a:lnTo>
                        <a:lnTo>
                          <a:pt x="66" y="28"/>
                        </a:lnTo>
                        <a:lnTo>
                          <a:pt x="65" y="28"/>
                        </a:lnTo>
                        <a:lnTo>
                          <a:pt x="64" y="28"/>
                        </a:lnTo>
                        <a:lnTo>
                          <a:pt x="63" y="28"/>
                        </a:lnTo>
                        <a:lnTo>
                          <a:pt x="62" y="28"/>
                        </a:lnTo>
                        <a:lnTo>
                          <a:pt x="61" y="28"/>
                        </a:lnTo>
                        <a:lnTo>
                          <a:pt x="60" y="28"/>
                        </a:lnTo>
                        <a:lnTo>
                          <a:pt x="59" y="28"/>
                        </a:lnTo>
                        <a:lnTo>
                          <a:pt x="58" y="28"/>
                        </a:lnTo>
                        <a:lnTo>
                          <a:pt x="57" y="28"/>
                        </a:lnTo>
                        <a:lnTo>
                          <a:pt x="56" y="28"/>
                        </a:lnTo>
                        <a:lnTo>
                          <a:pt x="55" y="28"/>
                        </a:lnTo>
                        <a:lnTo>
                          <a:pt x="54" y="28"/>
                        </a:lnTo>
                        <a:lnTo>
                          <a:pt x="53" y="28"/>
                        </a:lnTo>
                        <a:lnTo>
                          <a:pt x="52" y="28"/>
                        </a:lnTo>
                        <a:lnTo>
                          <a:pt x="51" y="28"/>
                        </a:lnTo>
                        <a:lnTo>
                          <a:pt x="50" y="28"/>
                        </a:lnTo>
                        <a:lnTo>
                          <a:pt x="49" y="28"/>
                        </a:lnTo>
                        <a:lnTo>
                          <a:pt x="48" y="28"/>
                        </a:lnTo>
                        <a:lnTo>
                          <a:pt x="47" y="28"/>
                        </a:lnTo>
                        <a:lnTo>
                          <a:pt x="46" y="28"/>
                        </a:lnTo>
                        <a:lnTo>
                          <a:pt x="45" y="28"/>
                        </a:lnTo>
                        <a:lnTo>
                          <a:pt x="44" y="28"/>
                        </a:lnTo>
                        <a:lnTo>
                          <a:pt x="43" y="28"/>
                        </a:lnTo>
                        <a:lnTo>
                          <a:pt x="42" y="28"/>
                        </a:lnTo>
                        <a:lnTo>
                          <a:pt x="41" y="28"/>
                        </a:lnTo>
                        <a:lnTo>
                          <a:pt x="40" y="28"/>
                        </a:lnTo>
                        <a:lnTo>
                          <a:pt x="39" y="28"/>
                        </a:lnTo>
                        <a:lnTo>
                          <a:pt x="38" y="28"/>
                        </a:lnTo>
                        <a:lnTo>
                          <a:pt x="37" y="28"/>
                        </a:lnTo>
                        <a:lnTo>
                          <a:pt x="36" y="28"/>
                        </a:lnTo>
                        <a:lnTo>
                          <a:pt x="35" y="28"/>
                        </a:lnTo>
                        <a:lnTo>
                          <a:pt x="34" y="28"/>
                        </a:lnTo>
                        <a:lnTo>
                          <a:pt x="33" y="27"/>
                        </a:lnTo>
                        <a:lnTo>
                          <a:pt x="32" y="27"/>
                        </a:lnTo>
                        <a:lnTo>
                          <a:pt x="31" y="27"/>
                        </a:lnTo>
                        <a:lnTo>
                          <a:pt x="30" y="27"/>
                        </a:ln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27" y="27"/>
                        </a:lnTo>
                        <a:lnTo>
                          <a:pt x="26" y="27"/>
                        </a:lnTo>
                        <a:lnTo>
                          <a:pt x="25" y="27"/>
                        </a:lnTo>
                        <a:lnTo>
                          <a:pt x="24" y="26"/>
                        </a:lnTo>
                        <a:lnTo>
                          <a:pt x="23" y="26"/>
                        </a:lnTo>
                        <a:lnTo>
                          <a:pt x="22" y="26"/>
                        </a:lnTo>
                        <a:lnTo>
                          <a:pt x="21" y="26"/>
                        </a:lnTo>
                        <a:lnTo>
                          <a:pt x="20" y="26"/>
                        </a:lnTo>
                        <a:lnTo>
                          <a:pt x="19" y="26"/>
                        </a:lnTo>
                        <a:lnTo>
                          <a:pt x="19" y="25"/>
                        </a:lnTo>
                        <a:lnTo>
                          <a:pt x="18" y="25"/>
                        </a:lnTo>
                        <a:lnTo>
                          <a:pt x="17" y="25"/>
                        </a:lnTo>
                        <a:lnTo>
                          <a:pt x="16" y="25"/>
                        </a:lnTo>
                        <a:lnTo>
                          <a:pt x="15" y="25"/>
                        </a:lnTo>
                        <a:lnTo>
                          <a:pt x="14" y="24"/>
                        </a:lnTo>
                        <a:lnTo>
                          <a:pt x="13" y="24"/>
                        </a:lnTo>
                        <a:lnTo>
                          <a:pt x="12" y="24"/>
                        </a:lnTo>
                        <a:lnTo>
                          <a:pt x="11" y="23"/>
                        </a:lnTo>
                        <a:lnTo>
                          <a:pt x="10" y="23"/>
                        </a:lnTo>
                        <a:lnTo>
                          <a:pt x="9" y="23"/>
                        </a:lnTo>
                        <a:lnTo>
                          <a:pt x="8" y="22"/>
                        </a:lnTo>
                        <a:lnTo>
                          <a:pt x="7" y="22"/>
                        </a:lnTo>
                        <a:lnTo>
                          <a:pt x="6" y="22"/>
                        </a:lnTo>
                        <a:lnTo>
                          <a:pt x="6" y="21"/>
                        </a:lnTo>
                        <a:lnTo>
                          <a:pt x="5" y="21"/>
                        </a:lnTo>
                        <a:lnTo>
                          <a:pt x="4" y="21"/>
                        </a:lnTo>
                        <a:lnTo>
                          <a:pt x="4" y="20"/>
                        </a:lnTo>
                        <a:lnTo>
                          <a:pt x="3" y="20"/>
                        </a:lnTo>
                        <a:lnTo>
                          <a:pt x="2" y="20"/>
                        </a:lnTo>
                        <a:lnTo>
                          <a:pt x="2" y="19"/>
                        </a:lnTo>
                        <a:lnTo>
                          <a:pt x="1" y="19"/>
                        </a:lnTo>
                        <a:lnTo>
                          <a:pt x="1" y="18"/>
                        </a:ln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37" name="Freeform 1601"/>
                  <p:cNvSpPr>
                    <a:spLocks noChangeArrowheads="1"/>
                  </p:cNvSpPr>
                  <p:nvPr/>
                </p:nvSpPr>
                <p:spPr bwMode="auto">
                  <a:xfrm>
                    <a:off x="265" y="32"/>
                    <a:ext cx="90" cy="256"/>
                  </a:xfrm>
                  <a:custGeom>
                    <a:avLst/>
                    <a:gdLst>
                      <a:gd name="T0" fmla="*/ 2 w 90"/>
                      <a:gd name="T1" fmla="*/ 0 h 256"/>
                      <a:gd name="T2" fmla="*/ 81 w 90"/>
                      <a:gd name="T3" fmla="*/ 3 h 256"/>
                      <a:gd name="T4" fmla="*/ 86 w 90"/>
                      <a:gd name="T5" fmla="*/ 6 h 256"/>
                      <a:gd name="T6" fmla="*/ 90 w 90"/>
                      <a:gd name="T7" fmla="*/ 11 h 256"/>
                      <a:gd name="T8" fmla="*/ 87 w 90"/>
                      <a:gd name="T9" fmla="*/ 235 h 256"/>
                      <a:gd name="T10" fmla="*/ 84 w 90"/>
                      <a:gd name="T11" fmla="*/ 242 h 256"/>
                      <a:gd name="T12" fmla="*/ 79 w 90"/>
                      <a:gd name="T13" fmla="*/ 246 h 256"/>
                      <a:gd name="T14" fmla="*/ 0 w 90"/>
                      <a:gd name="T15" fmla="*/ 256 h 256"/>
                      <a:gd name="T16" fmla="*/ 2 w 90"/>
                      <a:gd name="T17" fmla="*/ 0 h 2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0"/>
                      <a:gd name="T28" fmla="*/ 0 h 256"/>
                      <a:gd name="T29" fmla="*/ 90 w 90"/>
                      <a:gd name="T30" fmla="*/ 256 h 25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0" h="256">
                        <a:moveTo>
                          <a:pt x="2" y="0"/>
                        </a:moveTo>
                        <a:lnTo>
                          <a:pt x="81" y="3"/>
                        </a:lnTo>
                        <a:cubicBezTo>
                          <a:pt x="81" y="3"/>
                          <a:pt x="84" y="4"/>
                          <a:pt x="86" y="6"/>
                        </a:cubicBezTo>
                        <a:cubicBezTo>
                          <a:pt x="86" y="6"/>
                          <a:pt x="89" y="8"/>
                          <a:pt x="90" y="11"/>
                        </a:cubicBezTo>
                        <a:lnTo>
                          <a:pt x="87" y="235"/>
                        </a:lnTo>
                        <a:cubicBezTo>
                          <a:pt x="87" y="235"/>
                          <a:pt x="86" y="239"/>
                          <a:pt x="84" y="242"/>
                        </a:cubicBezTo>
                        <a:cubicBezTo>
                          <a:pt x="84" y="242"/>
                          <a:pt x="82" y="244"/>
                          <a:pt x="79" y="246"/>
                        </a:cubicBezTo>
                        <a:lnTo>
                          <a:pt x="0" y="256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38" name="Freeform 1602"/>
                  <p:cNvSpPr>
                    <a:spLocks noChangeArrowheads="1"/>
                  </p:cNvSpPr>
                  <p:nvPr/>
                </p:nvSpPr>
                <p:spPr bwMode="auto">
                  <a:xfrm>
                    <a:off x="176" y="32"/>
                    <a:ext cx="97" cy="256"/>
                  </a:xfrm>
                  <a:custGeom>
                    <a:avLst/>
                    <a:gdLst>
                      <a:gd name="T0" fmla="*/ 59 w 97"/>
                      <a:gd name="T1" fmla="*/ 5 h 255"/>
                      <a:gd name="T2" fmla="*/ 89 w 97"/>
                      <a:gd name="T3" fmla="*/ 0 h 255"/>
                      <a:gd name="T4" fmla="*/ 93 w 97"/>
                      <a:gd name="T5" fmla="*/ 0 h 255"/>
                      <a:gd name="T6" fmla="*/ 96 w 97"/>
                      <a:gd name="T7" fmla="*/ 3 h 255"/>
                      <a:gd name="T8" fmla="*/ 97 w 97"/>
                      <a:gd name="T9" fmla="*/ 8 h 255"/>
                      <a:gd name="T10" fmla="*/ 96 w 97"/>
                      <a:gd name="T11" fmla="*/ 249 h 255"/>
                      <a:gd name="T12" fmla="*/ 94 w 97"/>
                      <a:gd name="T13" fmla="*/ 254 h 255"/>
                      <a:gd name="T14" fmla="*/ 91 w 97"/>
                      <a:gd name="T15" fmla="*/ 256 h 255"/>
                      <a:gd name="T16" fmla="*/ 88 w 97"/>
                      <a:gd name="T17" fmla="*/ 257 h 255"/>
                      <a:gd name="T18" fmla="*/ 0 w 97"/>
                      <a:gd name="T19" fmla="*/ 221 h 255"/>
                      <a:gd name="T20" fmla="*/ 65 w 97"/>
                      <a:gd name="T21" fmla="*/ 214 h 255"/>
                      <a:gd name="T22" fmla="*/ 59 w 97"/>
                      <a:gd name="T23" fmla="*/ 5 h 25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7"/>
                      <a:gd name="T37" fmla="*/ 0 h 255"/>
                      <a:gd name="T38" fmla="*/ 97 w 97"/>
                      <a:gd name="T39" fmla="*/ 255 h 25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7" h="255">
                        <a:moveTo>
                          <a:pt x="59" y="5"/>
                        </a:moveTo>
                        <a:lnTo>
                          <a:pt x="89" y="0"/>
                        </a:lnTo>
                        <a:cubicBezTo>
                          <a:pt x="89" y="0"/>
                          <a:pt x="91" y="0"/>
                          <a:pt x="93" y="0"/>
                        </a:cubicBezTo>
                        <a:cubicBezTo>
                          <a:pt x="93" y="0"/>
                          <a:pt x="94" y="1"/>
                          <a:pt x="96" y="3"/>
                        </a:cubicBezTo>
                        <a:cubicBezTo>
                          <a:pt x="96" y="3"/>
                          <a:pt x="97" y="5"/>
                          <a:pt x="97" y="8"/>
                        </a:cubicBezTo>
                        <a:lnTo>
                          <a:pt x="96" y="247"/>
                        </a:lnTo>
                        <a:cubicBezTo>
                          <a:pt x="96" y="247"/>
                          <a:pt x="95" y="250"/>
                          <a:pt x="94" y="252"/>
                        </a:cubicBezTo>
                        <a:cubicBezTo>
                          <a:pt x="94" y="252"/>
                          <a:pt x="93" y="253"/>
                          <a:pt x="91" y="254"/>
                        </a:cubicBezTo>
                        <a:cubicBezTo>
                          <a:pt x="91" y="254"/>
                          <a:pt x="90" y="255"/>
                          <a:pt x="88" y="255"/>
                        </a:cubicBezTo>
                        <a:lnTo>
                          <a:pt x="0" y="219"/>
                        </a:lnTo>
                        <a:lnTo>
                          <a:pt x="65" y="212"/>
                        </a:lnTo>
                        <a:lnTo>
                          <a:pt x="59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39" name="Freeform 1603"/>
                  <p:cNvSpPr>
                    <a:spLocks noChangeArrowheads="1"/>
                  </p:cNvSpPr>
                  <p:nvPr/>
                </p:nvSpPr>
                <p:spPr bwMode="auto">
                  <a:xfrm>
                    <a:off x="189" y="43"/>
                    <a:ext cx="76" cy="233"/>
                  </a:xfrm>
                  <a:custGeom>
                    <a:avLst/>
                    <a:gdLst>
                      <a:gd name="T0" fmla="*/ 47 w 76"/>
                      <a:gd name="T1" fmla="*/ 4 h 232"/>
                      <a:gd name="T2" fmla="*/ 71 w 76"/>
                      <a:gd name="T3" fmla="*/ 0 h 232"/>
                      <a:gd name="T4" fmla="*/ 73 w 76"/>
                      <a:gd name="T5" fmla="*/ 0 h 232"/>
                      <a:gd name="T6" fmla="*/ 75 w 76"/>
                      <a:gd name="T7" fmla="*/ 2 h 232"/>
                      <a:gd name="T8" fmla="*/ 76 w 76"/>
                      <a:gd name="T9" fmla="*/ 4 h 232"/>
                      <a:gd name="T10" fmla="*/ 74 w 76"/>
                      <a:gd name="T11" fmla="*/ 229 h 232"/>
                      <a:gd name="T12" fmla="*/ 73 w 76"/>
                      <a:gd name="T13" fmla="*/ 232 h 232"/>
                      <a:gd name="T14" fmla="*/ 72 w 76"/>
                      <a:gd name="T15" fmla="*/ 234 h 232"/>
                      <a:gd name="T16" fmla="*/ 70 w 76"/>
                      <a:gd name="T17" fmla="*/ 234 h 232"/>
                      <a:gd name="T18" fmla="*/ 0 w 76"/>
                      <a:gd name="T19" fmla="*/ 208 h 232"/>
                      <a:gd name="T20" fmla="*/ 52 w 76"/>
                      <a:gd name="T21" fmla="*/ 203 h 232"/>
                      <a:gd name="T22" fmla="*/ 47 w 76"/>
                      <a:gd name="T23" fmla="*/ 4 h 23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6"/>
                      <a:gd name="T37" fmla="*/ 0 h 232"/>
                      <a:gd name="T38" fmla="*/ 76 w 76"/>
                      <a:gd name="T39" fmla="*/ 232 h 23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6" h="232">
                        <a:moveTo>
                          <a:pt x="47" y="4"/>
                        </a:moveTo>
                        <a:lnTo>
                          <a:pt x="71" y="0"/>
                        </a:lnTo>
                        <a:cubicBezTo>
                          <a:pt x="71" y="0"/>
                          <a:pt x="72" y="0"/>
                          <a:pt x="73" y="0"/>
                        </a:cubicBezTo>
                        <a:cubicBezTo>
                          <a:pt x="73" y="0"/>
                          <a:pt x="74" y="1"/>
                          <a:pt x="75" y="2"/>
                        </a:cubicBezTo>
                        <a:cubicBezTo>
                          <a:pt x="75" y="2"/>
                          <a:pt x="75" y="3"/>
                          <a:pt x="76" y="4"/>
                        </a:cubicBezTo>
                        <a:lnTo>
                          <a:pt x="74" y="227"/>
                        </a:lnTo>
                        <a:cubicBezTo>
                          <a:pt x="74" y="227"/>
                          <a:pt x="74" y="229"/>
                          <a:pt x="73" y="230"/>
                        </a:cubicBezTo>
                        <a:cubicBezTo>
                          <a:pt x="73" y="230"/>
                          <a:pt x="73" y="231"/>
                          <a:pt x="72" y="232"/>
                        </a:cubicBezTo>
                        <a:cubicBezTo>
                          <a:pt x="72" y="232"/>
                          <a:pt x="71" y="232"/>
                          <a:pt x="70" y="232"/>
                        </a:cubicBezTo>
                        <a:lnTo>
                          <a:pt x="0" y="206"/>
                        </a:lnTo>
                        <a:lnTo>
                          <a:pt x="52" y="201"/>
                        </a:lnTo>
                        <a:lnTo>
                          <a:pt x="47" y="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40" name="Freeform 160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3" cy="269"/>
                  </a:xfrm>
                  <a:custGeom>
                    <a:avLst/>
                    <a:gdLst>
                      <a:gd name="T0" fmla="*/ 4 w 13"/>
                      <a:gd name="T1" fmla="*/ 0 h 269"/>
                      <a:gd name="T2" fmla="*/ 0 w 13"/>
                      <a:gd name="T3" fmla="*/ 4 h 269"/>
                      <a:gd name="T4" fmla="*/ 10 w 13"/>
                      <a:gd name="T5" fmla="*/ 268 h 269"/>
                      <a:gd name="T6" fmla="*/ 13 w 13"/>
                      <a:gd name="T7" fmla="*/ 269 h 269"/>
                      <a:gd name="T8" fmla="*/ 4 w 13"/>
                      <a:gd name="T9" fmla="*/ 0 h 2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269"/>
                      <a:gd name="T17" fmla="*/ 13 w 13"/>
                      <a:gd name="T18" fmla="*/ 269 h 2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269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10" y="268"/>
                        </a:lnTo>
                        <a:lnTo>
                          <a:pt x="13" y="269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41" name="Freeform 1605"/>
                  <p:cNvSpPr>
                    <a:spLocks noChangeArrowheads="1"/>
                  </p:cNvSpPr>
                  <p:nvPr/>
                </p:nvSpPr>
                <p:spPr bwMode="auto">
                  <a:xfrm>
                    <a:off x="111" y="255"/>
                    <a:ext cx="41" cy="35"/>
                  </a:xfrm>
                  <a:custGeom>
                    <a:avLst/>
                    <a:gdLst>
                      <a:gd name="T0" fmla="*/ 35 w 41"/>
                      <a:gd name="T1" fmla="*/ 0 h 34"/>
                      <a:gd name="T2" fmla="*/ 41 w 41"/>
                      <a:gd name="T3" fmla="*/ 31 h 34"/>
                      <a:gd name="T4" fmla="*/ 2 w 41"/>
                      <a:gd name="T5" fmla="*/ 36 h 34"/>
                      <a:gd name="T6" fmla="*/ 0 w 41"/>
                      <a:gd name="T7" fmla="*/ 3 h 34"/>
                      <a:gd name="T8" fmla="*/ 35 w 41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34"/>
                      <a:gd name="T17" fmla="*/ 41 w 41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34">
                        <a:moveTo>
                          <a:pt x="35" y="0"/>
                        </a:moveTo>
                        <a:lnTo>
                          <a:pt x="41" y="29"/>
                        </a:lnTo>
                        <a:lnTo>
                          <a:pt x="2" y="34"/>
                        </a:lnTo>
                        <a:lnTo>
                          <a:pt x="0" y="3"/>
                        </a:lnTo>
                        <a:lnTo>
                          <a:pt x="3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42" name="Freeform 1606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259"/>
                    <a:ext cx="7" cy="31"/>
                  </a:xfrm>
                  <a:custGeom>
                    <a:avLst/>
                    <a:gdLst>
                      <a:gd name="T0" fmla="*/ 0 w 6"/>
                      <a:gd name="T1" fmla="*/ 0 h 31"/>
                      <a:gd name="T2" fmla="*/ 1 w 6"/>
                      <a:gd name="T3" fmla="*/ 29 h 31"/>
                      <a:gd name="T4" fmla="*/ 8 w 6"/>
                      <a:gd name="T5" fmla="*/ 31 h 31"/>
                      <a:gd name="T6" fmla="*/ 6 w 6"/>
                      <a:gd name="T7" fmla="*/ 0 h 31"/>
                      <a:gd name="T8" fmla="*/ 0 w 6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31"/>
                      <a:gd name="T17" fmla="*/ 6 w 6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31">
                        <a:moveTo>
                          <a:pt x="0" y="0"/>
                        </a:moveTo>
                        <a:lnTo>
                          <a:pt x="1" y="29"/>
                        </a:lnTo>
                        <a:lnTo>
                          <a:pt x="6" y="3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43" name="Freeform 1607"/>
                  <p:cNvSpPr>
                    <a:spLocks noChangeArrowheads="1"/>
                  </p:cNvSpPr>
                  <p:nvPr/>
                </p:nvSpPr>
                <p:spPr bwMode="auto">
                  <a:xfrm>
                    <a:off x="93" y="304"/>
                    <a:ext cx="96" cy="15"/>
                  </a:xfrm>
                  <a:custGeom>
                    <a:avLst/>
                    <a:gdLst>
                      <a:gd name="T0" fmla="*/ 0 w 96"/>
                      <a:gd name="T1" fmla="*/ 12 h 14"/>
                      <a:gd name="T2" fmla="*/ 96 w 96"/>
                      <a:gd name="T3" fmla="*/ 6 h 14"/>
                      <a:gd name="T4" fmla="*/ 95 w 96"/>
                      <a:gd name="T5" fmla="*/ 0 h 14"/>
                      <a:gd name="T6" fmla="*/ 4 w 96"/>
                      <a:gd name="T7" fmla="*/ 5 h 14"/>
                      <a:gd name="T8" fmla="*/ 0 w 96"/>
                      <a:gd name="T9" fmla="*/ 12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4"/>
                      <a:gd name="T17" fmla="*/ 96 w 9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4">
                        <a:moveTo>
                          <a:pt x="0" y="10"/>
                        </a:moveTo>
                        <a:cubicBezTo>
                          <a:pt x="0" y="10"/>
                          <a:pt x="48" y="20"/>
                          <a:pt x="96" y="6"/>
                        </a:cubicBezTo>
                        <a:lnTo>
                          <a:pt x="95" y="0"/>
                        </a:lnTo>
                        <a:cubicBezTo>
                          <a:pt x="95" y="0"/>
                          <a:pt x="50" y="14"/>
                          <a:pt x="4" y="5"/>
                        </a:cubicBezTo>
                        <a:lnTo>
                          <a:pt x="0" y="1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44" name="Freeform 1608"/>
                  <p:cNvSpPr>
                    <a:spLocks noChangeArrowheads="1"/>
                  </p:cNvSpPr>
                  <p:nvPr/>
                </p:nvSpPr>
                <p:spPr bwMode="auto">
                  <a:xfrm>
                    <a:off x="121" y="308"/>
                    <a:ext cx="43" cy="4"/>
                  </a:xfrm>
                  <a:custGeom>
                    <a:avLst/>
                    <a:gdLst>
                      <a:gd name="T0" fmla="*/ 0 w 42"/>
                      <a:gd name="T1" fmla="*/ 4 h 3"/>
                      <a:gd name="T2" fmla="*/ 44 w 42"/>
                      <a:gd name="T3" fmla="*/ 0 h 3"/>
                      <a:gd name="T4" fmla="*/ 0 w 42"/>
                      <a:gd name="T5" fmla="*/ 4 h 3"/>
                      <a:gd name="T6" fmla="*/ 0 60000 65536"/>
                      <a:gd name="T7" fmla="*/ 0 60000 65536"/>
                      <a:gd name="T8" fmla="*/ 0 60000 65536"/>
                      <a:gd name="T9" fmla="*/ 0 w 42"/>
                      <a:gd name="T10" fmla="*/ 0 h 3"/>
                      <a:gd name="T11" fmla="*/ 42 w 42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" h="3">
                        <a:moveTo>
                          <a:pt x="0" y="2"/>
                        </a:moveTo>
                        <a:cubicBezTo>
                          <a:pt x="0" y="2"/>
                          <a:pt x="21" y="5"/>
                          <a:pt x="42" y="0"/>
                        </a:cubicBezTo>
                        <a:cubicBezTo>
                          <a:pt x="42" y="0"/>
                          <a:pt x="21" y="1"/>
                          <a:pt x="0" y="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45" name="Freeform 1609"/>
                  <p:cNvSpPr>
                    <a:spLocks noChangeArrowheads="1"/>
                  </p:cNvSpPr>
                  <p:nvPr/>
                </p:nvSpPr>
                <p:spPr bwMode="auto">
                  <a:xfrm>
                    <a:off x="111" y="285"/>
                    <a:ext cx="41" cy="21"/>
                  </a:xfrm>
                  <a:custGeom>
                    <a:avLst/>
                    <a:gdLst>
                      <a:gd name="T0" fmla="*/ 3 w 41"/>
                      <a:gd name="T1" fmla="*/ 4 h 21"/>
                      <a:gd name="T2" fmla="*/ 0 w 41"/>
                      <a:gd name="T3" fmla="*/ 19 h 21"/>
                      <a:gd name="T4" fmla="*/ 36 w 41"/>
                      <a:gd name="T5" fmla="*/ 19 h 21"/>
                      <a:gd name="T6" fmla="*/ 41 w 41"/>
                      <a:gd name="T7" fmla="*/ 0 h 21"/>
                      <a:gd name="T8" fmla="*/ 3 w 41"/>
                      <a:gd name="T9" fmla="*/ 4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21"/>
                      <a:gd name="T17" fmla="*/ 41 w 41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21">
                        <a:moveTo>
                          <a:pt x="3" y="4"/>
                        </a:moveTo>
                        <a:lnTo>
                          <a:pt x="0" y="19"/>
                        </a:lnTo>
                        <a:cubicBezTo>
                          <a:pt x="0" y="19"/>
                          <a:pt x="18" y="22"/>
                          <a:pt x="36" y="19"/>
                        </a:cubicBezTo>
                        <a:lnTo>
                          <a:pt x="41" y="0"/>
                        </a:lnTo>
                        <a:lnTo>
                          <a:pt x="3" y="4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46" name="Freeform 1610"/>
                  <p:cNvSpPr>
                    <a:spLocks noChangeArrowheads="1"/>
                  </p:cNvSpPr>
                  <p:nvPr/>
                </p:nvSpPr>
                <p:spPr bwMode="auto">
                  <a:xfrm>
                    <a:off x="107" y="289"/>
                    <a:ext cx="7" cy="16"/>
                  </a:xfrm>
                  <a:custGeom>
                    <a:avLst/>
                    <a:gdLst>
                      <a:gd name="T0" fmla="*/ 0 w 6"/>
                      <a:gd name="T1" fmla="*/ 0 h 15"/>
                      <a:gd name="T2" fmla="*/ 0 w 6"/>
                      <a:gd name="T3" fmla="*/ 17 h 15"/>
                      <a:gd name="T4" fmla="*/ 5 w 6"/>
                      <a:gd name="T5" fmla="*/ 17 h 15"/>
                      <a:gd name="T6" fmla="*/ 8 w 6"/>
                      <a:gd name="T7" fmla="*/ 1 h 15"/>
                      <a:gd name="T8" fmla="*/ 0 w 6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5"/>
                      <a:gd name="T17" fmla="*/ 6 w 6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5">
                        <a:moveTo>
                          <a:pt x="0" y="0"/>
                        </a:moveTo>
                        <a:lnTo>
                          <a:pt x="0" y="15"/>
                        </a:lnTo>
                        <a:lnTo>
                          <a:pt x="3" y="15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47" name="Freeform 1611"/>
                  <p:cNvSpPr>
                    <a:spLocks noChangeArrowheads="1"/>
                  </p:cNvSpPr>
                  <p:nvPr/>
                </p:nvSpPr>
                <p:spPr bwMode="auto">
                  <a:xfrm>
                    <a:off x="254" y="32"/>
                    <a:ext cx="20" cy="212"/>
                  </a:xfrm>
                  <a:custGeom>
                    <a:avLst/>
                    <a:gdLst>
                      <a:gd name="T0" fmla="*/ 0 w 19"/>
                      <a:gd name="T1" fmla="*/ 1 h 211"/>
                      <a:gd name="T2" fmla="*/ 5 w 19"/>
                      <a:gd name="T3" fmla="*/ 206 h 211"/>
                      <a:gd name="T4" fmla="*/ 13 w 19"/>
                      <a:gd name="T5" fmla="*/ 212 h 211"/>
                      <a:gd name="T6" fmla="*/ 20 w 19"/>
                      <a:gd name="T7" fmla="*/ 213 h 211"/>
                      <a:gd name="T8" fmla="*/ 21 w 19"/>
                      <a:gd name="T9" fmla="*/ 9 h 211"/>
                      <a:gd name="T10" fmla="*/ 20 w 19"/>
                      <a:gd name="T11" fmla="*/ 5 h 211"/>
                      <a:gd name="T12" fmla="*/ 18 w 19"/>
                      <a:gd name="T13" fmla="*/ 1 h 211"/>
                      <a:gd name="T14" fmla="*/ 14 w 19"/>
                      <a:gd name="T15" fmla="*/ 0 h 211"/>
                      <a:gd name="T16" fmla="*/ 0 w 19"/>
                      <a:gd name="T17" fmla="*/ 1 h 2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"/>
                      <a:gd name="T28" fmla="*/ 0 h 211"/>
                      <a:gd name="T29" fmla="*/ 19 w 19"/>
                      <a:gd name="T30" fmla="*/ 211 h 21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" h="211">
                        <a:moveTo>
                          <a:pt x="0" y="1"/>
                        </a:moveTo>
                        <a:lnTo>
                          <a:pt x="5" y="204"/>
                        </a:lnTo>
                        <a:cubicBezTo>
                          <a:pt x="5" y="204"/>
                          <a:pt x="7" y="208"/>
                          <a:pt x="11" y="210"/>
                        </a:cubicBezTo>
                        <a:cubicBezTo>
                          <a:pt x="11" y="210"/>
                          <a:pt x="14" y="211"/>
                          <a:pt x="18" y="211"/>
                        </a:cubicBezTo>
                        <a:lnTo>
                          <a:pt x="19" y="9"/>
                        </a:lnTo>
                        <a:cubicBezTo>
                          <a:pt x="19" y="9"/>
                          <a:pt x="19" y="7"/>
                          <a:pt x="18" y="5"/>
                        </a:cubicBezTo>
                        <a:cubicBezTo>
                          <a:pt x="18" y="5"/>
                          <a:pt x="17" y="2"/>
                          <a:pt x="16" y="1"/>
                        </a:cubicBezTo>
                        <a:cubicBezTo>
                          <a:pt x="16" y="1"/>
                          <a:pt x="14" y="0"/>
                          <a:pt x="12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48" name="Freeform 1612"/>
                  <p:cNvSpPr>
                    <a:spLocks noChangeArrowheads="1"/>
                  </p:cNvSpPr>
                  <p:nvPr/>
                </p:nvSpPr>
                <p:spPr bwMode="auto">
                  <a:xfrm>
                    <a:off x="280" y="33"/>
                    <a:ext cx="66" cy="240"/>
                  </a:xfrm>
                  <a:custGeom>
                    <a:avLst/>
                    <a:gdLst>
                      <a:gd name="T0" fmla="*/ 0 w 66"/>
                      <a:gd name="T1" fmla="*/ 0 h 240"/>
                      <a:gd name="T2" fmla="*/ 4 w 66"/>
                      <a:gd name="T3" fmla="*/ 10 h 240"/>
                      <a:gd name="T4" fmla="*/ 1 w 66"/>
                      <a:gd name="T5" fmla="*/ 232 h 240"/>
                      <a:gd name="T6" fmla="*/ 3 w 66"/>
                      <a:gd name="T7" fmla="*/ 237 h 240"/>
                      <a:gd name="T8" fmla="*/ 6 w 66"/>
                      <a:gd name="T9" fmla="*/ 240 h 240"/>
                      <a:gd name="T10" fmla="*/ 56 w 66"/>
                      <a:gd name="T11" fmla="*/ 234 h 240"/>
                      <a:gd name="T12" fmla="*/ 59 w 66"/>
                      <a:gd name="T13" fmla="*/ 232 h 240"/>
                      <a:gd name="T14" fmla="*/ 61 w 66"/>
                      <a:gd name="T15" fmla="*/ 229 h 240"/>
                      <a:gd name="T16" fmla="*/ 62 w 66"/>
                      <a:gd name="T17" fmla="*/ 225 h 240"/>
                      <a:gd name="T18" fmla="*/ 66 w 66"/>
                      <a:gd name="T19" fmla="*/ 12 h 240"/>
                      <a:gd name="T20" fmla="*/ 65 w 66"/>
                      <a:gd name="T21" fmla="*/ 8 h 240"/>
                      <a:gd name="T22" fmla="*/ 62 w 66"/>
                      <a:gd name="T23" fmla="*/ 5 h 240"/>
                      <a:gd name="T24" fmla="*/ 59 w 66"/>
                      <a:gd name="T25" fmla="*/ 3 h 240"/>
                      <a:gd name="T26" fmla="*/ 0 w 66"/>
                      <a:gd name="T27" fmla="*/ 0 h 24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6"/>
                      <a:gd name="T43" fmla="*/ 0 h 240"/>
                      <a:gd name="T44" fmla="*/ 66 w 66"/>
                      <a:gd name="T45" fmla="*/ 240 h 24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6" h="240">
                        <a:moveTo>
                          <a:pt x="0" y="0"/>
                        </a:moveTo>
                        <a:cubicBezTo>
                          <a:pt x="0" y="0"/>
                          <a:pt x="3" y="4"/>
                          <a:pt x="4" y="10"/>
                        </a:cubicBezTo>
                        <a:lnTo>
                          <a:pt x="1" y="232"/>
                        </a:lnTo>
                        <a:cubicBezTo>
                          <a:pt x="1" y="232"/>
                          <a:pt x="1" y="235"/>
                          <a:pt x="3" y="237"/>
                        </a:cubicBezTo>
                        <a:cubicBezTo>
                          <a:pt x="3" y="237"/>
                          <a:pt x="4" y="239"/>
                          <a:pt x="6" y="240"/>
                        </a:cubicBezTo>
                        <a:lnTo>
                          <a:pt x="56" y="234"/>
                        </a:lnTo>
                        <a:cubicBezTo>
                          <a:pt x="56" y="234"/>
                          <a:pt x="58" y="233"/>
                          <a:pt x="59" y="232"/>
                        </a:cubicBezTo>
                        <a:cubicBezTo>
                          <a:pt x="59" y="232"/>
                          <a:pt x="61" y="230"/>
                          <a:pt x="61" y="229"/>
                        </a:cubicBezTo>
                        <a:cubicBezTo>
                          <a:pt x="61" y="229"/>
                          <a:pt x="62" y="227"/>
                          <a:pt x="62" y="225"/>
                        </a:cubicBezTo>
                        <a:lnTo>
                          <a:pt x="66" y="12"/>
                        </a:lnTo>
                        <a:cubicBezTo>
                          <a:pt x="66" y="12"/>
                          <a:pt x="66" y="10"/>
                          <a:pt x="65" y="8"/>
                        </a:cubicBezTo>
                        <a:cubicBezTo>
                          <a:pt x="65" y="8"/>
                          <a:pt x="64" y="6"/>
                          <a:pt x="62" y="5"/>
                        </a:cubicBezTo>
                        <a:cubicBezTo>
                          <a:pt x="62" y="5"/>
                          <a:pt x="61" y="3"/>
                          <a:pt x="59" y="3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49" name="Freeform 1613"/>
                  <p:cNvSpPr>
                    <a:spLocks noChangeArrowheads="1"/>
                  </p:cNvSpPr>
                  <p:nvPr/>
                </p:nvSpPr>
                <p:spPr bwMode="auto">
                  <a:xfrm>
                    <a:off x="283" y="48"/>
                    <a:ext cx="63" cy="224"/>
                  </a:xfrm>
                  <a:custGeom>
                    <a:avLst/>
                    <a:gdLst>
                      <a:gd name="T0" fmla="*/ 14 w 63"/>
                      <a:gd name="T1" fmla="*/ 224 h 224"/>
                      <a:gd name="T2" fmla="*/ 14 w 63"/>
                      <a:gd name="T3" fmla="*/ 211 h 224"/>
                      <a:gd name="T4" fmla="*/ 45 w 63"/>
                      <a:gd name="T5" fmla="*/ 207 h 224"/>
                      <a:gd name="T6" fmla="*/ 46 w 63"/>
                      <a:gd name="T7" fmla="*/ 220 h 224"/>
                      <a:gd name="T8" fmla="*/ 14 w 63"/>
                      <a:gd name="T9" fmla="*/ 224 h 224"/>
                      <a:gd name="T10" fmla="*/ 0 w 63"/>
                      <a:gd name="T11" fmla="*/ 117 h 224"/>
                      <a:gd name="T12" fmla="*/ 60 w 63"/>
                      <a:gd name="T13" fmla="*/ 115 h 224"/>
                      <a:gd name="T14" fmla="*/ 60 w 63"/>
                      <a:gd name="T15" fmla="*/ 115 h 224"/>
                      <a:gd name="T16" fmla="*/ 0 w 63"/>
                      <a:gd name="T17" fmla="*/ 117 h 224"/>
                      <a:gd name="T18" fmla="*/ 10 w 63"/>
                      <a:gd name="T19" fmla="*/ 99 h 224"/>
                      <a:gd name="T20" fmla="*/ 52 w 63"/>
                      <a:gd name="T21" fmla="*/ 97 h 224"/>
                      <a:gd name="T22" fmla="*/ 52 w 63"/>
                      <a:gd name="T23" fmla="*/ 111 h 224"/>
                      <a:gd name="T24" fmla="*/ 10 w 63"/>
                      <a:gd name="T25" fmla="*/ 112 h 224"/>
                      <a:gd name="T26" fmla="*/ 10 w 63"/>
                      <a:gd name="T27" fmla="*/ 99 h 224"/>
                      <a:gd name="T28" fmla="*/ 0 w 63"/>
                      <a:gd name="T29" fmla="*/ 93 h 224"/>
                      <a:gd name="T30" fmla="*/ 60 w 63"/>
                      <a:gd name="T31" fmla="*/ 92 h 224"/>
                      <a:gd name="T32" fmla="*/ 60 w 63"/>
                      <a:gd name="T33" fmla="*/ 92 h 224"/>
                      <a:gd name="T34" fmla="*/ 0 w 63"/>
                      <a:gd name="T35" fmla="*/ 93 h 224"/>
                      <a:gd name="T36" fmla="*/ 0 w 63"/>
                      <a:gd name="T37" fmla="*/ 61 h 224"/>
                      <a:gd name="T38" fmla="*/ 60 w 63"/>
                      <a:gd name="T39" fmla="*/ 62 h 224"/>
                      <a:gd name="T40" fmla="*/ 60 w 63"/>
                      <a:gd name="T41" fmla="*/ 62 h 224"/>
                      <a:gd name="T42" fmla="*/ 0 w 63"/>
                      <a:gd name="T43" fmla="*/ 61 h 224"/>
                      <a:gd name="T44" fmla="*/ 0 w 63"/>
                      <a:gd name="T45" fmla="*/ 28 h 224"/>
                      <a:gd name="T46" fmla="*/ 61 w 63"/>
                      <a:gd name="T47" fmla="*/ 30 h 224"/>
                      <a:gd name="T48" fmla="*/ 61 w 63"/>
                      <a:gd name="T49" fmla="*/ 30 h 224"/>
                      <a:gd name="T50" fmla="*/ 0 w 63"/>
                      <a:gd name="T51" fmla="*/ 28 h 224"/>
                      <a:gd name="T52" fmla="*/ 1 w 63"/>
                      <a:gd name="T53" fmla="*/ 13 h 224"/>
                      <a:gd name="T54" fmla="*/ 62 w 63"/>
                      <a:gd name="T55" fmla="*/ 15 h 224"/>
                      <a:gd name="T56" fmla="*/ 62 w 63"/>
                      <a:gd name="T57" fmla="*/ 15 h 224"/>
                      <a:gd name="T58" fmla="*/ 1 w 63"/>
                      <a:gd name="T59" fmla="*/ 13 h 224"/>
                      <a:gd name="T60" fmla="*/ 1 w 63"/>
                      <a:gd name="T61" fmla="*/ 0 h 224"/>
                      <a:gd name="T62" fmla="*/ 63 w 63"/>
                      <a:gd name="T63" fmla="*/ 1 h 224"/>
                      <a:gd name="T64" fmla="*/ 63 w 63"/>
                      <a:gd name="T65" fmla="*/ 1 h 224"/>
                      <a:gd name="T66" fmla="*/ 1 w 63"/>
                      <a:gd name="T67" fmla="*/ 0 h 22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63"/>
                      <a:gd name="T103" fmla="*/ 0 h 224"/>
                      <a:gd name="T104" fmla="*/ 63 w 63"/>
                      <a:gd name="T105" fmla="*/ 224 h 22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63" h="224">
                        <a:moveTo>
                          <a:pt x="14" y="224"/>
                        </a:moveTo>
                        <a:lnTo>
                          <a:pt x="14" y="211"/>
                        </a:lnTo>
                        <a:lnTo>
                          <a:pt x="45" y="207"/>
                        </a:lnTo>
                        <a:lnTo>
                          <a:pt x="46" y="220"/>
                        </a:lnTo>
                        <a:lnTo>
                          <a:pt x="14" y="224"/>
                        </a:lnTo>
                        <a:moveTo>
                          <a:pt x="0" y="117"/>
                        </a:moveTo>
                        <a:lnTo>
                          <a:pt x="60" y="115"/>
                        </a:lnTo>
                        <a:lnTo>
                          <a:pt x="0" y="117"/>
                        </a:lnTo>
                        <a:moveTo>
                          <a:pt x="10" y="99"/>
                        </a:moveTo>
                        <a:lnTo>
                          <a:pt x="52" y="97"/>
                        </a:lnTo>
                        <a:lnTo>
                          <a:pt x="52" y="111"/>
                        </a:lnTo>
                        <a:lnTo>
                          <a:pt x="10" y="112"/>
                        </a:lnTo>
                        <a:lnTo>
                          <a:pt x="10" y="99"/>
                        </a:lnTo>
                        <a:moveTo>
                          <a:pt x="0" y="93"/>
                        </a:moveTo>
                        <a:lnTo>
                          <a:pt x="60" y="92"/>
                        </a:lnTo>
                        <a:lnTo>
                          <a:pt x="0" y="93"/>
                        </a:lnTo>
                        <a:moveTo>
                          <a:pt x="0" y="61"/>
                        </a:moveTo>
                        <a:lnTo>
                          <a:pt x="60" y="62"/>
                        </a:lnTo>
                        <a:lnTo>
                          <a:pt x="0" y="61"/>
                        </a:lnTo>
                        <a:moveTo>
                          <a:pt x="0" y="28"/>
                        </a:moveTo>
                        <a:lnTo>
                          <a:pt x="61" y="30"/>
                        </a:lnTo>
                        <a:lnTo>
                          <a:pt x="0" y="28"/>
                        </a:lnTo>
                        <a:moveTo>
                          <a:pt x="1" y="13"/>
                        </a:moveTo>
                        <a:lnTo>
                          <a:pt x="62" y="15"/>
                        </a:lnTo>
                        <a:lnTo>
                          <a:pt x="1" y="13"/>
                        </a:lnTo>
                        <a:moveTo>
                          <a:pt x="1" y="0"/>
                        </a:moveTo>
                        <a:lnTo>
                          <a:pt x="63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50" name="Freeform 1614"/>
                  <p:cNvSpPr>
                    <a:spLocks noChangeArrowheads="1"/>
                  </p:cNvSpPr>
                  <p:nvPr/>
                </p:nvSpPr>
                <p:spPr bwMode="auto">
                  <a:xfrm>
                    <a:off x="307" y="179"/>
                    <a:ext cx="15" cy="58"/>
                  </a:xfrm>
                  <a:custGeom>
                    <a:avLst/>
                    <a:gdLst>
                      <a:gd name="T0" fmla="*/ 3 w 14"/>
                      <a:gd name="T1" fmla="*/ 9 h 57"/>
                      <a:gd name="T2" fmla="*/ 3 w 14"/>
                      <a:gd name="T3" fmla="*/ 4 h 57"/>
                      <a:gd name="T4" fmla="*/ 4 w 14"/>
                      <a:gd name="T5" fmla="*/ 2 h 57"/>
                      <a:gd name="T6" fmla="*/ 5 w 14"/>
                      <a:gd name="T7" fmla="*/ 0 h 57"/>
                      <a:gd name="T8" fmla="*/ 6 w 14"/>
                      <a:gd name="T9" fmla="*/ 0 h 57"/>
                      <a:gd name="T10" fmla="*/ 10 w 14"/>
                      <a:gd name="T11" fmla="*/ 0 h 57"/>
                      <a:gd name="T12" fmla="*/ 11 w 14"/>
                      <a:gd name="T13" fmla="*/ 0 h 57"/>
                      <a:gd name="T14" fmla="*/ 12 w 14"/>
                      <a:gd name="T15" fmla="*/ 2 h 57"/>
                      <a:gd name="T16" fmla="*/ 12 w 14"/>
                      <a:gd name="T17" fmla="*/ 4 h 57"/>
                      <a:gd name="T18" fmla="*/ 12 w 14"/>
                      <a:gd name="T19" fmla="*/ 8 h 57"/>
                      <a:gd name="T20" fmla="*/ 15 w 14"/>
                      <a:gd name="T21" fmla="*/ 12 h 57"/>
                      <a:gd name="T22" fmla="*/ 16 w 14"/>
                      <a:gd name="T23" fmla="*/ 16 h 57"/>
                      <a:gd name="T24" fmla="*/ 16 w 14"/>
                      <a:gd name="T25" fmla="*/ 20 h 57"/>
                      <a:gd name="T26" fmla="*/ 15 w 14"/>
                      <a:gd name="T27" fmla="*/ 24 h 57"/>
                      <a:gd name="T28" fmla="*/ 12 w 14"/>
                      <a:gd name="T29" fmla="*/ 27 h 57"/>
                      <a:gd name="T30" fmla="*/ 12 w 14"/>
                      <a:gd name="T31" fmla="*/ 56 h 57"/>
                      <a:gd name="T32" fmla="*/ 12 w 14"/>
                      <a:gd name="T33" fmla="*/ 57 h 57"/>
                      <a:gd name="T34" fmla="*/ 11 w 14"/>
                      <a:gd name="T35" fmla="*/ 59 h 57"/>
                      <a:gd name="T36" fmla="*/ 9 w 14"/>
                      <a:gd name="T37" fmla="*/ 59 h 57"/>
                      <a:gd name="T38" fmla="*/ 6 w 14"/>
                      <a:gd name="T39" fmla="*/ 59 h 57"/>
                      <a:gd name="T40" fmla="*/ 5 w 14"/>
                      <a:gd name="T41" fmla="*/ 58 h 57"/>
                      <a:gd name="T42" fmla="*/ 4 w 14"/>
                      <a:gd name="T43" fmla="*/ 57 h 57"/>
                      <a:gd name="T44" fmla="*/ 3 w 14"/>
                      <a:gd name="T45" fmla="*/ 55 h 57"/>
                      <a:gd name="T46" fmla="*/ 3 w 14"/>
                      <a:gd name="T47" fmla="*/ 28 h 57"/>
                      <a:gd name="T48" fmla="*/ 0 w 14"/>
                      <a:gd name="T49" fmla="*/ 24 h 57"/>
                      <a:gd name="T50" fmla="*/ 0 w 14"/>
                      <a:gd name="T51" fmla="*/ 18 h 57"/>
                      <a:gd name="T52" fmla="*/ 0 w 14"/>
                      <a:gd name="T53" fmla="*/ 13 h 57"/>
                      <a:gd name="T54" fmla="*/ 3 w 14"/>
                      <a:gd name="T55" fmla="*/ 9 h 5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4"/>
                      <a:gd name="T85" fmla="*/ 0 h 57"/>
                      <a:gd name="T86" fmla="*/ 14 w 14"/>
                      <a:gd name="T87" fmla="*/ 57 h 5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4" h="57">
                        <a:moveTo>
                          <a:pt x="3" y="9"/>
                        </a:moveTo>
                        <a:lnTo>
                          <a:pt x="3" y="4"/>
                        </a:lnTo>
                        <a:cubicBezTo>
                          <a:pt x="3" y="4"/>
                          <a:pt x="3" y="3"/>
                          <a:pt x="4" y="2"/>
                        </a:cubicBezTo>
                        <a:cubicBezTo>
                          <a:pt x="4" y="2"/>
                          <a:pt x="4" y="1"/>
                          <a:pt x="5" y="0"/>
                        </a:cubicBezTo>
                        <a:cubicBezTo>
                          <a:pt x="5" y="0"/>
                          <a:pt x="5" y="0"/>
                          <a:pt x="6" y="0"/>
                        </a:cubicBezTo>
                        <a:cubicBezTo>
                          <a:pt x="6" y="0"/>
                          <a:pt x="7" y="0"/>
                          <a:pt x="8" y="0"/>
                        </a:cubicBezTo>
                        <a:cubicBezTo>
                          <a:pt x="8" y="0"/>
                          <a:pt x="8" y="0"/>
                          <a:pt x="9" y="0"/>
                        </a:cubicBezTo>
                        <a:cubicBezTo>
                          <a:pt x="9" y="0"/>
                          <a:pt x="10" y="1"/>
                          <a:pt x="10" y="2"/>
                        </a:cubicBezTo>
                        <a:cubicBezTo>
                          <a:pt x="10" y="2"/>
                          <a:pt x="10" y="3"/>
                          <a:pt x="10" y="4"/>
                        </a:cubicBezTo>
                        <a:lnTo>
                          <a:pt x="10" y="8"/>
                        </a:lnTo>
                        <a:cubicBezTo>
                          <a:pt x="10" y="8"/>
                          <a:pt x="12" y="10"/>
                          <a:pt x="13" y="12"/>
                        </a:cubicBezTo>
                        <a:cubicBezTo>
                          <a:pt x="13" y="12"/>
                          <a:pt x="14" y="14"/>
                          <a:pt x="14" y="16"/>
                        </a:cubicBezTo>
                        <a:cubicBezTo>
                          <a:pt x="14" y="16"/>
                          <a:pt x="15" y="18"/>
                          <a:pt x="14" y="20"/>
                        </a:cubicBezTo>
                        <a:cubicBezTo>
                          <a:pt x="14" y="20"/>
                          <a:pt x="14" y="23"/>
                          <a:pt x="13" y="24"/>
                        </a:cubicBezTo>
                        <a:cubicBezTo>
                          <a:pt x="13" y="24"/>
                          <a:pt x="12" y="26"/>
                          <a:pt x="10" y="27"/>
                        </a:cubicBezTo>
                        <a:lnTo>
                          <a:pt x="10" y="54"/>
                        </a:lnTo>
                        <a:cubicBezTo>
                          <a:pt x="10" y="54"/>
                          <a:pt x="10" y="55"/>
                          <a:pt x="10" y="55"/>
                        </a:cubicBezTo>
                        <a:cubicBezTo>
                          <a:pt x="10" y="55"/>
                          <a:pt x="9" y="56"/>
                          <a:pt x="9" y="57"/>
                        </a:cubicBezTo>
                        <a:cubicBezTo>
                          <a:pt x="9" y="57"/>
                          <a:pt x="8" y="57"/>
                          <a:pt x="7" y="57"/>
                        </a:cubicBezTo>
                        <a:cubicBezTo>
                          <a:pt x="7" y="57"/>
                          <a:pt x="7" y="57"/>
                          <a:pt x="6" y="57"/>
                        </a:cubicBezTo>
                        <a:cubicBezTo>
                          <a:pt x="6" y="57"/>
                          <a:pt x="5" y="57"/>
                          <a:pt x="5" y="56"/>
                        </a:cubicBezTo>
                        <a:cubicBezTo>
                          <a:pt x="5" y="56"/>
                          <a:pt x="4" y="56"/>
                          <a:pt x="4" y="55"/>
                        </a:cubicBezTo>
                        <a:cubicBezTo>
                          <a:pt x="4" y="55"/>
                          <a:pt x="3" y="54"/>
                          <a:pt x="3" y="53"/>
                        </a:cubicBezTo>
                        <a:lnTo>
                          <a:pt x="3" y="28"/>
                        </a:lnTo>
                        <a:cubicBezTo>
                          <a:pt x="3" y="28"/>
                          <a:pt x="1" y="26"/>
                          <a:pt x="0" y="24"/>
                        </a:cubicBezTo>
                        <a:cubicBezTo>
                          <a:pt x="0" y="24"/>
                          <a:pt x="0" y="21"/>
                          <a:pt x="0" y="18"/>
                        </a:cubicBezTo>
                        <a:cubicBezTo>
                          <a:pt x="0" y="18"/>
                          <a:pt x="0" y="15"/>
                          <a:pt x="0" y="13"/>
                        </a:cubicBezTo>
                        <a:cubicBezTo>
                          <a:pt x="0" y="13"/>
                          <a:pt x="1" y="10"/>
                          <a:pt x="3" y="9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51" name="Freeform 1615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05"/>
                    <a:ext cx="59" cy="35"/>
                  </a:xfrm>
                  <a:custGeom>
                    <a:avLst/>
                    <a:gdLst>
                      <a:gd name="T0" fmla="*/ 0 w 58"/>
                      <a:gd name="T1" fmla="*/ 12 h 34"/>
                      <a:gd name="T2" fmla="*/ 23 w 58"/>
                      <a:gd name="T3" fmla="*/ 2 h 34"/>
                      <a:gd name="T4" fmla="*/ 44 w 58"/>
                      <a:gd name="T5" fmla="*/ 3 h 34"/>
                      <a:gd name="T6" fmla="*/ 59 w 58"/>
                      <a:gd name="T7" fmla="*/ 22 h 34"/>
                      <a:gd name="T8" fmla="*/ 60 w 58"/>
                      <a:gd name="T9" fmla="*/ 27 h 34"/>
                      <a:gd name="T10" fmla="*/ 59 w 58"/>
                      <a:gd name="T11" fmla="*/ 31 h 34"/>
                      <a:gd name="T12" fmla="*/ 35 w 58"/>
                      <a:gd name="T13" fmla="*/ 37 h 34"/>
                      <a:gd name="T14" fmla="*/ 0 w 58"/>
                      <a:gd name="T15" fmla="*/ 24 h 34"/>
                      <a:gd name="T16" fmla="*/ 0 w 58"/>
                      <a:gd name="T17" fmla="*/ 12 h 3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8"/>
                      <a:gd name="T28" fmla="*/ 0 h 34"/>
                      <a:gd name="T29" fmla="*/ 58 w 58"/>
                      <a:gd name="T30" fmla="*/ 34 h 3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8" h="34">
                        <a:moveTo>
                          <a:pt x="0" y="12"/>
                        </a:moveTo>
                        <a:cubicBezTo>
                          <a:pt x="0" y="12"/>
                          <a:pt x="11" y="7"/>
                          <a:pt x="23" y="2"/>
                        </a:cubicBezTo>
                        <a:cubicBezTo>
                          <a:pt x="23" y="2"/>
                          <a:pt x="33" y="0"/>
                          <a:pt x="42" y="3"/>
                        </a:cubicBezTo>
                        <a:cubicBezTo>
                          <a:pt x="42" y="3"/>
                          <a:pt x="51" y="9"/>
                          <a:pt x="57" y="20"/>
                        </a:cubicBezTo>
                        <a:cubicBezTo>
                          <a:pt x="57" y="20"/>
                          <a:pt x="58" y="22"/>
                          <a:pt x="58" y="25"/>
                        </a:cubicBezTo>
                        <a:cubicBezTo>
                          <a:pt x="58" y="25"/>
                          <a:pt x="58" y="27"/>
                          <a:pt x="57" y="29"/>
                        </a:cubicBezTo>
                        <a:cubicBezTo>
                          <a:pt x="57" y="29"/>
                          <a:pt x="46" y="38"/>
                          <a:pt x="33" y="35"/>
                        </a:cubicBezTo>
                        <a:lnTo>
                          <a:pt x="0" y="22"/>
                        </a:lnTo>
                        <a:lnTo>
                          <a:pt x="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52" name="Freeform 1616"/>
                  <p:cNvSpPr>
                    <a:spLocks noChangeArrowheads="1"/>
                  </p:cNvSpPr>
                  <p:nvPr/>
                </p:nvSpPr>
                <p:spPr bwMode="auto">
                  <a:xfrm>
                    <a:off x="364" y="312"/>
                    <a:ext cx="37" cy="27"/>
                  </a:xfrm>
                  <a:custGeom>
                    <a:avLst/>
                    <a:gdLst>
                      <a:gd name="T0" fmla="*/ 18 w 37"/>
                      <a:gd name="T1" fmla="*/ 0 h 27"/>
                      <a:gd name="T2" fmla="*/ 19 w 37"/>
                      <a:gd name="T3" fmla="*/ 0 h 27"/>
                      <a:gd name="T4" fmla="*/ 20 w 37"/>
                      <a:gd name="T5" fmla="*/ 0 h 27"/>
                      <a:gd name="T6" fmla="*/ 21 w 37"/>
                      <a:gd name="T7" fmla="*/ 0 h 27"/>
                      <a:gd name="T8" fmla="*/ 22 w 37"/>
                      <a:gd name="T9" fmla="*/ 0 h 27"/>
                      <a:gd name="T10" fmla="*/ 23 w 37"/>
                      <a:gd name="T11" fmla="*/ 0 h 27"/>
                      <a:gd name="T12" fmla="*/ 24 w 37"/>
                      <a:gd name="T13" fmla="*/ 0 h 27"/>
                      <a:gd name="T14" fmla="*/ 25 w 37"/>
                      <a:gd name="T15" fmla="*/ 0 h 27"/>
                      <a:gd name="T16" fmla="*/ 26 w 37"/>
                      <a:gd name="T17" fmla="*/ 0 h 27"/>
                      <a:gd name="T18" fmla="*/ 27 w 37"/>
                      <a:gd name="T19" fmla="*/ 1 h 27"/>
                      <a:gd name="T20" fmla="*/ 28 w 37"/>
                      <a:gd name="T21" fmla="*/ 1 h 27"/>
                      <a:gd name="T22" fmla="*/ 29 w 37"/>
                      <a:gd name="T23" fmla="*/ 2 h 27"/>
                      <a:gd name="T24" fmla="*/ 30 w 37"/>
                      <a:gd name="T25" fmla="*/ 3 h 27"/>
                      <a:gd name="T26" fmla="*/ 31 w 37"/>
                      <a:gd name="T27" fmla="*/ 4 h 27"/>
                      <a:gd name="T28" fmla="*/ 32 w 37"/>
                      <a:gd name="T29" fmla="*/ 6 h 27"/>
                      <a:gd name="T30" fmla="*/ 33 w 37"/>
                      <a:gd name="T31" fmla="*/ 7 h 27"/>
                      <a:gd name="T32" fmla="*/ 34 w 37"/>
                      <a:gd name="T33" fmla="*/ 9 h 27"/>
                      <a:gd name="T34" fmla="*/ 35 w 37"/>
                      <a:gd name="T35" fmla="*/ 11 h 27"/>
                      <a:gd name="T36" fmla="*/ 36 w 37"/>
                      <a:gd name="T37" fmla="*/ 13 h 27"/>
                      <a:gd name="T38" fmla="*/ 36 w 37"/>
                      <a:gd name="T39" fmla="*/ 14 h 27"/>
                      <a:gd name="T40" fmla="*/ 36 w 37"/>
                      <a:gd name="T41" fmla="*/ 15 h 27"/>
                      <a:gd name="T42" fmla="*/ 37 w 37"/>
                      <a:gd name="T43" fmla="*/ 16 h 27"/>
                      <a:gd name="T44" fmla="*/ 37 w 37"/>
                      <a:gd name="T45" fmla="*/ 17 h 27"/>
                      <a:gd name="T46" fmla="*/ 37 w 37"/>
                      <a:gd name="T47" fmla="*/ 18 h 27"/>
                      <a:gd name="T48" fmla="*/ 37 w 37"/>
                      <a:gd name="T49" fmla="*/ 19 h 27"/>
                      <a:gd name="T50" fmla="*/ 37 w 37"/>
                      <a:gd name="T51" fmla="*/ 20 h 27"/>
                      <a:gd name="T52" fmla="*/ 36 w 37"/>
                      <a:gd name="T53" fmla="*/ 21 h 27"/>
                      <a:gd name="T54" fmla="*/ 36 w 37"/>
                      <a:gd name="T55" fmla="*/ 22 h 27"/>
                      <a:gd name="T56" fmla="*/ 36 w 37"/>
                      <a:gd name="T57" fmla="*/ 23 h 27"/>
                      <a:gd name="T58" fmla="*/ 36 w 37"/>
                      <a:gd name="T59" fmla="*/ 24 h 27"/>
                      <a:gd name="T60" fmla="*/ 35 w 37"/>
                      <a:gd name="T61" fmla="*/ 24 h 27"/>
                      <a:gd name="T62" fmla="*/ 35 w 37"/>
                      <a:gd name="T63" fmla="*/ 25 h 27"/>
                      <a:gd name="T64" fmla="*/ 34 w 37"/>
                      <a:gd name="T65" fmla="*/ 26 h 27"/>
                      <a:gd name="T66" fmla="*/ 34 w 37"/>
                      <a:gd name="T67" fmla="*/ 27 h 27"/>
                      <a:gd name="T68" fmla="*/ 1 w 37"/>
                      <a:gd name="T69" fmla="*/ 14 h 27"/>
                      <a:gd name="T70" fmla="*/ 0 w 37"/>
                      <a:gd name="T71" fmla="*/ 13 h 27"/>
                      <a:gd name="T72" fmla="*/ 0 w 37"/>
                      <a:gd name="T73" fmla="*/ 12 h 27"/>
                      <a:gd name="T74" fmla="*/ 0 w 37"/>
                      <a:gd name="T75" fmla="*/ 12 h 27"/>
                      <a:gd name="T76" fmla="*/ 0 w 37"/>
                      <a:gd name="T77" fmla="*/ 11 h 27"/>
                      <a:gd name="T78" fmla="*/ 0 w 37"/>
                      <a:gd name="T79" fmla="*/ 10 h 27"/>
                      <a:gd name="T80" fmla="*/ 0 w 37"/>
                      <a:gd name="T81" fmla="*/ 10 h 27"/>
                      <a:gd name="T82" fmla="*/ 0 w 37"/>
                      <a:gd name="T83" fmla="*/ 9 h 27"/>
                      <a:gd name="T84" fmla="*/ 0 w 37"/>
                      <a:gd name="T85" fmla="*/ 8 h 27"/>
                      <a:gd name="T86" fmla="*/ 0 w 37"/>
                      <a:gd name="T87" fmla="*/ 8 h 27"/>
                      <a:gd name="T88" fmla="*/ 0 w 37"/>
                      <a:gd name="T89" fmla="*/ 7 h 27"/>
                      <a:gd name="T90" fmla="*/ 0 w 37"/>
                      <a:gd name="T91" fmla="*/ 6 h 27"/>
                      <a:gd name="T92" fmla="*/ 0 w 37"/>
                      <a:gd name="T93" fmla="*/ 6 h 27"/>
                      <a:gd name="T94" fmla="*/ 0 w 37"/>
                      <a:gd name="T95" fmla="*/ 5 h 27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7"/>
                      <a:gd name="T145" fmla="*/ 0 h 27"/>
                      <a:gd name="T146" fmla="*/ 37 w 37"/>
                      <a:gd name="T147" fmla="*/ 27 h 27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7" h="27">
                        <a:moveTo>
                          <a:pt x="0" y="5"/>
                        </a:move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6" y="1"/>
                        </a:lnTo>
                        <a:lnTo>
                          <a:pt x="27" y="1"/>
                        </a:lnTo>
                        <a:lnTo>
                          <a:pt x="28" y="1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0" y="3"/>
                        </a:lnTo>
                        <a:lnTo>
                          <a:pt x="31" y="4"/>
                        </a:lnTo>
                        <a:lnTo>
                          <a:pt x="31" y="5"/>
                        </a:lnTo>
                        <a:lnTo>
                          <a:pt x="32" y="5"/>
                        </a:lnTo>
                        <a:lnTo>
                          <a:pt x="32" y="6"/>
                        </a:lnTo>
                        <a:lnTo>
                          <a:pt x="33" y="6"/>
                        </a:lnTo>
                        <a:lnTo>
                          <a:pt x="33" y="7"/>
                        </a:lnTo>
                        <a:lnTo>
                          <a:pt x="34" y="8"/>
                        </a:lnTo>
                        <a:lnTo>
                          <a:pt x="34" y="9"/>
                        </a:lnTo>
                        <a:lnTo>
                          <a:pt x="35" y="10"/>
                        </a:lnTo>
                        <a:lnTo>
                          <a:pt x="35" y="11"/>
                        </a:lnTo>
                        <a:lnTo>
                          <a:pt x="35" y="12"/>
                        </a:lnTo>
                        <a:lnTo>
                          <a:pt x="36" y="12"/>
                        </a:lnTo>
                        <a:lnTo>
                          <a:pt x="36" y="13"/>
                        </a:lnTo>
                        <a:lnTo>
                          <a:pt x="36" y="14"/>
                        </a:lnTo>
                        <a:lnTo>
                          <a:pt x="36" y="15"/>
                        </a:lnTo>
                        <a:lnTo>
                          <a:pt x="36" y="16"/>
                        </a:lnTo>
                        <a:lnTo>
                          <a:pt x="37" y="16"/>
                        </a:lnTo>
                        <a:lnTo>
                          <a:pt x="37" y="17"/>
                        </a:lnTo>
                        <a:lnTo>
                          <a:pt x="37" y="18"/>
                        </a:lnTo>
                        <a:lnTo>
                          <a:pt x="37" y="19"/>
                        </a:lnTo>
                        <a:lnTo>
                          <a:pt x="37" y="20"/>
                        </a:lnTo>
                        <a:lnTo>
                          <a:pt x="36" y="20"/>
                        </a:lnTo>
                        <a:lnTo>
                          <a:pt x="36" y="21"/>
                        </a:lnTo>
                        <a:lnTo>
                          <a:pt x="36" y="22"/>
                        </a:lnTo>
                        <a:lnTo>
                          <a:pt x="36" y="23"/>
                        </a:lnTo>
                        <a:lnTo>
                          <a:pt x="36" y="24"/>
                        </a:lnTo>
                        <a:lnTo>
                          <a:pt x="35" y="24"/>
                        </a:lnTo>
                        <a:lnTo>
                          <a:pt x="35" y="25"/>
                        </a:lnTo>
                        <a:lnTo>
                          <a:pt x="35" y="26"/>
                        </a:lnTo>
                        <a:lnTo>
                          <a:pt x="34" y="26"/>
                        </a:lnTo>
                        <a:lnTo>
                          <a:pt x="34" y="27"/>
                        </a:lnTo>
                        <a:lnTo>
                          <a:pt x="1" y="14"/>
                        </a:lnTo>
                        <a:lnTo>
                          <a:pt x="1" y="13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53" name="Freeform 1617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18"/>
                    <a:ext cx="30" cy="17"/>
                  </a:xfrm>
                  <a:custGeom>
                    <a:avLst/>
                    <a:gdLst>
                      <a:gd name="T0" fmla="*/ 0 w 30"/>
                      <a:gd name="T1" fmla="*/ 0 h 16"/>
                      <a:gd name="T2" fmla="*/ 18 w 30"/>
                      <a:gd name="T3" fmla="*/ 0 h 16"/>
                      <a:gd name="T4" fmla="*/ 29 w 30"/>
                      <a:gd name="T5" fmla="*/ 7 h 16"/>
                      <a:gd name="T6" fmla="*/ 30 w 30"/>
                      <a:gd name="T7" fmla="*/ 13 h 16"/>
                      <a:gd name="T8" fmla="*/ 29 w 30"/>
                      <a:gd name="T9" fmla="*/ 17 h 16"/>
                      <a:gd name="T10" fmla="*/ 25 w 30"/>
                      <a:gd name="T11" fmla="*/ 18 h 16"/>
                      <a:gd name="T12" fmla="*/ 22 w 30"/>
                      <a:gd name="T13" fmla="*/ 17 h 16"/>
                      <a:gd name="T14" fmla="*/ 1 w 30"/>
                      <a:gd name="T15" fmla="*/ 7 h 16"/>
                      <a:gd name="T16" fmla="*/ 0 w 30"/>
                      <a:gd name="T17" fmla="*/ 5 h 16"/>
                      <a:gd name="T18" fmla="*/ 0 w 30"/>
                      <a:gd name="T19" fmla="*/ 3 h 16"/>
                      <a:gd name="T20" fmla="*/ 0 w 30"/>
                      <a:gd name="T21" fmla="*/ 0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0"/>
                      <a:gd name="T34" fmla="*/ 0 h 16"/>
                      <a:gd name="T35" fmla="*/ 30 w 30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0" h="16">
                        <a:moveTo>
                          <a:pt x="0" y="0"/>
                        </a:moveTo>
                        <a:lnTo>
                          <a:pt x="18" y="0"/>
                        </a:lnTo>
                        <a:cubicBezTo>
                          <a:pt x="18" y="0"/>
                          <a:pt x="24" y="1"/>
                          <a:pt x="29" y="7"/>
                        </a:cubicBezTo>
                        <a:cubicBezTo>
                          <a:pt x="29" y="7"/>
                          <a:pt x="30" y="9"/>
                          <a:pt x="30" y="11"/>
                        </a:cubicBezTo>
                        <a:cubicBezTo>
                          <a:pt x="30" y="11"/>
                          <a:pt x="30" y="14"/>
                          <a:pt x="29" y="15"/>
                        </a:cubicBezTo>
                        <a:cubicBezTo>
                          <a:pt x="29" y="15"/>
                          <a:pt x="27" y="16"/>
                          <a:pt x="25" y="16"/>
                        </a:cubicBezTo>
                        <a:cubicBezTo>
                          <a:pt x="25" y="16"/>
                          <a:pt x="24" y="16"/>
                          <a:pt x="22" y="15"/>
                        </a:cubicBezTo>
                        <a:lnTo>
                          <a:pt x="1" y="7"/>
                        </a:lnTo>
                        <a:cubicBezTo>
                          <a:pt x="1" y="7"/>
                          <a:pt x="0" y="7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54" name="Freeform 1618"/>
                  <p:cNvSpPr>
                    <a:spLocks noChangeArrowheads="1"/>
                  </p:cNvSpPr>
                  <p:nvPr/>
                </p:nvSpPr>
                <p:spPr bwMode="auto">
                  <a:xfrm>
                    <a:off x="366" y="309"/>
                    <a:ext cx="27" cy="6"/>
                  </a:xfrm>
                  <a:custGeom>
                    <a:avLst/>
                    <a:gdLst>
                      <a:gd name="T0" fmla="*/ 27 w 27"/>
                      <a:gd name="T1" fmla="*/ 0 h 6"/>
                      <a:gd name="T2" fmla="*/ 0 w 27"/>
                      <a:gd name="T3" fmla="*/ 6 h 6"/>
                      <a:gd name="T4" fmla="*/ 26 w 27"/>
                      <a:gd name="T5" fmla="*/ 2 h 6"/>
                      <a:gd name="T6" fmla="*/ 27 w 27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"/>
                      <a:gd name="T13" fmla="*/ 0 h 6"/>
                      <a:gd name="T14" fmla="*/ 27 w 27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" h="6">
                        <a:moveTo>
                          <a:pt x="27" y="0"/>
                        </a:moveTo>
                        <a:cubicBezTo>
                          <a:pt x="27" y="0"/>
                          <a:pt x="13" y="0"/>
                          <a:pt x="0" y="6"/>
                        </a:cubicBezTo>
                        <a:cubicBezTo>
                          <a:pt x="0" y="6"/>
                          <a:pt x="13" y="3"/>
                          <a:pt x="26" y="2"/>
                        </a:cubicBezTo>
                        <a:lnTo>
                          <a:pt x="27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55" name="Freeform 1619"/>
                  <p:cNvSpPr>
                    <a:spLocks noChangeArrowheads="1"/>
                  </p:cNvSpPr>
                  <p:nvPr/>
                </p:nvSpPr>
                <p:spPr bwMode="auto">
                  <a:xfrm>
                    <a:off x="378" y="308"/>
                    <a:ext cx="6" cy="3"/>
                  </a:xfrm>
                  <a:custGeom>
                    <a:avLst/>
                    <a:gdLst>
                      <a:gd name="T0" fmla="*/ 0 w 6"/>
                      <a:gd name="T1" fmla="*/ 3 h 3"/>
                      <a:gd name="T2" fmla="*/ 6 w 6"/>
                      <a:gd name="T3" fmla="*/ 0 h 3"/>
                      <a:gd name="T4" fmla="*/ 4 w 6"/>
                      <a:gd name="T5" fmla="*/ 0 h 3"/>
                      <a:gd name="T6" fmla="*/ 1 w 6"/>
                      <a:gd name="T7" fmla="*/ 0 h 3"/>
                      <a:gd name="T8" fmla="*/ 0 w 6"/>
                      <a:gd name="T9" fmla="*/ 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3"/>
                      <a:gd name="T17" fmla="*/ 6 w 6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3">
                        <a:moveTo>
                          <a:pt x="0" y="3"/>
                        </a:moveTo>
                        <a:cubicBezTo>
                          <a:pt x="0" y="3"/>
                          <a:pt x="3" y="3"/>
                          <a:pt x="6" y="0"/>
                        </a:cubicBezTo>
                        <a:cubicBezTo>
                          <a:pt x="6" y="0"/>
                          <a:pt x="5" y="0"/>
                          <a:pt x="4" y="0"/>
                        </a:cubicBezTo>
                        <a:cubicBezTo>
                          <a:pt x="4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56" name="Freeform 1620"/>
                  <p:cNvSpPr>
                    <a:spLocks noChangeArrowheads="1"/>
                  </p:cNvSpPr>
                  <p:nvPr/>
                </p:nvSpPr>
                <p:spPr bwMode="auto">
                  <a:xfrm>
                    <a:off x="27" y="300"/>
                    <a:ext cx="352" cy="110"/>
                  </a:xfrm>
                  <a:custGeom>
                    <a:avLst/>
                    <a:gdLst>
                      <a:gd name="T0" fmla="*/ 48 w 351"/>
                      <a:gd name="T1" fmla="*/ 110 h 109"/>
                      <a:gd name="T2" fmla="*/ 353 w 351"/>
                      <a:gd name="T3" fmla="*/ 47 h 109"/>
                      <a:gd name="T4" fmla="*/ 345 w 351"/>
                      <a:gd name="T5" fmla="*/ 38 h 109"/>
                      <a:gd name="T6" fmla="*/ 278 w 351"/>
                      <a:gd name="T7" fmla="*/ 10 h 109"/>
                      <a:gd name="T8" fmla="*/ 277 w 351"/>
                      <a:gd name="T9" fmla="*/ 5 h 109"/>
                      <a:gd name="T10" fmla="*/ 269 w 351"/>
                      <a:gd name="T11" fmla="*/ 0 h 109"/>
                      <a:gd name="T12" fmla="*/ 0 w 351"/>
                      <a:gd name="T13" fmla="*/ 39 h 109"/>
                      <a:gd name="T14" fmla="*/ 7 w 351"/>
                      <a:gd name="T15" fmla="*/ 46 h 109"/>
                      <a:gd name="T16" fmla="*/ 8 w 351"/>
                      <a:gd name="T17" fmla="*/ 52 h 109"/>
                      <a:gd name="T18" fmla="*/ 42 w 351"/>
                      <a:gd name="T19" fmla="*/ 99 h 109"/>
                      <a:gd name="T20" fmla="*/ 44 w 351"/>
                      <a:gd name="T21" fmla="*/ 111 h 109"/>
                      <a:gd name="T22" fmla="*/ 48 w 351"/>
                      <a:gd name="T23" fmla="*/ 110 h 10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51"/>
                      <a:gd name="T37" fmla="*/ 0 h 109"/>
                      <a:gd name="T38" fmla="*/ 351 w 351"/>
                      <a:gd name="T39" fmla="*/ 109 h 10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51" h="109">
                        <a:moveTo>
                          <a:pt x="48" y="108"/>
                        </a:moveTo>
                        <a:lnTo>
                          <a:pt x="351" y="47"/>
                        </a:lnTo>
                        <a:cubicBezTo>
                          <a:pt x="351" y="47"/>
                          <a:pt x="348" y="41"/>
                          <a:pt x="343" y="38"/>
                        </a:cubicBezTo>
                        <a:lnTo>
                          <a:pt x="276" y="10"/>
                        </a:lnTo>
                        <a:lnTo>
                          <a:pt x="275" y="5"/>
                        </a:lnTo>
                        <a:lnTo>
                          <a:pt x="267" y="0"/>
                        </a:lnTo>
                        <a:lnTo>
                          <a:pt x="0" y="39"/>
                        </a:lnTo>
                        <a:cubicBezTo>
                          <a:pt x="0" y="39"/>
                          <a:pt x="3" y="42"/>
                          <a:pt x="7" y="46"/>
                        </a:cubicBezTo>
                        <a:lnTo>
                          <a:pt x="8" y="52"/>
                        </a:lnTo>
                        <a:lnTo>
                          <a:pt x="42" y="97"/>
                        </a:lnTo>
                        <a:cubicBezTo>
                          <a:pt x="42" y="97"/>
                          <a:pt x="45" y="103"/>
                          <a:pt x="44" y="109"/>
                        </a:cubicBezTo>
                        <a:lnTo>
                          <a:pt x="48" y="10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57" name="Freeform 1621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339"/>
                    <a:ext cx="47" cy="71"/>
                  </a:xfrm>
                  <a:custGeom>
                    <a:avLst/>
                    <a:gdLst>
                      <a:gd name="T0" fmla="*/ 43 w 47"/>
                      <a:gd name="T1" fmla="*/ 72 h 70"/>
                      <a:gd name="T2" fmla="*/ 47 w 47"/>
                      <a:gd name="T3" fmla="*/ 72 h 70"/>
                      <a:gd name="T4" fmla="*/ 45 w 47"/>
                      <a:gd name="T5" fmla="*/ 61 h 70"/>
                      <a:gd name="T6" fmla="*/ 9 w 47"/>
                      <a:gd name="T7" fmla="*/ 13 h 70"/>
                      <a:gd name="T8" fmla="*/ 9 w 47"/>
                      <a:gd name="T9" fmla="*/ 7 h 70"/>
                      <a:gd name="T10" fmla="*/ 2 w 47"/>
                      <a:gd name="T11" fmla="*/ 0 h 70"/>
                      <a:gd name="T12" fmla="*/ 0 w 47"/>
                      <a:gd name="T13" fmla="*/ 0 h 70"/>
                      <a:gd name="T14" fmla="*/ 0 w 47"/>
                      <a:gd name="T15" fmla="*/ 13 h 70"/>
                      <a:gd name="T16" fmla="*/ 43 w 47"/>
                      <a:gd name="T17" fmla="*/ 72 h 7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7"/>
                      <a:gd name="T28" fmla="*/ 0 h 70"/>
                      <a:gd name="T29" fmla="*/ 47 w 47"/>
                      <a:gd name="T30" fmla="*/ 70 h 7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7" h="70">
                        <a:moveTo>
                          <a:pt x="43" y="70"/>
                        </a:moveTo>
                        <a:cubicBezTo>
                          <a:pt x="43" y="70"/>
                          <a:pt x="45" y="70"/>
                          <a:pt x="47" y="70"/>
                        </a:cubicBezTo>
                        <a:cubicBezTo>
                          <a:pt x="47" y="70"/>
                          <a:pt x="48" y="64"/>
                          <a:pt x="45" y="59"/>
                        </a:cubicBezTo>
                        <a:lnTo>
                          <a:pt x="9" y="13"/>
                        </a:lnTo>
                        <a:lnTo>
                          <a:pt x="9" y="7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43" y="70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58" name="Freeform 1622"/>
                  <p:cNvSpPr>
                    <a:spLocks noChangeArrowheads="1"/>
                  </p:cNvSpPr>
                  <p:nvPr/>
                </p:nvSpPr>
                <p:spPr bwMode="auto">
                  <a:xfrm>
                    <a:off x="292" y="300"/>
                    <a:ext cx="88" cy="48"/>
                  </a:xfrm>
                  <a:custGeom>
                    <a:avLst/>
                    <a:gdLst>
                      <a:gd name="T0" fmla="*/ 88 w 87"/>
                      <a:gd name="T1" fmla="*/ 48 h 48"/>
                      <a:gd name="T2" fmla="*/ 89 w 87"/>
                      <a:gd name="T3" fmla="*/ 47 h 48"/>
                      <a:gd name="T4" fmla="*/ 83 w 87"/>
                      <a:gd name="T5" fmla="*/ 39 h 48"/>
                      <a:gd name="T6" fmla="*/ 13 w 87"/>
                      <a:gd name="T7" fmla="*/ 10 h 48"/>
                      <a:gd name="T8" fmla="*/ 12 w 87"/>
                      <a:gd name="T9" fmla="*/ 5 h 48"/>
                      <a:gd name="T10" fmla="*/ 2 w 87"/>
                      <a:gd name="T11" fmla="*/ 0 h 48"/>
                      <a:gd name="T12" fmla="*/ 0 w 87"/>
                      <a:gd name="T13" fmla="*/ 0 h 48"/>
                      <a:gd name="T14" fmla="*/ 10 w 87"/>
                      <a:gd name="T15" fmla="*/ 6 h 48"/>
                      <a:gd name="T16" fmla="*/ 11 w 87"/>
                      <a:gd name="T17" fmla="*/ 10 h 48"/>
                      <a:gd name="T18" fmla="*/ 82 w 87"/>
                      <a:gd name="T19" fmla="*/ 41 h 48"/>
                      <a:gd name="T20" fmla="*/ 88 w 87"/>
                      <a:gd name="T21" fmla="*/ 4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7"/>
                      <a:gd name="T34" fmla="*/ 0 h 48"/>
                      <a:gd name="T35" fmla="*/ 87 w 87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7" h="48">
                        <a:moveTo>
                          <a:pt x="86" y="48"/>
                        </a:moveTo>
                        <a:lnTo>
                          <a:pt x="87" y="47"/>
                        </a:lnTo>
                        <a:cubicBezTo>
                          <a:pt x="87" y="47"/>
                          <a:pt x="85" y="42"/>
                          <a:pt x="81" y="39"/>
                        </a:cubicBezTo>
                        <a:lnTo>
                          <a:pt x="13" y="10"/>
                        </a:lnTo>
                        <a:lnTo>
                          <a:pt x="12" y="5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0" y="6"/>
                        </a:lnTo>
                        <a:lnTo>
                          <a:pt x="11" y="10"/>
                        </a:lnTo>
                        <a:lnTo>
                          <a:pt x="80" y="41"/>
                        </a:lnTo>
                        <a:cubicBezTo>
                          <a:pt x="80" y="41"/>
                          <a:pt x="84" y="43"/>
                          <a:pt x="86" y="48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59" name="Freeform 1623"/>
                  <p:cNvSpPr>
                    <a:spLocks noChangeArrowheads="1"/>
                  </p:cNvSpPr>
                  <p:nvPr/>
                </p:nvSpPr>
                <p:spPr bwMode="auto">
                  <a:xfrm>
                    <a:off x="35" y="306"/>
                    <a:ext cx="269" cy="46"/>
                  </a:xfrm>
                  <a:custGeom>
                    <a:avLst/>
                    <a:gdLst>
                      <a:gd name="T0" fmla="*/ 0 w 268"/>
                      <a:gd name="T1" fmla="*/ 41 h 46"/>
                      <a:gd name="T2" fmla="*/ 269 w 268"/>
                      <a:gd name="T3" fmla="*/ 0 h 46"/>
                      <a:gd name="T4" fmla="*/ 270 w 268"/>
                      <a:gd name="T5" fmla="*/ 4 h 46"/>
                      <a:gd name="T6" fmla="*/ 0 w 268"/>
                      <a:gd name="T7" fmla="*/ 46 h 46"/>
                      <a:gd name="T8" fmla="*/ 0 w 268"/>
                      <a:gd name="T9" fmla="*/ 41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8"/>
                      <a:gd name="T16" fmla="*/ 0 h 46"/>
                      <a:gd name="T17" fmla="*/ 268 w 268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8" h="46">
                        <a:moveTo>
                          <a:pt x="0" y="41"/>
                        </a:moveTo>
                        <a:lnTo>
                          <a:pt x="267" y="0"/>
                        </a:lnTo>
                        <a:lnTo>
                          <a:pt x="268" y="4"/>
                        </a:lnTo>
                        <a:lnTo>
                          <a:pt x="0" y="46"/>
                        </a:lnTo>
                        <a:lnTo>
                          <a:pt x="0" y="4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60" name="Freeform 1624"/>
                  <p:cNvSpPr>
                    <a:spLocks noChangeArrowheads="1"/>
                  </p:cNvSpPr>
                  <p:nvPr/>
                </p:nvSpPr>
                <p:spPr bwMode="auto">
                  <a:xfrm>
                    <a:off x="73" y="341"/>
                    <a:ext cx="306" cy="69"/>
                  </a:xfrm>
                  <a:custGeom>
                    <a:avLst/>
                    <a:gdLst>
                      <a:gd name="T0" fmla="*/ 0 w 305"/>
                      <a:gd name="T1" fmla="*/ 63 h 68"/>
                      <a:gd name="T2" fmla="*/ 299 w 305"/>
                      <a:gd name="T3" fmla="*/ 0 h 68"/>
                      <a:gd name="T4" fmla="*/ 307 w 305"/>
                      <a:gd name="T5" fmla="*/ 7 h 68"/>
                      <a:gd name="T6" fmla="*/ 0 w 305"/>
                      <a:gd name="T7" fmla="*/ 70 h 68"/>
                      <a:gd name="T8" fmla="*/ 0 w 305"/>
                      <a:gd name="T9" fmla="*/ 63 h 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5"/>
                      <a:gd name="T16" fmla="*/ 0 h 68"/>
                      <a:gd name="T17" fmla="*/ 305 w 305"/>
                      <a:gd name="T18" fmla="*/ 68 h 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5" h="68">
                        <a:moveTo>
                          <a:pt x="0" y="61"/>
                        </a:moveTo>
                        <a:lnTo>
                          <a:pt x="297" y="0"/>
                        </a:lnTo>
                        <a:cubicBezTo>
                          <a:pt x="297" y="0"/>
                          <a:pt x="302" y="2"/>
                          <a:pt x="305" y="7"/>
                        </a:cubicBezTo>
                        <a:lnTo>
                          <a:pt x="0" y="68"/>
                        </a:lnTo>
                        <a:lnTo>
                          <a:pt x="0" y="6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61" name="Freeform 1625"/>
                  <p:cNvSpPr>
                    <a:spLocks noChangeArrowheads="1"/>
                  </p:cNvSpPr>
                  <p:nvPr/>
                </p:nvSpPr>
                <p:spPr bwMode="auto">
                  <a:xfrm>
                    <a:off x="46" y="317"/>
                    <a:ext cx="310" cy="76"/>
                  </a:xfrm>
                  <a:custGeom>
                    <a:avLst/>
                    <a:gdLst>
                      <a:gd name="T0" fmla="*/ 4 w 310"/>
                      <a:gd name="T1" fmla="*/ 47 h 76"/>
                      <a:gd name="T2" fmla="*/ 29 w 310"/>
                      <a:gd name="T3" fmla="*/ 76 h 76"/>
                      <a:gd name="T4" fmla="*/ 228 w 310"/>
                      <a:gd name="T5" fmla="*/ 35 h 76"/>
                      <a:gd name="T6" fmla="*/ 209 w 310"/>
                      <a:gd name="T7" fmla="*/ 22 h 76"/>
                      <a:gd name="T8" fmla="*/ 245 w 310"/>
                      <a:gd name="T9" fmla="*/ 15 h 76"/>
                      <a:gd name="T10" fmla="*/ 267 w 310"/>
                      <a:gd name="T11" fmla="*/ 27 h 76"/>
                      <a:gd name="T12" fmla="*/ 310 w 310"/>
                      <a:gd name="T13" fmla="*/ 19 h 76"/>
                      <a:gd name="T14" fmla="*/ 310 w 310"/>
                      <a:gd name="T15" fmla="*/ 17 h 76"/>
                      <a:gd name="T16" fmla="*/ 270 w 310"/>
                      <a:gd name="T17" fmla="*/ 0 h 76"/>
                      <a:gd name="T18" fmla="*/ 224 w 310"/>
                      <a:gd name="T19" fmla="*/ 7 h 76"/>
                      <a:gd name="T20" fmla="*/ 217 w 310"/>
                      <a:gd name="T21" fmla="*/ 1 h 76"/>
                      <a:gd name="T22" fmla="*/ 185 w 310"/>
                      <a:gd name="T23" fmla="*/ 6 h 76"/>
                      <a:gd name="T24" fmla="*/ 188 w 310"/>
                      <a:gd name="T25" fmla="*/ 8 h 76"/>
                      <a:gd name="T26" fmla="*/ 185 w 310"/>
                      <a:gd name="T27" fmla="*/ 9 h 76"/>
                      <a:gd name="T28" fmla="*/ 182 w 310"/>
                      <a:gd name="T29" fmla="*/ 7 h 76"/>
                      <a:gd name="T30" fmla="*/ 135 w 310"/>
                      <a:gd name="T31" fmla="*/ 14 h 76"/>
                      <a:gd name="T32" fmla="*/ 140 w 310"/>
                      <a:gd name="T33" fmla="*/ 20 h 76"/>
                      <a:gd name="T34" fmla="*/ 135 w 310"/>
                      <a:gd name="T35" fmla="*/ 21 h 76"/>
                      <a:gd name="T36" fmla="*/ 130 w 310"/>
                      <a:gd name="T37" fmla="*/ 15 h 76"/>
                      <a:gd name="T38" fmla="*/ 82 w 310"/>
                      <a:gd name="T39" fmla="*/ 22 h 76"/>
                      <a:gd name="T40" fmla="*/ 82 w 310"/>
                      <a:gd name="T41" fmla="*/ 25 h 76"/>
                      <a:gd name="T42" fmla="*/ 85 w 310"/>
                      <a:gd name="T43" fmla="*/ 29 h 76"/>
                      <a:gd name="T44" fmla="*/ 80 w 310"/>
                      <a:gd name="T45" fmla="*/ 29 h 76"/>
                      <a:gd name="T46" fmla="*/ 75 w 310"/>
                      <a:gd name="T47" fmla="*/ 23 h 76"/>
                      <a:gd name="T48" fmla="*/ 23 w 310"/>
                      <a:gd name="T49" fmla="*/ 31 h 76"/>
                      <a:gd name="T50" fmla="*/ 23 w 310"/>
                      <a:gd name="T51" fmla="*/ 35 h 76"/>
                      <a:gd name="T52" fmla="*/ 24 w 310"/>
                      <a:gd name="T53" fmla="*/ 38 h 76"/>
                      <a:gd name="T54" fmla="*/ 16 w 310"/>
                      <a:gd name="T55" fmla="*/ 39 h 76"/>
                      <a:gd name="T56" fmla="*/ 11 w 310"/>
                      <a:gd name="T57" fmla="*/ 33 h 76"/>
                      <a:gd name="T58" fmla="*/ 0 w 310"/>
                      <a:gd name="T59" fmla="*/ 35 h 76"/>
                      <a:gd name="T60" fmla="*/ 0 w 310"/>
                      <a:gd name="T61" fmla="*/ 39 h 76"/>
                      <a:gd name="T62" fmla="*/ 4 w 310"/>
                      <a:gd name="T63" fmla="*/ 43 h 76"/>
                      <a:gd name="T64" fmla="*/ 4 w 310"/>
                      <a:gd name="T65" fmla="*/ 47 h 7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10"/>
                      <a:gd name="T100" fmla="*/ 0 h 76"/>
                      <a:gd name="T101" fmla="*/ 310 w 310"/>
                      <a:gd name="T102" fmla="*/ 76 h 7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10" h="76">
                        <a:moveTo>
                          <a:pt x="4" y="47"/>
                        </a:moveTo>
                        <a:lnTo>
                          <a:pt x="29" y="76"/>
                        </a:lnTo>
                        <a:lnTo>
                          <a:pt x="228" y="35"/>
                        </a:lnTo>
                        <a:lnTo>
                          <a:pt x="209" y="22"/>
                        </a:lnTo>
                        <a:lnTo>
                          <a:pt x="245" y="15"/>
                        </a:lnTo>
                        <a:lnTo>
                          <a:pt x="267" y="27"/>
                        </a:lnTo>
                        <a:lnTo>
                          <a:pt x="310" y="19"/>
                        </a:lnTo>
                        <a:lnTo>
                          <a:pt x="310" y="17"/>
                        </a:lnTo>
                        <a:lnTo>
                          <a:pt x="270" y="0"/>
                        </a:lnTo>
                        <a:lnTo>
                          <a:pt x="224" y="7"/>
                        </a:lnTo>
                        <a:lnTo>
                          <a:pt x="217" y="1"/>
                        </a:lnTo>
                        <a:lnTo>
                          <a:pt x="185" y="6"/>
                        </a:lnTo>
                        <a:lnTo>
                          <a:pt x="188" y="8"/>
                        </a:lnTo>
                        <a:lnTo>
                          <a:pt x="185" y="9"/>
                        </a:lnTo>
                        <a:lnTo>
                          <a:pt x="182" y="7"/>
                        </a:lnTo>
                        <a:lnTo>
                          <a:pt x="135" y="14"/>
                        </a:lnTo>
                        <a:lnTo>
                          <a:pt x="140" y="20"/>
                        </a:lnTo>
                        <a:lnTo>
                          <a:pt x="135" y="21"/>
                        </a:lnTo>
                        <a:lnTo>
                          <a:pt x="130" y="15"/>
                        </a:lnTo>
                        <a:lnTo>
                          <a:pt x="82" y="22"/>
                        </a:lnTo>
                        <a:lnTo>
                          <a:pt x="82" y="25"/>
                        </a:lnTo>
                        <a:lnTo>
                          <a:pt x="85" y="29"/>
                        </a:lnTo>
                        <a:lnTo>
                          <a:pt x="80" y="29"/>
                        </a:lnTo>
                        <a:lnTo>
                          <a:pt x="75" y="23"/>
                        </a:lnTo>
                        <a:lnTo>
                          <a:pt x="23" y="31"/>
                        </a:lnTo>
                        <a:lnTo>
                          <a:pt x="23" y="35"/>
                        </a:lnTo>
                        <a:lnTo>
                          <a:pt x="24" y="38"/>
                        </a:lnTo>
                        <a:lnTo>
                          <a:pt x="16" y="39"/>
                        </a:lnTo>
                        <a:lnTo>
                          <a:pt x="11" y="33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4" y="43"/>
                        </a:lnTo>
                        <a:lnTo>
                          <a:pt x="4" y="47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62" name="Freeform 1626"/>
                  <p:cNvSpPr>
                    <a:spLocks noChangeArrowheads="1"/>
                  </p:cNvSpPr>
                  <p:nvPr/>
                </p:nvSpPr>
                <p:spPr bwMode="auto">
                  <a:xfrm>
                    <a:off x="271" y="337"/>
                    <a:ext cx="40" cy="15"/>
                  </a:xfrm>
                  <a:custGeom>
                    <a:avLst/>
                    <a:gdLst>
                      <a:gd name="T0" fmla="*/ 0 w 40"/>
                      <a:gd name="T1" fmla="*/ 9 h 15"/>
                      <a:gd name="T2" fmla="*/ 7 w 40"/>
                      <a:gd name="T3" fmla="*/ 15 h 15"/>
                      <a:gd name="T4" fmla="*/ 40 w 40"/>
                      <a:gd name="T5" fmla="*/ 8 h 15"/>
                      <a:gd name="T6" fmla="*/ 40 w 40"/>
                      <a:gd name="T7" fmla="*/ 6 h 15"/>
                      <a:gd name="T8" fmla="*/ 33 w 40"/>
                      <a:gd name="T9" fmla="*/ 2 h 15"/>
                      <a:gd name="T10" fmla="*/ 21 w 40"/>
                      <a:gd name="T11" fmla="*/ 3 h 15"/>
                      <a:gd name="T12" fmla="*/ 15 w 40"/>
                      <a:gd name="T13" fmla="*/ 0 h 15"/>
                      <a:gd name="T14" fmla="*/ 4 w 40"/>
                      <a:gd name="T15" fmla="*/ 2 h 15"/>
                      <a:gd name="T16" fmla="*/ 8 w 40"/>
                      <a:gd name="T17" fmla="*/ 5 h 15"/>
                      <a:gd name="T18" fmla="*/ 0 w 40"/>
                      <a:gd name="T19" fmla="*/ 7 h 15"/>
                      <a:gd name="T20" fmla="*/ 0 w 40"/>
                      <a:gd name="T21" fmla="*/ 9 h 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0"/>
                      <a:gd name="T34" fmla="*/ 0 h 15"/>
                      <a:gd name="T35" fmla="*/ 40 w 40"/>
                      <a:gd name="T36" fmla="*/ 15 h 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0" h="15">
                        <a:moveTo>
                          <a:pt x="0" y="9"/>
                        </a:moveTo>
                        <a:lnTo>
                          <a:pt x="7" y="15"/>
                        </a:lnTo>
                        <a:lnTo>
                          <a:pt x="40" y="8"/>
                        </a:lnTo>
                        <a:lnTo>
                          <a:pt x="40" y="6"/>
                        </a:lnTo>
                        <a:lnTo>
                          <a:pt x="33" y="2"/>
                        </a:lnTo>
                        <a:lnTo>
                          <a:pt x="21" y="3"/>
                        </a:lnTo>
                        <a:lnTo>
                          <a:pt x="15" y="0"/>
                        </a:lnTo>
                        <a:lnTo>
                          <a:pt x="4" y="2"/>
                        </a:lnTo>
                        <a:lnTo>
                          <a:pt x="8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63" name="Line 1627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278" y="341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4" name="Freeform 1628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285" y="345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0 w 6"/>
                      <a:gd name="T3" fmla="*/ 0 h 1"/>
                      <a:gd name="T4" fmla="*/ 0 w 6"/>
                      <a:gd name="T5" fmla="*/ 0 h 1"/>
                      <a:gd name="T6" fmla="*/ 0 w 6"/>
                      <a:gd name="T7" fmla="*/ 0 h 1"/>
                      <a:gd name="T8" fmla="*/ 0 w 6"/>
                      <a:gd name="T9" fmla="*/ 0 h 1"/>
                      <a:gd name="T10" fmla="*/ 0 w 6"/>
                      <a:gd name="T11" fmla="*/ 0 h 1"/>
                      <a:gd name="T12" fmla="*/ 0 w 6"/>
                      <a:gd name="T13" fmla="*/ 0 h 1"/>
                      <a:gd name="T14" fmla="*/ 0 w 6"/>
                      <a:gd name="T15" fmla="*/ 0 h 1"/>
                      <a:gd name="T16" fmla="*/ 0 w 6"/>
                      <a:gd name="T17" fmla="*/ 0 h 1"/>
                      <a:gd name="T18" fmla="*/ 0 w 6"/>
                      <a:gd name="T19" fmla="*/ 0 h 1"/>
                      <a:gd name="T20" fmla="*/ 1 w 6"/>
                      <a:gd name="T21" fmla="*/ 0 h 1"/>
                      <a:gd name="T22" fmla="*/ 1 w 6"/>
                      <a:gd name="T23" fmla="*/ 0 h 1"/>
                      <a:gd name="T24" fmla="*/ 1 w 6"/>
                      <a:gd name="T25" fmla="*/ 0 h 1"/>
                      <a:gd name="T26" fmla="*/ 1 w 6"/>
                      <a:gd name="T27" fmla="*/ 0 h 1"/>
                      <a:gd name="T28" fmla="*/ 1 w 6"/>
                      <a:gd name="T29" fmla="*/ 0 h 1"/>
                      <a:gd name="T30" fmla="*/ 1 w 6"/>
                      <a:gd name="T31" fmla="*/ 0 h 1"/>
                      <a:gd name="T32" fmla="*/ 1 w 6"/>
                      <a:gd name="T33" fmla="*/ 0 h 1"/>
                      <a:gd name="T34" fmla="*/ 1 w 6"/>
                      <a:gd name="T35" fmla="*/ 0 h 1"/>
                      <a:gd name="T36" fmla="*/ 1 w 6"/>
                      <a:gd name="T37" fmla="*/ 0 h 1"/>
                      <a:gd name="T38" fmla="*/ 1 w 6"/>
                      <a:gd name="T39" fmla="*/ 0 h 1"/>
                      <a:gd name="T40" fmla="*/ 2 w 6"/>
                      <a:gd name="T41" fmla="*/ 0 h 1"/>
                      <a:gd name="T42" fmla="*/ 2 w 6"/>
                      <a:gd name="T43" fmla="*/ 0 h 1"/>
                      <a:gd name="T44" fmla="*/ 2 w 6"/>
                      <a:gd name="T45" fmla="*/ 0 h 1"/>
                      <a:gd name="T46" fmla="*/ 2 w 6"/>
                      <a:gd name="T47" fmla="*/ 0 h 1"/>
                      <a:gd name="T48" fmla="*/ 2 w 6"/>
                      <a:gd name="T49" fmla="*/ 0 h 1"/>
                      <a:gd name="T50" fmla="*/ 2 w 6"/>
                      <a:gd name="T51" fmla="*/ 0 h 1"/>
                      <a:gd name="T52" fmla="*/ 2 w 6"/>
                      <a:gd name="T53" fmla="*/ 0 h 1"/>
                      <a:gd name="T54" fmla="*/ 2 w 6"/>
                      <a:gd name="T55" fmla="*/ 0 h 1"/>
                      <a:gd name="T56" fmla="*/ 2 w 6"/>
                      <a:gd name="T57" fmla="*/ 0 h 1"/>
                      <a:gd name="T58" fmla="*/ 3 w 6"/>
                      <a:gd name="T59" fmla="*/ 0 h 1"/>
                      <a:gd name="T60" fmla="*/ 3 w 6"/>
                      <a:gd name="T61" fmla="*/ 0 h 1"/>
                      <a:gd name="T62" fmla="*/ 3 w 6"/>
                      <a:gd name="T63" fmla="*/ 0 h 1"/>
                      <a:gd name="T64" fmla="*/ 3 w 6"/>
                      <a:gd name="T65" fmla="*/ 0 h 1"/>
                      <a:gd name="T66" fmla="*/ 3 w 6"/>
                      <a:gd name="T67" fmla="*/ 0 h 1"/>
                      <a:gd name="T68" fmla="*/ 3 w 6"/>
                      <a:gd name="T69" fmla="*/ 0 h 1"/>
                      <a:gd name="T70" fmla="*/ 3 w 6"/>
                      <a:gd name="T71" fmla="*/ 0 h 1"/>
                      <a:gd name="T72" fmla="*/ 3 w 6"/>
                      <a:gd name="T73" fmla="*/ 0 h 1"/>
                      <a:gd name="T74" fmla="*/ 3 w 6"/>
                      <a:gd name="T75" fmla="*/ 0 h 1"/>
                      <a:gd name="T76" fmla="*/ 4 w 6"/>
                      <a:gd name="T77" fmla="*/ 0 h 1"/>
                      <a:gd name="T78" fmla="*/ 4 w 6"/>
                      <a:gd name="T79" fmla="*/ 0 h 1"/>
                      <a:gd name="T80" fmla="*/ 4 w 6"/>
                      <a:gd name="T81" fmla="*/ 0 h 1"/>
                      <a:gd name="T82" fmla="*/ 4 w 6"/>
                      <a:gd name="T83" fmla="*/ 0 h 1"/>
                      <a:gd name="T84" fmla="*/ 4 w 6"/>
                      <a:gd name="T85" fmla="*/ 0 h 1"/>
                      <a:gd name="T86" fmla="*/ 4 w 6"/>
                      <a:gd name="T87" fmla="*/ 0 h 1"/>
                      <a:gd name="T88" fmla="*/ 4 w 6"/>
                      <a:gd name="T89" fmla="*/ 0 h 1"/>
                      <a:gd name="T90" fmla="*/ 4 w 6"/>
                      <a:gd name="T91" fmla="*/ 0 h 1"/>
                      <a:gd name="T92" fmla="*/ 4 w 6"/>
                      <a:gd name="T93" fmla="*/ 0 h 1"/>
                      <a:gd name="T94" fmla="*/ 5 w 6"/>
                      <a:gd name="T95" fmla="*/ 0 h 1"/>
                      <a:gd name="T96" fmla="*/ 5 w 6"/>
                      <a:gd name="T97" fmla="*/ 0 h 1"/>
                      <a:gd name="T98" fmla="*/ 5 w 6"/>
                      <a:gd name="T99" fmla="*/ 0 h 1"/>
                      <a:gd name="T100" fmla="*/ 5 w 6"/>
                      <a:gd name="T101" fmla="*/ 0 h 1"/>
                      <a:gd name="T102" fmla="*/ 5 w 6"/>
                      <a:gd name="T103" fmla="*/ 0 h 1"/>
                      <a:gd name="T104" fmla="*/ 5 w 6"/>
                      <a:gd name="T105" fmla="*/ 0 h 1"/>
                      <a:gd name="T106" fmla="*/ 5 w 6"/>
                      <a:gd name="T107" fmla="*/ 0 h 1"/>
                      <a:gd name="T108" fmla="*/ 5 w 6"/>
                      <a:gd name="T109" fmla="*/ 0 h 1"/>
                      <a:gd name="T110" fmla="*/ 5 w 6"/>
                      <a:gd name="T111" fmla="*/ 0 h 1"/>
                      <a:gd name="T112" fmla="*/ 5 w 6"/>
                      <a:gd name="T113" fmla="*/ 0 h 1"/>
                      <a:gd name="T114" fmla="*/ 6 w 6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6"/>
                      <a:gd name="T175" fmla="*/ 0 h 1"/>
                      <a:gd name="T176" fmla="*/ 6 w 6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6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65" name="Freeform 1629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296" y="344"/>
                    <a:ext cx="6" cy="0"/>
                  </a:xfrm>
                  <a:custGeom>
                    <a:avLst/>
                    <a:gdLst>
                      <a:gd name="T0" fmla="*/ 0 w 5"/>
                      <a:gd name="T1" fmla="*/ 0 w 5"/>
                      <a:gd name="T2" fmla="*/ 0 w 5"/>
                      <a:gd name="T3" fmla="*/ 0 w 5"/>
                      <a:gd name="T4" fmla="*/ 0 w 5"/>
                      <a:gd name="T5" fmla="*/ 0 w 5"/>
                      <a:gd name="T6" fmla="*/ 0 w 5"/>
                      <a:gd name="T7" fmla="*/ 1 w 5"/>
                      <a:gd name="T8" fmla="*/ 1 w 5"/>
                      <a:gd name="T9" fmla="*/ 1 w 5"/>
                      <a:gd name="T10" fmla="*/ 1 w 5"/>
                      <a:gd name="T11" fmla="*/ 1 w 5"/>
                      <a:gd name="T12" fmla="*/ 1 w 5"/>
                      <a:gd name="T13" fmla="*/ 2 w 5"/>
                      <a:gd name="T14" fmla="*/ 2 w 5"/>
                      <a:gd name="T15" fmla="*/ 2 w 5"/>
                      <a:gd name="T16" fmla="*/ 2 w 5"/>
                      <a:gd name="T17" fmla="*/ 2 w 5"/>
                      <a:gd name="T18" fmla="*/ 2 w 5"/>
                      <a:gd name="T19" fmla="*/ 5 w 5"/>
                      <a:gd name="T20" fmla="*/ 5 w 5"/>
                      <a:gd name="T21" fmla="*/ 5 w 5"/>
                      <a:gd name="T22" fmla="*/ 5 w 5"/>
                      <a:gd name="T23" fmla="*/ 5 w 5"/>
                      <a:gd name="T24" fmla="*/ 5 w 5"/>
                      <a:gd name="T25" fmla="*/ 5 w 5"/>
                      <a:gd name="T26" fmla="*/ 6 w 5"/>
                      <a:gd name="T27" fmla="*/ 6 w 5"/>
                      <a:gd name="T28" fmla="*/ 6 w 5"/>
                      <a:gd name="T29" fmla="*/ 6 w 5"/>
                      <a:gd name="T30" fmla="*/ 6 w 5"/>
                      <a:gd name="T31" fmla="*/ 6 w 5"/>
                      <a:gd name="T32" fmla="*/ 7 w 5"/>
                      <a:gd name="T33" fmla="*/ 7 w 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w 5"/>
                      <a:gd name="T69" fmla="*/ 5 w 5"/>
                    </a:gdLst>
                    <a:ahLst/>
                    <a:cxnLst>
                      <a:cxn ang="T34">
                        <a:pos x="T0" y="0"/>
                      </a:cxn>
                      <a:cxn ang="T35">
                        <a:pos x="T1" y="0"/>
                      </a:cxn>
                      <a:cxn ang="T36">
                        <a:pos x="T2" y="0"/>
                      </a:cxn>
                      <a:cxn ang="T37">
                        <a:pos x="T3" y="0"/>
                      </a:cxn>
                      <a:cxn ang="T38">
                        <a:pos x="T4" y="0"/>
                      </a:cxn>
                      <a:cxn ang="T39">
                        <a:pos x="T5" y="0"/>
                      </a:cxn>
                      <a:cxn ang="T40">
                        <a:pos x="T6" y="0"/>
                      </a:cxn>
                      <a:cxn ang="T41">
                        <a:pos x="T7" y="0"/>
                      </a:cxn>
                      <a:cxn ang="T42">
                        <a:pos x="T8" y="0"/>
                      </a:cxn>
                      <a:cxn ang="T43">
                        <a:pos x="T9" y="0"/>
                      </a:cxn>
                      <a:cxn ang="T44">
                        <a:pos x="T10" y="0"/>
                      </a:cxn>
                      <a:cxn ang="T45">
                        <a:pos x="T11" y="0"/>
                      </a:cxn>
                      <a:cxn ang="T46">
                        <a:pos x="T12" y="0"/>
                      </a:cxn>
                      <a:cxn ang="T47">
                        <a:pos x="T13" y="0"/>
                      </a:cxn>
                      <a:cxn ang="T48">
                        <a:pos x="T14" y="0"/>
                      </a:cxn>
                      <a:cxn ang="T49">
                        <a:pos x="T15" y="0"/>
                      </a:cxn>
                      <a:cxn ang="T50">
                        <a:pos x="T16" y="0"/>
                      </a:cxn>
                      <a:cxn ang="T51">
                        <a:pos x="T17" y="0"/>
                      </a:cxn>
                      <a:cxn ang="T52">
                        <a:pos x="T18" y="0"/>
                      </a:cxn>
                      <a:cxn ang="T53">
                        <a:pos x="T19" y="0"/>
                      </a:cxn>
                      <a:cxn ang="T54">
                        <a:pos x="T20" y="0"/>
                      </a:cxn>
                      <a:cxn ang="T55">
                        <a:pos x="T21" y="0"/>
                      </a:cxn>
                      <a:cxn ang="T56">
                        <a:pos x="T22" y="0"/>
                      </a:cxn>
                      <a:cxn ang="T57">
                        <a:pos x="T23" y="0"/>
                      </a:cxn>
                      <a:cxn ang="T58">
                        <a:pos x="T24" y="0"/>
                      </a:cxn>
                      <a:cxn ang="T59">
                        <a:pos x="T25" y="0"/>
                      </a:cxn>
                      <a:cxn ang="T60">
                        <a:pos x="T26" y="0"/>
                      </a:cxn>
                      <a:cxn ang="T61">
                        <a:pos x="T27" y="0"/>
                      </a:cxn>
                      <a:cxn ang="T62">
                        <a:pos x="T28" y="0"/>
                      </a:cxn>
                      <a:cxn ang="T63">
                        <a:pos x="T29" y="0"/>
                      </a:cxn>
                      <a:cxn ang="T64">
                        <a:pos x="T30" y="0"/>
                      </a:cxn>
                      <a:cxn ang="T65">
                        <a:pos x="T31" y="0"/>
                      </a:cxn>
                      <a:cxn ang="T66">
                        <a:pos x="T32" y="0"/>
                      </a:cxn>
                      <a:cxn ang="T67">
                        <a:pos x="T33" y="0"/>
                      </a:cxn>
                    </a:cxnLst>
                    <a:rect l="T68" t="0" r="T69" b="0"/>
                    <a:pathLst>
                      <a:path w="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66" name="Line 1630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289" y="329"/>
                    <a:ext cx="2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67" name="Freeform 1631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320"/>
                    <a:ext cx="34" cy="20"/>
                  </a:xfrm>
                  <a:custGeom>
                    <a:avLst/>
                    <a:gdLst>
                      <a:gd name="T0" fmla="*/ 0 w 34"/>
                      <a:gd name="T1" fmla="*/ 0 h 19"/>
                      <a:gd name="T2" fmla="*/ 34 w 34"/>
                      <a:gd name="T3" fmla="*/ 18 h 19"/>
                      <a:gd name="T4" fmla="*/ 34 w 34"/>
                      <a:gd name="T5" fmla="*/ 21 h 19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9"/>
                      <a:gd name="T11" fmla="*/ 34 w 34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9">
                        <a:moveTo>
                          <a:pt x="0" y="0"/>
                        </a:moveTo>
                        <a:lnTo>
                          <a:pt x="34" y="16"/>
                        </a:lnTo>
                        <a:lnTo>
                          <a:pt x="34" y="1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68" name="Freeform 1632"/>
                  <p:cNvSpPr>
                    <a:spLocks noChangeArrowheads="1"/>
                  </p:cNvSpPr>
                  <p:nvPr/>
                </p:nvSpPr>
                <p:spPr bwMode="auto">
                  <a:xfrm>
                    <a:off x="309" y="318"/>
                    <a:ext cx="36" cy="20"/>
                  </a:xfrm>
                  <a:custGeom>
                    <a:avLst/>
                    <a:gdLst>
                      <a:gd name="T0" fmla="*/ 0 w 36"/>
                      <a:gd name="T1" fmla="*/ 0 h 20"/>
                      <a:gd name="T2" fmla="*/ 36 w 36"/>
                      <a:gd name="T3" fmla="*/ 16 h 20"/>
                      <a:gd name="T4" fmla="*/ 36 w 36"/>
                      <a:gd name="T5" fmla="*/ 20 h 20"/>
                      <a:gd name="T6" fmla="*/ 0 60000 65536"/>
                      <a:gd name="T7" fmla="*/ 0 60000 65536"/>
                      <a:gd name="T8" fmla="*/ 0 60000 65536"/>
                      <a:gd name="T9" fmla="*/ 0 w 36"/>
                      <a:gd name="T10" fmla="*/ 0 h 20"/>
                      <a:gd name="T11" fmla="*/ 36 w 36"/>
                      <a:gd name="T12" fmla="*/ 20 h 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" h="20">
                        <a:moveTo>
                          <a:pt x="0" y="0"/>
                        </a:moveTo>
                        <a:lnTo>
                          <a:pt x="36" y="16"/>
                        </a:lnTo>
                        <a:lnTo>
                          <a:pt x="36" y="2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69" name="Freeform 1633"/>
                  <p:cNvSpPr>
                    <a:spLocks noChangeArrowheads="1"/>
                  </p:cNvSpPr>
                  <p:nvPr/>
                </p:nvSpPr>
                <p:spPr bwMode="auto">
                  <a:xfrm>
                    <a:off x="278" y="323"/>
                    <a:ext cx="12" cy="9"/>
                  </a:xfrm>
                  <a:custGeom>
                    <a:avLst/>
                    <a:gdLst>
                      <a:gd name="T0" fmla="*/ 1 w 12"/>
                      <a:gd name="T1" fmla="*/ 0 h 8"/>
                      <a:gd name="T2" fmla="*/ 12 w 12"/>
                      <a:gd name="T3" fmla="*/ 9 h 8"/>
                      <a:gd name="T4" fmla="*/ 10 w 12"/>
                      <a:gd name="T5" fmla="*/ 10 h 8"/>
                      <a:gd name="T6" fmla="*/ 0 w 12"/>
                      <a:gd name="T7" fmla="*/ 0 h 8"/>
                      <a:gd name="T8" fmla="*/ 1 w 12"/>
                      <a:gd name="T9" fmla="*/ 0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8"/>
                      <a:gd name="T17" fmla="*/ 12 w 12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8">
                        <a:moveTo>
                          <a:pt x="1" y="0"/>
                        </a:moveTo>
                        <a:lnTo>
                          <a:pt x="12" y="7"/>
                        </a:lnTo>
                        <a:lnTo>
                          <a:pt x="10" y="8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70" name="Freeform 1634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259" y="33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60000 65536"/>
                      <a:gd name="T5" fmla="*/ 0 60000 65536"/>
                      <a:gd name="T6" fmla="*/ 0 w 8"/>
                      <a:gd name="T7" fmla="*/ 0 h 1"/>
                      <a:gd name="T8" fmla="*/ 8 w 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71" name="Line 1635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45" y="325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2" name="Line 1636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55" y="323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3" name="Line 1637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64" y="329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4" name="Line 1638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53" y="351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75" name="Freeform 1639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351"/>
                    <a:ext cx="4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3 w 4"/>
                      <a:gd name="T3" fmla="*/ 5 h 6"/>
                      <a:gd name="T4" fmla="*/ 4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76" name="Freeform 1640"/>
                  <p:cNvSpPr>
                    <a:spLocks noChangeArrowheads="1"/>
                  </p:cNvSpPr>
                  <p:nvPr/>
                </p:nvSpPr>
                <p:spPr bwMode="auto">
                  <a:xfrm>
                    <a:off x="222" y="353"/>
                    <a:ext cx="7" cy="8"/>
                  </a:xfrm>
                  <a:custGeom>
                    <a:avLst/>
                    <a:gdLst>
                      <a:gd name="T0" fmla="*/ 0 w 6"/>
                      <a:gd name="T1" fmla="*/ 0 h 8"/>
                      <a:gd name="T2" fmla="*/ 8 w 6"/>
                      <a:gd name="T3" fmla="*/ 4 h 8"/>
                      <a:gd name="T4" fmla="*/ 8 w 6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8"/>
                      <a:gd name="T11" fmla="*/ 6 w 6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8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6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77" name="Freeform 1641"/>
                  <p:cNvSpPr>
                    <a:spLocks noChangeArrowheads="1"/>
                  </p:cNvSpPr>
                  <p:nvPr/>
                </p:nvSpPr>
                <p:spPr bwMode="auto">
                  <a:xfrm>
                    <a:off x="207" y="357"/>
                    <a:ext cx="6" cy="7"/>
                  </a:xfrm>
                  <a:custGeom>
                    <a:avLst/>
                    <a:gdLst>
                      <a:gd name="T0" fmla="*/ 0 w 5"/>
                      <a:gd name="T1" fmla="*/ 0 h 7"/>
                      <a:gd name="T2" fmla="*/ 6 w 5"/>
                      <a:gd name="T3" fmla="*/ 4 h 7"/>
                      <a:gd name="T4" fmla="*/ 7 w 5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7"/>
                      <a:gd name="T11" fmla="*/ 5 w 5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7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5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78" name="Freeform 1642"/>
                  <p:cNvSpPr>
                    <a:spLocks noChangeArrowheads="1"/>
                  </p:cNvSpPr>
                  <p:nvPr/>
                </p:nvSpPr>
                <p:spPr bwMode="auto">
                  <a:xfrm>
                    <a:off x="123" y="372"/>
                    <a:ext cx="5" cy="8"/>
                  </a:xfrm>
                  <a:custGeom>
                    <a:avLst/>
                    <a:gdLst>
                      <a:gd name="T0" fmla="*/ 0 w 4"/>
                      <a:gd name="T1" fmla="*/ 0 h 7"/>
                      <a:gd name="T2" fmla="*/ 6 w 4"/>
                      <a:gd name="T3" fmla="*/ 3 h 7"/>
                      <a:gd name="T4" fmla="*/ 6 w 4"/>
                      <a:gd name="T5" fmla="*/ 9 h 7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7"/>
                      <a:gd name="T11" fmla="*/ 4 w 4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7">
                        <a:moveTo>
                          <a:pt x="0" y="0"/>
                        </a:moveTo>
                        <a:lnTo>
                          <a:pt x="4" y="3"/>
                        </a:lnTo>
                        <a:lnTo>
                          <a:pt x="4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79" name="Freeform 1643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77"/>
                    <a:ext cx="3" cy="7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2 h 7"/>
                      <a:gd name="T4" fmla="*/ 3 w 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2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80" name="Freeform 1644"/>
                  <p:cNvSpPr>
                    <a:spLocks noChangeArrowheads="1"/>
                  </p:cNvSpPr>
                  <p:nvPr/>
                </p:nvSpPr>
                <p:spPr bwMode="auto">
                  <a:xfrm>
                    <a:off x="87" y="379"/>
                    <a:ext cx="3" cy="8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6 h 7"/>
                      <a:gd name="T4" fmla="*/ 3 w 3"/>
                      <a:gd name="T5" fmla="*/ 9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4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81" name="Line 1645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82" y="37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2" name="Line 1646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74" y="36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3" name="Line 1647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64" y="36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4" name="Line 1648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78" y="35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5" name="Line 1649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95" y="37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6" name="Line 1650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7" y="36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7" name="Line 1651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90" y="36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8" name="Line 1652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93" y="357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89" name="Line 1653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81" y="35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0" name="Freeform 1654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95" y="346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6 w 6"/>
                      <a:gd name="T3" fmla="*/ 0 h 1"/>
                      <a:gd name="T4" fmla="*/ 0 60000 65536"/>
                      <a:gd name="T5" fmla="*/ 0 60000 65536"/>
                      <a:gd name="T6" fmla="*/ 0 w 6"/>
                      <a:gd name="T7" fmla="*/ 0 h 1"/>
                      <a:gd name="T8" fmla="*/ 6 w 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">
                        <a:moveTo>
                          <a:pt x="0" y="0"/>
                        </a:move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91" name="Line 1655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05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2" name="Line 1656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02" y="36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3" name="Line 1657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11" y="36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4" name="Line 1658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10" y="37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5" name="Line 1659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24" y="36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6" name="Line 1660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25" y="36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7" name="Line 1661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17" y="35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8" name="Line 1662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19" y="35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99" name="Line 1663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108" y="34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" name="Line 1664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6" y="36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" name="Line 1665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30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2" name="Line 1666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39" y="36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3" name="Line 1667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52" y="36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4" name="Line 1668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66" y="36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5" name="Line 1669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52" y="35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6" name="Line 1670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44" y="35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7" name="Line 1671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41" y="34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8" name="Line 1672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43" y="347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9" name="Line 1673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53" y="33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0" name="Line 1674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60" y="346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1" name="Line 1675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59" y="35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2" name="Line 1676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66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3" name="Line 1677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64" y="337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4" name="Line 1678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71" y="34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5" name="Line 1679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72" y="344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6" name="Line 1680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9" y="35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7" name="Line 1681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80" y="35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8" name="Line 1682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92" y="35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19" name="Line 168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91" y="35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0" name="Line 1684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83" y="34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1" name="Line 1685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95" y="3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2" name="Line 1686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198" y="336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3" name="Freeform 1687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195" y="345"/>
                    <a:ext cx="5" cy="0"/>
                  </a:xfrm>
                  <a:custGeom>
                    <a:avLst/>
                    <a:gdLst>
                      <a:gd name="T0" fmla="*/ 0 w 5"/>
                      <a:gd name="T1" fmla="*/ 5 w 5"/>
                      <a:gd name="T2" fmla="*/ 0 60000 65536"/>
                      <a:gd name="T3" fmla="*/ 0 60000 65536"/>
                      <a:gd name="T4" fmla="*/ 0 w 5"/>
                      <a:gd name="T5" fmla="*/ 5 w 5"/>
                    </a:gdLst>
                    <a:ahLst/>
                    <a:cxnLst>
                      <a:cxn ang="T2">
                        <a:pos x="T0" y="0"/>
                      </a:cxn>
                      <a:cxn ang="T3">
                        <a:pos x="T1" y="0"/>
                      </a:cxn>
                    </a:cxnLst>
                    <a:rect l="T4" t="0" r="T5" b="0"/>
                    <a:pathLst>
                      <a:path w="5">
                        <a:moveTo>
                          <a:pt x="0" y="0"/>
                        </a:move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24" name="Line 1688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03" y="34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5" name="Line 1689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06" y="35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6" name="Line 1690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06" y="3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7" name="Line 1691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06" y="33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8" name="Line 1692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08" y="342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29" name="Line 1693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217" y="34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0" name="Line 1694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44" y="328"/>
                    <a:ext cx="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1" name="Line 1695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49" y="33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2" name="Line 1696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18" y="33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3" name="Line 1697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218" y="32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4" name="Line 1698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29" y="34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5" name="Line 1699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29" y="34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6" name="Line 1700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31" y="33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7" name="Line 1701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71" y="37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38" name="Freeform 1702"/>
                  <p:cNvSpPr>
                    <a:spLocks noChangeArrowheads="1"/>
                  </p:cNvSpPr>
                  <p:nvPr/>
                </p:nvSpPr>
                <p:spPr bwMode="auto">
                  <a:xfrm>
                    <a:off x="63" y="331"/>
                    <a:ext cx="199" cy="44"/>
                  </a:xfrm>
                  <a:custGeom>
                    <a:avLst/>
                    <a:gdLst>
                      <a:gd name="T0" fmla="*/ 3 w 199"/>
                      <a:gd name="T1" fmla="*/ 33 h 44"/>
                      <a:gd name="T2" fmla="*/ 19 w 199"/>
                      <a:gd name="T3" fmla="*/ 30 h 44"/>
                      <a:gd name="T4" fmla="*/ 27 w 199"/>
                      <a:gd name="T5" fmla="*/ 35 h 44"/>
                      <a:gd name="T6" fmla="*/ 35 w 199"/>
                      <a:gd name="T7" fmla="*/ 28 h 44"/>
                      <a:gd name="T8" fmla="*/ 51 w 199"/>
                      <a:gd name="T9" fmla="*/ 43 h 44"/>
                      <a:gd name="T10" fmla="*/ 54 w 199"/>
                      <a:gd name="T11" fmla="*/ 37 h 44"/>
                      <a:gd name="T12" fmla="*/ 55 w 199"/>
                      <a:gd name="T13" fmla="*/ 30 h 44"/>
                      <a:gd name="T14" fmla="*/ 60 w 199"/>
                      <a:gd name="T15" fmla="*/ 23 h 44"/>
                      <a:gd name="T16" fmla="*/ 64 w 199"/>
                      <a:gd name="T17" fmla="*/ 19 h 44"/>
                      <a:gd name="T18" fmla="*/ 69 w 199"/>
                      <a:gd name="T19" fmla="*/ 33 h 44"/>
                      <a:gd name="T20" fmla="*/ 68 w 199"/>
                      <a:gd name="T21" fmla="*/ 28 h 44"/>
                      <a:gd name="T22" fmla="*/ 82 w 199"/>
                      <a:gd name="T23" fmla="*/ 31 h 44"/>
                      <a:gd name="T24" fmla="*/ 83 w 199"/>
                      <a:gd name="T25" fmla="*/ 25 h 44"/>
                      <a:gd name="T26" fmla="*/ 87 w 199"/>
                      <a:gd name="T27" fmla="*/ 19 h 44"/>
                      <a:gd name="T28" fmla="*/ 73 w 199"/>
                      <a:gd name="T29" fmla="*/ 21 h 44"/>
                      <a:gd name="T30" fmla="*/ 76 w 199"/>
                      <a:gd name="T31" fmla="*/ 16 h 44"/>
                      <a:gd name="T32" fmla="*/ 89 w 199"/>
                      <a:gd name="T33" fmla="*/ 13 h 44"/>
                      <a:gd name="T34" fmla="*/ 96 w 199"/>
                      <a:gd name="T35" fmla="*/ 22 h 44"/>
                      <a:gd name="T36" fmla="*/ 95 w 199"/>
                      <a:gd name="T37" fmla="*/ 28 h 44"/>
                      <a:gd name="T38" fmla="*/ 100 w 199"/>
                      <a:gd name="T39" fmla="*/ 17 h 44"/>
                      <a:gd name="T40" fmla="*/ 113 w 199"/>
                      <a:gd name="T41" fmla="*/ 15 h 44"/>
                      <a:gd name="T42" fmla="*/ 109 w 199"/>
                      <a:gd name="T43" fmla="*/ 21 h 44"/>
                      <a:gd name="T44" fmla="*/ 109 w 199"/>
                      <a:gd name="T45" fmla="*/ 28 h 44"/>
                      <a:gd name="T46" fmla="*/ 123 w 199"/>
                      <a:gd name="T47" fmla="*/ 24 h 44"/>
                      <a:gd name="T48" fmla="*/ 122 w 199"/>
                      <a:gd name="T49" fmla="*/ 18 h 44"/>
                      <a:gd name="T50" fmla="*/ 127 w 199"/>
                      <a:gd name="T51" fmla="*/ 12 h 44"/>
                      <a:gd name="T52" fmla="*/ 127 w 199"/>
                      <a:gd name="T53" fmla="*/ 8 h 44"/>
                      <a:gd name="T54" fmla="*/ 151 w 199"/>
                      <a:gd name="T55" fmla="*/ 5 h 44"/>
                      <a:gd name="T56" fmla="*/ 152 w 199"/>
                      <a:gd name="T57" fmla="*/ 10 h 44"/>
                      <a:gd name="T58" fmla="*/ 153 w 199"/>
                      <a:gd name="T59" fmla="*/ 24 h 44"/>
                      <a:gd name="T60" fmla="*/ 166 w 199"/>
                      <a:gd name="T61" fmla="*/ 0 h 44"/>
                      <a:gd name="T62" fmla="*/ 185 w 199"/>
                      <a:gd name="T63" fmla="*/ 8 h 44"/>
                      <a:gd name="T64" fmla="*/ 193 w 199"/>
                      <a:gd name="T65" fmla="*/ 11 h 44"/>
                      <a:gd name="T66" fmla="*/ 199 w 199"/>
                      <a:gd name="T67" fmla="*/ 16 h 4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99"/>
                      <a:gd name="T103" fmla="*/ 0 h 44"/>
                      <a:gd name="T104" fmla="*/ 199 w 199"/>
                      <a:gd name="T105" fmla="*/ 44 h 4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99" h="44">
                        <a:moveTo>
                          <a:pt x="0" y="34"/>
                        </a:moveTo>
                        <a:lnTo>
                          <a:pt x="3" y="33"/>
                        </a:lnTo>
                        <a:moveTo>
                          <a:pt x="15" y="31"/>
                        </a:moveTo>
                        <a:lnTo>
                          <a:pt x="19" y="30"/>
                        </a:lnTo>
                        <a:moveTo>
                          <a:pt x="23" y="36"/>
                        </a:moveTo>
                        <a:lnTo>
                          <a:pt x="27" y="35"/>
                        </a:lnTo>
                        <a:moveTo>
                          <a:pt x="32" y="28"/>
                        </a:moveTo>
                        <a:lnTo>
                          <a:pt x="35" y="28"/>
                        </a:lnTo>
                        <a:moveTo>
                          <a:pt x="48" y="44"/>
                        </a:moveTo>
                        <a:lnTo>
                          <a:pt x="51" y="43"/>
                        </a:lnTo>
                        <a:moveTo>
                          <a:pt x="51" y="37"/>
                        </a:moveTo>
                        <a:lnTo>
                          <a:pt x="54" y="37"/>
                        </a:lnTo>
                        <a:moveTo>
                          <a:pt x="52" y="31"/>
                        </a:moveTo>
                        <a:lnTo>
                          <a:pt x="55" y="30"/>
                        </a:lnTo>
                        <a:moveTo>
                          <a:pt x="57" y="24"/>
                        </a:moveTo>
                        <a:lnTo>
                          <a:pt x="60" y="23"/>
                        </a:lnTo>
                        <a:moveTo>
                          <a:pt x="60" y="20"/>
                        </a:moveTo>
                        <a:lnTo>
                          <a:pt x="64" y="19"/>
                        </a:lnTo>
                        <a:moveTo>
                          <a:pt x="66" y="34"/>
                        </a:moveTo>
                        <a:lnTo>
                          <a:pt x="69" y="33"/>
                        </a:lnTo>
                        <a:moveTo>
                          <a:pt x="66" y="28"/>
                        </a:moveTo>
                        <a:lnTo>
                          <a:pt x="68" y="28"/>
                        </a:lnTo>
                        <a:moveTo>
                          <a:pt x="80" y="32"/>
                        </a:moveTo>
                        <a:lnTo>
                          <a:pt x="82" y="31"/>
                        </a:lnTo>
                        <a:moveTo>
                          <a:pt x="79" y="26"/>
                        </a:moveTo>
                        <a:lnTo>
                          <a:pt x="83" y="25"/>
                        </a:lnTo>
                        <a:moveTo>
                          <a:pt x="85" y="20"/>
                        </a:moveTo>
                        <a:lnTo>
                          <a:pt x="87" y="19"/>
                        </a:lnTo>
                        <a:moveTo>
                          <a:pt x="71" y="21"/>
                        </a:moveTo>
                        <a:lnTo>
                          <a:pt x="73" y="21"/>
                        </a:lnTo>
                        <a:moveTo>
                          <a:pt x="73" y="16"/>
                        </a:moveTo>
                        <a:lnTo>
                          <a:pt x="76" y="16"/>
                        </a:lnTo>
                        <a:moveTo>
                          <a:pt x="86" y="14"/>
                        </a:moveTo>
                        <a:lnTo>
                          <a:pt x="89" y="13"/>
                        </a:lnTo>
                        <a:moveTo>
                          <a:pt x="94" y="23"/>
                        </a:moveTo>
                        <a:lnTo>
                          <a:pt x="96" y="22"/>
                        </a:lnTo>
                        <a:moveTo>
                          <a:pt x="93" y="29"/>
                        </a:moveTo>
                        <a:lnTo>
                          <a:pt x="95" y="28"/>
                        </a:lnTo>
                        <a:moveTo>
                          <a:pt x="99" y="17"/>
                        </a:moveTo>
                        <a:lnTo>
                          <a:pt x="100" y="17"/>
                        </a:lnTo>
                        <a:moveTo>
                          <a:pt x="110" y="15"/>
                        </a:moveTo>
                        <a:lnTo>
                          <a:pt x="113" y="15"/>
                        </a:lnTo>
                        <a:moveTo>
                          <a:pt x="108" y="22"/>
                        </a:moveTo>
                        <a:lnTo>
                          <a:pt x="109" y="21"/>
                        </a:lnTo>
                        <a:moveTo>
                          <a:pt x="107" y="28"/>
                        </a:moveTo>
                        <a:lnTo>
                          <a:pt x="109" y="28"/>
                        </a:lnTo>
                        <a:moveTo>
                          <a:pt x="120" y="25"/>
                        </a:moveTo>
                        <a:lnTo>
                          <a:pt x="123" y="24"/>
                        </a:lnTo>
                        <a:moveTo>
                          <a:pt x="121" y="19"/>
                        </a:moveTo>
                        <a:lnTo>
                          <a:pt x="122" y="18"/>
                        </a:lnTo>
                        <a:moveTo>
                          <a:pt x="124" y="13"/>
                        </a:moveTo>
                        <a:lnTo>
                          <a:pt x="127" y="12"/>
                        </a:lnTo>
                        <a:moveTo>
                          <a:pt x="124" y="8"/>
                        </a:moveTo>
                        <a:lnTo>
                          <a:pt x="127" y="8"/>
                        </a:lnTo>
                        <a:moveTo>
                          <a:pt x="149" y="6"/>
                        </a:moveTo>
                        <a:lnTo>
                          <a:pt x="151" y="5"/>
                        </a:lnTo>
                        <a:moveTo>
                          <a:pt x="149" y="10"/>
                        </a:moveTo>
                        <a:lnTo>
                          <a:pt x="152" y="10"/>
                        </a:lnTo>
                        <a:moveTo>
                          <a:pt x="151" y="25"/>
                        </a:moveTo>
                        <a:lnTo>
                          <a:pt x="153" y="24"/>
                        </a:lnTo>
                        <a:moveTo>
                          <a:pt x="169" y="0"/>
                        </a:moveTo>
                        <a:lnTo>
                          <a:pt x="166" y="0"/>
                        </a:lnTo>
                        <a:moveTo>
                          <a:pt x="181" y="9"/>
                        </a:moveTo>
                        <a:lnTo>
                          <a:pt x="185" y="8"/>
                        </a:lnTo>
                        <a:moveTo>
                          <a:pt x="187" y="13"/>
                        </a:moveTo>
                        <a:lnTo>
                          <a:pt x="193" y="11"/>
                        </a:lnTo>
                        <a:moveTo>
                          <a:pt x="195" y="17"/>
                        </a:moveTo>
                        <a:lnTo>
                          <a:pt x="199" y="16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39" name="Oval 1703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399" y="315"/>
                    <a:ext cx="5" cy="1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40" name="Freeform 1704"/>
                  <p:cNvSpPr>
                    <a:spLocks noChangeArrowheads="1"/>
                  </p:cNvSpPr>
                  <p:nvPr/>
                </p:nvSpPr>
                <p:spPr bwMode="auto">
                  <a:xfrm>
                    <a:off x="4" y="0"/>
                    <a:ext cx="238" cy="269"/>
                  </a:xfrm>
                  <a:custGeom>
                    <a:avLst/>
                    <a:gdLst>
                      <a:gd name="T0" fmla="*/ 0 w 238"/>
                      <a:gd name="T1" fmla="*/ 0 h 268"/>
                      <a:gd name="T2" fmla="*/ 231 w 238"/>
                      <a:gd name="T3" fmla="*/ 16 h 268"/>
                      <a:gd name="T4" fmla="*/ 238 w 238"/>
                      <a:gd name="T5" fmla="*/ 247 h 268"/>
                      <a:gd name="T6" fmla="*/ 9 w 238"/>
                      <a:gd name="T7" fmla="*/ 270 h 268"/>
                      <a:gd name="T8" fmla="*/ 0 w 238"/>
                      <a:gd name="T9" fmla="*/ 0 h 2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8"/>
                      <a:gd name="T16" fmla="*/ 0 h 268"/>
                      <a:gd name="T17" fmla="*/ 238 w 238"/>
                      <a:gd name="T18" fmla="*/ 268 h 2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8" h="268">
                        <a:moveTo>
                          <a:pt x="0" y="0"/>
                        </a:moveTo>
                        <a:lnTo>
                          <a:pt x="231" y="16"/>
                        </a:lnTo>
                        <a:lnTo>
                          <a:pt x="238" y="245"/>
                        </a:lnTo>
                        <a:lnTo>
                          <a:pt x="9" y="268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41" name="Freeform 1705"/>
                  <p:cNvSpPr>
                    <a:spLocks noChangeArrowheads="1"/>
                  </p:cNvSpPr>
                  <p:nvPr/>
                </p:nvSpPr>
                <p:spPr bwMode="auto">
                  <a:xfrm>
                    <a:off x="16" y="12"/>
                    <a:ext cx="217" cy="226"/>
                  </a:xfrm>
                  <a:custGeom>
                    <a:avLst/>
                    <a:gdLst>
                      <a:gd name="T0" fmla="*/ 0 w 216"/>
                      <a:gd name="T1" fmla="*/ 0 h 226"/>
                      <a:gd name="T2" fmla="*/ 213 w 216"/>
                      <a:gd name="T3" fmla="*/ 14 h 226"/>
                      <a:gd name="T4" fmla="*/ 218 w 216"/>
                      <a:gd name="T5" fmla="*/ 210 h 226"/>
                      <a:gd name="T6" fmla="*/ 7 w 216"/>
                      <a:gd name="T7" fmla="*/ 226 h 226"/>
                      <a:gd name="T8" fmla="*/ 0 w 216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"/>
                      <a:gd name="T16" fmla="*/ 0 h 226"/>
                      <a:gd name="T17" fmla="*/ 216 w 216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" h="226">
                        <a:moveTo>
                          <a:pt x="0" y="0"/>
                        </a:moveTo>
                        <a:lnTo>
                          <a:pt x="211" y="14"/>
                        </a:lnTo>
                        <a:lnTo>
                          <a:pt x="216" y="210"/>
                        </a:lnTo>
                        <a:lnTo>
                          <a:pt x="7" y="226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42" name="Freeform 1706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238"/>
                    <a:ext cx="209" cy="24"/>
                  </a:xfrm>
                  <a:custGeom>
                    <a:avLst/>
                    <a:gdLst>
                      <a:gd name="T0" fmla="*/ 0 w 209"/>
                      <a:gd name="T1" fmla="*/ 25 h 23"/>
                      <a:gd name="T2" fmla="*/ 0 w 209"/>
                      <a:gd name="T3" fmla="*/ 21 h 23"/>
                      <a:gd name="T4" fmla="*/ 209 w 209"/>
                      <a:gd name="T5" fmla="*/ 0 h 23"/>
                      <a:gd name="T6" fmla="*/ 209 w 209"/>
                      <a:gd name="T7" fmla="*/ 3 h 23"/>
                      <a:gd name="T8" fmla="*/ 0 w 209"/>
                      <a:gd name="T9" fmla="*/ 25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23"/>
                      <a:gd name="T17" fmla="*/ 209 w 209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23">
                        <a:moveTo>
                          <a:pt x="0" y="23"/>
                        </a:moveTo>
                        <a:lnTo>
                          <a:pt x="0" y="19"/>
                        </a:lnTo>
                        <a:lnTo>
                          <a:pt x="209" y="0"/>
                        </a:lnTo>
                        <a:lnTo>
                          <a:pt x="209" y="3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43" name="Freeform 1707"/>
                  <p:cNvSpPr>
                    <a:spLocks noChangeArrowheads="1"/>
                  </p:cNvSpPr>
                  <p:nvPr/>
                </p:nvSpPr>
                <p:spPr bwMode="auto">
                  <a:xfrm>
                    <a:off x="264" y="266"/>
                    <a:ext cx="88" cy="22"/>
                  </a:xfrm>
                  <a:custGeom>
                    <a:avLst/>
                    <a:gdLst>
                      <a:gd name="T0" fmla="*/ 8 w 88"/>
                      <a:gd name="T1" fmla="*/ 10 h 21"/>
                      <a:gd name="T2" fmla="*/ 88 w 88"/>
                      <a:gd name="T3" fmla="*/ 0 h 21"/>
                      <a:gd name="T4" fmla="*/ 81 w 88"/>
                      <a:gd name="T5" fmla="*/ 13 h 21"/>
                      <a:gd name="T6" fmla="*/ 0 w 88"/>
                      <a:gd name="T7" fmla="*/ 23 h 21"/>
                      <a:gd name="T8" fmla="*/ 8 w 88"/>
                      <a:gd name="T9" fmla="*/ 1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21"/>
                      <a:gd name="T17" fmla="*/ 88 w 88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21">
                        <a:moveTo>
                          <a:pt x="8" y="10"/>
                        </a:moveTo>
                        <a:lnTo>
                          <a:pt x="88" y="0"/>
                        </a:lnTo>
                        <a:cubicBezTo>
                          <a:pt x="88" y="0"/>
                          <a:pt x="86" y="7"/>
                          <a:pt x="81" y="11"/>
                        </a:cubicBezTo>
                        <a:lnTo>
                          <a:pt x="0" y="21"/>
                        </a:lnTo>
                        <a:lnTo>
                          <a:pt x="8" y="1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44" name="Freeform 1708"/>
                  <p:cNvSpPr>
                    <a:spLocks noChangeArrowheads="1"/>
                  </p:cNvSpPr>
                  <p:nvPr/>
                </p:nvSpPr>
                <p:spPr bwMode="auto">
                  <a:xfrm>
                    <a:off x="400" y="333"/>
                    <a:ext cx="22" cy="7"/>
                  </a:xfrm>
                  <a:custGeom>
                    <a:avLst/>
                    <a:gdLst>
                      <a:gd name="T0" fmla="*/ 1 w 21"/>
                      <a:gd name="T1" fmla="*/ 2 h 7"/>
                      <a:gd name="T2" fmla="*/ 23 w 21"/>
                      <a:gd name="T3" fmla="*/ 0 h 7"/>
                      <a:gd name="T4" fmla="*/ 23 w 21"/>
                      <a:gd name="T5" fmla="*/ 3 h 7"/>
                      <a:gd name="T6" fmla="*/ 13 w 21"/>
                      <a:gd name="T7" fmla="*/ 7 h 7"/>
                      <a:gd name="T8" fmla="*/ 0 w 21"/>
                      <a:gd name="T9" fmla="*/ 6 h 7"/>
                      <a:gd name="T10" fmla="*/ 1 w 21"/>
                      <a:gd name="T11" fmla="*/ 2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7"/>
                      <a:gd name="T20" fmla="*/ 21 w 21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7">
                        <a:moveTo>
                          <a:pt x="1" y="2"/>
                        </a:moveTo>
                        <a:lnTo>
                          <a:pt x="21" y="0"/>
                        </a:lnTo>
                        <a:lnTo>
                          <a:pt x="21" y="3"/>
                        </a:lnTo>
                        <a:cubicBezTo>
                          <a:pt x="21" y="3"/>
                          <a:pt x="17" y="6"/>
                          <a:pt x="11" y="7"/>
                        </a:cubicBezTo>
                        <a:cubicBezTo>
                          <a:pt x="11" y="7"/>
                          <a:pt x="5" y="8"/>
                          <a:pt x="0" y="6"/>
                        </a:cubicBezTo>
                        <a:lnTo>
                          <a:pt x="1" y="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45" name="Freeform 1709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301"/>
                    <a:ext cx="273" cy="46"/>
                  </a:xfrm>
                  <a:custGeom>
                    <a:avLst/>
                    <a:gdLst>
                      <a:gd name="T0" fmla="*/ 6 w 272"/>
                      <a:gd name="T1" fmla="*/ 46 h 46"/>
                      <a:gd name="T2" fmla="*/ 274 w 272"/>
                      <a:gd name="T3" fmla="*/ 4 h 46"/>
                      <a:gd name="T4" fmla="*/ 265 w 272"/>
                      <a:gd name="T5" fmla="*/ 0 h 46"/>
                      <a:gd name="T6" fmla="*/ 0 w 272"/>
                      <a:gd name="T7" fmla="*/ 38 h 46"/>
                      <a:gd name="T8" fmla="*/ 6 w 272"/>
                      <a:gd name="T9" fmla="*/ 46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46"/>
                      <a:gd name="T17" fmla="*/ 272 w 272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46">
                        <a:moveTo>
                          <a:pt x="6" y="46"/>
                        </a:moveTo>
                        <a:lnTo>
                          <a:pt x="272" y="4"/>
                        </a:lnTo>
                        <a:lnTo>
                          <a:pt x="263" y="0"/>
                        </a:lnTo>
                        <a:lnTo>
                          <a:pt x="0" y="38"/>
                        </a:lnTo>
                        <a:lnTo>
                          <a:pt x="6" y="4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246" name="Line 1710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43" y="334"/>
                    <a:ext cx="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7" name="Line 1711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41" y="32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8" name="Line 1712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31" y="308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20" name="Group 1713"/>
                <p:cNvGrpSpPr>
                  <a:grpSpLocks/>
                </p:cNvGrpSpPr>
                <p:nvPr/>
              </p:nvGrpSpPr>
              <p:grpSpPr bwMode="auto">
                <a:xfrm>
                  <a:off x="177" y="142"/>
                  <a:ext cx="509" cy="492"/>
                  <a:chOff x="0" y="0"/>
                  <a:chExt cx="509" cy="492"/>
                </a:xfrm>
              </p:grpSpPr>
              <p:sp>
                <p:nvSpPr>
                  <p:cNvPr id="4021" name="Freeform 1714"/>
                  <p:cNvSpPr>
                    <a:spLocks noChangeArrowheads="1"/>
                  </p:cNvSpPr>
                  <p:nvPr/>
                </p:nvSpPr>
                <p:spPr bwMode="auto">
                  <a:xfrm>
                    <a:off x="87" y="333"/>
                    <a:ext cx="153" cy="50"/>
                  </a:xfrm>
                  <a:custGeom>
                    <a:avLst/>
                    <a:gdLst>
                      <a:gd name="T0" fmla="*/ 0 w 152"/>
                      <a:gd name="T1" fmla="*/ 48 h 50"/>
                      <a:gd name="T2" fmla="*/ 3 w 152"/>
                      <a:gd name="T3" fmla="*/ 37 h 50"/>
                      <a:gd name="T4" fmla="*/ 9 w 152"/>
                      <a:gd name="T5" fmla="*/ 29 h 50"/>
                      <a:gd name="T6" fmla="*/ 145 w 152"/>
                      <a:gd name="T7" fmla="*/ 27 h 50"/>
                      <a:gd name="T8" fmla="*/ 152 w 152"/>
                      <a:gd name="T9" fmla="*/ 34 h 50"/>
                      <a:gd name="T10" fmla="*/ 154 w 152"/>
                      <a:gd name="T11" fmla="*/ 45 h 50"/>
                      <a:gd name="T12" fmla="*/ 136 w 152"/>
                      <a:gd name="T13" fmla="*/ 56 h 50"/>
                      <a:gd name="T14" fmla="*/ 13 w 152"/>
                      <a:gd name="T15" fmla="*/ 57 h 50"/>
                      <a:gd name="T16" fmla="*/ 0 w 152"/>
                      <a:gd name="T17" fmla="*/ 48 h 5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2"/>
                      <a:gd name="T28" fmla="*/ 0 h 50"/>
                      <a:gd name="T29" fmla="*/ 152 w 152"/>
                      <a:gd name="T30" fmla="*/ 50 h 5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2" h="50">
                        <a:moveTo>
                          <a:pt x="0" y="48"/>
                        </a:moveTo>
                        <a:cubicBezTo>
                          <a:pt x="0" y="48"/>
                          <a:pt x="0" y="42"/>
                          <a:pt x="3" y="37"/>
                        </a:cubicBezTo>
                        <a:cubicBezTo>
                          <a:pt x="3" y="37"/>
                          <a:pt x="5" y="33"/>
                          <a:pt x="9" y="29"/>
                        </a:cubicBezTo>
                        <a:cubicBezTo>
                          <a:pt x="9" y="29"/>
                          <a:pt x="76" y="0"/>
                          <a:pt x="143" y="27"/>
                        </a:cubicBezTo>
                        <a:cubicBezTo>
                          <a:pt x="143" y="27"/>
                          <a:pt x="147" y="30"/>
                          <a:pt x="150" y="34"/>
                        </a:cubicBezTo>
                        <a:cubicBezTo>
                          <a:pt x="150" y="34"/>
                          <a:pt x="152" y="39"/>
                          <a:pt x="152" y="45"/>
                        </a:cubicBezTo>
                        <a:cubicBezTo>
                          <a:pt x="152" y="45"/>
                          <a:pt x="144" y="53"/>
                          <a:pt x="134" y="56"/>
                        </a:cubicBezTo>
                        <a:cubicBezTo>
                          <a:pt x="134" y="56"/>
                          <a:pt x="74" y="72"/>
                          <a:pt x="13" y="57"/>
                        </a:cubicBezTo>
                        <a:cubicBezTo>
                          <a:pt x="13" y="57"/>
                          <a:pt x="5" y="55"/>
                          <a:pt x="0" y="48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22" name="Freeform 1715"/>
                  <p:cNvSpPr>
                    <a:spLocks noChangeArrowheads="1"/>
                  </p:cNvSpPr>
                  <p:nvPr/>
                </p:nvSpPr>
                <p:spPr bwMode="auto">
                  <a:xfrm>
                    <a:off x="94" y="336"/>
                    <a:ext cx="139" cy="34"/>
                  </a:xfrm>
                  <a:custGeom>
                    <a:avLst/>
                    <a:gdLst>
                      <a:gd name="T0" fmla="*/ 8 w 139"/>
                      <a:gd name="T1" fmla="*/ 14 h 34"/>
                      <a:gd name="T2" fmla="*/ 12 w 139"/>
                      <a:gd name="T3" fmla="*/ 11 h 34"/>
                      <a:gd name="T4" fmla="*/ 18 w 139"/>
                      <a:gd name="T5" fmla="*/ 8 h 34"/>
                      <a:gd name="T6" fmla="*/ 27 w 139"/>
                      <a:gd name="T7" fmla="*/ 5 h 34"/>
                      <a:gd name="T8" fmla="*/ 37 w 139"/>
                      <a:gd name="T9" fmla="*/ 3 h 34"/>
                      <a:gd name="T10" fmla="*/ 49 w 139"/>
                      <a:gd name="T11" fmla="*/ 1 h 34"/>
                      <a:gd name="T12" fmla="*/ 62 w 139"/>
                      <a:gd name="T13" fmla="*/ 0 h 34"/>
                      <a:gd name="T14" fmla="*/ 76 w 139"/>
                      <a:gd name="T15" fmla="*/ 0 h 34"/>
                      <a:gd name="T16" fmla="*/ 89 w 139"/>
                      <a:gd name="T17" fmla="*/ 0 h 34"/>
                      <a:gd name="T18" fmla="*/ 101 w 139"/>
                      <a:gd name="T19" fmla="*/ 2 h 34"/>
                      <a:gd name="T20" fmla="*/ 111 w 139"/>
                      <a:gd name="T21" fmla="*/ 3 h 34"/>
                      <a:gd name="T22" fmla="*/ 120 w 139"/>
                      <a:gd name="T23" fmla="*/ 6 h 34"/>
                      <a:gd name="T24" fmla="*/ 127 w 139"/>
                      <a:gd name="T25" fmla="*/ 9 h 34"/>
                      <a:gd name="T26" fmla="*/ 131 w 139"/>
                      <a:gd name="T27" fmla="*/ 12 h 34"/>
                      <a:gd name="T28" fmla="*/ 132 w 139"/>
                      <a:gd name="T29" fmla="*/ 15 h 34"/>
                      <a:gd name="T30" fmla="*/ 130 w 139"/>
                      <a:gd name="T31" fmla="*/ 19 h 34"/>
                      <a:gd name="T32" fmla="*/ 126 w 139"/>
                      <a:gd name="T33" fmla="*/ 22 h 34"/>
                      <a:gd name="T34" fmla="*/ 119 w 139"/>
                      <a:gd name="T35" fmla="*/ 25 h 34"/>
                      <a:gd name="T36" fmla="*/ 110 w 139"/>
                      <a:gd name="T37" fmla="*/ 28 h 34"/>
                      <a:gd name="T38" fmla="*/ 99 w 139"/>
                      <a:gd name="T39" fmla="*/ 30 h 34"/>
                      <a:gd name="T40" fmla="*/ 87 w 139"/>
                      <a:gd name="T41" fmla="*/ 31 h 34"/>
                      <a:gd name="T42" fmla="*/ 74 w 139"/>
                      <a:gd name="T43" fmla="*/ 32 h 34"/>
                      <a:gd name="T44" fmla="*/ 61 w 139"/>
                      <a:gd name="T45" fmla="*/ 33 h 34"/>
                      <a:gd name="T46" fmla="*/ 48 w 139"/>
                      <a:gd name="T47" fmla="*/ 32 h 34"/>
                      <a:gd name="T48" fmla="*/ 37 w 139"/>
                      <a:gd name="T49" fmla="*/ 31 h 34"/>
                      <a:gd name="T50" fmla="*/ 26 w 139"/>
                      <a:gd name="T51" fmla="*/ 29 h 34"/>
                      <a:gd name="T52" fmla="*/ 18 w 139"/>
                      <a:gd name="T53" fmla="*/ 27 h 34"/>
                      <a:gd name="T54" fmla="*/ 11 w 139"/>
                      <a:gd name="T55" fmla="*/ 24 h 34"/>
                      <a:gd name="T56" fmla="*/ 8 w 139"/>
                      <a:gd name="T57" fmla="*/ 20 h 34"/>
                      <a:gd name="T58" fmla="*/ 0 w 139"/>
                      <a:gd name="T59" fmla="*/ 18 h 34"/>
                      <a:gd name="T60" fmla="*/ 1 w 139"/>
                      <a:gd name="T61" fmla="*/ 14 h 34"/>
                      <a:gd name="T62" fmla="*/ 6 w 139"/>
                      <a:gd name="T63" fmla="*/ 11 h 34"/>
                      <a:gd name="T64" fmla="*/ 14 w 139"/>
                      <a:gd name="T65" fmla="*/ 8 h 34"/>
                      <a:gd name="T66" fmla="*/ 24 w 139"/>
                      <a:gd name="T67" fmla="*/ 5 h 34"/>
                      <a:gd name="T68" fmla="*/ 36 w 139"/>
                      <a:gd name="T69" fmla="*/ 2 h 34"/>
                      <a:gd name="T70" fmla="*/ 49 w 139"/>
                      <a:gd name="T71" fmla="*/ 1 h 34"/>
                      <a:gd name="T72" fmla="*/ 64 w 139"/>
                      <a:gd name="T73" fmla="*/ 0 h 34"/>
                      <a:gd name="T74" fmla="*/ 78 w 139"/>
                      <a:gd name="T75" fmla="*/ 0 h 34"/>
                      <a:gd name="T76" fmla="*/ 92 w 139"/>
                      <a:gd name="T77" fmla="*/ 0 h 34"/>
                      <a:gd name="T78" fmla="*/ 106 w 139"/>
                      <a:gd name="T79" fmla="*/ 1 h 34"/>
                      <a:gd name="T80" fmla="*/ 117 w 139"/>
                      <a:gd name="T81" fmla="*/ 3 h 34"/>
                      <a:gd name="T82" fmla="*/ 127 w 139"/>
                      <a:gd name="T83" fmla="*/ 6 h 34"/>
                      <a:gd name="T84" fmla="*/ 134 w 139"/>
                      <a:gd name="T85" fmla="*/ 9 h 34"/>
                      <a:gd name="T86" fmla="*/ 138 w 139"/>
                      <a:gd name="T87" fmla="*/ 12 h 34"/>
                      <a:gd name="T88" fmla="*/ 139 w 139"/>
                      <a:gd name="T89" fmla="*/ 16 h 34"/>
                      <a:gd name="T90" fmla="*/ 137 w 139"/>
                      <a:gd name="T91" fmla="*/ 20 h 34"/>
                      <a:gd name="T92" fmla="*/ 132 w 139"/>
                      <a:gd name="T93" fmla="*/ 23 h 34"/>
                      <a:gd name="T94" fmla="*/ 124 w 139"/>
                      <a:gd name="T95" fmla="*/ 26 h 34"/>
                      <a:gd name="T96" fmla="*/ 114 w 139"/>
                      <a:gd name="T97" fmla="*/ 29 h 34"/>
                      <a:gd name="T98" fmla="*/ 102 w 139"/>
                      <a:gd name="T99" fmla="*/ 31 h 34"/>
                      <a:gd name="T100" fmla="*/ 88 w 139"/>
                      <a:gd name="T101" fmla="*/ 33 h 34"/>
                      <a:gd name="T102" fmla="*/ 73 w 139"/>
                      <a:gd name="T103" fmla="*/ 34 h 34"/>
                      <a:gd name="T104" fmla="*/ 58 w 139"/>
                      <a:gd name="T105" fmla="*/ 34 h 34"/>
                      <a:gd name="T106" fmla="*/ 44 w 139"/>
                      <a:gd name="T107" fmla="*/ 33 h 34"/>
                      <a:gd name="T108" fmla="*/ 31 w 139"/>
                      <a:gd name="T109" fmla="*/ 32 h 34"/>
                      <a:gd name="T110" fmla="*/ 20 w 139"/>
                      <a:gd name="T111" fmla="*/ 30 h 34"/>
                      <a:gd name="T112" fmla="*/ 10 w 139"/>
                      <a:gd name="T113" fmla="*/ 27 h 34"/>
                      <a:gd name="T114" fmla="*/ 4 w 139"/>
                      <a:gd name="T115" fmla="*/ 24 h 34"/>
                      <a:gd name="T116" fmla="*/ 0 w 139"/>
                      <a:gd name="T117" fmla="*/ 21 h 34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39"/>
                      <a:gd name="T178" fmla="*/ 0 h 34"/>
                      <a:gd name="T179" fmla="*/ 139 w 139"/>
                      <a:gd name="T180" fmla="*/ 34 h 34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39" h="34">
                        <a:moveTo>
                          <a:pt x="7" y="18"/>
                        </a:moveTo>
                        <a:lnTo>
                          <a:pt x="7" y="17"/>
                        </a:lnTo>
                        <a:lnTo>
                          <a:pt x="7" y="16"/>
                        </a:lnTo>
                        <a:lnTo>
                          <a:pt x="7" y="15"/>
                        </a:lnTo>
                        <a:lnTo>
                          <a:pt x="8" y="14"/>
                        </a:lnTo>
                        <a:lnTo>
                          <a:pt x="9" y="13"/>
                        </a:lnTo>
                        <a:lnTo>
                          <a:pt x="10" y="13"/>
                        </a:lnTo>
                        <a:lnTo>
                          <a:pt x="10" y="12"/>
                        </a:lnTo>
                        <a:lnTo>
                          <a:pt x="11" y="12"/>
                        </a:lnTo>
                        <a:lnTo>
                          <a:pt x="11" y="11"/>
                        </a:lnTo>
                        <a:lnTo>
                          <a:pt x="12" y="11"/>
                        </a:lnTo>
                        <a:lnTo>
                          <a:pt x="13" y="10"/>
                        </a:lnTo>
                        <a:lnTo>
                          <a:pt x="14" y="10"/>
                        </a:lnTo>
                        <a:lnTo>
                          <a:pt x="15" y="9"/>
                        </a:lnTo>
                        <a:lnTo>
                          <a:pt x="16" y="9"/>
                        </a:lnTo>
                        <a:lnTo>
                          <a:pt x="17" y="8"/>
                        </a:lnTo>
                        <a:lnTo>
                          <a:pt x="18" y="8"/>
                        </a:lnTo>
                        <a:lnTo>
                          <a:pt x="19" y="8"/>
                        </a:lnTo>
                        <a:lnTo>
                          <a:pt x="19" y="7"/>
                        </a:lnTo>
                        <a:lnTo>
                          <a:pt x="20" y="7"/>
                        </a:lnTo>
                        <a:lnTo>
                          <a:pt x="21" y="7"/>
                        </a:lnTo>
                        <a:lnTo>
                          <a:pt x="22" y="7"/>
                        </a:lnTo>
                        <a:lnTo>
                          <a:pt x="23" y="6"/>
                        </a:lnTo>
                        <a:lnTo>
                          <a:pt x="24" y="6"/>
                        </a:lnTo>
                        <a:lnTo>
                          <a:pt x="25" y="6"/>
                        </a:lnTo>
                        <a:lnTo>
                          <a:pt x="26" y="5"/>
                        </a:lnTo>
                        <a:lnTo>
                          <a:pt x="27" y="5"/>
                        </a:lnTo>
                        <a:lnTo>
                          <a:pt x="28" y="5"/>
                        </a:lnTo>
                        <a:lnTo>
                          <a:pt x="29" y="5"/>
                        </a:lnTo>
                        <a:lnTo>
                          <a:pt x="30" y="4"/>
                        </a:lnTo>
                        <a:lnTo>
                          <a:pt x="31" y="4"/>
                        </a:lnTo>
                        <a:lnTo>
                          <a:pt x="32" y="4"/>
                        </a:lnTo>
                        <a:lnTo>
                          <a:pt x="33" y="4"/>
                        </a:lnTo>
                        <a:lnTo>
                          <a:pt x="34" y="4"/>
                        </a:lnTo>
                        <a:lnTo>
                          <a:pt x="35" y="3"/>
                        </a:lnTo>
                        <a:lnTo>
                          <a:pt x="36" y="3"/>
                        </a:lnTo>
                        <a:lnTo>
                          <a:pt x="37" y="3"/>
                        </a:lnTo>
                        <a:lnTo>
                          <a:pt x="38" y="3"/>
                        </a:lnTo>
                        <a:lnTo>
                          <a:pt x="39" y="3"/>
                        </a:lnTo>
                        <a:lnTo>
                          <a:pt x="40" y="2"/>
                        </a:lnTo>
                        <a:lnTo>
                          <a:pt x="41" y="2"/>
                        </a:lnTo>
                        <a:lnTo>
                          <a:pt x="42" y="2"/>
                        </a:lnTo>
                        <a:lnTo>
                          <a:pt x="43" y="2"/>
                        </a:lnTo>
                        <a:lnTo>
                          <a:pt x="44" y="2"/>
                        </a:lnTo>
                        <a:lnTo>
                          <a:pt x="45" y="2"/>
                        </a:lnTo>
                        <a:lnTo>
                          <a:pt x="46" y="2"/>
                        </a:lnTo>
                        <a:lnTo>
                          <a:pt x="47" y="2"/>
                        </a:lnTo>
                        <a:lnTo>
                          <a:pt x="48" y="1"/>
                        </a:lnTo>
                        <a:lnTo>
                          <a:pt x="49" y="1"/>
                        </a:lnTo>
                        <a:lnTo>
                          <a:pt x="50" y="1"/>
                        </a:lnTo>
                        <a:lnTo>
                          <a:pt x="52" y="1"/>
                        </a:lnTo>
                        <a:lnTo>
                          <a:pt x="53" y="1"/>
                        </a:lnTo>
                        <a:lnTo>
                          <a:pt x="54" y="1"/>
                        </a:lnTo>
                        <a:lnTo>
                          <a:pt x="55" y="1"/>
                        </a:lnTo>
                        <a:lnTo>
                          <a:pt x="56" y="1"/>
                        </a:lnTo>
                        <a:lnTo>
                          <a:pt x="57" y="1"/>
                        </a:lnTo>
                        <a:lnTo>
                          <a:pt x="58" y="1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0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89" y="0"/>
                        </a:lnTo>
                        <a:lnTo>
                          <a:pt x="90" y="1"/>
                        </a:lnTo>
                        <a:lnTo>
                          <a:pt x="91" y="1"/>
                        </a:lnTo>
                        <a:lnTo>
                          <a:pt x="92" y="1"/>
                        </a:lnTo>
                        <a:lnTo>
                          <a:pt x="93" y="1"/>
                        </a:lnTo>
                        <a:lnTo>
                          <a:pt x="94" y="1"/>
                        </a:lnTo>
                        <a:lnTo>
                          <a:pt x="95" y="1"/>
                        </a:lnTo>
                        <a:lnTo>
                          <a:pt x="96" y="1"/>
                        </a:lnTo>
                        <a:lnTo>
                          <a:pt x="97" y="1"/>
                        </a:lnTo>
                        <a:lnTo>
                          <a:pt x="98" y="1"/>
                        </a:lnTo>
                        <a:lnTo>
                          <a:pt x="99" y="1"/>
                        </a:lnTo>
                        <a:lnTo>
                          <a:pt x="100" y="1"/>
                        </a:lnTo>
                        <a:lnTo>
                          <a:pt x="101" y="2"/>
                        </a:lnTo>
                        <a:lnTo>
                          <a:pt x="102" y="2"/>
                        </a:lnTo>
                        <a:lnTo>
                          <a:pt x="103" y="2"/>
                        </a:lnTo>
                        <a:lnTo>
                          <a:pt x="104" y="2"/>
                        </a:lnTo>
                        <a:lnTo>
                          <a:pt x="105" y="2"/>
                        </a:lnTo>
                        <a:lnTo>
                          <a:pt x="106" y="2"/>
                        </a:lnTo>
                        <a:lnTo>
                          <a:pt x="107" y="3"/>
                        </a:lnTo>
                        <a:lnTo>
                          <a:pt x="108" y="3"/>
                        </a:lnTo>
                        <a:lnTo>
                          <a:pt x="109" y="3"/>
                        </a:lnTo>
                        <a:lnTo>
                          <a:pt x="110" y="3"/>
                        </a:lnTo>
                        <a:lnTo>
                          <a:pt x="111" y="3"/>
                        </a:lnTo>
                        <a:lnTo>
                          <a:pt x="112" y="4"/>
                        </a:lnTo>
                        <a:lnTo>
                          <a:pt x="113" y="4"/>
                        </a:lnTo>
                        <a:lnTo>
                          <a:pt x="114" y="4"/>
                        </a:lnTo>
                        <a:lnTo>
                          <a:pt x="115" y="4"/>
                        </a:lnTo>
                        <a:lnTo>
                          <a:pt x="116" y="5"/>
                        </a:lnTo>
                        <a:lnTo>
                          <a:pt x="117" y="5"/>
                        </a:lnTo>
                        <a:lnTo>
                          <a:pt x="118" y="5"/>
                        </a:lnTo>
                        <a:lnTo>
                          <a:pt x="119" y="5"/>
                        </a:lnTo>
                        <a:lnTo>
                          <a:pt x="120" y="6"/>
                        </a:lnTo>
                        <a:lnTo>
                          <a:pt x="121" y="6"/>
                        </a:lnTo>
                        <a:lnTo>
                          <a:pt x="122" y="6"/>
                        </a:lnTo>
                        <a:lnTo>
                          <a:pt x="123" y="7"/>
                        </a:lnTo>
                        <a:lnTo>
                          <a:pt x="124" y="7"/>
                        </a:lnTo>
                        <a:lnTo>
                          <a:pt x="125" y="8"/>
                        </a:lnTo>
                        <a:lnTo>
                          <a:pt x="126" y="8"/>
                        </a:lnTo>
                        <a:lnTo>
                          <a:pt x="127" y="9"/>
                        </a:lnTo>
                        <a:lnTo>
                          <a:pt x="128" y="9"/>
                        </a:lnTo>
                        <a:lnTo>
                          <a:pt x="128" y="10"/>
                        </a:lnTo>
                        <a:lnTo>
                          <a:pt x="129" y="10"/>
                        </a:lnTo>
                        <a:lnTo>
                          <a:pt x="130" y="11"/>
                        </a:lnTo>
                        <a:lnTo>
                          <a:pt x="130" y="12"/>
                        </a:lnTo>
                        <a:lnTo>
                          <a:pt x="131" y="12"/>
                        </a:lnTo>
                        <a:lnTo>
                          <a:pt x="131" y="13"/>
                        </a:lnTo>
                        <a:lnTo>
                          <a:pt x="132" y="14"/>
                        </a:lnTo>
                        <a:lnTo>
                          <a:pt x="132" y="15"/>
                        </a:lnTo>
                        <a:lnTo>
                          <a:pt x="132" y="16"/>
                        </a:lnTo>
                        <a:lnTo>
                          <a:pt x="132" y="17"/>
                        </a:lnTo>
                        <a:lnTo>
                          <a:pt x="131" y="17"/>
                        </a:lnTo>
                        <a:lnTo>
                          <a:pt x="131" y="18"/>
                        </a:lnTo>
                        <a:lnTo>
                          <a:pt x="130" y="19"/>
                        </a:lnTo>
                        <a:lnTo>
                          <a:pt x="129" y="20"/>
                        </a:lnTo>
                        <a:lnTo>
                          <a:pt x="128" y="20"/>
                        </a:lnTo>
                        <a:lnTo>
                          <a:pt x="128" y="21"/>
                        </a:lnTo>
                        <a:lnTo>
                          <a:pt x="127" y="21"/>
                        </a:lnTo>
                        <a:lnTo>
                          <a:pt x="126" y="22"/>
                        </a:lnTo>
                        <a:lnTo>
                          <a:pt x="125" y="23"/>
                        </a:lnTo>
                        <a:lnTo>
                          <a:pt x="124" y="23"/>
                        </a:lnTo>
                        <a:lnTo>
                          <a:pt x="123" y="23"/>
                        </a:lnTo>
                        <a:lnTo>
                          <a:pt x="123" y="24"/>
                        </a:lnTo>
                        <a:lnTo>
                          <a:pt x="122" y="24"/>
                        </a:lnTo>
                        <a:lnTo>
                          <a:pt x="121" y="24"/>
                        </a:lnTo>
                        <a:lnTo>
                          <a:pt x="121" y="25"/>
                        </a:lnTo>
                        <a:lnTo>
                          <a:pt x="120" y="25"/>
                        </a:lnTo>
                        <a:lnTo>
                          <a:pt x="119" y="25"/>
                        </a:lnTo>
                        <a:lnTo>
                          <a:pt x="118" y="26"/>
                        </a:lnTo>
                        <a:lnTo>
                          <a:pt x="117" y="26"/>
                        </a:lnTo>
                        <a:lnTo>
                          <a:pt x="116" y="26"/>
                        </a:lnTo>
                        <a:lnTo>
                          <a:pt x="115" y="26"/>
                        </a:lnTo>
                        <a:lnTo>
                          <a:pt x="114" y="27"/>
                        </a:lnTo>
                        <a:lnTo>
                          <a:pt x="113" y="27"/>
                        </a:lnTo>
                        <a:lnTo>
                          <a:pt x="112" y="27"/>
                        </a:lnTo>
                        <a:lnTo>
                          <a:pt x="111" y="28"/>
                        </a:lnTo>
                        <a:lnTo>
                          <a:pt x="110" y="28"/>
                        </a:lnTo>
                        <a:lnTo>
                          <a:pt x="109" y="28"/>
                        </a:lnTo>
                        <a:lnTo>
                          <a:pt x="108" y="28"/>
                        </a:lnTo>
                        <a:lnTo>
                          <a:pt x="107" y="29"/>
                        </a:lnTo>
                        <a:lnTo>
                          <a:pt x="106" y="29"/>
                        </a:lnTo>
                        <a:lnTo>
                          <a:pt x="105" y="29"/>
                        </a:lnTo>
                        <a:lnTo>
                          <a:pt x="104" y="29"/>
                        </a:lnTo>
                        <a:lnTo>
                          <a:pt x="103" y="29"/>
                        </a:lnTo>
                        <a:lnTo>
                          <a:pt x="102" y="29"/>
                        </a:lnTo>
                        <a:lnTo>
                          <a:pt x="101" y="30"/>
                        </a:lnTo>
                        <a:lnTo>
                          <a:pt x="100" y="30"/>
                        </a:lnTo>
                        <a:lnTo>
                          <a:pt x="99" y="30"/>
                        </a:lnTo>
                        <a:lnTo>
                          <a:pt x="98" y="30"/>
                        </a:lnTo>
                        <a:lnTo>
                          <a:pt x="97" y="30"/>
                        </a:lnTo>
                        <a:lnTo>
                          <a:pt x="96" y="31"/>
                        </a:lnTo>
                        <a:lnTo>
                          <a:pt x="95" y="31"/>
                        </a:lnTo>
                        <a:lnTo>
                          <a:pt x="94" y="31"/>
                        </a:lnTo>
                        <a:lnTo>
                          <a:pt x="93" y="31"/>
                        </a:lnTo>
                        <a:lnTo>
                          <a:pt x="91" y="31"/>
                        </a:lnTo>
                        <a:lnTo>
                          <a:pt x="90" y="31"/>
                        </a:lnTo>
                        <a:lnTo>
                          <a:pt x="89" y="31"/>
                        </a:lnTo>
                        <a:lnTo>
                          <a:pt x="88" y="31"/>
                        </a:lnTo>
                        <a:lnTo>
                          <a:pt x="87" y="31"/>
                        </a:lnTo>
                        <a:lnTo>
                          <a:pt x="86" y="32"/>
                        </a:lnTo>
                        <a:lnTo>
                          <a:pt x="85" y="32"/>
                        </a:lnTo>
                        <a:lnTo>
                          <a:pt x="84" y="32"/>
                        </a:lnTo>
                        <a:lnTo>
                          <a:pt x="83" y="32"/>
                        </a:lnTo>
                        <a:lnTo>
                          <a:pt x="82" y="32"/>
                        </a:lnTo>
                        <a:lnTo>
                          <a:pt x="81" y="32"/>
                        </a:lnTo>
                        <a:lnTo>
                          <a:pt x="80" y="32"/>
                        </a:lnTo>
                        <a:lnTo>
                          <a:pt x="79" y="32"/>
                        </a:lnTo>
                        <a:lnTo>
                          <a:pt x="78" y="32"/>
                        </a:lnTo>
                        <a:lnTo>
                          <a:pt x="77" y="32"/>
                        </a:lnTo>
                        <a:lnTo>
                          <a:pt x="75" y="32"/>
                        </a:lnTo>
                        <a:lnTo>
                          <a:pt x="74" y="32"/>
                        </a:lnTo>
                        <a:lnTo>
                          <a:pt x="73" y="32"/>
                        </a:lnTo>
                        <a:lnTo>
                          <a:pt x="72" y="32"/>
                        </a:lnTo>
                        <a:lnTo>
                          <a:pt x="71" y="33"/>
                        </a:lnTo>
                        <a:lnTo>
                          <a:pt x="70" y="33"/>
                        </a:lnTo>
                        <a:lnTo>
                          <a:pt x="69" y="33"/>
                        </a:lnTo>
                        <a:lnTo>
                          <a:pt x="68" y="33"/>
                        </a:lnTo>
                        <a:lnTo>
                          <a:pt x="67" y="33"/>
                        </a:lnTo>
                        <a:lnTo>
                          <a:pt x="66" y="33"/>
                        </a:lnTo>
                        <a:lnTo>
                          <a:pt x="64" y="33"/>
                        </a:lnTo>
                        <a:lnTo>
                          <a:pt x="63" y="33"/>
                        </a:lnTo>
                        <a:lnTo>
                          <a:pt x="62" y="33"/>
                        </a:lnTo>
                        <a:lnTo>
                          <a:pt x="61" y="33"/>
                        </a:lnTo>
                        <a:lnTo>
                          <a:pt x="60" y="33"/>
                        </a:lnTo>
                        <a:lnTo>
                          <a:pt x="59" y="33"/>
                        </a:lnTo>
                        <a:lnTo>
                          <a:pt x="58" y="33"/>
                        </a:lnTo>
                        <a:lnTo>
                          <a:pt x="57" y="32"/>
                        </a:lnTo>
                        <a:lnTo>
                          <a:pt x="56" y="32"/>
                        </a:lnTo>
                        <a:lnTo>
                          <a:pt x="55" y="32"/>
                        </a:lnTo>
                        <a:lnTo>
                          <a:pt x="54" y="32"/>
                        </a:lnTo>
                        <a:lnTo>
                          <a:pt x="53" y="32"/>
                        </a:lnTo>
                        <a:lnTo>
                          <a:pt x="52" y="32"/>
                        </a:lnTo>
                        <a:lnTo>
                          <a:pt x="50" y="32"/>
                        </a:lnTo>
                        <a:lnTo>
                          <a:pt x="49" y="32"/>
                        </a:lnTo>
                        <a:lnTo>
                          <a:pt x="48" y="32"/>
                        </a:lnTo>
                        <a:lnTo>
                          <a:pt x="47" y="32"/>
                        </a:lnTo>
                        <a:lnTo>
                          <a:pt x="46" y="32"/>
                        </a:lnTo>
                        <a:lnTo>
                          <a:pt x="45" y="32"/>
                        </a:lnTo>
                        <a:lnTo>
                          <a:pt x="44" y="32"/>
                        </a:lnTo>
                        <a:lnTo>
                          <a:pt x="43" y="32"/>
                        </a:lnTo>
                        <a:lnTo>
                          <a:pt x="42" y="32"/>
                        </a:lnTo>
                        <a:lnTo>
                          <a:pt x="41" y="31"/>
                        </a:lnTo>
                        <a:lnTo>
                          <a:pt x="40" y="31"/>
                        </a:lnTo>
                        <a:lnTo>
                          <a:pt x="39" y="31"/>
                        </a:lnTo>
                        <a:lnTo>
                          <a:pt x="38" y="31"/>
                        </a:lnTo>
                        <a:lnTo>
                          <a:pt x="37" y="31"/>
                        </a:lnTo>
                        <a:lnTo>
                          <a:pt x="36" y="31"/>
                        </a:lnTo>
                        <a:lnTo>
                          <a:pt x="35" y="31"/>
                        </a:lnTo>
                        <a:lnTo>
                          <a:pt x="34" y="30"/>
                        </a:lnTo>
                        <a:lnTo>
                          <a:pt x="33" y="30"/>
                        </a:lnTo>
                        <a:lnTo>
                          <a:pt x="32" y="30"/>
                        </a:lnTo>
                        <a:lnTo>
                          <a:pt x="31" y="30"/>
                        </a:lnTo>
                        <a:lnTo>
                          <a:pt x="30" y="30"/>
                        </a:lnTo>
                        <a:lnTo>
                          <a:pt x="29" y="30"/>
                        </a:lnTo>
                        <a:lnTo>
                          <a:pt x="29" y="29"/>
                        </a:lnTo>
                        <a:lnTo>
                          <a:pt x="28" y="29"/>
                        </a:lnTo>
                        <a:lnTo>
                          <a:pt x="27" y="29"/>
                        </a:lnTo>
                        <a:lnTo>
                          <a:pt x="26" y="29"/>
                        </a:lnTo>
                        <a:lnTo>
                          <a:pt x="25" y="29"/>
                        </a:lnTo>
                        <a:lnTo>
                          <a:pt x="24" y="29"/>
                        </a:lnTo>
                        <a:lnTo>
                          <a:pt x="24" y="28"/>
                        </a:lnTo>
                        <a:lnTo>
                          <a:pt x="23" y="28"/>
                        </a:lnTo>
                        <a:lnTo>
                          <a:pt x="22" y="28"/>
                        </a:lnTo>
                        <a:lnTo>
                          <a:pt x="21" y="28"/>
                        </a:lnTo>
                        <a:lnTo>
                          <a:pt x="20" y="27"/>
                        </a:lnTo>
                        <a:lnTo>
                          <a:pt x="19" y="27"/>
                        </a:lnTo>
                        <a:lnTo>
                          <a:pt x="18" y="27"/>
                        </a:lnTo>
                        <a:lnTo>
                          <a:pt x="17" y="26"/>
                        </a:lnTo>
                        <a:lnTo>
                          <a:pt x="16" y="26"/>
                        </a:lnTo>
                        <a:lnTo>
                          <a:pt x="15" y="26"/>
                        </a:lnTo>
                        <a:lnTo>
                          <a:pt x="15" y="25"/>
                        </a:lnTo>
                        <a:lnTo>
                          <a:pt x="14" y="25"/>
                        </a:lnTo>
                        <a:lnTo>
                          <a:pt x="13" y="25"/>
                        </a:lnTo>
                        <a:lnTo>
                          <a:pt x="13" y="24"/>
                        </a:lnTo>
                        <a:lnTo>
                          <a:pt x="12" y="24"/>
                        </a:lnTo>
                        <a:lnTo>
                          <a:pt x="11" y="24"/>
                        </a:lnTo>
                        <a:lnTo>
                          <a:pt x="11" y="23"/>
                        </a:lnTo>
                        <a:lnTo>
                          <a:pt x="10" y="23"/>
                        </a:lnTo>
                        <a:lnTo>
                          <a:pt x="9" y="22"/>
                        </a:lnTo>
                        <a:lnTo>
                          <a:pt x="8" y="22"/>
                        </a:lnTo>
                        <a:lnTo>
                          <a:pt x="8" y="21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7" y="19"/>
                        </a:lnTo>
                        <a:lnTo>
                          <a:pt x="7" y="18"/>
                        </a:lnTo>
                        <a:moveTo>
                          <a:pt x="0" y="18"/>
                        </a:move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1" y="15"/>
                        </a:lnTo>
                        <a:lnTo>
                          <a:pt x="1" y="14"/>
                        </a:lnTo>
                        <a:lnTo>
                          <a:pt x="2" y="14"/>
                        </a:lnTo>
                        <a:lnTo>
                          <a:pt x="2" y="13"/>
                        </a:lnTo>
                        <a:lnTo>
                          <a:pt x="3" y="13"/>
                        </a:lnTo>
                        <a:lnTo>
                          <a:pt x="4" y="12"/>
                        </a:lnTo>
                        <a:lnTo>
                          <a:pt x="5" y="12"/>
                        </a:lnTo>
                        <a:lnTo>
                          <a:pt x="5" y="11"/>
                        </a:lnTo>
                        <a:lnTo>
                          <a:pt x="6" y="11"/>
                        </a:lnTo>
                        <a:lnTo>
                          <a:pt x="7" y="11"/>
                        </a:lnTo>
                        <a:lnTo>
                          <a:pt x="7" y="10"/>
                        </a:lnTo>
                        <a:lnTo>
                          <a:pt x="8" y="10"/>
                        </a:lnTo>
                        <a:lnTo>
                          <a:pt x="9" y="9"/>
                        </a:lnTo>
                        <a:lnTo>
                          <a:pt x="10" y="9"/>
                        </a:lnTo>
                        <a:lnTo>
                          <a:pt x="11" y="9"/>
                        </a:lnTo>
                        <a:lnTo>
                          <a:pt x="11" y="8"/>
                        </a:lnTo>
                        <a:lnTo>
                          <a:pt x="12" y="8"/>
                        </a:lnTo>
                        <a:lnTo>
                          <a:pt x="13" y="8"/>
                        </a:lnTo>
                        <a:lnTo>
                          <a:pt x="14" y="8"/>
                        </a:lnTo>
                        <a:lnTo>
                          <a:pt x="14" y="7"/>
                        </a:lnTo>
                        <a:lnTo>
                          <a:pt x="15" y="7"/>
                        </a:lnTo>
                        <a:lnTo>
                          <a:pt x="16" y="7"/>
                        </a:lnTo>
                        <a:lnTo>
                          <a:pt x="17" y="7"/>
                        </a:lnTo>
                        <a:lnTo>
                          <a:pt x="17" y="6"/>
                        </a:lnTo>
                        <a:lnTo>
                          <a:pt x="18" y="6"/>
                        </a:lnTo>
                        <a:lnTo>
                          <a:pt x="19" y="6"/>
                        </a:lnTo>
                        <a:lnTo>
                          <a:pt x="20" y="6"/>
                        </a:lnTo>
                        <a:lnTo>
                          <a:pt x="21" y="5"/>
                        </a:lnTo>
                        <a:lnTo>
                          <a:pt x="22" y="5"/>
                        </a:lnTo>
                        <a:lnTo>
                          <a:pt x="23" y="5"/>
                        </a:lnTo>
                        <a:lnTo>
                          <a:pt x="24" y="5"/>
                        </a:lnTo>
                        <a:lnTo>
                          <a:pt x="25" y="4"/>
                        </a:lnTo>
                        <a:lnTo>
                          <a:pt x="26" y="4"/>
                        </a:lnTo>
                        <a:lnTo>
                          <a:pt x="27" y="4"/>
                        </a:lnTo>
                        <a:lnTo>
                          <a:pt x="28" y="4"/>
                        </a:lnTo>
                        <a:lnTo>
                          <a:pt x="29" y="3"/>
                        </a:lnTo>
                        <a:lnTo>
                          <a:pt x="30" y="3"/>
                        </a:lnTo>
                        <a:lnTo>
                          <a:pt x="31" y="3"/>
                        </a:lnTo>
                        <a:lnTo>
                          <a:pt x="32" y="3"/>
                        </a:lnTo>
                        <a:lnTo>
                          <a:pt x="33" y="3"/>
                        </a:lnTo>
                        <a:lnTo>
                          <a:pt x="35" y="3"/>
                        </a:lnTo>
                        <a:lnTo>
                          <a:pt x="36" y="2"/>
                        </a:lnTo>
                        <a:lnTo>
                          <a:pt x="37" y="2"/>
                        </a:lnTo>
                        <a:lnTo>
                          <a:pt x="38" y="2"/>
                        </a:lnTo>
                        <a:lnTo>
                          <a:pt x="39" y="2"/>
                        </a:lnTo>
                        <a:lnTo>
                          <a:pt x="40" y="2"/>
                        </a:lnTo>
                        <a:lnTo>
                          <a:pt x="41" y="2"/>
                        </a:lnTo>
                        <a:lnTo>
                          <a:pt x="42" y="1"/>
                        </a:lnTo>
                        <a:lnTo>
                          <a:pt x="43" y="1"/>
                        </a:lnTo>
                        <a:lnTo>
                          <a:pt x="44" y="1"/>
                        </a:lnTo>
                        <a:lnTo>
                          <a:pt x="46" y="1"/>
                        </a:lnTo>
                        <a:lnTo>
                          <a:pt x="47" y="1"/>
                        </a:lnTo>
                        <a:lnTo>
                          <a:pt x="48" y="1"/>
                        </a:lnTo>
                        <a:lnTo>
                          <a:pt x="49" y="1"/>
                        </a:lnTo>
                        <a:lnTo>
                          <a:pt x="50" y="1"/>
                        </a:lnTo>
                        <a:lnTo>
                          <a:pt x="51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0"/>
                        </a:lnTo>
                        <a:lnTo>
                          <a:pt x="85" y="0"/>
                        </a:lnTo>
                        <a:lnTo>
                          <a:pt x="87" y="0"/>
                        </a:lnTo>
                        <a:lnTo>
                          <a:pt x="88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1" y="0"/>
                        </a:lnTo>
                        <a:lnTo>
                          <a:pt x="92" y="0"/>
                        </a:lnTo>
                        <a:lnTo>
                          <a:pt x="94" y="0"/>
                        </a:lnTo>
                        <a:lnTo>
                          <a:pt x="95" y="0"/>
                        </a:lnTo>
                        <a:lnTo>
                          <a:pt x="96" y="0"/>
                        </a:lnTo>
                        <a:lnTo>
                          <a:pt x="97" y="0"/>
                        </a:lnTo>
                        <a:lnTo>
                          <a:pt x="98" y="1"/>
                        </a:lnTo>
                        <a:lnTo>
                          <a:pt x="99" y="1"/>
                        </a:lnTo>
                        <a:lnTo>
                          <a:pt x="100" y="1"/>
                        </a:lnTo>
                        <a:lnTo>
                          <a:pt x="101" y="1"/>
                        </a:lnTo>
                        <a:lnTo>
                          <a:pt x="103" y="1"/>
                        </a:lnTo>
                        <a:lnTo>
                          <a:pt x="104" y="1"/>
                        </a:lnTo>
                        <a:lnTo>
                          <a:pt x="105" y="1"/>
                        </a:lnTo>
                        <a:lnTo>
                          <a:pt x="106" y="1"/>
                        </a:lnTo>
                        <a:lnTo>
                          <a:pt x="107" y="1"/>
                        </a:lnTo>
                        <a:lnTo>
                          <a:pt x="108" y="2"/>
                        </a:lnTo>
                        <a:lnTo>
                          <a:pt x="109" y="2"/>
                        </a:lnTo>
                        <a:lnTo>
                          <a:pt x="110" y="2"/>
                        </a:lnTo>
                        <a:lnTo>
                          <a:pt x="111" y="2"/>
                        </a:lnTo>
                        <a:lnTo>
                          <a:pt x="112" y="2"/>
                        </a:lnTo>
                        <a:lnTo>
                          <a:pt x="113" y="2"/>
                        </a:lnTo>
                        <a:lnTo>
                          <a:pt x="114" y="3"/>
                        </a:lnTo>
                        <a:lnTo>
                          <a:pt x="115" y="3"/>
                        </a:lnTo>
                        <a:lnTo>
                          <a:pt x="116" y="3"/>
                        </a:lnTo>
                        <a:lnTo>
                          <a:pt x="117" y="3"/>
                        </a:lnTo>
                        <a:lnTo>
                          <a:pt x="118" y="4"/>
                        </a:lnTo>
                        <a:lnTo>
                          <a:pt x="119" y="4"/>
                        </a:lnTo>
                        <a:lnTo>
                          <a:pt x="120" y="4"/>
                        </a:lnTo>
                        <a:lnTo>
                          <a:pt x="121" y="4"/>
                        </a:lnTo>
                        <a:lnTo>
                          <a:pt x="122" y="4"/>
                        </a:lnTo>
                        <a:lnTo>
                          <a:pt x="122" y="5"/>
                        </a:lnTo>
                        <a:lnTo>
                          <a:pt x="123" y="5"/>
                        </a:lnTo>
                        <a:lnTo>
                          <a:pt x="124" y="5"/>
                        </a:lnTo>
                        <a:lnTo>
                          <a:pt x="125" y="5"/>
                        </a:lnTo>
                        <a:lnTo>
                          <a:pt x="126" y="6"/>
                        </a:lnTo>
                        <a:lnTo>
                          <a:pt x="127" y="6"/>
                        </a:lnTo>
                        <a:lnTo>
                          <a:pt x="128" y="6"/>
                        </a:lnTo>
                        <a:lnTo>
                          <a:pt x="129" y="7"/>
                        </a:lnTo>
                        <a:lnTo>
                          <a:pt x="130" y="7"/>
                        </a:lnTo>
                        <a:lnTo>
                          <a:pt x="131" y="7"/>
                        </a:lnTo>
                        <a:lnTo>
                          <a:pt x="131" y="8"/>
                        </a:lnTo>
                        <a:lnTo>
                          <a:pt x="132" y="8"/>
                        </a:lnTo>
                        <a:lnTo>
                          <a:pt x="133" y="8"/>
                        </a:lnTo>
                        <a:lnTo>
                          <a:pt x="133" y="9"/>
                        </a:lnTo>
                        <a:lnTo>
                          <a:pt x="134" y="9"/>
                        </a:lnTo>
                        <a:lnTo>
                          <a:pt x="135" y="9"/>
                        </a:lnTo>
                        <a:lnTo>
                          <a:pt x="135" y="10"/>
                        </a:lnTo>
                        <a:lnTo>
                          <a:pt x="136" y="10"/>
                        </a:lnTo>
                        <a:lnTo>
                          <a:pt x="136" y="11"/>
                        </a:lnTo>
                        <a:lnTo>
                          <a:pt x="137" y="11"/>
                        </a:lnTo>
                        <a:lnTo>
                          <a:pt x="137" y="12"/>
                        </a:lnTo>
                        <a:lnTo>
                          <a:pt x="138" y="12"/>
                        </a:lnTo>
                        <a:lnTo>
                          <a:pt x="138" y="13"/>
                        </a:lnTo>
                        <a:lnTo>
                          <a:pt x="139" y="14"/>
                        </a:lnTo>
                        <a:lnTo>
                          <a:pt x="139" y="15"/>
                        </a:lnTo>
                        <a:lnTo>
                          <a:pt x="139" y="16"/>
                        </a:lnTo>
                        <a:lnTo>
                          <a:pt x="139" y="17"/>
                        </a:lnTo>
                        <a:lnTo>
                          <a:pt x="138" y="18"/>
                        </a:lnTo>
                        <a:lnTo>
                          <a:pt x="138" y="19"/>
                        </a:lnTo>
                        <a:lnTo>
                          <a:pt x="137" y="19"/>
                        </a:lnTo>
                        <a:lnTo>
                          <a:pt x="137" y="20"/>
                        </a:lnTo>
                        <a:lnTo>
                          <a:pt x="136" y="20"/>
                        </a:lnTo>
                        <a:lnTo>
                          <a:pt x="136" y="21"/>
                        </a:lnTo>
                        <a:lnTo>
                          <a:pt x="135" y="21"/>
                        </a:lnTo>
                        <a:lnTo>
                          <a:pt x="134" y="22"/>
                        </a:lnTo>
                        <a:lnTo>
                          <a:pt x="133" y="22"/>
                        </a:lnTo>
                        <a:lnTo>
                          <a:pt x="133" y="23"/>
                        </a:lnTo>
                        <a:lnTo>
                          <a:pt x="132" y="23"/>
                        </a:lnTo>
                        <a:lnTo>
                          <a:pt x="131" y="23"/>
                        </a:lnTo>
                        <a:lnTo>
                          <a:pt x="131" y="24"/>
                        </a:lnTo>
                        <a:lnTo>
                          <a:pt x="130" y="24"/>
                        </a:lnTo>
                        <a:lnTo>
                          <a:pt x="129" y="25"/>
                        </a:lnTo>
                        <a:lnTo>
                          <a:pt x="128" y="25"/>
                        </a:lnTo>
                        <a:lnTo>
                          <a:pt x="127" y="25"/>
                        </a:lnTo>
                        <a:lnTo>
                          <a:pt x="126" y="26"/>
                        </a:lnTo>
                        <a:lnTo>
                          <a:pt x="125" y="26"/>
                        </a:lnTo>
                        <a:lnTo>
                          <a:pt x="124" y="26"/>
                        </a:lnTo>
                        <a:lnTo>
                          <a:pt x="123" y="27"/>
                        </a:lnTo>
                        <a:lnTo>
                          <a:pt x="122" y="27"/>
                        </a:lnTo>
                        <a:lnTo>
                          <a:pt x="121" y="27"/>
                        </a:lnTo>
                        <a:lnTo>
                          <a:pt x="120" y="28"/>
                        </a:lnTo>
                        <a:lnTo>
                          <a:pt x="119" y="28"/>
                        </a:lnTo>
                        <a:lnTo>
                          <a:pt x="118" y="28"/>
                        </a:lnTo>
                        <a:lnTo>
                          <a:pt x="117" y="28"/>
                        </a:lnTo>
                        <a:lnTo>
                          <a:pt x="117" y="29"/>
                        </a:lnTo>
                        <a:lnTo>
                          <a:pt x="116" y="29"/>
                        </a:lnTo>
                        <a:lnTo>
                          <a:pt x="115" y="29"/>
                        </a:lnTo>
                        <a:lnTo>
                          <a:pt x="114" y="29"/>
                        </a:lnTo>
                        <a:lnTo>
                          <a:pt x="113" y="29"/>
                        </a:lnTo>
                        <a:lnTo>
                          <a:pt x="112" y="30"/>
                        </a:lnTo>
                        <a:lnTo>
                          <a:pt x="111" y="30"/>
                        </a:lnTo>
                        <a:lnTo>
                          <a:pt x="110" y="30"/>
                        </a:lnTo>
                        <a:lnTo>
                          <a:pt x="109" y="30"/>
                        </a:lnTo>
                        <a:lnTo>
                          <a:pt x="108" y="30"/>
                        </a:lnTo>
                        <a:lnTo>
                          <a:pt x="107" y="31"/>
                        </a:lnTo>
                        <a:lnTo>
                          <a:pt x="106" y="31"/>
                        </a:lnTo>
                        <a:lnTo>
                          <a:pt x="105" y="31"/>
                        </a:lnTo>
                        <a:lnTo>
                          <a:pt x="104" y="31"/>
                        </a:lnTo>
                        <a:lnTo>
                          <a:pt x="103" y="31"/>
                        </a:lnTo>
                        <a:lnTo>
                          <a:pt x="102" y="31"/>
                        </a:lnTo>
                        <a:lnTo>
                          <a:pt x="100" y="32"/>
                        </a:lnTo>
                        <a:lnTo>
                          <a:pt x="99" y="32"/>
                        </a:lnTo>
                        <a:lnTo>
                          <a:pt x="98" y="32"/>
                        </a:lnTo>
                        <a:lnTo>
                          <a:pt x="97" y="32"/>
                        </a:lnTo>
                        <a:lnTo>
                          <a:pt x="96" y="32"/>
                        </a:lnTo>
                        <a:lnTo>
                          <a:pt x="95" y="32"/>
                        </a:lnTo>
                        <a:lnTo>
                          <a:pt x="94" y="33"/>
                        </a:lnTo>
                        <a:lnTo>
                          <a:pt x="92" y="33"/>
                        </a:lnTo>
                        <a:lnTo>
                          <a:pt x="91" y="33"/>
                        </a:lnTo>
                        <a:lnTo>
                          <a:pt x="90" y="33"/>
                        </a:lnTo>
                        <a:lnTo>
                          <a:pt x="89" y="33"/>
                        </a:lnTo>
                        <a:lnTo>
                          <a:pt x="88" y="33"/>
                        </a:lnTo>
                        <a:lnTo>
                          <a:pt x="87" y="33"/>
                        </a:lnTo>
                        <a:lnTo>
                          <a:pt x="85" y="33"/>
                        </a:lnTo>
                        <a:lnTo>
                          <a:pt x="84" y="33"/>
                        </a:lnTo>
                        <a:lnTo>
                          <a:pt x="83" y="33"/>
                        </a:lnTo>
                        <a:lnTo>
                          <a:pt x="82" y="34"/>
                        </a:lnTo>
                        <a:lnTo>
                          <a:pt x="81" y="34"/>
                        </a:lnTo>
                        <a:lnTo>
                          <a:pt x="79" y="34"/>
                        </a:lnTo>
                        <a:lnTo>
                          <a:pt x="78" y="34"/>
                        </a:lnTo>
                        <a:lnTo>
                          <a:pt x="77" y="34"/>
                        </a:lnTo>
                        <a:lnTo>
                          <a:pt x="76" y="34"/>
                        </a:lnTo>
                        <a:lnTo>
                          <a:pt x="74" y="34"/>
                        </a:lnTo>
                        <a:lnTo>
                          <a:pt x="73" y="34"/>
                        </a:lnTo>
                        <a:lnTo>
                          <a:pt x="72" y="34"/>
                        </a:lnTo>
                        <a:lnTo>
                          <a:pt x="71" y="34"/>
                        </a:lnTo>
                        <a:lnTo>
                          <a:pt x="70" y="34"/>
                        </a:lnTo>
                        <a:lnTo>
                          <a:pt x="68" y="34"/>
                        </a:lnTo>
                        <a:lnTo>
                          <a:pt x="67" y="34"/>
                        </a:lnTo>
                        <a:lnTo>
                          <a:pt x="66" y="34"/>
                        </a:lnTo>
                        <a:lnTo>
                          <a:pt x="65" y="34"/>
                        </a:lnTo>
                        <a:lnTo>
                          <a:pt x="63" y="34"/>
                        </a:lnTo>
                        <a:lnTo>
                          <a:pt x="62" y="34"/>
                        </a:lnTo>
                        <a:lnTo>
                          <a:pt x="61" y="34"/>
                        </a:lnTo>
                        <a:lnTo>
                          <a:pt x="60" y="34"/>
                        </a:lnTo>
                        <a:lnTo>
                          <a:pt x="58" y="34"/>
                        </a:lnTo>
                        <a:lnTo>
                          <a:pt x="57" y="34"/>
                        </a:lnTo>
                        <a:lnTo>
                          <a:pt x="56" y="34"/>
                        </a:lnTo>
                        <a:lnTo>
                          <a:pt x="55" y="34"/>
                        </a:lnTo>
                        <a:lnTo>
                          <a:pt x="54" y="34"/>
                        </a:lnTo>
                        <a:lnTo>
                          <a:pt x="52" y="34"/>
                        </a:lnTo>
                        <a:lnTo>
                          <a:pt x="51" y="34"/>
                        </a:lnTo>
                        <a:lnTo>
                          <a:pt x="50" y="34"/>
                        </a:lnTo>
                        <a:lnTo>
                          <a:pt x="49" y="34"/>
                        </a:lnTo>
                        <a:lnTo>
                          <a:pt x="48" y="34"/>
                        </a:lnTo>
                        <a:lnTo>
                          <a:pt x="47" y="34"/>
                        </a:lnTo>
                        <a:lnTo>
                          <a:pt x="45" y="34"/>
                        </a:lnTo>
                        <a:lnTo>
                          <a:pt x="44" y="33"/>
                        </a:lnTo>
                        <a:lnTo>
                          <a:pt x="43" y="33"/>
                        </a:lnTo>
                        <a:lnTo>
                          <a:pt x="42" y="33"/>
                        </a:lnTo>
                        <a:lnTo>
                          <a:pt x="41" y="33"/>
                        </a:lnTo>
                        <a:lnTo>
                          <a:pt x="40" y="33"/>
                        </a:lnTo>
                        <a:lnTo>
                          <a:pt x="39" y="33"/>
                        </a:lnTo>
                        <a:lnTo>
                          <a:pt x="37" y="33"/>
                        </a:lnTo>
                        <a:lnTo>
                          <a:pt x="36" y="33"/>
                        </a:lnTo>
                        <a:lnTo>
                          <a:pt x="35" y="33"/>
                        </a:lnTo>
                        <a:lnTo>
                          <a:pt x="34" y="32"/>
                        </a:lnTo>
                        <a:lnTo>
                          <a:pt x="33" y="32"/>
                        </a:lnTo>
                        <a:lnTo>
                          <a:pt x="32" y="32"/>
                        </a:lnTo>
                        <a:lnTo>
                          <a:pt x="31" y="32"/>
                        </a:lnTo>
                        <a:lnTo>
                          <a:pt x="30" y="32"/>
                        </a:lnTo>
                        <a:lnTo>
                          <a:pt x="29" y="32"/>
                        </a:lnTo>
                        <a:lnTo>
                          <a:pt x="28" y="32"/>
                        </a:lnTo>
                        <a:lnTo>
                          <a:pt x="27" y="31"/>
                        </a:lnTo>
                        <a:lnTo>
                          <a:pt x="26" y="31"/>
                        </a:lnTo>
                        <a:lnTo>
                          <a:pt x="25" y="31"/>
                        </a:lnTo>
                        <a:lnTo>
                          <a:pt x="24" y="31"/>
                        </a:lnTo>
                        <a:lnTo>
                          <a:pt x="23" y="31"/>
                        </a:lnTo>
                        <a:lnTo>
                          <a:pt x="22" y="31"/>
                        </a:lnTo>
                        <a:lnTo>
                          <a:pt x="21" y="30"/>
                        </a:lnTo>
                        <a:lnTo>
                          <a:pt x="20" y="30"/>
                        </a:lnTo>
                        <a:lnTo>
                          <a:pt x="19" y="30"/>
                        </a:lnTo>
                        <a:lnTo>
                          <a:pt x="18" y="30"/>
                        </a:lnTo>
                        <a:lnTo>
                          <a:pt x="17" y="29"/>
                        </a:lnTo>
                        <a:lnTo>
                          <a:pt x="16" y="29"/>
                        </a:lnTo>
                        <a:lnTo>
                          <a:pt x="15" y="29"/>
                        </a:lnTo>
                        <a:lnTo>
                          <a:pt x="14" y="28"/>
                        </a:lnTo>
                        <a:lnTo>
                          <a:pt x="13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7"/>
                        </a:lnTo>
                        <a:lnTo>
                          <a:pt x="9" y="27"/>
                        </a:lnTo>
                        <a:lnTo>
                          <a:pt x="8" y="26"/>
                        </a:lnTo>
                        <a:lnTo>
                          <a:pt x="7" y="26"/>
                        </a:lnTo>
                        <a:lnTo>
                          <a:pt x="6" y="26"/>
                        </a:lnTo>
                        <a:lnTo>
                          <a:pt x="6" y="25"/>
                        </a:lnTo>
                        <a:lnTo>
                          <a:pt x="5" y="25"/>
                        </a:lnTo>
                        <a:lnTo>
                          <a:pt x="4" y="24"/>
                        </a:lnTo>
                        <a:lnTo>
                          <a:pt x="3" y="24"/>
                        </a:lnTo>
                        <a:lnTo>
                          <a:pt x="3" y="23"/>
                        </a:lnTo>
                        <a:lnTo>
                          <a:pt x="2" y="23"/>
                        </a:lnTo>
                        <a:lnTo>
                          <a:pt x="2" y="22"/>
                        </a:lnTo>
                        <a:lnTo>
                          <a:pt x="1" y="22"/>
                        </a:lnTo>
                        <a:lnTo>
                          <a:pt x="1" y="21"/>
                        </a:lnTo>
                        <a:lnTo>
                          <a:pt x="0" y="21"/>
                        </a:lnTo>
                        <a:lnTo>
                          <a:pt x="0" y="20"/>
                        </a:lnTo>
                        <a:lnTo>
                          <a:pt x="0" y="19"/>
                        </a:lnTo>
                        <a:lnTo>
                          <a:pt x="0" y="18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23" name="Freeform 1716"/>
                  <p:cNvSpPr>
                    <a:spLocks noChangeArrowheads="1"/>
                  </p:cNvSpPr>
                  <p:nvPr/>
                </p:nvSpPr>
                <p:spPr bwMode="auto">
                  <a:xfrm>
                    <a:off x="318" y="39"/>
                    <a:ext cx="109" cy="307"/>
                  </a:xfrm>
                  <a:custGeom>
                    <a:avLst/>
                    <a:gdLst>
                      <a:gd name="T0" fmla="*/ 2 w 108"/>
                      <a:gd name="T1" fmla="*/ 0 h 307"/>
                      <a:gd name="T2" fmla="*/ 99 w 108"/>
                      <a:gd name="T3" fmla="*/ 4 h 307"/>
                      <a:gd name="T4" fmla="*/ 106 w 108"/>
                      <a:gd name="T5" fmla="*/ 7 h 307"/>
                      <a:gd name="T6" fmla="*/ 110 w 108"/>
                      <a:gd name="T7" fmla="*/ 14 h 307"/>
                      <a:gd name="T8" fmla="*/ 106 w 108"/>
                      <a:gd name="T9" fmla="*/ 282 h 307"/>
                      <a:gd name="T10" fmla="*/ 102 w 108"/>
                      <a:gd name="T11" fmla="*/ 290 h 307"/>
                      <a:gd name="T12" fmla="*/ 97 w 108"/>
                      <a:gd name="T13" fmla="*/ 295 h 307"/>
                      <a:gd name="T14" fmla="*/ 0 w 108"/>
                      <a:gd name="T15" fmla="*/ 307 h 307"/>
                      <a:gd name="T16" fmla="*/ 2 w 108"/>
                      <a:gd name="T17" fmla="*/ 0 h 3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8"/>
                      <a:gd name="T28" fmla="*/ 0 h 307"/>
                      <a:gd name="T29" fmla="*/ 108 w 108"/>
                      <a:gd name="T30" fmla="*/ 307 h 30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8" h="307">
                        <a:moveTo>
                          <a:pt x="2" y="0"/>
                        </a:moveTo>
                        <a:lnTo>
                          <a:pt x="97" y="4"/>
                        </a:lnTo>
                        <a:cubicBezTo>
                          <a:pt x="97" y="4"/>
                          <a:pt x="101" y="5"/>
                          <a:pt x="104" y="7"/>
                        </a:cubicBezTo>
                        <a:cubicBezTo>
                          <a:pt x="104" y="7"/>
                          <a:pt x="106" y="10"/>
                          <a:pt x="108" y="14"/>
                        </a:cubicBezTo>
                        <a:lnTo>
                          <a:pt x="104" y="282"/>
                        </a:lnTo>
                        <a:cubicBezTo>
                          <a:pt x="104" y="282"/>
                          <a:pt x="103" y="287"/>
                          <a:pt x="100" y="290"/>
                        </a:cubicBezTo>
                        <a:cubicBezTo>
                          <a:pt x="100" y="290"/>
                          <a:pt x="98" y="294"/>
                          <a:pt x="95" y="295"/>
                        </a:cubicBezTo>
                        <a:lnTo>
                          <a:pt x="0" y="307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24" name="Freeform 1717"/>
                  <p:cNvSpPr>
                    <a:spLocks noChangeArrowheads="1"/>
                  </p:cNvSpPr>
                  <p:nvPr/>
                </p:nvSpPr>
                <p:spPr bwMode="auto">
                  <a:xfrm>
                    <a:off x="211" y="39"/>
                    <a:ext cx="117" cy="307"/>
                  </a:xfrm>
                  <a:custGeom>
                    <a:avLst/>
                    <a:gdLst>
                      <a:gd name="T0" fmla="*/ 71 w 117"/>
                      <a:gd name="T1" fmla="*/ 7 h 306"/>
                      <a:gd name="T2" fmla="*/ 107 w 117"/>
                      <a:gd name="T3" fmla="*/ 0 h 306"/>
                      <a:gd name="T4" fmla="*/ 111 w 117"/>
                      <a:gd name="T5" fmla="*/ 1 h 306"/>
                      <a:gd name="T6" fmla="*/ 115 w 117"/>
                      <a:gd name="T7" fmla="*/ 4 h 306"/>
                      <a:gd name="T8" fmla="*/ 117 w 117"/>
                      <a:gd name="T9" fmla="*/ 9 h 306"/>
                      <a:gd name="T10" fmla="*/ 115 w 117"/>
                      <a:gd name="T11" fmla="*/ 299 h 306"/>
                      <a:gd name="T12" fmla="*/ 113 w 117"/>
                      <a:gd name="T13" fmla="*/ 304 h 306"/>
                      <a:gd name="T14" fmla="*/ 110 w 117"/>
                      <a:gd name="T15" fmla="*/ 307 h 306"/>
                      <a:gd name="T16" fmla="*/ 106 w 117"/>
                      <a:gd name="T17" fmla="*/ 308 h 306"/>
                      <a:gd name="T18" fmla="*/ 0 w 117"/>
                      <a:gd name="T19" fmla="*/ 264 h 306"/>
                      <a:gd name="T20" fmla="*/ 79 w 117"/>
                      <a:gd name="T21" fmla="*/ 256 h 306"/>
                      <a:gd name="T22" fmla="*/ 71 w 117"/>
                      <a:gd name="T23" fmla="*/ 7 h 30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7"/>
                      <a:gd name="T37" fmla="*/ 0 h 306"/>
                      <a:gd name="T38" fmla="*/ 117 w 117"/>
                      <a:gd name="T39" fmla="*/ 306 h 30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7" h="306">
                        <a:moveTo>
                          <a:pt x="71" y="7"/>
                        </a:moveTo>
                        <a:lnTo>
                          <a:pt x="107" y="0"/>
                        </a:lnTo>
                        <a:cubicBezTo>
                          <a:pt x="107" y="0"/>
                          <a:pt x="109" y="0"/>
                          <a:pt x="111" y="1"/>
                        </a:cubicBezTo>
                        <a:cubicBezTo>
                          <a:pt x="111" y="1"/>
                          <a:pt x="113" y="2"/>
                          <a:pt x="115" y="4"/>
                        </a:cubicBezTo>
                        <a:cubicBezTo>
                          <a:pt x="115" y="4"/>
                          <a:pt x="116" y="6"/>
                          <a:pt x="117" y="9"/>
                        </a:cubicBezTo>
                        <a:lnTo>
                          <a:pt x="115" y="297"/>
                        </a:lnTo>
                        <a:cubicBezTo>
                          <a:pt x="115" y="297"/>
                          <a:pt x="115" y="300"/>
                          <a:pt x="113" y="302"/>
                        </a:cubicBezTo>
                        <a:cubicBezTo>
                          <a:pt x="113" y="302"/>
                          <a:pt x="112" y="304"/>
                          <a:pt x="110" y="305"/>
                        </a:cubicBezTo>
                        <a:cubicBezTo>
                          <a:pt x="110" y="305"/>
                          <a:pt x="108" y="307"/>
                          <a:pt x="106" y="306"/>
                        </a:cubicBezTo>
                        <a:lnTo>
                          <a:pt x="0" y="262"/>
                        </a:lnTo>
                        <a:lnTo>
                          <a:pt x="79" y="254"/>
                        </a:lnTo>
                        <a:lnTo>
                          <a:pt x="71" y="7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25" name="Freeform 1718"/>
                  <p:cNvSpPr>
                    <a:spLocks noChangeArrowheads="1"/>
                  </p:cNvSpPr>
                  <p:nvPr/>
                </p:nvSpPr>
                <p:spPr bwMode="auto">
                  <a:xfrm>
                    <a:off x="227" y="52"/>
                    <a:ext cx="91" cy="279"/>
                  </a:xfrm>
                  <a:custGeom>
                    <a:avLst/>
                    <a:gdLst>
                      <a:gd name="T0" fmla="*/ 56 w 91"/>
                      <a:gd name="T1" fmla="*/ 5 h 279"/>
                      <a:gd name="T2" fmla="*/ 86 w 91"/>
                      <a:gd name="T3" fmla="*/ 0 h 279"/>
                      <a:gd name="T4" fmla="*/ 88 w 91"/>
                      <a:gd name="T5" fmla="*/ 0 h 279"/>
                      <a:gd name="T6" fmla="*/ 90 w 91"/>
                      <a:gd name="T7" fmla="*/ 2 h 279"/>
                      <a:gd name="T8" fmla="*/ 91 w 91"/>
                      <a:gd name="T9" fmla="*/ 5 h 279"/>
                      <a:gd name="T10" fmla="*/ 89 w 91"/>
                      <a:gd name="T11" fmla="*/ 273 h 279"/>
                      <a:gd name="T12" fmla="*/ 88 w 91"/>
                      <a:gd name="T13" fmla="*/ 276 h 279"/>
                      <a:gd name="T14" fmla="*/ 86 w 91"/>
                      <a:gd name="T15" fmla="*/ 278 h 279"/>
                      <a:gd name="T16" fmla="*/ 84 w 91"/>
                      <a:gd name="T17" fmla="*/ 279 h 279"/>
                      <a:gd name="T18" fmla="*/ 0 w 91"/>
                      <a:gd name="T19" fmla="*/ 248 h 279"/>
                      <a:gd name="T20" fmla="*/ 63 w 91"/>
                      <a:gd name="T21" fmla="*/ 241 h 279"/>
                      <a:gd name="T22" fmla="*/ 56 w 91"/>
                      <a:gd name="T23" fmla="*/ 5 h 27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1"/>
                      <a:gd name="T37" fmla="*/ 0 h 279"/>
                      <a:gd name="T38" fmla="*/ 91 w 91"/>
                      <a:gd name="T39" fmla="*/ 279 h 27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1" h="279">
                        <a:moveTo>
                          <a:pt x="56" y="5"/>
                        </a:moveTo>
                        <a:lnTo>
                          <a:pt x="86" y="0"/>
                        </a:lnTo>
                        <a:cubicBezTo>
                          <a:pt x="86" y="0"/>
                          <a:pt x="87" y="0"/>
                          <a:pt x="88" y="0"/>
                        </a:cubicBezTo>
                        <a:cubicBezTo>
                          <a:pt x="88" y="0"/>
                          <a:pt x="89" y="1"/>
                          <a:pt x="90" y="2"/>
                        </a:cubicBezTo>
                        <a:cubicBezTo>
                          <a:pt x="90" y="2"/>
                          <a:pt x="91" y="3"/>
                          <a:pt x="91" y="5"/>
                        </a:cubicBezTo>
                        <a:lnTo>
                          <a:pt x="89" y="273"/>
                        </a:lnTo>
                        <a:cubicBezTo>
                          <a:pt x="89" y="273"/>
                          <a:pt x="89" y="275"/>
                          <a:pt x="88" y="276"/>
                        </a:cubicBezTo>
                        <a:cubicBezTo>
                          <a:pt x="88" y="276"/>
                          <a:pt x="88" y="277"/>
                          <a:pt x="86" y="278"/>
                        </a:cubicBezTo>
                        <a:cubicBezTo>
                          <a:pt x="86" y="278"/>
                          <a:pt x="85" y="279"/>
                          <a:pt x="84" y="279"/>
                        </a:cubicBezTo>
                        <a:lnTo>
                          <a:pt x="0" y="248"/>
                        </a:lnTo>
                        <a:lnTo>
                          <a:pt x="63" y="241"/>
                        </a:lnTo>
                        <a:lnTo>
                          <a:pt x="56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26" name="Freeform 171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" cy="323"/>
                  </a:xfrm>
                  <a:custGeom>
                    <a:avLst/>
                    <a:gdLst>
                      <a:gd name="T0" fmla="*/ 5 w 16"/>
                      <a:gd name="T1" fmla="*/ 0 h 323"/>
                      <a:gd name="T2" fmla="*/ 0 w 16"/>
                      <a:gd name="T3" fmla="*/ 5 h 323"/>
                      <a:gd name="T4" fmla="*/ 12 w 16"/>
                      <a:gd name="T5" fmla="*/ 322 h 323"/>
                      <a:gd name="T6" fmla="*/ 16 w 16"/>
                      <a:gd name="T7" fmla="*/ 323 h 323"/>
                      <a:gd name="T8" fmla="*/ 5 w 16"/>
                      <a:gd name="T9" fmla="*/ 0 h 3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323"/>
                      <a:gd name="T17" fmla="*/ 16 w 16"/>
                      <a:gd name="T18" fmla="*/ 323 h 3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323">
                        <a:moveTo>
                          <a:pt x="5" y="0"/>
                        </a:moveTo>
                        <a:lnTo>
                          <a:pt x="0" y="5"/>
                        </a:lnTo>
                        <a:lnTo>
                          <a:pt x="12" y="322"/>
                        </a:lnTo>
                        <a:lnTo>
                          <a:pt x="16" y="323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27" name="Freeform 1720"/>
                  <p:cNvSpPr>
                    <a:spLocks noChangeArrowheads="1"/>
                  </p:cNvSpPr>
                  <p:nvPr/>
                </p:nvSpPr>
                <p:spPr bwMode="auto">
                  <a:xfrm>
                    <a:off x="133" y="307"/>
                    <a:ext cx="50" cy="41"/>
                  </a:xfrm>
                  <a:custGeom>
                    <a:avLst/>
                    <a:gdLst>
                      <a:gd name="T0" fmla="*/ 45 w 49"/>
                      <a:gd name="T1" fmla="*/ 0 h 41"/>
                      <a:gd name="T2" fmla="*/ 51 w 49"/>
                      <a:gd name="T3" fmla="*/ 35 h 41"/>
                      <a:gd name="T4" fmla="*/ 2 w 49"/>
                      <a:gd name="T5" fmla="*/ 41 h 41"/>
                      <a:gd name="T6" fmla="*/ 0 w 49"/>
                      <a:gd name="T7" fmla="*/ 4 h 41"/>
                      <a:gd name="T8" fmla="*/ 45 w 49"/>
                      <a:gd name="T9" fmla="*/ 0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41"/>
                      <a:gd name="T17" fmla="*/ 49 w 49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41">
                        <a:moveTo>
                          <a:pt x="43" y="0"/>
                        </a:moveTo>
                        <a:lnTo>
                          <a:pt x="49" y="35"/>
                        </a:lnTo>
                        <a:lnTo>
                          <a:pt x="2" y="41"/>
                        </a:lnTo>
                        <a:lnTo>
                          <a:pt x="0" y="4"/>
                        </a:lnTo>
                        <a:lnTo>
                          <a:pt x="4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28" name="Freeform 1721"/>
                  <p:cNvSpPr>
                    <a:spLocks noChangeArrowheads="1"/>
                  </p:cNvSpPr>
                  <p:nvPr/>
                </p:nvSpPr>
                <p:spPr bwMode="auto">
                  <a:xfrm>
                    <a:off x="128" y="311"/>
                    <a:ext cx="8" cy="37"/>
                  </a:xfrm>
                  <a:custGeom>
                    <a:avLst/>
                    <a:gdLst>
                      <a:gd name="T0" fmla="*/ 0 w 8"/>
                      <a:gd name="T1" fmla="*/ 0 h 37"/>
                      <a:gd name="T2" fmla="*/ 1 w 8"/>
                      <a:gd name="T3" fmla="*/ 35 h 37"/>
                      <a:gd name="T4" fmla="*/ 8 w 8"/>
                      <a:gd name="T5" fmla="*/ 37 h 37"/>
                      <a:gd name="T6" fmla="*/ 5 w 8"/>
                      <a:gd name="T7" fmla="*/ 0 h 37"/>
                      <a:gd name="T8" fmla="*/ 0 w 8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37"/>
                      <a:gd name="T17" fmla="*/ 8 w 8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37">
                        <a:moveTo>
                          <a:pt x="0" y="0"/>
                        </a:moveTo>
                        <a:lnTo>
                          <a:pt x="1" y="35"/>
                        </a:lnTo>
                        <a:lnTo>
                          <a:pt x="8" y="37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29" name="Freeform 1722"/>
                  <p:cNvSpPr>
                    <a:spLocks noChangeArrowheads="1"/>
                  </p:cNvSpPr>
                  <p:nvPr/>
                </p:nvSpPr>
                <p:spPr bwMode="auto">
                  <a:xfrm>
                    <a:off x="112" y="365"/>
                    <a:ext cx="115" cy="18"/>
                  </a:xfrm>
                  <a:custGeom>
                    <a:avLst/>
                    <a:gdLst>
                      <a:gd name="T0" fmla="*/ 0 w 115"/>
                      <a:gd name="T1" fmla="*/ 14 h 17"/>
                      <a:gd name="T2" fmla="*/ 115 w 115"/>
                      <a:gd name="T3" fmla="*/ 8 h 17"/>
                      <a:gd name="T4" fmla="*/ 114 w 115"/>
                      <a:gd name="T5" fmla="*/ 0 h 17"/>
                      <a:gd name="T6" fmla="*/ 5 w 115"/>
                      <a:gd name="T7" fmla="*/ 6 h 17"/>
                      <a:gd name="T8" fmla="*/ 0 w 115"/>
                      <a:gd name="T9" fmla="*/ 14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17"/>
                      <a:gd name="T17" fmla="*/ 115 w 11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17">
                        <a:moveTo>
                          <a:pt x="0" y="12"/>
                        </a:moveTo>
                        <a:cubicBezTo>
                          <a:pt x="0" y="12"/>
                          <a:pt x="58" y="24"/>
                          <a:pt x="115" y="8"/>
                        </a:cubicBezTo>
                        <a:lnTo>
                          <a:pt x="114" y="0"/>
                        </a:lnTo>
                        <a:cubicBezTo>
                          <a:pt x="114" y="0"/>
                          <a:pt x="60" y="17"/>
                          <a:pt x="5" y="6"/>
                        </a:cubicBezTo>
                        <a:lnTo>
                          <a:pt x="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30" name="Freeform 1723"/>
                  <p:cNvSpPr>
                    <a:spLocks noChangeArrowheads="1"/>
                  </p:cNvSpPr>
                  <p:nvPr/>
                </p:nvSpPr>
                <p:spPr bwMode="auto">
                  <a:xfrm>
                    <a:off x="145" y="370"/>
                    <a:ext cx="52" cy="4"/>
                  </a:xfrm>
                  <a:custGeom>
                    <a:avLst/>
                    <a:gdLst>
                      <a:gd name="T0" fmla="*/ 0 w 51"/>
                      <a:gd name="T1" fmla="*/ 3 h 4"/>
                      <a:gd name="T2" fmla="*/ 53 w 51"/>
                      <a:gd name="T3" fmla="*/ 0 h 4"/>
                      <a:gd name="T4" fmla="*/ 0 w 51"/>
                      <a:gd name="T5" fmla="*/ 3 h 4"/>
                      <a:gd name="T6" fmla="*/ 0 60000 65536"/>
                      <a:gd name="T7" fmla="*/ 0 60000 65536"/>
                      <a:gd name="T8" fmla="*/ 0 60000 65536"/>
                      <a:gd name="T9" fmla="*/ 0 w 51"/>
                      <a:gd name="T10" fmla="*/ 0 h 4"/>
                      <a:gd name="T11" fmla="*/ 51 w 51"/>
                      <a:gd name="T12" fmla="*/ 4 h 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1" h="4">
                        <a:moveTo>
                          <a:pt x="0" y="3"/>
                        </a:moveTo>
                        <a:cubicBezTo>
                          <a:pt x="0" y="3"/>
                          <a:pt x="25" y="6"/>
                          <a:pt x="51" y="0"/>
                        </a:cubicBezTo>
                        <a:cubicBezTo>
                          <a:pt x="51" y="0"/>
                          <a:pt x="25" y="2"/>
                          <a:pt x="0" y="3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31" name="Freeform 1724"/>
                  <p:cNvSpPr>
                    <a:spLocks noChangeArrowheads="1"/>
                  </p:cNvSpPr>
                  <p:nvPr/>
                </p:nvSpPr>
                <p:spPr bwMode="auto">
                  <a:xfrm>
                    <a:off x="133" y="342"/>
                    <a:ext cx="50" cy="26"/>
                  </a:xfrm>
                  <a:custGeom>
                    <a:avLst/>
                    <a:gdLst>
                      <a:gd name="T0" fmla="*/ 3 w 49"/>
                      <a:gd name="T1" fmla="*/ 5 h 25"/>
                      <a:gd name="T2" fmla="*/ 0 w 49"/>
                      <a:gd name="T3" fmla="*/ 25 h 25"/>
                      <a:gd name="T4" fmla="*/ 45 w 49"/>
                      <a:gd name="T5" fmla="*/ 25 h 25"/>
                      <a:gd name="T6" fmla="*/ 51 w 49"/>
                      <a:gd name="T7" fmla="*/ 0 h 25"/>
                      <a:gd name="T8" fmla="*/ 3 w 49"/>
                      <a:gd name="T9" fmla="*/ 5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25"/>
                      <a:gd name="T17" fmla="*/ 49 w 49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25">
                        <a:moveTo>
                          <a:pt x="3" y="5"/>
                        </a:moveTo>
                        <a:lnTo>
                          <a:pt x="0" y="23"/>
                        </a:lnTo>
                        <a:cubicBezTo>
                          <a:pt x="0" y="23"/>
                          <a:pt x="21" y="27"/>
                          <a:pt x="43" y="23"/>
                        </a:cubicBezTo>
                        <a:lnTo>
                          <a:pt x="49" y="0"/>
                        </a:lnTo>
                        <a:lnTo>
                          <a:pt x="3" y="5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32" name="Freeform 1725"/>
                  <p:cNvSpPr>
                    <a:spLocks noChangeArrowheads="1"/>
                  </p:cNvSpPr>
                  <p:nvPr/>
                </p:nvSpPr>
                <p:spPr bwMode="auto">
                  <a:xfrm>
                    <a:off x="129" y="347"/>
                    <a:ext cx="8" cy="19"/>
                  </a:xfrm>
                  <a:custGeom>
                    <a:avLst/>
                    <a:gdLst>
                      <a:gd name="T0" fmla="*/ 0 w 8"/>
                      <a:gd name="T1" fmla="*/ 0 h 19"/>
                      <a:gd name="T2" fmla="*/ 0 w 8"/>
                      <a:gd name="T3" fmla="*/ 19 h 19"/>
                      <a:gd name="T4" fmla="*/ 4 w 8"/>
                      <a:gd name="T5" fmla="*/ 18 h 19"/>
                      <a:gd name="T6" fmla="*/ 8 w 8"/>
                      <a:gd name="T7" fmla="*/ 1 h 19"/>
                      <a:gd name="T8" fmla="*/ 0 w 8"/>
                      <a:gd name="T9" fmla="*/ 0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9"/>
                      <a:gd name="T17" fmla="*/ 8 w 8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4" y="18"/>
                        </a:lnTo>
                        <a:lnTo>
                          <a:pt x="8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33" name="Freeform 1726"/>
                  <p:cNvSpPr>
                    <a:spLocks noChangeArrowheads="1"/>
                  </p:cNvSpPr>
                  <p:nvPr/>
                </p:nvSpPr>
                <p:spPr bwMode="auto">
                  <a:xfrm>
                    <a:off x="305" y="39"/>
                    <a:ext cx="23" cy="254"/>
                  </a:xfrm>
                  <a:custGeom>
                    <a:avLst/>
                    <a:gdLst>
                      <a:gd name="T0" fmla="*/ 0 w 23"/>
                      <a:gd name="T1" fmla="*/ 2 h 253"/>
                      <a:gd name="T2" fmla="*/ 6 w 23"/>
                      <a:gd name="T3" fmla="*/ 247 h 253"/>
                      <a:gd name="T4" fmla="*/ 13 w 23"/>
                      <a:gd name="T5" fmla="*/ 254 h 253"/>
                      <a:gd name="T6" fmla="*/ 21 w 23"/>
                      <a:gd name="T7" fmla="*/ 255 h 253"/>
                      <a:gd name="T8" fmla="*/ 23 w 23"/>
                      <a:gd name="T9" fmla="*/ 11 h 253"/>
                      <a:gd name="T10" fmla="*/ 22 w 23"/>
                      <a:gd name="T11" fmla="*/ 6 h 253"/>
                      <a:gd name="T12" fmla="*/ 19 w 23"/>
                      <a:gd name="T13" fmla="*/ 1 h 253"/>
                      <a:gd name="T14" fmla="*/ 14 w 23"/>
                      <a:gd name="T15" fmla="*/ 0 h 253"/>
                      <a:gd name="T16" fmla="*/ 0 w 23"/>
                      <a:gd name="T17" fmla="*/ 2 h 2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3"/>
                      <a:gd name="T28" fmla="*/ 0 h 253"/>
                      <a:gd name="T29" fmla="*/ 23 w 23"/>
                      <a:gd name="T30" fmla="*/ 253 h 25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3" h="253">
                        <a:moveTo>
                          <a:pt x="0" y="2"/>
                        </a:moveTo>
                        <a:lnTo>
                          <a:pt x="6" y="245"/>
                        </a:lnTo>
                        <a:cubicBezTo>
                          <a:pt x="6" y="245"/>
                          <a:pt x="9" y="249"/>
                          <a:pt x="13" y="252"/>
                        </a:cubicBezTo>
                        <a:cubicBezTo>
                          <a:pt x="13" y="252"/>
                          <a:pt x="17" y="254"/>
                          <a:pt x="21" y="253"/>
                        </a:cubicBezTo>
                        <a:lnTo>
                          <a:pt x="23" y="11"/>
                        </a:lnTo>
                        <a:cubicBezTo>
                          <a:pt x="23" y="11"/>
                          <a:pt x="23" y="8"/>
                          <a:pt x="22" y="6"/>
                        </a:cubicBezTo>
                        <a:cubicBezTo>
                          <a:pt x="22" y="6"/>
                          <a:pt x="21" y="3"/>
                          <a:pt x="19" y="1"/>
                        </a:cubicBezTo>
                        <a:cubicBezTo>
                          <a:pt x="19" y="1"/>
                          <a:pt x="17" y="0"/>
                          <a:pt x="14" y="0"/>
                        </a:cubicBez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34" name="Freeform 1727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39"/>
                    <a:ext cx="80" cy="289"/>
                  </a:xfrm>
                  <a:custGeom>
                    <a:avLst/>
                    <a:gdLst>
                      <a:gd name="T0" fmla="*/ 0 w 79"/>
                      <a:gd name="T1" fmla="*/ 0 h 288"/>
                      <a:gd name="T2" fmla="*/ 5 w 79"/>
                      <a:gd name="T3" fmla="*/ 12 h 288"/>
                      <a:gd name="T4" fmla="*/ 1 w 79"/>
                      <a:gd name="T5" fmla="*/ 280 h 288"/>
                      <a:gd name="T6" fmla="*/ 3 w 79"/>
                      <a:gd name="T7" fmla="*/ 286 h 288"/>
                      <a:gd name="T8" fmla="*/ 8 w 79"/>
                      <a:gd name="T9" fmla="*/ 290 h 288"/>
                      <a:gd name="T10" fmla="*/ 70 w 79"/>
                      <a:gd name="T11" fmla="*/ 283 h 288"/>
                      <a:gd name="T12" fmla="*/ 73 w 79"/>
                      <a:gd name="T13" fmla="*/ 280 h 288"/>
                      <a:gd name="T14" fmla="*/ 76 w 79"/>
                      <a:gd name="T15" fmla="*/ 277 h 288"/>
                      <a:gd name="T16" fmla="*/ 77 w 79"/>
                      <a:gd name="T17" fmla="*/ 272 h 288"/>
                      <a:gd name="T18" fmla="*/ 81 w 79"/>
                      <a:gd name="T19" fmla="*/ 15 h 288"/>
                      <a:gd name="T20" fmla="*/ 80 w 79"/>
                      <a:gd name="T21" fmla="*/ 10 h 288"/>
                      <a:gd name="T22" fmla="*/ 77 w 79"/>
                      <a:gd name="T23" fmla="*/ 6 h 288"/>
                      <a:gd name="T24" fmla="*/ 73 w 79"/>
                      <a:gd name="T25" fmla="*/ 3 h 288"/>
                      <a:gd name="T26" fmla="*/ 0 w 79"/>
                      <a:gd name="T27" fmla="*/ 0 h 28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9"/>
                      <a:gd name="T43" fmla="*/ 0 h 288"/>
                      <a:gd name="T44" fmla="*/ 79 w 79"/>
                      <a:gd name="T45" fmla="*/ 288 h 28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9" h="288">
                        <a:moveTo>
                          <a:pt x="0" y="0"/>
                        </a:moveTo>
                        <a:cubicBezTo>
                          <a:pt x="0" y="0"/>
                          <a:pt x="3" y="5"/>
                          <a:pt x="5" y="12"/>
                        </a:cubicBezTo>
                        <a:lnTo>
                          <a:pt x="1" y="278"/>
                        </a:lnTo>
                        <a:cubicBezTo>
                          <a:pt x="1" y="278"/>
                          <a:pt x="1" y="282"/>
                          <a:pt x="3" y="284"/>
                        </a:cubicBezTo>
                        <a:cubicBezTo>
                          <a:pt x="3" y="284"/>
                          <a:pt x="5" y="287"/>
                          <a:pt x="8" y="288"/>
                        </a:cubicBezTo>
                        <a:lnTo>
                          <a:pt x="68" y="281"/>
                        </a:lnTo>
                        <a:cubicBezTo>
                          <a:pt x="68" y="281"/>
                          <a:pt x="70" y="280"/>
                          <a:pt x="71" y="278"/>
                        </a:cubicBezTo>
                        <a:cubicBezTo>
                          <a:pt x="71" y="278"/>
                          <a:pt x="73" y="277"/>
                          <a:pt x="74" y="275"/>
                        </a:cubicBezTo>
                        <a:cubicBezTo>
                          <a:pt x="74" y="275"/>
                          <a:pt x="75" y="272"/>
                          <a:pt x="75" y="270"/>
                        </a:cubicBezTo>
                        <a:lnTo>
                          <a:pt x="79" y="15"/>
                        </a:lnTo>
                        <a:cubicBezTo>
                          <a:pt x="79" y="15"/>
                          <a:pt x="79" y="12"/>
                          <a:pt x="78" y="10"/>
                        </a:cubicBezTo>
                        <a:cubicBezTo>
                          <a:pt x="78" y="10"/>
                          <a:pt x="77" y="7"/>
                          <a:pt x="75" y="6"/>
                        </a:cubicBezTo>
                        <a:cubicBezTo>
                          <a:pt x="75" y="6"/>
                          <a:pt x="73" y="4"/>
                          <a:pt x="71" y="3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35" name="Freeform 1728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57"/>
                    <a:ext cx="76" cy="269"/>
                  </a:xfrm>
                  <a:custGeom>
                    <a:avLst/>
                    <a:gdLst>
                      <a:gd name="T0" fmla="*/ 17 w 75"/>
                      <a:gd name="T1" fmla="*/ 269 h 269"/>
                      <a:gd name="T2" fmla="*/ 17 w 75"/>
                      <a:gd name="T3" fmla="*/ 254 h 269"/>
                      <a:gd name="T4" fmla="*/ 57 w 75"/>
                      <a:gd name="T5" fmla="*/ 249 h 269"/>
                      <a:gd name="T6" fmla="*/ 57 w 75"/>
                      <a:gd name="T7" fmla="*/ 264 h 269"/>
                      <a:gd name="T8" fmla="*/ 17 w 75"/>
                      <a:gd name="T9" fmla="*/ 269 h 269"/>
                      <a:gd name="T10" fmla="*/ 0 w 75"/>
                      <a:gd name="T11" fmla="*/ 140 h 269"/>
                      <a:gd name="T12" fmla="*/ 74 w 75"/>
                      <a:gd name="T13" fmla="*/ 138 h 269"/>
                      <a:gd name="T14" fmla="*/ 74 w 75"/>
                      <a:gd name="T15" fmla="*/ 138 h 269"/>
                      <a:gd name="T16" fmla="*/ 0 w 75"/>
                      <a:gd name="T17" fmla="*/ 140 h 269"/>
                      <a:gd name="T18" fmla="*/ 12 w 75"/>
                      <a:gd name="T19" fmla="*/ 118 h 269"/>
                      <a:gd name="T20" fmla="*/ 64 w 75"/>
                      <a:gd name="T21" fmla="*/ 117 h 269"/>
                      <a:gd name="T22" fmla="*/ 64 w 75"/>
                      <a:gd name="T23" fmla="*/ 134 h 269"/>
                      <a:gd name="T24" fmla="*/ 12 w 75"/>
                      <a:gd name="T25" fmla="*/ 135 h 269"/>
                      <a:gd name="T26" fmla="*/ 12 w 75"/>
                      <a:gd name="T27" fmla="*/ 118 h 269"/>
                      <a:gd name="T28" fmla="*/ 0 w 75"/>
                      <a:gd name="T29" fmla="*/ 112 h 269"/>
                      <a:gd name="T30" fmla="*/ 75 w 75"/>
                      <a:gd name="T31" fmla="*/ 110 h 269"/>
                      <a:gd name="T32" fmla="*/ 75 w 75"/>
                      <a:gd name="T33" fmla="*/ 110 h 269"/>
                      <a:gd name="T34" fmla="*/ 0 w 75"/>
                      <a:gd name="T35" fmla="*/ 112 h 269"/>
                      <a:gd name="T36" fmla="*/ 0 w 75"/>
                      <a:gd name="T37" fmla="*/ 74 h 269"/>
                      <a:gd name="T38" fmla="*/ 75 w 75"/>
                      <a:gd name="T39" fmla="*/ 74 h 269"/>
                      <a:gd name="T40" fmla="*/ 75 w 75"/>
                      <a:gd name="T41" fmla="*/ 74 h 269"/>
                      <a:gd name="T42" fmla="*/ 0 w 75"/>
                      <a:gd name="T43" fmla="*/ 74 h 269"/>
                      <a:gd name="T44" fmla="*/ 0 w 75"/>
                      <a:gd name="T45" fmla="*/ 34 h 269"/>
                      <a:gd name="T46" fmla="*/ 75 w 75"/>
                      <a:gd name="T47" fmla="*/ 36 h 269"/>
                      <a:gd name="T48" fmla="*/ 75 w 75"/>
                      <a:gd name="T49" fmla="*/ 36 h 269"/>
                      <a:gd name="T50" fmla="*/ 0 w 75"/>
                      <a:gd name="T51" fmla="*/ 34 h 269"/>
                      <a:gd name="T52" fmla="*/ 1 w 75"/>
                      <a:gd name="T53" fmla="*/ 16 h 269"/>
                      <a:gd name="T54" fmla="*/ 77 w 75"/>
                      <a:gd name="T55" fmla="*/ 18 h 269"/>
                      <a:gd name="T56" fmla="*/ 77 w 75"/>
                      <a:gd name="T57" fmla="*/ 18 h 269"/>
                      <a:gd name="T58" fmla="*/ 1 w 75"/>
                      <a:gd name="T59" fmla="*/ 16 h 269"/>
                      <a:gd name="T60" fmla="*/ 1 w 75"/>
                      <a:gd name="T61" fmla="*/ 0 h 269"/>
                      <a:gd name="T62" fmla="*/ 77 w 75"/>
                      <a:gd name="T63" fmla="*/ 2 h 269"/>
                      <a:gd name="T64" fmla="*/ 77 w 75"/>
                      <a:gd name="T65" fmla="*/ 2 h 269"/>
                      <a:gd name="T66" fmla="*/ 1 w 75"/>
                      <a:gd name="T67" fmla="*/ 0 h 269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5"/>
                      <a:gd name="T103" fmla="*/ 0 h 269"/>
                      <a:gd name="T104" fmla="*/ 75 w 75"/>
                      <a:gd name="T105" fmla="*/ 269 h 269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5" h="269">
                        <a:moveTo>
                          <a:pt x="17" y="269"/>
                        </a:moveTo>
                        <a:lnTo>
                          <a:pt x="17" y="254"/>
                        </a:lnTo>
                        <a:lnTo>
                          <a:pt x="55" y="249"/>
                        </a:lnTo>
                        <a:lnTo>
                          <a:pt x="55" y="264"/>
                        </a:lnTo>
                        <a:lnTo>
                          <a:pt x="17" y="269"/>
                        </a:lnTo>
                        <a:moveTo>
                          <a:pt x="0" y="140"/>
                        </a:moveTo>
                        <a:lnTo>
                          <a:pt x="72" y="138"/>
                        </a:lnTo>
                        <a:lnTo>
                          <a:pt x="0" y="140"/>
                        </a:lnTo>
                        <a:moveTo>
                          <a:pt x="12" y="118"/>
                        </a:moveTo>
                        <a:lnTo>
                          <a:pt x="62" y="117"/>
                        </a:lnTo>
                        <a:lnTo>
                          <a:pt x="62" y="134"/>
                        </a:lnTo>
                        <a:lnTo>
                          <a:pt x="12" y="135"/>
                        </a:lnTo>
                        <a:lnTo>
                          <a:pt x="12" y="118"/>
                        </a:lnTo>
                        <a:moveTo>
                          <a:pt x="0" y="112"/>
                        </a:moveTo>
                        <a:lnTo>
                          <a:pt x="73" y="110"/>
                        </a:lnTo>
                        <a:lnTo>
                          <a:pt x="0" y="112"/>
                        </a:lnTo>
                        <a:moveTo>
                          <a:pt x="0" y="74"/>
                        </a:moveTo>
                        <a:lnTo>
                          <a:pt x="73" y="74"/>
                        </a:lnTo>
                        <a:lnTo>
                          <a:pt x="0" y="74"/>
                        </a:lnTo>
                        <a:moveTo>
                          <a:pt x="0" y="34"/>
                        </a:moveTo>
                        <a:lnTo>
                          <a:pt x="73" y="36"/>
                        </a:lnTo>
                        <a:lnTo>
                          <a:pt x="0" y="34"/>
                        </a:lnTo>
                        <a:moveTo>
                          <a:pt x="1" y="16"/>
                        </a:moveTo>
                        <a:lnTo>
                          <a:pt x="75" y="18"/>
                        </a:lnTo>
                        <a:lnTo>
                          <a:pt x="1" y="16"/>
                        </a:lnTo>
                        <a:moveTo>
                          <a:pt x="1" y="0"/>
                        </a:moveTo>
                        <a:lnTo>
                          <a:pt x="75" y="2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36" name="Freeform 1729"/>
                  <p:cNvSpPr>
                    <a:spLocks noChangeArrowheads="1"/>
                  </p:cNvSpPr>
                  <p:nvPr/>
                </p:nvSpPr>
                <p:spPr bwMode="auto">
                  <a:xfrm>
                    <a:off x="369" y="215"/>
                    <a:ext cx="18" cy="69"/>
                  </a:xfrm>
                  <a:custGeom>
                    <a:avLst/>
                    <a:gdLst>
                      <a:gd name="T0" fmla="*/ 4 w 17"/>
                      <a:gd name="T1" fmla="*/ 11 h 69"/>
                      <a:gd name="T2" fmla="*/ 4 w 17"/>
                      <a:gd name="T3" fmla="*/ 5 h 69"/>
                      <a:gd name="T4" fmla="*/ 4 w 17"/>
                      <a:gd name="T5" fmla="*/ 2 h 69"/>
                      <a:gd name="T6" fmla="*/ 6 w 17"/>
                      <a:gd name="T7" fmla="*/ 1 h 69"/>
                      <a:gd name="T8" fmla="*/ 7 w 17"/>
                      <a:gd name="T9" fmla="*/ 0 h 69"/>
                      <a:gd name="T10" fmla="*/ 11 w 17"/>
                      <a:gd name="T11" fmla="*/ 0 h 69"/>
                      <a:gd name="T12" fmla="*/ 13 w 17"/>
                      <a:gd name="T13" fmla="*/ 1 h 69"/>
                      <a:gd name="T14" fmla="*/ 14 w 17"/>
                      <a:gd name="T15" fmla="*/ 2 h 69"/>
                      <a:gd name="T16" fmla="*/ 15 w 17"/>
                      <a:gd name="T17" fmla="*/ 4 h 69"/>
                      <a:gd name="T18" fmla="*/ 15 w 17"/>
                      <a:gd name="T19" fmla="*/ 10 h 69"/>
                      <a:gd name="T20" fmla="*/ 18 w 17"/>
                      <a:gd name="T21" fmla="*/ 14 h 69"/>
                      <a:gd name="T22" fmla="*/ 19 w 17"/>
                      <a:gd name="T23" fmla="*/ 19 h 69"/>
                      <a:gd name="T24" fmla="*/ 19 w 17"/>
                      <a:gd name="T25" fmla="*/ 24 h 69"/>
                      <a:gd name="T26" fmla="*/ 17 w 17"/>
                      <a:gd name="T27" fmla="*/ 29 h 69"/>
                      <a:gd name="T28" fmla="*/ 14 w 17"/>
                      <a:gd name="T29" fmla="*/ 33 h 69"/>
                      <a:gd name="T30" fmla="*/ 14 w 17"/>
                      <a:gd name="T31" fmla="*/ 65 h 69"/>
                      <a:gd name="T32" fmla="*/ 14 w 17"/>
                      <a:gd name="T33" fmla="*/ 67 h 69"/>
                      <a:gd name="T34" fmla="*/ 12 w 17"/>
                      <a:gd name="T35" fmla="*/ 68 h 69"/>
                      <a:gd name="T36" fmla="*/ 11 w 17"/>
                      <a:gd name="T37" fmla="*/ 69 h 69"/>
                      <a:gd name="T38" fmla="*/ 7 w 17"/>
                      <a:gd name="T39" fmla="*/ 69 h 69"/>
                      <a:gd name="T40" fmla="*/ 6 w 17"/>
                      <a:gd name="T41" fmla="*/ 68 h 69"/>
                      <a:gd name="T42" fmla="*/ 4 w 17"/>
                      <a:gd name="T43" fmla="*/ 66 h 69"/>
                      <a:gd name="T44" fmla="*/ 4 w 17"/>
                      <a:gd name="T45" fmla="*/ 64 h 69"/>
                      <a:gd name="T46" fmla="*/ 4 w 17"/>
                      <a:gd name="T47" fmla="*/ 33 h 69"/>
                      <a:gd name="T48" fmla="*/ 1 w 17"/>
                      <a:gd name="T49" fmla="*/ 28 h 69"/>
                      <a:gd name="T50" fmla="*/ 0 w 17"/>
                      <a:gd name="T51" fmla="*/ 22 h 69"/>
                      <a:gd name="T52" fmla="*/ 1 w 17"/>
                      <a:gd name="T53" fmla="*/ 16 h 69"/>
                      <a:gd name="T54" fmla="*/ 4 w 17"/>
                      <a:gd name="T55" fmla="*/ 11 h 6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7"/>
                      <a:gd name="T85" fmla="*/ 0 h 69"/>
                      <a:gd name="T86" fmla="*/ 17 w 17"/>
                      <a:gd name="T87" fmla="*/ 69 h 6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7" h="69">
                        <a:moveTo>
                          <a:pt x="4" y="11"/>
                        </a:moveTo>
                        <a:lnTo>
                          <a:pt x="4" y="5"/>
                        </a:lnTo>
                        <a:cubicBezTo>
                          <a:pt x="4" y="5"/>
                          <a:pt x="4" y="3"/>
                          <a:pt x="4" y="2"/>
                        </a:cubicBezTo>
                        <a:cubicBezTo>
                          <a:pt x="4" y="2"/>
                          <a:pt x="5" y="1"/>
                          <a:pt x="6" y="1"/>
                        </a:cubicBezTo>
                        <a:cubicBezTo>
                          <a:pt x="6" y="1"/>
                          <a:pt x="6" y="0"/>
                          <a:pt x="7" y="0"/>
                        </a:cubicBezTo>
                        <a:cubicBezTo>
                          <a:pt x="7" y="0"/>
                          <a:pt x="8" y="0"/>
                          <a:pt x="9" y="0"/>
                        </a:cubicBezTo>
                        <a:cubicBezTo>
                          <a:pt x="9" y="0"/>
                          <a:pt x="10" y="0"/>
                          <a:pt x="11" y="1"/>
                        </a:cubicBezTo>
                        <a:cubicBezTo>
                          <a:pt x="11" y="1"/>
                          <a:pt x="12" y="1"/>
                          <a:pt x="12" y="2"/>
                        </a:cubicBezTo>
                        <a:cubicBezTo>
                          <a:pt x="12" y="2"/>
                          <a:pt x="13" y="3"/>
                          <a:pt x="13" y="4"/>
                        </a:cubicBezTo>
                        <a:lnTo>
                          <a:pt x="13" y="10"/>
                        </a:lnTo>
                        <a:cubicBezTo>
                          <a:pt x="13" y="10"/>
                          <a:pt x="14" y="12"/>
                          <a:pt x="16" y="14"/>
                        </a:cubicBezTo>
                        <a:cubicBezTo>
                          <a:pt x="16" y="14"/>
                          <a:pt x="17" y="16"/>
                          <a:pt x="17" y="19"/>
                        </a:cubicBezTo>
                        <a:cubicBezTo>
                          <a:pt x="17" y="19"/>
                          <a:pt x="18" y="22"/>
                          <a:pt x="17" y="24"/>
                        </a:cubicBezTo>
                        <a:cubicBezTo>
                          <a:pt x="17" y="24"/>
                          <a:pt x="17" y="27"/>
                          <a:pt x="15" y="29"/>
                        </a:cubicBezTo>
                        <a:cubicBezTo>
                          <a:pt x="15" y="29"/>
                          <a:pt x="14" y="32"/>
                          <a:pt x="12" y="33"/>
                        </a:cubicBezTo>
                        <a:lnTo>
                          <a:pt x="12" y="65"/>
                        </a:lnTo>
                        <a:cubicBezTo>
                          <a:pt x="12" y="65"/>
                          <a:pt x="12" y="66"/>
                          <a:pt x="12" y="67"/>
                        </a:cubicBezTo>
                        <a:cubicBezTo>
                          <a:pt x="12" y="67"/>
                          <a:pt x="11" y="67"/>
                          <a:pt x="10" y="68"/>
                        </a:cubicBezTo>
                        <a:cubicBezTo>
                          <a:pt x="10" y="68"/>
                          <a:pt x="10" y="69"/>
                          <a:pt x="9" y="69"/>
                        </a:cubicBezTo>
                        <a:cubicBezTo>
                          <a:pt x="9" y="69"/>
                          <a:pt x="8" y="69"/>
                          <a:pt x="7" y="69"/>
                        </a:cubicBezTo>
                        <a:cubicBezTo>
                          <a:pt x="7" y="69"/>
                          <a:pt x="6" y="68"/>
                          <a:pt x="6" y="68"/>
                        </a:cubicBezTo>
                        <a:cubicBezTo>
                          <a:pt x="6" y="68"/>
                          <a:pt x="5" y="67"/>
                          <a:pt x="4" y="66"/>
                        </a:cubicBezTo>
                        <a:cubicBezTo>
                          <a:pt x="4" y="66"/>
                          <a:pt x="4" y="65"/>
                          <a:pt x="4" y="64"/>
                        </a:cubicBezTo>
                        <a:lnTo>
                          <a:pt x="4" y="33"/>
                        </a:lnTo>
                        <a:cubicBezTo>
                          <a:pt x="4" y="33"/>
                          <a:pt x="2" y="31"/>
                          <a:pt x="1" y="28"/>
                        </a:cubicBezTo>
                        <a:cubicBezTo>
                          <a:pt x="1" y="28"/>
                          <a:pt x="0" y="25"/>
                          <a:pt x="0" y="22"/>
                        </a:cubicBezTo>
                        <a:cubicBezTo>
                          <a:pt x="0" y="22"/>
                          <a:pt x="0" y="19"/>
                          <a:pt x="1" y="16"/>
                        </a:cubicBezTo>
                        <a:cubicBezTo>
                          <a:pt x="1" y="16"/>
                          <a:pt x="2" y="13"/>
                          <a:pt x="4" y="11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37" name="Freeform 1730"/>
                  <p:cNvSpPr>
                    <a:spLocks noChangeArrowheads="1"/>
                  </p:cNvSpPr>
                  <p:nvPr/>
                </p:nvSpPr>
                <p:spPr bwMode="auto">
                  <a:xfrm>
                    <a:off x="439" y="366"/>
                    <a:ext cx="70" cy="42"/>
                  </a:xfrm>
                  <a:custGeom>
                    <a:avLst/>
                    <a:gdLst>
                      <a:gd name="T0" fmla="*/ 0 w 70"/>
                      <a:gd name="T1" fmla="*/ 15 h 41"/>
                      <a:gd name="T2" fmla="*/ 28 w 70"/>
                      <a:gd name="T3" fmla="*/ 3 h 41"/>
                      <a:gd name="T4" fmla="*/ 50 w 70"/>
                      <a:gd name="T5" fmla="*/ 3 h 41"/>
                      <a:gd name="T6" fmla="*/ 69 w 70"/>
                      <a:gd name="T7" fmla="*/ 26 h 41"/>
                      <a:gd name="T8" fmla="*/ 70 w 70"/>
                      <a:gd name="T9" fmla="*/ 32 h 41"/>
                      <a:gd name="T10" fmla="*/ 69 w 70"/>
                      <a:gd name="T11" fmla="*/ 37 h 41"/>
                      <a:gd name="T12" fmla="*/ 40 w 70"/>
                      <a:gd name="T13" fmla="*/ 44 h 41"/>
                      <a:gd name="T14" fmla="*/ 1 w 70"/>
                      <a:gd name="T15" fmla="*/ 28 h 41"/>
                      <a:gd name="T16" fmla="*/ 0 w 70"/>
                      <a:gd name="T17" fmla="*/ 15 h 4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0"/>
                      <a:gd name="T28" fmla="*/ 0 h 41"/>
                      <a:gd name="T29" fmla="*/ 70 w 70"/>
                      <a:gd name="T30" fmla="*/ 41 h 4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0" h="41">
                        <a:moveTo>
                          <a:pt x="0" y="15"/>
                        </a:moveTo>
                        <a:cubicBezTo>
                          <a:pt x="0" y="15"/>
                          <a:pt x="14" y="8"/>
                          <a:pt x="28" y="3"/>
                        </a:cubicBezTo>
                        <a:cubicBezTo>
                          <a:pt x="28" y="3"/>
                          <a:pt x="39" y="0"/>
                          <a:pt x="50" y="3"/>
                        </a:cubicBezTo>
                        <a:cubicBezTo>
                          <a:pt x="50" y="3"/>
                          <a:pt x="61" y="11"/>
                          <a:pt x="69" y="24"/>
                        </a:cubicBezTo>
                        <a:cubicBezTo>
                          <a:pt x="69" y="24"/>
                          <a:pt x="70" y="26"/>
                          <a:pt x="70" y="30"/>
                        </a:cubicBezTo>
                        <a:cubicBezTo>
                          <a:pt x="70" y="30"/>
                          <a:pt x="70" y="33"/>
                          <a:pt x="69" y="35"/>
                        </a:cubicBezTo>
                        <a:cubicBezTo>
                          <a:pt x="69" y="35"/>
                          <a:pt x="56" y="45"/>
                          <a:pt x="40" y="42"/>
                        </a:cubicBezTo>
                        <a:lnTo>
                          <a:pt x="1" y="26"/>
                        </a:lnTo>
                        <a:lnTo>
                          <a:pt x="0" y="1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38" name="Freeform 1731"/>
                  <p:cNvSpPr>
                    <a:spLocks noChangeArrowheads="1"/>
                  </p:cNvSpPr>
                  <p:nvPr/>
                </p:nvSpPr>
                <p:spPr bwMode="auto">
                  <a:xfrm>
                    <a:off x="437" y="374"/>
                    <a:ext cx="45" cy="33"/>
                  </a:xfrm>
                  <a:custGeom>
                    <a:avLst/>
                    <a:gdLst>
                      <a:gd name="T0" fmla="*/ 24 w 44"/>
                      <a:gd name="T1" fmla="*/ 0 h 33"/>
                      <a:gd name="T2" fmla="*/ 25 w 44"/>
                      <a:gd name="T3" fmla="*/ 0 h 33"/>
                      <a:gd name="T4" fmla="*/ 26 w 44"/>
                      <a:gd name="T5" fmla="*/ 0 h 33"/>
                      <a:gd name="T6" fmla="*/ 27 w 44"/>
                      <a:gd name="T7" fmla="*/ 0 h 33"/>
                      <a:gd name="T8" fmla="*/ 29 w 44"/>
                      <a:gd name="T9" fmla="*/ 0 h 33"/>
                      <a:gd name="T10" fmla="*/ 30 w 44"/>
                      <a:gd name="T11" fmla="*/ 0 h 33"/>
                      <a:gd name="T12" fmla="*/ 31 w 44"/>
                      <a:gd name="T13" fmla="*/ 0 h 33"/>
                      <a:gd name="T14" fmla="*/ 32 w 44"/>
                      <a:gd name="T15" fmla="*/ 0 h 33"/>
                      <a:gd name="T16" fmla="*/ 33 w 44"/>
                      <a:gd name="T17" fmla="*/ 1 h 33"/>
                      <a:gd name="T18" fmla="*/ 35 w 44"/>
                      <a:gd name="T19" fmla="*/ 1 h 33"/>
                      <a:gd name="T20" fmla="*/ 36 w 44"/>
                      <a:gd name="T21" fmla="*/ 2 h 33"/>
                      <a:gd name="T22" fmla="*/ 37 w 44"/>
                      <a:gd name="T23" fmla="*/ 2 h 33"/>
                      <a:gd name="T24" fmla="*/ 38 w 44"/>
                      <a:gd name="T25" fmla="*/ 3 h 33"/>
                      <a:gd name="T26" fmla="*/ 39 w 44"/>
                      <a:gd name="T27" fmla="*/ 5 h 33"/>
                      <a:gd name="T28" fmla="*/ 41 w 44"/>
                      <a:gd name="T29" fmla="*/ 7 h 33"/>
                      <a:gd name="T30" fmla="*/ 42 w 44"/>
                      <a:gd name="T31" fmla="*/ 9 h 33"/>
                      <a:gd name="T32" fmla="*/ 43 w 44"/>
                      <a:gd name="T33" fmla="*/ 11 h 33"/>
                      <a:gd name="T34" fmla="*/ 44 w 44"/>
                      <a:gd name="T35" fmla="*/ 14 h 33"/>
                      <a:gd name="T36" fmla="*/ 45 w 44"/>
                      <a:gd name="T37" fmla="*/ 16 h 33"/>
                      <a:gd name="T38" fmla="*/ 46 w 44"/>
                      <a:gd name="T39" fmla="*/ 17 h 33"/>
                      <a:gd name="T40" fmla="*/ 46 w 44"/>
                      <a:gd name="T41" fmla="*/ 18 h 33"/>
                      <a:gd name="T42" fmla="*/ 46 w 44"/>
                      <a:gd name="T43" fmla="*/ 20 h 33"/>
                      <a:gd name="T44" fmla="*/ 46 w 44"/>
                      <a:gd name="T45" fmla="*/ 21 h 33"/>
                      <a:gd name="T46" fmla="*/ 46 w 44"/>
                      <a:gd name="T47" fmla="*/ 22 h 33"/>
                      <a:gd name="T48" fmla="*/ 46 w 44"/>
                      <a:gd name="T49" fmla="*/ 23 h 33"/>
                      <a:gd name="T50" fmla="*/ 46 w 44"/>
                      <a:gd name="T51" fmla="*/ 24 h 33"/>
                      <a:gd name="T52" fmla="*/ 46 w 44"/>
                      <a:gd name="T53" fmla="*/ 25 h 33"/>
                      <a:gd name="T54" fmla="*/ 45 w 44"/>
                      <a:gd name="T55" fmla="*/ 26 h 33"/>
                      <a:gd name="T56" fmla="*/ 45 w 44"/>
                      <a:gd name="T57" fmla="*/ 27 h 33"/>
                      <a:gd name="T58" fmla="*/ 45 w 44"/>
                      <a:gd name="T59" fmla="*/ 28 h 33"/>
                      <a:gd name="T60" fmla="*/ 44 w 44"/>
                      <a:gd name="T61" fmla="*/ 29 h 33"/>
                      <a:gd name="T62" fmla="*/ 44 w 44"/>
                      <a:gd name="T63" fmla="*/ 30 h 33"/>
                      <a:gd name="T64" fmla="*/ 43 w 44"/>
                      <a:gd name="T65" fmla="*/ 31 h 33"/>
                      <a:gd name="T66" fmla="*/ 43 w 44"/>
                      <a:gd name="T67" fmla="*/ 32 h 33"/>
                      <a:gd name="T68" fmla="*/ 1 w 44"/>
                      <a:gd name="T69" fmla="*/ 16 h 33"/>
                      <a:gd name="T70" fmla="*/ 1 w 44"/>
                      <a:gd name="T71" fmla="*/ 16 h 33"/>
                      <a:gd name="T72" fmla="*/ 0 w 44"/>
                      <a:gd name="T73" fmla="*/ 15 h 33"/>
                      <a:gd name="T74" fmla="*/ 0 w 44"/>
                      <a:gd name="T75" fmla="*/ 14 h 33"/>
                      <a:gd name="T76" fmla="*/ 0 w 44"/>
                      <a:gd name="T77" fmla="*/ 13 h 33"/>
                      <a:gd name="T78" fmla="*/ 0 w 44"/>
                      <a:gd name="T79" fmla="*/ 13 h 33"/>
                      <a:gd name="T80" fmla="*/ 0 w 44"/>
                      <a:gd name="T81" fmla="*/ 12 h 33"/>
                      <a:gd name="T82" fmla="*/ 0 w 44"/>
                      <a:gd name="T83" fmla="*/ 11 h 33"/>
                      <a:gd name="T84" fmla="*/ 0 w 44"/>
                      <a:gd name="T85" fmla="*/ 10 h 33"/>
                      <a:gd name="T86" fmla="*/ 0 w 44"/>
                      <a:gd name="T87" fmla="*/ 9 h 33"/>
                      <a:gd name="T88" fmla="*/ 0 w 44"/>
                      <a:gd name="T89" fmla="*/ 9 h 33"/>
                      <a:gd name="T90" fmla="*/ 0 w 44"/>
                      <a:gd name="T91" fmla="*/ 8 h 33"/>
                      <a:gd name="T92" fmla="*/ 0 w 44"/>
                      <a:gd name="T93" fmla="*/ 7 h 33"/>
                      <a:gd name="T94" fmla="*/ 0 w 44"/>
                      <a:gd name="T95" fmla="*/ 6 h 3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4"/>
                      <a:gd name="T145" fmla="*/ 0 h 33"/>
                      <a:gd name="T146" fmla="*/ 44 w 44"/>
                      <a:gd name="T147" fmla="*/ 33 h 3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4" h="33">
                        <a:moveTo>
                          <a:pt x="0" y="6"/>
                        </a:move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7" y="0"/>
                        </a:lnTo>
                        <a:lnTo>
                          <a:pt x="28" y="0"/>
                        </a:lnTo>
                        <a:lnTo>
                          <a:pt x="29" y="0"/>
                        </a:lnTo>
                        <a:lnTo>
                          <a:pt x="30" y="0"/>
                        </a:lnTo>
                        <a:lnTo>
                          <a:pt x="31" y="0"/>
                        </a:lnTo>
                        <a:lnTo>
                          <a:pt x="31" y="1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3" y="2"/>
                        </a:lnTo>
                        <a:lnTo>
                          <a:pt x="34" y="2"/>
                        </a:lnTo>
                        <a:lnTo>
                          <a:pt x="35" y="2"/>
                        </a:lnTo>
                        <a:lnTo>
                          <a:pt x="35" y="3"/>
                        </a:lnTo>
                        <a:lnTo>
                          <a:pt x="36" y="3"/>
                        </a:lnTo>
                        <a:lnTo>
                          <a:pt x="36" y="4"/>
                        </a:lnTo>
                        <a:lnTo>
                          <a:pt x="37" y="4"/>
                        </a:lnTo>
                        <a:lnTo>
                          <a:pt x="37" y="5"/>
                        </a:lnTo>
                        <a:lnTo>
                          <a:pt x="38" y="6"/>
                        </a:lnTo>
                        <a:lnTo>
                          <a:pt x="39" y="7"/>
                        </a:lnTo>
                        <a:lnTo>
                          <a:pt x="39" y="8"/>
                        </a:lnTo>
                        <a:lnTo>
                          <a:pt x="40" y="8"/>
                        </a:lnTo>
                        <a:lnTo>
                          <a:pt x="40" y="9"/>
                        </a:lnTo>
                        <a:lnTo>
                          <a:pt x="40" y="10"/>
                        </a:lnTo>
                        <a:lnTo>
                          <a:pt x="41" y="10"/>
                        </a:lnTo>
                        <a:lnTo>
                          <a:pt x="41" y="11"/>
                        </a:lnTo>
                        <a:lnTo>
                          <a:pt x="42" y="12"/>
                        </a:lnTo>
                        <a:lnTo>
                          <a:pt x="42" y="13"/>
                        </a:lnTo>
                        <a:lnTo>
                          <a:pt x="42" y="14"/>
                        </a:lnTo>
                        <a:lnTo>
                          <a:pt x="43" y="14"/>
                        </a:lnTo>
                        <a:lnTo>
                          <a:pt x="43" y="15"/>
                        </a:lnTo>
                        <a:lnTo>
                          <a:pt x="43" y="16"/>
                        </a:lnTo>
                        <a:lnTo>
                          <a:pt x="43" y="17"/>
                        </a:lnTo>
                        <a:lnTo>
                          <a:pt x="44" y="17"/>
                        </a:lnTo>
                        <a:lnTo>
                          <a:pt x="44" y="18"/>
                        </a:lnTo>
                        <a:lnTo>
                          <a:pt x="44" y="19"/>
                        </a:lnTo>
                        <a:lnTo>
                          <a:pt x="44" y="20"/>
                        </a:lnTo>
                        <a:lnTo>
                          <a:pt x="44" y="21"/>
                        </a:lnTo>
                        <a:lnTo>
                          <a:pt x="44" y="22"/>
                        </a:lnTo>
                        <a:lnTo>
                          <a:pt x="44" y="23"/>
                        </a:lnTo>
                        <a:lnTo>
                          <a:pt x="44" y="24"/>
                        </a:lnTo>
                        <a:lnTo>
                          <a:pt x="44" y="25"/>
                        </a:lnTo>
                        <a:lnTo>
                          <a:pt x="44" y="26"/>
                        </a:lnTo>
                        <a:lnTo>
                          <a:pt x="43" y="26"/>
                        </a:lnTo>
                        <a:lnTo>
                          <a:pt x="43" y="27"/>
                        </a:lnTo>
                        <a:lnTo>
                          <a:pt x="43" y="28"/>
                        </a:lnTo>
                        <a:lnTo>
                          <a:pt x="43" y="29"/>
                        </a:lnTo>
                        <a:lnTo>
                          <a:pt x="42" y="29"/>
                        </a:lnTo>
                        <a:lnTo>
                          <a:pt x="42" y="30"/>
                        </a:lnTo>
                        <a:lnTo>
                          <a:pt x="42" y="31"/>
                        </a:lnTo>
                        <a:lnTo>
                          <a:pt x="41" y="31"/>
                        </a:lnTo>
                        <a:lnTo>
                          <a:pt x="41" y="32"/>
                        </a:lnTo>
                        <a:lnTo>
                          <a:pt x="41" y="33"/>
                        </a:lnTo>
                        <a:lnTo>
                          <a:pt x="1" y="17"/>
                        </a:lnTo>
                        <a:lnTo>
                          <a:pt x="1" y="16"/>
                        </a:lnTo>
                        <a:lnTo>
                          <a:pt x="1" y="15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39" name="Freeform 1732"/>
                  <p:cNvSpPr>
                    <a:spLocks noChangeArrowheads="1"/>
                  </p:cNvSpPr>
                  <p:nvPr/>
                </p:nvSpPr>
                <p:spPr bwMode="auto">
                  <a:xfrm>
                    <a:off x="438" y="382"/>
                    <a:ext cx="36" cy="20"/>
                  </a:xfrm>
                  <a:custGeom>
                    <a:avLst/>
                    <a:gdLst>
                      <a:gd name="T0" fmla="*/ 0 w 36"/>
                      <a:gd name="T1" fmla="*/ 0 h 20"/>
                      <a:gd name="T2" fmla="*/ 21 w 36"/>
                      <a:gd name="T3" fmla="*/ 0 h 20"/>
                      <a:gd name="T4" fmla="*/ 34 w 36"/>
                      <a:gd name="T5" fmla="*/ 9 h 20"/>
                      <a:gd name="T6" fmla="*/ 36 w 36"/>
                      <a:gd name="T7" fmla="*/ 14 h 20"/>
                      <a:gd name="T8" fmla="*/ 34 w 36"/>
                      <a:gd name="T9" fmla="*/ 19 h 20"/>
                      <a:gd name="T10" fmla="*/ 31 w 36"/>
                      <a:gd name="T11" fmla="*/ 20 h 20"/>
                      <a:gd name="T12" fmla="*/ 27 w 36"/>
                      <a:gd name="T13" fmla="*/ 19 h 20"/>
                      <a:gd name="T14" fmla="*/ 2 w 36"/>
                      <a:gd name="T15" fmla="*/ 9 h 20"/>
                      <a:gd name="T16" fmla="*/ 0 w 36"/>
                      <a:gd name="T17" fmla="*/ 6 h 20"/>
                      <a:gd name="T18" fmla="*/ 0 w 36"/>
                      <a:gd name="T19" fmla="*/ 3 h 20"/>
                      <a:gd name="T20" fmla="*/ 0 w 36"/>
                      <a:gd name="T21" fmla="*/ 0 h 2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6"/>
                      <a:gd name="T34" fmla="*/ 0 h 20"/>
                      <a:gd name="T35" fmla="*/ 36 w 36"/>
                      <a:gd name="T36" fmla="*/ 20 h 2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6" h="20">
                        <a:moveTo>
                          <a:pt x="0" y="0"/>
                        </a:moveTo>
                        <a:lnTo>
                          <a:pt x="21" y="0"/>
                        </a:lnTo>
                        <a:cubicBezTo>
                          <a:pt x="21" y="0"/>
                          <a:pt x="29" y="2"/>
                          <a:pt x="34" y="9"/>
                        </a:cubicBezTo>
                        <a:cubicBezTo>
                          <a:pt x="34" y="9"/>
                          <a:pt x="36" y="11"/>
                          <a:pt x="36" y="14"/>
                        </a:cubicBezTo>
                        <a:cubicBezTo>
                          <a:pt x="36" y="14"/>
                          <a:pt x="36" y="16"/>
                          <a:pt x="34" y="19"/>
                        </a:cubicBezTo>
                        <a:cubicBezTo>
                          <a:pt x="34" y="19"/>
                          <a:pt x="33" y="20"/>
                          <a:pt x="31" y="20"/>
                        </a:cubicBezTo>
                        <a:cubicBezTo>
                          <a:pt x="31" y="20"/>
                          <a:pt x="28" y="20"/>
                          <a:pt x="27" y="19"/>
                        </a:cubicBezTo>
                        <a:lnTo>
                          <a:pt x="2" y="9"/>
                        </a:lnTo>
                        <a:cubicBezTo>
                          <a:pt x="2" y="9"/>
                          <a:pt x="1" y="8"/>
                          <a:pt x="0" y="6"/>
                        </a:cubicBezTo>
                        <a:cubicBezTo>
                          <a:pt x="0" y="6"/>
                          <a:pt x="0" y="5"/>
                          <a:pt x="0" y="3"/>
                        </a:cubicBezTo>
                        <a:cubicBezTo>
                          <a:pt x="0" y="3"/>
                          <a:pt x="0" y="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40" name="Freeform 1733"/>
                  <p:cNvSpPr>
                    <a:spLocks noChangeArrowheads="1"/>
                  </p:cNvSpPr>
                  <p:nvPr/>
                </p:nvSpPr>
                <p:spPr bwMode="auto">
                  <a:xfrm>
                    <a:off x="439" y="371"/>
                    <a:ext cx="33" cy="8"/>
                  </a:xfrm>
                  <a:custGeom>
                    <a:avLst/>
                    <a:gdLst>
                      <a:gd name="T0" fmla="*/ 34 w 32"/>
                      <a:gd name="T1" fmla="*/ 0 h 8"/>
                      <a:gd name="T2" fmla="*/ 0 w 32"/>
                      <a:gd name="T3" fmla="*/ 8 h 8"/>
                      <a:gd name="T4" fmla="*/ 34 w 32"/>
                      <a:gd name="T5" fmla="*/ 3 h 8"/>
                      <a:gd name="T6" fmla="*/ 34 w 32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8"/>
                      <a:gd name="T14" fmla="*/ 32 w 32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8">
                        <a:moveTo>
                          <a:pt x="32" y="0"/>
                        </a:moveTo>
                        <a:cubicBezTo>
                          <a:pt x="32" y="0"/>
                          <a:pt x="15" y="0"/>
                          <a:pt x="0" y="8"/>
                        </a:cubicBezTo>
                        <a:cubicBezTo>
                          <a:pt x="0" y="8"/>
                          <a:pt x="15" y="3"/>
                          <a:pt x="32" y="3"/>
                        </a:cubicBezTo>
                        <a:lnTo>
                          <a:pt x="3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41" name="Freeform 1734"/>
                  <p:cNvSpPr>
                    <a:spLocks noChangeArrowheads="1"/>
                  </p:cNvSpPr>
                  <p:nvPr/>
                </p:nvSpPr>
                <p:spPr bwMode="auto">
                  <a:xfrm>
                    <a:off x="454" y="369"/>
                    <a:ext cx="8" cy="4"/>
                  </a:xfrm>
                  <a:custGeom>
                    <a:avLst/>
                    <a:gdLst>
                      <a:gd name="T0" fmla="*/ 0 w 7"/>
                      <a:gd name="T1" fmla="*/ 5 h 3"/>
                      <a:gd name="T2" fmla="*/ 9 w 7"/>
                      <a:gd name="T3" fmla="*/ 0 h 3"/>
                      <a:gd name="T4" fmla="*/ 6 w 7"/>
                      <a:gd name="T5" fmla="*/ 0 h 3"/>
                      <a:gd name="T6" fmla="*/ 2 w 7"/>
                      <a:gd name="T7" fmla="*/ 1 h 3"/>
                      <a:gd name="T8" fmla="*/ 0 w 7"/>
                      <a:gd name="T9" fmla="*/ 5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3"/>
                      <a:gd name="T17" fmla="*/ 7 w 7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3">
                        <a:moveTo>
                          <a:pt x="0" y="3"/>
                        </a:moveTo>
                        <a:cubicBezTo>
                          <a:pt x="0" y="3"/>
                          <a:pt x="4" y="4"/>
                          <a:pt x="7" y="0"/>
                        </a:cubicBezTo>
                        <a:cubicBezTo>
                          <a:pt x="7" y="0"/>
                          <a:pt x="6" y="0"/>
                          <a:pt x="4" y="0"/>
                        </a:cubicBezTo>
                        <a:cubicBezTo>
                          <a:pt x="4" y="0"/>
                          <a:pt x="3" y="0"/>
                          <a:pt x="2" y="1"/>
                        </a:cubicBezTo>
                        <a:cubicBezTo>
                          <a:pt x="2" y="1"/>
                          <a:pt x="0" y="2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42" name="Freeform 1735"/>
                  <p:cNvSpPr>
                    <a:spLocks noChangeArrowheads="1"/>
                  </p:cNvSpPr>
                  <p:nvPr/>
                </p:nvSpPr>
                <p:spPr bwMode="auto">
                  <a:xfrm>
                    <a:off x="33" y="361"/>
                    <a:ext cx="422" cy="131"/>
                  </a:xfrm>
                  <a:custGeom>
                    <a:avLst/>
                    <a:gdLst>
                      <a:gd name="T0" fmla="*/ 57 w 421"/>
                      <a:gd name="T1" fmla="*/ 130 h 131"/>
                      <a:gd name="T2" fmla="*/ 423 w 421"/>
                      <a:gd name="T3" fmla="*/ 57 h 131"/>
                      <a:gd name="T4" fmla="*/ 414 w 421"/>
                      <a:gd name="T5" fmla="*/ 46 h 131"/>
                      <a:gd name="T6" fmla="*/ 334 w 421"/>
                      <a:gd name="T7" fmla="*/ 13 h 131"/>
                      <a:gd name="T8" fmla="*/ 333 w 421"/>
                      <a:gd name="T9" fmla="*/ 6 h 131"/>
                      <a:gd name="T10" fmla="*/ 322 w 421"/>
                      <a:gd name="T11" fmla="*/ 0 h 131"/>
                      <a:gd name="T12" fmla="*/ 0 w 421"/>
                      <a:gd name="T13" fmla="*/ 47 h 131"/>
                      <a:gd name="T14" fmla="*/ 8 w 421"/>
                      <a:gd name="T15" fmla="*/ 55 h 131"/>
                      <a:gd name="T16" fmla="*/ 9 w 421"/>
                      <a:gd name="T17" fmla="*/ 62 h 131"/>
                      <a:gd name="T18" fmla="*/ 51 w 421"/>
                      <a:gd name="T19" fmla="*/ 117 h 131"/>
                      <a:gd name="T20" fmla="*/ 53 w 421"/>
                      <a:gd name="T21" fmla="*/ 131 h 131"/>
                      <a:gd name="T22" fmla="*/ 57 w 421"/>
                      <a:gd name="T23" fmla="*/ 130 h 13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21"/>
                      <a:gd name="T37" fmla="*/ 0 h 131"/>
                      <a:gd name="T38" fmla="*/ 421 w 421"/>
                      <a:gd name="T39" fmla="*/ 131 h 13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21" h="131">
                        <a:moveTo>
                          <a:pt x="57" y="130"/>
                        </a:moveTo>
                        <a:lnTo>
                          <a:pt x="421" y="57"/>
                        </a:lnTo>
                        <a:cubicBezTo>
                          <a:pt x="421" y="57"/>
                          <a:pt x="418" y="50"/>
                          <a:pt x="412" y="46"/>
                        </a:cubicBezTo>
                        <a:lnTo>
                          <a:pt x="332" y="13"/>
                        </a:lnTo>
                        <a:lnTo>
                          <a:pt x="331" y="6"/>
                        </a:lnTo>
                        <a:lnTo>
                          <a:pt x="320" y="0"/>
                        </a:lnTo>
                        <a:lnTo>
                          <a:pt x="0" y="47"/>
                        </a:lnTo>
                        <a:cubicBezTo>
                          <a:pt x="0" y="47"/>
                          <a:pt x="4" y="51"/>
                          <a:pt x="8" y="55"/>
                        </a:cubicBezTo>
                        <a:lnTo>
                          <a:pt x="9" y="62"/>
                        </a:lnTo>
                        <a:lnTo>
                          <a:pt x="51" y="117"/>
                        </a:lnTo>
                        <a:cubicBezTo>
                          <a:pt x="51" y="117"/>
                          <a:pt x="54" y="123"/>
                          <a:pt x="53" y="131"/>
                        </a:cubicBezTo>
                        <a:lnTo>
                          <a:pt x="57" y="13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43" name="Freeform 1736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408"/>
                    <a:ext cx="57" cy="84"/>
                  </a:xfrm>
                  <a:custGeom>
                    <a:avLst/>
                    <a:gdLst>
                      <a:gd name="T0" fmla="*/ 52 w 57"/>
                      <a:gd name="T1" fmla="*/ 84 h 84"/>
                      <a:gd name="T2" fmla="*/ 56 w 57"/>
                      <a:gd name="T3" fmla="*/ 84 h 84"/>
                      <a:gd name="T4" fmla="*/ 55 w 57"/>
                      <a:gd name="T5" fmla="*/ 71 h 84"/>
                      <a:gd name="T6" fmla="*/ 11 w 57"/>
                      <a:gd name="T7" fmla="*/ 16 h 84"/>
                      <a:gd name="T8" fmla="*/ 11 w 57"/>
                      <a:gd name="T9" fmla="*/ 8 h 84"/>
                      <a:gd name="T10" fmla="*/ 3 w 57"/>
                      <a:gd name="T11" fmla="*/ 0 h 84"/>
                      <a:gd name="T12" fmla="*/ 0 w 57"/>
                      <a:gd name="T13" fmla="*/ 0 h 84"/>
                      <a:gd name="T14" fmla="*/ 0 w 57"/>
                      <a:gd name="T15" fmla="*/ 15 h 84"/>
                      <a:gd name="T16" fmla="*/ 52 w 57"/>
                      <a:gd name="T17" fmla="*/ 84 h 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7"/>
                      <a:gd name="T28" fmla="*/ 0 h 84"/>
                      <a:gd name="T29" fmla="*/ 57 w 57"/>
                      <a:gd name="T30" fmla="*/ 84 h 8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7" h="84">
                        <a:moveTo>
                          <a:pt x="52" y="84"/>
                        </a:moveTo>
                        <a:cubicBezTo>
                          <a:pt x="52" y="84"/>
                          <a:pt x="54" y="84"/>
                          <a:pt x="56" y="84"/>
                        </a:cubicBezTo>
                        <a:cubicBezTo>
                          <a:pt x="56" y="84"/>
                          <a:pt x="57" y="77"/>
                          <a:pt x="55" y="71"/>
                        </a:cubicBezTo>
                        <a:lnTo>
                          <a:pt x="11" y="16"/>
                        </a:lnTo>
                        <a:lnTo>
                          <a:pt x="11" y="8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5"/>
                        </a:lnTo>
                        <a:lnTo>
                          <a:pt x="52" y="84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44" name="Freeform 1737"/>
                  <p:cNvSpPr>
                    <a:spLocks noChangeArrowheads="1"/>
                  </p:cNvSpPr>
                  <p:nvPr/>
                </p:nvSpPr>
                <p:spPr bwMode="auto">
                  <a:xfrm>
                    <a:off x="351" y="360"/>
                    <a:ext cx="105" cy="58"/>
                  </a:xfrm>
                  <a:custGeom>
                    <a:avLst/>
                    <a:gdLst>
                      <a:gd name="T0" fmla="*/ 103 w 105"/>
                      <a:gd name="T1" fmla="*/ 59 h 57"/>
                      <a:gd name="T2" fmla="*/ 105 w 105"/>
                      <a:gd name="T3" fmla="*/ 59 h 57"/>
                      <a:gd name="T4" fmla="*/ 97 w 105"/>
                      <a:gd name="T5" fmla="*/ 49 h 57"/>
                      <a:gd name="T6" fmla="*/ 15 w 105"/>
                      <a:gd name="T7" fmla="*/ 12 h 57"/>
                      <a:gd name="T8" fmla="*/ 14 w 105"/>
                      <a:gd name="T9" fmla="*/ 6 h 57"/>
                      <a:gd name="T10" fmla="*/ 2 w 105"/>
                      <a:gd name="T11" fmla="*/ 0 h 57"/>
                      <a:gd name="T12" fmla="*/ 0 w 105"/>
                      <a:gd name="T13" fmla="*/ 0 h 57"/>
                      <a:gd name="T14" fmla="*/ 13 w 105"/>
                      <a:gd name="T15" fmla="*/ 7 h 57"/>
                      <a:gd name="T16" fmla="*/ 13 w 105"/>
                      <a:gd name="T17" fmla="*/ 13 h 57"/>
                      <a:gd name="T18" fmla="*/ 96 w 105"/>
                      <a:gd name="T19" fmla="*/ 51 h 57"/>
                      <a:gd name="T20" fmla="*/ 103 w 105"/>
                      <a:gd name="T21" fmla="*/ 59 h 5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5"/>
                      <a:gd name="T34" fmla="*/ 0 h 57"/>
                      <a:gd name="T35" fmla="*/ 105 w 105"/>
                      <a:gd name="T36" fmla="*/ 57 h 5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5" h="57">
                        <a:moveTo>
                          <a:pt x="103" y="57"/>
                        </a:moveTo>
                        <a:lnTo>
                          <a:pt x="105" y="57"/>
                        </a:lnTo>
                        <a:cubicBezTo>
                          <a:pt x="105" y="57"/>
                          <a:pt x="102" y="51"/>
                          <a:pt x="97" y="47"/>
                        </a:cubicBezTo>
                        <a:lnTo>
                          <a:pt x="15" y="12"/>
                        </a:lnTo>
                        <a:lnTo>
                          <a:pt x="14" y="6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3" y="7"/>
                        </a:lnTo>
                        <a:lnTo>
                          <a:pt x="13" y="13"/>
                        </a:lnTo>
                        <a:lnTo>
                          <a:pt x="96" y="49"/>
                        </a:lnTo>
                        <a:cubicBezTo>
                          <a:pt x="96" y="49"/>
                          <a:pt x="100" y="52"/>
                          <a:pt x="103" y="57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45" name="Freeform 1738"/>
                  <p:cNvSpPr>
                    <a:spLocks noChangeArrowheads="1"/>
                  </p:cNvSpPr>
                  <p:nvPr/>
                </p:nvSpPr>
                <p:spPr bwMode="auto">
                  <a:xfrm>
                    <a:off x="42" y="367"/>
                    <a:ext cx="323" cy="55"/>
                  </a:xfrm>
                  <a:custGeom>
                    <a:avLst/>
                    <a:gdLst>
                      <a:gd name="T0" fmla="*/ 0 w 322"/>
                      <a:gd name="T1" fmla="*/ 49 h 55"/>
                      <a:gd name="T2" fmla="*/ 322 w 322"/>
                      <a:gd name="T3" fmla="*/ 0 h 55"/>
                      <a:gd name="T4" fmla="*/ 324 w 322"/>
                      <a:gd name="T5" fmla="*/ 5 h 55"/>
                      <a:gd name="T6" fmla="*/ 0 w 322"/>
                      <a:gd name="T7" fmla="*/ 55 h 55"/>
                      <a:gd name="T8" fmla="*/ 0 w 322"/>
                      <a:gd name="T9" fmla="*/ 49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2"/>
                      <a:gd name="T16" fmla="*/ 0 h 55"/>
                      <a:gd name="T17" fmla="*/ 322 w 322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2" h="55">
                        <a:moveTo>
                          <a:pt x="0" y="49"/>
                        </a:moveTo>
                        <a:lnTo>
                          <a:pt x="320" y="0"/>
                        </a:lnTo>
                        <a:lnTo>
                          <a:pt x="322" y="5"/>
                        </a:lnTo>
                        <a:lnTo>
                          <a:pt x="0" y="55"/>
                        </a:lnTo>
                        <a:lnTo>
                          <a:pt x="0" y="4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46" name="Freeform 1739"/>
                  <p:cNvSpPr>
                    <a:spLocks noChangeArrowheads="1"/>
                  </p:cNvSpPr>
                  <p:nvPr/>
                </p:nvSpPr>
                <p:spPr bwMode="auto">
                  <a:xfrm>
                    <a:off x="88" y="409"/>
                    <a:ext cx="367" cy="83"/>
                  </a:xfrm>
                  <a:custGeom>
                    <a:avLst/>
                    <a:gdLst>
                      <a:gd name="T0" fmla="*/ 0 w 366"/>
                      <a:gd name="T1" fmla="*/ 75 h 82"/>
                      <a:gd name="T2" fmla="*/ 359 w 366"/>
                      <a:gd name="T3" fmla="*/ 0 h 82"/>
                      <a:gd name="T4" fmla="*/ 368 w 366"/>
                      <a:gd name="T5" fmla="*/ 8 h 82"/>
                      <a:gd name="T6" fmla="*/ 0 w 366"/>
                      <a:gd name="T7" fmla="*/ 84 h 82"/>
                      <a:gd name="T8" fmla="*/ 0 w 366"/>
                      <a:gd name="T9" fmla="*/ 75 h 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6"/>
                      <a:gd name="T16" fmla="*/ 0 h 82"/>
                      <a:gd name="T17" fmla="*/ 366 w 366"/>
                      <a:gd name="T18" fmla="*/ 82 h 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6" h="82">
                        <a:moveTo>
                          <a:pt x="0" y="73"/>
                        </a:moveTo>
                        <a:lnTo>
                          <a:pt x="357" y="0"/>
                        </a:lnTo>
                        <a:cubicBezTo>
                          <a:pt x="357" y="0"/>
                          <a:pt x="363" y="2"/>
                          <a:pt x="366" y="8"/>
                        </a:cubicBezTo>
                        <a:lnTo>
                          <a:pt x="0" y="82"/>
                        </a:lnTo>
                        <a:lnTo>
                          <a:pt x="0" y="7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47" name="Freeform 1740"/>
                  <p:cNvSpPr>
                    <a:spLocks noChangeArrowheads="1"/>
                  </p:cNvSpPr>
                  <p:nvPr/>
                </p:nvSpPr>
                <p:spPr bwMode="auto">
                  <a:xfrm>
                    <a:off x="55" y="380"/>
                    <a:ext cx="373" cy="92"/>
                  </a:xfrm>
                  <a:custGeom>
                    <a:avLst/>
                    <a:gdLst>
                      <a:gd name="T0" fmla="*/ 5 w 372"/>
                      <a:gd name="T1" fmla="*/ 59 h 91"/>
                      <a:gd name="T2" fmla="*/ 35 w 372"/>
                      <a:gd name="T3" fmla="*/ 93 h 91"/>
                      <a:gd name="T4" fmla="*/ 276 w 372"/>
                      <a:gd name="T5" fmla="*/ 43 h 91"/>
                      <a:gd name="T6" fmla="*/ 253 w 372"/>
                      <a:gd name="T7" fmla="*/ 26 h 91"/>
                      <a:gd name="T8" fmla="*/ 296 w 372"/>
                      <a:gd name="T9" fmla="*/ 18 h 91"/>
                      <a:gd name="T10" fmla="*/ 323 w 372"/>
                      <a:gd name="T11" fmla="*/ 33 h 91"/>
                      <a:gd name="T12" fmla="*/ 374 w 372"/>
                      <a:gd name="T13" fmla="*/ 23 h 91"/>
                      <a:gd name="T14" fmla="*/ 374 w 372"/>
                      <a:gd name="T15" fmla="*/ 21 h 91"/>
                      <a:gd name="T16" fmla="*/ 326 w 372"/>
                      <a:gd name="T17" fmla="*/ 0 h 91"/>
                      <a:gd name="T18" fmla="*/ 270 w 372"/>
                      <a:gd name="T19" fmla="*/ 9 h 91"/>
                      <a:gd name="T20" fmla="*/ 263 w 372"/>
                      <a:gd name="T21" fmla="*/ 1 h 91"/>
                      <a:gd name="T22" fmla="*/ 225 w 372"/>
                      <a:gd name="T23" fmla="*/ 8 h 91"/>
                      <a:gd name="T24" fmla="*/ 228 w 372"/>
                      <a:gd name="T25" fmla="*/ 10 h 91"/>
                      <a:gd name="T26" fmla="*/ 224 w 372"/>
                      <a:gd name="T27" fmla="*/ 11 h 91"/>
                      <a:gd name="T28" fmla="*/ 220 w 372"/>
                      <a:gd name="T29" fmla="*/ 8 h 91"/>
                      <a:gd name="T30" fmla="*/ 162 w 372"/>
                      <a:gd name="T31" fmla="*/ 17 h 91"/>
                      <a:gd name="T32" fmla="*/ 168 w 372"/>
                      <a:gd name="T33" fmla="*/ 24 h 91"/>
                      <a:gd name="T34" fmla="*/ 163 w 372"/>
                      <a:gd name="T35" fmla="*/ 25 h 91"/>
                      <a:gd name="T36" fmla="*/ 156 w 372"/>
                      <a:gd name="T37" fmla="*/ 18 h 91"/>
                      <a:gd name="T38" fmla="*/ 99 w 372"/>
                      <a:gd name="T39" fmla="*/ 26 h 91"/>
                      <a:gd name="T40" fmla="*/ 99 w 372"/>
                      <a:gd name="T41" fmla="*/ 31 h 91"/>
                      <a:gd name="T42" fmla="*/ 102 w 372"/>
                      <a:gd name="T43" fmla="*/ 35 h 91"/>
                      <a:gd name="T44" fmla="*/ 96 w 372"/>
                      <a:gd name="T45" fmla="*/ 35 h 91"/>
                      <a:gd name="T46" fmla="*/ 90 w 372"/>
                      <a:gd name="T47" fmla="*/ 28 h 91"/>
                      <a:gd name="T48" fmla="*/ 28 w 372"/>
                      <a:gd name="T49" fmla="*/ 38 h 91"/>
                      <a:gd name="T50" fmla="*/ 27 w 372"/>
                      <a:gd name="T51" fmla="*/ 42 h 91"/>
                      <a:gd name="T52" fmla="*/ 29 w 372"/>
                      <a:gd name="T53" fmla="*/ 48 h 91"/>
                      <a:gd name="T54" fmla="*/ 19 w 372"/>
                      <a:gd name="T55" fmla="*/ 49 h 91"/>
                      <a:gd name="T56" fmla="*/ 13 w 372"/>
                      <a:gd name="T57" fmla="*/ 40 h 91"/>
                      <a:gd name="T58" fmla="*/ 0 w 372"/>
                      <a:gd name="T59" fmla="*/ 42 h 91"/>
                      <a:gd name="T60" fmla="*/ 0 w 372"/>
                      <a:gd name="T61" fmla="*/ 49 h 91"/>
                      <a:gd name="T62" fmla="*/ 5 w 372"/>
                      <a:gd name="T63" fmla="*/ 53 h 91"/>
                      <a:gd name="T64" fmla="*/ 5 w 372"/>
                      <a:gd name="T65" fmla="*/ 59 h 9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72"/>
                      <a:gd name="T100" fmla="*/ 0 h 91"/>
                      <a:gd name="T101" fmla="*/ 372 w 372"/>
                      <a:gd name="T102" fmla="*/ 91 h 9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72" h="91">
                        <a:moveTo>
                          <a:pt x="5" y="57"/>
                        </a:moveTo>
                        <a:lnTo>
                          <a:pt x="35" y="91"/>
                        </a:lnTo>
                        <a:lnTo>
                          <a:pt x="274" y="43"/>
                        </a:lnTo>
                        <a:lnTo>
                          <a:pt x="251" y="26"/>
                        </a:lnTo>
                        <a:lnTo>
                          <a:pt x="294" y="18"/>
                        </a:lnTo>
                        <a:lnTo>
                          <a:pt x="321" y="33"/>
                        </a:lnTo>
                        <a:lnTo>
                          <a:pt x="372" y="23"/>
                        </a:lnTo>
                        <a:lnTo>
                          <a:pt x="372" y="21"/>
                        </a:lnTo>
                        <a:lnTo>
                          <a:pt x="324" y="0"/>
                        </a:lnTo>
                        <a:lnTo>
                          <a:pt x="268" y="9"/>
                        </a:lnTo>
                        <a:lnTo>
                          <a:pt x="261" y="1"/>
                        </a:lnTo>
                        <a:lnTo>
                          <a:pt x="223" y="8"/>
                        </a:lnTo>
                        <a:lnTo>
                          <a:pt x="226" y="10"/>
                        </a:lnTo>
                        <a:lnTo>
                          <a:pt x="222" y="11"/>
                        </a:lnTo>
                        <a:lnTo>
                          <a:pt x="218" y="8"/>
                        </a:lnTo>
                        <a:lnTo>
                          <a:pt x="162" y="17"/>
                        </a:lnTo>
                        <a:lnTo>
                          <a:pt x="168" y="24"/>
                        </a:lnTo>
                        <a:lnTo>
                          <a:pt x="163" y="25"/>
                        </a:lnTo>
                        <a:lnTo>
                          <a:pt x="156" y="18"/>
                        </a:lnTo>
                        <a:lnTo>
                          <a:pt x="99" y="26"/>
                        </a:lnTo>
                        <a:lnTo>
                          <a:pt x="99" y="31"/>
                        </a:lnTo>
                        <a:lnTo>
                          <a:pt x="102" y="35"/>
                        </a:lnTo>
                        <a:lnTo>
                          <a:pt x="96" y="35"/>
                        </a:lnTo>
                        <a:lnTo>
                          <a:pt x="90" y="28"/>
                        </a:lnTo>
                        <a:lnTo>
                          <a:pt x="28" y="38"/>
                        </a:lnTo>
                        <a:lnTo>
                          <a:pt x="27" y="42"/>
                        </a:lnTo>
                        <a:lnTo>
                          <a:pt x="29" y="46"/>
                        </a:lnTo>
                        <a:lnTo>
                          <a:pt x="19" y="47"/>
                        </a:lnTo>
                        <a:lnTo>
                          <a:pt x="13" y="40"/>
                        </a:lnTo>
                        <a:lnTo>
                          <a:pt x="0" y="42"/>
                        </a:lnTo>
                        <a:lnTo>
                          <a:pt x="0" y="47"/>
                        </a:lnTo>
                        <a:lnTo>
                          <a:pt x="5" y="51"/>
                        </a:lnTo>
                        <a:lnTo>
                          <a:pt x="5" y="57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48" name="Freeform 1741"/>
                  <p:cNvSpPr>
                    <a:spLocks noChangeArrowheads="1"/>
                  </p:cNvSpPr>
                  <p:nvPr/>
                </p:nvSpPr>
                <p:spPr bwMode="auto">
                  <a:xfrm>
                    <a:off x="325" y="405"/>
                    <a:ext cx="49" cy="18"/>
                  </a:xfrm>
                  <a:custGeom>
                    <a:avLst/>
                    <a:gdLst>
                      <a:gd name="T0" fmla="*/ 0 w 48"/>
                      <a:gd name="T1" fmla="*/ 11 h 18"/>
                      <a:gd name="T2" fmla="*/ 9 w 48"/>
                      <a:gd name="T3" fmla="*/ 18 h 18"/>
                      <a:gd name="T4" fmla="*/ 50 w 48"/>
                      <a:gd name="T5" fmla="*/ 10 h 18"/>
                      <a:gd name="T6" fmla="*/ 50 w 48"/>
                      <a:gd name="T7" fmla="*/ 7 h 18"/>
                      <a:gd name="T8" fmla="*/ 41 w 48"/>
                      <a:gd name="T9" fmla="*/ 2 h 18"/>
                      <a:gd name="T10" fmla="*/ 27 w 48"/>
                      <a:gd name="T11" fmla="*/ 4 h 18"/>
                      <a:gd name="T12" fmla="*/ 19 w 48"/>
                      <a:gd name="T13" fmla="*/ 0 h 18"/>
                      <a:gd name="T14" fmla="*/ 5 w 48"/>
                      <a:gd name="T15" fmla="*/ 2 h 18"/>
                      <a:gd name="T16" fmla="*/ 10 w 48"/>
                      <a:gd name="T17" fmla="*/ 6 h 18"/>
                      <a:gd name="T18" fmla="*/ 0 w 48"/>
                      <a:gd name="T19" fmla="*/ 9 h 18"/>
                      <a:gd name="T20" fmla="*/ 0 w 48"/>
                      <a:gd name="T21" fmla="*/ 11 h 1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8"/>
                      <a:gd name="T34" fmla="*/ 0 h 18"/>
                      <a:gd name="T35" fmla="*/ 48 w 48"/>
                      <a:gd name="T36" fmla="*/ 18 h 1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8" h="18">
                        <a:moveTo>
                          <a:pt x="0" y="11"/>
                        </a:moveTo>
                        <a:lnTo>
                          <a:pt x="9" y="18"/>
                        </a:lnTo>
                        <a:lnTo>
                          <a:pt x="48" y="10"/>
                        </a:lnTo>
                        <a:lnTo>
                          <a:pt x="48" y="7"/>
                        </a:lnTo>
                        <a:lnTo>
                          <a:pt x="39" y="2"/>
                        </a:lnTo>
                        <a:lnTo>
                          <a:pt x="25" y="4"/>
                        </a:lnTo>
                        <a:lnTo>
                          <a:pt x="19" y="0"/>
                        </a:lnTo>
                        <a:lnTo>
                          <a:pt x="5" y="2"/>
                        </a:ln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49" name="Line 1742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334" y="410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50" name="Freeform 1743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342" y="415"/>
                    <a:ext cx="7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0 w 7"/>
                      <a:gd name="T3" fmla="*/ 0 h 1"/>
                      <a:gd name="T4" fmla="*/ 0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w 7"/>
                      <a:gd name="T11" fmla="*/ 0 h 1"/>
                      <a:gd name="T12" fmla="*/ 0 w 7"/>
                      <a:gd name="T13" fmla="*/ 0 h 1"/>
                      <a:gd name="T14" fmla="*/ 0 w 7"/>
                      <a:gd name="T15" fmla="*/ 0 h 1"/>
                      <a:gd name="T16" fmla="*/ 0 w 7"/>
                      <a:gd name="T17" fmla="*/ 0 h 1"/>
                      <a:gd name="T18" fmla="*/ 1 w 7"/>
                      <a:gd name="T19" fmla="*/ 0 h 1"/>
                      <a:gd name="T20" fmla="*/ 1 w 7"/>
                      <a:gd name="T21" fmla="*/ 0 h 1"/>
                      <a:gd name="T22" fmla="*/ 1 w 7"/>
                      <a:gd name="T23" fmla="*/ 0 h 1"/>
                      <a:gd name="T24" fmla="*/ 1 w 7"/>
                      <a:gd name="T25" fmla="*/ 0 h 1"/>
                      <a:gd name="T26" fmla="*/ 1 w 7"/>
                      <a:gd name="T27" fmla="*/ 0 h 1"/>
                      <a:gd name="T28" fmla="*/ 1 w 7"/>
                      <a:gd name="T29" fmla="*/ 0 h 1"/>
                      <a:gd name="T30" fmla="*/ 1 w 7"/>
                      <a:gd name="T31" fmla="*/ 0 h 1"/>
                      <a:gd name="T32" fmla="*/ 1 w 7"/>
                      <a:gd name="T33" fmla="*/ 0 h 1"/>
                      <a:gd name="T34" fmla="*/ 2 w 7"/>
                      <a:gd name="T35" fmla="*/ 0 h 1"/>
                      <a:gd name="T36" fmla="*/ 2 w 7"/>
                      <a:gd name="T37" fmla="*/ 0 h 1"/>
                      <a:gd name="T38" fmla="*/ 2 w 7"/>
                      <a:gd name="T39" fmla="*/ 0 h 1"/>
                      <a:gd name="T40" fmla="*/ 2 w 7"/>
                      <a:gd name="T41" fmla="*/ 0 h 1"/>
                      <a:gd name="T42" fmla="*/ 2 w 7"/>
                      <a:gd name="T43" fmla="*/ 0 h 1"/>
                      <a:gd name="T44" fmla="*/ 2 w 7"/>
                      <a:gd name="T45" fmla="*/ 0 h 1"/>
                      <a:gd name="T46" fmla="*/ 2 w 7"/>
                      <a:gd name="T47" fmla="*/ 0 h 1"/>
                      <a:gd name="T48" fmla="*/ 3 w 7"/>
                      <a:gd name="T49" fmla="*/ 0 h 1"/>
                      <a:gd name="T50" fmla="*/ 3 w 7"/>
                      <a:gd name="T51" fmla="*/ 0 h 1"/>
                      <a:gd name="T52" fmla="*/ 3 w 7"/>
                      <a:gd name="T53" fmla="*/ 0 h 1"/>
                      <a:gd name="T54" fmla="*/ 3 w 7"/>
                      <a:gd name="T55" fmla="*/ 0 h 1"/>
                      <a:gd name="T56" fmla="*/ 3 w 7"/>
                      <a:gd name="T57" fmla="*/ 0 h 1"/>
                      <a:gd name="T58" fmla="*/ 3 w 7"/>
                      <a:gd name="T59" fmla="*/ 0 h 1"/>
                      <a:gd name="T60" fmla="*/ 3 w 7"/>
                      <a:gd name="T61" fmla="*/ 0 h 1"/>
                      <a:gd name="T62" fmla="*/ 3 w 7"/>
                      <a:gd name="T63" fmla="*/ 0 h 1"/>
                      <a:gd name="T64" fmla="*/ 4 w 7"/>
                      <a:gd name="T65" fmla="*/ 0 h 1"/>
                      <a:gd name="T66" fmla="*/ 4 w 7"/>
                      <a:gd name="T67" fmla="*/ 0 h 1"/>
                      <a:gd name="T68" fmla="*/ 4 w 7"/>
                      <a:gd name="T69" fmla="*/ 0 h 1"/>
                      <a:gd name="T70" fmla="*/ 4 w 7"/>
                      <a:gd name="T71" fmla="*/ 0 h 1"/>
                      <a:gd name="T72" fmla="*/ 4 w 7"/>
                      <a:gd name="T73" fmla="*/ 0 h 1"/>
                      <a:gd name="T74" fmla="*/ 4 w 7"/>
                      <a:gd name="T75" fmla="*/ 0 h 1"/>
                      <a:gd name="T76" fmla="*/ 4 w 7"/>
                      <a:gd name="T77" fmla="*/ 0 h 1"/>
                      <a:gd name="T78" fmla="*/ 5 w 7"/>
                      <a:gd name="T79" fmla="*/ 0 h 1"/>
                      <a:gd name="T80" fmla="*/ 5 w 7"/>
                      <a:gd name="T81" fmla="*/ 0 h 1"/>
                      <a:gd name="T82" fmla="*/ 5 w 7"/>
                      <a:gd name="T83" fmla="*/ 0 h 1"/>
                      <a:gd name="T84" fmla="*/ 5 w 7"/>
                      <a:gd name="T85" fmla="*/ 0 h 1"/>
                      <a:gd name="T86" fmla="*/ 5 w 7"/>
                      <a:gd name="T87" fmla="*/ 0 h 1"/>
                      <a:gd name="T88" fmla="*/ 5 w 7"/>
                      <a:gd name="T89" fmla="*/ 0 h 1"/>
                      <a:gd name="T90" fmla="*/ 5 w 7"/>
                      <a:gd name="T91" fmla="*/ 0 h 1"/>
                      <a:gd name="T92" fmla="*/ 5 w 7"/>
                      <a:gd name="T93" fmla="*/ 0 h 1"/>
                      <a:gd name="T94" fmla="*/ 6 w 7"/>
                      <a:gd name="T95" fmla="*/ 0 h 1"/>
                      <a:gd name="T96" fmla="*/ 6 w 7"/>
                      <a:gd name="T97" fmla="*/ 0 h 1"/>
                      <a:gd name="T98" fmla="*/ 6 w 7"/>
                      <a:gd name="T99" fmla="*/ 0 h 1"/>
                      <a:gd name="T100" fmla="*/ 6 w 7"/>
                      <a:gd name="T101" fmla="*/ 0 h 1"/>
                      <a:gd name="T102" fmla="*/ 6 w 7"/>
                      <a:gd name="T103" fmla="*/ 0 h 1"/>
                      <a:gd name="T104" fmla="*/ 6 w 7"/>
                      <a:gd name="T105" fmla="*/ 0 h 1"/>
                      <a:gd name="T106" fmla="*/ 6 w 7"/>
                      <a:gd name="T107" fmla="*/ 0 h 1"/>
                      <a:gd name="T108" fmla="*/ 6 w 7"/>
                      <a:gd name="T109" fmla="*/ 0 h 1"/>
                      <a:gd name="T110" fmla="*/ 7 w 7"/>
                      <a:gd name="T111" fmla="*/ 0 h 1"/>
                      <a:gd name="T112" fmla="*/ 7 w 7"/>
                      <a:gd name="T113" fmla="*/ 0 h 1"/>
                      <a:gd name="T114" fmla="*/ 7 w 7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"/>
                      <a:gd name="T175" fmla="*/ 0 h 1"/>
                      <a:gd name="T176" fmla="*/ 7 w 7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51" name="Freeform 1744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357" y="412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0 w 6"/>
                      <a:gd name="T3" fmla="*/ 0 h 1"/>
                      <a:gd name="T4" fmla="*/ 0 w 6"/>
                      <a:gd name="T5" fmla="*/ 0 h 1"/>
                      <a:gd name="T6" fmla="*/ 0 w 6"/>
                      <a:gd name="T7" fmla="*/ 0 h 1"/>
                      <a:gd name="T8" fmla="*/ 0 w 6"/>
                      <a:gd name="T9" fmla="*/ 0 h 1"/>
                      <a:gd name="T10" fmla="*/ 0 w 6"/>
                      <a:gd name="T11" fmla="*/ 0 h 1"/>
                      <a:gd name="T12" fmla="*/ 1 w 6"/>
                      <a:gd name="T13" fmla="*/ 0 h 1"/>
                      <a:gd name="T14" fmla="*/ 1 w 6"/>
                      <a:gd name="T15" fmla="*/ 0 h 1"/>
                      <a:gd name="T16" fmla="*/ 1 w 6"/>
                      <a:gd name="T17" fmla="*/ 0 h 1"/>
                      <a:gd name="T18" fmla="*/ 1 w 6"/>
                      <a:gd name="T19" fmla="*/ 0 h 1"/>
                      <a:gd name="T20" fmla="*/ 1 w 6"/>
                      <a:gd name="T21" fmla="*/ 0 h 1"/>
                      <a:gd name="T22" fmla="*/ 2 w 6"/>
                      <a:gd name="T23" fmla="*/ 0 h 1"/>
                      <a:gd name="T24" fmla="*/ 2 w 6"/>
                      <a:gd name="T25" fmla="*/ 0 h 1"/>
                      <a:gd name="T26" fmla="*/ 2 w 6"/>
                      <a:gd name="T27" fmla="*/ 0 h 1"/>
                      <a:gd name="T28" fmla="*/ 2 w 6"/>
                      <a:gd name="T29" fmla="*/ 0 h 1"/>
                      <a:gd name="T30" fmla="*/ 2 w 6"/>
                      <a:gd name="T31" fmla="*/ 0 h 1"/>
                      <a:gd name="T32" fmla="*/ 3 w 6"/>
                      <a:gd name="T33" fmla="*/ 0 h 1"/>
                      <a:gd name="T34" fmla="*/ 3 w 6"/>
                      <a:gd name="T35" fmla="*/ 0 h 1"/>
                      <a:gd name="T36" fmla="*/ 3 w 6"/>
                      <a:gd name="T37" fmla="*/ 0 h 1"/>
                      <a:gd name="T38" fmla="*/ 3 w 6"/>
                      <a:gd name="T39" fmla="*/ 0 h 1"/>
                      <a:gd name="T40" fmla="*/ 3 w 6"/>
                      <a:gd name="T41" fmla="*/ 0 h 1"/>
                      <a:gd name="T42" fmla="*/ 3 w 6"/>
                      <a:gd name="T43" fmla="*/ 0 h 1"/>
                      <a:gd name="T44" fmla="*/ 4 w 6"/>
                      <a:gd name="T45" fmla="*/ 0 h 1"/>
                      <a:gd name="T46" fmla="*/ 4 w 6"/>
                      <a:gd name="T47" fmla="*/ 0 h 1"/>
                      <a:gd name="T48" fmla="*/ 4 w 6"/>
                      <a:gd name="T49" fmla="*/ 0 h 1"/>
                      <a:gd name="T50" fmla="*/ 4 w 6"/>
                      <a:gd name="T51" fmla="*/ 0 h 1"/>
                      <a:gd name="T52" fmla="*/ 4 w 6"/>
                      <a:gd name="T53" fmla="*/ 0 h 1"/>
                      <a:gd name="T54" fmla="*/ 5 w 6"/>
                      <a:gd name="T55" fmla="*/ 0 h 1"/>
                      <a:gd name="T56" fmla="*/ 5 w 6"/>
                      <a:gd name="T57" fmla="*/ 0 h 1"/>
                      <a:gd name="T58" fmla="*/ 5 w 6"/>
                      <a:gd name="T59" fmla="*/ 0 h 1"/>
                      <a:gd name="T60" fmla="*/ 5 w 6"/>
                      <a:gd name="T61" fmla="*/ 0 h 1"/>
                      <a:gd name="T62" fmla="*/ 5 w 6"/>
                      <a:gd name="T63" fmla="*/ 0 h 1"/>
                      <a:gd name="T64" fmla="*/ 6 w 6"/>
                      <a:gd name="T65" fmla="*/ 0 h 1"/>
                      <a:gd name="T66" fmla="*/ 6 w 6"/>
                      <a:gd name="T67" fmla="*/ 0 h 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6"/>
                      <a:gd name="T103" fmla="*/ 0 h 1"/>
                      <a:gd name="T104" fmla="*/ 6 w 6"/>
                      <a:gd name="T105" fmla="*/ 1 h 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6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52" name="Line 1745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347" y="395"/>
                    <a:ext cx="3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53" name="Freeform 1746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385"/>
                    <a:ext cx="42" cy="23"/>
                  </a:xfrm>
                  <a:custGeom>
                    <a:avLst/>
                    <a:gdLst>
                      <a:gd name="T0" fmla="*/ 0 w 41"/>
                      <a:gd name="T1" fmla="*/ 0 h 23"/>
                      <a:gd name="T2" fmla="*/ 43 w 41"/>
                      <a:gd name="T3" fmla="*/ 19 h 23"/>
                      <a:gd name="T4" fmla="*/ 43 w 41"/>
                      <a:gd name="T5" fmla="*/ 23 h 23"/>
                      <a:gd name="T6" fmla="*/ 0 60000 65536"/>
                      <a:gd name="T7" fmla="*/ 0 60000 65536"/>
                      <a:gd name="T8" fmla="*/ 0 60000 65536"/>
                      <a:gd name="T9" fmla="*/ 0 w 41"/>
                      <a:gd name="T10" fmla="*/ 0 h 23"/>
                      <a:gd name="T11" fmla="*/ 41 w 41"/>
                      <a:gd name="T12" fmla="*/ 23 h 2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" h="23">
                        <a:moveTo>
                          <a:pt x="0" y="0"/>
                        </a:moveTo>
                        <a:lnTo>
                          <a:pt x="41" y="19"/>
                        </a:lnTo>
                        <a:lnTo>
                          <a:pt x="41" y="23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54" name="Freeform 1747"/>
                  <p:cNvSpPr>
                    <a:spLocks noChangeArrowheads="1"/>
                  </p:cNvSpPr>
                  <p:nvPr/>
                </p:nvSpPr>
                <p:spPr bwMode="auto">
                  <a:xfrm>
                    <a:off x="371" y="382"/>
                    <a:ext cx="43" cy="24"/>
                  </a:xfrm>
                  <a:custGeom>
                    <a:avLst/>
                    <a:gdLst>
                      <a:gd name="T0" fmla="*/ 0 w 43"/>
                      <a:gd name="T1" fmla="*/ 0 h 24"/>
                      <a:gd name="T2" fmla="*/ 43 w 43"/>
                      <a:gd name="T3" fmla="*/ 19 h 24"/>
                      <a:gd name="T4" fmla="*/ 43 w 43"/>
                      <a:gd name="T5" fmla="*/ 24 h 24"/>
                      <a:gd name="T6" fmla="*/ 0 60000 65536"/>
                      <a:gd name="T7" fmla="*/ 0 60000 65536"/>
                      <a:gd name="T8" fmla="*/ 0 60000 65536"/>
                      <a:gd name="T9" fmla="*/ 0 w 43"/>
                      <a:gd name="T10" fmla="*/ 0 h 24"/>
                      <a:gd name="T11" fmla="*/ 43 w 43"/>
                      <a:gd name="T12" fmla="*/ 24 h 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" h="24">
                        <a:moveTo>
                          <a:pt x="0" y="0"/>
                        </a:moveTo>
                        <a:lnTo>
                          <a:pt x="43" y="19"/>
                        </a:lnTo>
                        <a:lnTo>
                          <a:pt x="43" y="24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55" name="Freeform 1748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388"/>
                    <a:ext cx="16" cy="10"/>
                  </a:xfrm>
                  <a:custGeom>
                    <a:avLst/>
                    <a:gdLst>
                      <a:gd name="T0" fmla="*/ 2 w 15"/>
                      <a:gd name="T1" fmla="*/ 0 h 10"/>
                      <a:gd name="T2" fmla="*/ 17 w 15"/>
                      <a:gd name="T3" fmla="*/ 9 h 10"/>
                      <a:gd name="T4" fmla="*/ 14 w 15"/>
                      <a:gd name="T5" fmla="*/ 10 h 10"/>
                      <a:gd name="T6" fmla="*/ 0 w 15"/>
                      <a:gd name="T7" fmla="*/ 0 h 10"/>
                      <a:gd name="T8" fmla="*/ 2 w 15"/>
                      <a:gd name="T9" fmla="*/ 0 h 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10"/>
                      <a:gd name="T17" fmla="*/ 15 w 15"/>
                      <a:gd name="T18" fmla="*/ 10 h 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10">
                        <a:moveTo>
                          <a:pt x="2" y="0"/>
                        </a:moveTo>
                        <a:lnTo>
                          <a:pt x="15" y="9"/>
                        </a:lnTo>
                        <a:lnTo>
                          <a:pt x="12" y="10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56" name="Freeform 1749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310" y="399"/>
                    <a:ext cx="10" cy="1"/>
                  </a:xfrm>
                  <a:custGeom>
                    <a:avLst/>
                    <a:gdLst>
                      <a:gd name="T0" fmla="*/ 0 w 9"/>
                      <a:gd name="T1" fmla="*/ 0 h 1"/>
                      <a:gd name="T2" fmla="*/ 11 w 9"/>
                      <a:gd name="T3" fmla="*/ 0 h 1"/>
                      <a:gd name="T4" fmla="*/ 0 60000 65536"/>
                      <a:gd name="T5" fmla="*/ 0 60000 65536"/>
                      <a:gd name="T6" fmla="*/ 0 w 9"/>
                      <a:gd name="T7" fmla="*/ 0 h 1"/>
                      <a:gd name="T8" fmla="*/ 9 w 9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9" h="1">
                        <a:moveTo>
                          <a:pt x="0" y="0"/>
                        </a:moveTo>
                        <a:lnTo>
                          <a:pt x="9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57" name="Line 1750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94" y="390"/>
                    <a:ext cx="1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58" name="Line 1751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306" y="38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59" name="Line 1752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317" y="395"/>
                    <a:ext cx="1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60" name="Line 1753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303" y="422"/>
                    <a:ext cx="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61" name="Freeform 1754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422"/>
                    <a:ext cx="5" cy="8"/>
                  </a:xfrm>
                  <a:custGeom>
                    <a:avLst/>
                    <a:gdLst>
                      <a:gd name="T0" fmla="*/ 0 w 5"/>
                      <a:gd name="T1" fmla="*/ 0 h 8"/>
                      <a:gd name="T2" fmla="*/ 4 w 5"/>
                      <a:gd name="T3" fmla="*/ 4 h 8"/>
                      <a:gd name="T4" fmla="*/ 5 w 5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8"/>
                      <a:gd name="T11" fmla="*/ 5 w 5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8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5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62" name="Freeform 1755"/>
                  <p:cNvSpPr>
                    <a:spLocks noChangeArrowheads="1"/>
                  </p:cNvSpPr>
                  <p:nvPr/>
                </p:nvSpPr>
                <p:spPr bwMode="auto">
                  <a:xfrm>
                    <a:off x="267" y="423"/>
                    <a:ext cx="7" cy="10"/>
                  </a:xfrm>
                  <a:custGeom>
                    <a:avLst/>
                    <a:gdLst>
                      <a:gd name="T0" fmla="*/ 0 w 7"/>
                      <a:gd name="T1" fmla="*/ 0 h 9"/>
                      <a:gd name="T2" fmla="*/ 7 w 7"/>
                      <a:gd name="T3" fmla="*/ 7 h 9"/>
                      <a:gd name="T4" fmla="*/ 7 w 7"/>
                      <a:gd name="T5" fmla="*/ 11 h 9"/>
                      <a:gd name="T6" fmla="*/ 0 60000 65536"/>
                      <a:gd name="T7" fmla="*/ 0 60000 65536"/>
                      <a:gd name="T8" fmla="*/ 0 60000 65536"/>
                      <a:gd name="T9" fmla="*/ 0 w 7"/>
                      <a:gd name="T10" fmla="*/ 0 h 9"/>
                      <a:gd name="T11" fmla="*/ 7 w 7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" h="9">
                        <a:moveTo>
                          <a:pt x="0" y="0"/>
                        </a:moveTo>
                        <a:lnTo>
                          <a:pt x="7" y="5"/>
                        </a:lnTo>
                        <a:lnTo>
                          <a:pt x="7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63" name="Freeform 1756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428"/>
                    <a:ext cx="6" cy="9"/>
                  </a:xfrm>
                  <a:custGeom>
                    <a:avLst/>
                    <a:gdLst>
                      <a:gd name="T0" fmla="*/ 0 w 6"/>
                      <a:gd name="T1" fmla="*/ 0 h 8"/>
                      <a:gd name="T2" fmla="*/ 5 w 6"/>
                      <a:gd name="T3" fmla="*/ 7 h 8"/>
                      <a:gd name="T4" fmla="*/ 6 w 6"/>
                      <a:gd name="T5" fmla="*/ 10 h 8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8"/>
                      <a:gd name="T11" fmla="*/ 6 w 6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8">
                        <a:moveTo>
                          <a:pt x="0" y="0"/>
                        </a:moveTo>
                        <a:lnTo>
                          <a:pt x="5" y="5"/>
                        </a:lnTo>
                        <a:lnTo>
                          <a:pt x="6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64" name="Freeform 1757"/>
                  <p:cNvSpPr>
                    <a:spLocks noChangeArrowheads="1"/>
                  </p:cNvSpPr>
                  <p:nvPr/>
                </p:nvSpPr>
                <p:spPr bwMode="auto">
                  <a:xfrm>
                    <a:off x="148" y="447"/>
                    <a:ext cx="6" cy="9"/>
                  </a:xfrm>
                  <a:custGeom>
                    <a:avLst/>
                    <a:gdLst>
                      <a:gd name="T0" fmla="*/ 0 w 5"/>
                      <a:gd name="T1" fmla="*/ 0 h 9"/>
                      <a:gd name="T2" fmla="*/ 7 w 5"/>
                      <a:gd name="T3" fmla="*/ 4 h 9"/>
                      <a:gd name="T4" fmla="*/ 7 w 5"/>
                      <a:gd name="T5" fmla="*/ 9 h 9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9"/>
                      <a:gd name="T11" fmla="*/ 5 w 5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9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65" name="Freeform 1758"/>
                  <p:cNvSpPr>
                    <a:spLocks noChangeArrowheads="1"/>
                  </p:cNvSpPr>
                  <p:nvPr/>
                </p:nvSpPr>
                <p:spPr bwMode="auto">
                  <a:xfrm>
                    <a:off x="127" y="452"/>
                    <a:ext cx="4" cy="9"/>
                  </a:xfrm>
                  <a:custGeom>
                    <a:avLst/>
                    <a:gdLst>
                      <a:gd name="T0" fmla="*/ 0 w 3"/>
                      <a:gd name="T1" fmla="*/ 0 h 8"/>
                      <a:gd name="T2" fmla="*/ 5 w 3"/>
                      <a:gd name="T3" fmla="*/ 3 h 8"/>
                      <a:gd name="T4" fmla="*/ 5 w 3"/>
                      <a:gd name="T5" fmla="*/ 10 h 8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8"/>
                      <a:gd name="T11" fmla="*/ 3 w 3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8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66" name="Freeform 1759"/>
                  <p:cNvSpPr>
                    <a:spLocks noChangeArrowheads="1"/>
                  </p:cNvSpPr>
                  <p:nvPr/>
                </p:nvSpPr>
                <p:spPr bwMode="auto">
                  <a:xfrm>
                    <a:off x="104" y="455"/>
                    <a:ext cx="5" cy="10"/>
                  </a:xfrm>
                  <a:custGeom>
                    <a:avLst/>
                    <a:gdLst>
                      <a:gd name="T0" fmla="*/ 0 w 4"/>
                      <a:gd name="T1" fmla="*/ 0 h 9"/>
                      <a:gd name="T2" fmla="*/ 6 w 4"/>
                      <a:gd name="T3" fmla="*/ 7 h 9"/>
                      <a:gd name="T4" fmla="*/ 6 w 4"/>
                      <a:gd name="T5" fmla="*/ 11 h 9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9"/>
                      <a:gd name="T11" fmla="*/ 4 w 4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9">
                        <a:moveTo>
                          <a:pt x="0" y="0"/>
                        </a:moveTo>
                        <a:lnTo>
                          <a:pt x="4" y="5"/>
                        </a:lnTo>
                        <a:lnTo>
                          <a:pt x="4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67" name="Line 1760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99" y="44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68" name="Line 1761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90" y="43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69" name="Line 1762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76" y="43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0" name="Line 1763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94" y="4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1" name="Line 1764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14" y="44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2" name="Line 1765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17" y="44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3" name="Line 1766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08" y="43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4" name="Line 1767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12" y="42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5" name="Line 1768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7" y="420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6" name="Freeform 1769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114" y="416"/>
                    <a:ext cx="8" cy="1"/>
                  </a:xfrm>
                  <a:custGeom>
                    <a:avLst/>
                    <a:gdLst>
                      <a:gd name="T0" fmla="*/ 0 w 7"/>
                      <a:gd name="T1" fmla="*/ 1 h 1"/>
                      <a:gd name="T2" fmla="*/ 9 w 7"/>
                      <a:gd name="T3" fmla="*/ 0 h 1"/>
                      <a:gd name="T4" fmla="*/ 0 60000 65536"/>
                      <a:gd name="T5" fmla="*/ 0 60000 65536"/>
                      <a:gd name="T6" fmla="*/ 0 w 7"/>
                      <a:gd name="T7" fmla="*/ 0 h 1"/>
                      <a:gd name="T8" fmla="*/ 7 w 7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" h="1">
                        <a:moveTo>
                          <a:pt x="0" y="1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077" name="Line 1770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27" y="42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8" name="Line 1771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24" y="4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79" name="Line 1772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32" y="438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80" name="Line 1773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2" y="44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81" name="Line 1774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50" y="44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82" name="Line 1775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51" y="43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83" name="Line 1776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40" y="429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84" name="Line 1777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42" y="42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85" name="Line 1778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130" y="41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86" name="Line 1779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64" y="43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87" name="Line 1780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57" y="42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88" name="Line 1781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68" y="4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89" name="Line 1782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83" y="43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0" name="Line 1783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98" y="43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1" name="Line 1784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84" y="42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2" name="Line 1785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73" y="42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3" name="Line 1786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69" y="40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4" name="Line 1787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2" y="416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5" name="Line 1788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84" y="40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6" name="Line 1789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92" y="41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7" name="Line 1790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91" y="42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8" name="Line 1791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00" y="42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" name="Line 1792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98" y="404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" name="Line 1793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206" y="41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1" name="Line 1794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206" y="41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2" name="Line 1795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15" y="43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3" name="Line 1796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217" y="42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4" name="Line 1797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31" y="42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5" name="Line 1798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30" y="42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6" name="Line 1799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20" y="41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7" name="Line 1800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33" y="39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8" name="Line 1801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237" y="404"/>
                    <a:ext cx="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9" name="Freeform 1802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235" y="412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6 w 6"/>
                      <a:gd name="T3" fmla="*/ 0 h 1"/>
                      <a:gd name="T4" fmla="*/ 0 60000 65536"/>
                      <a:gd name="T5" fmla="*/ 0 60000 65536"/>
                      <a:gd name="T6" fmla="*/ 0 w 6"/>
                      <a:gd name="T7" fmla="*/ 0 h 1"/>
                      <a:gd name="T8" fmla="*/ 6 w 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">
                        <a:moveTo>
                          <a:pt x="0" y="0"/>
                        </a:move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10" name="Line 1803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45" y="41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1" name="Line 1804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47" y="42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2" name="Line 1805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48" y="39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3" name="Line 1806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48" y="40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4" name="Line 1807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50" y="411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5" name="Line 1808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260" y="41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6" name="Line 1809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94" y="394"/>
                    <a:ext cx="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7" name="Line 1810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98" y="40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8" name="Line 1811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61" y="402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19" name="Line 1812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261" y="39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0" name="Line 1813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74" y="418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1" name="Line 1814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75" y="41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2" name="Line 1815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78" y="40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3" name="Line 1816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86" y="45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4" name="Freeform 1817"/>
                  <p:cNvSpPr>
                    <a:spLocks noChangeArrowheads="1"/>
                  </p:cNvSpPr>
                  <p:nvPr/>
                </p:nvSpPr>
                <p:spPr bwMode="auto">
                  <a:xfrm>
                    <a:off x="76" y="397"/>
                    <a:ext cx="239" cy="54"/>
                  </a:xfrm>
                  <a:custGeom>
                    <a:avLst/>
                    <a:gdLst>
                      <a:gd name="T0" fmla="*/ 4 w 239"/>
                      <a:gd name="T1" fmla="*/ 42 h 53"/>
                      <a:gd name="T2" fmla="*/ 23 w 239"/>
                      <a:gd name="T3" fmla="*/ 38 h 53"/>
                      <a:gd name="T4" fmla="*/ 32 w 239"/>
                      <a:gd name="T5" fmla="*/ 44 h 53"/>
                      <a:gd name="T6" fmla="*/ 42 w 239"/>
                      <a:gd name="T7" fmla="*/ 35 h 53"/>
                      <a:gd name="T8" fmla="*/ 62 w 239"/>
                      <a:gd name="T9" fmla="*/ 54 h 53"/>
                      <a:gd name="T10" fmla="*/ 65 w 239"/>
                      <a:gd name="T11" fmla="*/ 46 h 53"/>
                      <a:gd name="T12" fmla="*/ 66 w 239"/>
                      <a:gd name="T13" fmla="*/ 38 h 53"/>
                      <a:gd name="T14" fmla="*/ 72 w 239"/>
                      <a:gd name="T15" fmla="*/ 30 h 53"/>
                      <a:gd name="T16" fmla="*/ 77 w 239"/>
                      <a:gd name="T17" fmla="*/ 23 h 53"/>
                      <a:gd name="T18" fmla="*/ 83 w 239"/>
                      <a:gd name="T19" fmla="*/ 42 h 53"/>
                      <a:gd name="T20" fmla="*/ 81 w 239"/>
                      <a:gd name="T21" fmla="*/ 36 h 53"/>
                      <a:gd name="T22" fmla="*/ 99 w 239"/>
                      <a:gd name="T23" fmla="*/ 40 h 53"/>
                      <a:gd name="T24" fmla="*/ 99 w 239"/>
                      <a:gd name="T25" fmla="*/ 32 h 53"/>
                      <a:gd name="T26" fmla="*/ 104 w 239"/>
                      <a:gd name="T27" fmla="*/ 23 h 53"/>
                      <a:gd name="T28" fmla="*/ 88 w 239"/>
                      <a:gd name="T29" fmla="*/ 25 h 53"/>
                      <a:gd name="T30" fmla="*/ 91 w 239"/>
                      <a:gd name="T31" fmla="*/ 19 h 53"/>
                      <a:gd name="T32" fmla="*/ 107 w 239"/>
                      <a:gd name="T33" fmla="*/ 16 h 53"/>
                      <a:gd name="T34" fmla="*/ 115 w 239"/>
                      <a:gd name="T35" fmla="*/ 29 h 53"/>
                      <a:gd name="T36" fmla="*/ 114 w 239"/>
                      <a:gd name="T37" fmla="*/ 36 h 53"/>
                      <a:gd name="T38" fmla="*/ 121 w 239"/>
                      <a:gd name="T39" fmla="*/ 20 h 53"/>
                      <a:gd name="T40" fmla="*/ 136 w 239"/>
                      <a:gd name="T41" fmla="*/ 18 h 53"/>
                      <a:gd name="T42" fmla="*/ 131 w 239"/>
                      <a:gd name="T43" fmla="*/ 25 h 53"/>
                      <a:gd name="T44" fmla="*/ 131 w 239"/>
                      <a:gd name="T45" fmla="*/ 35 h 53"/>
                      <a:gd name="T46" fmla="*/ 148 w 239"/>
                      <a:gd name="T47" fmla="*/ 31 h 53"/>
                      <a:gd name="T48" fmla="*/ 146 w 239"/>
                      <a:gd name="T49" fmla="*/ 22 h 53"/>
                      <a:gd name="T50" fmla="*/ 152 w 239"/>
                      <a:gd name="T51" fmla="*/ 15 h 53"/>
                      <a:gd name="T52" fmla="*/ 152 w 239"/>
                      <a:gd name="T53" fmla="*/ 10 h 53"/>
                      <a:gd name="T54" fmla="*/ 181 w 239"/>
                      <a:gd name="T55" fmla="*/ 6 h 53"/>
                      <a:gd name="T56" fmla="*/ 183 w 239"/>
                      <a:gd name="T57" fmla="*/ 12 h 53"/>
                      <a:gd name="T58" fmla="*/ 184 w 239"/>
                      <a:gd name="T59" fmla="*/ 31 h 53"/>
                      <a:gd name="T60" fmla="*/ 199 w 239"/>
                      <a:gd name="T61" fmla="*/ 1 h 53"/>
                      <a:gd name="T62" fmla="*/ 222 w 239"/>
                      <a:gd name="T63" fmla="*/ 10 h 53"/>
                      <a:gd name="T64" fmla="*/ 232 w 239"/>
                      <a:gd name="T65" fmla="*/ 13 h 53"/>
                      <a:gd name="T66" fmla="*/ 239 w 239"/>
                      <a:gd name="T67" fmla="*/ 19 h 5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39"/>
                      <a:gd name="T103" fmla="*/ 0 h 53"/>
                      <a:gd name="T104" fmla="*/ 239 w 239"/>
                      <a:gd name="T105" fmla="*/ 53 h 5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39" h="53">
                        <a:moveTo>
                          <a:pt x="0" y="41"/>
                        </a:moveTo>
                        <a:lnTo>
                          <a:pt x="4" y="40"/>
                        </a:lnTo>
                        <a:moveTo>
                          <a:pt x="18" y="37"/>
                        </a:moveTo>
                        <a:lnTo>
                          <a:pt x="23" y="36"/>
                        </a:lnTo>
                        <a:moveTo>
                          <a:pt x="28" y="43"/>
                        </a:moveTo>
                        <a:lnTo>
                          <a:pt x="32" y="42"/>
                        </a:lnTo>
                        <a:moveTo>
                          <a:pt x="38" y="34"/>
                        </a:moveTo>
                        <a:lnTo>
                          <a:pt x="42" y="33"/>
                        </a:lnTo>
                        <a:moveTo>
                          <a:pt x="58" y="53"/>
                        </a:moveTo>
                        <a:lnTo>
                          <a:pt x="62" y="52"/>
                        </a:lnTo>
                        <a:moveTo>
                          <a:pt x="62" y="45"/>
                        </a:moveTo>
                        <a:lnTo>
                          <a:pt x="65" y="44"/>
                        </a:lnTo>
                        <a:moveTo>
                          <a:pt x="62" y="37"/>
                        </a:moveTo>
                        <a:lnTo>
                          <a:pt x="66" y="36"/>
                        </a:lnTo>
                        <a:moveTo>
                          <a:pt x="68" y="29"/>
                        </a:moveTo>
                        <a:lnTo>
                          <a:pt x="72" y="28"/>
                        </a:lnTo>
                        <a:moveTo>
                          <a:pt x="73" y="24"/>
                        </a:moveTo>
                        <a:lnTo>
                          <a:pt x="77" y="23"/>
                        </a:lnTo>
                        <a:moveTo>
                          <a:pt x="79" y="41"/>
                        </a:moveTo>
                        <a:lnTo>
                          <a:pt x="83" y="40"/>
                        </a:lnTo>
                        <a:moveTo>
                          <a:pt x="79" y="34"/>
                        </a:moveTo>
                        <a:lnTo>
                          <a:pt x="81" y="34"/>
                        </a:lnTo>
                        <a:moveTo>
                          <a:pt x="96" y="39"/>
                        </a:moveTo>
                        <a:lnTo>
                          <a:pt x="99" y="38"/>
                        </a:lnTo>
                        <a:moveTo>
                          <a:pt x="95" y="32"/>
                        </a:moveTo>
                        <a:lnTo>
                          <a:pt x="99" y="30"/>
                        </a:lnTo>
                        <a:moveTo>
                          <a:pt x="102" y="24"/>
                        </a:moveTo>
                        <a:lnTo>
                          <a:pt x="104" y="23"/>
                        </a:lnTo>
                        <a:moveTo>
                          <a:pt x="86" y="26"/>
                        </a:moveTo>
                        <a:lnTo>
                          <a:pt x="88" y="25"/>
                        </a:lnTo>
                        <a:moveTo>
                          <a:pt x="88" y="20"/>
                        </a:moveTo>
                        <a:lnTo>
                          <a:pt x="91" y="19"/>
                        </a:lnTo>
                        <a:moveTo>
                          <a:pt x="104" y="17"/>
                        </a:moveTo>
                        <a:lnTo>
                          <a:pt x="107" y="16"/>
                        </a:lnTo>
                        <a:moveTo>
                          <a:pt x="112" y="27"/>
                        </a:moveTo>
                        <a:lnTo>
                          <a:pt x="115" y="27"/>
                        </a:lnTo>
                        <a:moveTo>
                          <a:pt x="112" y="35"/>
                        </a:moveTo>
                        <a:lnTo>
                          <a:pt x="114" y="34"/>
                        </a:lnTo>
                        <a:moveTo>
                          <a:pt x="119" y="21"/>
                        </a:moveTo>
                        <a:lnTo>
                          <a:pt x="121" y="20"/>
                        </a:lnTo>
                        <a:moveTo>
                          <a:pt x="133" y="18"/>
                        </a:moveTo>
                        <a:lnTo>
                          <a:pt x="136" y="18"/>
                        </a:lnTo>
                        <a:moveTo>
                          <a:pt x="129" y="26"/>
                        </a:moveTo>
                        <a:lnTo>
                          <a:pt x="131" y="25"/>
                        </a:lnTo>
                        <a:moveTo>
                          <a:pt x="128" y="34"/>
                        </a:moveTo>
                        <a:lnTo>
                          <a:pt x="131" y="33"/>
                        </a:lnTo>
                        <a:moveTo>
                          <a:pt x="144" y="30"/>
                        </a:moveTo>
                        <a:lnTo>
                          <a:pt x="148" y="29"/>
                        </a:lnTo>
                        <a:moveTo>
                          <a:pt x="145" y="23"/>
                        </a:moveTo>
                        <a:lnTo>
                          <a:pt x="146" y="22"/>
                        </a:lnTo>
                        <a:moveTo>
                          <a:pt x="149" y="16"/>
                        </a:moveTo>
                        <a:lnTo>
                          <a:pt x="152" y="15"/>
                        </a:lnTo>
                        <a:moveTo>
                          <a:pt x="149" y="10"/>
                        </a:moveTo>
                        <a:lnTo>
                          <a:pt x="152" y="10"/>
                        </a:lnTo>
                        <a:moveTo>
                          <a:pt x="178" y="7"/>
                        </a:moveTo>
                        <a:lnTo>
                          <a:pt x="181" y="6"/>
                        </a:lnTo>
                        <a:moveTo>
                          <a:pt x="179" y="12"/>
                        </a:moveTo>
                        <a:lnTo>
                          <a:pt x="183" y="12"/>
                        </a:lnTo>
                        <a:moveTo>
                          <a:pt x="181" y="30"/>
                        </a:moveTo>
                        <a:lnTo>
                          <a:pt x="184" y="29"/>
                        </a:lnTo>
                        <a:moveTo>
                          <a:pt x="203" y="0"/>
                        </a:moveTo>
                        <a:lnTo>
                          <a:pt x="199" y="1"/>
                        </a:lnTo>
                        <a:moveTo>
                          <a:pt x="218" y="11"/>
                        </a:moveTo>
                        <a:lnTo>
                          <a:pt x="222" y="10"/>
                        </a:lnTo>
                        <a:moveTo>
                          <a:pt x="225" y="15"/>
                        </a:moveTo>
                        <a:lnTo>
                          <a:pt x="232" y="13"/>
                        </a:lnTo>
                        <a:moveTo>
                          <a:pt x="234" y="21"/>
                        </a:moveTo>
                        <a:lnTo>
                          <a:pt x="239" y="19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25" name="Oval 1818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480" y="378"/>
                    <a:ext cx="5" cy="1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26" name="Freeform 1819"/>
                  <p:cNvSpPr>
                    <a:spLocks noChangeArrowheads="1"/>
                  </p:cNvSpPr>
                  <p:nvPr/>
                </p:nvSpPr>
                <p:spPr bwMode="auto">
                  <a:xfrm>
                    <a:off x="5" y="0"/>
                    <a:ext cx="286" cy="323"/>
                  </a:xfrm>
                  <a:custGeom>
                    <a:avLst/>
                    <a:gdLst>
                      <a:gd name="T0" fmla="*/ 0 w 286"/>
                      <a:gd name="T1" fmla="*/ 0 h 322"/>
                      <a:gd name="T2" fmla="*/ 278 w 286"/>
                      <a:gd name="T3" fmla="*/ 20 h 322"/>
                      <a:gd name="T4" fmla="*/ 286 w 286"/>
                      <a:gd name="T5" fmla="*/ 296 h 322"/>
                      <a:gd name="T6" fmla="*/ 10 w 286"/>
                      <a:gd name="T7" fmla="*/ 324 h 322"/>
                      <a:gd name="T8" fmla="*/ 0 w 286"/>
                      <a:gd name="T9" fmla="*/ 0 h 3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6"/>
                      <a:gd name="T16" fmla="*/ 0 h 322"/>
                      <a:gd name="T17" fmla="*/ 286 w 286"/>
                      <a:gd name="T18" fmla="*/ 322 h 3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6" h="322">
                        <a:moveTo>
                          <a:pt x="0" y="0"/>
                        </a:moveTo>
                        <a:lnTo>
                          <a:pt x="278" y="20"/>
                        </a:lnTo>
                        <a:lnTo>
                          <a:pt x="286" y="294"/>
                        </a:lnTo>
                        <a:lnTo>
                          <a:pt x="10" y="322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27" name="Freeform 1820"/>
                  <p:cNvSpPr>
                    <a:spLocks noChangeArrowheads="1"/>
                  </p:cNvSpPr>
                  <p:nvPr/>
                </p:nvSpPr>
                <p:spPr bwMode="auto">
                  <a:xfrm>
                    <a:off x="19" y="14"/>
                    <a:ext cx="261" cy="272"/>
                  </a:xfrm>
                  <a:custGeom>
                    <a:avLst/>
                    <a:gdLst>
                      <a:gd name="T0" fmla="*/ 0 w 260"/>
                      <a:gd name="T1" fmla="*/ 0 h 271"/>
                      <a:gd name="T2" fmla="*/ 256 w 260"/>
                      <a:gd name="T3" fmla="*/ 17 h 271"/>
                      <a:gd name="T4" fmla="*/ 262 w 260"/>
                      <a:gd name="T5" fmla="*/ 254 h 271"/>
                      <a:gd name="T6" fmla="*/ 8 w 260"/>
                      <a:gd name="T7" fmla="*/ 273 h 271"/>
                      <a:gd name="T8" fmla="*/ 0 w 260"/>
                      <a:gd name="T9" fmla="*/ 0 h 2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"/>
                      <a:gd name="T16" fmla="*/ 0 h 271"/>
                      <a:gd name="T17" fmla="*/ 260 w 260"/>
                      <a:gd name="T18" fmla="*/ 271 h 2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" h="271">
                        <a:moveTo>
                          <a:pt x="0" y="0"/>
                        </a:moveTo>
                        <a:lnTo>
                          <a:pt x="254" y="17"/>
                        </a:lnTo>
                        <a:lnTo>
                          <a:pt x="260" y="252"/>
                        </a:lnTo>
                        <a:lnTo>
                          <a:pt x="8" y="271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28" name="Freeform 1821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286"/>
                    <a:ext cx="251" cy="28"/>
                  </a:xfrm>
                  <a:custGeom>
                    <a:avLst/>
                    <a:gdLst>
                      <a:gd name="T0" fmla="*/ 0 w 251"/>
                      <a:gd name="T1" fmla="*/ 28 h 28"/>
                      <a:gd name="T2" fmla="*/ 0 w 251"/>
                      <a:gd name="T3" fmla="*/ 23 h 28"/>
                      <a:gd name="T4" fmla="*/ 251 w 251"/>
                      <a:gd name="T5" fmla="*/ 0 h 28"/>
                      <a:gd name="T6" fmla="*/ 251 w 251"/>
                      <a:gd name="T7" fmla="*/ 3 h 28"/>
                      <a:gd name="T8" fmla="*/ 0 w 251"/>
                      <a:gd name="T9" fmla="*/ 28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1"/>
                      <a:gd name="T16" fmla="*/ 0 h 28"/>
                      <a:gd name="T17" fmla="*/ 251 w 251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1" h="28">
                        <a:moveTo>
                          <a:pt x="0" y="28"/>
                        </a:moveTo>
                        <a:lnTo>
                          <a:pt x="0" y="23"/>
                        </a:lnTo>
                        <a:lnTo>
                          <a:pt x="251" y="0"/>
                        </a:lnTo>
                        <a:lnTo>
                          <a:pt x="251" y="3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29" name="Freeform 1822"/>
                  <p:cNvSpPr>
                    <a:spLocks noChangeArrowheads="1"/>
                  </p:cNvSpPr>
                  <p:nvPr/>
                </p:nvSpPr>
                <p:spPr bwMode="auto">
                  <a:xfrm>
                    <a:off x="317" y="320"/>
                    <a:ext cx="106" cy="26"/>
                  </a:xfrm>
                  <a:custGeom>
                    <a:avLst/>
                    <a:gdLst>
                      <a:gd name="T0" fmla="*/ 10 w 106"/>
                      <a:gd name="T1" fmla="*/ 12 h 25"/>
                      <a:gd name="T2" fmla="*/ 106 w 106"/>
                      <a:gd name="T3" fmla="*/ 0 h 25"/>
                      <a:gd name="T4" fmla="*/ 98 w 106"/>
                      <a:gd name="T5" fmla="*/ 16 h 25"/>
                      <a:gd name="T6" fmla="*/ 0 w 106"/>
                      <a:gd name="T7" fmla="*/ 27 h 25"/>
                      <a:gd name="T8" fmla="*/ 10 w 106"/>
                      <a:gd name="T9" fmla="*/ 12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"/>
                      <a:gd name="T16" fmla="*/ 0 h 25"/>
                      <a:gd name="T17" fmla="*/ 106 w 106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" h="25">
                        <a:moveTo>
                          <a:pt x="10" y="12"/>
                        </a:moveTo>
                        <a:lnTo>
                          <a:pt x="106" y="0"/>
                        </a:lnTo>
                        <a:cubicBezTo>
                          <a:pt x="106" y="0"/>
                          <a:pt x="104" y="8"/>
                          <a:pt x="98" y="14"/>
                        </a:cubicBezTo>
                        <a:lnTo>
                          <a:pt x="0" y="25"/>
                        </a:lnTo>
                        <a:lnTo>
                          <a:pt x="1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30" name="Freeform 1823"/>
                  <p:cNvSpPr>
                    <a:spLocks noChangeArrowheads="1"/>
                  </p:cNvSpPr>
                  <p:nvPr/>
                </p:nvSpPr>
                <p:spPr bwMode="auto">
                  <a:xfrm>
                    <a:off x="481" y="399"/>
                    <a:ext cx="26" cy="10"/>
                  </a:xfrm>
                  <a:custGeom>
                    <a:avLst/>
                    <a:gdLst>
                      <a:gd name="T0" fmla="*/ 1 w 26"/>
                      <a:gd name="T1" fmla="*/ 3 h 9"/>
                      <a:gd name="T2" fmla="*/ 26 w 26"/>
                      <a:gd name="T3" fmla="*/ 0 h 9"/>
                      <a:gd name="T4" fmla="*/ 26 w 26"/>
                      <a:gd name="T5" fmla="*/ 4 h 9"/>
                      <a:gd name="T6" fmla="*/ 13 w 26"/>
                      <a:gd name="T7" fmla="*/ 10 h 9"/>
                      <a:gd name="T8" fmla="*/ 0 w 26"/>
                      <a:gd name="T9" fmla="*/ 10 h 9"/>
                      <a:gd name="T10" fmla="*/ 1 w 26"/>
                      <a:gd name="T11" fmla="*/ 3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"/>
                      <a:gd name="T19" fmla="*/ 0 h 9"/>
                      <a:gd name="T20" fmla="*/ 26 w 26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" h="9">
                        <a:moveTo>
                          <a:pt x="1" y="3"/>
                        </a:moveTo>
                        <a:lnTo>
                          <a:pt x="26" y="0"/>
                        </a:lnTo>
                        <a:lnTo>
                          <a:pt x="26" y="4"/>
                        </a:lnTo>
                        <a:cubicBezTo>
                          <a:pt x="26" y="4"/>
                          <a:pt x="20" y="7"/>
                          <a:pt x="13" y="8"/>
                        </a:cubicBezTo>
                        <a:cubicBezTo>
                          <a:pt x="13" y="8"/>
                          <a:pt x="6" y="9"/>
                          <a:pt x="0" y="8"/>
                        </a:cubicBezTo>
                        <a:lnTo>
                          <a:pt x="1" y="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31" name="Freeform 1824"/>
                  <p:cNvSpPr>
                    <a:spLocks noChangeArrowheads="1"/>
                  </p:cNvSpPr>
                  <p:nvPr/>
                </p:nvSpPr>
                <p:spPr bwMode="auto">
                  <a:xfrm>
                    <a:off x="35" y="361"/>
                    <a:ext cx="327" cy="56"/>
                  </a:xfrm>
                  <a:custGeom>
                    <a:avLst/>
                    <a:gdLst>
                      <a:gd name="T0" fmla="*/ 8 w 327"/>
                      <a:gd name="T1" fmla="*/ 57 h 55"/>
                      <a:gd name="T2" fmla="*/ 327 w 327"/>
                      <a:gd name="T3" fmla="*/ 5 h 55"/>
                      <a:gd name="T4" fmla="*/ 316 w 327"/>
                      <a:gd name="T5" fmla="*/ 0 h 55"/>
                      <a:gd name="T6" fmla="*/ 0 w 327"/>
                      <a:gd name="T7" fmla="*/ 48 h 55"/>
                      <a:gd name="T8" fmla="*/ 8 w 327"/>
                      <a:gd name="T9" fmla="*/ 57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7"/>
                      <a:gd name="T16" fmla="*/ 0 h 55"/>
                      <a:gd name="T17" fmla="*/ 327 w 327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7" h="55">
                        <a:moveTo>
                          <a:pt x="8" y="55"/>
                        </a:moveTo>
                        <a:lnTo>
                          <a:pt x="327" y="5"/>
                        </a:lnTo>
                        <a:lnTo>
                          <a:pt x="316" y="0"/>
                        </a:lnTo>
                        <a:lnTo>
                          <a:pt x="0" y="46"/>
                        </a:lnTo>
                        <a:lnTo>
                          <a:pt x="8" y="5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132" name="Line 1825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52" y="401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3" name="Line 1826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69" y="385"/>
                    <a:ext cx="8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4" name="Line 1827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78" y="370"/>
                    <a:ext cx="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017" name="Text Box 1828"/>
              <p:cNvSpPr txBox="1">
                <a:spLocks noChangeArrowheads="1"/>
              </p:cNvSpPr>
              <p:nvPr/>
            </p:nvSpPr>
            <p:spPr bwMode="auto">
              <a:xfrm>
                <a:off x="-100" y="410"/>
                <a:ext cx="1031" cy="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5401" tIns="25401" rIns="25401" bIns="25401" anchor="ctr"/>
              <a:lstStyle/>
              <a:p>
                <a:pPr algn="ctr" defTabSz="455613">
                  <a:lnSpc>
                    <a:spcPts val="1250"/>
                  </a:lnSpc>
                </a:pPr>
                <a:endParaRPr lang="en-GB" sz="1400">
                  <a:latin typeface="Constantia" pitchFamily="18" charset="0"/>
                </a:endParaRPr>
              </a:p>
              <a:p>
                <a:pPr algn="ctr" defTabSz="455613">
                  <a:lnSpc>
                    <a:spcPts val="1250"/>
                  </a:lnSpc>
                </a:pPr>
                <a:endParaRPr lang="en-GB" sz="1400">
                  <a:latin typeface="Constantia" pitchFamily="18" charset="0"/>
                </a:endParaRPr>
              </a:p>
              <a:p>
                <a:pPr algn="ctr" defTabSz="455613">
                  <a:lnSpc>
                    <a:spcPts val="1250"/>
                  </a:lnSpc>
                </a:pPr>
                <a:r>
                  <a:rPr lang="en-GB" sz="1400">
                    <a:latin typeface="Constantia" pitchFamily="18" charset="0"/>
                  </a:rPr>
                  <a:t>Учреждения культуры</a:t>
                </a:r>
              </a:p>
            </p:txBody>
          </p:sp>
        </p:grpSp>
        <p:grpSp>
          <p:nvGrpSpPr>
            <p:cNvPr id="4363" name="Group 1829"/>
            <p:cNvGrpSpPr>
              <a:grpSpLocks/>
            </p:cNvGrpSpPr>
            <p:nvPr/>
          </p:nvGrpSpPr>
          <p:grpSpPr bwMode="auto">
            <a:xfrm>
              <a:off x="4686300" y="5133975"/>
              <a:ext cx="1460500" cy="1724025"/>
              <a:chOff x="0" y="0"/>
              <a:chExt cx="921" cy="1087"/>
            </a:xfrm>
          </p:grpSpPr>
          <p:grpSp>
            <p:nvGrpSpPr>
              <p:cNvPr id="4364" name="Group 1830"/>
              <p:cNvGrpSpPr>
                <a:grpSpLocks/>
              </p:cNvGrpSpPr>
              <p:nvPr/>
            </p:nvGrpSpPr>
            <p:grpSpPr bwMode="auto">
              <a:xfrm>
                <a:off x="0" y="0"/>
                <a:ext cx="878" cy="670"/>
                <a:chOff x="0" y="0"/>
                <a:chExt cx="878" cy="671"/>
              </a:xfrm>
            </p:grpSpPr>
            <p:grpSp>
              <p:nvGrpSpPr>
                <p:cNvPr id="4366" name="Group 183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02" cy="388"/>
                  <a:chOff x="0" y="0"/>
                  <a:chExt cx="402" cy="388"/>
                </a:xfrm>
              </p:grpSpPr>
              <p:sp>
                <p:nvSpPr>
                  <p:cNvPr id="4597" name="Freeform 1832"/>
                  <p:cNvSpPr>
                    <a:spLocks noChangeArrowheads="1"/>
                  </p:cNvSpPr>
                  <p:nvPr/>
                </p:nvSpPr>
                <p:spPr bwMode="auto">
                  <a:xfrm>
                    <a:off x="69" y="262"/>
                    <a:ext cx="120" cy="40"/>
                  </a:xfrm>
                  <a:custGeom>
                    <a:avLst/>
                    <a:gdLst>
                      <a:gd name="T0" fmla="*/ 0 w 120"/>
                      <a:gd name="T1" fmla="*/ 40 h 39"/>
                      <a:gd name="T2" fmla="*/ 2 w 120"/>
                      <a:gd name="T3" fmla="*/ 31 h 39"/>
                      <a:gd name="T4" fmla="*/ 7 w 120"/>
                      <a:gd name="T5" fmla="*/ 25 h 39"/>
                      <a:gd name="T6" fmla="*/ 113 w 120"/>
                      <a:gd name="T7" fmla="*/ 23 h 39"/>
                      <a:gd name="T8" fmla="*/ 118 w 120"/>
                      <a:gd name="T9" fmla="*/ 29 h 39"/>
                      <a:gd name="T10" fmla="*/ 120 w 120"/>
                      <a:gd name="T11" fmla="*/ 38 h 39"/>
                      <a:gd name="T12" fmla="*/ 106 w 120"/>
                      <a:gd name="T13" fmla="*/ 46 h 39"/>
                      <a:gd name="T14" fmla="*/ 10 w 120"/>
                      <a:gd name="T15" fmla="*/ 47 h 39"/>
                      <a:gd name="T16" fmla="*/ 0 w 120"/>
                      <a:gd name="T17" fmla="*/ 40 h 3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0"/>
                      <a:gd name="T28" fmla="*/ 0 h 39"/>
                      <a:gd name="T29" fmla="*/ 120 w 120"/>
                      <a:gd name="T30" fmla="*/ 39 h 3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0" h="39">
                        <a:moveTo>
                          <a:pt x="0" y="38"/>
                        </a:moveTo>
                        <a:cubicBezTo>
                          <a:pt x="0" y="38"/>
                          <a:pt x="0" y="33"/>
                          <a:pt x="2" y="29"/>
                        </a:cubicBezTo>
                        <a:cubicBezTo>
                          <a:pt x="2" y="29"/>
                          <a:pt x="4" y="26"/>
                          <a:pt x="7" y="23"/>
                        </a:cubicBezTo>
                        <a:cubicBezTo>
                          <a:pt x="7" y="23"/>
                          <a:pt x="60" y="0"/>
                          <a:pt x="113" y="21"/>
                        </a:cubicBezTo>
                        <a:cubicBezTo>
                          <a:pt x="113" y="21"/>
                          <a:pt x="116" y="23"/>
                          <a:pt x="118" y="27"/>
                        </a:cubicBezTo>
                        <a:cubicBezTo>
                          <a:pt x="118" y="27"/>
                          <a:pt x="120" y="31"/>
                          <a:pt x="120" y="36"/>
                        </a:cubicBezTo>
                        <a:cubicBezTo>
                          <a:pt x="120" y="36"/>
                          <a:pt x="114" y="42"/>
                          <a:pt x="106" y="44"/>
                        </a:cubicBezTo>
                        <a:cubicBezTo>
                          <a:pt x="106" y="44"/>
                          <a:pt x="58" y="57"/>
                          <a:pt x="10" y="45"/>
                        </a:cubicBezTo>
                        <a:cubicBezTo>
                          <a:pt x="10" y="45"/>
                          <a:pt x="4" y="43"/>
                          <a:pt x="0" y="38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98" name="Freeform 1833"/>
                  <p:cNvSpPr>
                    <a:spLocks noChangeArrowheads="1"/>
                  </p:cNvSpPr>
                  <p:nvPr/>
                </p:nvSpPr>
                <p:spPr bwMode="auto">
                  <a:xfrm>
                    <a:off x="74" y="265"/>
                    <a:ext cx="110" cy="27"/>
                  </a:xfrm>
                  <a:custGeom>
                    <a:avLst/>
                    <a:gdLst>
                      <a:gd name="T0" fmla="*/ 6 w 110"/>
                      <a:gd name="T1" fmla="*/ 11 h 27"/>
                      <a:gd name="T2" fmla="*/ 9 w 110"/>
                      <a:gd name="T3" fmla="*/ 9 h 27"/>
                      <a:gd name="T4" fmla="*/ 14 w 110"/>
                      <a:gd name="T5" fmla="*/ 6 h 27"/>
                      <a:gd name="T6" fmla="*/ 21 w 110"/>
                      <a:gd name="T7" fmla="*/ 4 h 27"/>
                      <a:gd name="T8" fmla="*/ 29 w 110"/>
                      <a:gd name="T9" fmla="*/ 2 h 27"/>
                      <a:gd name="T10" fmla="*/ 39 w 110"/>
                      <a:gd name="T11" fmla="*/ 1 h 27"/>
                      <a:gd name="T12" fmla="*/ 49 w 110"/>
                      <a:gd name="T13" fmla="*/ 0 h 27"/>
                      <a:gd name="T14" fmla="*/ 60 w 110"/>
                      <a:gd name="T15" fmla="*/ 0 h 27"/>
                      <a:gd name="T16" fmla="*/ 70 w 110"/>
                      <a:gd name="T17" fmla="*/ 0 h 27"/>
                      <a:gd name="T18" fmla="*/ 79 w 110"/>
                      <a:gd name="T19" fmla="*/ 1 h 27"/>
                      <a:gd name="T20" fmla="*/ 88 w 110"/>
                      <a:gd name="T21" fmla="*/ 3 h 27"/>
                      <a:gd name="T22" fmla="*/ 95 w 110"/>
                      <a:gd name="T23" fmla="*/ 4 h 27"/>
                      <a:gd name="T24" fmla="*/ 100 w 110"/>
                      <a:gd name="T25" fmla="*/ 7 h 27"/>
                      <a:gd name="T26" fmla="*/ 103 w 110"/>
                      <a:gd name="T27" fmla="*/ 9 h 27"/>
                      <a:gd name="T28" fmla="*/ 104 w 110"/>
                      <a:gd name="T29" fmla="*/ 12 h 27"/>
                      <a:gd name="T30" fmla="*/ 103 w 110"/>
                      <a:gd name="T31" fmla="*/ 15 h 27"/>
                      <a:gd name="T32" fmla="*/ 99 w 110"/>
                      <a:gd name="T33" fmla="*/ 17 h 27"/>
                      <a:gd name="T34" fmla="*/ 94 w 110"/>
                      <a:gd name="T35" fmla="*/ 20 h 27"/>
                      <a:gd name="T36" fmla="*/ 87 w 110"/>
                      <a:gd name="T37" fmla="*/ 22 h 27"/>
                      <a:gd name="T38" fmla="*/ 78 w 110"/>
                      <a:gd name="T39" fmla="*/ 24 h 27"/>
                      <a:gd name="T40" fmla="*/ 69 w 110"/>
                      <a:gd name="T41" fmla="*/ 25 h 27"/>
                      <a:gd name="T42" fmla="*/ 59 w 110"/>
                      <a:gd name="T43" fmla="*/ 25 h 27"/>
                      <a:gd name="T44" fmla="*/ 48 w 110"/>
                      <a:gd name="T45" fmla="*/ 26 h 27"/>
                      <a:gd name="T46" fmla="*/ 38 w 110"/>
                      <a:gd name="T47" fmla="*/ 25 h 27"/>
                      <a:gd name="T48" fmla="*/ 29 w 110"/>
                      <a:gd name="T49" fmla="*/ 24 h 27"/>
                      <a:gd name="T50" fmla="*/ 20 w 110"/>
                      <a:gd name="T51" fmla="*/ 23 h 27"/>
                      <a:gd name="T52" fmla="*/ 14 w 110"/>
                      <a:gd name="T53" fmla="*/ 21 h 27"/>
                      <a:gd name="T54" fmla="*/ 9 w 110"/>
                      <a:gd name="T55" fmla="*/ 19 h 27"/>
                      <a:gd name="T56" fmla="*/ 6 w 110"/>
                      <a:gd name="T57" fmla="*/ 16 h 27"/>
                      <a:gd name="T58" fmla="*/ 0 w 110"/>
                      <a:gd name="T59" fmla="*/ 14 h 27"/>
                      <a:gd name="T60" fmla="*/ 1 w 110"/>
                      <a:gd name="T61" fmla="*/ 11 h 27"/>
                      <a:gd name="T62" fmla="*/ 5 w 110"/>
                      <a:gd name="T63" fmla="*/ 8 h 27"/>
                      <a:gd name="T64" fmla="*/ 11 w 110"/>
                      <a:gd name="T65" fmla="*/ 6 h 27"/>
                      <a:gd name="T66" fmla="*/ 18 w 110"/>
                      <a:gd name="T67" fmla="*/ 4 h 27"/>
                      <a:gd name="T68" fmla="*/ 28 w 110"/>
                      <a:gd name="T69" fmla="*/ 2 h 27"/>
                      <a:gd name="T70" fmla="*/ 39 w 110"/>
                      <a:gd name="T71" fmla="*/ 0 h 27"/>
                      <a:gd name="T72" fmla="*/ 50 w 110"/>
                      <a:gd name="T73" fmla="*/ 0 h 27"/>
                      <a:gd name="T74" fmla="*/ 62 w 110"/>
                      <a:gd name="T75" fmla="*/ 0 h 27"/>
                      <a:gd name="T76" fmla="*/ 73 w 110"/>
                      <a:gd name="T77" fmla="*/ 0 h 27"/>
                      <a:gd name="T78" fmla="*/ 83 w 110"/>
                      <a:gd name="T79" fmla="*/ 1 h 27"/>
                      <a:gd name="T80" fmla="*/ 93 w 110"/>
                      <a:gd name="T81" fmla="*/ 3 h 27"/>
                      <a:gd name="T82" fmla="*/ 100 w 110"/>
                      <a:gd name="T83" fmla="*/ 5 h 27"/>
                      <a:gd name="T84" fmla="*/ 106 w 110"/>
                      <a:gd name="T85" fmla="*/ 7 h 27"/>
                      <a:gd name="T86" fmla="*/ 109 w 110"/>
                      <a:gd name="T87" fmla="*/ 10 h 27"/>
                      <a:gd name="T88" fmla="*/ 110 w 110"/>
                      <a:gd name="T89" fmla="*/ 12 h 27"/>
                      <a:gd name="T90" fmla="*/ 108 w 110"/>
                      <a:gd name="T91" fmla="*/ 15 h 27"/>
                      <a:gd name="T92" fmla="*/ 104 w 110"/>
                      <a:gd name="T93" fmla="*/ 18 h 27"/>
                      <a:gd name="T94" fmla="*/ 98 w 110"/>
                      <a:gd name="T95" fmla="*/ 21 h 27"/>
                      <a:gd name="T96" fmla="*/ 90 w 110"/>
                      <a:gd name="T97" fmla="*/ 23 h 27"/>
                      <a:gd name="T98" fmla="*/ 80 w 110"/>
                      <a:gd name="T99" fmla="*/ 25 h 27"/>
                      <a:gd name="T100" fmla="*/ 69 w 110"/>
                      <a:gd name="T101" fmla="*/ 26 h 27"/>
                      <a:gd name="T102" fmla="*/ 58 w 110"/>
                      <a:gd name="T103" fmla="*/ 27 h 27"/>
                      <a:gd name="T104" fmla="*/ 46 w 110"/>
                      <a:gd name="T105" fmla="*/ 27 h 27"/>
                      <a:gd name="T106" fmla="*/ 35 w 110"/>
                      <a:gd name="T107" fmla="*/ 26 h 27"/>
                      <a:gd name="T108" fmla="*/ 24 w 110"/>
                      <a:gd name="T109" fmla="*/ 25 h 27"/>
                      <a:gd name="T110" fmla="*/ 15 w 110"/>
                      <a:gd name="T111" fmla="*/ 24 h 27"/>
                      <a:gd name="T112" fmla="*/ 8 w 110"/>
                      <a:gd name="T113" fmla="*/ 21 h 27"/>
                      <a:gd name="T114" fmla="*/ 3 w 110"/>
                      <a:gd name="T115" fmla="*/ 19 h 27"/>
                      <a:gd name="T116" fmla="*/ 0 w 110"/>
                      <a:gd name="T117" fmla="*/ 16 h 27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10"/>
                      <a:gd name="T178" fmla="*/ 0 h 27"/>
                      <a:gd name="T179" fmla="*/ 110 w 110"/>
                      <a:gd name="T180" fmla="*/ 27 h 27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10" h="27">
                        <a:moveTo>
                          <a:pt x="5" y="14"/>
                        </a:moveTo>
                        <a:lnTo>
                          <a:pt x="5" y="14"/>
                        </a:lnTo>
                        <a:lnTo>
                          <a:pt x="5" y="13"/>
                        </a:lnTo>
                        <a:lnTo>
                          <a:pt x="5" y="12"/>
                        </a:lnTo>
                        <a:lnTo>
                          <a:pt x="6" y="12"/>
                        </a:lnTo>
                        <a:lnTo>
                          <a:pt x="6" y="11"/>
                        </a:lnTo>
                        <a:lnTo>
                          <a:pt x="7" y="11"/>
                        </a:lnTo>
                        <a:lnTo>
                          <a:pt x="7" y="10"/>
                        </a:lnTo>
                        <a:lnTo>
                          <a:pt x="8" y="10"/>
                        </a:lnTo>
                        <a:lnTo>
                          <a:pt x="8" y="9"/>
                        </a:lnTo>
                        <a:lnTo>
                          <a:pt x="9" y="9"/>
                        </a:lnTo>
                        <a:lnTo>
                          <a:pt x="9" y="8"/>
                        </a:lnTo>
                        <a:lnTo>
                          <a:pt x="10" y="8"/>
                        </a:lnTo>
                        <a:lnTo>
                          <a:pt x="11" y="8"/>
                        </a:lnTo>
                        <a:lnTo>
                          <a:pt x="11" y="7"/>
                        </a:lnTo>
                        <a:lnTo>
                          <a:pt x="12" y="7"/>
                        </a:lnTo>
                        <a:lnTo>
                          <a:pt x="13" y="7"/>
                        </a:lnTo>
                        <a:lnTo>
                          <a:pt x="14" y="6"/>
                        </a:lnTo>
                        <a:lnTo>
                          <a:pt x="15" y="6"/>
                        </a:lnTo>
                        <a:lnTo>
                          <a:pt x="16" y="6"/>
                        </a:lnTo>
                        <a:lnTo>
                          <a:pt x="16" y="5"/>
                        </a:lnTo>
                        <a:lnTo>
                          <a:pt x="17" y="5"/>
                        </a:lnTo>
                        <a:lnTo>
                          <a:pt x="18" y="5"/>
                        </a:lnTo>
                        <a:lnTo>
                          <a:pt x="19" y="5"/>
                        </a:lnTo>
                        <a:lnTo>
                          <a:pt x="20" y="4"/>
                        </a:lnTo>
                        <a:lnTo>
                          <a:pt x="21" y="4"/>
                        </a:lnTo>
                        <a:lnTo>
                          <a:pt x="22" y="4"/>
                        </a:lnTo>
                        <a:lnTo>
                          <a:pt x="23" y="4"/>
                        </a:lnTo>
                        <a:lnTo>
                          <a:pt x="24" y="3"/>
                        </a:lnTo>
                        <a:lnTo>
                          <a:pt x="25" y="3"/>
                        </a:lnTo>
                        <a:lnTo>
                          <a:pt x="26" y="3"/>
                        </a:lnTo>
                        <a:lnTo>
                          <a:pt x="27" y="3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2"/>
                        </a:lnTo>
                        <a:lnTo>
                          <a:pt x="32" y="2"/>
                        </a:lnTo>
                        <a:lnTo>
                          <a:pt x="33" y="2"/>
                        </a:lnTo>
                        <a:lnTo>
                          <a:pt x="34" y="2"/>
                        </a:lnTo>
                        <a:lnTo>
                          <a:pt x="35" y="1"/>
                        </a:lnTo>
                        <a:lnTo>
                          <a:pt x="36" y="1"/>
                        </a:lnTo>
                        <a:lnTo>
                          <a:pt x="37" y="1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1"/>
                        </a:lnTo>
                        <a:lnTo>
                          <a:pt x="42" y="1"/>
                        </a:lnTo>
                        <a:lnTo>
                          <a:pt x="43" y="1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1"/>
                        </a:lnTo>
                        <a:lnTo>
                          <a:pt x="75" y="1"/>
                        </a:lnTo>
                        <a:lnTo>
                          <a:pt x="76" y="1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9" y="1"/>
                        </a:lnTo>
                        <a:lnTo>
                          <a:pt x="80" y="1"/>
                        </a:lnTo>
                        <a:lnTo>
                          <a:pt x="81" y="1"/>
                        </a:lnTo>
                        <a:lnTo>
                          <a:pt x="82" y="1"/>
                        </a:lnTo>
                        <a:lnTo>
                          <a:pt x="82" y="2"/>
                        </a:lnTo>
                        <a:lnTo>
                          <a:pt x="83" y="2"/>
                        </a:lnTo>
                        <a:lnTo>
                          <a:pt x="84" y="2"/>
                        </a:lnTo>
                        <a:lnTo>
                          <a:pt x="85" y="2"/>
                        </a:lnTo>
                        <a:lnTo>
                          <a:pt x="86" y="2"/>
                        </a:lnTo>
                        <a:lnTo>
                          <a:pt x="87" y="2"/>
                        </a:lnTo>
                        <a:lnTo>
                          <a:pt x="88" y="3"/>
                        </a:lnTo>
                        <a:lnTo>
                          <a:pt x="89" y="3"/>
                        </a:lnTo>
                        <a:lnTo>
                          <a:pt x="90" y="3"/>
                        </a:lnTo>
                        <a:lnTo>
                          <a:pt x="91" y="3"/>
                        </a:lnTo>
                        <a:lnTo>
                          <a:pt x="92" y="4"/>
                        </a:lnTo>
                        <a:lnTo>
                          <a:pt x="93" y="4"/>
                        </a:lnTo>
                        <a:lnTo>
                          <a:pt x="94" y="4"/>
                        </a:lnTo>
                        <a:lnTo>
                          <a:pt x="95" y="4"/>
                        </a:lnTo>
                        <a:lnTo>
                          <a:pt x="95" y="5"/>
                        </a:lnTo>
                        <a:lnTo>
                          <a:pt x="96" y="5"/>
                        </a:lnTo>
                        <a:lnTo>
                          <a:pt x="97" y="5"/>
                        </a:lnTo>
                        <a:lnTo>
                          <a:pt x="98" y="6"/>
                        </a:lnTo>
                        <a:lnTo>
                          <a:pt x="99" y="6"/>
                        </a:lnTo>
                        <a:lnTo>
                          <a:pt x="100" y="7"/>
                        </a:lnTo>
                        <a:lnTo>
                          <a:pt x="101" y="7"/>
                        </a:lnTo>
                        <a:lnTo>
                          <a:pt x="101" y="8"/>
                        </a:lnTo>
                        <a:lnTo>
                          <a:pt x="102" y="8"/>
                        </a:lnTo>
                        <a:lnTo>
                          <a:pt x="102" y="9"/>
                        </a:lnTo>
                        <a:lnTo>
                          <a:pt x="103" y="9"/>
                        </a:lnTo>
                        <a:lnTo>
                          <a:pt x="103" y="10"/>
                        </a:lnTo>
                        <a:lnTo>
                          <a:pt x="104" y="10"/>
                        </a:lnTo>
                        <a:lnTo>
                          <a:pt x="104" y="11"/>
                        </a:lnTo>
                        <a:lnTo>
                          <a:pt x="104" y="12"/>
                        </a:lnTo>
                        <a:lnTo>
                          <a:pt x="104" y="13"/>
                        </a:lnTo>
                        <a:lnTo>
                          <a:pt x="104" y="14"/>
                        </a:lnTo>
                        <a:lnTo>
                          <a:pt x="103" y="14"/>
                        </a:lnTo>
                        <a:lnTo>
                          <a:pt x="103" y="15"/>
                        </a:lnTo>
                        <a:lnTo>
                          <a:pt x="102" y="15"/>
                        </a:lnTo>
                        <a:lnTo>
                          <a:pt x="102" y="16"/>
                        </a:lnTo>
                        <a:lnTo>
                          <a:pt x="101" y="16"/>
                        </a:lnTo>
                        <a:lnTo>
                          <a:pt x="100" y="17"/>
                        </a:lnTo>
                        <a:lnTo>
                          <a:pt x="99" y="17"/>
                        </a:lnTo>
                        <a:lnTo>
                          <a:pt x="99" y="18"/>
                        </a:lnTo>
                        <a:lnTo>
                          <a:pt x="98" y="18"/>
                        </a:lnTo>
                        <a:lnTo>
                          <a:pt x="97" y="18"/>
                        </a:lnTo>
                        <a:lnTo>
                          <a:pt x="97" y="19"/>
                        </a:lnTo>
                        <a:lnTo>
                          <a:pt x="96" y="19"/>
                        </a:lnTo>
                        <a:lnTo>
                          <a:pt x="95" y="19"/>
                        </a:lnTo>
                        <a:lnTo>
                          <a:pt x="94" y="20"/>
                        </a:lnTo>
                        <a:lnTo>
                          <a:pt x="93" y="20"/>
                        </a:lnTo>
                        <a:lnTo>
                          <a:pt x="92" y="20"/>
                        </a:lnTo>
                        <a:lnTo>
                          <a:pt x="91" y="21"/>
                        </a:lnTo>
                        <a:lnTo>
                          <a:pt x="90" y="21"/>
                        </a:lnTo>
                        <a:lnTo>
                          <a:pt x="89" y="21"/>
                        </a:lnTo>
                        <a:lnTo>
                          <a:pt x="88" y="21"/>
                        </a:lnTo>
                        <a:lnTo>
                          <a:pt x="88" y="22"/>
                        </a:lnTo>
                        <a:lnTo>
                          <a:pt x="87" y="22"/>
                        </a:lnTo>
                        <a:lnTo>
                          <a:pt x="86" y="22"/>
                        </a:lnTo>
                        <a:lnTo>
                          <a:pt x="85" y="22"/>
                        </a:lnTo>
                        <a:lnTo>
                          <a:pt x="84" y="22"/>
                        </a:lnTo>
                        <a:lnTo>
                          <a:pt x="84" y="23"/>
                        </a:lnTo>
                        <a:lnTo>
                          <a:pt x="83" y="23"/>
                        </a:lnTo>
                        <a:lnTo>
                          <a:pt x="82" y="23"/>
                        </a:lnTo>
                        <a:lnTo>
                          <a:pt x="81" y="23"/>
                        </a:lnTo>
                        <a:lnTo>
                          <a:pt x="80" y="23"/>
                        </a:lnTo>
                        <a:lnTo>
                          <a:pt x="79" y="23"/>
                        </a:lnTo>
                        <a:lnTo>
                          <a:pt x="78" y="24"/>
                        </a:lnTo>
                        <a:lnTo>
                          <a:pt x="77" y="24"/>
                        </a:lnTo>
                        <a:lnTo>
                          <a:pt x="76" y="24"/>
                        </a:lnTo>
                        <a:lnTo>
                          <a:pt x="75" y="24"/>
                        </a:lnTo>
                        <a:lnTo>
                          <a:pt x="74" y="24"/>
                        </a:lnTo>
                        <a:lnTo>
                          <a:pt x="73" y="24"/>
                        </a:lnTo>
                        <a:lnTo>
                          <a:pt x="72" y="24"/>
                        </a:lnTo>
                        <a:lnTo>
                          <a:pt x="71" y="24"/>
                        </a:lnTo>
                        <a:lnTo>
                          <a:pt x="70" y="25"/>
                        </a:lnTo>
                        <a:lnTo>
                          <a:pt x="69" y="25"/>
                        </a:lnTo>
                        <a:lnTo>
                          <a:pt x="68" y="25"/>
                        </a:lnTo>
                        <a:lnTo>
                          <a:pt x="67" y="25"/>
                        </a:lnTo>
                        <a:lnTo>
                          <a:pt x="66" y="25"/>
                        </a:lnTo>
                        <a:lnTo>
                          <a:pt x="65" y="25"/>
                        </a:lnTo>
                        <a:lnTo>
                          <a:pt x="64" y="25"/>
                        </a:lnTo>
                        <a:lnTo>
                          <a:pt x="63" y="25"/>
                        </a:lnTo>
                        <a:lnTo>
                          <a:pt x="62" y="25"/>
                        </a:lnTo>
                        <a:lnTo>
                          <a:pt x="61" y="25"/>
                        </a:lnTo>
                        <a:lnTo>
                          <a:pt x="60" y="25"/>
                        </a:lnTo>
                        <a:lnTo>
                          <a:pt x="59" y="25"/>
                        </a:lnTo>
                        <a:lnTo>
                          <a:pt x="58" y="26"/>
                        </a:lnTo>
                        <a:lnTo>
                          <a:pt x="57" y="26"/>
                        </a:lnTo>
                        <a:lnTo>
                          <a:pt x="56" y="26"/>
                        </a:lnTo>
                        <a:lnTo>
                          <a:pt x="55" y="26"/>
                        </a:lnTo>
                        <a:lnTo>
                          <a:pt x="54" y="26"/>
                        </a:lnTo>
                        <a:lnTo>
                          <a:pt x="53" y="26"/>
                        </a:lnTo>
                        <a:lnTo>
                          <a:pt x="52" y="26"/>
                        </a:lnTo>
                        <a:lnTo>
                          <a:pt x="51" y="26"/>
                        </a:lnTo>
                        <a:lnTo>
                          <a:pt x="50" y="26"/>
                        </a:lnTo>
                        <a:lnTo>
                          <a:pt x="49" y="26"/>
                        </a:lnTo>
                        <a:lnTo>
                          <a:pt x="48" y="26"/>
                        </a:lnTo>
                        <a:lnTo>
                          <a:pt x="47" y="26"/>
                        </a:lnTo>
                        <a:lnTo>
                          <a:pt x="46" y="26"/>
                        </a:lnTo>
                        <a:lnTo>
                          <a:pt x="45" y="26"/>
                        </a:lnTo>
                        <a:lnTo>
                          <a:pt x="44" y="26"/>
                        </a:lnTo>
                        <a:lnTo>
                          <a:pt x="43" y="25"/>
                        </a:lnTo>
                        <a:lnTo>
                          <a:pt x="42" y="25"/>
                        </a:lnTo>
                        <a:lnTo>
                          <a:pt x="41" y="25"/>
                        </a:lnTo>
                        <a:lnTo>
                          <a:pt x="40" y="25"/>
                        </a:lnTo>
                        <a:lnTo>
                          <a:pt x="39" y="25"/>
                        </a:lnTo>
                        <a:lnTo>
                          <a:pt x="38" y="25"/>
                        </a:lnTo>
                        <a:lnTo>
                          <a:pt x="37" y="25"/>
                        </a:lnTo>
                        <a:lnTo>
                          <a:pt x="36" y="25"/>
                        </a:lnTo>
                        <a:lnTo>
                          <a:pt x="35" y="25"/>
                        </a:lnTo>
                        <a:lnTo>
                          <a:pt x="34" y="25"/>
                        </a:lnTo>
                        <a:lnTo>
                          <a:pt x="33" y="25"/>
                        </a:lnTo>
                        <a:lnTo>
                          <a:pt x="32" y="25"/>
                        </a:lnTo>
                        <a:lnTo>
                          <a:pt x="31" y="25"/>
                        </a:lnTo>
                        <a:lnTo>
                          <a:pt x="30" y="24"/>
                        </a:lnTo>
                        <a:lnTo>
                          <a:pt x="29" y="24"/>
                        </a:lnTo>
                        <a:lnTo>
                          <a:pt x="28" y="24"/>
                        </a:lnTo>
                        <a:lnTo>
                          <a:pt x="27" y="24"/>
                        </a:lnTo>
                        <a:lnTo>
                          <a:pt x="26" y="24"/>
                        </a:lnTo>
                        <a:lnTo>
                          <a:pt x="25" y="24"/>
                        </a:lnTo>
                        <a:lnTo>
                          <a:pt x="24" y="24"/>
                        </a:lnTo>
                        <a:lnTo>
                          <a:pt x="24" y="23"/>
                        </a:lnTo>
                        <a:lnTo>
                          <a:pt x="23" y="23"/>
                        </a:lnTo>
                        <a:lnTo>
                          <a:pt x="22" y="23"/>
                        </a:lnTo>
                        <a:lnTo>
                          <a:pt x="21" y="23"/>
                        </a:lnTo>
                        <a:lnTo>
                          <a:pt x="20" y="23"/>
                        </a:lnTo>
                        <a:lnTo>
                          <a:pt x="19" y="22"/>
                        </a:lnTo>
                        <a:lnTo>
                          <a:pt x="18" y="22"/>
                        </a:lnTo>
                        <a:lnTo>
                          <a:pt x="17" y="22"/>
                        </a:lnTo>
                        <a:lnTo>
                          <a:pt x="16" y="22"/>
                        </a:lnTo>
                        <a:lnTo>
                          <a:pt x="15" y="21"/>
                        </a:lnTo>
                        <a:lnTo>
                          <a:pt x="14" y="21"/>
                        </a:lnTo>
                        <a:lnTo>
                          <a:pt x="13" y="21"/>
                        </a:lnTo>
                        <a:lnTo>
                          <a:pt x="13" y="20"/>
                        </a:lnTo>
                        <a:lnTo>
                          <a:pt x="12" y="20"/>
                        </a:lnTo>
                        <a:lnTo>
                          <a:pt x="11" y="20"/>
                        </a:lnTo>
                        <a:lnTo>
                          <a:pt x="10" y="19"/>
                        </a:lnTo>
                        <a:lnTo>
                          <a:pt x="9" y="19"/>
                        </a:lnTo>
                        <a:lnTo>
                          <a:pt x="8" y="18"/>
                        </a:lnTo>
                        <a:lnTo>
                          <a:pt x="7" y="18"/>
                        </a:lnTo>
                        <a:lnTo>
                          <a:pt x="7" y="17"/>
                        </a:lnTo>
                        <a:lnTo>
                          <a:pt x="6" y="17"/>
                        </a:lnTo>
                        <a:lnTo>
                          <a:pt x="6" y="16"/>
                        </a:lnTo>
                        <a:lnTo>
                          <a:pt x="5" y="15"/>
                        </a:lnTo>
                        <a:lnTo>
                          <a:pt x="5" y="14"/>
                        </a:lnTo>
                        <a:moveTo>
                          <a:pt x="0" y="14"/>
                        </a:move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1" y="11"/>
                        </a:lnTo>
                        <a:lnTo>
                          <a:pt x="2" y="11"/>
                        </a:lnTo>
                        <a:lnTo>
                          <a:pt x="2" y="10"/>
                        </a:lnTo>
                        <a:lnTo>
                          <a:pt x="3" y="10"/>
                        </a:lnTo>
                        <a:lnTo>
                          <a:pt x="3" y="9"/>
                        </a:lnTo>
                        <a:lnTo>
                          <a:pt x="4" y="9"/>
                        </a:lnTo>
                        <a:lnTo>
                          <a:pt x="5" y="8"/>
                        </a:lnTo>
                        <a:lnTo>
                          <a:pt x="6" y="8"/>
                        </a:lnTo>
                        <a:lnTo>
                          <a:pt x="7" y="7"/>
                        </a:lnTo>
                        <a:lnTo>
                          <a:pt x="8" y="7"/>
                        </a:lnTo>
                        <a:lnTo>
                          <a:pt x="9" y="6"/>
                        </a:lnTo>
                        <a:lnTo>
                          <a:pt x="10" y="6"/>
                        </a:lnTo>
                        <a:lnTo>
                          <a:pt x="11" y="6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lnTo>
                          <a:pt x="14" y="5"/>
                        </a:lnTo>
                        <a:lnTo>
                          <a:pt x="15" y="5"/>
                        </a:lnTo>
                        <a:lnTo>
                          <a:pt x="16" y="4"/>
                        </a:lnTo>
                        <a:lnTo>
                          <a:pt x="17" y="4"/>
                        </a:lnTo>
                        <a:lnTo>
                          <a:pt x="18" y="4"/>
                        </a:lnTo>
                        <a:lnTo>
                          <a:pt x="19" y="3"/>
                        </a:lnTo>
                        <a:lnTo>
                          <a:pt x="20" y="3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3" y="3"/>
                        </a:lnTo>
                        <a:lnTo>
                          <a:pt x="24" y="2"/>
                        </a:lnTo>
                        <a:lnTo>
                          <a:pt x="25" y="2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1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1"/>
                        </a:lnTo>
                        <a:lnTo>
                          <a:pt x="37" y="1"/>
                        </a:lnTo>
                        <a:lnTo>
                          <a:pt x="38" y="1"/>
                        </a:lnTo>
                        <a:lnTo>
                          <a:pt x="39" y="0"/>
                        </a:lnTo>
                        <a:lnTo>
                          <a:pt x="40" y="0"/>
                        </a:lnTo>
                        <a:lnTo>
                          <a:pt x="41" y="0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1"/>
                        </a:lnTo>
                        <a:lnTo>
                          <a:pt x="81" y="1"/>
                        </a:lnTo>
                        <a:lnTo>
                          <a:pt x="82" y="1"/>
                        </a:lnTo>
                        <a:lnTo>
                          <a:pt x="83" y="1"/>
                        </a:lnTo>
                        <a:lnTo>
                          <a:pt x="84" y="1"/>
                        </a:lnTo>
                        <a:lnTo>
                          <a:pt x="85" y="1"/>
                        </a:lnTo>
                        <a:lnTo>
                          <a:pt x="86" y="1"/>
                        </a:lnTo>
                        <a:lnTo>
                          <a:pt x="87" y="1"/>
                        </a:lnTo>
                        <a:lnTo>
                          <a:pt x="87" y="2"/>
                        </a:lnTo>
                        <a:lnTo>
                          <a:pt x="88" y="2"/>
                        </a:lnTo>
                        <a:lnTo>
                          <a:pt x="89" y="2"/>
                        </a:lnTo>
                        <a:lnTo>
                          <a:pt x="90" y="2"/>
                        </a:lnTo>
                        <a:lnTo>
                          <a:pt x="91" y="2"/>
                        </a:lnTo>
                        <a:lnTo>
                          <a:pt x="92" y="2"/>
                        </a:lnTo>
                        <a:lnTo>
                          <a:pt x="93" y="3"/>
                        </a:lnTo>
                        <a:lnTo>
                          <a:pt x="94" y="3"/>
                        </a:lnTo>
                        <a:lnTo>
                          <a:pt x="95" y="3"/>
                        </a:lnTo>
                        <a:lnTo>
                          <a:pt x="96" y="3"/>
                        </a:lnTo>
                        <a:lnTo>
                          <a:pt x="97" y="3"/>
                        </a:lnTo>
                        <a:lnTo>
                          <a:pt x="97" y="4"/>
                        </a:lnTo>
                        <a:lnTo>
                          <a:pt x="98" y="4"/>
                        </a:lnTo>
                        <a:lnTo>
                          <a:pt x="99" y="4"/>
                        </a:lnTo>
                        <a:lnTo>
                          <a:pt x="100" y="5"/>
                        </a:lnTo>
                        <a:lnTo>
                          <a:pt x="101" y="5"/>
                        </a:lnTo>
                        <a:lnTo>
                          <a:pt x="102" y="5"/>
                        </a:lnTo>
                        <a:lnTo>
                          <a:pt x="103" y="6"/>
                        </a:lnTo>
                        <a:lnTo>
                          <a:pt x="104" y="6"/>
                        </a:lnTo>
                        <a:lnTo>
                          <a:pt x="105" y="7"/>
                        </a:lnTo>
                        <a:lnTo>
                          <a:pt x="106" y="7"/>
                        </a:lnTo>
                        <a:lnTo>
                          <a:pt x="107" y="8"/>
                        </a:lnTo>
                        <a:lnTo>
                          <a:pt x="108" y="8"/>
                        </a:lnTo>
                        <a:lnTo>
                          <a:pt x="108" y="9"/>
                        </a:lnTo>
                        <a:lnTo>
                          <a:pt x="109" y="9"/>
                        </a:lnTo>
                        <a:lnTo>
                          <a:pt x="109" y="10"/>
                        </a:lnTo>
                        <a:lnTo>
                          <a:pt x="109" y="11"/>
                        </a:lnTo>
                        <a:lnTo>
                          <a:pt x="110" y="11"/>
                        </a:lnTo>
                        <a:lnTo>
                          <a:pt x="110" y="12"/>
                        </a:lnTo>
                        <a:lnTo>
                          <a:pt x="110" y="13"/>
                        </a:lnTo>
                        <a:lnTo>
                          <a:pt x="109" y="13"/>
                        </a:lnTo>
                        <a:lnTo>
                          <a:pt x="109" y="14"/>
                        </a:lnTo>
                        <a:lnTo>
                          <a:pt x="109" y="15"/>
                        </a:lnTo>
                        <a:lnTo>
                          <a:pt x="108" y="15"/>
                        </a:lnTo>
                        <a:lnTo>
                          <a:pt x="108" y="16"/>
                        </a:lnTo>
                        <a:lnTo>
                          <a:pt x="107" y="16"/>
                        </a:lnTo>
                        <a:lnTo>
                          <a:pt x="107" y="17"/>
                        </a:lnTo>
                        <a:lnTo>
                          <a:pt x="106" y="17"/>
                        </a:lnTo>
                        <a:lnTo>
                          <a:pt x="105" y="17"/>
                        </a:lnTo>
                        <a:lnTo>
                          <a:pt x="105" y="18"/>
                        </a:lnTo>
                        <a:lnTo>
                          <a:pt x="104" y="18"/>
                        </a:lnTo>
                        <a:lnTo>
                          <a:pt x="103" y="19"/>
                        </a:lnTo>
                        <a:lnTo>
                          <a:pt x="102" y="19"/>
                        </a:lnTo>
                        <a:lnTo>
                          <a:pt x="101" y="19"/>
                        </a:lnTo>
                        <a:lnTo>
                          <a:pt x="101" y="20"/>
                        </a:lnTo>
                        <a:lnTo>
                          <a:pt x="100" y="20"/>
                        </a:lnTo>
                        <a:lnTo>
                          <a:pt x="99" y="20"/>
                        </a:lnTo>
                        <a:lnTo>
                          <a:pt x="98" y="21"/>
                        </a:lnTo>
                        <a:lnTo>
                          <a:pt x="97" y="21"/>
                        </a:lnTo>
                        <a:lnTo>
                          <a:pt x="96" y="21"/>
                        </a:lnTo>
                        <a:lnTo>
                          <a:pt x="95" y="22"/>
                        </a:lnTo>
                        <a:lnTo>
                          <a:pt x="94" y="22"/>
                        </a:lnTo>
                        <a:lnTo>
                          <a:pt x="93" y="22"/>
                        </a:lnTo>
                        <a:lnTo>
                          <a:pt x="92" y="22"/>
                        </a:lnTo>
                        <a:lnTo>
                          <a:pt x="91" y="23"/>
                        </a:lnTo>
                        <a:lnTo>
                          <a:pt x="90" y="23"/>
                        </a:lnTo>
                        <a:lnTo>
                          <a:pt x="89" y="23"/>
                        </a:lnTo>
                        <a:lnTo>
                          <a:pt x="88" y="23"/>
                        </a:lnTo>
                        <a:lnTo>
                          <a:pt x="87" y="23"/>
                        </a:lnTo>
                        <a:lnTo>
                          <a:pt x="87" y="24"/>
                        </a:lnTo>
                        <a:lnTo>
                          <a:pt x="86" y="24"/>
                        </a:lnTo>
                        <a:lnTo>
                          <a:pt x="85" y="24"/>
                        </a:lnTo>
                        <a:lnTo>
                          <a:pt x="84" y="24"/>
                        </a:lnTo>
                        <a:lnTo>
                          <a:pt x="83" y="24"/>
                        </a:lnTo>
                        <a:lnTo>
                          <a:pt x="82" y="24"/>
                        </a:lnTo>
                        <a:lnTo>
                          <a:pt x="81" y="25"/>
                        </a:lnTo>
                        <a:lnTo>
                          <a:pt x="80" y="25"/>
                        </a:lnTo>
                        <a:lnTo>
                          <a:pt x="79" y="25"/>
                        </a:lnTo>
                        <a:lnTo>
                          <a:pt x="78" y="25"/>
                        </a:lnTo>
                        <a:lnTo>
                          <a:pt x="77" y="25"/>
                        </a:lnTo>
                        <a:lnTo>
                          <a:pt x="76" y="25"/>
                        </a:lnTo>
                        <a:lnTo>
                          <a:pt x="75" y="25"/>
                        </a:lnTo>
                        <a:lnTo>
                          <a:pt x="74" y="26"/>
                        </a:lnTo>
                        <a:lnTo>
                          <a:pt x="73" y="26"/>
                        </a:lnTo>
                        <a:lnTo>
                          <a:pt x="72" y="26"/>
                        </a:lnTo>
                        <a:lnTo>
                          <a:pt x="71" y="26"/>
                        </a:lnTo>
                        <a:lnTo>
                          <a:pt x="70" y="26"/>
                        </a:lnTo>
                        <a:lnTo>
                          <a:pt x="69" y="26"/>
                        </a:lnTo>
                        <a:lnTo>
                          <a:pt x="68" y="26"/>
                        </a:lnTo>
                        <a:lnTo>
                          <a:pt x="67" y="26"/>
                        </a:lnTo>
                        <a:lnTo>
                          <a:pt x="66" y="26"/>
                        </a:lnTo>
                        <a:lnTo>
                          <a:pt x="65" y="26"/>
                        </a:lnTo>
                        <a:lnTo>
                          <a:pt x="64" y="26"/>
                        </a:lnTo>
                        <a:lnTo>
                          <a:pt x="63" y="26"/>
                        </a:lnTo>
                        <a:lnTo>
                          <a:pt x="63" y="27"/>
                        </a:lnTo>
                        <a:lnTo>
                          <a:pt x="62" y="27"/>
                        </a:lnTo>
                        <a:lnTo>
                          <a:pt x="61" y="27"/>
                        </a:lnTo>
                        <a:lnTo>
                          <a:pt x="60" y="27"/>
                        </a:lnTo>
                        <a:lnTo>
                          <a:pt x="59" y="27"/>
                        </a:lnTo>
                        <a:lnTo>
                          <a:pt x="58" y="27"/>
                        </a:lnTo>
                        <a:lnTo>
                          <a:pt x="57" y="27"/>
                        </a:lnTo>
                        <a:lnTo>
                          <a:pt x="56" y="27"/>
                        </a:lnTo>
                        <a:lnTo>
                          <a:pt x="55" y="27"/>
                        </a:lnTo>
                        <a:lnTo>
                          <a:pt x="54" y="27"/>
                        </a:lnTo>
                        <a:lnTo>
                          <a:pt x="53" y="27"/>
                        </a:lnTo>
                        <a:lnTo>
                          <a:pt x="52" y="27"/>
                        </a:lnTo>
                        <a:lnTo>
                          <a:pt x="51" y="27"/>
                        </a:lnTo>
                        <a:lnTo>
                          <a:pt x="50" y="27"/>
                        </a:lnTo>
                        <a:lnTo>
                          <a:pt x="49" y="27"/>
                        </a:lnTo>
                        <a:lnTo>
                          <a:pt x="48" y="27"/>
                        </a:lnTo>
                        <a:lnTo>
                          <a:pt x="47" y="27"/>
                        </a:lnTo>
                        <a:lnTo>
                          <a:pt x="46" y="27"/>
                        </a:lnTo>
                        <a:lnTo>
                          <a:pt x="45" y="27"/>
                        </a:lnTo>
                        <a:lnTo>
                          <a:pt x="44" y="27"/>
                        </a:lnTo>
                        <a:lnTo>
                          <a:pt x="43" y="27"/>
                        </a:lnTo>
                        <a:lnTo>
                          <a:pt x="42" y="27"/>
                        </a:lnTo>
                        <a:lnTo>
                          <a:pt x="41" y="27"/>
                        </a:lnTo>
                        <a:lnTo>
                          <a:pt x="40" y="27"/>
                        </a:lnTo>
                        <a:lnTo>
                          <a:pt x="39" y="27"/>
                        </a:lnTo>
                        <a:lnTo>
                          <a:pt x="38" y="27"/>
                        </a:lnTo>
                        <a:lnTo>
                          <a:pt x="38" y="26"/>
                        </a:lnTo>
                        <a:lnTo>
                          <a:pt x="37" y="26"/>
                        </a:lnTo>
                        <a:lnTo>
                          <a:pt x="36" y="26"/>
                        </a:lnTo>
                        <a:lnTo>
                          <a:pt x="35" y="26"/>
                        </a:lnTo>
                        <a:lnTo>
                          <a:pt x="34" y="26"/>
                        </a:lnTo>
                        <a:lnTo>
                          <a:pt x="33" y="26"/>
                        </a:lnTo>
                        <a:lnTo>
                          <a:pt x="32" y="26"/>
                        </a:lnTo>
                        <a:lnTo>
                          <a:pt x="31" y="26"/>
                        </a:lnTo>
                        <a:lnTo>
                          <a:pt x="30" y="26"/>
                        </a:lnTo>
                        <a:lnTo>
                          <a:pt x="29" y="26"/>
                        </a:lnTo>
                        <a:lnTo>
                          <a:pt x="28" y="26"/>
                        </a:lnTo>
                        <a:lnTo>
                          <a:pt x="27" y="26"/>
                        </a:lnTo>
                        <a:lnTo>
                          <a:pt x="26" y="25"/>
                        </a:lnTo>
                        <a:lnTo>
                          <a:pt x="25" y="25"/>
                        </a:lnTo>
                        <a:lnTo>
                          <a:pt x="24" y="25"/>
                        </a:lnTo>
                        <a:lnTo>
                          <a:pt x="23" y="25"/>
                        </a:lnTo>
                        <a:lnTo>
                          <a:pt x="22" y="25"/>
                        </a:lnTo>
                        <a:lnTo>
                          <a:pt x="21" y="25"/>
                        </a:lnTo>
                        <a:lnTo>
                          <a:pt x="20" y="24"/>
                        </a:lnTo>
                        <a:lnTo>
                          <a:pt x="19" y="24"/>
                        </a:lnTo>
                        <a:lnTo>
                          <a:pt x="18" y="24"/>
                        </a:lnTo>
                        <a:lnTo>
                          <a:pt x="17" y="24"/>
                        </a:lnTo>
                        <a:lnTo>
                          <a:pt x="16" y="24"/>
                        </a:lnTo>
                        <a:lnTo>
                          <a:pt x="15" y="24"/>
                        </a:lnTo>
                        <a:lnTo>
                          <a:pt x="15" y="23"/>
                        </a:lnTo>
                        <a:lnTo>
                          <a:pt x="14" y="23"/>
                        </a:lnTo>
                        <a:lnTo>
                          <a:pt x="13" y="23"/>
                        </a:lnTo>
                        <a:lnTo>
                          <a:pt x="12" y="23"/>
                        </a:lnTo>
                        <a:lnTo>
                          <a:pt x="11" y="22"/>
                        </a:lnTo>
                        <a:lnTo>
                          <a:pt x="10" y="22"/>
                        </a:lnTo>
                        <a:lnTo>
                          <a:pt x="9" y="22"/>
                        </a:lnTo>
                        <a:lnTo>
                          <a:pt x="8" y="21"/>
                        </a:lnTo>
                        <a:lnTo>
                          <a:pt x="7" y="21"/>
                        </a:lnTo>
                        <a:lnTo>
                          <a:pt x="6" y="21"/>
                        </a:lnTo>
                        <a:lnTo>
                          <a:pt x="6" y="20"/>
                        </a:lnTo>
                        <a:lnTo>
                          <a:pt x="5" y="20"/>
                        </a:lnTo>
                        <a:lnTo>
                          <a:pt x="4" y="20"/>
                        </a:lnTo>
                        <a:lnTo>
                          <a:pt x="4" y="19"/>
                        </a:lnTo>
                        <a:lnTo>
                          <a:pt x="3" y="19"/>
                        </a:lnTo>
                        <a:lnTo>
                          <a:pt x="2" y="19"/>
                        </a:lnTo>
                        <a:lnTo>
                          <a:pt x="2" y="18"/>
                        </a:lnTo>
                        <a:lnTo>
                          <a:pt x="1" y="18"/>
                        </a:lnTo>
                        <a:lnTo>
                          <a:pt x="1" y="17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99" name="Freeform 1834"/>
                  <p:cNvSpPr>
                    <a:spLocks noChangeArrowheads="1"/>
                  </p:cNvSpPr>
                  <p:nvPr/>
                </p:nvSpPr>
                <p:spPr bwMode="auto">
                  <a:xfrm>
                    <a:off x="251" y="30"/>
                    <a:ext cx="86" cy="243"/>
                  </a:xfrm>
                  <a:custGeom>
                    <a:avLst/>
                    <a:gdLst>
                      <a:gd name="T0" fmla="*/ 2 w 85"/>
                      <a:gd name="T1" fmla="*/ 0 h 242"/>
                      <a:gd name="T2" fmla="*/ 79 w 85"/>
                      <a:gd name="T3" fmla="*/ 3 h 242"/>
                      <a:gd name="T4" fmla="*/ 84 w 85"/>
                      <a:gd name="T5" fmla="*/ 6 h 242"/>
                      <a:gd name="T6" fmla="*/ 87 w 85"/>
                      <a:gd name="T7" fmla="*/ 11 h 242"/>
                      <a:gd name="T8" fmla="*/ 84 w 85"/>
                      <a:gd name="T9" fmla="*/ 225 h 242"/>
                      <a:gd name="T10" fmla="*/ 81 w 85"/>
                      <a:gd name="T11" fmla="*/ 231 h 242"/>
                      <a:gd name="T12" fmla="*/ 76 w 85"/>
                      <a:gd name="T13" fmla="*/ 235 h 242"/>
                      <a:gd name="T14" fmla="*/ 0 w 85"/>
                      <a:gd name="T15" fmla="*/ 244 h 242"/>
                      <a:gd name="T16" fmla="*/ 2 w 85"/>
                      <a:gd name="T17" fmla="*/ 0 h 24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5"/>
                      <a:gd name="T28" fmla="*/ 0 h 242"/>
                      <a:gd name="T29" fmla="*/ 85 w 85"/>
                      <a:gd name="T30" fmla="*/ 242 h 24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5" h="242">
                        <a:moveTo>
                          <a:pt x="2" y="0"/>
                        </a:moveTo>
                        <a:lnTo>
                          <a:pt x="77" y="3"/>
                        </a:lnTo>
                        <a:cubicBezTo>
                          <a:pt x="77" y="3"/>
                          <a:pt x="79" y="4"/>
                          <a:pt x="82" y="6"/>
                        </a:cubicBezTo>
                        <a:cubicBezTo>
                          <a:pt x="82" y="6"/>
                          <a:pt x="84" y="8"/>
                          <a:pt x="85" y="11"/>
                        </a:cubicBezTo>
                        <a:lnTo>
                          <a:pt x="82" y="223"/>
                        </a:lnTo>
                        <a:cubicBezTo>
                          <a:pt x="82" y="223"/>
                          <a:pt x="81" y="226"/>
                          <a:pt x="79" y="229"/>
                        </a:cubicBezTo>
                        <a:cubicBezTo>
                          <a:pt x="79" y="229"/>
                          <a:pt x="77" y="232"/>
                          <a:pt x="74" y="233"/>
                        </a:cubicBezTo>
                        <a:lnTo>
                          <a:pt x="0" y="242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00" name="Freeform 1835"/>
                  <p:cNvSpPr>
                    <a:spLocks noChangeArrowheads="1"/>
                  </p:cNvSpPr>
                  <p:nvPr/>
                </p:nvSpPr>
                <p:spPr bwMode="auto">
                  <a:xfrm>
                    <a:off x="166" y="30"/>
                    <a:ext cx="93" cy="243"/>
                  </a:xfrm>
                  <a:custGeom>
                    <a:avLst/>
                    <a:gdLst>
                      <a:gd name="T0" fmla="*/ 58 w 92"/>
                      <a:gd name="T1" fmla="*/ 5 h 242"/>
                      <a:gd name="T2" fmla="*/ 86 w 92"/>
                      <a:gd name="T3" fmla="*/ 0 h 242"/>
                      <a:gd name="T4" fmla="*/ 90 w 92"/>
                      <a:gd name="T5" fmla="*/ 0 h 242"/>
                      <a:gd name="T6" fmla="*/ 93 w 92"/>
                      <a:gd name="T7" fmla="*/ 3 h 242"/>
                      <a:gd name="T8" fmla="*/ 94 w 92"/>
                      <a:gd name="T9" fmla="*/ 7 h 242"/>
                      <a:gd name="T10" fmla="*/ 93 w 92"/>
                      <a:gd name="T11" fmla="*/ 236 h 242"/>
                      <a:gd name="T12" fmla="*/ 91 w 92"/>
                      <a:gd name="T13" fmla="*/ 240 h 242"/>
                      <a:gd name="T14" fmla="*/ 89 w 92"/>
                      <a:gd name="T15" fmla="*/ 243 h 242"/>
                      <a:gd name="T16" fmla="*/ 85 w 92"/>
                      <a:gd name="T17" fmla="*/ 244 h 242"/>
                      <a:gd name="T18" fmla="*/ 0 w 92"/>
                      <a:gd name="T19" fmla="*/ 209 h 242"/>
                      <a:gd name="T20" fmla="*/ 64 w 92"/>
                      <a:gd name="T21" fmla="*/ 203 h 242"/>
                      <a:gd name="T22" fmla="*/ 58 w 92"/>
                      <a:gd name="T23" fmla="*/ 5 h 24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2"/>
                      <a:gd name="T37" fmla="*/ 0 h 242"/>
                      <a:gd name="T38" fmla="*/ 92 w 92"/>
                      <a:gd name="T39" fmla="*/ 242 h 24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2" h="242">
                        <a:moveTo>
                          <a:pt x="56" y="5"/>
                        </a:moveTo>
                        <a:lnTo>
                          <a:pt x="84" y="0"/>
                        </a:lnTo>
                        <a:cubicBezTo>
                          <a:pt x="84" y="0"/>
                          <a:pt x="86" y="0"/>
                          <a:pt x="88" y="0"/>
                        </a:cubicBezTo>
                        <a:cubicBezTo>
                          <a:pt x="88" y="0"/>
                          <a:pt x="89" y="1"/>
                          <a:pt x="91" y="3"/>
                        </a:cubicBezTo>
                        <a:cubicBezTo>
                          <a:pt x="91" y="3"/>
                          <a:pt x="92" y="5"/>
                          <a:pt x="92" y="7"/>
                        </a:cubicBezTo>
                        <a:lnTo>
                          <a:pt x="91" y="234"/>
                        </a:lnTo>
                        <a:cubicBezTo>
                          <a:pt x="91" y="234"/>
                          <a:pt x="90" y="237"/>
                          <a:pt x="89" y="238"/>
                        </a:cubicBezTo>
                        <a:cubicBezTo>
                          <a:pt x="89" y="238"/>
                          <a:pt x="88" y="240"/>
                          <a:pt x="87" y="241"/>
                        </a:cubicBezTo>
                        <a:cubicBezTo>
                          <a:pt x="87" y="241"/>
                          <a:pt x="85" y="242"/>
                          <a:pt x="83" y="242"/>
                        </a:cubicBezTo>
                        <a:lnTo>
                          <a:pt x="0" y="207"/>
                        </a:lnTo>
                        <a:lnTo>
                          <a:pt x="62" y="201"/>
                        </a:lnTo>
                        <a:lnTo>
                          <a:pt x="56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01" name="Freeform 1836"/>
                  <p:cNvSpPr>
                    <a:spLocks noChangeArrowheads="1"/>
                  </p:cNvSpPr>
                  <p:nvPr/>
                </p:nvSpPr>
                <p:spPr bwMode="auto">
                  <a:xfrm>
                    <a:off x="179" y="41"/>
                    <a:ext cx="72" cy="221"/>
                  </a:xfrm>
                  <a:custGeom>
                    <a:avLst/>
                    <a:gdLst>
                      <a:gd name="T0" fmla="*/ 44 w 72"/>
                      <a:gd name="T1" fmla="*/ 4 h 220"/>
                      <a:gd name="T2" fmla="*/ 67 w 72"/>
                      <a:gd name="T3" fmla="*/ 0 h 220"/>
                      <a:gd name="T4" fmla="*/ 69 w 72"/>
                      <a:gd name="T5" fmla="*/ 0 h 220"/>
                      <a:gd name="T6" fmla="*/ 71 w 72"/>
                      <a:gd name="T7" fmla="*/ 1 h 220"/>
                      <a:gd name="T8" fmla="*/ 72 w 72"/>
                      <a:gd name="T9" fmla="*/ 4 h 220"/>
                      <a:gd name="T10" fmla="*/ 70 w 72"/>
                      <a:gd name="T11" fmla="*/ 217 h 220"/>
                      <a:gd name="T12" fmla="*/ 70 w 72"/>
                      <a:gd name="T13" fmla="*/ 220 h 220"/>
                      <a:gd name="T14" fmla="*/ 68 w 72"/>
                      <a:gd name="T15" fmla="*/ 222 h 220"/>
                      <a:gd name="T16" fmla="*/ 66 w 72"/>
                      <a:gd name="T17" fmla="*/ 222 h 220"/>
                      <a:gd name="T18" fmla="*/ 0 w 72"/>
                      <a:gd name="T19" fmla="*/ 197 h 220"/>
                      <a:gd name="T20" fmla="*/ 50 w 72"/>
                      <a:gd name="T21" fmla="*/ 192 h 220"/>
                      <a:gd name="T22" fmla="*/ 44 w 72"/>
                      <a:gd name="T23" fmla="*/ 4 h 22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2"/>
                      <a:gd name="T37" fmla="*/ 0 h 220"/>
                      <a:gd name="T38" fmla="*/ 72 w 72"/>
                      <a:gd name="T39" fmla="*/ 220 h 22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2" h="220">
                        <a:moveTo>
                          <a:pt x="44" y="4"/>
                        </a:moveTo>
                        <a:lnTo>
                          <a:pt x="67" y="0"/>
                        </a:lnTo>
                        <a:cubicBezTo>
                          <a:pt x="67" y="0"/>
                          <a:pt x="68" y="0"/>
                          <a:pt x="69" y="0"/>
                        </a:cubicBezTo>
                        <a:cubicBezTo>
                          <a:pt x="69" y="0"/>
                          <a:pt x="70" y="0"/>
                          <a:pt x="71" y="1"/>
                        </a:cubicBezTo>
                        <a:cubicBezTo>
                          <a:pt x="71" y="1"/>
                          <a:pt x="71" y="2"/>
                          <a:pt x="72" y="4"/>
                        </a:cubicBezTo>
                        <a:lnTo>
                          <a:pt x="70" y="215"/>
                        </a:lnTo>
                        <a:cubicBezTo>
                          <a:pt x="70" y="215"/>
                          <a:pt x="70" y="217"/>
                          <a:pt x="70" y="218"/>
                        </a:cubicBezTo>
                        <a:cubicBezTo>
                          <a:pt x="70" y="218"/>
                          <a:pt x="69" y="219"/>
                          <a:pt x="68" y="220"/>
                        </a:cubicBezTo>
                        <a:cubicBezTo>
                          <a:pt x="68" y="220"/>
                          <a:pt x="67" y="220"/>
                          <a:pt x="66" y="220"/>
                        </a:cubicBezTo>
                        <a:lnTo>
                          <a:pt x="0" y="195"/>
                        </a:lnTo>
                        <a:lnTo>
                          <a:pt x="50" y="190"/>
                        </a:lnTo>
                        <a:lnTo>
                          <a:pt x="44" y="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02" name="Freeform 183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" cy="255"/>
                  </a:xfrm>
                  <a:custGeom>
                    <a:avLst/>
                    <a:gdLst>
                      <a:gd name="T0" fmla="*/ 4 w 12"/>
                      <a:gd name="T1" fmla="*/ 0 h 255"/>
                      <a:gd name="T2" fmla="*/ 0 w 12"/>
                      <a:gd name="T3" fmla="*/ 4 h 255"/>
                      <a:gd name="T4" fmla="*/ 9 w 12"/>
                      <a:gd name="T5" fmla="*/ 254 h 255"/>
                      <a:gd name="T6" fmla="*/ 12 w 12"/>
                      <a:gd name="T7" fmla="*/ 255 h 255"/>
                      <a:gd name="T8" fmla="*/ 4 w 12"/>
                      <a:gd name="T9" fmla="*/ 0 h 2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255"/>
                      <a:gd name="T17" fmla="*/ 12 w 12"/>
                      <a:gd name="T18" fmla="*/ 255 h 2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255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9" y="254"/>
                        </a:lnTo>
                        <a:lnTo>
                          <a:pt x="12" y="255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03" name="Freeform 1838"/>
                  <p:cNvSpPr>
                    <a:spLocks noChangeArrowheads="1"/>
                  </p:cNvSpPr>
                  <p:nvPr/>
                </p:nvSpPr>
                <p:spPr bwMode="auto">
                  <a:xfrm>
                    <a:off x="105" y="242"/>
                    <a:ext cx="39" cy="33"/>
                  </a:xfrm>
                  <a:custGeom>
                    <a:avLst/>
                    <a:gdLst>
                      <a:gd name="T0" fmla="*/ 34 w 39"/>
                      <a:gd name="T1" fmla="*/ 0 h 32"/>
                      <a:gd name="T2" fmla="*/ 39 w 39"/>
                      <a:gd name="T3" fmla="*/ 30 h 32"/>
                      <a:gd name="T4" fmla="*/ 2 w 39"/>
                      <a:gd name="T5" fmla="*/ 34 h 32"/>
                      <a:gd name="T6" fmla="*/ 0 w 39"/>
                      <a:gd name="T7" fmla="*/ 3 h 32"/>
                      <a:gd name="T8" fmla="*/ 34 w 39"/>
                      <a:gd name="T9" fmla="*/ 0 h 3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32"/>
                      <a:gd name="T17" fmla="*/ 39 w 39"/>
                      <a:gd name="T18" fmla="*/ 32 h 3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32">
                        <a:moveTo>
                          <a:pt x="34" y="0"/>
                        </a:moveTo>
                        <a:lnTo>
                          <a:pt x="39" y="28"/>
                        </a:lnTo>
                        <a:lnTo>
                          <a:pt x="2" y="32"/>
                        </a:lnTo>
                        <a:lnTo>
                          <a:pt x="0" y="3"/>
                        </a:lnTo>
                        <a:lnTo>
                          <a:pt x="34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04" name="Freeform 1839"/>
                  <p:cNvSpPr>
                    <a:spLocks noChangeArrowheads="1"/>
                  </p:cNvSpPr>
                  <p:nvPr/>
                </p:nvSpPr>
                <p:spPr bwMode="auto">
                  <a:xfrm>
                    <a:off x="101" y="245"/>
                    <a:ext cx="6" cy="30"/>
                  </a:xfrm>
                  <a:custGeom>
                    <a:avLst/>
                    <a:gdLst>
                      <a:gd name="T0" fmla="*/ 0 w 6"/>
                      <a:gd name="T1" fmla="*/ 0 h 29"/>
                      <a:gd name="T2" fmla="*/ 1 w 6"/>
                      <a:gd name="T3" fmla="*/ 30 h 29"/>
                      <a:gd name="T4" fmla="*/ 6 w 6"/>
                      <a:gd name="T5" fmla="*/ 31 h 29"/>
                      <a:gd name="T6" fmla="*/ 4 w 6"/>
                      <a:gd name="T7" fmla="*/ 0 h 29"/>
                      <a:gd name="T8" fmla="*/ 0 w 6"/>
                      <a:gd name="T9" fmla="*/ 0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29"/>
                      <a:gd name="T17" fmla="*/ 6 w 6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29">
                        <a:moveTo>
                          <a:pt x="0" y="0"/>
                        </a:moveTo>
                        <a:lnTo>
                          <a:pt x="1" y="28"/>
                        </a:lnTo>
                        <a:lnTo>
                          <a:pt x="6" y="29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05" name="Freeform 1840"/>
                  <p:cNvSpPr>
                    <a:spLocks noChangeArrowheads="1"/>
                  </p:cNvSpPr>
                  <p:nvPr/>
                </p:nvSpPr>
                <p:spPr bwMode="auto">
                  <a:xfrm>
                    <a:off x="88" y="288"/>
                    <a:ext cx="91" cy="14"/>
                  </a:xfrm>
                  <a:custGeom>
                    <a:avLst/>
                    <a:gdLst>
                      <a:gd name="T0" fmla="*/ 0 w 91"/>
                      <a:gd name="T1" fmla="*/ 11 h 13"/>
                      <a:gd name="T2" fmla="*/ 91 w 91"/>
                      <a:gd name="T3" fmla="*/ 6 h 13"/>
                      <a:gd name="T4" fmla="*/ 90 w 91"/>
                      <a:gd name="T5" fmla="*/ 0 h 13"/>
                      <a:gd name="T6" fmla="*/ 4 w 91"/>
                      <a:gd name="T7" fmla="*/ 5 h 13"/>
                      <a:gd name="T8" fmla="*/ 0 w 91"/>
                      <a:gd name="T9" fmla="*/ 11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"/>
                      <a:gd name="T16" fmla="*/ 0 h 13"/>
                      <a:gd name="T17" fmla="*/ 91 w 91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" h="13">
                        <a:moveTo>
                          <a:pt x="0" y="9"/>
                        </a:moveTo>
                        <a:cubicBezTo>
                          <a:pt x="0" y="9"/>
                          <a:pt x="45" y="19"/>
                          <a:pt x="91" y="6"/>
                        </a:cubicBezTo>
                        <a:lnTo>
                          <a:pt x="90" y="0"/>
                        </a:lnTo>
                        <a:cubicBezTo>
                          <a:pt x="90" y="0"/>
                          <a:pt x="47" y="13"/>
                          <a:pt x="4" y="5"/>
                        </a:cubicBezTo>
                        <a:lnTo>
                          <a:pt x="0" y="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06" name="Freeform 1841"/>
                  <p:cNvSpPr>
                    <a:spLocks noChangeArrowheads="1"/>
                  </p:cNvSpPr>
                  <p:nvPr/>
                </p:nvSpPr>
                <p:spPr bwMode="auto">
                  <a:xfrm>
                    <a:off x="115" y="292"/>
                    <a:ext cx="40" cy="3"/>
                  </a:xfrm>
                  <a:custGeom>
                    <a:avLst/>
                    <a:gdLst>
                      <a:gd name="T0" fmla="*/ 0 w 40"/>
                      <a:gd name="T1" fmla="*/ 2 h 3"/>
                      <a:gd name="T2" fmla="*/ 40 w 40"/>
                      <a:gd name="T3" fmla="*/ 0 h 3"/>
                      <a:gd name="T4" fmla="*/ 0 w 40"/>
                      <a:gd name="T5" fmla="*/ 2 h 3"/>
                      <a:gd name="T6" fmla="*/ 0 60000 65536"/>
                      <a:gd name="T7" fmla="*/ 0 60000 65536"/>
                      <a:gd name="T8" fmla="*/ 0 60000 65536"/>
                      <a:gd name="T9" fmla="*/ 0 w 40"/>
                      <a:gd name="T10" fmla="*/ 0 h 3"/>
                      <a:gd name="T11" fmla="*/ 40 w 40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0" h="3">
                        <a:moveTo>
                          <a:pt x="0" y="2"/>
                        </a:moveTo>
                        <a:cubicBezTo>
                          <a:pt x="0" y="2"/>
                          <a:pt x="20" y="4"/>
                          <a:pt x="40" y="0"/>
                        </a:cubicBezTo>
                        <a:cubicBezTo>
                          <a:pt x="40" y="0"/>
                          <a:pt x="20" y="1"/>
                          <a:pt x="0" y="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07" name="Freeform 1842"/>
                  <p:cNvSpPr>
                    <a:spLocks noChangeArrowheads="1"/>
                  </p:cNvSpPr>
                  <p:nvPr/>
                </p:nvSpPr>
                <p:spPr bwMode="auto">
                  <a:xfrm>
                    <a:off x="105" y="270"/>
                    <a:ext cx="39" cy="20"/>
                  </a:xfrm>
                  <a:custGeom>
                    <a:avLst/>
                    <a:gdLst>
                      <a:gd name="T0" fmla="*/ 3 w 39"/>
                      <a:gd name="T1" fmla="*/ 4 h 20"/>
                      <a:gd name="T2" fmla="*/ 0 w 39"/>
                      <a:gd name="T3" fmla="*/ 18 h 20"/>
                      <a:gd name="T4" fmla="*/ 34 w 39"/>
                      <a:gd name="T5" fmla="*/ 18 h 20"/>
                      <a:gd name="T6" fmla="*/ 39 w 39"/>
                      <a:gd name="T7" fmla="*/ 0 h 20"/>
                      <a:gd name="T8" fmla="*/ 3 w 39"/>
                      <a:gd name="T9" fmla="*/ 4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20"/>
                      <a:gd name="T17" fmla="*/ 39 w 39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20">
                        <a:moveTo>
                          <a:pt x="3" y="4"/>
                        </a:moveTo>
                        <a:lnTo>
                          <a:pt x="0" y="18"/>
                        </a:lnTo>
                        <a:cubicBezTo>
                          <a:pt x="0" y="18"/>
                          <a:pt x="17" y="21"/>
                          <a:pt x="34" y="18"/>
                        </a:cubicBezTo>
                        <a:lnTo>
                          <a:pt x="39" y="0"/>
                        </a:lnTo>
                        <a:lnTo>
                          <a:pt x="3" y="4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08" name="Freeform 1843"/>
                  <p:cNvSpPr>
                    <a:spLocks noChangeArrowheads="1"/>
                  </p:cNvSpPr>
                  <p:nvPr/>
                </p:nvSpPr>
                <p:spPr bwMode="auto">
                  <a:xfrm>
                    <a:off x="102" y="274"/>
                    <a:ext cx="6" cy="15"/>
                  </a:xfrm>
                  <a:custGeom>
                    <a:avLst/>
                    <a:gdLst>
                      <a:gd name="T0" fmla="*/ 0 w 6"/>
                      <a:gd name="T1" fmla="*/ 0 h 15"/>
                      <a:gd name="T2" fmla="*/ 0 w 6"/>
                      <a:gd name="T3" fmla="*/ 15 h 15"/>
                      <a:gd name="T4" fmla="*/ 3 w 6"/>
                      <a:gd name="T5" fmla="*/ 14 h 15"/>
                      <a:gd name="T6" fmla="*/ 6 w 6"/>
                      <a:gd name="T7" fmla="*/ 1 h 15"/>
                      <a:gd name="T8" fmla="*/ 0 w 6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5"/>
                      <a:gd name="T17" fmla="*/ 6 w 6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5">
                        <a:moveTo>
                          <a:pt x="0" y="0"/>
                        </a:moveTo>
                        <a:lnTo>
                          <a:pt x="0" y="15"/>
                        </a:lnTo>
                        <a:lnTo>
                          <a:pt x="3" y="14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09" name="Freeform 1844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31"/>
                    <a:ext cx="19" cy="200"/>
                  </a:xfrm>
                  <a:custGeom>
                    <a:avLst/>
                    <a:gdLst>
                      <a:gd name="T0" fmla="*/ 0 w 18"/>
                      <a:gd name="T1" fmla="*/ 1 h 200"/>
                      <a:gd name="T2" fmla="*/ 5 w 18"/>
                      <a:gd name="T3" fmla="*/ 193 h 200"/>
                      <a:gd name="T4" fmla="*/ 12 w 18"/>
                      <a:gd name="T5" fmla="*/ 199 h 200"/>
                      <a:gd name="T6" fmla="*/ 19 w 18"/>
                      <a:gd name="T7" fmla="*/ 200 h 200"/>
                      <a:gd name="T8" fmla="*/ 20 w 18"/>
                      <a:gd name="T9" fmla="*/ 9 h 200"/>
                      <a:gd name="T10" fmla="*/ 19 w 18"/>
                      <a:gd name="T11" fmla="*/ 4 h 200"/>
                      <a:gd name="T12" fmla="*/ 17 w 18"/>
                      <a:gd name="T13" fmla="*/ 1 h 200"/>
                      <a:gd name="T14" fmla="*/ 13 w 18"/>
                      <a:gd name="T15" fmla="*/ 0 h 200"/>
                      <a:gd name="T16" fmla="*/ 0 w 18"/>
                      <a:gd name="T17" fmla="*/ 1 h 2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8"/>
                      <a:gd name="T28" fmla="*/ 0 h 200"/>
                      <a:gd name="T29" fmla="*/ 18 w 18"/>
                      <a:gd name="T30" fmla="*/ 200 h 20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8" h="200">
                        <a:moveTo>
                          <a:pt x="0" y="1"/>
                        </a:moveTo>
                        <a:lnTo>
                          <a:pt x="5" y="193"/>
                        </a:lnTo>
                        <a:cubicBezTo>
                          <a:pt x="5" y="193"/>
                          <a:pt x="7" y="197"/>
                          <a:pt x="10" y="199"/>
                        </a:cubicBezTo>
                        <a:cubicBezTo>
                          <a:pt x="10" y="199"/>
                          <a:pt x="13" y="200"/>
                          <a:pt x="17" y="200"/>
                        </a:cubicBezTo>
                        <a:lnTo>
                          <a:pt x="18" y="9"/>
                        </a:lnTo>
                        <a:cubicBezTo>
                          <a:pt x="18" y="9"/>
                          <a:pt x="18" y="7"/>
                          <a:pt x="17" y="4"/>
                        </a:cubicBezTo>
                        <a:cubicBezTo>
                          <a:pt x="17" y="4"/>
                          <a:pt x="16" y="2"/>
                          <a:pt x="15" y="1"/>
                        </a:cubicBezTo>
                        <a:cubicBezTo>
                          <a:pt x="15" y="1"/>
                          <a:pt x="13" y="0"/>
                          <a:pt x="11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10" name="Freeform 1845"/>
                  <p:cNvSpPr>
                    <a:spLocks noChangeArrowheads="1"/>
                  </p:cNvSpPr>
                  <p:nvPr/>
                </p:nvSpPr>
                <p:spPr bwMode="auto">
                  <a:xfrm>
                    <a:off x="265" y="31"/>
                    <a:ext cx="63" cy="228"/>
                  </a:xfrm>
                  <a:custGeom>
                    <a:avLst/>
                    <a:gdLst>
                      <a:gd name="T0" fmla="*/ 0 w 62"/>
                      <a:gd name="T1" fmla="*/ 0 h 227"/>
                      <a:gd name="T2" fmla="*/ 4 w 62"/>
                      <a:gd name="T3" fmla="*/ 9 h 227"/>
                      <a:gd name="T4" fmla="*/ 1 w 62"/>
                      <a:gd name="T5" fmla="*/ 221 h 227"/>
                      <a:gd name="T6" fmla="*/ 2 w 62"/>
                      <a:gd name="T7" fmla="*/ 226 h 227"/>
                      <a:gd name="T8" fmla="*/ 6 w 62"/>
                      <a:gd name="T9" fmla="*/ 229 h 227"/>
                      <a:gd name="T10" fmla="*/ 56 w 62"/>
                      <a:gd name="T11" fmla="*/ 223 h 227"/>
                      <a:gd name="T12" fmla="*/ 58 w 62"/>
                      <a:gd name="T13" fmla="*/ 222 h 227"/>
                      <a:gd name="T14" fmla="*/ 60 w 62"/>
                      <a:gd name="T15" fmla="*/ 219 h 227"/>
                      <a:gd name="T16" fmla="*/ 61 w 62"/>
                      <a:gd name="T17" fmla="*/ 215 h 227"/>
                      <a:gd name="T18" fmla="*/ 64 w 62"/>
                      <a:gd name="T19" fmla="*/ 12 h 227"/>
                      <a:gd name="T20" fmla="*/ 63 w 62"/>
                      <a:gd name="T21" fmla="*/ 8 h 227"/>
                      <a:gd name="T22" fmla="*/ 61 w 62"/>
                      <a:gd name="T23" fmla="*/ 4 h 227"/>
                      <a:gd name="T24" fmla="*/ 58 w 62"/>
                      <a:gd name="T25" fmla="*/ 3 h 227"/>
                      <a:gd name="T26" fmla="*/ 0 w 62"/>
                      <a:gd name="T27" fmla="*/ 0 h 22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2"/>
                      <a:gd name="T43" fmla="*/ 0 h 227"/>
                      <a:gd name="T44" fmla="*/ 62 w 62"/>
                      <a:gd name="T45" fmla="*/ 227 h 22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2" h="227">
                        <a:moveTo>
                          <a:pt x="0" y="0"/>
                        </a:moveTo>
                        <a:cubicBezTo>
                          <a:pt x="0" y="0"/>
                          <a:pt x="3" y="4"/>
                          <a:pt x="4" y="9"/>
                        </a:cubicBezTo>
                        <a:lnTo>
                          <a:pt x="1" y="219"/>
                        </a:lnTo>
                        <a:cubicBezTo>
                          <a:pt x="1" y="219"/>
                          <a:pt x="1" y="222"/>
                          <a:pt x="2" y="224"/>
                        </a:cubicBezTo>
                        <a:cubicBezTo>
                          <a:pt x="2" y="224"/>
                          <a:pt x="4" y="226"/>
                          <a:pt x="6" y="227"/>
                        </a:cubicBezTo>
                        <a:lnTo>
                          <a:pt x="54" y="221"/>
                        </a:lnTo>
                        <a:cubicBezTo>
                          <a:pt x="54" y="221"/>
                          <a:pt x="55" y="221"/>
                          <a:pt x="56" y="220"/>
                        </a:cubicBezTo>
                        <a:cubicBezTo>
                          <a:pt x="56" y="220"/>
                          <a:pt x="57" y="218"/>
                          <a:pt x="58" y="217"/>
                        </a:cubicBezTo>
                        <a:cubicBezTo>
                          <a:pt x="58" y="217"/>
                          <a:pt x="59" y="215"/>
                          <a:pt x="59" y="213"/>
                        </a:cubicBezTo>
                        <a:lnTo>
                          <a:pt x="62" y="12"/>
                        </a:lnTo>
                        <a:cubicBezTo>
                          <a:pt x="62" y="12"/>
                          <a:pt x="62" y="9"/>
                          <a:pt x="61" y="8"/>
                        </a:cubicBezTo>
                        <a:cubicBezTo>
                          <a:pt x="61" y="8"/>
                          <a:pt x="60" y="6"/>
                          <a:pt x="59" y="4"/>
                        </a:cubicBezTo>
                        <a:cubicBezTo>
                          <a:pt x="59" y="4"/>
                          <a:pt x="57" y="3"/>
                          <a:pt x="56" y="3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11" name="Freeform 1846"/>
                  <p:cNvSpPr>
                    <a:spLocks noChangeArrowheads="1"/>
                  </p:cNvSpPr>
                  <p:nvPr/>
                </p:nvSpPr>
                <p:spPr bwMode="auto">
                  <a:xfrm>
                    <a:off x="268" y="45"/>
                    <a:ext cx="60" cy="212"/>
                  </a:xfrm>
                  <a:custGeom>
                    <a:avLst/>
                    <a:gdLst>
                      <a:gd name="T0" fmla="*/ 13 w 59"/>
                      <a:gd name="T1" fmla="*/ 212 h 212"/>
                      <a:gd name="T2" fmla="*/ 13 w 59"/>
                      <a:gd name="T3" fmla="*/ 200 h 212"/>
                      <a:gd name="T4" fmla="*/ 45 w 59"/>
                      <a:gd name="T5" fmla="*/ 197 h 212"/>
                      <a:gd name="T6" fmla="*/ 45 w 59"/>
                      <a:gd name="T7" fmla="*/ 208 h 212"/>
                      <a:gd name="T8" fmla="*/ 13 w 59"/>
                      <a:gd name="T9" fmla="*/ 212 h 212"/>
                      <a:gd name="T10" fmla="*/ 0 w 59"/>
                      <a:gd name="T11" fmla="*/ 111 h 212"/>
                      <a:gd name="T12" fmla="*/ 59 w 59"/>
                      <a:gd name="T13" fmla="*/ 109 h 212"/>
                      <a:gd name="T14" fmla="*/ 59 w 59"/>
                      <a:gd name="T15" fmla="*/ 109 h 212"/>
                      <a:gd name="T16" fmla="*/ 0 w 59"/>
                      <a:gd name="T17" fmla="*/ 111 h 212"/>
                      <a:gd name="T18" fmla="*/ 10 w 59"/>
                      <a:gd name="T19" fmla="*/ 93 h 212"/>
                      <a:gd name="T20" fmla="*/ 51 w 59"/>
                      <a:gd name="T21" fmla="*/ 92 h 212"/>
                      <a:gd name="T22" fmla="*/ 51 w 59"/>
                      <a:gd name="T23" fmla="*/ 105 h 212"/>
                      <a:gd name="T24" fmla="*/ 10 w 59"/>
                      <a:gd name="T25" fmla="*/ 106 h 212"/>
                      <a:gd name="T26" fmla="*/ 10 w 59"/>
                      <a:gd name="T27" fmla="*/ 93 h 212"/>
                      <a:gd name="T28" fmla="*/ 0 w 59"/>
                      <a:gd name="T29" fmla="*/ 88 h 212"/>
                      <a:gd name="T30" fmla="*/ 59 w 59"/>
                      <a:gd name="T31" fmla="*/ 87 h 212"/>
                      <a:gd name="T32" fmla="*/ 59 w 59"/>
                      <a:gd name="T33" fmla="*/ 87 h 212"/>
                      <a:gd name="T34" fmla="*/ 0 w 59"/>
                      <a:gd name="T35" fmla="*/ 88 h 212"/>
                      <a:gd name="T36" fmla="*/ 0 w 59"/>
                      <a:gd name="T37" fmla="*/ 58 h 212"/>
                      <a:gd name="T38" fmla="*/ 59 w 59"/>
                      <a:gd name="T39" fmla="*/ 59 h 212"/>
                      <a:gd name="T40" fmla="*/ 59 w 59"/>
                      <a:gd name="T41" fmla="*/ 59 h 212"/>
                      <a:gd name="T42" fmla="*/ 0 w 59"/>
                      <a:gd name="T43" fmla="*/ 58 h 212"/>
                      <a:gd name="T44" fmla="*/ 0 w 59"/>
                      <a:gd name="T45" fmla="*/ 26 h 212"/>
                      <a:gd name="T46" fmla="*/ 60 w 59"/>
                      <a:gd name="T47" fmla="*/ 28 h 212"/>
                      <a:gd name="T48" fmla="*/ 60 w 59"/>
                      <a:gd name="T49" fmla="*/ 28 h 212"/>
                      <a:gd name="T50" fmla="*/ 0 w 59"/>
                      <a:gd name="T51" fmla="*/ 26 h 212"/>
                      <a:gd name="T52" fmla="*/ 1 w 59"/>
                      <a:gd name="T53" fmla="*/ 13 h 212"/>
                      <a:gd name="T54" fmla="*/ 61 w 59"/>
                      <a:gd name="T55" fmla="*/ 14 h 212"/>
                      <a:gd name="T56" fmla="*/ 61 w 59"/>
                      <a:gd name="T57" fmla="*/ 14 h 212"/>
                      <a:gd name="T58" fmla="*/ 1 w 59"/>
                      <a:gd name="T59" fmla="*/ 13 h 212"/>
                      <a:gd name="T60" fmla="*/ 1 w 59"/>
                      <a:gd name="T61" fmla="*/ 0 h 212"/>
                      <a:gd name="T62" fmla="*/ 61 w 59"/>
                      <a:gd name="T63" fmla="*/ 1 h 212"/>
                      <a:gd name="T64" fmla="*/ 61 w 59"/>
                      <a:gd name="T65" fmla="*/ 1 h 212"/>
                      <a:gd name="T66" fmla="*/ 1 w 59"/>
                      <a:gd name="T67" fmla="*/ 0 h 212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9"/>
                      <a:gd name="T103" fmla="*/ 0 h 212"/>
                      <a:gd name="T104" fmla="*/ 59 w 59"/>
                      <a:gd name="T105" fmla="*/ 212 h 212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9" h="212">
                        <a:moveTo>
                          <a:pt x="13" y="212"/>
                        </a:moveTo>
                        <a:lnTo>
                          <a:pt x="13" y="200"/>
                        </a:lnTo>
                        <a:lnTo>
                          <a:pt x="43" y="197"/>
                        </a:lnTo>
                        <a:lnTo>
                          <a:pt x="43" y="208"/>
                        </a:lnTo>
                        <a:lnTo>
                          <a:pt x="13" y="212"/>
                        </a:lnTo>
                        <a:moveTo>
                          <a:pt x="0" y="111"/>
                        </a:moveTo>
                        <a:lnTo>
                          <a:pt x="57" y="109"/>
                        </a:lnTo>
                        <a:lnTo>
                          <a:pt x="0" y="111"/>
                        </a:lnTo>
                        <a:moveTo>
                          <a:pt x="10" y="93"/>
                        </a:moveTo>
                        <a:lnTo>
                          <a:pt x="49" y="92"/>
                        </a:lnTo>
                        <a:lnTo>
                          <a:pt x="49" y="105"/>
                        </a:lnTo>
                        <a:lnTo>
                          <a:pt x="10" y="106"/>
                        </a:lnTo>
                        <a:lnTo>
                          <a:pt x="10" y="93"/>
                        </a:lnTo>
                        <a:moveTo>
                          <a:pt x="0" y="88"/>
                        </a:moveTo>
                        <a:lnTo>
                          <a:pt x="57" y="87"/>
                        </a:lnTo>
                        <a:lnTo>
                          <a:pt x="0" y="88"/>
                        </a:lnTo>
                        <a:moveTo>
                          <a:pt x="0" y="58"/>
                        </a:moveTo>
                        <a:lnTo>
                          <a:pt x="57" y="59"/>
                        </a:lnTo>
                        <a:lnTo>
                          <a:pt x="0" y="58"/>
                        </a:lnTo>
                        <a:moveTo>
                          <a:pt x="0" y="26"/>
                        </a:moveTo>
                        <a:lnTo>
                          <a:pt x="58" y="28"/>
                        </a:lnTo>
                        <a:lnTo>
                          <a:pt x="0" y="26"/>
                        </a:lnTo>
                        <a:moveTo>
                          <a:pt x="1" y="13"/>
                        </a:moveTo>
                        <a:lnTo>
                          <a:pt x="59" y="14"/>
                        </a:lnTo>
                        <a:lnTo>
                          <a:pt x="1" y="13"/>
                        </a:lnTo>
                        <a:moveTo>
                          <a:pt x="1" y="0"/>
                        </a:moveTo>
                        <a:lnTo>
                          <a:pt x="59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12" name="Freeform 1847"/>
                  <p:cNvSpPr>
                    <a:spLocks noChangeArrowheads="1"/>
                  </p:cNvSpPr>
                  <p:nvPr/>
                </p:nvSpPr>
                <p:spPr bwMode="auto">
                  <a:xfrm>
                    <a:off x="291" y="170"/>
                    <a:ext cx="14" cy="54"/>
                  </a:xfrm>
                  <a:custGeom>
                    <a:avLst/>
                    <a:gdLst>
                      <a:gd name="T0" fmla="*/ 3 w 14"/>
                      <a:gd name="T1" fmla="*/ 8 h 54"/>
                      <a:gd name="T2" fmla="*/ 3 w 14"/>
                      <a:gd name="T3" fmla="*/ 3 h 54"/>
                      <a:gd name="T4" fmla="*/ 3 w 14"/>
                      <a:gd name="T5" fmla="*/ 2 h 54"/>
                      <a:gd name="T6" fmla="*/ 4 w 14"/>
                      <a:gd name="T7" fmla="*/ 0 h 54"/>
                      <a:gd name="T8" fmla="*/ 6 w 14"/>
                      <a:gd name="T9" fmla="*/ 0 h 54"/>
                      <a:gd name="T10" fmla="*/ 7 w 14"/>
                      <a:gd name="T11" fmla="*/ 0 h 54"/>
                      <a:gd name="T12" fmla="*/ 8 w 14"/>
                      <a:gd name="T13" fmla="*/ 0 h 54"/>
                      <a:gd name="T14" fmla="*/ 9 w 14"/>
                      <a:gd name="T15" fmla="*/ 2 h 54"/>
                      <a:gd name="T16" fmla="*/ 10 w 14"/>
                      <a:gd name="T17" fmla="*/ 3 h 54"/>
                      <a:gd name="T18" fmla="*/ 10 w 14"/>
                      <a:gd name="T19" fmla="*/ 8 h 54"/>
                      <a:gd name="T20" fmla="*/ 12 w 14"/>
                      <a:gd name="T21" fmla="*/ 11 h 54"/>
                      <a:gd name="T22" fmla="*/ 13 w 14"/>
                      <a:gd name="T23" fmla="*/ 15 h 54"/>
                      <a:gd name="T24" fmla="*/ 13 w 14"/>
                      <a:gd name="T25" fmla="*/ 19 h 54"/>
                      <a:gd name="T26" fmla="*/ 12 w 14"/>
                      <a:gd name="T27" fmla="*/ 23 h 54"/>
                      <a:gd name="T28" fmla="*/ 10 w 14"/>
                      <a:gd name="T29" fmla="*/ 26 h 54"/>
                      <a:gd name="T30" fmla="*/ 10 w 14"/>
                      <a:gd name="T31" fmla="*/ 51 h 54"/>
                      <a:gd name="T32" fmla="*/ 9 w 14"/>
                      <a:gd name="T33" fmla="*/ 52 h 54"/>
                      <a:gd name="T34" fmla="*/ 8 w 14"/>
                      <a:gd name="T35" fmla="*/ 54 h 54"/>
                      <a:gd name="T36" fmla="*/ 7 w 14"/>
                      <a:gd name="T37" fmla="*/ 54 h 54"/>
                      <a:gd name="T38" fmla="*/ 5 w 14"/>
                      <a:gd name="T39" fmla="*/ 54 h 54"/>
                      <a:gd name="T40" fmla="*/ 4 w 14"/>
                      <a:gd name="T41" fmla="*/ 53 h 54"/>
                      <a:gd name="T42" fmla="*/ 3 w 14"/>
                      <a:gd name="T43" fmla="*/ 52 h 54"/>
                      <a:gd name="T44" fmla="*/ 3 w 14"/>
                      <a:gd name="T45" fmla="*/ 51 h 54"/>
                      <a:gd name="T46" fmla="*/ 3 w 14"/>
                      <a:gd name="T47" fmla="*/ 26 h 54"/>
                      <a:gd name="T48" fmla="*/ 0 w 14"/>
                      <a:gd name="T49" fmla="*/ 22 h 54"/>
                      <a:gd name="T50" fmla="*/ 0 w 14"/>
                      <a:gd name="T51" fmla="*/ 17 h 54"/>
                      <a:gd name="T52" fmla="*/ 0 w 14"/>
                      <a:gd name="T53" fmla="*/ 12 h 54"/>
                      <a:gd name="T54" fmla="*/ 3 w 14"/>
                      <a:gd name="T55" fmla="*/ 8 h 5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4"/>
                      <a:gd name="T85" fmla="*/ 0 h 54"/>
                      <a:gd name="T86" fmla="*/ 14 w 14"/>
                      <a:gd name="T87" fmla="*/ 54 h 54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4" h="54">
                        <a:moveTo>
                          <a:pt x="3" y="8"/>
                        </a:moveTo>
                        <a:lnTo>
                          <a:pt x="3" y="3"/>
                        </a:lnTo>
                        <a:cubicBezTo>
                          <a:pt x="3" y="3"/>
                          <a:pt x="3" y="3"/>
                          <a:pt x="3" y="2"/>
                        </a:cubicBezTo>
                        <a:cubicBezTo>
                          <a:pt x="3" y="2"/>
                          <a:pt x="4" y="1"/>
                          <a:pt x="4" y="0"/>
                        </a:cubicBezTo>
                        <a:cubicBezTo>
                          <a:pt x="4" y="0"/>
                          <a:pt x="5" y="0"/>
                          <a:pt x="6" y="0"/>
                        </a:cubicBezTo>
                        <a:cubicBezTo>
                          <a:pt x="6" y="0"/>
                          <a:pt x="6" y="0"/>
                          <a:pt x="7" y="0"/>
                        </a:cubicBezTo>
                        <a:cubicBezTo>
                          <a:pt x="7" y="0"/>
                          <a:pt x="8" y="0"/>
                          <a:pt x="8" y="0"/>
                        </a:cubicBezTo>
                        <a:cubicBezTo>
                          <a:pt x="8" y="0"/>
                          <a:pt x="9" y="1"/>
                          <a:pt x="9" y="2"/>
                        </a:cubicBezTo>
                        <a:cubicBezTo>
                          <a:pt x="9" y="2"/>
                          <a:pt x="10" y="2"/>
                          <a:pt x="10" y="3"/>
                        </a:cubicBezTo>
                        <a:lnTo>
                          <a:pt x="10" y="8"/>
                        </a:lnTo>
                        <a:cubicBezTo>
                          <a:pt x="10" y="8"/>
                          <a:pt x="11" y="9"/>
                          <a:pt x="12" y="11"/>
                        </a:cubicBezTo>
                        <a:cubicBezTo>
                          <a:pt x="12" y="11"/>
                          <a:pt x="13" y="13"/>
                          <a:pt x="13" y="15"/>
                        </a:cubicBezTo>
                        <a:cubicBezTo>
                          <a:pt x="13" y="15"/>
                          <a:pt x="14" y="17"/>
                          <a:pt x="13" y="19"/>
                        </a:cubicBezTo>
                        <a:cubicBezTo>
                          <a:pt x="13" y="19"/>
                          <a:pt x="13" y="21"/>
                          <a:pt x="12" y="23"/>
                        </a:cubicBezTo>
                        <a:cubicBezTo>
                          <a:pt x="12" y="23"/>
                          <a:pt x="11" y="25"/>
                          <a:pt x="10" y="26"/>
                        </a:cubicBezTo>
                        <a:lnTo>
                          <a:pt x="10" y="51"/>
                        </a:lnTo>
                        <a:cubicBezTo>
                          <a:pt x="10" y="51"/>
                          <a:pt x="9" y="52"/>
                          <a:pt x="9" y="52"/>
                        </a:cubicBezTo>
                        <a:cubicBezTo>
                          <a:pt x="9" y="52"/>
                          <a:pt x="9" y="53"/>
                          <a:pt x="8" y="54"/>
                        </a:cubicBezTo>
                        <a:cubicBezTo>
                          <a:pt x="8" y="54"/>
                          <a:pt x="8" y="54"/>
                          <a:pt x="7" y="54"/>
                        </a:cubicBezTo>
                        <a:cubicBezTo>
                          <a:pt x="7" y="54"/>
                          <a:pt x="6" y="54"/>
                          <a:pt x="5" y="54"/>
                        </a:cubicBezTo>
                        <a:cubicBezTo>
                          <a:pt x="5" y="54"/>
                          <a:pt x="5" y="54"/>
                          <a:pt x="4" y="53"/>
                        </a:cubicBezTo>
                        <a:cubicBezTo>
                          <a:pt x="4" y="53"/>
                          <a:pt x="4" y="53"/>
                          <a:pt x="3" y="52"/>
                        </a:cubicBezTo>
                        <a:cubicBezTo>
                          <a:pt x="3" y="52"/>
                          <a:pt x="3" y="51"/>
                          <a:pt x="3" y="51"/>
                        </a:cubicBezTo>
                        <a:lnTo>
                          <a:pt x="3" y="26"/>
                        </a:lnTo>
                        <a:cubicBezTo>
                          <a:pt x="3" y="26"/>
                          <a:pt x="1" y="25"/>
                          <a:pt x="0" y="22"/>
                        </a:cubicBezTo>
                        <a:cubicBezTo>
                          <a:pt x="0" y="22"/>
                          <a:pt x="0" y="20"/>
                          <a:pt x="0" y="17"/>
                        </a:cubicBezTo>
                        <a:cubicBezTo>
                          <a:pt x="0" y="17"/>
                          <a:pt x="0" y="15"/>
                          <a:pt x="0" y="12"/>
                        </a:cubicBezTo>
                        <a:cubicBezTo>
                          <a:pt x="0" y="12"/>
                          <a:pt x="1" y="10"/>
                          <a:pt x="3" y="8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13" name="Freeform 1848"/>
                  <p:cNvSpPr>
                    <a:spLocks noChangeArrowheads="1"/>
                  </p:cNvSpPr>
                  <p:nvPr/>
                </p:nvSpPr>
                <p:spPr bwMode="auto">
                  <a:xfrm>
                    <a:off x="346" y="289"/>
                    <a:ext cx="56" cy="33"/>
                  </a:xfrm>
                  <a:custGeom>
                    <a:avLst/>
                    <a:gdLst>
                      <a:gd name="T0" fmla="*/ 0 w 55"/>
                      <a:gd name="T1" fmla="*/ 11 h 33"/>
                      <a:gd name="T2" fmla="*/ 22 w 55"/>
                      <a:gd name="T3" fmla="*/ 2 h 33"/>
                      <a:gd name="T4" fmla="*/ 42 w 55"/>
                      <a:gd name="T5" fmla="*/ 2 h 33"/>
                      <a:gd name="T6" fmla="*/ 56 w 55"/>
                      <a:gd name="T7" fmla="*/ 19 h 33"/>
                      <a:gd name="T8" fmla="*/ 57 w 55"/>
                      <a:gd name="T9" fmla="*/ 23 h 33"/>
                      <a:gd name="T10" fmla="*/ 56 w 55"/>
                      <a:gd name="T11" fmla="*/ 28 h 33"/>
                      <a:gd name="T12" fmla="*/ 34 w 55"/>
                      <a:gd name="T13" fmla="*/ 33 h 33"/>
                      <a:gd name="T14" fmla="*/ 0 w 55"/>
                      <a:gd name="T15" fmla="*/ 21 h 33"/>
                      <a:gd name="T16" fmla="*/ 0 w 55"/>
                      <a:gd name="T17" fmla="*/ 11 h 3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5"/>
                      <a:gd name="T28" fmla="*/ 0 h 33"/>
                      <a:gd name="T29" fmla="*/ 55 w 55"/>
                      <a:gd name="T30" fmla="*/ 33 h 3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5" h="33">
                        <a:moveTo>
                          <a:pt x="0" y="11"/>
                        </a:moveTo>
                        <a:cubicBezTo>
                          <a:pt x="0" y="11"/>
                          <a:pt x="11" y="6"/>
                          <a:pt x="22" y="2"/>
                        </a:cubicBezTo>
                        <a:cubicBezTo>
                          <a:pt x="22" y="2"/>
                          <a:pt x="31" y="0"/>
                          <a:pt x="40" y="2"/>
                        </a:cubicBezTo>
                        <a:cubicBezTo>
                          <a:pt x="40" y="2"/>
                          <a:pt x="48" y="9"/>
                          <a:pt x="54" y="19"/>
                        </a:cubicBezTo>
                        <a:cubicBezTo>
                          <a:pt x="54" y="19"/>
                          <a:pt x="55" y="21"/>
                          <a:pt x="55" y="23"/>
                        </a:cubicBezTo>
                        <a:cubicBezTo>
                          <a:pt x="55" y="23"/>
                          <a:pt x="55" y="26"/>
                          <a:pt x="54" y="28"/>
                        </a:cubicBezTo>
                        <a:cubicBezTo>
                          <a:pt x="54" y="28"/>
                          <a:pt x="44" y="36"/>
                          <a:pt x="32" y="33"/>
                        </a:cubicBezTo>
                        <a:lnTo>
                          <a:pt x="0" y="21"/>
                        </a:lnTo>
                        <a:lnTo>
                          <a:pt x="0" y="1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14" name="Freeform 1849"/>
                  <p:cNvSpPr>
                    <a:spLocks noChangeArrowheads="1"/>
                  </p:cNvSpPr>
                  <p:nvPr/>
                </p:nvSpPr>
                <p:spPr bwMode="auto">
                  <a:xfrm>
                    <a:off x="345" y="295"/>
                    <a:ext cx="35" cy="26"/>
                  </a:xfrm>
                  <a:custGeom>
                    <a:avLst/>
                    <a:gdLst>
                      <a:gd name="T0" fmla="*/ 17 w 35"/>
                      <a:gd name="T1" fmla="*/ 0 h 26"/>
                      <a:gd name="T2" fmla="*/ 18 w 35"/>
                      <a:gd name="T3" fmla="*/ 0 h 26"/>
                      <a:gd name="T4" fmla="*/ 19 w 35"/>
                      <a:gd name="T5" fmla="*/ 0 h 26"/>
                      <a:gd name="T6" fmla="*/ 20 w 35"/>
                      <a:gd name="T7" fmla="*/ 0 h 26"/>
                      <a:gd name="T8" fmla="*/ 21 w 35"/>
                      <a:gd name="T9" fmla="*/ 0 h 26"/>
                      <a:gd name="T10" fmla="*/ 22 w 35"/>
                      <a:gd name="T11" fmla="*/ 0 h 26"/>
                      <a:gd name="T12" fmla="*/ 23 w 35"/>
                      <a:gd name="T13" fmla="*/ 0 h 26"/>
                      <a:gd name="T14" fmla="*/ 24 w 35"/>
                      <a:gd name="T15" fmla="*/ 0 h 26"/>
                      <a:gd name="T16" fmla="*/ 25 w 35"/>
                      <a:gd name="T17" fmla="*/ 0 h 26"/>
                      <a:gd name="T18" fmla="*/ 26 w 35"/>
                      <a:gd name="T19" fmla="*/ 1 h 26"/>
                      <a:gd name="T20" fmla="*/ 26 w 35"/>
                      <a:gd name="T21" fmla="*/ 1 h 26"/>
                      <a:gd name="T22" fmla="*/ 27 w 35"/>
                      <a:gd name="T23" fmla="*/ 2 h 26"/>
                      <a:gd name="T24" fmla="*/ 28 w 35"/>
                      <a:gd name="T25" fmla="*/ 2 h 26"/>
                      <a:gd name="T26" fmla="*/ 29 w 35"/>
                      <a:gd name="T27" fmla="*/ 4 h 26"/>
                      <a:gd name="T28" fmla="*/ 30 w 35"/>
                      <a:gd name="T29" fmla="*/ 5 h 26"/>
                      <a:gd name="T30" fmla="*/ 31 w 35"/>
                      <a:gd name="T31" fmla="*/ 7 h 26"/>
                      <a:gd name="T32" fmla="*/ 32 w 35"/>
                      <a:gd name="T33" fmla="*/ 9 h 26"/>
                      <a:gd name="T34" fmla="*/ 33 w 35"/>
                      <a:gd name="T35" fmla="*/ 11 h 26"/>
                      <a:gd name="T36" fmla="*/ 34 w 35"/>
                      <a:gd name="T37" fmla="*/ 13 h 26"/>
                      <a:gd name="T38" fmla="*/ 34 w 35"/>
                      <a:gd name="T39" fmla="*/ 14 h 26"/>
                      <a:gd name="T40" fmla="*/ 34 w 35"/>
                      <a:gd name="T41" fmla="*/ 14 h 26"/>
                      <a:gd name="T42" fmla="*/ 35 w 35"/>
                      <a:gd name="T43" fmla="*/ 15 h 26"/>
                      <a:gd name="T44" fmla="*/ 35 w 35"/>
                      <a:gd name="T45" fmla="*/ 16 h 26"/>
                      <a:gd name="T46" fmla="*/ 35 w 35"/>
                      <a:gd name="T47" fmla="*/ 17 h 26"/>
                      <a:gd name="T48" fmla="*/ 35 w 35"/>
                      <a:gd name="T49" fmla="*/ 18 h 26"/>
                      <a:gd name="T50" fmla="*/ 35 w 35"/>
                      <a:gd name="T51" fmla="*/ 19 h 26"/>
                      <a:gd name="T52" fmla="*/ 34 w 35"/>
                      <a:gd name="T53" fmla="*/ 20 h 26"/>
                      <a:gd name="T54" fmla="*/ 34 w 35"/>
                      <a:gd name="T55" fmla="*/ 21 h 26"/>
                      <a:gd name="T56" fmla="*/ 34 w 35"/>
                      <a:gd name="T57" fmla="*/ 22 h 26"/>
                      <a:gd name="T58" fmla="*/ 34 w 35"/>
                      <a:gd name="T59" fmla="*/ 22 h 26"/>
                      <a:gd name="T60" fmla="*/ 33 w 35"/>
                      <a:gd name="T61" fmla="*/ 23 h 26"/>
                      <a:gd name="T62" fmla="*/ 33 w 35"/>
                      <a:gd name="T63" fmla="*/ 24 h 26"/>
                      <a:gd name="T64" fmla="*/ 33 w 35"/>
                      <a:gd name="T65" fmla="*/ 25 h 26"/>
                      <a:gd name="T66" fmla="*/ 32 w 35"/>
                      <a:gd name="T67" fmla="*/ 25 h 26"/>
                      <a:gd name="T68" fmla="*/ 1 w 35"/>
                      <a:gd name="T69" fmla="*/ 13 h 26"/>
                      <a:gd name="T70" fmla="*/ 0 w 35"/>
                      <a:gd name="T71" fmla="*/ 12 h 26"/>
                      <a:gd name="T72" fmla="*/ 0 w 35"/>
                      <a:gd name="T73" fmla="*/ 12 h 26"/>
                      <a:gd name="T74" fmla="*/ 0 w 35"/>
                      <a:gd name="T75" fmla="*/ 11 h 26"/>
                      <a:gd name="T76" fmla="*/ 0 w 35"/>
                      <a:gd name="T77" fmla="*/ 10 h 26"/>
                      <a:gd name="T78" fmla="*/ 0 w 35"/>
                      <a:gd name="T79" fmla="*/ 10 h 26"/>
                      <a:gd name="T80" fmla="*/ 0 w 35"/>
                      <a:gd name="T81" fmla="*/ 9 h 26"/>
                      <a:gd name="T82" fmla="*/ 0 w 35"/>
                      <a:gd name="T83" fmla="*/ 9 h 26"/>
                      <a:gd name="T84" fmla="*/ 0 w 35"/>
                      <a:gd name="T85" fmla="*/ 8 h 26"/>
                      <a:gd name="T86" fmla="*/ 0 w 35"/>
                      <a:gd name="T87" fmla="*/ 7 h 26"/>
                      <a:gd name="T88" fmla="*/ 0 w 35"/>
                      <a:gd name="T89" fmla="*/ 7 h 26"/>
                      <a:gd name="T90" fmla="*/ 0 w 35"/>
                      <a:gd name="T91" fmla="*/ 6 h 26"/>
                      <a:gd name="T92" fmla="*/ 0 w 35"/>
                      <a:gd name="T93" fmla="*/ 5 h 26"/>
                      <a:gd name="T94" fmla="*/ 0 w 35"/>
                      <a:gd name="T95" fmla="*/ 5 h 2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5"/>
                      <a:gd name="T145" fmla="*/ 0 h 26"/>
                      <a:gd name="T146" fmla="*/ 35 w 35"/>
                      <a:gd name="T147" fmla="*/ 26 h 26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5" h="26">
                        <a:moveTo>
                          <a:pt x="0" y="4"/>
                        </a:move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5" y="1"/>
                        </a:lnTo>
                        <a:lnTo>
                          <a:pt x="26" y="1"/>
                        </a:lnTo>
                        <a:lnTo>
                          <a:pt x="27" y="1"/>
                        </a:lnTo>
                        <a:lnTo>
                          <a:pt x="27" y="2"/>
                        </a:lnTo>
                        <a:lnTo>
                          <a:pt x="28" y="2"/>
                        </a:lnTo>
                        <a:lnTo>
                          <a:pt x="28" y="3"/>
                        </a:lnTo>
                        <a:lnTo>
                          <a:pt x="29" y="3"/>
                        </a:lnTo>
                        <a:lnTo>
                          <a:pt x="29" y="4"/>
                        </a:lnTo>
                        <a:lnTo>
                          <a:pt x="30" y="4"/>
                        </a:lnTo>
                        <a:lnTo>
                          <a:pt x="30" y="5"/>
                        </a:lnTo>
                        <a:lnTo>
                          <a:pt x="31" y="6"/>
                        </a:lnTo>
                        <a:lnTo>
                          <a:pt x="31" y="7"/>
                        </a:lnTo>
                        <a:lnTo>
                          <a:pt x="32" y="7"/>
                        </a:lnTo>
                        <a:lnTo>
                          <a:pt x="32" y="8"/>
                        </a:lnTo>
                        <a:lnTo>
                          <a:pt x="32" y="9"/>
                        </a:lnTo>
                        <a:lnTo>
                          <a:pt x="33" y="9"/>
                        </a:lnTo>
                        <a:lnTo>
                          <a:pt x="33" y="10"/>
                        </a:lnTo>
                        <a:lnTo>
                          <a:pt x="33" y="11"/>
                        </a:lnTo>
                        <a:lnTo>
                          <a:pt x="34" y="11"/>
                        </a:lnTo>
                        <a:lnTo>
                          <a:pt x="34" y="12"/>
                        </a:lnTo>
                        <a:lnTo>
                          <a:pt x="34" y="13"/>
                        </a:lnTo>
                        <a:lnTo>
                          <a:pt x="34" y="14"/>
                        </a:lnTo>
                        <a:lnTo>
                          <a:pt x="35" y="15"/>
                        </a:lnTo>
                        <a:lnTo>
                          <a:pt x="35" y="16"/>
                        </a:lnTo>
                        <a:lnTo>
                          <a:pt x="35" y="17"/>
                        </a:lnTo>
                        <a:lnTo>
                          <a:pt x="35" y="18"/>
                        </a:lnTo>
                        <a:lnTo>
                          <a:pt x="35" y="19"/>
                        </a:lnTo>
                        <a:lnTo>
                          <a:pt x="34" y="19"/>
                        </a:lnTo>
                        <a:lnTo>
                          <a:pt x="34" y="20"/>
                        </a:lnTo>
                        <a:lnTo>
                          <a:pt x="34" y="21"/>
                        </a:lnTo>
                        <a:lnTo>
                          <a:pt x="34" y="22"/>
                        </a:lnTo>
                        <a:lnTo>
                          <a:pt x="34" y="23"/>
                        </a:lnTo>
                        <a:lnTo>
                          <a:pt x="33" y="23"/>
                        </a:lnTo>
                        <a:lnTo>
                          <a:pt x="33" y="24"/>
                        </a:lnTo>
                        <a:lnTo>
                          <a:pt x="33" y="25"/>
                        </a:lnTo>
                        <a:lnTo>
                          <a:pt x="32" y="25"/>
                        </a:lnTo>
                        <a:lnTo>
                          <a:pt x="32" y="26"/>
                        </a:lnTo>
                        <a:lnTo>
                          <a:pt x="1" y="13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15" name="Freeform 1850"/>
                  <p:cNvSpPr>
                    <a:spLocks noChangeArrowheads="1"/>
                  </p:cNvSpPr>
                  <p:nvPr/>
                </p:nvSpPr>
                <p:spPr bwMode="auto">
                  <a:xfrm>
                    <a:off x="345" y="302"/>
                    <a:ext cx="29" cy="15"/>
                  </a:xfrm>
                  <a:custGeom>
                    <a:avLst/>
                    <a:gdLst>
                      <a:gd name="T0" fmla="*/ 0 w 28"/>
                      <a:gd name="T1" fmla="*/ 0 h 15"/>
                      <a:gd name="T2" fmla="*/ 19 w 28"/>
                      <a:gd name="T3" fmla="*/ 0 h 15"/>
                      <a:gd name="T4" fmla="*/ 29 w 28"/>
                      <a:gd name="T5" fmla="*/ 7 h 15"/>
                      <a:gd name="T6" fmla="*/ 30 w 28"/>
                      <a:gd name="T7" fmla="*/ 11 h 15"/>
                      <a:gd name="T8" fmla="*/ 29 w 28"/>
                      <a:gd name="T9" fmla="*/ 15 h 15"/>
                      <a:gd name="T10" fmla="*/ 26 w 28"/>
                      <a:gd name="T11" fmla="*/ 15 h 15"/>
                      <a:gd name="T12" fmla="*/ 23 w 28"/>
                      <a:gd name="T13" fmla="*/ 15 h 15"/>
                      <a:gd name="T14" fmla="*/ 1 w 28"/>
                      <a:gd name="T15" fmla="*/ 7 h 15"/>
                      <a:gd name="T16" fmla="*/ 0 w 28"/>
                      <a:gd name="T17" fmla="*/ 5 h 15"/>
                      <a:gd name="T18" fmla="*/ 0 w 28"/>
                      <a:gd name="T19" fmla="*/ 2 h 15"/>
                      <a:gd name="T20" fmla="*/ 0 w 28"/>
                      <a:gd name="T21" fmla="*/ 0 h 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"/>
                      <a:gd name="T34" fmla="*/ 0 h 15"/>
                      <a:gd name="T35" fmla="*/ 28 w 28"/>
                      <a:gd name="T36" fmla="*/ 15 h 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" h="15">
                        <a:moveTo>
                          <a:pt x="0" y="0"/>
                        </a:moveTo>
                        <a:lnTo>
                          <a:pt x="17" y="0"/>
                        </a:lnTo>
                        <a:cubicBezTo>
                          <a:pt x="17" y="0"/>
                          <a:pt x="23" y="1"/>
                          <a:pt x="27" y="7"/>
                        </a:cubicBezTo>
                        <a:cubicBezTo>
                          <a:pt x="27" y="7"/>
                          <a:pt x="28" y="9"/>
                          <a:pt x="28" y="11"/>
                        </a:cubicBezTo>
                        <a:cubicBezTo>
                          <a:pt x="28" y="11"/>
                          <a:pt x="28" y="13"/>
                          <a:pt x="27" y="15"/>
                        </a:cubicBezTo>
                        <a:cubicBezTo>
                          <a:pt x="27" y="15"/>
                          <a:pt x="26" y="15"/>
                          <a:pt x="24" y="15"/>
                        </a:cubicBezTo>
                        <a:cubicBezTo>
                          <a:pt x="24" y="15"/>
                          <a:pt x="22" y="15"/>
                          <a:pt x="21" y="15"/>
                        </a:cubicBezTo>
                        <a:lnTo>
                          <a:pt x="1" y="7"/>
                        </a:lnTo>
                        <a:cubicBezTo>
                          <a:pt x="1" y="7"/>
                          <a:pt x="0" y="6"/>
                          <a:pt x="0" y="5"/>
                        </a:cubicBezTo>
                        <a:cubicBezTo>
                          <a:pt x="0" y="5"/>
                          <a:pt x="0" y="4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16" name="Freeform 1851"/>
                  <p:cNvSpPr>
                    <a:spLocks noChangeArrowheads="1"/>
                  </p:cNvSpPr>
                  <p:nvPr/>
                </p:nvSpPr>
                <p:spPr bwMode="auto">
                  <a:xfrm>
                    <a:off x="347" y="292"/>
                    <a:ext cx="26" cy="7"/>
                  </a:xfrm>
                  <a:custGeom>
                    <a:avLst/>
                    <a:gdLst>
                      <a:gd name="T0" fmla="*/ 27 w 25"/>
                      <a:gd name="T1" fmla="*/ 0 h 6"/>
                      <a:gd name="T2" fmla="*/ 0 w 25"/>
                      <a:gd name="T3" fmla="*/ 8 h 6"/>
                      <a:gd name="T4" fmla="*/ 27 w 25"/>
                      <a:gd name="T5" fmla="*/ 2 h 6"/>
                      <a:gd name="T6" fmla="*/ 27 w 25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5"/>
                      <a:gd name="T13" fmla="*/ 0 h 6"/>
                      <a:gd name="T14" fmla="*/ 25 w 25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5" h="6">
                        <a:moveTo>
                          <a:pt x="25" y="0"/>
                        </a:moveTo>
                        <a:cubicBezTo>
                          <a:pt x="25" y="0"/>
                          <a:pt x="12" y="0"/>
                          <a:pt x="0" y="6"/>
                        </a:cubicBezTo>
                        <a:cubicBezTo>
                          <a:pt x="0" y="6"/>
                          <a:pt x="12" y="3"/>
                          <a:pt x="25" y="2"/>
                        </a:cubicBezTo>
                        <a:lnTo>
                          <a:pt x="2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17" name="Freeform 1852"/>
                  <p:cNvSpPr>
                    <a:spLocks noChangeArrowheads="1"/>
                  </p:cNvSpPr>
                  <p:nvPr/>
                </p:nvSpPr>
                <p:spPr bwMode="auto">
                  <a:xfrm>
                    <a:off x="358" y="291"/>
                    <a:ext cx="6" cy="3"/>
                  </a:xfrm>
                  <a:custGeom>
                    <a:avLst/>
                    <a:gdLst>
                      <a:gd name="T0" fmla="*/ 0 w 6"/>
                      <a:gd name="T1" fmla="*/ 4 h 2"/>
                      <a:gd name="T2" fmla="*/ 6 w 6"/>
                      <a:gd name="T3" fmla="*/ 0 h 2"/>
                      <a:gd name="T4" fmla="*/ 3 w 6"/>
                      <a:gd name="T5" fmla="*/ 0 h 2"/>
                      <a:gd name="T6" fmla="*/ 1 w 6"/>
                      <a:gd name="T7" fmla="*/ 0 h 2"/>
                      <a:gd name="T8" fmla="*/ 0 w 6"/>
                      <a:gd name="T9" fmla="*/ 4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2"/>
                      <a:gd name="T17" fmla="*/ 6 w 6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2">
                        <a:moveTo>
                          <a:pt x="0" y="2"/>
                        </a:moveTo>
                        <a:cubicBezTo>
                          <a:pt x="0" y="2"/>
                          <a:pt x="3" y="3"/>
                          <a:pt x="6" y="0"/>
                        </a:cubicBezTo>
                        <a:cubicBezTo>
                          <a:pt x="6" y="0"/>
                          <a:pt x="5" y="0"/>
                          <a:pt x="3" y="0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18" name="Freeform 1853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285"/>
                    <a:ext cx="333" cy="103"/>
                  </a:xfrm>
                  <a:custGeom>
                    <a:avLst/>
                    <a:gdLst>
                      <a:gd name="T0" fmla="*/ 45 w 333"/>
                      <a:gd name="T1" fmla="*/ 103 h 103"/>
                      <a:gd name="T2" fmla="*/ 333 w 333"/>
                      <a:gd name="T3" fmla="*/ 45 h 103"/>
                      <a:gd name="T4" fmla="*/ 325 w 333"/>
                      <a:gd name="T5" fmla="*/ 36 h 103"/>
                      <a:gd name="T6" fmla="*/ 262 w 333"/>
                      <a:gd name="T7" fmla="*/ 10 h 103"/>
                      <a:gd name="T8" fmla="*/ 261 w 333"/>
                      <a:gd name="T9" fmla="*/ 5 h 103"/>
                      <a:gd name="T10" fmla="*/ 253 w 333"/>
                      <a:gd name="T11" fmla="*/ 0 h 103"/>
                      <a:gd name="T12" fmla="*/ 0 w 333"/>
                      <a:gd name="T13" fmla="*/ 37 h 103"/>
                      <a:gd name="T14" fmla="*/ 7 w 333"/>
                      <a:gd name="T15" fmla="*/ 43 h 103"/>
                      <a:gd name="T16" fmla="*/ 7 w 333"/>
                      <a:gd name="T17" fmla="*/ 49 h 103"/>
                      <a:gd name="T18" fmla="*/ 40 w 333"/>
                      <a:gd name="T19" fmla="*/ 92 h 103"/>
                      <a:gd name="T20" fmla="*/ 42 w 333"/>
                      <a:gd name="T21" fmla="*/ 103 h 103"/>
                      <a:gd name="T22" fmla="*/ 45 w 333"/>
                      <a:gd name="T23" fmla="*/ 103 h 10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33"/>
                      <a:gd name="T37" fmla="*/ 0 h 103"/>
                      <a:gd name="T38" fmla="*/ 333 w 333"/>
                      <a:gd name="T39" fmla="*/ 103 h 10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33" h="103">
                        <a:moveTo>
                          <a:pt x="45" y="103"/>
                        </a:moveTo>
                        <a:lnTo>
                          <a:pt x="333" y="45"/>
                        </a:lnTo>
                        <a:cubicBezTo>
                          <a:pt x="333" y="45"/>
                          <a:pt x="330" y="39"/>
                          <a:pt x="325" y="36"/>
                        </a:cubicBezTo>
                        <a:lnTo>
                          <a:pt x="262" y="10"/>
                        </a:lnTo>
                        <a:lnTo>
                          <a:pt x="261" y="5"/>
                        </a:lnTo>
                        <a:lnTo>
                          <a:pt x="253" y="0"/>
                        </a:lnTo>
                        <a:lnTo>
                          <a:pt x="0" y="37"/>
                        </a:lnTo>
                        <a:cubicBezTo>
                          <a:pt x="0" y="37"/>
                          <a:pt x="3" y="40"/>
                          <a:pt x="7" y="43"/>
                        </a:cubicBezTo>
                        <a:lnTo>
                          <a:pt x="7" y="49"/>
                        </a:lnTo>
                        <a:lnTo>
                          <a:pt x="40" y="92"/>
                        </a:lnTo>
                        <a:cubicBezTo>
                          <a:pt x="40" y="92"/>
                          <a:pt x="42" y="97"/>
                          <a:pt x="42" y="103"/>
                        </a:cubicBezTo>
                        <a:lnTo>
                          <a:pt x="45" y="10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19" name="Freeform 1854"/>
                  <p:cNvSpPr>
                    <a:spLocks noChangeArrowheads="1"/>
                  </p:cNvSpPr>
                  <p:nvPr/>
                </p:nvSpPr>
                <p:spPr bwMode="auto">
                  <a:xfrm>
                    <a:off x="24" y="322"/>
                    <a:ext cx="46" cy="66"/>
                  </a:xfrm>
                  <a:custGeom>
                    <a:avLst/>
                    <a:gdLst>
                      <a:gd name="T0" fmla="*/ 43 w 45"/>
                      <a:gd name="T1" fmla="*/ 66 h 66"/>
                      <a:gd name="T2" fmla="*/ 46 w 45"/>
                      <a:gd name="T3" fmla="*/ 66 h 66"/>
                      <a:gd name="T4" fmla="*/ 45 w 45"/>
                      <a:gd name="T5" fmla="*/ 56 h 66"/>
                      <a:gd name="T6" fmla="*/ 9 w 45"/>
                      <a:gd name="T7" fmla="*/ 13 h 66"/>
                      <a:gd name="T8" fmla="*/ 8 w 45"/>
                      <a:gd name="T9" fmla="*/ 6 h 66"/>
                      <a:gd name="T10" fmla="*/ 2 w 45"/>
                      <a:gd name="T11" fmla="*/ 0 h 66"/>
                      <a:gd name="T12" fmla="*/ 0 w 45"/>
                      <a:gd name="T13" fmla="*/ 0 h 66"/>
                      <a:gd name="T14" fmla="*/ 0 w 45"/>
                      <a:gd name="T15" fmla="*/ 12 h 66"/>
                      <a:gd name="T16" fmla="*/ 43 w 45"/>
                      <a:gd name="T17" fmla="*/ 66 h 6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5"/>
                      <a:gd name="T28" fmla="*/ 0 h 66"/>
                      <a:gd name="T29" fmla="*/ 45 w 45"/>
                      <a:gd name="T30" fmla="*/ 66 h 6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5" h="66">
                        <a:moveTo>
                          <a:pt x="41" y="66"/>
                        </a:moveTo>
                        <a:cubicBezTo>
                          <a:pt x="41" y="66"/>
                          <a:pt x="43" y="66"/>
                          <a:pt x="44" y="66"/>
                        </a:cubicBezTo>
                        <a:cubicBezTo>
                          <a:pt x="44" y="66"/>
                          <a:pt x="45" y="61"/>
                          <a:pt x="43" y="56"/>
                        </a:cubicBezTo>
                        <a:lnTo>
                          <a:pt x="9" y="13"/>
                        </a:lnTo>
                        <a:lnTo>
                          <a:pt x="8" y="6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41" y="66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20" name="Freeform 1855"/>
                  <p:cNvSpPr>
                    <a:spLocks noChangeArrowheads="1"/>
                  </p:cNvSpPr>
                  <p:nvPr/>
                </p:nvSpPr>
                <p:spPr bwMode="auto">
                  <a:xfrm>
                    <a:off x="277" y="284"/>
                    <a:ext cx="83" cy="46"/>
                  </a:xfrm>
                  <a:custGeom>
                    <a:avLst/>
                    <a:gdLst>
                      <a:gd name="T0" fmla="*/ 81 w 83"/>
                      <a:gd name="T1" fmla="*/ 47 h 45"/>
                      <a:gd name="T2" fmla="*/ 83 w 83"/>
                      <a:gd name="T3" fmla="*/ 47 h 45"/>
                      <a:gd name="T4" fmla="*/ 77 w 83"/>
                      <a:gd name="T5" fmla="*/ 39 h 45"/>
                      <a:gd name="T6" fmla="*/ 12 w 83"/>
                      <a:gd name="T7" fmla="*/ 10 h 45"/>
                      <a:gd name="T8" fmla="*/ 11 w 83"/>
                      <a:gd name="T9" fmla="*/ 5 h 45"/>
                      <a:gd name="T10" fmla="*/ 1 w 83"/>
                      <a:gd name="T11" fmla="*/ 0 h 45"/>
                      <a:gd name="T12" fmla="*/ 0 w 83"/>
                      <a:gd name="T13" fmla="*/ 0 h 45"/>
                      <a:gd name="T14" fmla="*/ 10 w 83"/>
                      <a:gd name="T15" fmla="*/ 5 h 45"/>
                      <a:gd name="T16" fmla="*/ 10 w 83"/>
                      <a:gd name="T17" fmla="*/ 10 h 45"/>
                      <a:gd name="T18" fmla="*/ 76 w 83"/>
                      <a:gd name="T19" fmla="*/ 40 h 45"/>
                      <a:gd name="T20" fmla="*/ 81 w 83"/>
                      <a:gd name="T21" fmla="*/ 47 h 4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3"/>
                      <a:gd name="T34" fmla="*/ 0 h 45"/>
                      <a:gd name="T35" fmla="*/ 83 w 83"/>
                      <a:gd name="T36" fmla="*/ 45 h 4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3" h="45">
                        <a:moveTo>
                          <a:pt x="81" y="45"/>
                        </a:moveTo>
                        <a:lnTo>
                          <a:pt x="83" y="45"/>
                        </a:lnTo>
                        <a:cubicBezTo>
                          <a:pt x="83" y="45"/>
                          <a:pt x="80" y="40"/>
                          <a:pt x="77" y="37"/>
                        </a:cubicBezTo>
                        <a:lnTo>
                          <a:pt x="12" y="10"/>
                        </a:lnTo>
                        <a:lnTo>
                          <a:pt x="11" y="5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10" y="5"/>
                        </a:lnTo>
                        <a:lnTo>
                          <a:pt x="10" y="10"/>
                        </a:lnTo>
                        <a:lnTo>
                          <a:pt x="76" y="38"/>
                        </a:lnTo>
                        <a:cubicBezTo>
                          <a:pt x="76" y="38"/>
                          <a:pt x="79" y="41"/>
                          <a:pt x="81" y="45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21" name="Freeform 1856"/>
                  <p:cNvSpPr>
                    <a:spLocks noChangeArrowheads="1"/>
                  </p:cNvSpPr>
                  <p:nvPr/>
                </p:nvSpPr>
                <p:spPr bwMode="auto">
                  <a:xfrm>
                    <a:off x="33" y="289"/>
                    <a:ext cx="255" cy="44"/>
                  </a:xfrm>
                  <a:custGeom>
                    <a:avLst/>
                    <a:gdLst>
                      <a:gd name="T0" fmla="*/ 0 w 254"/>
                      <a:gd name="T1" fmla="*/ 40 h 43"/>
                      <a:gd name="T2" fmla="*/ 255 w 254"/>
                      <a:gd name="T3" fmla="*/ 0 h 43"/>
                      <a:gd name="T4" fmla="*/ 256 w 254"/>
                      <a:gd name="T5" fmla="*/ 4 h 43"/>
                      <a:gd name="T6" fmla="*/ 0 w 254"/>
                      <a:gd name="T7" fmla="*/ 45 h 43"/>
                      <a:gd name="T8" fmla="*/ 0 w 254"/>
                      <a:gd name="T9" fmla="*/ 40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4"/>
                      <a:gd name="T16" fmla="*/ 0 h 43"/>
                      <a:gd name="T17" fmla="*/ 254 w 254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4" h="43">
                        <a:moveTo>
                          <a:pt x="0" y="38"/>
                        </a:moveTo>
                        <a:lnTo>
                          <a:pt x="253" y="0"/>
                        </a:lnTo>
                        <a:lnTo>
                          <a:pt x="254" y="4"/>
                        </a:lnTo>
                        <a:lnTo>
                          <a:pt x="0" y="43"/>
                        </a:lnTo>
                        <a:lnTo>
                          <a:pt x="0" y="3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22" name="Freeform 1857"/>
                  <p:cNvSpPr>
                    <a:spLocks noChangeArrowheads="1"/>
                  </p:cNvSpPr>
                  <p:nvPr/>
                </p:nvSpPr>
                <p:spPr bwMode="auto">
                  <a:xfrm>
                    <a:off x="70" y="323"/>
                    <a:ext cx="289" cy="65"/>
                  </a:xfrm>
                  <a:custGeom>
                    <a:avLst/>
                    <a:gdLst>
                      <a:gd name="T0" fmla="*/ 0 w 289"/>
                      <a:gd name="T1" fmla="*/ 58 h 65"/>
                      <a:gd name="T2" fmla="*/ 282 w 289"/>
                      <a:gd name="T3" fmla="*/ 0 h 65"/>
                      <a:gd name="T4" fmla="*/ 289 w 289"/>
                      <a:gd name="T5" fmla="*/ 6 h 65"/>
                      <a:gd name="T6" fmla="*/ 0 w 289"/>
                      <a:gd name="T7" fmla="*/ 65 h 65"/>
                      <a:gd name="T8" fmla="*/ 0 w 289"/>
                      <a:gd name="T9" fmla="*/ 58 h 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9"/>
                      <a:gd name="T16" fmla="*/ 0 h 65"/>
                      <a:gd name="T17" fmla="*/ 289 w 289"/>
                      <a:gd name="T18" fmla="*/ 65 h 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9" h="65">
                        <a:moveTo>
                          <a:pt x="0" y="58"/>
                        </a:moveTo>
                        <a:lnTo>
                          <a:pt x="282" y="0"/>
                        </a:lnTo>
                        <a:cubicBezTo>
                          <a:pt x="282" y="0"/>
                          <a:pt x="286" y="1"/>
                          <a:pt x="289" y="6"/>
                        </a:cubicBezTo>
                        <a:lnTo>
                          <a:pt x="0" y="65"/>
                        </a:lnTo>
                        <a:lnTo>
                          <a:pt x="0" y="5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23" name="Freeform 1858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300"/>
                    <a:ext cx="294" cy="72"/>
                  </a:xfrm>
                  <a:custGeom>
                    <a:avLst/>
                    <a:gdLst>
                      <a:gd name="T0" fmla="*/ 4 w 294"/>
                      <a:gd name="T1" fmla="*/ 45 h 72"/>
                      <a:gd name="T2" fmla="*/ 28 w 294"/>
                      <a:gd name="T3" fmla="*/ 72 h 72"/>
                      <a:gd name="T4" fmla="*/ 216 w 294"/>
                      <a:gd name="T5" fmla="*/ 34 h 72"/>
                      <a:gd name="T6" fmla="*/ 198 w 294"/>
                      <a:gd name="T7" fmla="*/ 21 h 72"/>
                      <a:gd name="T8" fmla="*/ 232 w 294"/>
                      <a:gd name="T9" fmla="*/ 14 h 72"/>
                      <a:gd name="T10" fmla="*/ 253 w 294"/>
                      <a:gd name="T11" fmla="*/ 26 h 72"/>
                      <a:gd name="T12" fmla="*/ 294 w 294"/>
                      <a:gd name="T13" fmla="*/ 18 h 72"/>
                      <a:gd name="T14" fmla="*/ 294 w 294"/>
                      <a:gd name="T15" fmla="*/ 17 h 72"/>
                      <a:gd name="T16" fmla="*/ 256 w 294"/>
                      <a:gd name="T17" fmla="*/ 0 h 72"/>
                      <a:gd name="T18" fmla="*/ 212 w 294"/>
                      <a:gd name="T19" fmla="*/ 7 h 72"/>
                      <a:gd name="T20" fmla="*/ 206 w 294"/>
                      <a:gd name="T21" fmla="*/ 1 h 72"/>
                      <a:gd name="T22" fmla="*/ 176 w 294"/>
                      <a:gd name="T23" fmla="*/ 6 h 72"/>
                      <a:gd name="T24" fmla="*/ 179 w 294"/>
                      <a:gd name="T25" fmla="*/ 7 h 72"/>
                      <a:gd name="T26" fmla="*/ 175 w 294"/>
                      <a:gd name="T27" fmla="*/ 8 h 72"/>
                      <a:gd name="T28" fmla="*/ 172 w 294"/>
                      <a:gd name="T29" fmla="*/ 6 h 72"/>
                      <a:gd name="T30" fmla="*/ 128 w 294"/>
                      <a:gd name="T31" fmla="*/ 14 h 72"/>
                      <a:gd name="T32" fmla="*/ 133 w 294"/>
                      <a:gd name="T33" fmla="*/ 19 h 72"/>
                      <a:gd name="T34" fmla="*/ 128 w 294"/>
                      <a:gd name="T35" fmla="*/ 20 h 72"/>
                      <a:gd name="T36" fmla="*/ 123 w 294"/>
                      <a:gd name="T37" fmla="*/ 14 h 72"/>
                      <a:gd name="T38" fmla="*/ 78 w 294"/>
                      <a:gd name="T39" fmla="*/ 21 h 72"/>
                      <a:gd name="T40" fmla="*/ 78 w 294"/>
                      <a:gd name="T41" fmla="*/ 24 h 72"/>
                      <a:gd name="T42" fmla="*/ 80 w 294"/>
                      <a:gd name="T43" fmla="*/ 27 h 72"/>
                      <a:gd name="T44" fmla="*/ 75 w 294"/>
                      <a:gd name="T45" fmla="*/ 28 h 72"/>
                      <a:gd name="T46" fmla="*/ 71 w 294"/>
                      <a:gd name="T47" fmla="*/ 22 h 72"/>
                      <a:gd name="T48" fmla="*/ 22 w 294"/>
                      <a:gd name="T49" fmla="*/ 30 h 72"/>
                      <a:gd name="T50" fmla="*/ 21 w 294"/>
                      <a:gd name="T51" fmla="*/ 33 h 72"/>
                      <a:gd name="T52" fmla="*/ 23 w 294"/>
                      <a:gd name="T53" fmla="*/ 36 h 72"/>
                      <a:gd name="T54" fmla="*/ 15 w 294"/>
                      <a:gd name="T55" fmla="*/ 37 h 72"/>
                      <a:gd name="T56" fmla="*/ 10 w 294"/>
                      <a:gd name="T57" fmla="*/ 32 h 72"/>
                      <a:gd name="T58" fmla="*/ 0 w 294"/>
                      <a:gd name="T59" fmla="*/ 33 h 72"/>
                      <a:gd name="T60" fmla="*/ 0 w 294"/>
                      <a:gd name="T61" fmla="*/ 37 h 72"/>
                      <a:gd name="T62" fmla="*/ 4 w 294"/>
                      <a:gd name="T63" fmla="*/ 40 h 72"/>
                      <a:gd name="T64" fmla="*/ 4 w 294"/>
                      <a:gd name="T65" fmla="*/ 45 h 7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94"/>
                      <a:gd name="T100" fmla="*/ 0 h 72"/>
                      <a:gd name="T101" fmla="*/ 294 w 294"/>
                      <a:gd name="T102" fmla="*/ 72 h 7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94" h="72">
                        <a:moveTo>
                          <a:pt x="4" y="45"/>
                        </a:moveTo>
                        <a:lnTo>
                          <a:pt x="28" y="72"/>
                        </a:lnTo>
                        <a:lnTo>
                          <a:pt x="216" y="34"/>
                        </a:lnTo>
                        <a:lnTo>
                          <a:pt x="198" y="21"/>
                        </a:lnTo>
                        <a:lnTo>
                          <a:pt x="232" y="14"/>
                        </a:lnTo>
                        <a:lnTo>
                          <a:pt x="253" y="26"/>
                        </a:lnTo>
                        <a:lnTo>
                          <a:pt x="294" y="18"/>
                        </a:lnTo>
                        <a:lnTo>
                          <a:pt x="294" y="17"/>
                        </a:lnTo>
                        <a:lnTo>
                          <a:pt x="256" y="0"/>
                        </a:lnTo>
                        <a:lnTo>
                          <a:pt x="212" y="7"/>
                        </a:lnTo>
                        <a:lnTo>
                          <a:pt x="206" y="1"/>
                        </a:lnTo>
                        <a:lnTo>
                          <a:pt x="176" y="6"/>
                        </a:lnTo>
                        <a:lnTo>
                          <a:pt x="179" y="7"/>
                        </a:lnTo>
                        <a:lnTo>
                          <a:pt x="175" y="8"/>
                        </a:lnTo>
                        <a:lnTo>
                          <a:pt x="172" y="6"/>
                        </a:lnTo>
                        <a:lnTo>
                          <a:pt x="128" y="14"/>
                        </a:lnTo>
                        <a:lnTo>
                          <a:pt x="133" y="19"/>
                        </a:lnTo>
                        <a:lnTo>
                          <a:pt x="128" y="20"/>
                        </a:lnTo>
                        <a:lnTo>
                          <a:pt x="123" y="14"/>
                        </a:lnTo>
                        <a:lnTo>
                          <a:pt x="78" y="21"/>
                        </a:lnTo>
                        <a:lnTo>
                          <a:pt x="78" y="24"/>
                        </a:lnTo>
                        <a:lnTo>
                          <a:pt x="80" y="27"/>
                        </a:lnTo>
                        <a:lnTo>
                          <a:pt x="75" y="28"/>
                        </a:lnTo>
                        <a:lnTo>
                          <a:pt x="71" y="22"/>
                        </a:lnTo>
                        <a:lnTo>
                          <a:pt x="22" y="30"/>
                        </a:lnTo>
                        <a:lnTo>
                          <a:pt x="21" y="33"/>
                        </a:lnTo>
                        <a:lnTo>
                          <a:pt x="23" y="36"/>
                        </a:lnTo>
                        <a:lnTo>
                          <a:pt x="15" y="37"/>
                        </a:lnTo>
                        <a:lnTo>
                          <a:pt x="10" y="32"/>
                        </a:lnTo>
                        <a:lnTo>
                          <a:pt x="0" y="33"/>
                        </a:lnTo>
                        <a:lnTo>
                          <a:pt x="0" y="37"/>
                        </a:lnTo>
                        <a:lnTo>
                          <a:pt x="4" y="40"/>
                        </a:lnTo>
                        <a:lnTo>
                          <a:pt x="4" y="45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24" name="Freeform 1859"/>
                  <p:cNvSpPr>
                    <a:spLocks noChangeArrowheads="1"/>
                  </p:cNvSpPr>
                  <p:nvPr/>
                </p:nvSpPr>
                <p:spPr bwMode="auto">
                  <a:xfrm>
                    <a:off x="256" y="320"/>
                    <a:ext cx="39" cy="14"/>
                  </a:xfrm>
                  <a:custGeom>
                    <a:avLst/>
                    <a:gdLst>
                      <a:gd name="T0" fmla="*/ 0 w 38"/>
                      <a:gd name="T1" fmla="*/ 8 h 14"/>
                      <a:gd name="T2" fmla="*/ 7 w 38"/>
                      <a:gd name="T3" fmla="*/ 14 h 14"/>
                      <a:gd name="T4" fmla="*/ 40 w 38"/>
                      <a:gd name="T5" fmla="*/ 8 h 14"/>
                      <a:gd name="T6" fmla="*/ 40 w 38"/>
                      <a:gd name="T7" fmla="*/ 6 h 14"/>
                      <a:gd name="T8" fmla="*/ 33 w 38"/>
                      <a:gd name="T9" fmla="*/ 2 h 14"/>
                      <a:gd name="T10" fmla="*/ 22 w 38"/>
                      <a:gd name="T11" fmla="*/ 3 h 14"/>
                      <a:gd name="T12" fmla="*/ 15 w 38"/>
                      <a:gd name="T13" fmla="*/ 0 h 14"/>
                      <a:gd name="T14" fmla="*/ 4 w 38"/>
                      <a:gd name="T15" fmla="*/ 2 h 14"/>
                      <a:gd name="T16" fmla="*/ 8 w 38"/>
                      <a:gd name="T17" fmla="*/ 5 h 14"/>
                      <a:gd name="T18" fmla="*/ 0 w 38"/>
                      <a:gd name="T19" fmla="*/ 7 h 14"/>
                      <a:gd name="T20" fmla="*/ 0 w 38"/>
                      <a:gd name="T21" fmla="*/ 8 h 1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8"/>
                      <a:gd name="T34" fmla="*/ 0 h 14"/>
                      <a:gd name="T35" fmla="*/ 38 w 38"/>
                      <a:gd name="T36" fmla="*/ 14 h 1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8" h="14">
                        <a:moveTo>
                          <a:pt x="0" y="8"/>
                        </a:moveTo>
                        <a:lnTo>
                          <a:pt x="7" y="14"/>
                        </a:lnTo>
                        <a:lnTo>
                          <a:pt x="38" y="8"/>
                        </a:lnTo>
                        <a:lnTo>
                          <a:pt x="38" y="6"/>
                        </a:lnTo>
                        <a:lnTo>
                          <a:pt x="31" y="2"/>
                        </a:lnTo>
                        <a:lnTo>
                          <a:pt x="20" y="3"/>
                        </a:lnTo>
                        <a:lnTo>
                          <a:pt x="15" y="0"/>
                        </a:lnTo>
                        <a:lnTo>
                          <a:pt x="4" y="2"/>
                        </a:lnTo>
                        <a:lnTo>
                          <a:pt x="8" y="5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25" name="Line 1860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264" y="32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6" name="Freeform 1861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270" y="327"/>
                    <a:ext cx="6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0 w 5"/>
                      <a:gd name="T5" fmla="*/ 0 h 1"/>
                      <a:gd name="T6" fmla="*/ 0 w 5"/>
                      <a:gd name="T7" fmla="*/ 0 h 1"/>
                      <a:gd name="T8" fmla="*/ 0 w 5"/>
                      <a:gd name="T9" fmla="*/ 0 h 1"/>
                      <a:gd name="T10" fmla="*/ 0 w 5"/>
                      <a:gd name="T11" fmla="*/ 0 h 1"/>
                      <a:gd name="T12" fmla="*/ 0 w 5"/>
                      <a:gd name="T13" fmla="*/ 0 h 1"/>
                      <a:gd name="T14" fmla="*/ 0 w 5"/>
                      <a:gd name="T15" fmla="*/ 0 h 1"/>
                      <a:gd name="T16" fmla="*/ 0 w 5"/>
                      <a:gd name="T17" fmla="*/ 0 h 1"/>
                      <a:gd name="T18" fmla="*/ 0 w 5"/>
                      <a:gd name="T19" fmla="*/ 0 h 1"/>
                      <a:gd name="T20" fmla="*/ 0 w 5"/>
                      <a:gd name="T21" fmla="*/ 0 h 1"/>
                      <a:gd name="T22" fmla="*/ 1 w 5"/>
                      <a:gd name="T23" fmla="*/ 0 h 1"/>
                      <a:gd name="T24" fmla="*/ 1 w 5"/>
                      <a:gd name="T25" fmla="*/ 0 h 1"/>
                      <a:gd name="T26" fmla="*/ 1 w 5"/>
                      <a:gd name="T27" fmla="*/ 0 h 1"/>
                      <a:gd name="T28" fmla="*/ 1 w 5"/>
                      <a:gd name="T29" fmla="*/ 0 h 1"/>
                      <a:gd name="T30" fmla="*/ 1 w 5"/>
                      <a:gd name="T31" fmla="*/ 0 h 1"/>
                      <a:gd name="T32" fmla="*/ 1 w 5"/>
                      <a:gd name="T33" fmla="*/ 0 h 1"/>
                      <a:gd name="T34" fmla="*/ 1 w 5"/>
                      <a:gd name="T35" fmla="*/ 0 h 1"/>
                      <a:gd name="T36" fmla="*/ 1 w 5"/>
                      <a:gd name="T37" fmla="*/ 0 h 1"/>
                      <a:gd name="T38" fmla="*/ 1 w 5"/>
                      <a:gd name="T39" fmla="*/ 0 h 1"/>
                      <a:gd name="T40" fmla="*/ 1 w 5"/>
                      <a:gd name="T41" fmla="*/ 0 h 1"/>
                      <a:gd name="T42" fmla="*/ 2 w 5"/>
                      <a:gd name="T43" fmla="*/ 0 h 1"/>
                      <a:gd name="T44" fmla="*/ 2 w 5"/>
                      <a:gd name="T45" fmla="*/ 0 h 1"/>
                      <a:gd name="T46" fmla="*/ 2 w 5"/>
                      <a:gd name="T47" fmla="*/ 0 h 1"/>
                      <a:gd name="T48" fmla="*/ 2 w 5"/>
                      <a:gd name="T49" fmla="*/ 0 h 1"/>
                      <a:gd name="T50" fmla="*/ 2 w 5"/>
                      <a:gd name="T51" fmla="*/ 0 h 1"/>
                      <a:gd name="T52" fmla="*/ 2 w 5"/>
                      <a:gd name="T53" fmla="*/ 0 h 1"/>
                      <a:gd name="T54" fmla="*/ 2 w 5"/>
                      <a:gd name="T55" fmla="*/ 0 h 1"/>
                      <a:gd name="T56" fmla="*/ 2 w 5"/>
                      <a:gd name="T57" fmla="*/ 0 h 1"/>
                      <a:gd name="T58" fmla="*/ 2 w 5"/>
                      <a:gd name="T59" fmla="*/ 0 h 1"/>
                      <a:gd name="T60" fmla="*/ 5 w 5"/>
                      <a:gd name="T61" fmla="*/ 0 h 1"/>
                      <a:gd name="T62" fmla="*/ 5 w 5"/>
                      <a:gd name="T63" fmla="*/ 0 h 1"/>
                      <a:gd name="T64" fmla="*/ 5 w 5"/>
                      <a:gd name="T65" fmla="*/ 0 h 1"/>
                      <a:gd name="T66" fmla="*/ 5 w 5"/>
                      <a:gd name="T67" fmla="*/ 0 h 1"/>
                      <a:gd name="T68" fmla="*/ 5 w 5"/>
                      <a:gd name="T69" fmla="*/ 0 h 1"/>
                      <a:gd name="T70" fmla="*/ 5 w 5"/>
                      <a:gd name="T71" fmla="*/ 0 h 1"/>
                      <a:gd name="T72" fmla="*/ 5 w 5"/>
                      <a:gd name="T73" fmla="*/ 0 h 1"/>
                      <a:gd name="T74" fmla="*/ 5 w 5"/>
                      <a:gd name="T75" fmla="*/ 0 h 1"/>
                      <a:gd name="T76" fmla="*/ 5 w 5"/>
                      <a:gd name="T77" fmla="*/ 0 h 1"/>
                      <a:gd name="T78" fmla="*/ 5 w 5"/>
                      <a:gd name="T79" fmla="*/ 0 h 1"/>
                      <a:gd name="T80" fmla="*/ 6 w 5"/>
                      <a:gd name="T81" fmla="*/ 0 h 1"/>
                      <a:gd name="T82" fmla="*/ 6 w 5"/>
                      <a:gd name="T83" fmla="*/ 0 h 1"/>
                      <a:gd name="T84" fmla="*/ 6 w 5"/>
                      <a:gd name="T85" fmla="*/ 0 h 1"/>
                      <a:gd name="T86" fmla="*/ 6 w 5"/>
                      <a:gd name="T87" fmla="*/ 0 h 1"/>
                      <a:gd name="T88" fmla="*/ 6 w 5"/>
                      <a:gd name="T89" fmla="*/ 0 h 1"/>
                      <a:gd name="T90" fmla="*/ 6 w 5"/>
                      <a:gd name="T91" fmla="*/ 0 h 1"/>
                      <a:gd name="T92" fmla="*/ 6 w 5"/>
                      <a:gd name="T93" fmla="*/ 0 h 1"/>
                      <a:gd name="T94" fmla="*/ 6 w 5"/>
                      <a:gd name="T95" fmla="*/ 0 h 1"/>
                      <a:gd name="T96" fmla="*/ 6 w 5"/>
                      <a:gd name="T97" fmla="*/ 0 h 1"/>
                      <a:gd name="T98" fmla="*/ 6 w 5"/>
                      <a:gd name="T99" fmla="*/ 0 h 1"/>
                      <a:gd name="T100" fmla="*/ 7 w 5"/>
                      <a:gd name="T101" fmla="*/ 0 h 1"/>
                      <a:gd name="T102" fmla="*/ 7 w 5"/>
                      <a:gd name="T103" fmla="*/ 0 h 1"/>
                      <a:gd name="T104" fmla="*/ 7 w 5"/>
                      <a:gd name="T105" fmla="*/ 0 h 1"/>
                      <a:gd name="T106" fmla="*/ 7 w 5"/>
                      <a:gd name="T107" fmla="*/ 0 h 1"/>
                      <a:gd name="T108" fmla="*/ 7 w 5"/>
                      <a:gd name="T109" fmla="*/ 0 h 1"/>
                      <a:gd name="T110" fmla="*/ 7 w 5"/>
                      <a:gd name="T111" fmla="*/ 0 h 1"/>
                      <a:gd name="T112" fmla="*/ 7 w 5"/>
                      <a:gd name="T113" fmla="*/ 0 h 1"/>
                      <a:gd name="T114" fmla="*/ 7 w 5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5"/>
                      <a:gd name="T175" fmla="*/ 0 h 1"/>
                      <a:gd name="T176" fmla="*/ 5 w 5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27" name="Freeform 1862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282" y="325"/>
                    <a:ext cx="4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0 w 4"/>
                      <a:gd name="T3" fmla="*/ 0 h 1"/>
                      <a:gd name="T4" fmla="*/ 0 w 4"/>
                      <a:gd name="T5" fmla="*/ 0 h 1"/>
                      <a:gd name="T6" fmla="*/ 0 w 4"/>
                      <a:gd name="T7" fmla="*/ 0 h 1"/>
                      <a:gd name="T8" fmla="*/ 0 w 4"/>
                      <a:gd name="T9" fmla="*/ 0 h 1"/>
                      <a:gd name="T10" fmla="*/ 0 w 4"/>
                      <a:gd name="T11" fmla="*/ 0 h 1"/>
                      <a:gd name="T12" fmla="*/ 0 w 4"/>
                      <a:gd name="T13" fmla="*/ 0 h 1"/>
                      <a:gd name="T14" fmla="*/ 1 w 4"/>
                      <a:gd name="T15" fmla="*/ 0 h 1"/>
                      <a:gd name="T16" fmla="*/ 1 w 4"/>
                      <a:gd name="T17" fmla="*/ 0 h 1"/>
                      <a:gd name="T18" fmla="*/ 1 w 4"/>
                      <a:gd name="T19" fmla="*/ 0 h 1"/>
                      <a:gd name="T20" fmla="*/ 1 w 4"/>
                      <a:gd name="T21" fmla="*/ 0 h 1"/>
                      <a:gd name="T22" fmla="*/ 1 w 4"/>
                      <a:gd name="T23" fmla="*/ 0 h 1"/>
                      <a:gd name="T24" fmla="*/ 1 w 4"/>
                      <a:gd name="T25" fmla="*/ 0 h 1"/>
                      <a:gd name="T26" fmla="*/ 1 w 4"/>
                      <a:gd name="T27" fmla="*/ 0 h 1"/>
                      <a:gd name="T28" fmla="*/ 2 w 4"/>
                      <a:gd name="T29" fmla="*/ 0 h 1"/>
                      <a:gd name="T30" fmla="*/ 2 w 4"/>
                      <a:gd name="T31" fmla="*/ 0 h 1"/>
                      <a:gd name="T32" fmla="*/ 2 w 4"/>
                      <a:gd name="T33" fmla="*/ 0 h 1"/>
                      <a:gd name="T34" fmla="*/ 2 w 4"/>
                      <a:gd name="T35" fmla="*/ 0 h 1"/>
                      <a:gd name="T36" fmla="*/ 2 w 4"/>
                      <a:gd name="T37" fmla="*/ 0 h 1"/>
                      <a:gd name="T38" fmla="*/ 2 w 4"/>
                      <a:gd name="T39" fmla="*/ 0 h 1"/>
                      <a:gd name="T40" fmla="*/ 3 w 4"/>
                      <a:gd name="T41" fmla="*/ 0 h 1"/>
                      <a:gd name="T42" fmla="*/ 3 w 4"/>
                      <a:gd name="T43" fmla="*/ 0 h 1"/>
                      <a:gd name="T44" fmla="*/ 3 w 4"/>
                      <a:gd name="T45" fmla="*/ 0 h 1"/>
                      <a:gd name="T46" fmla="*/ 3 w 4"/>
                      <a:gd name="T47" fmla="*/ 0 h 1"/>
                      <a:gd name="T48" fmla="*/ 3 w 4"/>
                      <a:gd name="T49" fmla="*/ 0 h 1"/>
                      <a:gd name="T50" fmla="*/ 3 w 4"/>
                      <a:gd name="T51" fmla="*/ 0 h 1"/>
                      <a:gd name="T52" fmla="*/ 3 w 4"/>
                      <a:gd name="T53" fmla="*/ 0 h 1"/>
                      <a:gd name="T54" fmla="*/ 4 w 4"/>
                      <a:gd name="T55" fmla="*/ 0 h 1"/>
                      <a:gd name="T56" fmla="*/ 4 w 4"/>
                      <a:gd name="T57" fmla="*/ 0 h 1"/>
                      <a:gd name="T58" fmla="*/ 4 w 4"/>
                      <a:gd name="T59" fmla="*/ 0 h 1"/>
                      <a:gd name="T60" fmla="*/ 4 w 4"/>
                      <a:gd name="T61" fmla="*/ 0 h 1"/>
                      <a:gd name="T62" fmla="*/ 4 w 4"/>
                      <a:gd name="T63" fmla="*/ 0 h 1"/>
                      <a:gd name="T64" fmla="*/ 4 w 4"/>
                      <a:gd name="T65" fmla="*/ 0 h 1"/>
                      <a:gd name="T66" fmla="*/ 4 w 4"/>
                      <a:gd name="T67" fmla="*/ 0 h 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4"/>
                      <a:gd name="T103" fmla="*/ 0 h 1"/>
                      <a:gd name="T104" fmla="*/ 4 w 4"/>
                      <a:gd name="T105" fmla="*/ 1 h 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4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28" name="Line 1863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273" y="312"/>
                    <a:ext cx="2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29" name="Freeform 1864"/>
                  <p:cNvSpPr>
                    <a:spLocks noChangeArrowheads="1"/>
                  </p:cNvSpPr>
                  <p:nvPr/>
                </p:nvSpPr>
                <p:spPr bwMode="auto">
                  <a:xfrm>
                    <a:off x="284" y="303"/>
                    <a:ext cx="33" cy="19"/>
                  </a:xfrm>
                  <a:custGeom>
                    <a:avLst/>
                    <a:gdLst>
                      <a:gd name="T0" fmla="*/ 0 w 33"/>
                      <a:gd name="T1" fmla="*/ 0 h 18"/>
                      <a:gd name="T2" fmla="*/ 33 w 33"/>
                      <a:gd name="T3" fmla="*/ 17 h 18"/>
                      <a:gd name="T4" fmla="*/ 33 w 33"/>
                      <a:gd name="T5" fmla="*/ 20 h 18"/>
                      <a:gd name="T6" fmla="*/ 0 60000 65536"/>
                      <a:gd name="T7" fmla="*/ 0 60000 65536"/>
                      <a:gd name="T8" fmla="*/ 0 60000 65536"/>
                      <a:gd name="T9" fmla="*/ 0 w 33"/>
                      <a:gd name="T10" fmla="*/ 0 h 18"/>
                      <a:gd name="T11" fmla="*/ 33 w 33"/>
                      <a:gd name="T12" fmla="*/ 18 h 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3" h="18">
                        <a:moveTo>
                          <a:pt x="0" y="0"/>
                        </a:moveTo>
                        <a:lnTo>
                          <a:pt x="33" y="15"/>
                        </a:lnTo>
                        <a:lnTo>
                          <a:pt x="33" y="1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30" name="Freeform 1865"/>
                  <p:cNvSpPr>
                    <a:spLocks noChangeArrowheads="1"/>
                  </p:cNvSpPr>
                  <p:nvPr/>
                </p:nvSpPr>
                <p:spPr bwMode="auto">
                  <a:xfrm>
                    <a:off x="292" y="302"/>
                    <a:ext cx="35" cy="19"/>
                  </a:xfrm>
                  <a:custGeom>
                    <a:avLst/>
                    <a:gdLst>
                      <a:gd name="T0" fmla="*/ 0 w 34"/>
                      <a:gd name="T1" fmla="*/ 0 h 19"/>
                      <a:gd name="T2" fmla="*/ 36 w 34"/>
                      <a:gd name="T3" fmla="*/ 15 h 19"/>
                      <a:gd name="T4" fmla="*/ 36 w 34"/>
                      <a:gd name="T5" fmla="*/ 19 h 19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9"/>
                      <a:gd name="T11" fmla="*/ 34 w 34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9">
                        <a:moveTo>
                          <a:pt x="0" y="0"/>
                        </a:moveTo>
                        <a:lnTo>
                          <a:pt x="34" y="15"/>
                        </a:lnTo>
                        <a:lnTo>
                          <a:pt x="34" y="1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31" name="Freeform 1866"/>
                  <p:cNvSpPr>
                    <a:spLocks noChangeArrowheads="1"/>
                  </p:cNvSpPr>
                  <p:nvPr/>
                </p:nvSpPr>
                <p:spPr bwMode="auto">
                  <a:xfrm>
                    <a:off x="263" y="307"/>
                    <a:ext cx="12" cy="7"/>
                  </a:xfrm>
                  <a:custGeom>
                    <a:avLst/>
                    <a:gdLst>
                      <a:gd name="T0" fmla="*/ 1 w 12"/>
                      <a:gd name="T1" fmla="*/ 0 h 7"/>
                      <a:gd name="T2" fmla="*/ 12 w 12"/>
                      <a:gd name="T3" fmla="*/ 7 h 7"/>
                      <a:gd name="T4" fmla="*/ 9 w 12"/>
                      <a:gd name="T5" fmla="*/ 7 h 7"/>
                      <a:gd name="T6" fmla="*/ 0 w 12"/>
                      <a:gd name="T7" fmla="*/ 0 h 7"/>
                      <a:gd name="T8" fmla="*/ 1 w 12"/>
                      <a:gd name="T9" fmla="*/ 0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7"/>
                      <a:gd name="T17" fmla="*/ 12 w 12"/>
                      <a:gd name="T18" fmla="*/ 7 h 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7">
                        <a:moveTo>
                          <a:pt x="1" y="0"/>
                        </a:moveTo>
                        <a:lnTo>
                          <a:pt x="12" y="7"/>
                        </a:lnTo>
                        <a:lnTo>
                          <a:pt x="9" y="7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32" name="Freeform 1867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245" y="315"/>
                    <a:ext cx="8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9 w 7"/>
                      <a:gd name="T3" fmla="*/ 0 h 1"/>
                      <a:gd name="T4" fmla="*/ 0 60000 65536"/>
                      <a:gd name="T5" fmla="*/ 0 60000 65536"/>
                      <a:gd name="T6" fmla="*/ 0 w 7"/>
                      <a:gd name="T7" fmla="*/ 0 h 1"/>
                      <a:gd name="T8" fmla="*/ 7 w 7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" h="1">
                        <a:moveTo>
                          <a:pt x="0" y="0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33" name="Line 1868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32" y="308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4" name="Line 1869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42" y="30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5" name="Line 1870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50" y="312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6" name="Line 1871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39" y="333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7" name="Freeform 1872"/>
                  <p:cNvSpPr>
                    <a:spLocks noChangeArrowheads="1"/>
                  </p:cNvSpPr>
                  <p:nvPr/>
                </p:nvSpPr>
                <p:spPr bwMode="auto">
                  <a:xfrm>
                    <a:off x="227" y="333"/>
                    <a:ext cx="5" cy="6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5 w 4"/>
                      <a:gd name="T3" fmla="*/ 3 h 6"/>
                      <a:gd name="T4" fmla="*/ 6 w 4"/>
                      <a:gd name="T5" fmla="*/ 6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38" name="Freeform 1873"/>
                  <p:cNvSpPr>
                    <a:spLocks noChangeArrowheads="1"/>
                  </p:cNvSpPr>
                  <p:nvPr/>
                </p:nvSpPr>
                <p:spPr bwMode="auto">
                  <a:xfrm>
                    <a:off x="211" y="334"/>
                    <a:ext cx="6" cy="8"/>
                  </a:xfrm>
                  <a:custGeom>
                    <a:avLst/>
                    <a:gdLst>
                      <a:gd name="T0" fmla="*/ 0 w 6"/>
                      <a:gd name="T1" fmla="*/ 0 h 7"/>
                      <a:gd name="T2" fmla="*/ 5 w 6"/>
                      <a:gd name="T3" fmla="*/ 6 h 7"/>
                      <a:gd name="T4" fmla="*/ 6 w 6"/>
                      <a:gd name="T5" fmla="*/ 9 h 7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7"/>
                      <a:gd name="T11" fmla="*/ 6 w 6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7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6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39" name="Freeform 1874"/>
                  <p:cNvSpPr>
                    <a:spLocks noChangeArrowheads="1"/>
                  </p:cNvSpPr>
                  <p:nvPr/>
                </p:nvSpPr>
                <p:spPr bwMode="auto">
                  <a:xfrm>
                    <a:off x="197" y="338"/>
                    <a:ext cx="5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6 w 4"/>
                      <a:gd name="T3" fmla="*/ 6 h 6"/>
                      <a:gd name="T4" fmla="*/ 6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40" name="Freeform 1875"/>
                  <p:cNvSpPr>
                    <a:spLocks noChangeArrowheads="1"/>
                  </p:cNvSpPr>
                  <p:nvPr/>
                </p:nvSpPr>
                <p:spPr bwMode="auto">
                  <a:xfrm>
                    <a:off x="117" y="353"/>
                    <a:ext cx="4" cy="7"/>
                  </a:xfrm>
                  <a:custGeom>
                    <a:avLst/>
                    <a:gdLst>
                      <a:gd name="T0" fmla="*/ 0 w 4"/>
                      <a:gd name="T1" fmla="*/ 0 h 7"/>
                      <a:gd name="T2" fmla="*/ 4 w 4"/>
                      <a:gd name="T3" fmla="*/ 3 h 7"/>
                      <a:gd name="T4" fmla="*/ 4 w 4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7"/>
                      <a:gd name="T11" fmla="*/ 4 w 4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7">
                        <a:moveTo>
                          <a:pt x="0" y="0"/>
                        </a:moveTo>
                        <a:lnTo>
                          <a:pt x="4" y="3"/>
                        </a:lnTo>
                        <a:lnTo>
                          <a:pt x="4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41" name="Freeform 1876"/>
                  <p:cNvSpPr>
                    <a:spLocks noChangeArrowheads="1"/>
                  </p:cNvSpPr>
                  <p:nvPr/>
                </p:nvSpPr>
                <p:spPr bwMode="auto">
                  <a:xfrm>
                    <a:off x="100" y="357"/>
                    <a:ext cx="3" cy="6"/>
                  </a:xfrm>
                  <a:custGeom>
                    <a:avLst/>
                    <a:gdLst>
                      <a:gd name="T0" fmla="*/ 0 w 3"/>
                      <a:gd name="T1" fmla="*/ 0 h 6"/>
                      <a:gd name="T2" fmla="*/ 3 w 3"/>
                      <a:gd name="T3" fmla="*/ 2 h 6"/>
                      <a:gd name="T4" fmla="*/ 3 w 3"/>
                      <a:gd name="T5" fmla="*/ 6 h 6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6"/>
                      <a:gd name="T11" fmla="*/ 3 w 3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6">
                        <a:moveTo>
                          <a:pt x="0" y="0"/>
                        </a:moveTo>
                        <a:lnTo>
                          <a:pt x="3" y="2"/>
                        </a:lnTo>
                        <a:lnTo>
                          <a:pt x="3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42" name="Freeform 1877"/>
                  <p:cNvSpPr>
                    <a:spLocks noChangeArrowheads="1"/>
                  </p:cNvSpPr>
                  <p:nvPr/>
                </p:nvSpPr>
                <p:spPr bwMode="auto">
                  <a:xfrm>
                    <a:off x="82" y="359"/>
                    <a:ext cx="4" cy="8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5 w 3"/>
                      <a:gd name="T3" fmla="*/ 6 h 7"/>
                      <a:gd name="T4" fmla="*/ 5 w 3"/>
                      <a:gd name="T5" fmla="*/ 9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4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43" name="Line 1878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78" y="35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44" name="Line 1879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71" y="34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45" name="Line 1880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60" y="34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46" name="Line 1881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74" y="33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47" name="Line 1882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91" y="35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48" name="Line 1883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3" y="34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49" name="Line 1884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85" y="344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50" name="Line 1885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88" y="33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51" name="Line 1886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77" y="33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52" name="Freeform 1887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90" y="328"/>
                    <a:ext cx="6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7 w 5"/>
                      <a:gd name="T3" fmla="*/ 0 h 1"/>
                      <a:gd name="T4" fmla="*/ 0 60000 65536"/>
                      <a:gd name="T5" fmla="*/ 0 60000 65536"/>
                      <a:gd name="T6" fmla="*/ 0 w 5"/>
                      <a:gd name="T7" fmla="*/ 0 h 1"/>
                      <a:gd name="T8" fmla="*/ 5 w 5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" h="1">
                        <a:moveTo>
                          <a:pt x="0" y="0"/>
                        </a:move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53" name="Line 1888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00" y="33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54" name="Line 1889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97" y="34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55" name="Line 1890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05" y="34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56" name="Line 189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04" y="35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57" name="Line 1892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17" y="34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58" name="Line 189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18" y="34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59" name="Line 1894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10" y="33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0" name="Line 1895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11" y="33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1" name="Line 1896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102" y="32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2" name="Line 1897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0" y="34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3" name="Line 1898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23" y="33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4" name="Line 1899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32" y="34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5" name="Line 1900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44" y="34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6" name="Line 1901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57" y="34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7" name="Line 1902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45" y="33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8" name="Line 1903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7" y="33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69" name="Line 1904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34" y="32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0" name="Line 1905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36" y="32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1" name="Line 1906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44" y="32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2" name="Line 1907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51" y="328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3" name="Line 1908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50" y="33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4" name="Line 1909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58" y="33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5" name="Line 1910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56" y="319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6" name="Line 1911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62" y="33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7" name="Line 1912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62" y="326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8" name="Line 191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69" y="34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79" name="Line 1914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71" y="33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0" name="Line 1915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83" y="33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1" name="Line 1916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82" y="33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2" name="Line 1917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73" y="32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3" name="Line 1918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84" y="31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4" name="Line 1919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187" y="318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5" name="Freeform 1920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185" y="326"/>
                    <a:ext cx="5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6 w 4"/>
                      <a:gd name="T3" fmla="*/ 0 h 1"/>
                      <a:gd name="T4" fmla="*/ 0 60000 65536"/>
                      <a:gd name="T5" fmla="*/ 0 60000 65536"/>
                      <a:gd name="T6" fmla="*/ 0 w 4"/>
                      <a:gd name="T7" fmla="*/ 0 h 1"/>
                      <a:gd name="T8" fmla="*/ 4 w 4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1">
                        <a:moveTo>
                          <a:pt x="0" y="0"/>
                        </a:moveTo>
                        <a:lnTo>
                          <a:pt x="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686" name="Line 1921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92" y="3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7" name="Line 1922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195" y="33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8" name="Line 1923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96" y="31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89" name="Line 1924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195" y="31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0" name="Line 1925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97" y="324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1" name="Line 1926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205" y="32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2" name="Line 1927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31" y="311"/>
                    <a:ext cx="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3" name="Line 1928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35" y="319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4" name="Line 1929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06" y="31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5" name="Line 1930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206" y="31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6" name="Line 1931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17" y="33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7" name="Line 1932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17" y="32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8" name="Line 1933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19" y="32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99" name="Line 1934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67" y="35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00" name="Freeform 1935"/>
                  <p:cNvSpPr>
                    <a:spLocks noChangeArrowheads="1"/>
                  </p:cNvSpPr>
                  <p:nvPr/>
                </p:nvSpPr>
                <p:spPr bwMode="auto">
                  <a:xfrm>
                    <a:off x="60" y="313"/>
                    <a:ext cx="188" cy="43"/>
                  </a:xfrm>
                  <a:custGeom>
                    <a:avLst/>
                    <a:gdLst>
                      <a:gd name="T0" fmla="*/ 3 w 188"/>
                      <a:gd name="T1" fmla="*/ 34 h 42"/>
                      <a:gd name="T2" fmla="*/ 18 w 188"/>
                      <a:gd name="T3" fmla="*/ 31 h 42"/>
                      <a:gd name="T4" fmla="*/ 25 w 188"/>
                      <a:gd name="T5" fmla="*/ 35 h 42"/>
                      <a:gd name="T6" fmla="*/ 33 w 188"/>
                      <a:gd name="T7" fmla="*/ 28 h 42"/>
                      <a:gd name="T8" fmla="*/ 49 w 188"/>
                      <a:gd name="T9" fmla="*/ 43 h 42"/>
                      <a:gd name="T10" fmla="*/ 51 w 188"/>
                      <a:gd name="T11" fmla="*/ 37 h 42"/>
                      <a:gd name="T12" fmla="*/ 52 w 188"/>
                      <a:gd name="T13" fmla="*/ 30 h 42"/>
                      <a:gd name="T14" fmla="*/ 57 w 188"/>
                      <a:gd name="T15" fmla="*/ 24 h 42"/>
                      <a:gd name="T16" fmla="*/ 60 w 188"/>
                      <a:gd name="T17" fmla="*/ 18 h 42"/>
                      <a:gd name="T18" fmla="*/ 65 w 188"/>
                      <a:gd name="T19" fmla="*/ 33 h 42"/>
                      <a:gd name="T20" fmla="*/ 64 w 188"/>
                      <a:gd name="T21" fmla="*/ 29 h 42"/>
                      <a:gd name="T22" fmla="*/ 78 w 188"/>
                      <a:gd name="T23" fmla="*/ 32 h 42"/>
                      <a:gd name="T24" fmla="*/ 78 w 188"/>
                      <a:gd name="T25" fmla="*/ 26 h 42"/>
                      <a:gd name="T26" fmla="*/ 82 w 188"/>
                      <a:gd name="T27" fmla="*/ 18 h 42"/>
                      <a:gd name="T28" fmla="*/ 69 w 188"/>
                      <a:gd name="T29" fmla="*/ 20 h 42"/>
                      <a:gd name="T30" fmla="*/ 72 w 188"/>
                      <a:gd name="T31" fmla="*/ 15 h 42"/>
                      <a:gd name="T32" fmla="*/ 85 w 188"/>
                      <a:gd name="T33" fmla="*/ 13 h 42"/>
                      <a:gd name="T34" fmla="*/ 91 w 188"/>
                      <a:gd name="T35" fmla="*/ 23 h 42"/>
                      <a:gd name="T36" fmla="*/ 90 w 188"/>
                      <a:gd name="T37" fmla="*/ 29 h 42"/>
                      <a:gd name="T38" fmla="*/ 95 w 188"/>
                      <a:gd name="T39" fmla="*/ 16 h 42"/>
                      <a:gd name="T40" fmla="*/ 107 w 188"/>
                      <a:gd name="T41" fmla="*/ 14 h 42"/>
                      <a:gd name="T42" fmla="*/ 104 w 188"/>
                      <a:gd name="T43" fmla="*/ 20 h 42"/>
                      <a:gd name="T44" fmla="*/ 103 w 188"/>
                      <a:gd name="T45" fmla="*/ 28 h 42"/>
                      <a:gd name="T46" fmla="*/ 116 w 188"/>
                      <a:gd name="T47" fmla="*/ 25 h 42"/>
                      <a:gd name="T48" fmla="*/ 115 w 188"/>
                      <a:gd name="T49" fmla="*/ 17 h 42"/>
                      <a:gd name="T50" fmla="*/ 120 w 188"/>
                      <a:gd name="T51" fmla="*/ 11 h 42"/>
                      <a:gd name="T52" fmla="*/ 120 w 188"/>
                      <a:gd name="T53" fmla="*/ 8 h 42"/>
                      <a:gd name="T54" fmla="*/ 143 w 188"/>
                      <a:gd name="T55" fmla="*/ 5 h 42"/>
                      <a:gd name="T56" fmla="*/ 144 w 188"/>
                      <a:gd name="T57" fmla="*/ 9 h 42"/>
                      <a:gd name="T58" fmla="*/ 145 w 188"/>
                      <a:gd name="T59" fmla="*/ 25 h 42"/>
                      <a:gd name="T60" fmla="*/ 157 w 188"/>
                      <a:gd name="T61" fmla="*/ 0 h 42"/>
                      <a:gd name="T62" fmla="*/ 175 w 188"/>
                      <a:gd name="T63" fmla="*/ 8 h 42"/>
                      <a:gd name="T64" fmla="*/ 183 w 188"/>
                      <a:gd name="T65" fmla="*/ 10 h 42"/>
                      <a:gd name="T66" fmla="*/ 188 w 188"/>
                      <a:gd name="T67" fmla="*/ 15 h 42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88"/>
                      <a:gd name="T103" fmla="*/ 0 h 42"/>
                      <a:gd name="T104" fmla="*/ 188 w 188"/>
                      <a:gd name="T105" fmla="*/ 42 h 42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88" h="42">
                        <a:moveTo>
                          <a:pt x="0" y="33"/>
                        </a:moveTo>
                        <a:lnTo>
                          <a:pt x="3" y="32"/>
                        </a:lnTo>
                        <a:moveTo>
                          <a:pt x="14" y="29"/>
                        </a:moveTo>
                        <a:lnTo>
                          <a:pt x="18" y="29"/>
                        </a:lnTo>
                        <a:moveTo>
                          <a:pt x="22" y="34"/>
                        </a:moveTo>
                        <a:lnTo>
                          <a:pt x="25" y="33"/>
                        </a:lnTo>
                        <a:moveTo>
                          <a:pt x="30" y="27"/>
                        </a:moveTo>
                        <a:lnTo>
                          <a:pt x="33" y="26"/>
                        </a:lnTo>
                        <a:moveTo>
                          <a:pt x="46" y="42"/>
                        </a:moveTo>
                        <a:lnTo>
                          <a:pt x="49" y="41"/>
                        </a:lnTo>
                        <a:moveTo>
                          <a:pt x="49" y="35"/>
                        </a:moveTo>
                        <a:lnTo>
                          <a:pt x="51" y="35"/>
                        </a:lnTo>
                        <a:moveTo>
                          <a:pt x="49" y="29"/>
                        </a:moveTo>
                        <a:lnTo>
                          <a:pt x="52" y="28"/>
                        </a:lnTo>
                        <a:moveTo>
                          <a:pt x="54" y="23"/>
                        </a:moveTo>
                        <a:lnTo>
                          <a:pt x="57" y="22"/>
                        </a:lnTo>
                        <a:moveTo>
                          <a:pt x="57" y="19"/>
                        </a:moveTo>
                        <a:lnTo>
                          <a:pt x="60" y="18"/>
                        </a:lnTo>
                        <a:moveTo>
                          <a:pt x="62" y="32"/>
                        </a:moveTo>
                        <a:lnTo>
                          <a:pt x="65" y="31"/>
                        </a:lnTo>
                        <a:moveTo>
                          <a:pt x="62" y="27"/>
                        </a:moveTo>
                        <a:lnTo>
                          <a:pt x="64" y="27"/>
                        </a:lnTo>
                        <a:moveTo>
                          <a:pt x="76" y="31"/>
                        </a:moveTo>
                        <a:lnTo>
                          <a:pt x="78" y="30"/>
                        </a:lnTo>
                        <a:moveTo>
                          <a:pt x="75" y="25"/>
                        </a:moveTo>
                        <a:lnTo>
                          <a:pt x="78" y="24"/>
                        </a:lnTo>
                        <a:moveTo>
                          <a:pt x="80" y="19"/>
                        </a:moveTo>
                        <a:lnTo>
                          <a:pt x="82" y="18"/>
                        </a:lnTo>
                        <a:moveTo>
                          <a:pt x="68" y="20"/>
                        </a:moveTo>
                        <a:lnTo>
                          <a:pt x="69" y="20"/>
                        </a:lnTo>
                        <a:moveTo>
                          <a:pt x="70" y="16"/>
                        </a:moveTo>
                        <a:lnTo>
                          <a:pt x="72" y="15"/>
                        </a:lnTo>
                        <a:moveTo>
                          <a:pt x="82" y="14"/>
                        </a:moveTo>
                        <a:lnTo>
                          <a:pt x="85" y="13"/>
                        </a:lnTo>
                        <a:moveTo>
                          <a:pt x="89" y="21"/>
                        </a:moveTo>
                        <a:lnTo>
                          <a:pt x="91" y="21"/>
                        </a:lnTo>
                        <a:moveTo>
                          <a:pt x="88" y="27"/>
                        </a:moveTo>
                        <a:lnTo>
                          <a:pt x="90" y="27"/>
                        </a:lnTo>
                        <a:moveTo>
                          <a:pt x="94" y="17"/>
                        </a:moveTo>
                        <a:lnTo>
                          <a:pt x="95" y="16"/>
                        </a:lnTo>
                        <a:moveTo>
                          <a:pt x="105" y="14"/>
                        </a:moveTo>
                        <a:lnTo>
                          <a:pt x="107" y="14"/>
                        </a:lnTo>
                        <a:moveTo>
                          <a:pt x="102" y="21"/>
                        </a:moveTo>
                        <a:lnTo>
                          <a:pt x="104" y="20"/>
                        </a:lnTo>
                        <a:moveTo>
                          <a:pt x="101" y="27"/>
                        </a:moveTo>
                        <a:lnTo>
                          <a:pt x="103" y="26"/>
                        </a:lnTo>
                        <a:moveTo>
                          <a:pt x="114" y="23"/>
                        </a:moveTo>
                        <a:lnTo>
                          <a:pt x="116" y="23"/>
                        </a:lnTo>
                        <a:moveTo>
                          <a:pt x="114" y="18"/>
                        </a:moveTo>
                        <a:lnTo>
                          <a:pt x="115" y="17"/>
                        </a:lnTo>
                        <a:moveTo>
                          <a:pt x="117" y="12"/>
                        </a:moveTo>
                        <a:lnTo>
                          <a:pt x="120" y="11"/>
                        </a:lnTo>
                        <a:moveTo>
                          <a:pt x="118" y="8"/>
                        </a:moveTo>
                        <a:lnTo>
                          <a:pt x="120" y="8"/>
                        </a:lnTo>
                        <a:moveTo>
                          <a:pt x="141" y="6"/>
                        </a:moveTo>
                        <a:lnTo>
                          <a:pt x="143" y="5"/>
                        </a:lnTo>
                        <a:moveTo>
                          <a:pt x="141" y="9"/>
                        </a:moveTo>
                        <a:lnTo>
                          <a:pt x="144" y="9"/>
                        </a:lnTo>
                        <a:moveTo>
                          <a:pt x="143" y="24"/>
                        </a:moveTo>
                        <a:lnTo>
                          <a:pt x="145" y="23"/>
                        </a:lnTo>
                        <a:moveTo>
                          <a:pt x="160" y="0"/>
                        </a:moveTo>
                        <a:lnTo>
                          <a:pt x="157" y="0"/>
                        </a:lnTo>
                        <a:moveTo>
                          <a:pt x="172" y="8"/>
                        </a:moveTo>
                        <a:lnTo>
                          <a:pt x="175" y="8"/>
                        </a:lnTo>
                        <a:moveTo>
                          <a:pt x="177" y="12"/>
                        </a:moveTo>
                        <a:lnTo>
                          <a:pt x="183" y="10"/>
                        </a:lnTo>
                        <a:moveTo>
                          <a:pt x="185" y="17"/>
                        </a:moveTo>
                        <a:lnTo>
                          <a:pt x="188" y="15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01" name="Oval 1936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378" y="298"/>
                    <a:ext cx="5" cy="1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02" name="Freeform 1937"/>
                  <p:cNvSpPr>
                    <a:spLocks noChangeArrowheads="1"/>
                  </p:cNvSpPr>
                  <p:nvPr/>
                </p:nvSpPr>
                <p:spPr bwMode="auto">
                  <a:xfrm>
                    <a:off x="4" y="0"/>
                    <a:ext cx="226" cy="255"/>
                  </a:xfrm>
                  <a:custGeom>
                    <a:avLst/>
                    <a:gdLst>
                      <a:gd name="T0" fmla="*/ 0 w 226"/>
                      <a:gd name="T1" fmla="*/ 0 h 254"/>
                      <a:gd name="T2" fmla="*/ 219 w 226"/>
                      <a:gd name="T3" fmla="*/ 15 h 254"/>
                      <a:gd name="T4" fmla="*/ 226 w 226"/>
                      <a:gd name="T5" fmla="*/ 234 h 254"/>
                      <a:gd name="T6" fmla="*/ 8 w 226"/>
                      <a:gd name="T7" fmla="*/ 256 h 254"/>
                      <a:gd name="T8" fmla="*/ 0 w 226"/>
                      <a:gd name="T9" fmla="*/ 0 h 2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6"/>
                      <a:gd name="T16" fmla="*/ 0 h 254"/>
                      <a:gd name="T17" fmla="*/ 226 w 226"/>
                      <a:gd name="T18" fmla="*/ 254 h 2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6" h="254">
                        <a:moveTo>
                          <a:pt x="0" y="0"/>
                        </a:moveTo>
                        <a:lnTo>
                          <a:pt x="219" y="15"/>
                        </a:lnTo>
                        <a:lnTo>
                          <a:pt x="226" y="232"/>
                        </a:lnTo>
                        <a:lnTo>
                          <a:pt x="8" y="254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6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03" name="Freeform 1938"/>
                  <p:cNvSpPr>
                    <a:spLocks noChangeArrowheads="1"/>
                  </p:cNvSpPr>
                  <p:nvPr/>
                </p:nvSpPr>
                <p:spPr bwMode="auto">
                  <a:xfrm>
                    <a:off x="15" y="11"/>
                    <a:ext cx="206" cy="214"/>
                  </a:xfrm>
                  <a:custGeom>
                    <a:avLst/>
                    <a:gdLst>
                      <a:gd name="T0" fmla="*/ 0 w 205"/>
                      <a:gd name="T1" fmla="*/ 0 h 214"/>
                      <a:gd name="T2" fmla="*/ 202 w 205"/>
                      <a:gd name="T3" fmla="*/ 13 h 214"/>
                      <a:gd name="T4" fmla="*/ 207 w 205"/>
                      <a:gd name="T5" fmla="*/ 199 h 214"/>
                      <a:gd name="T6" fmla="*/ 6 w 205"/>
                      <a:gd name="T7" fmla="*/ 214 h 214"/>
                      <a:gd name="T8" fmla="*/ 0 w 205"/>
                      <a:gd name="T9" fmla="*/ 0 h 2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5"/>
                      <a:gd name="T16" fmla="*/ 0 h 214"/>
                      <a:gd name="T17" fmla="*/ 205 w 205"/>
                      <a:gd name="T18" fmla="*/ 214 h 2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5" h="214">
                        <a:moveTo>
                          <a:pt x="0" y="0"/>
                        </a:moveTo>
                        <a:lnTo>
                          <a:pt x="200" y="13"/>
                        </a:lnTo>
                        <a:lnTo>
                          <a:pt x="205" y="199"/>
                        </a:lnTo>
                        <a:lnTo>
                          <a:pt x="6" y="214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04" name="Freeform 1939"/>
                  <p:cNvSpPr>
                    <a:spLocks noChangeArrowheads="1"/>
                  </p:cNvSpPr>
                  <p:nvPr/>
                </p:nvSpPr>
                <p:spPr bwMode="auto">
                  <a:xfrm>
                    <a:off x="24" y="225"/>
                    <a:ext cx="199" cy="23"/>
                  </a:xfrm>
                  <a:custGeom>
                    <a:avLst/>
                    <a:gdLst>
                      <a:gd name="T0" fmla="*/ 0 w 198"/>
                      <a:gd name="T1" fmla="*/ 24 h 22"/>
                      <a:gd name="T2" fmla="*/ 0 w 198"/>
                      <a:gd name="T3" fmla="*/ 20 h 22"/>
                      <a:gd name="T4" fmla="*/ 200 w 198"/>
                      <a:gd name="T5" fmla="*/ 0 h 22"/>
                      <a:gd name="T6" fmla="*/ 200 w 198"/>
                      <a:gd name="T7" fmla="*/ 3 h 22"/>
                      <a:gd name="T8" fmla="*/ 0 w 198"/>
                      <a:gd name="T9" fmla="*/ 24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8"/>
                      <a:gd name="T16" fmla="*/ 0 h 22"/>
                      <a:gd name="T17" fmla="*/ 198 w 198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8" h="22">
                        <a:moveTo>
                          <a:pt x="0" y="22"/>
                        </a:moveTo>
                        <a:lnTo>
                          <a:pt x="0" y="18"/>
                        </a:lnTo>
                        <a:lnTo>
                          <a:pt x="198" y="0"/>
                        </a:lnTo>
                        <a:lnTo>
                          <a:pt x="198" y="3"/>
                        </a:lnTo>
                        <a:lnTo>
                          <a:pt x="0" y="22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05" name="Freeform 1940"/>
                  <p:cNvSpPr>
                    <a:spLocks noChangeArrowheads="1"/>
                  </p:cNvSpPr>
                  <p:nvPr/>
                </p:nvSpPr>
                <p:spPr bwMode="auto">
                  <a:xfrm>
                    <a:off x="250" y="252"/>
                    <a:ext cx="84" cy="21"/>
                  </a:xfrm>
                  <a:custGeom>
                    <a:avLst/>
                    <a:gdLst>
                      <a:gd name="T0" fmla="*/ 8 w 83"/>
                      <a:gd name="T1" fmla="*/ 12 h 20"/>
                      <a:gd name="T2" fmla="*/ 85 w 83"/>
                      <a:gd name="T3" fmla="*/ 0 h 20"/>
                      <a:gd name="T4" fmla="*/ 79 w 83"/>
                      <a:gd name="T5" fmla="*/ 13 h 20"/>
                      <a:gd name="T6" fmla="*/ 0 w 83"/>
                      <a:gd name="T7" fmla="*/ 22 h 20"/>
                      <a:gd name="T8" fmla="*/ 8 w 83"/>
                      <a:gd name="T9" fmla="*/ 12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"/>
                      <a:gd name="T16" fmla="*/ 0 h 20"/>
                      <a:gd name="T17" fmla="*/ 83 w 83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" h="20">
                        <a:moveTo>
                          <a:pt x="8" y="10"/>
                        </a:moveTo>
                        <a:lnTo>
                          <a:pt x="83" y="0"/>
                        </a:lnTo>
                        <a:cubicBezTo>
                          <a:pt x="83" y="0"/>
                          <a:pt x="82" y="6"/>
                          <a:pt x="77" y="11"/>
                        </a:cubicBezTo>
                        <a:lnTo>
                          <a:pt x="0" y="20"/>
                        </a:lnTo>
                        <a:lnTo>
                          <a:pt x="8" y="1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06" name="Freeform 1941"/>
                  <p:cNvSpPr>
                    <a:spLocks noChangeArrowheads="1"/>
                  </p:cNvSpPr>
                  <p:nvPr/>
                </p:nvSpPr>
                <p:spPr bwMode="auto">
                  <a:xfrm>
                    <a:off x="379" y="315"/>
                    <a:ext cx="21" cy="7"/>
                  </a:xfrm>
                  <a:custGeom>
                    <a:avLst/>
                    <a:gdLst>
                      <a:gd name="T0" fmla="*/ 1 w 20"/>
                      <a:gd name="T1" fmla="*/ 2 h 7"/>
                      <a:gd name="T2" fmla="*/ 22 w 20"/>
                      <a:gd name="T3" fmla="*/ 0 h 7"/>
                      <a:gd name="T4" fmla="*/ 22 w 20"/>
                      <a:gd name="T5" fmla="*/ 3 h 7"/>
                      <a:gd name="T6" fmla="*/ 12 w 20"/>
                      <a:gd name="T7" fmla="*/ 7 h 7"/>
                      <a:gd name="T8" fmla="*/ 0 w 20"/>
                      <a:gd name="T9" fmla="*/ 6 h 7"/>
                      <a:gd name="T10" fmla="*/ 1 w 20"/>
                      <a:gd name="T11" fmla="*/ 2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"/>
                      <a:gd name="T19" fmla="*/ 0 h 7"/>
                      <a:gd name="T20" fmla="*/ 20 w 20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" h="7">
                        <a:moveTo>
                          <a:pt x="1" y="2"/>
                        </a:moveTo>
                        <a:lnTo>
                          <a:pt x="20" y="0"/>
                        </a:lnTo>
                        <a:lnTo>
                          <a:pt x="20" y="3"/>
                        </a:lnTo>
                        <a:cubicBezTo>
                          <a:pt x="20" y="3"/>
                          <a:pt x="16" y="6"/>
                          <a:pt x="10" y="7"/>
                        </a:cubicBezTo>
                        <a:cubicBezTo>
                          <a:pt x="10" y="7"/>
                          <a:pt x="5" y="7"/>
                          <a:pt x="0" y="6"/>
                        </a:cubicBezTo>
                        <a:lnTo>
                          <a:pt x="1" y="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07" name="Freeform 1942"/>
                  <p:cNvSpPr>
                    <a:spLocks noChangeArrowheads="1"/>
                  </p:cNvSpPr>
                  <p:nvPr/>
                </p:nvSpPr>
                <p:spPr bwMode="auto">
                  <a:xfrm>
                    <a:off x="27" y="285"/>
                    <a:ext cx="259" cy="44"/>
                  </a:xfrm>
                  <a:custGeom>
                    <a:avLst/>
                    <a:gdLst>
                      <a:gd name="T0" fmla="*/ 6 w 258"/>
                      <a:gd name="T1" fmla="*/ 45 h 43"/>
                      <a:gd name="T2" fmla="*/ 260 w 258"/>
                      <a:gd name="T3" fmla="*/ 4 h 43"/>
                      <a:gd name="T4" fmla="*/ 251 w 258"/>
                      <a:gd name="T5" fmla="*/ 0 h 43"/>
                      <a:gd name="T6" fmla="*/ 0 w 258"/>
                      <a:gd name="T7" fmla="*/ 38 h 43"/>
                      <a:gd name="T8" fmla="*/ 6 w 258"/>
                      <a:gd name="T9" fmla="*/ 45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43"/>
                      <a:gd name="T17" fmla="*/ 258 w 258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43">
                        <a:moveTo>
                          <a:pt x="6" y="43"/>
                        </a:moveTo>
                        <a:lnTo>
                          <a:pt x="258" y="4"/>
                        </a:lnTo>
                        <a:lnTo>
                          <a:pt x="249" y="0"/>
                        </a:lnTo>
                        <a:lnTo>
                          <a:pt x="0" y="36"/>
                        </a:lnTo>
                        <a:lnTo>
                          <a:pt x="6" y="4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08" name="Line 1943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41" y="317"/>
                    <a:ext cx="7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09" name="Line 1944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34" y="303"/>
                    <a:ext cx="6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10" name="Line 1945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19" y="292"/>
                    <a:ext cx="5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67" name="Group 1946"/>
                <p:cNvGrpSpPr>
                  <a:grpSpLocks/>
                </p:cNvGrpSpPr>
                <p:nvPr/>
              </p:nvGrpSpPr>
              <p:grpSpPr bwMode="auto">
                <a:xfrm>
                  <a:off x="429" y="30"/>
                  <a:ext cx="449" cy="434"/>
                  <a:chOff x="0" y="0"/>
                  <a:chExt cx="449" cy="434"/>
                </a:xfrm>
              </p:grpSpPr>
              <p:sp>
                <p:nvSpPr>
                  <p:cNvPr id="4483" name="Freeform 1947"/>
                  <p:cNvSpPr>
                    <a:spLocks noChangeArrowheads="1"/>
                  </p:cNvSpPr>
                  <p:nvPr/>
                </p:nvSpPr>
                <p:spPr bwMode="auto">
                  <a:xfrm>
                    <a:off x="77" y="293"/>
                    <a:ext cx="134" cy="45"/>
                  </a:xfrm>
                  <a:custGeom>
                    <a:avLst/>
                    <a:gdLst>
                      <a:gd name="T0" fmla="*/ 0 w 134"/>
                      <a:gd name="T1" fmla="*/ 44 h 44"/>
                      <a:gd name="T2" fmla="*/ 2 w 134"/>
                      <a:gd name="T3" fmla="*/ 35 h 44"/>
                      <a:gd name="T4" fmla="*/ 8 w 134"/>
                      <a:gd name="T5" fmla="*/ 28 h 44"/>
                      <a:gd name="T6" fmla="*/ 126 w 134"/>
                      <a:gd name="T7" fmla="*/ 26 h 44"/>
                      <a:gd name="T8" fmla="*/ 132 w 134"/>
                      <a:gd name="T9" fmla="*/ 32 h 44"/>
                      <a:gd name="T10" fmla="*/ 134 w 134"/>
                      <a:gd name="T11" fmla="*/ 42 h 44"/>
                      <a:gd name="T12" fmla="*/ 118 w 134"/>
                      <a:gd name="T13" fmla="*/ 51 h 44"/>
                      <a:gd name="T14" fmla="*/ 11 w 134"/>
                      <a:gd name="T15" fmla="*/ 52 h 44"/>
                      <a:gd name="T16" fmla="*/ 0 w 134"/>
                      <a:gd name="T17" fmla="*/ 44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34"/>
                      <a:gd name="T28" fmla="*/ 0 h 44"/>
                      <a:gd name="T29" fmla="*/ 134 w 134"/>
                      <a:gd name="T30" fmla="*/ 44 h 4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34" h="44">
                        <a:moveTo>
                          <a:pt x="0" y="42"/>
                        </a:moveTo>
                        <a:cubicBezTo>
                          <a:pt x="0" y="42"/>
                          <a:pt x="0" y="37"/>
                          <a:pt x="2" y="33"/>
                        </a:cubicBezTo>
                        <a:cubicBezTo>
                          <a:pt x="2" y="33"/>
                          <a:pt x="4" y="29"/>
                          <a:pt x="8" y="26"/>
                        </a:cubicBezTo>
                        <a:cubicBezTo>
                          <a:pt x="8" y="26"/>
                          <a:pt x="67" y="0"/>
                          <a:pt x="126" y="24"/>
                        </a:cubicBezTo>
                        <a:cubicBezTo>
                          <a:pt x="126" y="24"/>
                          <a:pt x="130" y="26"/>
                          <a:pt x="132" y="30"/>
                        </a:cubicBezTo>
                        <a:cubicBezTo>
                          <a:pt x="132" y="30"/>
                          <a:pt x="134" y="35"/>
                          <a:pt x="134" y="40"/>
                        </a:cubicBezTo>
                        <a:cubicBezTo>
                          <a:pt x="134" y="40"/>
                          <a:pt x="127" y="47"/>
                          <a:pt x="118" y="49"/>
                        </a:cubicBezTo>
                        <a:cubicBezTo>
                          <a:pt x="118" y="49"/>
                          <a:pt x="65" y="63"/>
                          <a:pt x="11" y="50"/>
                        </a:cubicBezTo>
                        <a:cubicBezTo>
                          <a:pt x="11" y="50"/>
                          <a:pt x="4" y="48"/>
                          <a:pt x="0" y="42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84" name="Freeform 1948"/>
                  <p:cNvSpPr>
                    <a:spLocks noChangeArrowheads="1"/>
                  </p:cNvSpPr>
                  <p:nvPr/>
                </p:nvSpPr>
                <p:spPr bwMode="auto">
                  <a:xfrm>
                    <a:off x="82" y="296"/>
                    <a:ext cx="123" cy="30"/>
                  </a:xfrm>
                  <a:custGeom>
                    <a:avLst/>
                    <a:gdLst>
                      <a:gd name="T0" fmla="*/ 7 w 123"/>
                      <a:gd name="T1" fmla="*/ 13 h 30"/>
                      <a:gd name="T2" fmla="*/ 10 w 123"/>
                      <a:gd name="T3" fmla="*/ 10 h 30"/>
                      <a:gd name="T4" fmla="*/ 16 w 123"/>
                      <a:gd name="T5" fmla="*/ 7 h 30"/>
                      <a:gd name="T6" fmla="*/ 24 w 123"/>
                      <a:gd name="T7" fmla="*/ 5 h 30"/>
                      <a:gd name="T8" fmla="*/ 33 w 123"/>
                      <a:gd name="T9" fmla="*/ 3 h 30"/>
                      <a:gd name="T10" fmla="*/ 44 w 123"/>
                      <a:gd name="T11" fmla="*/ 1 h 30"/>
                      <a:gd name="T12" fmla="*/ 55 w 123"/>
                      <a:gd name="T13" fmla="*/ 0 h 30"/>
                      <a:gd name="T14" fmla="*/ 67 w 123"/>
                      <a:gd name="T15" fmla="*/ 0 h 30"/>
                      <a:gd name="T16" fmla="*/ 78 w 123"/>
                      <a:gd name="T17" fmla="*/ 0 h 30"/>
                      <a:gd name="T18" fmla="*/ 89 w 123"/>
                      <a:gd name="T19" fmla="*/ 1 h 30"/>
                      <a:gd name="T20" fmla="*/ 98 w 123"/>
                      <a:gd name="T21" fmla="*/ 3 h 30"/>
                      <a:gd name="T22" fmla="*/ 106 w 123"/>
                      <a:gd name="T23" fmla="*/ 5 h 30"/>
                      <a:gd name="T24" fmla="*/ 112 w 123"/>
                      <a:gd name="T25" fmla="*/ 8 h 30"/>
                      <a:gd name="T26" fmla="*/ 115 w 123"/>
                      <a:gd name="T27" fmla="*/ 10 h 30"/>
                      <a:gd name="T28" fmla="*/ 116 w 123"/>
                      <a:gd name="T29" fmla="*/ 13 h 30"/>
                      <a:gd name="T30" fmla="*/ 115 w 123"/>
                      <a:gd name="T31" fmla="*/ 16 h 30"/>
                      <a:gd name="T32" fmla="*/ 111 w 123"/>
                      <a:gd name="T33" fmla="*/ 19 h 30"/>
                      <a:gd name="T34" fmla="*/ 105 w 123"/>
                      <a:gd name="T35" fmla="*/ 22 h 30"/>
                      <a:gd name="T36" fmla="*/ 97 w 123"/>
                      <a:gd name="T37" fmla="*/ 24 h 30"/>
                      <a:gd name="T38" fmla="*/ 88 w 123"/>
                      <a:gd name="T39" fmla="*/ 26 h 30"/>
                      <a:gd name="T40" fmla="*/ 77 w 123"/>
                      <a:gd name="T41" fmla="*/ 28 h 30"/>
                      <a:gd name="T42" fmla="*/ 66 w 123"/>
                      <a:gd name="T43" fmla="*/ 29 h 30"/>
                      <a:gd name="T44" fmla="*/ 54 w 123"/>
                      <a:gd name="T45" fmla="*/ 29 h 30"/>
                      <a:gd name="T46" fmla="*/ 43 w 123"/>
                      <a:gd name="T47" fmla="*/ 28 h 30"/>
                      <a:gd name="T48" fmla="*/ 32 w 123"/>
                      <a:gd name="T49" fmla="*/ 27 h 30"/>
                      <a:gd name="T50" fmla="*/ 23 w 123"/>
                      <a:gd name="T51" fmla="*/ 25 h 30"/>
                      <a:gd name="T52" fmla="*/ 15 w 123"/>
                      <a:gd name="T53" fmla="*/ 23 h 30"/>
                      <a:gd name="T54" fmla="*/ 10 w 123"/>
                      <a:gd name="T55" fmla="*/ 21 h 30"/>
                      <a:gd name="T56" fmla="*/ 7 w 123"/>
                      <a:gd name="T57" fmla="*/ 18 h 30"/>
                      <a:gd name="T58" fmla="*/ 0 w 123"/>
                      <a:gd name="T59" fmla="*/ 16 h 30"/>
                      <a:gd name="T60" fmla="*/ 1 w 123"/>
                      <a:gd name="T61" fmla="*/ 13 h 30"/>
                      <a:gd name="T62" fmla="*/ 5 w 123"/>
                      <a:gd name="T63" fmla="*/ 10 h 30"/>
                      <a:gd name="T64" fmla="*/ 12 w 123"/>
                      <a:gd name="T65" fmla="*/ 7 h 30"/>
                      <a:gd name="T66" fmla="*/ 21 w 123"/>
                      <a:gd name="T67" fmla="*/ 4 h 30"/>
                      <a:gd name="T68" fmla="*/ 31 w 123"/>
                      <a:gd name="T69" fmla="*/ 2 h 30"/>
                      <a:gd name="T70" fmla="*/ 43 w 123"/>
                      <a:gd name="T71" fmla="*/ 1 h 30"/>
                      <a:gd name="T72" fmla="*/ 56 w 123"/>
                      <a:gd name="T73" fmla="*/ 0 h 30"/>
                      <a:gd name="T74" fmla="*/ 69 w 123"/>
                      <a:gd name="T75" fmla="*/ 0 h 30"/>
                      <a:gd name="T76" fmla="*/ 81 w 123"/>
                      <a:gd name="T77" fmla="*/ 0 h 30"/>
                      <a:gd name="T78" fmla="*/ 93 w 123"/>
                      <a:gd name="T79" fmla="*/ 1 h 30"/>
                      <a:gd name="T80" fmla="*/ 103 w 123"/>
                      <a:gd name="T81" fmla="*/ 3 h 30"/>
                      <a:gd name="T82" fmla="*/ 112 w 123"/>
                      <a:gd name="T83" fmla="*/ 5 h 30"/>
                      <a:gd name="T84" fmla="*/ 118 w 123"/>
                      <a:gd name="T85" fmla="*/ 8 h 30"/>
                      <a:gd name="T86" fmla="*/ 122 w 123"/>
                      <a:gd name="T87" fmla="*/ 11 h 30"/>
                      <a:gd name="T88" fmla="*/ 123 w 123"/>
                      <a:gd name="T89" fmla="*/ 14 h 30"/>
                      <a:gd name="T90" fmla="*/ 121 w 123"/>
                      <a:gd name="T91" fmla="*/ 17 h 30"/>
                      <a:gd name="T92" fmla="*/ 116 w 123"/>
                      <a:gd name="T93" fmla="*/ 20 h 30"/>
                      <a:gd name="T94" fmla="*/ 109 w 123"/>
                      <a:gd name="T95" fmla="*/ 23 h 30"/>
                      <a:gd name="T96" fmla="*/ 100 w 123"/>
                      <a:gd name="T97" fmla="*/ 26 h 30"/>
                      <a:gd name="T98" fmla="*/ 89 w 123"/>
                      <a:gd name="T99" fmla="*/ 28 h 30"/>
                      <a:gd name="T100" fmla="*/ 77 w 123"/>
                      <a:gd name="T101" fmla="*/ 29 h 30"/>
                      <a:gd name="T102" fmla="*/ 64 w 123"/>
                      <a:gd name="T103" fmla="*/ 30 h 30"/>
                      <a:gd name="T104" fmla="*/ 52 w 123"/>
                      <a:gd name="T105" fmla="*/ 30 h 30"/>
                      <a:gd name="T106" fmla="*/ 39 w 123"/>
                      <a:gd name="T107" fmla="*/ 29 h 30"/>
                      <a:gd name="T108" fmla="*/ 27 w 123"/>
                      <a:gd name="T109" fmla="*/ 28 h 30"/>
                      <a:gd name="T110" fmla="*/ 17 w 123"/>
                      <a:gd name="T111" fmla="*/ 26 h 30"/>
                      <a:gd name="T112" fmla="*/ 9 w 123"/>
                      <a:gd name="T113" fmla="*/ 24 h 30"/>
                      <a:gd name="T114" fmla="*/ 3 w 123"/>
                      <a:gd name="T115" fmla="*/ 21 h 30"/>
                      <a:gd name="T116" fmla="*/ 0 w 123"/>
                      <a:gd name="T117" fmla="*/ 18 h 30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23"/>
                      <a:gd name="T178" fmla="*/ 0 h 30"/>
                      <a:gd name="T179" fmla="*/ 123 w 123"/>
                      <a:gd name="T180" fmla="*/ 30 h 30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23" h="30">
                        <a:moveTo>
                          <a:pt x="6" y="16"/>
                        </a:moveTo>
                        <a:lnTo>
                          <a:pt x="6" y="15"/>
                        </a:lnTo>
                        <a:lnTo>
                          <a:pt x="6" y="14"/>
                        </a:lnTo>
                        <a:lnTo>
                          <a:pt x="6" y="13"/>
                        </a:lnTo>
                        <a:lnTo>
                          <a:pt x="7" y="13"/>
                        </a:lnTo>
                        <a:lnTo>
                          <a:pt x="7" y="12"/>
                        </a:lnTo>
                        <a:lnTo>
                          <a:pt x="8" y="12"/>
                        </a:lnTo>
                        <a:lnTo>
                          <a:pt x="8" y="11"/>
                        </a:lnTo>
                        <a:lnTo>
                          <a:pt x="9" y="11"/>
                        </a:lnTo>
                        <a:lnTo>
                          <a:pt x="9" y="10"/>
                        </a:lnTo>
                        <a:lnTo>
                          <a:pt x="10" y="10"/>
                        </a:lnTo>
                        <a:lnTo>
                          <a:pt x="11" y="10"/>
                        </a:lnTo>
                        <a:lnTo>
                          <a:pt x="11" y="9"/>
                        </a:lnTo>
                        <a:lnTo>
                          <a:pt x="12" y="9"/>
                        </a:lnTo>
                        <a:lnTo>
                          <a:pt x="13" y="8"/>
                        </a:lnTo>
                        <a:lnTo>
                          <a:pt x="14" y="8"/>
                        </a:lnTo>
                        <a:lnTo>
                          <a:pt x="15" y="7"/>
                        </a:lnTo>
                        <a:lnTo>
                          <a:pt x="16" y="7"/>
                        </a:lnTo>
                        <a:lnTo>
                          <a:pt x="17" y="7"/>
                        </a:lnTo>
                        <a:lnTo>
                          <a:pt x="18" y="6"/>
                        </a:lnTo>
                        <a:lnTo>
                          <a:pt x="19" y="6"/>
                        </a:lnTo>
                        <a:lnTo>
                          <a:pt x="20" y="6"/>
                        </a:lnTo>
                        <a:lnTo>
                          <a:pt x="21" y="5"/>
                        </a:lnTo>
                        <a:lnTo>
                          <a:pt x="22" y="5"/>
                        </a:lnTo>
                        <a:lnTo>
                          <a:pt x="23" y="5"/>
                        </a:lnTo>
                        <a:lnTo>
                          <a:pt x="24" y="5"/>
                        </a:lnTo>
                        <a:lnTo>
                          <a:pt x="24" y="4"/>
                        </a:lnTo>
                        <a:lnTo>
                          <a:pt x="25" y="4"/>
                        </a:lnTo>
                        <a:lnTo>
                          <a:pt x="26" y="4"/>
                        </a:lnTo>
                        <a:lnTo>
                          <a:pt x="27" y="4"/>
                        </a:lnTo>
                        <a:lnTo>
                          <a:pt x="28" y="3"/>
                        </a:lnTo>
                        <a:lnTo>
                          <a:pt x="29" y="3"/>
                        </a:lnTo>
                        <a:lnTo>
                          <a:pt x="30" y="3"/>
                        </a:lnTo>
                        <a:lnTo>
                          <a:pt x="31" y="3"/>
                        </a:lnTo>
                        <a:lnTo>
                          <a:pt x="32" y="3"/>
                        </a:lnTo>
                        <a:lnTo>
                          <a:pt x="33" y="3"/>
                        </a:lnTo>
                        <a:lnTo>
                          <a:pt x="34" y="2"/>
                        </a:lnTo>
                        <a:lnTo>
                          <a:pt x="35" y="2"/>
                        </a:lnTo>
                        <a:lnTo>
                          <a:pt x="36" y="2"/>
                        </a:lnTo>
                        <a:lnTo>
                          <a:pt x="37" y="2"/>
                        </a:lnTo>
                        <a:lnTo>
                          <a:pt x="38" y="2"/>
                        </a:lnTo>
                        <a:lnTo>
                          <a:pt x="39" y="2"/>
                        </a:lnTo>
                        <a:lnTo>
                          <a:pt x="40" y="2"/>
                        </a:lnTo>
                        <a:lnTo>
                          <a:pt x="41" y="1"/>
                        </a:lnTo>
                        <a:lnTo>
                          <a:pt x="42" y="1"/>
                        </a:lnTo>
                        <a:lnTo>
                          <a:pt x="43" y="1"/>
                        </a:lnTo>
                        <a:lnTo>
                          <a:pt x="44" y="1"/>
                        </a:lnTo>
                        <a:lnTo>
                          <a:pt x="45" y="1"/>
                        </a:lnTo>
                        <a:lnTo>
                          <a:pt x="46" y="1"/>
                        </a:lnTo>
                        <a:lnTo>
                          <a:pt x="47" y="1"/>
                        </a:lnTo>
                        <a:lnTo>
                          <a:pt x="48" y="1"/>
                        </a:lnTo>
                        <a:lnTo>
                          <a:pt x="49" y="1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1" y="1"/>
                        </a:lnTo>
                        <a:lnTo>
                          <a:pt x="82" y="1"/>
                        </a:lnTo>
                        <a:lnTo>
                          <a:pt x="83" y="1"/>
                        </a:lnTo>
                        <a:lnTo>
                          <a:pt x="84" y="1"/>
                        </a:lnTo>
                        <a:lnTo>
                          <a:pt x="85" y="1"/>
                        </a:lnTo>
                        <a:lnTo>
                          <a:pt x="86" y="1"/>
                        </a:lnTo>
                        <a:lnTo>
                          <a:pt x="87" y="1"/>
                        </a:lnTo>
                        <a:lnTo>
                          <a:pt x="88" y="1"/>
                        </a:lnTo>
                        <a:lnTo>
                          <a:pt x="89" y="1"/>
                        </a:lnTo>
                        <a:lnTo>
                          <a:pt x="90" y="1"/>
                        </a:lnTo>
                        <a:lnTo>
                          <a:pt x="90" y="2"/>
                        </a:lnTo>
                        <a:lnTo>
                          <a:pt x="91" y="2"/>
                        </a:lnTo>
                        <a:lnTo>
                          <a:pt x="92" y="2"/>
                        </a:lnTo>
                        <a:lnTo>
                          <a:pt x="93" y="2"/>
                        </a:lnTo>
                        <a:lnTo>
                          <a:pt x="94" y="2"/>
                        </a:lnTo>
                        <a:lnTo>
                          <a:pt x="95" y="2"/>
                        </a:lnTo>
                        <a:lnTo>
                          <a:pt x="96" y="3"/>
                        </a:lnTo>
                        <a:lnTo>
                          <a:pt x="97" y="3"/>
                        </a:lnTo>
                        <a:lnTo>
                          <a:pt x="98" y="3"/>
                        </a:lnTo>
                        <a:lnTo>
                          <a:pt x="99" y="3"/>
                        </a:lnTo>
                        <a:lnTo>
                          <a:pt x="100" y="3"/>
                        </a:lnTo>
                        <a:lnTo>
                          <a:pt x="101" y="4"/>
                        </a:lnTo>
                        <a:lnTo>
                          <a:pt x="102" y="4"/>
                        </a:lnTo>
                        <a:lnTo>
                          <a:pt x="103" y="4"/>
                        </a:lnTo>
                        <a:lnTo>
                          <a:pt x="104" y="4"/>
                        </a:lnTo>
                        <a:lnTo>
                          <a:pt x="105" y="5"/>
                        </a:lnTo>
                        <a:lnTo>
                          <a:pt x="106" y="5"/>
                        </a:lnTo>
                        <a:lnTo>
                          <a:pt x="107" y="5"/>
                        </a:lnTo>
                        <a:lnTo>
                          <a:pt x="108" y="6"/>
                        </a:lnTo>
                        <a:lnTo>
                          <a:pt x="109" y="6"/>
                        </a:lnTo>
                        <a:lnTo>
                          <a:pt x="110" y="7"/>
                        </a:lnTo>
                        <a:lnTo>
                          <a:pt x="111" y="7"/>
                        </a:lnTo>
                        <a:lnTo>
                          <a:pt x="112" y="8"/>
                        </a:lnTo>
                        <a:lnTo>
                          <a:pt x="113" y="8"/>
                        </a:lnTo>
                        <a:lnTo>
                          <a:pt x="113" y="9"/>
                        </a:lnTo>
                        <a:lnTo>
                          <a:pt x="114" y="9"/>
                        </a:lnTo>
                        <a:lnTo>
                          <a:pt x="114" y="10"/>
                        </a:lnTo>
                        <a:lnTo>
                          <a:pt x="115" y="10"/>
                        </a:lnTo>
                        <a:lnTo>
                          <a:pt x="115" y="11"/>
                        </a:lnTo>
                        <a:lnTo>
                          <a:pt x="116" y="11"/>
                        </a:lnTo>
                        <a:lnTo>
                          <a:pt x="116" y="12"/>
                        </a:lnTo>
                        <a:lnTo>
                          <a:pt x="116" y="13"/>
                        </a:lnTo>
                        <a:lnTo>
                          <a:pt x="116" y="14"/>
                        </a:lnTo>
                        <a:lnTo>
                          <a:pt x="116" y="15"/>
                        </a:lnTo>
                        <a:lnTo>
                          <a:pt x="115" y="16"/>
                        </a:lnTo>
                        <a:lnTo>
                          <a:pt x="115" y="17"/>
                        </a:lnTo>
                        <a:lnTo>
                          <a:pt x="114" y="17"/>
                        </a:lnTo>
                        <a:lnTo>
                          <a:pt x="114" y="18"/>
                        </a:lnTo>
                        <a:lnTo>
                          <a:pt x="113" y="18"/>
                        </a:lnTo>
                        <a:lnTo>
                          <a:pt x="112" y="19"/>
                        </a:lnTo>
                        <a:lnTo>
                          <a:pt x="111" y="19"/>
                        </a:lnTo>
                        <a:lnTo>
                          <a:pt x="111" y="20"/>
                        </a:lnTo>
                        <a:lnTo>
                          <a:pt x="110" y="20"/>
                        </a:lnTo>
                        <a:lnTo>
                          <a:pt x="109" y="20"/>
                        </a:lnTo>
                        <a:lnTo>
                          <a:pt x="108" y="21"/>
                        </a:lnTo>
                        <a:lnTo>
                          <a:pt x="107" y="21"/>
                        </a:lnTo>
                        <a:lnTo>
                          <a:pt x="106" y="22"/>
                        </a:lnTo>
                        <a:lnTo>
                          <a:pt x="105" y="22"/>
                        </a:lnTo>
                        <a:lnTo>
                          <a:pt x="104" y="22"/>
                        </a:lnTo>
                        <a:lnTo>
                          <a:pt x="103" y="23"/>
                        </a:lnTo>
                        <a:lnTo>
                          <a:pt x="102" y="23"/>
                        </a:lnTo>
                        <a:lnTo>
                          <a:pt x="101" y="23"/>
                        </a:lnTo>
                        <a:lnTo>
                          <a:pt x="100" y="24"/>
                        </a:lnTo>
                        <a:lnTo>
                          <a:pt x="99" y="24"/>
                        </a:lnTo>
                        <a:lnTo>
                          <a:pt x="98" y="24"/>
                        </a:lnTo>
                        <a:lnTo>
                          <a:pt x="97" y="24"/>
                        </a:lnTo>
                        <a:lnTo>
                          <a:pt x="96" y="25"/>
                        </a:lnTo>
                        <a:lnTo>
                          <a:pt x="95" y="25"/>
                        </a:lnTo>
                        <a:lnTo>
                          <a:pt x="94" y="25"/>
                        </a:lnTo>
                        <a:lnTo>
                          <a:pt x="93" y="25"/>
                        </a:lnTo>
                        <a:lnTo>
                          <a:pt x="92" y="26"/>
                        </a:lnTo>
                        <a:lnTo>
                          <a:pt x="91" y="26"/>
                        </a:lnTo>
                        <a:lnTo>
                          <a:pt x="90" y="26"/>
                        </a:lnTo>
                        <a:lnTo>
                          <a:pt x="89" y="26"/>
                        </a:lnTo>
                        <a:lnTo>
                          <a:pt x="88" y="26"/>
                        </a:lnTo>
                        <a:lnTo>
                          <a:pt x="87" y="26"/>
                        </a:lnTo>
                        <a:lnTo>
                          <a:pt x="86" y="27"/>
                        </a:lnTo>
                        <a:lnTo>
                          <a:pt x="85" y="27"/>
                        </a:lnTo>
                        <a:lnTo>
                          <a:pt x="84" y="27"/>
                        </a:lnTo>
                        <a:lnTo>
                          <a:pt x="83" y="27"/>
                        </a:lnTo>
                        <a:lnTo>
                          <a:pt x="82" y="27"/>
                        </a:lnTo>
                        <a:lnTo>
                          <a:pt x="81" y="27"/>
                        </a:lnTo>
                        <a:lnTo>
                          <a:pt x="80" y="27"/>
                        </a:lnTo>
                        <a:lnTo>
                          <a:pt x="79" y="28"/>
                        </a:lnTo>
                        <a:lnTo>
                          <a:pt x="78" y="28"/>
                        </a:lnTo>
                        <a:lnTo>
                          <a:pt x="77" y="28"/>
                        </a:lnTo>
                        <a:lnTo>
                          <a:pt x="76" y="28"/>
                        </a:lnTo>
                        <a:lnTo>
                          <a:pt x="75" y="28"/>
                        </a:lnTo>
                        <a:lnTo>
                          <a:pt x="74" y="28"/>
                        </a:lnTo>
                        <a:lnTo>
                          <a:pt x="73" y="28"/>
                        </a:lnTo>
                        <a:lnTo>
                          <a:pt x="72" y="28"/>
                        </a:lnTo>
                        <a:lnTo>
                          <a:pt x="71" y="28"/>
                        </a:lnTo>
                        <a:lnTo>
                          <a:pt x="70" y="28"/>
                        </a:lnTo>
                        <a:lnTo>
                          <a:pt x="69" y="28"/>
                        </a:lnTo>
                        <a:lnTo>
                          <a:pt x="68" y="28"/>
                        </a:lnTo>
                        <a:lnTo>
                          <a:pt x="67" y="28"/>
                        </a:lnTo>
                        <a:lnTo>
                          <a:pt x="66" y="28"/>
                        </a:lnTo>
                        <a:lnTo>
                          <a:pt x="66" y="29"/>
                        </a:lnTo>
                        <a:lnTo>
                          <a:pt x="65" y="29"/>
                        </a:lnTo>
                        <a:lnTo>
                          <a:pt x="64" y="29"/>
                        </a:lnTo>
                        <a:lnTo>
                          <a:pt x="63" y="29"/>
                        </a:lnTo>
                        <a:lnTo>
                          <a:pt x="62" y="29"/>
                        </a:lnTo>
                        <a:lnTo>
                          <a:pt x="61" y="29"/>
                        </a:lnTo>
                        <a:lnTo>
                          <a:pt x="60" y="29"/>
                        </a:lnTo>
                        <a:lnTo>
                          <a:pt x="59" y="29"/>
                        </a:lnTo>
                        <a:lnTo>
                          <a:pt x="58" y="29"/>
                        </a:lnTo>
                        <a:lnTo>
                          <a:pt x="57" y="29"/>
                        </a:lnTo>
                        <a:lnTo>
                          <a:pt x="56" y="29"/>
                        </a:lnTo>
                        <a:lnTo>
                          <a:pt x="55" y="29"/>
                        </a:lnTo>
                        <a:lnTo>
                          <a:pt x="54" y="29"/>
                        </a:lnTo>
                        <a:lnTo>
                          <a:pt x="53" y="29"/>
                        </a:lnTo>
                        <a:lnTo>
                          <a:pt x="52" y="29"/>
                        </a:lnTo>
                        <a:lnTo>
                          <a:pt x="51" y="29"/>
                        </a:lnTo>
                        <a:lnTo>
                          <a:pt x="50" y="29"/>
                        </a:lnTo>
                        <a:lnTo>
                          <a:pt x="49" y="29"/>
                        </a:lnTo>
                        <a:lnTo>
                          <a:pt x="48" y="29"/>
                        </a:lnTo>
                        <a:lnTo>
                          <a:pt x="47" y="28"/>
                        </a:lnTo>
                        <a:lnTo>
                          <a:pt x="46" y="28"/>
                        </a:lnTo>
                        <a:lnTo>
                          <a:pt x="45" y="28"/>
                        </a:lnTo>
                        <a:lnTo>
                          <a:pt x="44" y="28"/>
                        </a:lnTo>
                        <a:lnTo>
                          <a:pt x="43" y="28"/>
                        </a:lnTo>
                        <a:lnTo>
                          <a:pt x="42" y="28"/>
                        </a:lnTo>
                        <a:lnTo>
                          <a:pt x="41" y="28"/>
                        </a:lnTo>
                        <a:lnTo>
                          <a:pt x="40" y="28"/>
                        </a:lnTo>
                        <a:lnTo>
                          <a:pt x="39" y="28"/>
                        </a:lnTo>
                        <a:lnTo>
                          <a:pt x="38" y="28"/>
                        </a:lnTo>
                        <a:lnTo>
                          <a:pt x="37" y="28"/>
                        </a:lnTo>
                        <a:lnTo>
                          <a:pt x="36" y="28"/>
                        </a:lnTo>
                        <a:lnTo>
                          <a:pt x="35" y="27"/>
                        </a:lnTo>
                        <a:lnTo>
                          <a:pt x="34" y="27"/>
                        </a:lnTo>
                        <a:lnTo>
                          <a:pt x="33" y="27"/>
                        </a:lnTo>
                        <a:lnTo>
                          <a:pt x="32" y="27"/>
                        </a:lnTo>
                        <a:lnTo>
                          <a:pt x="31" y="27"/>
                        </a:lnTo>
                        <a:lnTo>
                          <a:pt x="30" y="27"/>
                        </a:ln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27" y="26"/>
                        </a:lnTo>
                        <a:lnTo>
                          <a:pt x="26" y="26"/>
                        </a:lnTo>
                        <a:lnTo>
                          <a:pt x="25" y="26"/>
                        </a:lnTo>
                        <a:lnTo>
                          <a:pt x="24" y="26"/>
                        </a:lnTo>
                        <a:lnTo>
                          <a:pt x="23" y="25"/>
                        </a:lnTo>
                        <a:lnTo>
                          <a:pt x="22" y="25"/>
                        </a:lnTo>
                        <a:lnTo>
                          <a:pt x="21" y="25"/>
                        </a:lnTo>
                        <a:lnTo>
                          <a:pt x="20" y="25"/>
                        </a:lnTo>
                        <a:lnTo>
                          <a:pt x="19" y="24"/>
                        </a:lnTo>
                        <a:lnTo>
                          <a:pt x="18" y="24"/>
                        </a:lnTo>
                        <a:lnTo>
                          <a:pt x="17" y="24"/>
                        </a:lnTo>
                        <a:lnTo>
                          <a:pt x="16" y="24"/>
                        </a:lnTo>
                        <a:lnTo>
                          <a:pt x="15" y="23"/>
                        </a:lnTo>
                        <a:lnTo>
                          <a:pt x="14" y="23"/>
                        </a:lnTo>
                        <a:lnTo>
                          <a:pt x="13" y="23"/>
                        </a:lnTo>
                        <a:lnTo>
                          <a:pt x="13" y="22"/>
                        </a:lnTo>
                        <a:lnTo>
                          <a:pt x="12" y="22"/>
                        </a:lnTo>
                        <a:lnTo>
                          <a:pt x="11" y="22"/>
                        </a:lnTo>
                        <a:lnTo>
                          <a:pt x="11" y="21"/>
                        </a:lnTo>
                        <a:lnTo>
                          <a:pt x="10" y="21"/>
                        </a:lnTo>
                        <a:lnTo>
                          <a:pt x="9" y="20"/>
                        </a:lnTo>
                        <a:lnTo>
                          <a:pt x="8" y="20"/>
                        </a:lnTo>
                        <a:lnTo>
                          <a:pt x="8" y="19"/>
                        </a:lnTo>
                        <a:lnTo>
                          <a:pt x="7" y="19"/>
                        </a:lnTo>
                        <a:lnTo>
                          <a:pt x="7" y="18"/>
                        </a:lnTo>
                        <a:lnTo>
                          <a:pt x="6" y="18"/>
                        </a:lnTo>
                        <a:lnTo>
                          <a:pt x="6" y="17"/>
                        </a:lnTo>
                        <a:lnTo>
                          <a:pt x="6" y="16"/>
                        </a:lnTo>
                        <a:moveTo>
                          <a:pt x="0" y="16"/>
                        </a:move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1" y="13"/>
                        </a:lnTo>
                        <a:lnTo>
                          <a:pt x="1" y="12"/>
                        </a:lnTo>
                        <a:lnTo>
                          <a:pt x="2" y="12"/>
                        </a:lnTo>
                        <a:lnTo>
                          <a:pt x="2" y="11"/>
                        </a:lnTo>
                        <a:lnTo>
                          <a:pt x="3" y="11"/>
                        </a:lnTo>
                        <a:lnTo>
                          <a:pt x="4" y="11"/>
                        </a:lnTo>
                        <a:lnTo>
                          <a:pt x="4" y="10"/>
                        </a:lnTo>
                        <a:lnTo>
                          <a:pt x="5" y="10"/>
                        </a:lnTo>
                        <a:lnTo>
                          <a:pt x="6" y="9"/>
                        </a:lnTo>
                        <a:lnTo>
                          <a:pt x="7" y="9"/>
                        </a:lnTo>
                        <a:lnTo>
                          <a:pt x="8" y="8"/>
                        </a:lnTo>
                        <a:lnTo>
                          <a:pt x="9" y="8"/>
                        </a:lnTo>
                        <a:lnTo>
                          <a:pt x="10" y="7"/>
                        </a:lnTo>
                        <a:lnTo>
                          <a:pt x="11" y="7"/>
                        </a:lnTo>
                        <a:lnTo>
                          <a:pt x="12" y="7"/>
                        </a:lnTo>
                        <a:lnTo>
                          <a:pt x="13" y="6"/>
                        </a:lnTo>
                        <a:lnTo>
                          <a:pt x="14" y="6"/>
                        </a:lnTo>
                        <a:lnTo>
                          <a:pt x="15" y="6"/>
                        </a:lnTo>
                        <a:lnTo>
                          <a:pt x="16" y="5"/>
                        </a:lnTo>
                        <a:lnTo>
                          <a:pt x="17" y="5"/>
                        </a:lnTo>
                        <a:lnTo>
                          <a:pt x="18" y="5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21" y="4"/>
                        </a:lnTo>
                        <a:lnTo>
                          <a:pt x="22" y="4"/>
                        </a:lnTo>
                        <a:lnTo>
                          <a:pt x="23" y="4"/>
                        </a:lnTo>
                        <a:lnTo>
                          <a:pt x="24" y="3"/>
                        </a:lnTo>
                        <a:lnTo>
                          <a:pt x="25" y="3"/>
                        </a:lnTo>
                        <a:lnTo>
                          <a:pt x="26" y="3"/>
                        </a:lnTo>
                        <a:lnTo>
                          <a:pt x="27" y="3"/>
                        </a:lnTo>
                        <a:lnTo>
                          <a:pt x="28" y="3"/>
                        </a:lnTo>
                        <a:lnTo>
                          <a:pt x="29" y="3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2"/>
                        </a:lnTo>
                        <a:lnTo>
                          <a:pt x="32" y="2"/>
                        </a:lnTo>
                        <a:lnTo>
                          <a:pt x="33" y="2"/>
                        </a:lnTo>
                        <a:lnTo>
                          <a:pt x="34" y="2"/>
                        </a:lnTo>
                        <a:lnTo>
                          <a:pt x="35" y="1"/>
                        </a:lnTo>
                        <a:lnTo>
                          <a:pt x="36" y="1"/>
                        </a:lnTo>
                        <a:lnTo>
                          <a:pt x="37" y="1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1"/>
                        </a:lnTo>
                        <a:lnTo>
                          <a:pt x="42" y="1"/>
                        </a:lnTo>
                        <a:lnTo>
                          <a:pt x="43" y="1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0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lnTo>
                          <a:pt x="87" y="0"/>
                        </a:lnTo>
                        <a:lnTo>
                          <a:pt x="88" y="1"/>
                        </a:lnTo>
                        <a:lnTo>
                          <a:pt x="89" y="1"/>
                        </a:lnTo>
                        <a:lnTo>
                          <a:pt x="90" y="1"/>
                        </a:lnTo>
                        <a:lnTo>
                          <a:pt x="91" y="1"/>
                        </a:lnTo>
                        <a:lnTo>
                          <a:pt x="92" y="1"/>
                        </a:lnTo>
                        <a:lnTo>
                          <a:pt x="93" y="1"/>
                        </a:lnTo>
                        <a:lnTo>
                          <a:pt x="94" y="1"/>
                        </a:lnTo>
                        <a:lnTo>
                          <a:pt x="95" y="1"/>
                        </a:lnTo>
                        <a:lnTo>
                          <a:pt x="96" y="2"/>
                        </a:lnTo>
                        <a:lnTo>
                          <a:pt x="97" y="2"/>
                        </a:lnTo>
                        <a:lnTo>
                          <a:pt x="98" y="2"/>
                        </a:lnTo>
                        <a:lnTo>
                          <a:pt x="99" y="2"/>
                        </a:lnTo>
                        <a:lnTo>
                          <a:pt x="100" y="2"/>
                        </a:lnTo>
                        <a:lnTo>
                          <a:pt x="101" y="2"/>
                        </a:lnTo>
                        <a:lnTo>
                          <a:pt x="102" y="3"/>
                        </a:lnTo>
                        <a:lnTo>
                          <a:pt x="103" y="3"/>
                        </a:lnTo>
                        <a:lnTo>
                          <a:pt x="104" y="3"/>
                        </a:lnTo>
                        <a:lnTo>
                          <a:pt x="105" y="3"/>
                        </a:lnTo>
                        <a:lnTo>
                          <a:pt x="106" y="3"/>
                        </a:lnTo>
                        <a:lnTo>
                          <a:pt x="106" y="4"/>
                        </a:lnTo>
                        <a:lnTo>
                          <a:pt x="107" y="4"/>
                        </a:lnTo>
                        <a:lnTo>
                          <a:pt x="108" y="4"/>
                        </a:lnTo>
                        <a:lnTo>
                          <a:pt x="109" y="4"/>
                        </a:lnTo>
                        <a:lnTo>
                          <a:pt x="110" y="5"/>
                        </a:lnTo>
                        <a:lnTo>
                          <a:pt x="111" y="5"/>
                        </a:lnTo>
                        <a:lnTo>
                          <a:pt x="112" y="5"/>
                        </a:lnTo>
                        <a:lnTo>
                          <a:pt x="113" y="6"/>
                        </a:lnTo>
                        <a:lnTo>
                          <a:pt x="114" y="6"/>
                        </a:lnTo>
                        <a:lnTo>
                          <a:pt x="115" y="6"/>
                        </a:lnTo>
                        <a:lnTo>
                          <a:pt x="116" y="7"/>
                        </a:lnTo>
                        <a:lnTo>
                          <a:pt x="117" y="7"/>
                        </a:lnTo>
                        <a:lnTo>
                          <a:pt x="118" y="8"/>
                        </a:lnTo>
                        <a:lnTo>
                          <a:pt x="119" y="8"/>
                        </a:lnTo>
                        <a:lnTo>
                          <a:pt x="119" y="9"/>
                        </a:lnTo>
                        <a:lnTo>
                          <a:pt x="120" y="9"/>
                        </a:lnTo>
                        <a:lnTo>
                          <a:pt x="120" y="10"/>
                        </a:lnTo>
                        <a:lnTo>
                          <a:pt x="121" y="10"/>
                        </a:lnTo>
                        <a:lnTo>
                          <a:pt x="121" y="11"/>
                        </a:lnTo>
                        <a:lnTo>
                          <a:pt x="122" y="11"/>
                        </a:lnTo>
                        <a:lnTo>
                          <a:pt x="122" y="12"/>
                        </a:lnTo>
                        <a:lnTo>
                          <a:pt x="122" y="13"/>
                        </a:lnTo>
                        <a:lnTo>
                          <a:pt x="123" y="13"/>
                        </a:lnTo>
                        <a:lnTo>
                          <a:pt x="123" y="14"/>
                        </a:lnTo>
                        <a:lnTo>
                          <a:pt x="122" y="14"/>
                        </a:lnTo>
                        <a:lnTo>
                          <a:pt x="122" y="15"/>
                        </a:lnTo>
                        <a:lnTo>
                          <a:pt x="122" y="16"/>
                        </a:lnTo>
                        <a:lnTo>
                          <a:pt x="121" y="16"/>
                        </a:lnTo>
                        <a:lnTo>
                          <a:pt x="121" y="17"/>
                        </a:lnTo>
                        <a:lnTo>
                          <a:pt x="120" y="17"/>
                        </a:lnTo>
                        <a:lnTo>
                          <a:pt x="120" y="18"/>
                        </a:lnTo>
                        <a:lnTo>
                          <a:pt x="119" y="19"/>
                        </a:lnTo>
                        <a:lnTo>
                          <a:pt x="118" y="19"/>
                        </a:lnTo>
                        <a:lnTo>
                          <a:pt x="118" y="20"/>
                        </a:lnTo>
                        <a:lnTo>
                          <a:pt x="117" y="20"/>
                        </a:lnTo>
                        <a:lnTo>
                          <a:pt x="116" y="20"/>
                        </a:lnTo>
                        <a:lnTo>
                          <a:pt x="116" y="21"/>
                        </a:lnTo>
                        <a:lnTo>
                          <a:pt x="115" y="21"/>
                        </a:lnTo>
                        <a:lnTo>
                          <a:pt x="114" y="21"/>
                        </a:lnTo>
                        <a:lnTo>
                          <a:pt x="114" y="22"/>
                        </a:lnTo>
                        <a:lnTo>
                          <a:pt x="113" y="22"/>
                        </a:lnTo>
                        <a:lnTo>
                          <a:pt x="112" y="22"/>
                        </a:lnTo>
                        <a:lnTo>
                          <a:pt x="111" y="23"/>
                        </a:lnTo>
                        <a:lnTo>
                          <a:pt x="110" y="23"/>
                        </a:lnTo>
                        <a:lnTo>
                          <a:pt x="109" y="23"/>
                        </a:lnTo>
                        <a:lnTo>
                          <a:pt x="108" y="24"/>
                        </a:lnTo>
                        <a:lnTo>
                          <a:pt x="107" y="24"/>
                        </a:lnTo>
                        <a:lnTo>
                          <a:pt x="106" y="24"/>
                        </a:lnTo>
                        <a:lnTo>
                          <a:pt x="105" y="25"/>
                        </a:lnTo>
                        <a:lnTo>
                          <a:pt x="104" y="25"/>
                        </a:lnTo>
                        <a:lnTo>
                          <a:pt x="103" y="25"/>
                        </a:lnTo>
                        <a:lnTo>
                          <a:pt x="102" y="25"/>
                        </a:lnTo>
                        <a:lnTo>
                          <a:pt x="101" y="26"/>
                        </a:lnTo>
                        <a:lnTo>
                          <a:pt x="100" y="26"/>
                        </a:lnTo>
                        <a:lnTo>
                          <a:pt x="99" y="26"/>
                        </a:lnTo>
                        <a:lnTo>
                          <a:pt x="98" y="26"/>
                        </a:lnTo>
                        <a:lnTo>
                          <a:pt x="97" y="26"/>
                        </a:lnTo>
                        <a:lnTo>
                          <a:pt x="96" y="27"/>
                        </a:lnTo>
                        <a:lnTo>
                          <a:pt x="95" y="27"/>
                        </a:lnTo>
                        <a:lnTo>
                          <a:pt x="94" y="27"/>
                        </a:lnTo>
                        <a:lnTo>
                          <a:pt x="93" y="27"/>
                        </a:lnTo>
                        <a:lnTo>
                          <a:pt x="92" y="27"/>
                        </a:lnTo>
                        <a:lnTo>
                          <a:pt x="91" y="27"/>
                        </a:lnTo>
                        <a:lnTo>
                          <a:pt x="90" y="28"/>
                        </a:lnTo>
                        <a:lnTo>
                          <a:pt x="89" y="28"/>
                        </a:lnTo>
                        <a:lnTo>
                          <a:pt x="88" y="28"/>
                        </a:lnTo>
                        <a:lnTo>
                          <a:pt x="87" y="28"/>
                        </a:lnTo>
                        <a:lnTo>
                          <a:pt x="86" y="28"/>
                        </a:lnTo>
                        <a:lnTo>
                          <a:pt x="85" y="28"/>
                        </a:lnTo>
                        <a:lnTo>
                          <a:pt x="84" y="28"/>
                        </a:lnTo>
                        <a:lnTo>
                          <a:pt x="82" y="29"/>
                        </a:lnTo>
                        <a:lnTo>
                          <a:pt x="81" y="29"/>
                        </a:lnTo>
                        <a:lnTo>
                          <a:pt x="80" y="29"/>
                        </a:lnTo>
                        <a:lnTo>
                          <a:pt x="79" y="29"/>
                        </a:lnTo>
                        <a:lnTo>
                          <a:pt x="78" y="29"/>
                        </a:lnTo>
                        <a:lnTo>
                          <a:pt x="77" y="29"/>
                        </a:lnTo>
                        <a:lnTo>
                          <a:pt x="76" y="29"/>
                        </a:lnTo>
                        <a:lnTo>
                          <a:pt x="75" y="29"/>
                        </a:lnTo>
                        <a:lnTo>
                          <a:pt x="74" y="29"/>
                        </a:lnTo>
                        <a:lnTo>
                          <a:pt x="73" y="29"/>
                        </a:lnTo>
                        <a:lnTo>
                          <a:pt x="72" y="30"/>
                        </a:lnTo>
                        <a:lnTo>
                          <a:pt x="71" y="30"/>
                        </a:lnTo>
                        <a:lnTo>
                          <a:pt x="70" y="30"/>
                        </a:lnTo>
                        <a:lnTo>
                          <a:pt x="69" y="30"/>
                        </a:lnTo>
                        <a:lnTo>
                          <a:pt x="68" y="30"/>
                        </a:lnTo>
                        <a:lnTo>
                          <a:pt x="67" y="30"/>
                        </a:lnTo>
                        <a:lnTo>
                          <a:pt x="66" y="30"/>
                        </a:lnTo>
                        <a:lnTo>
                          <a:pt x="64" y="30"/>
                        </a:lnTo>
                        <a:lnTo>
                          <a:pt x="63" y="30"/>
                        </a:lnTo>
                        <a:lnTo>
                          <a:pt x="62" y="30"/>
                        </a:lnTo>
                        <a:lnTo>
                          <a:pt x="61" y="30"/>
                        </a:lnTo>
                        <a:lnTo>
                          <a:pt x="60" y="30"/>
                        </a:lnTo>
                        <a:lnTo>
                          <a:pt x="59" y="30"/>
                        </a:lnTo>
                        <a:lnTo>
                          <a:pt x="58" y="30"/>
                        </a:lnTo>
                        <a:lnTo>
                          <a:pt x="57" y="30"/>
                        </a:lnTo>
                        <a:lnTo>
                          <a:pt x="56" y="30"/>
                        </a:lnTo>
                        <a:lnTo>
                          <a:pt x="55" y="30"/>
                        </a:lnTo>
                        <a:lnTo>
                          <a:pt x="54" y="30"/>
                        </a:lnTo>
                        <a:lnTo>
                          <a:pt x="53" y="30"/>
                        </a:lnTo>
                        <a:lnTo>
                          <a:pt x="52" y="30"/>
                        </a:lnTo>
                        <a:lnTo>
                          <a:pt x="50" y="30"/>
                        </a:lnTo>
                        <a:lnTo>
                          <a:pt x="49" y="30"/>
                        </a:lnTo>
                        <a:lnTo>
                          <a:pt x="48" y="30"/>
                        </a:lnTo>
                        <a:lnTo>
                          <a:pt x="47" y="30"/>
                        </a:lnTo>
                        <a:lnTo>
                          <a:pt x="46" y="30"/>
                        </a:lnTo>
                        <a:lnTo>
                          <a:pt x="45" y="30"/>
                        </a:lnTo>
                        <a:lnTo>
                          <a:pt x="44" y="30"/>
                        </a:lnTo>
                        <a:lnTo>
                          <a:pt x="43" y="30"/>
                        </a:lnTo>
                        <a:lnTo>
                          <a:pt x="42" y="30"/>
                        </a:lnTo>
                        <a:lnTo>
                          <a:pt x="41" y="30"/>
                        </a:lnTo>
                        <a:lnTo>
                          <a:pt x="40" y="30"/>
                        </a:lnTo>
                        <a:lnTo>
                          <a:pt x="39" y="29"/>
                        </a:lnTo>
                        <a:lnTo>
                          <a:pt x="38" y="29"/>
                        </a:lnTo>
                        <a:lnTo>
                          <a:pt x="37" y="29"/>
                        </a:lnTo>
                        <a:lnTo>
                          <a:pt x="36" y="29"/>
                        </a:lnTo>
                        <a:lnTo>
                          <a:pt x="35" y="29"/>
                        </a:lnTo>
                        <a:lnTo>
                          <a:pt x="34" y="29"/>
                        </a:lnTo>
                        <a:lnTo>
                          <a:pt x="33" y="29"/>
                        </a:lnTo>
                        <a:lnTo>
                          <a:pt x="32" y="29"/>
                        </a:lnTo>
                        <a:lnTo>
                          <a:pt x="31" y="29"/>
                        </a:lnTo>
                        <a:lnTo>
                          <a:pt x="30" y="29"/>
                        </a:lnTo>
                        <a:lnTo>
                          <a:pt x="29" y="28"/>
                        </a:lnTo>
                        <a:lnTo>
                          <a:pt x="28" y="28"/>
                        </a:lnTo>
                        <a:lnTo>
                          <a:pt x="27" y="28"/>
                        </a:lnTo>
                        <a:lnTo>
                          <a:pt x="26" y="28"/>
                        </a:lnTo>
                        <a:lnTo>
                          <a:pt x="25" y="28"/>
                        </a:lnTo>
                        <a:lnTo>
                          <a:pt x="24" y="28"/>
                        </a:lnTo>
                        <a:lnTo>
                          <a:pt x="23" y="28"/>
                        </a:lnTo>
                        <a:lnTo>
                          <a:pt x="22" y="27"/>
                        </a:lnTo>
                        <a:lnTo>
                          <a:pt x="21" y="27"/>
                        </a:lnTo>
                        <a:lnTo>
                          <a:pt x="20" y="27"/>
                        </a:lnTo>
                        <a:lnTo>
                          <a:pt x="19" y="27"/>
                        </a:lnTo>
                        <a:lnTo>
                          <a:pt x="18" y="27"/>
                        </a:lnTo>
                        <a:lnTo>
                          <a:pt x="17" y="26"/>
                        </a:lnTo>
                        <a:lnTo>
                          <a:pt x="16" y="26"/>
                        </a:lnTo>
                        <a:lnTo>
                          <a:pt x="15" y="26"/>
                        </a:lnTo>
                        <a:lnTo>
                          <a:pt x="14" y="26"/>
                        </a:lnTo>
                        <a:lnTo>
                          <a:pt x="14" y="25"/>
                        </a:lnTo>
                        <a:lnTo>
                          <a:pt x="13" y="25"/>
                        </a:lnTo>
                        <a:lnTo>
                          <a:pt x="12" y="25"/>
                        </a:lnTo>
                        <a:lnTo>
                          <a:pt x="11" y="25"/>
                        </a:lnTo>
                        <a:lnTo>
                          <a:pt x="10" y="24"/>
                        </a:lnTo>
                        <a:lnTo>
                          <a:pt x="9" y="24"/>
                        </a:lnTo>
                        <a:lnTo>
                          <a:pt x="8" y="24"/>
                        </a:lnTo>
                        <a:lnTo>
                          <a:pt x="7" y="23"/>
                        </a:lnTo>
                        <a:lnTo>
                          <a:pt x="6" y="23"/>
                        </a:lnTo>
                        <a:lnTo>
                          <a:pt x="5" y="22"/>
                        </a:lnTo>
                        <a:lnTo>
                          <a:pt x="4" y="22"/>
                        </a:lnTo>
                        <a:lnTo>
                          <a:pt x="3" y="21"/>
                        </a:lnTo>
                        <a:lnTo>
                          <a:pt x="2" y="21"/>
                        </a:lnTo>
                        <a:lnTo>
                          <a:pt x="2" y="20"/>
                        </a:lnTo>
                        <a:lnTo>
                          <a:pt x="1" y="20"/>
                        </a:lnTo>
                        <a:lnTo>
                          <a:pt x="1" y="19"/>
                        </a:lnTo>
                        <a:lnTo>
                          <a:pt x="0" y="19"/>
                        </a:ln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85" name="Freeform 1949"/>
                  <p:cNvSpPr>
                    <a:spLocks noChangeArrowheads="1"/>
                  </p:cNvSpPr>
                  <p:nvPr/>
                </p:nvSpPr>
                <p:spPr bwMode="auto">
                  <a:xfrm>
                    <a:off x="280" y="34"/>
                    <a:ext cx="96" cy="271"/>
                  </a:xfrm>
                  <a:custGeom>
                    <a:avLst/>
                    <a:gdLst>
                      <a:gd name="T0" fmla="*/ 2 w 95"/>
                      <a:gd name="T1" fmla="*/ 0 h 271"/>
                      <a:gd name="T2" fmla="*/ 88 w 95"/>
                      <a:gd name="T3" fmla="*/ 4 h 271"/>
                      <a:gd name="T4" fmla="*/ 93 w 95"/>
                      <a:gd name="T5" fmla="*/ 6 h 271"/>
                      <a:gd name="T6" fmla="*/ 97 w 95"/>
                      <a:gd name="T7" fmla="*/ 12 h 271"/>
                      <a:gd name="T8" fmla="*/ 94 w 95"/>
                      <a:gd name="T9" fmla="*/ 249 h 271"/>
                      <a:gd name="T10" fmla="*/ 91 w 95"/>
                      <a:gd name="T11" fmla="*/ 256 h 271"/>
                      <a:gd name="T12" fmla="*/ 85 w 95"/>
                      <a:gd name="T13" fmla="*/ 260 h 271"/>
                      <a:gd name="T14" fmla="*/ 0 w 95"/>
                      <a:gd name="T15" fmla="*/ 271 h 271"/>
                      <a:gd name="T16" fmla="*/ 2 w 95"/>
                      <a:gd name="T17" fmla="*/ 0 h 27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5"/>
                      <a:gd name="T28" fmla="*/ 0 h 271"/>
                      <a:gd name="T29" fmla="*/ 95 w 95"/>
                      <a:gd name="T30" fmla="*/ 271 h 27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5" h="271">
                        <a:moveTo>
                          <a:pt x="2" y="0"/>
                        </a:moveTo>
                        <a:lnTo>
                          <a:pt x="86" y="4"/>
                        </a:lnTo>
                        <a:cubicBezTo>
                          <a:pt x="86" y="4"/>
                          <a:pt x="89" y="4"/>
                          <a:pt x="91" y="6"/>
                        </a:cubicBezTo>
                        <a:cubicBezTo>
                          <a:pt x="91" y="6"/>
                          <a:pt x="94" y="9"/>
                          <a:pt x="95" y="12"/>
                        </a:cubicBezTo>
                        <a:lnTo>
                          <a:pt x="92" y="249"/>
                        </a:lnTo>
                        <a:cubicBezTo>
                          <a:pt x="92" y="249"/>
                          <a:pt x="91" y="253"/>
                          <a:pt x="89" y="256"/>
                        </a:cubicBezTo>
                        <a:cubicBezTo>
                          <a:pt x="89" y="256"/>
                          <a:pt x="86" y="259"/>
                          <a:pt x="83" y="260"/>
                        </a:cubicBezTo>
                        <a:lnTo>
                          <a:pt x="0" y="271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86" name="Freeform 1950"/>
                  <p:cNvSpPr>
                    <a:spLocks noChangeArrowheads="1"/>
                  </p:cNvSpPr>
                  <p:nvPr/>
                </p:nvSpPr>
                <p:spPr bwMode="auto">
                  <a:xfrm>
                    <a:off x="186" y="34"/>
                    <a:ext cx="103" cy="271"/>
                  </a:xfrm>
                  <a:custGeom>
                    <a:avLst/>
                    <a:gdLst>
                      <a:gd name="T0" fmla="*/ 63 w 103"/>
                      <a:gd name="T1" fmla="*/ 6 h 270"/>
                      <a:gd name="T2" fmla="*/ 94 w 103"/>
                      <a:gd name="T3" fmla="*/ 0 h 270"/>
                      <a:gd name="T4" fmla="*/ 98 w 103"/>
                      <a:gd name="T5" fmla="*/ 1 h 270"/>
                      <a:gd name="T6" fmla="*/ 101 w 103"/>
                      <a:gd name="T7" fmla="*/ 4 h 270"/>
                      <a:gd name="T8" fmla="*/ 103 w 103"/>
                      <a:gd name="T9" fmla="*/ 8 h 270"/>
                      <a:gd name="T10" fmla="*/ 101 w 103"/>
                      <a:gd name="T11" fmla="*/ 264 h 270"/>
                      <a:gd name="T12" fmla="*/ 100 w 103"/>
                      <a:gd name="T13" fmla="*/ 268 h 270"/>
                      <a:gd name="T14" fmla="*/ 97 w 103"/>
                      <a:gd name="T15" fmla="*/ 271 h 270"/>
                      <a:gd name="T16" fmla="*/ 93 w 103"/>
                      <a:gd name="T17" fmla="*/ 272 h 270"/>
                      <a:gd name="T18" fmla="*/ 0 w 103"/>
                      <a:gd name="T19" fmla="*/ 233 h 270"/>
                      <a:gd name="T20" fmla="*/ 69 w 103"/>
                      <a:gd name="T21" fmla="*/ 226 h 270"/>
                      <a:gd name="T22" fmla="*/ 63 w 103"/>
                      <a:gd name="T23" fmla="*/ 6 h 27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03"/>
                      <a:gd name="T37" fmla="*/ 0 h 270"/>
                      <a:gd name="T38" fmla="*/ 103 w 103"/>
                      <a:gd name="T39" fmla="*/ 270 h 27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03" h="270">
                        <a:moveTo>
                          <a:pt x="63" y="6"/>
                        </a:moveTo>
                        <a:lnTo>
                          <a:pt x="94" y="0"/>
                        </a:lnTo>
                        <a:cubicBezTo>
                          <a:pt x="94" y="0"/>
                          <a:pt x="96" y="0"/>
                          <a:pt x="98" y="1"/>
                        </a:cubicBezTo>
                        <a:cubicBezTo>
                          <a:pt x="98" y="1"/>
                          <a:pt x="100" y="2"/>
                          <a:pt x="101" y="4"/>
                        </a:cubicBezTo>
                        <a:cubicBezTo>
                          <a:pt x="101" y="4"/>
                          <a:pt x="102" y="6"/>
                          <a:pt x="103" y="8"/>
                        </a:cubicBezTo>
                        <a:lnTo>
                          <a:pt x="101" y="262"/>
                        </a:lnTo>
                        <a:cubicBezTo>
                          <a:pt x="101" y="262"/>
                          <a:pt x="101" y="264"/>
                          <a:pt x="100" y="266"/>
                        </a:cubicBezTo>
                        <a:cubicBezTo>
                          <a:pt x="100" y="266"/>
                          <a:pt x="99" y="268"/>
                          <a:pt x="97" y="269"/>
                        </a:cubicBezTo>
                        <a:cubicBezTo>
                          <a:pt x="97" y="269"/>
                          <a:pt x="95" y="270"/>
                          <a:pt x="93" y="270"/>
                        </a:cubicBezTo>
                        <a:lnTo>
                          <a:pt x="0" y="231"/>
                        </a:lnTo>
                        <a:lnTo>
                          <a:pt x="69" y="224"/>
                        </a:lnTo>
                        <a:lnTo>
                          <a:pt x="63" y="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87" name="Freeform 1951"/>
                  <p:cNvSpPr>
                    <a:spLocks noChangeArrowheads="1"/>
                  </p:cNvSpPr>
                  <p:nvPr/>
                </p:nvSpPr>
                <p:spPr bwMode="auto">
                  <a:xfrm>
                    <a:off x="200" y="46"/>
                    <a:ext cx="80" cy="246"/>
                  </a:xfrm>
                  <a:custGeom>
                    <a:avLst/>
                    <a:gdLst>
                      <a:gd name="T0" fmla="*/ 49 w 80"/>
                      <a:gd name="T1" fmla="*/ 4 h 246"/>
                      <a:gd name="T2" fmla="*/ 75 w 80"/>
                      <a:gd name="T3" fmla="*/ 0 h 246"/>
                      <a:gd name="T4" fmla="*/ 77 w 80"/>
                      <a:gd name="T5" fmla="*/ 0 h 246"/>
                      <a:gd name="T6" fmla="*/ 79 w 80"/>
                      <a:gd name="T7" fmla="*/ 2 h 246"/>
                      <a:gd name="T8" fmla="*/ 80 w 80"/>
                      <a:gd name="T9" fmla="*/ 4 h 246"/>
                      <a:gd name="T10" fmla="*/ 79 w 80"/>
                      <a:gd name="T11" fmla="*/ 241 h 246"/>
                      <a:gd name="T12" fmla="*/ 78 w 80"/>
                      <a:gd name="T13" fmla="*/ 243 h 246"/>
                      <a:gd name="T14" fmla="*/ 76 w 80"/>
                      <a:gd name="T15" fmla="*/ 245 h 246"/>
                      <a:gd name="T16" fmla="*/ 74 w 80"/>
                      <a:gd name="T17" fmla="*/ 246 h 246"/>
                      <a:gd name="T18" fmla="*/ 0 w 80"/>
                      <a:gd name="T19" fmla="*/ 218 h 246"/>
                      <a:gd name="T20" fmla="*/ 56 w 80"/>
                      <a:gd name="T21" fmla="*/ 213 h 246"/>
                      <a:gd name="T22" fmla="*/ 49 w 80"/>
                      <a:gd name="T23" fmla="*/ 4 h 24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0"/>
                      <a:gd name="T37" fmla="*/ 0 h 246"/>
                      <a:gd name="T38" fmla="*/ 80 w 80"/>
                      <a:gd name="T39" fmla="*/ 246 h 24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0" h="246">
                        <a:moveTo>
                          <a:pt x="49" y="4"/>
                        </a:moveTo>
                        <a:lnTo>
                          <a:pt x="75" y="0"/>
                        </a:lnTo>
                        <a:cubicBezTo>
                          <a:pt x="75" y="0"/>
                          <a:pt x="76" y="0"/>
                          <a:pt x="77" y="0"/>
                        </a:cubicBezTo>
                        <a:cubicBezTo>
                          <a:pt x="77" y="0"/>
                          <a:pt x="78" y="1"/>
                          <a:pt x="79" y="2"/>
                        </a:cubicBezTo>
                        <a:cubicBezTo>
                          <a:pt x="79" y="2"/>
                          <a:pt x="80" y="3"/>
                          <a:pt x="80" y="4"/>
                        </a:cubicBezTo>
                        <a:lnTo>
                          <a:pt x="79" y="241"/>
                        </a:lnTo>
                        <a:cubicBezTo>
                          <a:pt x="79" y="241"/>
                          <a:pt x="78" y="242"/>
                          <a:pt x="78" y="243"/>
                        </a:cubicBezTo>
                        <a:cubicBezTo>
                          <a:pt x="78" y="243"/>
                          <a:pt x="77" y="245"/>
                          <a:pt x="76" y="245"/>
                        </a:cubicBezTo>
                        <a:cubicBezTo>
                          <a:pt x="76" y="245"/>
                          <a:pt x="75" y="246"/>
                          <a:pt x="74" y="246"/>
                        </a:cubicBezTo>
                        <a:lnTo>
                          <a:pt x="0" y="218"/>
                        </a:lnTo>
                        <a:lnTo>
                          <a:pt x="56" y="213"/>
                        </a:lnTo>
                        <a:lnTo>
                          <a:pt x="49" y="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88" name="Freeform 195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4" cy="285"/>
                  </a:xfrm>
                  <a:custGeom>
                    <a:avLst/>
                    <a:gdLst>
                      <a:gd name="T0" fmla="*/ 4 w 14"/>
                      <a:gd name="T1" fmla="*/ 0 h 285"/>
                      <a:gd name="T2" fmla="*/ 0 w 14"/>
                      <a:gd name="T3" fmla="*/ 4 h 285"/>
                      <a:gd name="T4" fmla="*/ 11 w 14"/>
                      <a:gd name="T5" fmla="*/ 284 h 285"/>
                      <a:gd name="T6" fmla="*/ 14 w 14"/>
                      <a:gd name="T7" fmla="*/ 285 h 285"/>
                      <a:gd name="T8" fmla="*/ 4 w 14"/>
                      <a:gd name="T9" fmla="*/ 0 h 28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"/>
                      <a:gd name="T16" fmla="*/ 0 h 285"/>
                      <a:gd name="T17" fmla="*/ 14 w 14"/>
                      <a:gd name="T18" fmla="*/ 285 h 28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" h="285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11" y="284"/>
                        </a:lnTo>
                        <a:lnTo>
                          <a:pt x="14" y="285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89" name="Freeform 1953"/>
                  <p:cNvSpPr>
                    <a:spLocks noChangeArrowheads="1"/>
                  </p:cNvSpPr>
                  <p:nvPr/>
                </p:nvSpPr>
                <p:spPr bwMode="auto">
                  <a:xfrm>
                    <a:off x="118" y="270"/>
                    <a:ext cx="43" cy="37"/>
                  </a:xfrm>
                  <a:custGeom>
                    <a:avLst/>
                    <a:gdLst>
                      <a:gd name="T0" fmla="*/ 38 w 43"/>
                      <a:gd name="T1" fmla="*/ 0 h 36"/>
                      <a:gd name="T2" fmla="*/ 43 w 43"/>
                      <a:gd name="T3" fmla="*/ 33 h 36"/>
                      <a:gd name="T4" fmla="*/ 2 w 43"/>
                      <a:gd name="T5" fmla="*/ 38 h 36"/>
                      <a:gd name="T6" fmla="*/ 0 w 43"/>
                      <a:gd name="T7" fmla="*/ 3 h 36"/>
                      <a:gd name="T8" fmla="*/ 38 w 43"/>
                      <a:gd name="T9" fmla="*/ 0 h 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36"/>
                      <a:gd name="T17" fmla="*/ 43 w 43"/>
                      <a:gd name="T18" fmla="*/ 36 h 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36">
                        <a:moveTo>
                          <a:pt x="38" y="0"/>
                        </a:moveTo>
                        <a:lnTo>
                          <a:pt x="43" y="31"/>
                        </a:lnTo>
                        <a:lnTo>
                          <a:pt x="2" y="36"/>
                        </a:lnTo>
                        <a:lnTo>
                          <a:pt x="0" y="3"/>
                        </a:lnTo>
                        <a:lnTo>
                          <a:pt x="38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90" name="Freeform 1954"/>
                  <p:cNvSpPr>
                    <a:spLocks noChangeArrowheads="1"/>
                  </p:cNvSpPr>
                  <p:nvPr/>
                </p:nvSpPr>
                <p:spPr bwMode="auto">
                  <a:xfrm>
                    <a:off x="113" y="274"/>
                    <a:ext cx="7" cy="33"/>
                  </a:xfrm>
                  <a:custGeom>
                    <a:avLst/>
                    <a:gdLst>
                      <a:gd name="T0" fmla="*/ 0 w 7"/>
                      <a:gd name="T1" fmla="*/ 0 h 33"/>
                      <a:gd name="T2" fmla="*/ 1 w 7"/>
                      <a:gd name="T3" fmla="*/ 31 h 33"/>
                      <a:gd name="T4" fmla="*/ 7 w 7"/>
                      <a:gd name="T5" fmla="*/ 33 h 33"/>
                      <a:gd name="T6" fmla="*/ 4 w 7"/>
                      <a:gd name="T7" fmla="*/ 0 h 33"/>
                      <a:gd name="T8" fmla="*/ 0 w 7"/>
                      <a:gd name="T9" fmla="*/ 0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33"/>
                      <a:gd name="T17" fmla="*/ 7 w 7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33">
                        <a:moveTo>
                          <a:pt x="0" y="0"/>
                        </a:moveTo>
                        <a:lnTo>
                          <a:pt x="1" y="31"/>
                        </a:lnTo>
                        <a:lnTo>
                          <a:pt x="7" y="33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91" name="Freeform 1955"/>
                  <p:cNvSpPr>
                    <a:spLocks noChangeArrowheads="1"/>
                  </p:cNvSpPr>
                  <p:nvPr/>
                </p:nvSpPr>
                <p:spPr bwMode="auto">
                  <a:xfrm>
                    <a:off x="98" y="322"/>
                    <a:ext cx="102" cy="15"/>
                  </a:xfrm>
                  <a:custGeom>
                    <a:avLst/>
                    <a:gdLst>
                      <a:gd name="T0" fmla="*/ 0 w 102"/>
                      <a:gd name="T1" fmla="*/ 10 h 15"/>
                      <a:gd name="T2" fmla="*/ 102 w 102"/>
                      <a:gd name="T3" fmla="*/ 7 h 15"/>
                      <a:gd name="T4" fmla="*/ 100 w 102"/>
                      <a:gd name="T5" fmla="*/ 0 h 15"/>
                      <a:gd name="T6" fmla="*/ 4 w 102"/>
                      <a:gd name="T7" fmla="*/ 5 h 15"/>
                      <a:gd name="T8" fmla="*/ 0 w 102"/>
                      <a:gd name="T9" fmla="*/ 1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2"/>
                      <a:gd name="T16" fmla="*/ 0 h 15"/>
                      <a:gd name="T17" fmla="*/ 102 w 102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2" h="15">
                        <a:moveTo>
                          <a:pt x="0" y="10"/>
                        </a:moveTo>
                        <a:cubicBezTo>
                          <a:pt x="0" y="10"/>
                          <a:pt x="51" y="21"/>
                          <a:pt x="102" y="7"/>
                        </a:cubicBezTo>
                        <a:lnTo>
                          <a:pt x="100" y="0"/>
                        </a:lnTo>
                        <a:cubicBezTo>
                          <a:pt x="100" y="0"/>
                          <a:pt x="53" y="15"/>
                          <a:pt x="4" y="5"/>
                        </a:cubicBezTo>
                        <a:lnTo>
                          <a:pt x="0" y="1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92" name="Freeform 1956"/>
                  <p:cNvSpPr>
                    <a:spLocks noChangeArrowheads="1"/>
                  </p:cNvSpPr>
                  <p:nvPr/>
                </p:nvSpPr>
                <p:spPr bwMode="auto">
                  <a:xfrm>
                    <a:off x="128" y="326"/>
                    <a:ext cx="45" cy="4"/>
                  </a:xfrm>
                  <a:custGeom>
                    <a:avLst/>
                    <a:gdLst>
                      <a:gd name="T0" fmla="*/ 0 w 45"/>
                      <a:gd name="T1" fmla="*/ 4 h 3"/>
                      <a:gd name="T2" fmla="*/ 45 w 45"/>
                      <a:gd name="T3" fmla="*/ 0 h 3"/>
                      <a:gd name="T4" fmla="*/ 0 w 45"/>
                      <a:gd name="T5" fmla="*/ 4 h 3"/>
                      <a:gd name="T6" fmla="*/ 0 60000 65536"/>
                      <a:gd name="T7" fmla="*/ 0 60000 65536"/>
                      <a:gd name="T8" fmla="*/ 0 60000 65536"/>
                      <a:gd name="T9" fmla="*/ 0 w 45"/>
                      <a:gd name="T10" fmla="*/ 0 h 3"/>
                      <a:gd name="T11" fmla="*/ 45 w 45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5" h="3">
                        <a:moveTo>
                          <a:pt x="0" y="2"/>
                        </a:moveTo>
                        <a:cubicBezTo>
                          <a:pt x="0" y="2"/>
                          <a:pt x="22" y="5"/>
                          <a:pt x="45" y="0"/>
                        </a:cubicBezTo>
                        <a:cubicBezTo>
                          <a:pt x="45" y="0"/>
                          <a:pt x="22" y="1"/>
                          <a:pt x="0" y="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93" name="Freeform 1957"/>
                  <p:cNvSpPr>
                    <a:spLocks noChangeArrowheads="1"/>
                  </p:cNvSpPr>
                  <p:nvPr/>
                </p:nvSpPr>
                <p:spPr bwMode="auto">
                  <a:xfrm>
                    <a:off x="117" y="302"/>
                    <a:ext cx="44" cy="22"/>
                  </a:xfrm>
                  <a:custGeom>
                    <a:avLst/>
                    <a:gdLst>
                      <a:gd name="T0" fmla="*/ 3 w 43"/>
                      <a:gd name="T1" fmla="*/ 5 h 22"/>
                      <a:gd name="T2" fmla="*/ 0 w 43"/>
                      <a:gd name="T3" fmla="*/ 21 h 22"/>
                      <a:gd name="T4" fmla="*/ 40 w 43"/>
                      <a:gd name="T5" fmla="*/ 20 h 22"/>
                      <a:gd name="T6" fmla="*/ 45 w 43"/>
                      <a:gd name="T7" fmla="*/ 0 h 22"/>
                      <a:gd name="T8" fmla="*/ 3 w 43"/>
                      <a:gd name="T9" fmla="*/ 5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22"/>
                      <a:gd name="T17" fmla="*/ 43 w 43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22">
                        <a:moveTo>
                          <a:pt x="3" y="5"/>
                        </a:moveTo>
                        <a:lnTo>
                          <a:pt x="0" y="21"/>
                        </a:lnTo>
                        <a:cubicBezTo>
                          <a:pt x="0" y="21"/>
                          <a:pt x="19" y="24"/>
                          <a:pt x="38" y="20"/>
                        </a:cubicBezTo>
                        <a:lnTo>
                          <a:pt x="43" y="0"/>
                        </a:lnTo>
                        <a:lnTo>
                          <a:pt x="3" y="5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94" name="Freeform 1958"/>
                  <p:cNvSpPr>
                    <a:spLocks noChangeArrowheads="1"/>
                  </p:cNvSpPr>
                  <p:nvPr/>
                </p:nvSpPr>
                <p:spPr bwMode="auto">
                  <a:xfrm>
                    <a:off x="114" y="306"/>
                    <a:ext cx="7" cy="17"/>
                  </a:xfrm>
                  <a:custGeom>
                    <a:avLst/>
                    <a:gdLst>
                      <a:gd name="T0" fmla="*/ 0 w 7"/>
                      <a:gd name="T1" fmla="*/ 0 h 16"/>
                      <a:gd name="T2" fmla="*/ 0 w 7"/>
                      <a:gd name="T3" fmla="*/ 18 h 16"/>
                      <a:gd name="T4" fmla="*/ 4 w 7"/>
                      <a:gd name="T5" fmla="*/ 18 h 16"/>
                      <a:gd name="T6" fmla="*/ 7 w 7"/>
                      <a:gd name="T7" fmla="*/ 1 h 16"/>
                      <a:gd name="T8" fmla="*/ 0 w 7"/>
                      <a:gd name="T9" fmla="*/ 0 h 1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6"/>
                      <a:gd name="T17" fmla="*/ 7 w 7"/>
                      <a:gd name="T18" fmla="*/ 16 h 1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6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95" name="Freeform 1959"/>
                  <p:cNvSpPr>
                    <a:spLocks noChangeArrowheads="1"/>
                  </p:cNvSpPr>
                  <p:nvPr/>
                </p:nvSpPr>
                <p:spPr bwMode="auto">
                  <a:xfrm>
                    <a:off x="268" y="34"/>
                    <a:ext cx="22" cy="224"/>
                  </a:xfrm>
                  <a:custGeom>
                    <a:avLst/>
                    <a:gdLst>
                      <a:gd name="T0" fmla="*/ 0 w 21"/>
                      <a:gd name="T1" fmla="*/ 2 h 223"/>
                      <a:gd name="T2" fmla="*/ 5 w 21"/>
                      <a:gd name="T3" fmla="*/ 218 h 223"/>
                      <a:gd name="T4" fmla="*/ 13 w 21"/>
                      <a:gd name="T5" fmla="*/ 224 h 223"/>
                      <a:gd name="T6" fmla="*/ 21 w 21"/>
                      <a:gd name="T7" fmla="*/ 225 h 223"/>
                      <a:gd name="T8" fmla="*/ 23 w 21"/>
                      <a:gd name="T9" fmla="*/ 10 h 223"/>
                      <a:gd name="T10" fmla="*/ 21 w 21"/>
                      <a:gd name="T11" fmla="*/ 5 h 223"/>
                      <a:gd name="T12" fmla="*/ 19 w 21"/>
                      <a:gd name="T13" fmla="*/ 1 h 223"/>
                      <a:gd name="T14" fmla="*/ 15 w 21"/>
                      <a:gd name="T15" fmla="*/ 0 h 223"/>
                      <a:gd name="T16" fmla="*/ 0 w 21"/>
                      <a:gd name="T17" fmla="*/ 2 h 22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"/>
                      <a:gd name="T28" fmla="*/ 0 h 223"/>
                      <a:gd name="T29" fmla="*/ 21 w 21"/>
                      <a:gd name="T30" fmla="*/ 223 h 22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" h="223">
                        <a:moveTo>
                          <a:pt x="0" y="2"/>
                        </a:moveTo>
                        <a:lnTo>
                          <a:pt x="5" y="216"/>
                        </a:lnTo>
                        <a:cubicBezTo>
                          <a:pt x="5" y="216"/>
                          <a:pt x="8" y="220"/>
                          <a:pt x="11" y="222"/>
                        </a:cubicBezTo>
                        <a:cubicBezTo>
                          <a:pt x="11" y="222"/>
                          <a:pt x="15" y="224"/>
                          <a:pt x="19" y="223"/>
                        </a:cubicBezTo>
                        <a:lnTo>
                          <a:pt x="21" y="10"/>
                        </a:lnTo>
                        <a:cubicBezTo>
                          <a:pt x="21" y="10"/>
                          <a:pt x="21" y="7"/>
                          <a:pt x="19" y="5"/>
                        </a:cubicBezTo>
                        <a:cubicBezTo>
                          <a:pt x="19" y="5"/>
                          <a:pt x="18" y="3"/>
                          <a:pt x="17" y="1"/>
                        </a:cubicBezTo>
                        <a:cubicBezTo>
                          <a:pt x="17" y="1"/>
                          <a:pt x="15" y="0"/>
                          <a:pt x="13" y="0"/>
                        </a:cubicBez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96" name="Freeform 1960"/>
                  <p:cNvSpPr>
                    <a:spLocks noChangeArrowheads="1"/>
                  </p:cNvSpPr>
                  <p:nvPr/>
                </p:nvSpPr>
                <p:spPr bwMode="auto">
                  <a:xfrm>
                    <a:off x="296" y="35"/>
                    <a:ext cx="71" cy="254"/>
                  </a:xfrm>
                  <a:custGeom>
                    <a:avLst/>
                    <a:gdLst>
                      <a:gd name="T0" fmla="*/ 0 w 70"/>
                      <a:gd name="T1" fmla="*/ 0 h 254"/>
                      <a:gd name="T2" fmla="*/ 4 w 70"/>
                      <a:gd name="T3" fmla="*/ 10 h 254"/>
                      <a:gd name="T4" fmla="*/ 1 w 70"/>
                      <a:gd name="T5" fmla="*/ 245 h 254"/>
                      <a:gd name="T6" fmla="*/ 3 w 70"/>
                      <a:gd name="T7" fmla="*/ 251 h 254"/>
                      <a:gd name="T8" fmla="*/ 7 w 70"/>
                      <a:gd name="T9" fmla="*/ 254 h 254"/>
                      <a:gd name="T10" fmla="*/ 62 w 70"/>
                      <a:gd name="T11" fmla="*/ 247 h 254"/>
                      <a:gd name="T12" fmla="*/ 65 w 70"/>
                      <a:gd name="T13" fmla="*/ 245 h 254"/>
                      <a:gd name="T14" fmla="*/ 67 w 70"/>
                      <a:gd name="T15" fmla="*/ 242 h 254"/>
                      <a:gd name="T16" fmla="*/ 68 w 70"/>
                      <a:gd name="T17" fmla="*/ 238 h 254"/>
                      <a:gd name="T18" fmla="*/ 72 w 70"/>
                      <a:gd name="T19" fmla="*/ 13 h 254"/>
                      <a:gd name="T20" fmla="*/ 71 w 70"/>
                      <a:gd name="T21" fmla="*/ 8 h 254"/>
                      <a:gd name="T22" fmla="*/ 68 w 70"/>
                      <a:gd name="T23" fmla="*/ 5 h 254"/>
                      <a:gd name="T24" fmla="*/ 64 w 70"/>
                      <a:gd name="T25" fmla="*/ 3 h 254"/>
                      <a:gd name="T26" fmla="*/ 0 w 70"/>
                      <a:gd name="T27" fmla="*/ 0 h 25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0"/>
                      <a:gd name="T43" fmla="*/ 0 h 254"/>
                      <a:gd name="T44" fmla="*/ 70 w 70"/>
                      <a:gd name="T45" fmla="*/ 254 h 25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0" h="254">
                        <a:moveTo>
                          <a:pt x="0" y="0"/>
                        </a:moveTo>
                        <a:cubicBezTo>
                          <a:pt x="0" y="0"/>
                          <a:pt x="3" y="4"/>
                          <a:pt x="4" y="10"/>
                        </a:cubicBezTo>
                        <a:lnTo>
                          <a:pt x="1" y="245"/>
                        </a:lnTo>
                        <a:cubicBezTo>
                          <a:pt x="1" y="245"/>
                          <a:pt x="1" y="248"/>
                          <a:pt x="3" y="251"/>
                        </a:cubicBezTo>
                        <a:cubicBezTo>
                          <a:pt x="3" y="251"/>
                          <a:pt x="4" y="253"/>
                          <a:pt x="7" y="254"/>
                        </a:cubicBezTo>
                        <a:lnTo>
                          <a:pt x="60" y="247"/>
                        </a:lnTo>
                        <a:cubicBezTo>
                          <a:pt x="60" y="247"/>
                          <a:pt x="62" y="247"/>
                          <a:pt x="63" y="245"/>
                        </a:cubicBezTo>
                        <a:cubicBezTo>
                          <a:pt x="63" y="245"/>
                          <a:pt x="64" y="244"/>
                          <a:pt x="65" y="242"/>
                        </a:cubicBezTo>
                        <a:cubicBezTo>
                          <a:pt x="65" y="242"/>
                          <a:pt x="66" y="240"/>
                          <a:pt x="66" y="238"/>
                        </a:cubicBezTo>
                        <a:lnTo>
                          <a:pt x="70" y="13"/>
                        </a:lnTo>
                        <a:cubicBezTo>
                          <a:pt x="70" y="13"/>
                          <a:pt x="70" y="11"/>
                          <a:pt x="69" y="8"/>
                        </a:cubicBezTo>
                        <a:cubicBezTo>
                          <a:pt x="69" y="8"/>
                          <a:pt x="67" y="6"/>
                          <a:pt x="66" y="5"/>
                        </a:cubicBezTo>
                        <a:cubicBezTo>
                          <a:pt x="66" y="5"/>
                          <a:pt x="64" y="3"/>
                          <a:pt x="62" y="3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97" name="Freeform 1961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50"/>
                    <a:ext cx="67" cy="238"/>
                  </a:xfrm>
                  <a:custGeom>
                    <a:avLst/>
                    <a:gdLst>
                      <a:gd name="T0" fmla="*/ 15 w 66"/>
                      <a:gd name="T1" fmla="*/ 239 h 237"/>
                      <a:gd name="T2" fmla="*/ 15 w 66"/>
                      <a:gd name="T3" fmla="*/ 226 h 237"/>
                      <a:gd name="T4" fmla="*/ 50 w 66"/>
                      <a:gd name="T5" fmla="*/ 222 h 237"/>
                      <a:gd name="T6" fmla="*/ 50 w 66"/>
                      <a:gd name="T7" fmla="*/ 234 h 237"/>
                      <a:gd name="T8" fmla="*/ 15 w 66"/>
                      <a:gd name="T9" fmla="*/ 239 h 237"/>
                      <a:gd name="T10" fmla="*/ 0 w 66"/>
                      <a:gd name="T11" fmla="*/ 126 h 237"/>
                      <a:gd name="T12" fmla="*/ 65 w 66"/>
                      <a:gd name="T13" fmla="*/ 123 h 237"/>
                      <a:gd name="T14" fmla="*/ 65 w 66"/>
                      <a:gd name="T15" fmla="*/ 123 h 237"/>
                      <a:gd name="T16" fmla="*/ 0 w 66"/>
                      <a:gd name="T17" fmla="*/ 126 h 237"/>
                      <a:gd name="T18" fmla="*/ 11 w 66"/>
                      <a:gd name="T19" fmla="*/ 104 h 237"/>
                      <a:gd name="T20" fmla="*/ 57 w 66"/>
                      <a:gd name="T21" fmla="*/ 103 h 237"/>
                      <a:gd name="T22" fmla="*/ 57 w 66"/>
                      <a:gd name="T23" fmla="*/ 118 h 237"/>
                      <a:gd name="T24" fmla="*/ 11 w 66"/>
                      <a:gd name="T25" fmla="*/ 121 h 237"/>
                      <a:gd name="T26" fmla="*/ 11 w 66"/>
                      <a:gd name="T27" fmla="*/ 104 h 237"/>
                      <a:gd name="T28" fmla="*/ 0 w 66"/>
                      <a:gd name="T29" fmla="*/ 98 h 237"/>
                      <a:gd name="T30" fmla="*/ 66 w 66"/>
                      <a:gd name="T31" fmla="*/ 97 h 237"/>
                      <a:gd name="T32" fmla="*/ 66 w 66"/>
                      <a:gd name="T33" fmla="*/ 97 h 237"/>
                      <a:gd name="T34" fmla="*/ 0 w 66"/>
                      <a:gd name="T35" fmla="*/ 98 h 237"/>
                      <a:gd name="T36" fmla="*/ 0 w 66"/>
                      <a:gd name="T37" fmla="*/ 65 h 237"/>
                      <a:gd name="T38" fmla="*/ 66 w 66"/>
                      <a:gd name="T39" fmla="*/ 65 h 237"/>
                      <a:gd name="T40" fmla="*/ 66 w 66"/>
                      <a:gd name="T41" fmla="*/ 65 h 237"/>
                      <a:gd name="T42" fmla="*/ 0 w 66"/>
                      <a:gd name="T43" fmla="*/ 65 h 237"/>
                      <a:gd name="T44" fmla="*/ 0 w 66"/>
                      <a:gd name="T45" fmla="*/ 30 h 237"/>
                      <a:gd name="T46" fmla="*/ 67 w 66"/>
                      <a:gd name="T47" fmla="*/ 32 h 237"/>
                      <a:gd name="T48" fmla="*/ 67 w 66"/>
                      <a:gd name="T49" fmla="*/ 32 h 237"/>
                      <a:gd name="T50" fmla="*/ 0 w 66"/>
                      <a:gd name="T51" fmla="*/ 30 h 237"/>
                      <a:gd name="T52" fmla="*/ 1 w 66"/>
                      <a:gd name="T53" fmla="*/ 14 h 237"/>
                      <a:gd name="T54" fmla="*/ 68 w 66"/>
                      <a:gd name="T55" fmla="*/ 16 h 237"/>
                      <a:gd name="T56" fmla="*/ 68 w 66"/>
                      <a:gd name="T57" fmla="*/ 16 h 237"/>
                      <a:gd name="T58" fmla="*/ 1 w 66"/>
                      <a:gd name="T59" fmla="*/ 14 h 237"/>
                      <a:gd name="T60" fmla="*/ 1 w 66"/>
                      <a:gd name="T61" fmla="*/ 0 h 237"/>
                      <a:gd name="T62" fmla="*/ 68 w 66"/>
                      <a:gd name="T63" fmla="*/ 2 h 237"/>
                      <a:gd name="T64" fmla="*/ 68 w 66"/>
                      <a:gd name="T65" fmla="*/ 2 h 237"/>
                      <a:gd name="T66" fmla="*/ 1 w 66"/>
                      <a:gd name="T67" fmla="*/ 0 h 23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66"/>
                      <a:gd name="T103" fmla="*/ 0 h 237"/>
                      <a:gd name="T104" fmla="*/ 66 w 66"/>
                      <a:gd name="T105" fmla="*/ 237 h 23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66" h="237">
                        <a:moveTo>
                          <a:pt x="15" y="237"/>
                        </a:moveTo>
                        <a:lnTo>
                          <a:pt x="15" y="224"/>
                        </a:lnTo>
                        <a:lnTo>
                          <a:pt x="48" y="220"/>
                        </a:lnTo>
                        <a:lnTo>
                          <a:pt x="48" y="232"/>
                        </a:lnTo>
                        <a:lnTo>
                          <a:pt x="15" y="237"/>
                        </a:lnTo>
                        <a:moveTo>
                          <a:pt x="0" y="124"/>
                        </a:moveTo>
                        <a:lnTo>
                          <a:pt x="63" y="121"/>
                        </a:lnTo>
                        <a:lnTo>
                          <a:pt x="0" y="124"/>
                        </a:lnTo>
                        <a:moveTo>
                          <a:pt x="11" y="104"/>
                        </a:moveTo>
                        <a:lnTo>
                          <a:pt x="55" y="103"/>
                        </a:lnTo>
                        <a:lnTo>
                          <a:pt x="55" y="118"/>
                        </a:lnTo>
                        <a:lnTo>
                          <a:pt x="11" y="119"/>
                        </a:lnTo>
                        <a:lnTo>
                          <a:pt x="11" y="104"/>
                        </a:lnTo>
                        <a:moveTo>
                          <a:pt x="0" y="98"/>
                        </a:moveTo>
                        <a:lnTo>
                          <a:pt x="64" y="97"/>
                        </a:lnTo>
                        <a:lnTo>
                          <a:pt x="0" y="98"/>
                        </a:lnTo>
                        <a:moveTo>
                          <a:pt x="0" y="65"/>
                        </a:moveTo>
                        <a:lnTo>
                          <a:pt x="64" y="65"/>
                        </a:lnTo>
                        <a:lnTo>
                          <a:pt x="0" y="65"/>
                        </a:lnTo>
                        <a:moveTo>
                          <a:pt x="0" y="30"/>
                        </a:moveTo>
                        <a:lnTo>
                          <a:pt x="65" y="32"/>
                        </a:lnTo>
                        <a:lnTo>
                          <a:pt x="0" y="30"/>
                        </a:lnTo>
                        <a:moveTo>
                          <a:pt x="1" y="14"/>
                        </a:moveTo>
                        <a:lnTo>
                          <a:pt x="66" y="16"/>
                        </a:lnTo>
                        <a:lnTo>
                          <a:pt x="1" y="14"/>
                        </a:lnTo>
                        <a:moveTo>
                          <a:pt x="1" y="0"/>
                        </a:moveTo>
                        <a:lnTo>
                          <a:pt x="66" y="2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98" name="Freeform 1962"/>
                  <p:cNvSpPr>
                    <a:spLocks noChangeArrowheads="1"/>
                  </p:cNvSpPr>
                  <p:nvPr/>
                </p:nvSpPr>
                <p:spPr bwMode="auto">
                  <a:xfrm>
                    <a:off x="325" y="190"/>
                    <a:ext cx="16" cy="61"/>
                  </a:xfrm>
                  <a:custGeom>
                    <a:avLst/>
                    <a:gdLst>
                      <a:gd name="T0" fmla="*/ 3 w 15"/>
                      <a:gd name="T1" fmla="*/ 9 h 61"/>
                      <a:gd name="T2" fmla="*/ 3 w 15"/>
                      <a:gd name="T3" fmla="*/ 4 h 61"/>
                      <a:gd name="T4" fmla="*/ 4 w 15"/>
                      <a:gd name="T5" fmla="*/ 2 h 61"/>
                      <a:gd name="T6" fmla="*/ 5 w 15"/>
                      <a:gd name="T7" fmla="*/ 1 h 61"/>
                      <a:gd name="T8" fmla="*/ 6 w 15"/>
                      <a:gd name="T9" fmla="*/ 0 h 61"/>
                      <a:gd name="T10" fmla="*/ 10 w 15"/>
                      <a:gd name="T11" fmla="*/ 0 h 61"/>
                      <a:gd name="T12" fmla="*/ 12 w 15"/>
                      <a:gd name="T13" fmla="*/ 0 h 61"/>
                      <a:gd name="T14" fmla="*/ 13 w 15"/>
                      <a:gd name="T15" fmla="*/ 2 h 61"/>
                      <a:gd name="T16" fmla="*/ 13 w 15"/>
                      <a:gd name="T17" fmla="*/ 4 h 61"/>
                      <a:gd name="T18" fmla="*/ 13 w 15"/>
                      <a:gd name="T19" fmla="*/ 9 h 61"/>
                      <a:gd name="T20" fmla="*/ 16 w 15"/>
                      <a:gd name="T21" fmla="*/ 12 h 61"/>
                      <a:gd name="T22" fmla="*/ 17 w 15"/>
                      <a:gd name="T23" fmla="*/ 17 h 61"/>
                      <a:gd name="T24" fmla="*/ 17 w 15"/>
                      <a:gd name="T25" fmla="*/ 22 h 61"/>
                      <a:gd name="T26" fmla="*/ 15 w 15"/>
                      <a:gd name="T27" fmla="*/ 26 h 61"/>
                      <a:gd name="T28" fmla="*/ 13 w 15"/>
                      <a:gd name="T29" fmla="*/ 29 h 61"/>
                      <a:gd name="T30" fmla="*/ 13 w 15"/>
                      <a:gd name="T31" fmla="*/ 57 h 61"/>
                      <a:gd name="T32" fmla="*/ 12 w 15"/>
                      <a:gd name="T33" fmla="*/ 59 h 61"/>
                      <a:gd name="T34" fmla="*/ 11 w 15"/>
                      <a:gd name="T35" fmla="*/ 60 h 61"/>
                      <a:gd name="T36" fmla="*/ 10 w 15"/>
                      <a:gd name="T37" fmla="*/ 61 h 61"/>
                      <a:gd name="T38" fmla="*/ 6 w 15"/>
                      <a:gd name="T39" fmla="*/ 60 h 61"/>
                      <a:gd name="T40" fmla="*/ 5 w 15"/>
                      <a:gd name="T41" fmla="*/ 60 h 61"/>
                      <a:gd name="T42" fmla="*/ 4 w 15"/>
                      <a:gd name="T43" fmla="*/ 58 h 61"/>
                      <a:gd name="T44" fmla="*/ 3 w 15"/>
                      <a:gd name="T45" fmla="*/ 57 h 61"/>
                      <a:gd name="T46" fmla="*/ 3 w 15"/>
                      <a:gd name="T47" fmla="*/ 29 h 61"/>
                      <a:gd name="T48" fmla="*/ 1 w 15"/>
                      <a:gd name="T49" fmla="*/ 25 h 61"/>
                      <a:gd name="T50" fmla="*/ 0 w 15"/>
                      <a:gd name="T51" fmla="*/ 19 h 61"/>
                      <a:gd name="T52" fmla="*/ 1 w 15"/>
                      <a:gd name="T53" fmla="*/ 14 h 61"/>
                      <a:gd name="T54" fmla="*/ 3 w 15"/>
                      <a:gd name="T55" fmla="*/ 9 h 6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5"/>
                      <a:gd name="T85" fmla="*/ 0 h 61"/>
                      <a:gd name="T86" fmla="*/ 15 w 15"/>
                      <a:gd name="T87" fmla="*/ 61 h 6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5" h="61">
                        <a:moveTo>
                          <a:pt x="3" y="9"/>
                        </a:moveTo>
                        <a:lnTo>
                          <a:pt x="3" y="4"/>
                        </a:lnTo>
                        <a:cubicBezTo>
                          <a:pt x="3" y="4"/>
                          <a:pt x="3" y="3"/>
                          <a:pt x="4" y="2"/>
                        </a:cubicBezTo>
                        <a:cubicBezTo>
                          <a:pt x="4" y="2"/>
                          <a:pt x="4" y="1"/>
                          <a:pt x="5" y="1"/>
                        </a:cubicBezTo>
                        <a:cubicBezTo>
                          <a:pt x="5" y="1"/>
                          <a:pt x="6" y="0"/>
                          <a:pt x="6" y="0"/>
                        </a:cubicBezTo>
                        <a:cubicBezTo>
                          <a:pt x="6" y="0"/>
                          <a:pt x="7" y="0"/>
                          <a:pt x="8" y="0"/>
                        </a:cubicBezTo>
                        <a:cubicBezTo>
                          <a:pt x="8" y="0"/>
                          <a:pt x="9" y="0"/>
                          <a:pt x="10" y="0"/>
                        </a:cubicBezTo>
                        <a:cubicBezTo>
                          <a:pt x="10" y="0"/>
                          <a:pt x="10" y="1"/>
                          <a:pt x="11" y="2"/>
                        </a:cubicBezTo>
                        <a:cubicBezTo>
                          <a:pt x="11" y="2"/>
                          <a:pt x="11" y="3"/>
                          <a:pt x="11" y="4"/>
                        </a:cubicBezTo>
                        <a:lnTo>
                          <a:pt x="11" y="9"/>
                        </a:lnTo>
                        <a:cubicBezTo>
                          <a:pt x="11" y="9"/>
                          <a:pt x="13" y="10"/>
                          <a:pt x="14" y="12"/>
                        </a:cubicBezTo>
                        <a:cubicBezTo>
                          <a:pt x="14" y="12"/>
                          <a:pt x="15" y="14"/>
                          <a:pt x="15" y="17"/>
                        </a:cubicBezTo>
                        <a:cubicBezTo>
                          <a:pt x="15" y="17"/>
                          <a:pt x="15" y="19"/>
                          <a:pt x="15" y="22"/>
                        </a:cubicBezTo>
                        <a:cubicBezTo>
                          <a:pt x="15" y="22"/>
                          <a:pt x="15" y="24"/>
                          <a:pt x="13" y="26"/>
                        </a:cubicBezTo>
                        <a:cubicBezTo>
                          <a:pt x="13" y="26"/>
                          <a:pt x="12" y="28"/>
                          <a:pt x="11" y="29"/>
                        </a:cubicBezTo>
                        <a:lnTo>
                          <a:pt x="11" y="57"/>
                        </a:lnTo>
                        <a:cubicBezTo>
                          <a:pt x="11" y="57"/>
                          <a:pt x="11" y="58"/>
                          <a:pt x="10" y="59"/>
                        </a:cubicBezTo>
                        <a:cubicBezTo>
                          <a:pt x="10" y="59"/>
                          <a:pt x="10" y="59"/>
                          <a:pt x="9" y="60"/>
                        </a:cubicBezTo>
                        <a:cubicBezTo>
                          <a:pt x="9" y="60"/>
                          <a:pt x="8" y="60"/>
                          <a:pt x="8" y="61"/>
                        </a:cubicBezTo>
                        <a:cubicBezTo>
                          <a:pt x="8" y="61"/>
                          <a:pt x="7" y="61"/>
                          <a:pt x="6" y="60"/>
                        </a:cubicBezTo>
                        <a:cubicBezTo>
                          <a:pt x="6" y="60"/>
                          <a:pt x="5" y="60"/>
                          <a:pt x="5" y="60"/>
                        </a:cubicBezTo>
                        <a:cubicBezTo>
                          <a:pt x="5" y="60"/>
                          <a:pt x="4" y="59"/>
                          <a:pt x="4" y="58"/>
                        </a:cubicBezTo>
                        <a:cubicBezTo>
                          <a:pt x="4" y="58"/>
                          <a:pt x="3" y="58"/>
                          <a:pt x="3" y="57"/>
                        </a:cubicBezTo>
                        <a:lnTo>
                          <a:pt x="3" y="29"/>
                        </a:lnTo>
                        <a:cubicBezTo>
                          <a:pt x="3" y="29"/>
                          <a:pt x="2" y="28"/>
                          <a:pt x="1" y="25"/>
                        </a:cubicBezTo>
                        <a:cubicBezTo>
                          <a:pt x="1" y="25"/>
                          <a:pt x="0" y="22"/>
                          <a:pt x="0" y="19"/>
                        </a:cubicBezTo>
                        <a:cubicBezTo>
                          <a:pt x="0" y="19"/>
                          <a:pt x="0" y="16"/>
                          <a:pt x="1" y="14"/>
                        </a:cubicBezTo>
                        <a:cubicBezTo>
                          <a:pt x="1" y="14"/>
                          <a:pt x="2" y="11"/>
                          <a:pt x="3" y="9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99" name="Freeform 1963"/>
                  <p:cNvSpPr>
                    <a:spLocks noChangeArrowheads="1"/>
                  </p:cNvSpPr>
                  <p:nvPr/>
                </p:nvSpPr>
                <p:spPr bwMode="auto">
                  <a:xfrm>
                    <a:off x="387" y="323"/>
                    <a:ext cx="62" cy="37"/>
                  </a:xfrm>
                  <a:custGeom>
                    <a:avLst/>
                    <a:gdLst>
                      <a:gd name="T0" fmla="*/ 0 w 62"/>
                      <a:gd name="T1" fmla="*/ 13 h 36"/>
                      <a:gd name="T2" fmla="*/ 25 w 62"/>
                      <a:gd name="T3" fmla="*/ 2 h 36"/>
                      <a:gd name="T4" fmla="*/ 44 w 62"/>
                      <a:gd name="T5" fmla="*/ 3 h 36"/>
                      <a:gd name="T6" fmla="*/ 61 w 62"/>
                      <a:gd name="T7" fmla="*/ 23 h 36"/>
                      <a:gd name="T8" fmla="*/ 62 w 62"/>
                      <a:gd name="T9" fmla="*/ 28 h 36"/>
                      <a:gd name="T10" fmla="*/ 61 w 62"/>
                      <a:gd name="T11" fmla="*/ 33 h 36"/>
                      <a:gd name="T12" fmla="*/ 35 w 62"/>
                      <a:gd name="T13" fmla="*/ 39 h 36"/>
                      <a:gd name="T14" fmla="*/ 1 w 62"/>
                      <a:gd name="T15" fmla="*/ 25 h 36"/>
                      <a:gd name="T16" fmla="*/ 0 w 62"/>
                      <a:gd name="T17" fmla="*/ 13 h 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2"/>
                      <a:gd name="T28" fmla="*/ 0 h 36"/>
                      <a:gd name="T29" fmla="*/ 62 w 62"/>
                      <a:gd name="T30" fmla="*/ 36 h 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2" h="36">
                        <a:moveTo>
                          <a:pt x="0" y="13"/>
                        </a:moveTo>
                        <a:cubicBezTo>
                          <a:pt x="0" y="13"/>
                          <a:pt x="12" y="7"/>
                          <a:pt x="25" y="2"/>
                        </a:cubicBezTo>
                        <a:cubicBezTo>
                          <a:pt x="25" y="2"/>
                          <a:pt x="35" y="0"/>
                          <a:pt x="44" y="3"/>
                        </a:cubicBezTo>
                        <a:cubicBezTo>
                          <a:pt x="44" y="3"/>
                          <a:pt x="54" y="10"/>
                          <a:pt x="61" y="21"/>
                        </a:cubicBezTo>
                        <a:cubicBezTo>
                          <a:pt x="61" y="21"/>
                          <a:pt x="62" y="23"/>
                          <a:pt x="62" y="26"/>
                        </a:cubicBezTo>
                        <a:cubicBezTo>
                          <a:pt x="62" y="26"/>
                          <a:pt x="62" y="29"/>
                          <a:pt x="61" y="31"/>
                        </a:cubicBezTo>
                        <a:cubicBezTo>
                          <a:pt x="61" y="31"/>
                          <a:pt x="49" y="40"/>
                          <a:pt x="35" y="37"/>
                        </a:cubicBezTo>
                        <a:lnTo>
                          <a:pt x="1" y="23"/>
                        </a:lnTo>
                        <a:lnTo>
                          <a:pt x="0" y="1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00" name="Freeform 1964"/>
                  <p:cNvSpPr>
                    <a:spLocks noChangeArrowheads="1"/>
                  </p:cNvSpPr>
                  <p:nvPr/>
                </p:nvSpPr>
                <p:spPr bwMode="auto">
                  <a:xfrm>
                    <a:off x="386" y="330"/>
                    <a:ext cx="39" cy="29"/>
                  </a:xfrm>
                  <a:custGeom>
                    <a:avLst/>
                    <a:gdLst>
                      <a:gd name="T0" fmla="*/ 19 w 39"/>
                      <a:gd name="T1" fmla="*/ 0 h 29"/>
                      <a:gd name="T2" fmla="*/ 20 w 39"/>
                      <a:gd name="T3" fmla="*/ 0 h 29"/>
                      <a:gd name="T4" fmla="*/ 21 w 39"/>
                      <a:gd name="T5" fmla="*/ 0 h 29"/>
                      <a:gd name="T6" fmla="*/ 22 w 39"/>
                      <a:gd name="T7" fmla="*/ 0 h 29"/>
                      <a:gd name="T8" fmla="*/ 23 w 39"/>
                      <a:gd name="T9" fmla="*/ 0 h 29"/>
                      <a:gd name="T10" fmla="*/ 24 w 39"/>
                      <a:gd name="T11" fmla="*/ 0 h 29"/>
                      <a:gd name="T12" fmla="*/ 26 w 39"/>
                      <a:gd name="T13" fmla="*/ 0 h 29"/>
                      <a:gd name="T14" fmla="*/ 27 w 39"/>
                      <a:gd name="T15" fmla="*/ 0 h 29"/>
                      <a:gd name="T16" fmla="*/ 28 w 39"/>
                      <a:gd name="T17" fmla="*/ 0 h 29"/>
                      <a:gd name="T18" fmla="*/ 29 w 39"/>
                      <a:gd name="T19" fmla="*/ 1 h 29"/>
                      <a:gd name="T20" fmla="*/ 30 w 39"/>
                      <a:gd name="T21" fmla="*/ 1 h 29"/>
                      <a:gd name="T22" fmla="*/ 31 w 39"/>
                      <a:gd name="T23" fmla="*/ 2 h 29"/>
                      <a:gd name="T24" fmla="*/ 31 w 39"/>
                      <a:gd name="T25" fmla="*/ 3 h 29"/>
                      <a:gd name="T26" fmla="*/ 33 w 39"/>
                      <a:gd name="T27" fmla="*/ 4 h 29"/>
                      <a:gd name="T28" fmla="*/ 34 w 39"/>
                      <a:gd name="T29" fmla="*/ 6 h 29"/>
                      <a:gd name="T30" fmla="*/ 35 w 39"/>
                      <a:gd name="T31" fmla="*/ 8 h 29"/>
                      <a:gd name="T32" fmla="*/ 36 w 39"/>
                      <a:gd name="T33" fmla="*/ 10 h 29"/>
                      <a:gd name="T34" fmla="*/ 37 w 39"/>
                      <a:gd name="T35" fmla="*/ 12 h 29"/>
                      <a:gd name="T36" fmla="*/ 38 w 39"/>
                      <a:gd name="T37" fmla="*/ 14 h 29"/>
                      <a:gd name="T38" fmla="*/ 38 w 39"/>
                      <a:gd name="T39" fmla="*/ 15 h 29"/>
                      <a:gd name="T40" fmla="*/ 39 w 39"/>
                      <a:gd name="T41" fmla="*/ 16 h 29"/>
                      <a:gd name="T42" fmla="*/ 39 w 39"/>
                      <a:gd name="T43" fmla="*/ 17 h 29"/>
                      <a:gd name="T44" fmla="*/ 39 w 39"/>
                      <a:gd name="T45" fmla="*/ 18 h 29"/>
                      <a:gd name="T46" fmla="*/ 39 w 39"/>
                      <a:gd name="T47" fmla="*/ 19 h 29"/>
                      <a:gd name="T48" fmla="*/ 39 w 39"/>
                      <a:gd name="T49" fmla="*/ 20 h 29"/>
                      <a:gd name="T50" fmla="*/ 39 w 39"/>
                      <a:gd name="T51" fmla="*/ 21 h 29"/>
                      <a:gd name="T52" fmla="*/ 39 w 39"/>
                      <a:gd name="T53" fmla="*/ 22 h 29"/>
                      <a:gd name="T54" fmla="*/ 38 w 39"/>
                      <a:gd name="T55" fmla="*/ 23 h 29"/>
                      <a:gd name="T56" fmla="*/ 38 w 39"/>
                      <a:gd name="T57" fmla="*/ 24 h 29"/>
                      <a:gd name="T58" fmla="*/ 38 w 39"/>
                      <a:gd name="T59" fmla="*/ 25 h 29"/>
                      <a:gd name="T60" fmla="*/ 37 w 39"/>
                      <a:gd name="T61" fmla="*/ 26 h 29"/>
                      <a:gd name="T62" fmla="*/ 37 w 39"/>
                      <a:gd name="T63" fmla="*/ 27 h 29"/>
                      <a:gd name="T64" fmla="*/ 36 w 39"/>
                      <a:gd name="T65" fmla="*/ 28 h 29"/>
                      <a:gd name="T66" fmla="*/ 36 w 39"/>
                      <a:gd name="T67" fmla="*/ 28 h 29"/>
                      <a:gd name="T68" fmla="*/ 1 w 39"/>
                      <a:gd name="T69" fmla="*/ 14 h 29"/>
                      <a:gd name="T70" fmla="*/ 0 w 39"/>
                      <a:gd name="T71" fmla="*/ 14 h 29"/>
                      <a:gd name="T72" fmla="*/ 0 w 39"/>
                      <a:gd name="T73" fmla="*/ 13 h 29"/>
                      <a:gd name="T74" fmla="*/ 0 w 39"/>
                      <a:gd name="T75" fmla="*/ 12 h 29"/>
                      <a:gd name="T76" fmla="*/ 0 w 39"/>
                      <a:gd name="T77" fmla="*/ 12 h 29"/>
                      <a:gd name="T78" fmla="*/ 0 w 39"/>
                      <a:gd name="T79" fmla="*/ 11 h 29"/>
                      <a:gd name="T80" fmla="*/ 0 w 39"/>
                      <a:gd name="T81" fmla="*/ 10 h 29"/>
                      <a:gd name="T82" fmla="*/ 0 w 39"/>
                      <a:gd name="T83" fmla="*/ 10 h 29"/>
                      <a:gd name="T84" fmla="*/ 0 w 39"/>
                      <a:gd name="T85" fmla="*/ 9 h 29"/>
                      <a:gd name="T86" fmla="*/ 0 w 39"/>
                      <a:gd name="T87" fmla="*/ 8 h 29"/>
                      <a:gd name="T88" fmla="*/ 0 w 39"/>
                      <a:gd name="T89" fmla="*/ 7 h 29"/>
                      <a:gd name="T90" fmla="*/ 0 w 39"/>
                      <a:gd name="T91" fmla="*/ 7 h 29"/>
                      <a:gd name="T92" fmla="*/ 0 w 39"/>
                      <a:gd name="T93" fmla="*/ 6 h 29"/>
                      <a:gd name="T94" fmla="*/ 0 w 39"/>
                      <a:gd name="T95" fmla="*/ 5 h 29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9"/>
                      <a:gd name="T145" fmla="*/ 0 h 29"/>
                      <a:gd name="T146" fmla="*/ 39 w 39"/>
                      <a:gd name="T147" fmla="*/ 29 h 29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9" h="29">
                        <a:moveTo>
                          <a:pt x="0" y="5"/>
                        </a:move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7" y="0"/>
                        </a:lnTo>
                        <a:lnTo>
                          <a:pt x="28" y="0"/>
                        </a:lnTo>
                        <a:lnTo>
                          <a:pt x="28" y="1"/>
                        </a:lnTo>
                        <a:lnTo>
                          <a:pt x="29" y="1"/>
                        </a:lnTo>
                        <a:lnTo>
                          <a:pt x="30" y="1"/>
                        </a:lnTo>
                        <a:lnTo>
                          <a:pt x="30" y="2"/>
                        </a:lnTo>
                        <a:lnTo>
                          <a:pt x="31" y="2"/>
                        </a:lnTo>
                        <a:lnTo>
                          <a:pt x="31" y="3"/>
                        </a:lnTo>
                        <a:lnTo>
                          <a:pt x="32" y="3"/>
                        </a:lnTo>
                        <a:lnTo>
                          <a:pt x="32" y="4"/>
                        </a:lnTo>
                        <a:lnTo>
                          <a:pt x="33" y="4"/>
                        </a:lnTo>
                        <a:lnTo>
                          <a:pt x="33" y="5"/>
                        </a:lnTo>
                        <a:lnTo>
                          <a:pt x="34" y="5"/>
                        </a:lnTo>
                        <a:lnTo>
                          <a:pt x="34" y="6"/>
                        </a:lnTo>
                        <a:lnTo>
                          <a:pt x="35" y="7"/>
                        </a:lnTo>
                        <a:lnTo>
                          <a:pt x="35" y="8"/>
                        </a:lnTo>
                        <a:lnTo>
                          <a:pt x="36" y="8"/>
                        </a:lnTo>
                        <a:lnTo>
                          <a:pt x="36" y="9"/>
                        </a:lnTo>
                        <a:lnTo>
                          <a:pt x="36" y="10"/>
                        </a:lnTo>
                        <a:lnTo>
                          <a:pt x="37" y="10"/>
                        </a:lnTo>
                        <a:lnTo>
                          <a:pt x="37" y="11"/>
                        </a:lnTo>
                        <a:lnTo>
                          <a:pt x="37" y="12"/>
                        </a:lnTo>
                        <a:lnTo>
                          <a:pt x="38" y="13"/>
                        </a:lnTo>
                        <a:lnTo>
                          <a:pt x="38" y="14"/>
                        </a:lnTo>
                        <a:lnTo>
                          <a:pt x="38" y="15"/>
                        </a:lnTo>
                        <a:lnTo>
                          <a:pt x="38" y="16"/>
                        </a:lnTo>
                        <a:lnTo>
                          <a:pt x="39" y="16"/>
                        </a:lnTo>
                        <a:lnTo>
                          <a:pt x="39" y="17"/>
                        </a:lnTo>
                        <a:lnTo>
                          <a:pt x="39" y="18"/>
                        </a:lnTo>
                        <a:lnTo>
                          <a:pt x="39" y="19"/>
                        </a:lnTo>
                        <a:lnTo>
                          <a:pt x="39" y="20"/>
                        </a:lnTo>
                        <a:lnTo>
                          <a:pt x="39" y="21"/>
                        </a:lnTo>
                        <a:lnTo>
                          <a:pt x="39" y="22"/>
                        </a:lnTo>
                        <a:lnTo>
                          <a:pt x="38" y="22"/>
                        </a:lnTo>
                        <a:lnTo>
                          <a:pt x="38" y="23"/>
                        </a:lnTo>
                        <a:lnTo>
                          <a:pt x="38" y="24"/>
                        </a:lnTo>
                        <a:lnTo>
                          <a:pt x="38" y="25"/>
                        </a:lnTo>
                        <a:lnTo>
                          <a:pt x="38" y="26"/>
                        </a:lnTo>
                        <a:lnTo>
                          <a:pt x="37" y="26"/>
                        </a:lnTo>
                        <a:lnTo>
                          <a:pt x="37" y="27"/>
                        </a:lnTo>
                        <a:lnTo>
                          <a:pt x="36" y="28"/>
                        </a:lnTo>
                        <a:lnTo>
                          <a:pt x="36" y="29"/>
                        </a:lnTo>
                        <a:lnTo>
                          <a:pt x="1" y="15"/>
                        </a:lnTo>
                        <a:lnTo>
                          <a:pt x="1" y="14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01" name="Freeform 1965"/>
                  <p:cNvSpPr>
                    <a:spLocks noChangeArrowheads="1"/>
                  </p:cNvSpPr>
                  <p:nvPr/>
                </p:nvSpPr>
                <p:spPr bwMode="auto">
                  <a:xfrm>
                    <a:off x="386" y="337"/>
                    <a:ext cx="32" cy="18"/>
                  </a:xfrm>
                  <a:custGeom>
                    <a:avLst/>
                    <a:gdLst>
                      <a:gd name="T0" fmla="*/ 0 w 31"/>
                      <a:gd name="T1" fmla="*/ 0 h 17"/>
                      <a:gd name="T2" fmla="*/ 21 w 31"/>
                      <a:gd name="T3" fmla="*/ 0 h 17"/>
                      <a:gd name="T4" fmla="*/ 32 w 31"/>
                      <a:gd name="T5" fmla="*/ 8 h 17"/>
                      <a:gd name="T6" fmla="*/ 33 w 31"/>
                      <a:gd name="T7" fmla="*/ 14 h 17"/>
                      <a:gd name="T8" fmla="*/ 32 w 31"/>
                      <a:gd name="T9" fmla="*/ 18 h 17"/>
                      <a:gd name="T10" fmla="*/ 29 w 31"/>
                      <a:gd name="T11" fmla="*/ 19 h 17"/>
                      <a:gd name="T12" fmla="*/ 25 w 31"/>
                      <a:gd name="T13" fmla="*/ 18 h 17"/>
                      <a:gd name="T14" fmla="*/ 1 w 31"/>
                      <a:gd name="T15" fmla="*/ 8 h 17"/>
                      <a:gd name="T16" fmla="*/ 0 w 31"/>
                      <a:gd name="T17" fmla="*/ 6 h 17"/>
                      <a:gd name="T18" fmla="*/ 0 w 31"/>
                      <a:gd name="T19" fmla="*/ 3 h 17"/>
                      <a:gd name="T20" fmla="*/ 0 w 31"/>
                      <a:gd name="T21" fmla="*/ 0 h 1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1"/>
                      <a:gd name="T34" fmla="*/ 0 h 17"/>
                      <a:gd name="T35" fmla="*/ 31 w 31"/>
                      <a:gd name="T36" fmla="*/ 17 h 1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1" h="17">
                        <a:moveTo>
                          <a:pt x="0" y="0"/>
                        </a:moveTo>
                        <a:lnTo>
                          <a:pt x="19" y="0"/>
                        </a:lnTo>
                        <a:cubicBezTo>
                          <a:pt x="19" y="0"/>
                          <a:pt x="26" y="1"/>
                          <a:pt x="30" y="8"/>
                        </a:cubicBezTo>
                        <a:cubicBezTo>
                          <a:pt x="30" y="8"/>
                          <a:pt x="31" y="10"/>
                          <a:pt x="31" y="12"/>
                        </a:cubicBezTo>
                        <a:cubicBezTo>
                          <a:pt x="31" y="12"/>
                          <a:pt x="31" y="14"/>
                          <a:pt x="30" y="16"/>
                        </a:cubicBezTo>
                        <a:cubicBezTo>
                          <a:pt x="30" y="16"/>
                          <a:pt x="29" y="17"/>
                          <a:pt x="27" y="17"/>
                        </a:cubicBezTo>
                        <a:cubicBezTo>
                          <a:pt x="27" y="17"/>
                          <a:pt x="25" y="17"/>
                          <a:pt x="23" y="16"/>
                        </a:cubicBezTo>
                        <a:lnTo>
                          <a:pt x="1" y="8"/>
                        </a:lnTo>
                        <a:cubicBezTo>
                          <a:pt x="1" y="8"/>
                          <a:pt x="0" y="7"/>
                          <a:pt x="0" y="6"/>
                        </a:cubicBezTo>
                        <a:cubicBezTo>
                          <a:pt x="0" y="6"/>
                          <a:pt x="0" y="4"/>
                          <a:pt x="0" y="3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02" name="Freeform 1966"/>
                  <p:cNvSpPr>
                    <a:spLocks noChangeArrowheads="1"/>
                  </p:cNvSpPr>
                  <p:nvPr/>
                </p:nvSpPr>
                <p:spPr bwMode="auto">
                  <a:xfrm>
                    <a:off x="387" y="327"/>
                    <a:ext cx="29" cy="7"/>
                  </a:xfrm>
                  <a:custGeom>
                    <a:avLst/>
                    <a:gdLst>
                      <a:gd name="T0" fmla="*/ 30 w 28"/>
                      <a:gd name="T1" fmla="*/ 0 h 7"/>
                      <a:gd name="T2" fmla="*/ 0 w 28"/>
                      <a:gd name="T3" fmla="*/ 7 h 7"/>
                      <a:gd name="T4" fmla="*/ 30 w 28"/>
                      <a:gd name="T5" fmla="*/ 2 h 7"/>
                      <a:gd name="T6" fmla="*/ 30 w 28"/>
                      <a:gd name="T7" fmla="*/ 0 h 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"/>
                      <a:gd name="T13" fmla="*/ 0 h 7"/>
                      <a:gd name="T14" fmla="*/ 28 w 28"/>
                      <a:gd name="T15" fmla="*/ 7 h 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" h="7">
                        <a:moveTo>
                          <a:pt x="28" y="0"/>
                        </a:moveTo>
                        <a:cubicBezTo>
                          <a:pt x="28" y="0"/>
                          <a:pt x="13" y="0"/>
                          <a:pt x="0" y="7"/>
                        </a:cubicBezTo>
                        <a:cubicBezTo>
                          <a:pt x="0" y="7"/>
                          <a:pt x="13" y="3"/>
                          <a:pt x="28" y="2"/>
                        </a:cubicBezTo>
                        <a:lnTo>
                          <a:pt x="28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03" name="Freeform 1967"/>
                  <p:cNvSpPr>
                    <a:spLocks noChangeArrowheads="1"/>
                  </p:cNvSpPr>
                  <p:nvPr/>
                </p:nvSpPr>
                <p:spPr bwMode="auto">
                  <a:xfrm>
                    <a:off x="400" y="325"/>
                    <a:ext cx="7" cy="4"/>
                  </a:xfrm>
                  <a:custGeom>
                    <a:avLst/>
                    <a:gdLst>
                      <a:gd name="T0" fmla="*/ 0 w 6"/>
                      <a:gd name="T1" fmla="*/ 5 h 3"/>
                      <a:gd name="T2" fmla="*/ 8 w 6"/>
                      <a:gd name="T3" fmla="*/ 0 h 3"/>
                      <a:gd name="T4" fmla="*/ 6 w 6"/>
                      <a:gd name="T5" fmla="*/ 0 h 3"/>
                      <a:gd name="T6" fmla="*/ 1 w 6"/>
                      <a:gd name="T7" fmla="*/ 0 h 3"/>
                      <a:gd name="T8" fmla="*/ 0 w 6"/>
                      <a:gd name="T9" fmla="*/ 5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3"/>
                      <a:gd name="T17" fmla="*/ 6 w 6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3">
                        <a:moveTo>
                          <a:pt x="0" y="3"/>
                        </a:moveTo>
                        <a:cubicBezTo>
                          <a:pt x="0" y="3"/>
                          <a:pt x="3" y="3"/>
                          <a:pt x="6" y="0"/>
                        </a:cubicBezTo>
                        <a:cubicBezTo>
                          <a:pt x="6" y="0"/>
                          <a:pt x="5" y="0"/>
                          <a:pt x="4" y="0"/>
                        </a:cubicBezTo>
                        <a:cubicBezTo>
                          <a:pt x="4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04" name="Freeform 1968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318"/>
                    <a:ext cx="372" cy="116"/>
                  </a:xfrm>
                  <a:custGeom>
                    <a:avLst/>
                    <a:gdLst>
                      <a:gd name="T0" fmla="*/ 51 w 371"/>
                      <a:gd name="T1" fmla="*/ 117 h 115"/>
                      <a:gd name="T2" fmla="*/ 373 w 371"/>
                      <a:gd name="T3" fmla="*/ 50 h 115"/>
                      <a:gd name="T4" fmla="*/ 365 w 371"/>
                      <a:gd name="T5" fmla="*/ 40 h 115"/>
                      <a:gd name="T6" fmla="*/ 294 w 371"/>
                      <a:gd name="T7" fmla="*/ 11 h 115"/>
                      <a:gd name="T8" fmla="*/ 293 w 371"/>
                      <a:gd name="T9" fmla="*/ 5 h 115"/>
                      <a:gd name="T10" fmla="*/ 284 w 371"/>
                      <a:gd name="T11" fmla="*/ 0 h 115"/>
                      <a:gd name="T12" fmla="*/ 0 w 371"/>
                      <a:gd name="T13" fmla="*/ 41 h 115"/>
                      <a:gd name="T14" fmla="*/ 7 w 371"/>
                      <a:gd name="T15" fmla="*/ 49 h 115"/>
                      <a:gd name="T16" fmla="*/ 8 w 371"/>
                      <a:gd name="T17" fmla="*/ 55 h 115"/>
                      <a:gd name="T18" fmla="*/ 45 w 371"/>
                      <a:gd name="T19" fmla="*/ 105 h 115"/>
                      <a:gd name="T20" fmla="*/ 47 w 371"/>
                      <a:gd name="T21" fmla="*/ 117 h 115"/>
                      <a:gd name="T22" fmla="*/ 51 w 371"/>
                      <a:gd name="T23" fmla="*/ 117 h 11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71"/>
                      <a:gd name="T37" fmla="*/ 0 h 115"/>
                      <a:gd name="T38" fmla="*/ 371 w 371"/>
                      <a:gd name="T39" fmla="*/ 115 h 11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71" h="115">
                        <a:moveTo>
                          <a:pt x="51" y="115"/>
                        </a:moveTo>
                        <a:lnTo>
                          <a:pt x="371" y="50"/>
                        </a:lnTo>
                        <a:cubicBezTo>
                          <a:pt x="371" y="50"/>
                          <a:pt x="368" y="44"/>
                          <a:pt x="363" y="40"/>
                        </a:cubicBezTo>
                        <a:lnTo>
                          <a:pt x="292" y="11"/>
                        </a:lnTo>
                        <a:lnTo>
                          <a:pt x="291" y="5"/>
                        </a:lnTo>
                        <a:lnTo>
                          <a:pt x="282" y="0"/>
                        </a:lnTo>
                        <a:lnTo>
                          <a:pt x="0" y="41"/>
                        </a:lnTo>
                        <a:cubicBezTo>
                          <a:pt x="0" y="41"/>
                          <a:pt x="4" y="45"/>
                          <a:pt x="7" y="49"/>
                        </a:cubicBezTo>
                        <a:lnTo>
                          <a:pt x="8" y="55"/>
                        </a:lnTo>
                        <a:lnTo>
                          <a:pt x="45" y="103"/>
                        </a:lnTo>
                        <a:cubicBezTo>
                          <a:pt x="45" y="103"/>
                          <a:pt x="47" y="109"/>
                          <a:pt x="47" y="115"/>
                        </a:cubicBezTo>
                        <a:lnTo>
                          <a:pt x="51" y="11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05" name="Freeform 1969"/>
                  <p:cNvSpPr>
                    <a:spLocks noChangeArrowheads="1"/>
                  </p:cNvSpPr>
                  <p:nvPr/>
                </p:nvSpPr>
                <p:spPr bwMode="auto">
                  <a:xfrm>
                    <a:off x="27" y="359"/>
                    <a:ext cx="51" cy="75"/>
                  </a:xfrm>
                  <a:custGeom>
                    <a:avLst/>
                    <a:gdLst>
                      <a:gd name="T0" fmla="*/ 48 w 50"/>
                      <a:gd name="T1" fmla="*/ 76 h 74"/>
                      <a:gd name="T2" fmla="*/ 52 w 50"/>
                      <a:gd name="T3" fmla="*/ 76 h 74"/>
                      <a:gd name="T4" fmla="*/ 50 w 50"/>
                      <a:gd name="T5" fmla="*/ 65 h 74"/>
                      <a:gd name="T6" fmla="*/ 10 w 50"/>
                      <a:gd name="T7" fmla="*/ 14 h 74"/>
                      <a:gd name="T8" fmla="*/ 9 w 50"/>
                      <a:gd name="T9" fmla="*/ 7 h 74"/>
                      <a:gd name="T10" fmla="*/ 3 w 50"/>
                      <a:gd name="T11" fmla="*/ 0 h 74"/>
                      <a:gd name="T12" fmla="*/ 0 w 50"/>
                      <a:gd name="T13" fmla="*/ 0 h 74"/>
                      <a:gd name="T14" fmla="*/ 0 w 50"/>
                      <a:gd name="T15" fmla="*/ 13 h 74"/>
                      <a:gd name="T16" fmla="*/ 48 w 50"/>
                      <a:gd name="T17" fmla="*/ 7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0"/>
                      <a:gd name="T28" fmla="*/ 0 h 74"/>
                      <a:gd name="T29" fmla="*/ 50 w 50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0" h="74">
                        <a:moveTo>
                          <a:pt x="46" y="74"/>
                        </a:moveTo>
                        <a:cubicBezTo>
                          <a:pt x="46" y="74"/>
                          <a:pt x="48" y="74"/>
                          <a:pt x="50" y="74"/>
                        </a:cubicBezTo>
                        <a:cubicBezTo>
                          <a:pt x="50" y="74"/>
                          <a:pt x="50" y="68"/>
                          <a:pt x="48" y="63"/>
                        </a:cubicBezTo>
                        <a:lnTo>
                          <a:pt x="10" y="14"/>
                        </a:lnTo>
                        <a:lnTo>
                          <a:pt x="9" y="7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46" y="74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06" name="Freeform 1970"/>
                  <p:cNvSpPr>
                    <a:spLocks noChangeArrowheads="1"/>
                  </p:cNvSpPr>
                  <p:nvPr/>
                </p:nvSpPr>
                <p:spPr bwMode="auto">
                  <a:xfrm>
                    <a:off x="309" y="318"/>
                    <a:ext cx="93" cy="51"/>
                  </a:xfrm>
                  <a:custGeom>
                    <a:avLst/>
                    <a:gdLst>
                      <a:gd name="T0" fmla="*/ 93 w 92"/>
                      <a:gd name="T1" fmla="*/ 52 h 50"/>
                      <a:gd name="T2" fmla="*/ 94 w 92"/>
                      <a:gd name="T3" fmla="*/ 52 h 50"/>
                      <a:gd name="T4" fmla="*/ 88 w 92"/>
                      <a:gd name="T5" fmla="*/ 44 h 50"/>
                      <a:gd name="T6" fmla="*/ 13 w 92"/>
                      <a:gd name="T7" fmla="*/ 11 h 50"/>
                      <a:gd name="T8" fmla="*/ 12 w 92"/>
                      <a:gd name="T9" fmla="*/ 5 h 50"/>
                      <a:gd name="T10" fmla="*/ 2 w 92"/>
                      <a:gd name="T11" fmla="*/ 0 h 50"/>
                      <a:gd name="T12" fmla="*/ 0 w 92"/>
                      <a:gd name="T13" fmla="*/ 0 h 50"/>
                      <a:gd name="T14" fmla="*/ 11 w 92"/>
                      <a:gd name="T15" fmla="*/ 6 h 50"/>
                      <a:gd name="T16" fmla="*/ 12 w 92"/>
                      <a:gd name="T17" fmla="*/ 11 h 50"/>
                      <a:gd name="T18" fmla="*/ 87 w 92"/>
                      <a:gd name="T19" fmla="*/ 45 h 50"/>
                      <a:gd name="T20" fmla="*/ 93 w 92"/>
                      <a:gd name="T21" fmla="*/ 52 h 5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2"/>
                      <a:gd name="T34" fmla="*/ 0 h 50"/>
                      <a:gd name="T35" fmla="*/ 92 w 92"/>
                      <a:gd name="T36" fmla="*/ 50 h 5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2" h="50">
                        <a:moveTo>
                          <a:pt x="91" y="50"/>
                        </a:moveTo>
                        <a:lnTo>
                          <a:pt x="92" y="50"/>
                        </a:lnTo>
                        <a:cubicBezTo>
                          <a:pt x="92" y="50"/>
                          <a:pt x="90" y="45"/>
                          <a:pt x="86" y="42"/>
                        </a:cubicBezTo>
                        <a:lnTo>
                          <a:pt x="13" y="11"/>
                        </a:lnTo>
                        <a:lnTo>
                          <a:pt x="12" y="5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1" y="6"/>
                        </a:lnTo>
                        <a:lnTo>
                          <a:pt x="12" y="11"/>
                        </a:lnTo>
                        <a:lnTo>
                          <a:pt x="85" y="43"/>
                        </a:lnTo>
                        <a:cubicBezTo>
                          <a:pt x="85" y="43"/>
                          <a:pt x="88" y="46"/>
                          <a:pt x="91" y="50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07" name="Freeform 1971"/>
                  <p:cNvSpPr>
                    <a:spLocks noChangeArrowheads="1"/>
                  </p:cNvSpPr>
                  <p:nvPr/>
                </p:nvSpPr>
                <p:spPr bwMode="auto">
                  <a:xfrm>
                    <a:off x="37" y="323"/>
                    <a:ext cx="284" cy="49"/>
                  </a:xfrm>
                  <a:custGeom>
                    <a:avLst/>
                    <a:gdLst>
                      <a:gd name="T0" fmla="*/ 0 w 284"/>
                      <a:gd name="T1" fmla="*/ 43 h 49"/>
                      <a:gd name="T2" fmla="*/ 283 w 284"/>
                      <a:gd name="T3" fmla="*/ 0 h 49"/>
                      <a:gd name="T4" fmla="*/ 284 w 284"/>
                      <a:gd name="T5" fmla="*/ 5 h 49"/>
                      <a:gd name="T6" fmla="*/ 0 w 284"/>
                      <a:gd name="T7" fmla="*/ 49 h 49"/>
                      <a:gd name="T8" fmla="*/ 0 w 284"/>
                      <a:gd name="T9" fmla="*/ 43 h 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4"/>
                      <a:gd name="T16" fmla="*/ 0 h 49"/>
                      <a:gd name="T17" fmla="*/ 284 w 284"/>
                      <a:gd name="T18" fmla="*/ 49 h 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4" h="49">
                        <a:moveTo>
                          <a:pt x="0" y="43"/>
                        </a:moveTo>
                        <a:lnTo>
                          <a:pt x="283" y="0"/>
                        </a:lnTo>
                        <a:lnTo>
                          <a:pt x="284" y="5"/>
                        </a:lnTo>
                        <a:lnTo>
                          <a:pt x="0" y="49"/>
                        </a:lnTo>
                        <a:lnTo>
                          <a:pt x="0" y="4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08" name="Freeform 1972"/>
                  <p:cNvSpPr>
                    <a:spLocks noChangeArrowheads="1"/>
                  </p:cNvSpPr>
                  <p:nvPr/>
                </p:nvSpPr>
                <p:spPr bwMode="auto">
                  <a:xfrm>
                    <a:off x="78" y="361"/>
                    <a:ext cx="323" cy="73"/>
                  </a:xfrm>
                  <a:custGeom>
                    <a:avLst/>
                    <a:gdLst>
                      <a:gd name="T0" fmla="*/ 0 w 322"/>
                      <a:gd name="T1" fmla="*/ 67 h 72"/>
                      <a:gd name="T2" fmla="*/ 317 w 322"/>
                      <a:gd name="T3" fmla="*/ 0 h 72"/>
                      <a:gd name="T4" fmla="*/ 324 w 322"/>
                      <a:gd name="T5" fmla="*/ 7 h 72"/>
                      <a:gd name="T6" fmla="*/ 0 w 322"/>
                      <a:gd name="T7" fmla="*/ 74 h 72"/>
                      <a:gd name="T8" fmla="*/ 0 w 322"/>
                      <a:gd name="T9" fmla="*/ 67 h 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2"/>
                      <a:gd name="T16" fmla="*/ 0 h 72"/>
                      <a:gd name="T17" fmla="*/ 322 w 322"/>
                      <a:gd name="T18" fmla="*/ 72 h 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2" h="72">
                        <a:moveTo>
                          <a:pt x="0" y="65"/>
                        </a:moveTo>
                        <a:lnTo>
                          <a:pt x="315" y="0"/>
                        </a:lnTo>
                        <a:cubicBezTo>
                          <a:pt x="315" y="0"/>
                          <a:pt x="320" y="2"/>
                          <a:pt x="322" y="7"/>
                        </a:cubicBezTo>
                        <a:lnTo>
                          <a:pt x="0" y="72"/>
                        </a:lnTo>
                        <a:lnTo>
                          <a:pt x="0" y="6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09" name="Freeform 1973"/>
                  <p:cNvSpPr>
                    <a:spLocks noChangeArrowheads="1"/>
                  </p:cNvSpPr>
                  <p:nvPr/>
                </p:nvSpPr>
                <p:spPr bwMode="auto">
                  <a:xfrm>
                    <a:off x="48" y="335"/>
                    <a:ext cx="329" cy="81"/>
                  </a:xfrm>
                  <a:custGeom>
                    <a:avLst/>
                    <a:gdLst>
                      <a:gd name="T0" fmla="*/ 4 w 328"/>
                      <a:gd name="T1" fmla="*/ 52 h 80"/>
                      <a:gd name="T2" fmla="*/ 31 w 328"/>
                      <a:gd name="T3" fmla="*/ 82 h 80"/>
                      <a:gd name="T4" fmla="*/ 244 w 328"/>
                      <a:gd name="T5" fmla="*/ 38 h 80"/>
                      <a:gd name="T6" fmla="*/ 223 w 328"/>
                      <a:gd name="T7" fmla="*/ 23 h 80"/>
                      <a:gd name="T8" fmla="*/ 261 w 328"/>
                      <a:gd name="T9" fmla="*/ 16 h 80"/>
                      <a:gd name="T10" fmla="*/ 285 w 328"/>
                      <a:gd name="T11" fmla="*/ 29 h 80"/>
                      <a:gd name="T12" fmla="*/ 330 w 328"/>
                      <a:gd name="T13" fmla="*/ 21 h 80"/>
                      <a:gd name="T14" fmla="*/ 330 w 328"/>
                      <a:gd name="T15" fmla="*/ 19 h 80"/>
                      <a:gd name="T16" fmla="*/ 288 w 328"/>
                      <a:gd name="T17" fmla="*/ 0 h 80"/>
                      <a:gd name="T18" fmla="*/ 239 w 328"/>
                      <a:gd name="T19" fmla="*/ 8 h 80"/>
                      <a:gd name="T20" fmla="*/ 232 w 328"/>
                      <a:gd name="T21" fmla="*/ 1 h 80"/>
                      <a:gd name="T22" fmla="*/ 198 w 328"/>
                      <a:gd name="T23" fmla="*/ 7 h 80"/>
                      <a:gd name="T24" fmla="*/ 201 w 328"/>
                      <a:gd name="T25" fmla="*/ 8 h 80"/>
                      <a:gd name="T26" fmla="*/ 197 w 328"/>
                      <a:gd name="T27" fmla="*/ 9 h 80"/>
                      <a:gd name="T28" fmla="*/ 194 w 328"/>
                      <a:gd name="T29" fmla="*/ 7 h 80"/>
                      <a:gd name="T30" fmla="*/ 143 w 328"/>
                      <a:gd name="T31" fmla="*/ 15 h 80"/>
                      <a:gd name="T32" fmla="*/ 148 w 328"/>
                      <a:gd name="T33" fmla="*/ 21 h 80"/>
                      <a:gd name="T34" fmla="*/ 143 w 328"/>
                      <a:gd name="T35" fmla="*/ 22 h 80"/>
                      <a:gd name="T36" fmla="*/ 138 w 328"/>
                      <a:gd name="T37" fmla="*/ 16 h 80"/>
                      <a:gd name="T38" fmla="*/ 87 w 328"/>
                      <a:gd name="T39" fmla="*/ 23 h 80"/>
                      <a:gd name="T40" fmla="*/ 87 w 328"/>
                      <a:gd name="T41" fmla="*/ 27 h 80"/>
                      <a:gd name="T42" fmla="*/ 90 w 328"/>
                      <a:gd name="T43" fmla="*/ 30 h 80"/>
                      <a:gd name="T44" fmla="*/ 84 w 328"/>
                      <a:gd name="T45" fmla="*/ 31 h 80"/>
                      <a:gd name="T46" fmla="*/ 79 w 328"/>
                      <a:gd name="T47" fmla="*/ 24 h 80"/>
                      <a:gd name="T48" fmla="*/ 25 w 328"/>
                      <a:gd name="T49" fmla="*/ 33 h 80"/>
                      <a:gd name="T50" fmla="*/ 24 w 328"/>
                      <a:gd name="T51" fmla="*/ 37 h 80"/>
                      <a:gd name="T52" fmla="*/ 26 w 328"/>
                      <a:gd name="T53" fmla="*/ 42 h 80"/>
                      <a:gd name="T54" fmla="*/ 17 w 328"/>
                      <a:gd name="T55" fmla="*/ 44 h 80"/>
                      <a:gd name="T56" fmla="*/ 12 w 328"/>
                      <a:gd name="T57" fmla="*/ 35 h 80"/>
                      <a:gd name="T58" fmla="*/ 0 w 328"/>
                      <a:gd name="T59" fmla="*/ 37 h 80"/>
                      <a:gd name="T60" fmla="*/ 0 w 328"/>
                      <a:gd name="T61" fmla="*/ 43 h 80"/>
                      <a:gd name="T62" fmla="*/ 4 w 328"/>
                      <a:gd name="T63" fmla="*/ 47 h 80"/>
                      <a:gd name="T64" fmla="*/ 4 w 328"/>
                      <a:gd name="T65" fmla="*/ 52 h 80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28"/>
                      <a:gd name="T100" fmla="*/ 0 h 80"/>
                      <a:gd name="T101" fmla="*/ 328 w 328"/>
                      <a:gd name="T102" fmla="*/ 80 h 80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28" h="80">
                        <a:moveTo>
                          <a:pt x="4" y="50"/>
                        </a:moveTo>
                        <a:lnTo>
                          <a:pt x="31" y="80"/>
                        </a:lnTo>
                        <a:lnTo>
                          <a:pt x="242" y="38"/>
                        </a:lnTo>
                        <a:lnTo>
                          <a:pt x="221" y="23"/>
                        </a:lnTo>
                        <a:lnTo>
                          <a:pt x="259" y="16"/>
                        </a:lnTo>
                        <a:lnTo>
                          <a:pt x="283" y="29"/>
                        </a:lnTo>
                        <a:lnTo>
                          <a:pt x="328" y="21"/>
                        </a:lnTo>
                        <a:lnTo>
                          <a:pt x="328" y="19"/>
                        </a:lnTo>
                        <a:lnTo>
                          <a:pt x="286" y="0"/>
                        </a:lnTo>
                        <a:lnTo>
                          <a:pt x="237" y="8"/>
                        </a:lnTo>
                        <a:lnTo>
                          <a:pt x="230" y="1"/>
                        </a:lnTo>
                        <a:lnTo>
                          <a:pt x="196" y="7"/>
                        </a:lnTo>
                        <a:lnTo>
                          <a:pt x="199" y="8"/>
                        </a:lnTo>
                        <a:lnTo>
                          <a:pt x="195" y="9"/>
                        </a:lnTo>
                        <a:lnTo>
                          <a:pt x="192" y="7"/>
                        </a:lnTo>
                        <a:lnTo>
                          <a:pt x="143" y="15"/>
                        </a:lnTo>
                        <a:lnTo>
                          <a:pt x="148" y="21"/>
                        </a:lnTo>
                        <a:lnTo>
                          <a:pt x="143" y="22"/>
                        </a:lnTo>
                        <a:lnTo>
                          <a:pt x="138" y="16"/>
                        </a:lnTo>
                        <a:lnTo>
                          <a:pt x="87" y="23"/>
                        </a:lnTo>
                        <a:lnTo>
                          <a:pt x="87" y="27"/>
                        </a:lnTo>
                        <a:lnTo>
                          <a:pt x="90" y="30"/>
                        </a:lnTo>
                        <a:lnTo>
                          <a:pt x="84" y="31"/>
                        </a:lnTo>
                        <a:lnTo>
                          <a:pt x="79" y="24"/>
                        </a:lnTo>
                        <a:lnTo>
                          <a:pt x="25" y="33"/>
                        </a:lnTo>
                        <a:lnTo>
                          <a:pt x="24" y="37"/>
                        </a:lnTo>
                        <a:lnTo>
                          <a:pt x="26" y="40"/>
                        </a:lnTo>
                        <a:lnTo>
                          <a:pt x="17" y="42"/>
                        </a:lnTo>
                        <a:lnTo>
                          <a:pt x="12" y="35"/>
                        </a:lnTo>
                        <a:lnTo>
                          <a:pt x="0" y="37"/>
                        </a:lnTo>
                        <a:lnTo>
                          <a:pt x="0" y="41"/>
                        </a:lnTo>
                        <a:lnTo>
                          <a:pt x="4" y="45"/>
                        </a:lnTo>
                        <a:lnTo>
                          <a:pt x="4" y="50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10" name="Freeform 1974"/>
                  <p:cNvSpPr>
                    <a:spLocks noChangeArrowheads="1"/>
                  </p:cNvSpPr>
                  <p:nvPr/>
                </p:nvSpPr>
                <p:spPr bwMode="auto">
                  <a:xfrm>
                    <a:off x="286" y="357"/>
                    <a:ext cx="43" cy="16"/>
                  </a:xfrm>
                  <a:custGeom>
                    <a:avLst/>
                    <a:gdLst>
                      <a:gd name="T0" fmla="*/ 0 w 42"/>
                      <a:gd name="T1" fmla="*/ 9 h 16"/>
                      <a:gd name="T2" fmla="*/ 8 w 42"/>
                      <a:gd name="T3" fmla="*/ 16 h 16"/>
                      <a:gd name="T4" fmla="*/ 44 w 42"/>
                      <a:gd name="T5" fmla="*/ 9 h 16"/>
                      <a:gd name="T6" fmla="*/ 44 w 42"/>
                      <a:gd name="T7" fmla="*/ 6 h 16"/>
                      <a:gd name="T8" fmla="*/ 37 w 42"/>
                      <a:gd name="T9" fmla="*/ 2 h 16"/>
                      <a:gd name="T10" fmla="*/ 24 w 42"/>
                      <a:gd name="T11" fmla="*/ 4 h 16"/>
                      <a:gd name="T12" fmla="*/ 16 w 42"/>
                      <a:gd name="T13" fmla="*/ 0 h 16"/>
                      <a:gd name="T14" fmla="*/ 4 w 42"/>
                      <a:gd name="T15" fmla="*/ 2 h 16"/>
                      <a:gd name="T16" fmla="*/ 8 w 42"/>
                      <a:gd name="T17" fmla="*/ 6 h 16"/>
                      <a:gd name="T18" fmla="*/ 0 w 42"/>
                      <a:gd name="T19" fmla="*/ 8 h 16"/>
                      <a:gd name="T20" fmla="*/ 0 w 42"/>
                      <a:gd name="T21" fmla="*/ 9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2"/>
                      <a:gd name="T34" fmla="*/ 0 h 16"/>
                      <a:gd name="T35" fmla="*/ 42 w 42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2" h="16">
                        <a:moveTo>
                          <a:pt x="0" y="9"/>
                        </a:moveTo>
                        <a:lnTo>
                          <a:pt x="8" y="16"/>
                        </a:lnTo>
                        <a:lnTo>
                          <a:pt x="42" y="9"/>
                        </a:lnTo>
                        <a:lnTo>
                          <a:pt x="42" y="6"/>
                        </a:lnTo>
                        <a:lnTo>
                          <a:pt x="35" y="2"/>
                        </a:lnTo>
                        <a:lnTo>
                          <a:pt x="22" y="4"/>
                        </a:lnTo>
                        <a:lnTo>
                          <a:pt x="16" y="0"/>
                        </a:lnTo>
                        <a:lnTo>
                          <a:pt x="4" y="2"/>
                        </a:lnTo>
                        <a:lnTo>
                          <a:pt x="8" y="6"/>
                        </a:lnTo>
                        <a:lnTo>
                          <a:pt x="0" y="8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11" name="Line 1975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295" y="36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2" name="Freeform 1976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301" y="366"/>
                    <a:ext cx="7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0 w 6"/>
                      <a:gd name="T3" fmla="*/ 0 h 1"/>
                      <a:gd name="T4" fmla="*/ 0 w 6"/>
                      <a:gd name="T5" fmla="*/ 0 h 1"/>
                      <a:gd name="T6" fmla="*/ 0 w 6"/>
                      <a:gd name="T7" fmla="*/ 0 h 1"/>
                      <a:gd name="T8" fmla="*/ 0 w 6"/>
                      <a:gd name="T9" fmla="*/ 0 h 1"/>
                      <a:gd name="T10" fmla="*/ 0 w 6"/>
                      <a:gd name="T11" fmla="*/ 0 h 1"/>
                      <a:gd name="T12" fmla="*/ 0 w 6"/>
                      <a:gd name="T13" fmla="*/ 0 h 1"/>
                      <a:gd name="T14" fmla="*/ 0 w 6"/>
                      <a:gd name="T15" fmla="*/ 0 h 1"/>
                      <a:gd name="T16" fmla="*/ 0 w 6"/>
                      <a:gd name="T17" fmla="*/ 0 h 1"/>
                      <a:gd name="T18" fmla="*/ 0 w 6"/>
                      <a:gd name="T19" fmla="*/ 0 h 1"/>
                      <a:gd name="T20" fmla="*/ 1 w 6"/>
                      <a:gd name="T21" fmla="*/ 0 h 1"/>
                      <a:gd name="T22" fmla="*/ 1 w 6"/>
                      <a:gd name="T23" fmla="*/ 0 h 1"/>
                      <a:gd name="T24" fmla="*/ 1 w 6"/>
                      <a:gd name="T25" fmla="*/ 0 h 1"/>
                      <a:gd name="T26" fmla="*/ 1 w 6"/>
                      <a:gd name="T27" fmla="*/ 0 h 1"/>
                      <a:gd name="T28" fmla="*/ 1 w 6"/>
                      <a:gd name="T29" fmla="*/ 0 h 1"/>
                      <a:gd name="T30" fmla="*/ 1 w 6"/>
                      <a:gd name="T31" fmla="*/ 0 h 1"/>
                      <a:gd name="T32" fmla="*/ 1 w 6"/>
                      <a:gd name="T33" fmla="*/ 0 h 1"/>
                      <a:gd name="T34" fmla="*/ 1 w 6"/>
                      <a:gd name="T35" fmla="*/ 0 h 1"/>
                      <a:gd name="T36" fmla="*/ 1 w 6"/>
                      <a:gd name="T37" fmla="*/ 0 h 1"/>
                      <a:gd name="T38" fmla="*/ 2 w 6"/>
                      <a:gd name="T39" fmla="*/ 0 h 1"/>
                      <a:gd name="T40" fmla="*/ 2 w 6"/>
                      <a:gd name="T41" fmla="*/ 0 h 1"/>
                      <a:gd name="T42" fmla="*/ 2 w 6"/>
                      <a:gd name="T43" fmla="*/ 0 h 1"/>
                      <a:gd name="T44" fmla="*/ 2 w 6"/>
                      <a:gd name="T45" fmla="*/ 0 h 1"/>
                      <a:gd name="T46" fmla="*/ 2 w 6"/>
                      <a:gd name="T47" fmla="*/ 0 h 1"/>
                      <a:gd name="T48" fmla="*/ 2 w 6"/>
                      <a:gd name="T49" fmla="*/ 0 h 1"/>
                      <a:gd name="T50" fmla="*/ 2 w 6"/>
                      <a:gd name="T51" fmla="*/ 0 h 1"/>
                      <a:gd name="T52" fmla="*/ 2 w 6"/>
                      <a:gd name="T53" fmla="*/ 0 h 1"/>
                      <a:gd name="T54" fmla="*/ 5 w 6"/>
                      <a:gd name="T55" fmla="*/ 0 h 1"/>
                      <a:gd name="T56" fmla="*/ 5 w 6"/>
                      <a:gd name="T57" fmla="*/ 0 h 1"/>
                      <a:gd name="T58" fmla="*/ 5 w 6"/>
                      <a:gd name="T59" fmla="*/ 0 h 1"/>
                      <a:gd name="T60" fmla="*/ 5 w 6"/>
                      <a:gd name="T61" fmla="*/ 0 h 1"/>
                      <a:gd name="T62" fmla="*/ 5 w 6"/>
                      <a:gd name="T63" fmla="*/ 0 h 1"/>
                      <a:gd name="T64" fmla="*/ 5 w 6"/>
                      <a:gd name="T65" fmla="*/ 0 h 1"/>
                      <a:gd name="T66" fmla="*/ 5 w 6"/>
                      <a:gd name="T67" fmla="*/ 0 h 1"/>
                      <a:gd name="T68" fmla="*/ 5 w 6"/>
                      <a:gd name="T69" fmla="*/ 0 h 1"/>
                      <a:gd name="T70" fmla="*/ 5 w 6"/>
                      <a:gd name="T71" fmla="*/ 0 h 1"/>
                      <a:gd name="T72" fmla="*/ 6 w 6"/>
                      <a:gd name="T73" fmla="*/ 0 h 1"/>
                      <a:gd name="T74" fmla="*/ 6 w 6"/>
                      <a:gd name="T75" fmla="*/ 0 h 1"/>
                      <a:gd name="T76" fmla="*/ 6 w 6"/>
                      <a:gd name="T77" fmla="*/ 0 h 1"/>
                      <a:gd name="T78" fmla="*/ 6 w 6"/>
                      <a:gd name="T79" fmla="*/ 0 h 1"/>
                      <a:gd name="T80" fmla="*/ 6 w 6"/>
                      <a:gd name="T81" fmla="*/ 0 h 1"/>
                      <a:gd name="T82" fmla="*/ 6 w 6"/>
                      <a:gd name="T83" fmla="*/ 0 h 1"/>
                      <a:gd name="T84" fmla="*/ 6 w 6"/>
                      <a:gd name="T85" fmla="*/ 0 h 1"/>
                      <a:gd name="T86" fmla="*/ 6 w 6"/>
                      <a:gd name="T87" fmla="*/ 0 h 1"/>
                      <a:gd name="T88" fmla="*/ 6 w 6"/>
                      <a:gd name="T89" fmla="*/ 0 h 1"/>
                      <a:gd name="T90" fmla="*/ 7 w 6"/>
                      <a:gd name="T91" fmla="*/ 0 h 1"/>
                      <a:gd name="T92" fmla="*/ 7 w 6"/>
                      <a:gd name="T93" fmla="*/ 0 h 1"/>
                      <a:gd name="T94" fmla="*/ 7 w 6"/>
                      <a:gd name="T95" fmla="*/ 0 h 1"/>
                      <a:gd name="T96" fmla="*/ 7 w 6"/>
                      <a:gd name="T97" fmla="*/ 0 h 1"/>
                      <a:gd name="T98" fmla="*/ 7 w 6"/>
                      <a:gd name="T99" fmla="*/ 0 h 1"/>
                      <a:gd name="T100" fmla="*/ 7 w 6"/>
                      <a:gd name="T101" fmla="*/ 0 h 1"/>
                      <a:gd name="T102" fmla="*/ 7 w 6"/>
                      <a:gd name="T103" fmla="*/ 0 h 1"/>
                      <a:gd name="T104" fmla="*/ 7 w 6"/>
                      <a:gd name="T105" fmla="*/ 0 h 1"/>
                      <a:gd name="T106" fmla="*/ 7 w 6"/>
                      <a:gd name="T107" fmla="*/ 0 h 1"/>
                      <a:gd name="T108" fmla="*/ 8 w 6"/>
                      <a:gd name="T109" fmla="*/ 0 h 1"/>
                      <a:gd name="T110" fmla="*/ 8 w 6"/>
                      <a:gd name="T111" fmla="*/ 0 h 1"/>
                      <a:gd name="T112" fmla="*/ 8 w 6"/>
                      <a:gd name="T113" fmla="*/ 0 h 1"/>
                      <a:gd name="T114" fmla="*/ 8 w 6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6"/>
                      <a:gd name="T175" fmla="*/ 0 h 1"/>
                      <a:gd name="T176" fmla="*/ 6 w 6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6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13" name="Freeform 1977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314" y="364"/>
                    <a:ext cx="6" cy="0"/>
                  </a:xfrm>
                  <a:custGeom>
                    <a:avLst/>
                    <a:gdLst>
                      <a:gd name="T0" fmla="*/ 0 w 5"/>
                      <a:gd name="T1" fmla="*/ 0 w 5"/>
                      <a:gd name="T2" fmla="*/ 0 w 5"/>
                      <a:gd name="T3" fmla="*/ 0 w 5"/>
                      <a:gd name="T4" fmla="*/ 0 w 5"/>
                      <a:gd name="T5" fmla="*/ 0 w 5"/>
                      <a:gd name="T6" fmla="*/ 0 w 5"/>
                      <a:gd name="T7" fmla="*/ 1 w 5"/>
                      <a:gd name="T8" fmla="*/ 1 w 5"/>
                      <a:gd name="T9" fmla="*/ 1 w 5"/>
                      <a:gd name="T10" fmla="*/ 1 w 5"/>
                      <a:gd name="T11" fmla="*/ 1 w 5"/>
                      <a:gd name="T12" fmla="*/ 1 w 5"/>
                      <a:gd name="T13" fmla="*/ 2 w 5"/>
                      <a:gd name="T14" fmla="*/ 2 w 5"/>
                      <a:gd name="T15" fmla="*/ 2 w 5"/>
                      <a:gd name="T16" fmla="*/ 2 w 5"/>
                      <a:gd name="T17" fmla="*/ 2 w 5"/>
                      <a:gd name="T18" fmla="*/ 5 w 5"/>
                      <a:gd name="T19" fmla="*/ 5 w 5"/>
                      <a:gd name="T20" fmla="*/ 5 w 5"/>
                      <a:gd name="T21" fmla="*/ 5 w 5"/>
                      <a:gd name="T22" fmla="*/ 5 w 5"/>
                      <a:gd name="T23" fmla="*/ 5 w 5"/>
                      <a:gd name="T24" fmla="*/ 6 w 5"/>
                      <a:gd name="T25" fmla="*/ 6 w 5"/>
                      <a:gd name="T26" fmla="*/ 6 w 5"/>
                      <a:gd name="T27" fmla="*/ 6 w 5"/>
                      <a:gd name="T28" fmla="*/ 6 w 5"/>
                      <a:gd name="T29" fmla="*/ 6 w 5"/>
                      <a:gd name="T30" fmla="*/ 7 w 5"/>
                      <a:gd name="T31" fmla="*/ 7 w 5"/>
                      <a:gd name="T32" fmla="*/ 7 w 5"/>
                      <a:gd name="T33" fmla="*/ 7 w 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w 5"/>
                      <a:gd name="T69" fmla="*/ 5 w 5"/>
                    </a:gdLst>
                    <a:ahLst/>
                    <a:cxnLst>
                      <a:cxn ang="T34">
                        <a:pos x="T0" y="0"/>
                      </a:cxn>
                      <a:cxn ang="T35">
                        <a:pos x="T1" y="0"/>
                      </a:cxn>
                      <a:cxn ang="T36">
                        <a:pos x="T2" y="0"/>
                      </a:cxn>
                      <a:cxn ang="T37">
                        <a:pos x="T3" y="0"/>
                      </a:cxn>
                      <a:cxn ang="T38">
                        <a:pos x="T4" y="0"/>
                      </a:cxn>
                      <a:cxn ang="T39">
                        <a:pos x="T5" y="0"/>
                      </a:cxn>
                      <a:cxn ang="T40">
                        <a:pos x="T6" y="0"/>
                      </a:cxn>
                      <a:cxn ang="T41">
                        <a:pos x="T7" y="0"/>
                      </a:cxn>
                      <a:cxn ang="T42">
                        <a:pos x="T8" y="0"/>
                      </a:cxn>
                      <a:cxn ang="T43">
                        <a:pos x="T9" y="0"/>
                      </a:cxn>
                      <a:cxn ang="T44">
                        <a:pos x="T10" y="0"/>
                      </a:cxn>
                      <a:cxn ang="T45">
                        <a:pos x="T11" y="0"/>
                      </a:cxn>
                      <a:cxn ang="T46">
                        <a:pos x="T12" y="0"/>
                      </a:cxn>
                      <a:cxn ang="T47">
                        <a:pos x="T13" y="0"/>
                      </a:cxn>
                      <a:cxn ang="T48">
                        <a:pos x="T14" y="0"/>
                      </a:cxn>
                      <a:cxn ang="T49">
                        <a:pos x="T15" y="0"/>
                      </a:cxn>
                      <a:cxn ang="T50">
                        <a:pos x="T16" y="0"/>
                      </a:cxn>
                      <a:cxn ang="T51">
                        <a:pos x="T17" y="0"/>
                      </a:cxn>
                      <a:cxn ang="T52">
                        <a:pos x="T18" y="0"/>
                      </a:cxn>
                      <a:cxn ang="T53">
                        <a:pos x="T19" y="0"/>
                      </a:cxn>
                      <a:cxn ang="T54">
                        <a:pos x="T20" y="0"/>
                      </a:cxn>
                      <a:cxn ang="T55">
                        <a:pos x="T21" y="0"/>
                      </a:cxn>
                      <a:cxn ang="T56">
                        <a:pos x="T22" y="0"/>
                      </a:cxn>
                      <a:cxn ang="T57">
                        <a:pos x="T23" y="0"/>
                      </a:cxn>
                      <a:cxn ang="T58">
                        <a:pos x="T24" y="0"/>
                      </a:cxn>
                      <a:cxn ang="T59">
                        <a:pos x="T25" y="0"/>
                      </a:cxn>
                      <a:cxn ang="T60">
                        <a:pos x="T26" y="0"/>
                      </a:cxn>
                      <a:cxn ang="T61">
                        <a:pos x="T27" y="0"/>
                      </a:cxn>
                      <a:cxn ang="T62">
                        <a:pos x="T28" y="0"/>
                      </a:cxn>
                      <a:cxn ang="T63">
                        <a:pos x="T29" y="0"/>
                      </a:cxn>
                      <a:cxn ang="T64">
                        <a:pos x="T30" y="0"/>
                      </a:cxn>
                      <a:cxn ang="T65">
                        <a:pos x="T31" y="0"/>
                      </a:cxn>
                      <a:cxn ang="T66">
                        <a:pos x="T32" y="0"/>
                      </a:cxn>
                      <a:cxn ang="T67">
                        <a:pos x="T33" y="0"/>
                      </a:cxn>
                    </a:cxnLst>
                    <a:rect l="T68" t="0" r="T69" b="0"/>
                    <a:pathLst>
                      <a:path w="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14" name="Line 1978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306" y="349"/>
                    <a:ext cx="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5" name="Freeform 1979"/>
                  <p:cNvSpPr>
                    <a:spLocks noChangeArrowheads="1"/>
                  </p:cNvSpPr>
                  <p:nvPr/>
                </p:nvSpPr>
                <p:spPr bwMode="auto">
                  <a:xfrm>
                    <a:off x="317" y="339"/>
                    <a:ext cx="37" cy="21"/>
                  </a:xfrm>
                  <a:custGeom>
                    <a:avLst/>
                    <a:gdLst>
                      <a:gd name="T0" fmla="*/ 0 w 36"/>
                      <a:gd name="T1" fmla="*/ 0 h 20"/>
                      <a:gd name="T2" fmla="*/ 38 w 36"/>
                      <a:gd name="T3" fmla="*/ 19 h 20"/>
                      <a:gd name="T4" fmla="*/ 38 w 36"/>
                      <a:gd name="T5" fmla="*/ 22 h 20"/>
                      <a:gd name="T6" fmla="*/ 0 60000 65536"/>
                      <a:gd name="T7" fmla="*/ 0 60000 65536"/>
                      <a:gd name="T8" fmla="*/ 0 60000 65536"/>
                      <a:gd name="T9" fmla="*/ 0 w 36"/>
                      <a:gd name="T10" fmla="*/ 0 h 20"/>
                      <a:gd name="T11" fmla="*/ 36 w 36"/>
                      <a:gd name="T12" fmla="*/ 20 h 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" h="20">
                        <a:moveTo>
                          <a:pt x="0" y="0"/>
                        </a:moveTo>
                        <a:lnTo>
                          <a:pt x="36" y="17"/>
                        </a:lnTo>
                        <a:lnTo>
                          <a:pt x="36" y="2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16" name="Freeform 1980"/>
                  <p:cNvSpPr>
                    <a:spLocks noChangeArrowheads="1"/>
                  </p:cNvSpPr>
                  <p:nvPr/>
                </p:nvSpPr>
                <p:spPr bwMode="auto">
                  <a:xfrm>
                    <a:off x="327" y="337"/>
                    <a:ext cx="38" cy="21"/>
                  </a:xfrm>
                  <a:custGeom>
                    <a:avLst/>
                    <a:gdLst>
                      <a:gd name="T0" fmla="*/ 0 w 38"/>
                      <a:gd name="T1" fmla="*/ 0 h 21"/>
                      <a:gd name="T2" fmla="*/ 38 w 38"/>
                      <a:gd name="T3" fmla="*/ 17 h 21"/>
                      <a:gd name="T4" fmla="*/ 38 w 38"/>
                      <a:gd name="T5" fmla="*/ 21 h 21"/>
                      <a:gd name="T6" fmla="*/ 0 60000 65536"/>
                      <a:gd name="T7" fmla="*/ 0 60000 65536"/>
                      <a:gd name="T8" fmla="*/ 0 60000 65536"/>
                      <a:gd name="T9" fmla="*/ 0 w 38"/>
                      <a:gd name="T10" fmla="*/ 0 h 21"/>
                      <a:gd name="T11" fmla="*/ 38 w 38"/>
                      <a:gd name="T12" fmla="*/ 21 h 2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" h="21">
                        <a:moveTo>
                          <a:pt x="0" y="0"/>
                        </a:moveTo>
                        <a:lnTo>
                          <a:pt x="38" y="17"/>
                        </a:lnTo>
                        <a:lnTo>
                          <a:pt x="38" y="21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17" name="Freeform 1981"/>
                  <p:cNvSpPr>
                    <a:spLocks noChangeArrowheads="1"/>
                  </p:cNvSpPr>
                  <p:nvPr/>
                </p:nvSpPr>
                <p:spPr bwMode="auto">
                  <a:xfrm>
                    <a:off x="294" y="342"/>
                    <a:ext cx="13" cy="9"/>
                  </a:xfrm>
                  <a:custGeom>
                    <a:avLst/>
                    <a:gdLst>
                      <a:gd name="T0" fmla="*/ 2 w 13"/>
                      <a:gd name="T1" fmla="*/ 0 h 8"/>
                      <a:gd name="T2" fmla="*/ 13 w 13"/>
                      <a:gd name="T3" fmla="*/ 10 h 8"/>
                      <a:gd name="T4" fmla="*/ 11 w 13"/>
                      <a:gd name="T5" fmla="*/ 10 h 8"/>
                      <a:gd name="T6" fmla="*/ 0 w 13"/>
                      <a:gd name="T7" fmla="*/ 0 h 8"/>
                      <a:gd name="T8" fmla="*/ 2 w 13"/>
                      <a:gd name="T9" fmla="*/ 0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8"/>
                      <a:gd name="T17" fmla="*/ 13 w 13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8">
                        <a:moveTo>
                          <a:pt x="2" y="0"/>
                        </a:moveTo>
                        <a:lnTo>
                          <a:pt x="13" y="8"/>
                        </a:lnTo>
                        <a:lnTo>
                          <a:pt x="11" y="8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18" name="Freeform 1982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274" y="35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60000 65536"/>
                      <a:gd name="T5" fmla="*/ 0 60000 65536"/>
                      <a:gd name="T6" fmla="*/ 0 w 8"/>
                      <a:gd name="T7" fmla="*/ 0 h 1"/>
                      <a:gd name="T8" fmla="*/ 8 w 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19" name="Line 1983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59" y="344"/>
                    <a:ext cx="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0" name="Line 1984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70" y="34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1" name="Line 1985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80" y="348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2" name="Line 1986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67" y="372"/>
                    <a:ext cx="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23" name="Freeform 1987"/>
                  <p:cNvSpPr>
                    <a:spLocks noChangeArrowheads="1"/>
                  </p:cNvSpPr>
                  <p:nvPr/>
                </p:nvSpPr>
                <p:spPr bwMode="auto">
                  <a:xfrm>
                    <a:off x="254" y="372"/>
                    <a:ext cx="5" cy="7"/>
                  </a:xfrm>
                  <a:custGeom>
                    <a:avLst/>
                    <a:gdLst>
                      <a:gd name="T0" fmla="*/ 0 w 4"/>
                      <a:gd name="T1" fmla="*/ 0 h 7"/>
                      <a:gd name="T2" fmla="*/ 5 w 4"/>
                      <a:gd name="T3" fmla="*/ 3 h 7"/>
                      <a:gd name="T4" fmla="*/ 6 w 4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7"/>
                      <a:gd name="T11" fmla="*/ 4 w 4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7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4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24" name="Freeform 1988"/>
                  <p:cNvSpPr>
                    <a:spLocks noChangeArrowheads="1"/>
                  </p:cNvSpPr>
                  <p:nvPr/>
                </p:nvSpPr>
                <p:spPr bwMode="auto">
                  <a:xfrm>
                    <a:off x="235" y="373"/>
                    <a:ext cx="7" cy="9"/>
                  </a:xfrm>
                  <a:custGeom>
                    <a:avLst/>
                    <a:gdLst>
                      <a:gd name="T0" fmla="*/ 0 w 6"/>
                      <a:gd name="T1" fmla="*/ 0 h 8"/>
                      <a:gd name="T2" fmla="*/ 8 w 6"/>
                      <a:gd name="T3" fmla="*/ 7 h 8"/>
                      <a:gd name="T4" fmla="*/ 8 w 6"/>
                      <a:gd name="T5" fmla="*/ 10 h 8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8"/>
                      <a:gd name="T11" fmla="*/ 6 w 6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8">
                        <a:moveTo>
                          <a:pt x="0" y="0"/>
                        </a:moveTo>
                        <a:lnTo>
                          <a:pt x="6" y="5"/>
                        </a:lnTo>
                        <a:lnTo>
                          <a:pt x="6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25" name="Freeform 1989"/>
                  <p:cNvSpPr>
                    <a:spLocks noChangeArrowheads="1"/>
                  </p:cNvSpPr>
                  <p:nvPr/>
                </p:nvSpPr>
                <p:spPr bwMode="auto">
                  <a:xfrm>
                    <a:off x="220" y="378"/>
                    <a:ext cx="5" cy="7"/>
                  </a:xfrm>
                  <a:custGeom>
                    <a:avLst/>
                    <a:gdLst>
                      <a:gd name="T0" fmla="*/ 0 w 5"/>
                      <a:gd name="T1" fmla="*/ 0 h 7"/>
                      <a:gd name="T2" fmla="*/ 5 w 5"/>
                      <a:gd name="T3" fmla="*/ 4 h 7"/>
                      <a:gd name="T4" fmla="*/ 5 w 5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7"/>
                      <a:gd name="T11" fmla="*/ 5 w 5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7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5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26" name="Freeform 1990"/>
                  <p:cNvSpPr>
                    <a:spLocks noChangeArrowheads="1"/>
                  </p:cNvSpPr>
                  <p:nvPr/>
                </p:nvSpPr>
                <p:spPr bwMode="auto">
                  <a:xfrm>
                    <a:off x="130" y="394"/>
                    <a:ext cx="5" cy="8"/>
                  </a:xfrm>
                  <a:custGeom>
                    <a:avLst/>
                    <a:gdLst>
                      <a:gd name="T0" fmla="*/ 0 w 5"/>
                      <a:gd name="T1" fmla="*/ 0 h 8"/>
                      <a:gd name="T2" fmla="*/ 4 w 5"/>
                      <a:gd name="T3" fmla="*/ 3 h 8"/>
                      <a:gd name="T4" fmla="*/ 5 w 5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8"/>
                      <a:gd name="T11" fmla="*/ 5 w 5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8">
                        <a:moveTo>
                          <a:pt x="0" y="0"/>
                        </a:moveTo>
                        <a:lnTo>
                          <a:pt x="4" y="3"/>
                        </a:lnTo>
                        <a:lnTo>
                          <a:pt x="5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27" name="Freeform 1991"/>
                  <p:cNvSpPr>
                    <a:spLocks noChangeArrowheads="1"/>
                  </p:cNvSpPr>
                  <p:nvPr/>
                </p:nvSpPr>
                <p:spPr bwMode="auto">
                  <a:xfrm>
                    <a:off x="112" y="399"/>
                    <a:ext cx="4" cy="7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5 w 3"/>
                      <a:gd name="T3" fmla="*/ 3 h 7"/>
                      <a:gd name="T4" fmla="*/ 5 w 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28" name="Freeform 1992"/>
                  <p:cNvSpPr>
                    <a:spLocks noChangeArrowheads="1"/>
                  </p:cNvSpPr>
                  <p:nvPr/>
                </p:nvSpPr>
                <p:spPr bwMode="auto">
                  <a:xfrm>
                    <a:off x="92" y="401"/>
                    <a:ext cx="4" cy="8"/>
                  </a:xfrm>
                  <a:custGeom>
                    <a:avLst/>
                    <a:gdLst>
                      <a:gd name="T0" fmla="*/ 0 w 4"/>
                      <a:gd name="T1" fmla="*/ 0 h 8"/>
                      <a:gd name="T2" fmla="*/ 3 w 4"/>
                      <a:gd name="T3" fmla="*/ 4 h 8"/>
                      <a:gd name="T4" fmla="*/ 4 w 4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8"/>
                      <a:gd name="T11" fmla="*/ 4 w 4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8">
                        <a:moveTo>
                          <a:pt x="0" y="0"/>
                        </a:moveTo>
                        <a:lnTo>
                          <a:pt x="3" y="4"/>
                        </a:lnTo>
                        <a:lnTo>
                          <a:pt x="4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29" name="Line 1993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87" y="39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0" name="Line 1994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79" y="38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1" name="Line 1995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67" y="38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2" name="Line 1996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83" y="37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3" name="Line 1997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00" y="39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4" name="Line 1998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04" y="38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5" name="Line 1999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95" y="384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6" name="Line 2000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98" y="378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7" name="Line 2001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86" y="37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8" name="Freeform 2002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100" y="367"/>
                    <a:ext cx="7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8 w 6"/>
                      <a:gd name="T3" fmla="*/ 0 h 1"/>
                      <a:gd name="T4" fmla="*/ 0 60000 65536"/>
                      <a:gd name="T5" fmla="*/ 0 60000 65536"/>
                      <a:gd name="T6" fmla="*/ 0 w 6"/>
                      <a:gd name="T7" fmla="*/ 0 h 1"/>
                      <a:gd name="T8" fmla="*/ 6 w 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">
                        <a:moveTo>
                          <a:pt x="0" y="0"/>
                        </a:move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39" name="Line 2003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12" y="37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0" name="Line 2004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09" y="38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1" name="Line 2005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17" y="38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2" name="Line 2006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16" y="39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3" name="Line 2007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31" y="39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4" name="Line 2008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33" y="38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5" name="Line 2009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23" y="37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6" name="Line 2010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25" y="37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7" name="Line 2011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114" y="36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8" name="Line 2012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44" y="387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49" name="Line 2013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38" y="37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0" name="Line 2014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47" y="38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1" name="Line 2015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61" y="38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2" name="Line 2016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75" y="38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3" name="Line 2017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62" y="37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4" name="Line 2018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53" y="37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5" name="Line 2019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50" y="36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6" name="Line 2020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51" y="367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7" name="Line 202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62" y="35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8" name="Line 2022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69" y="36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59" name="Line 2023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68" y="37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0" name="Line 2024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77" y="37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1" name="Line 2025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75" y="35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2" name="Line 2026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81" y="36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3" name="Line 2027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82" y="364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4" name="Line 2028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90" y="379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5" name="Line 2029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91" y="37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6" name="Line 2030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03" y="37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7" name="Line 2031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04" y="37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8" name="Line 2032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93" y="36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69" name="Line 2033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06" y="35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0" name="Line 2034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209" y="356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1" name="Freeform 2035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207" y="364"/>
                    <a:ext cx="5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5 w 5"/>
                      <a:gd name="T3" fmla="*/ 0 h 1"/>
                      <a:gd name="T4" fmla="*/ 0 60000 65536"/>
                      <a:gd name="T5" fmla="*/ 0 60000 65536"/>
                      <a:gd name="T6" fmla="*/ 0 w 5"/>
                      <a:gd name="T7" fmla="*/ 0 h 1"/>
                      <a:gd name="T8" fmla="*/ 5 w 5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" h="1">
                        <a:moveTo>
                          <a:pt x="0" y="0"/>
                        </a:move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72" name="Line 2036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15" y="36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3" name="Line 2037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17" y="37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4" name="Line 2038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19" y="34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5" name="Line 2039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18" y="35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6" name="Line 2040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20" y="362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7" name="Line 2041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229" y="36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8" name="Line 2042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59" y="347"/>
                    <a:ext cx="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79" name="Line 2043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63" y="35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80" name="Line 2044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30" y="355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81" name="Line 2045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230" y="34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82" name="Line 2046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41" y="36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83" name="Line 2047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42" y="36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84" name="Line 2048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45" y="35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85" name="Line 2049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75" y="39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86" name="Freeform 2050"/>
                  <p:cNvSpPr>
                    <a:spLocks noChangeArrowheads="1"/>
                  </p:cNvSpPr>
                  <p:nvPr/>
                </p:nvSpPr>
                <p:spPr bwMode="auto">
                  <a:xfrm>
                    <a:off x="67" y="350"/>
                    <a:ext cx="211" cy="47"/>
                  </a:xfrm>
                  <a:custGeom>
                    <a:avLst/>
                    <a:gdLst>
                      <a:gd name="T0" fmla="*/ 4 w 210"/>
                      <a:gd name="T1" fmla="*/ 35 h 47"/>
                      <a:gd name="T2" fmla="*/ 20 w 210"/>
                      <a:gd name="T3" fmla="*/ 32 h 47"/>
                      <a:gd name="T4" fmla="*/ 28 w 210"/>
                      <a:gd name="T5" fmla="*/ 37 h 47"/>
                      <a:gd name="T6" fmla="*/ 37 w 210"/>
                      <a:gd name="T7" fmla="*/ 29 h 47"/>
                      <a:gd name="T8" fmla="*/ 54 w 210"/>
                      <a:gd name="T9" fmla="*/ 46 h 47"/>
                      <a:gd name="T10" fmla="*/ 57 w 210"/>
                      <a:gd name="T11" fmla="*/ 39 h 47"/>
                      <a:gd name="T12" fmla="*/ 58 w 210"/>
                      <a:gd name="T13" fmla="*/ 32 h 47"/>
                      <a:gd name="T14" fmla="*/ 64 w 210"/>
                      <a:gd name="T15" fmla="*/ 25 h 47"/>
                      <a:gd name="T16" fmla="*/ 67 w 210"/>
                      <a:gd name="T17" fmla="*/ 20 h 47"/>
                      <a:gd name="T18" fmla="*/ 73 w 210"/>
                      <a:gd name="T19" fmla="*/ 35 h 47"/>
                      <a:gd name="T20" fmla="*/ 72 w 210"/>
                      <a:gd name="T21" fmla="*/ 30 h 47"/>
                      <a:gd name="T22" fmla="*/ 87 w 210"/>
                      <a:gd name="T23" fmla="*/ 33 h 47"/>
                      <a:gd name="T24" fmla="*/ 88 w 210"/>
                      <a:gd name="T25" fmla="*/ 26 h 47"/>
                      <a:gd name="T26" fmla="*/ 92 w 210"/>
                      <a:gd name="T27" fmla="*/ 21 h 47"/>
                      <a:gd name="T28" fmla="*/ 77 w 210"/>
                      <a:gd name="T29" fmla="*/ 22 h 47"/>
                      <a:gd name="T30" fmla="*/ 80 w 210"/>
                      <a:gd name="T31" fmla="*/ 17 h 47"/>
                      <a:gd name="T32" fmla="*/ 95 w 210"/>
                      <a:gd name="T33" fmla="*/ 14 h 47"/>
                      <a:gd name="T34" fmla="*/ 102 w 210"/>
                      <a:gd name="T35" fmla="*/ 24 h 47"/>
                      <a:gd name="T36" fmla="*/ 100 w 210"/>
                      <a:gd name="T37" fmla="*/ 30 h 47"/>
                      <a:gd name="T38" fmla="*/ 108 w 210"/>
                      <a:gd name="T39" fmla="*/ 18 h 47"/>
                      <a:gd name="T40" fmla="*/ 122 w 210"/>
                      <a:gd name="T41" fmla="*/ 16 h 47"/>
                      <a:gd name="T42" fmla="*/ 118 w 210"/>
                      <a:gd name="T43" fmla="*/ 22 h 47"/>
                      <a:gd name="T44" fmla="*/ 117 w 210"/>
                      <a:gd name="T45" fmla="*/ 29 h 47"/>
                      <a:gd name="T46" fmla="*/ 132 w 210"/>
                      <a:gd name="T47" fmla="*/ 26 h 47"/>
                      <a:gd name="T48" fmla="*/ 131 w 210"/>
                      <a:gd name="T49" fmla="*/ 20 h 47"/>
                      <a:gd name="T50" fmla="*/ 136 w 210"/>
                      <a:gd name="T51" fmla="*/ 13 h 47"/>
                      <a:gd name="T52" fmla="*/ 136 w 210"/>
                      <a:gd name="T53" fmla="*/ 9 h 47"/>
                      <a:gd name="T54" fmla="*/ 162 w 210"/>
                      <a:gd name="T55" fmla="*/ 5 h 47"/>
                      <a:gd name="T56" fmla="*/ 163 w 210"/>
                      <a:gd name="T57" fmla="*/ 10 h 47"/>
                      <a:gd name="T58" fmla="*/ 164 w 210"/>
                      <a:gd name="T59" fmla="*/ 25 h 47"/>
                      <a:gd name="T60" fmla="*/ 177 w 210"/>
                      <a:gd name="T61" fmla="*/ 1 h 47"/>
                      <a:gd name="T62" fmla="*/ 198 w 210"/>
                      <a:gd name="T63" fmla="*/ 9 h 47"/>
                      <a:gd name="T64" fmla="*/ 206 w 210"/>
                      <a:gd name="T65" fmla="*/ 12 h 47"/>
                      <a:gd name="T66" fmla="*/ 212 w 210"/>
                      <a:gd name="T67" fmla="*/ 17 h 47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10"/>
                      <a:gd name="T103" fmla="*/ 0 h 47"/>
                      <a:gd name="T104" fmla="*/ 210 w 210"/>
                      <a:gd name="T105" fmla="*/ 47 h 47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10" h="47">
                        <a:moveTo>
                          <a:pt x="0" y="36"/>
                        </a:moveTo>
                        <a:lnTo>
                          <a:pt x="4" y="35"/>
                        </a:lnTo>
                        <a:moveTo>
                          <a:pt x="16" y="33"/>
                        </a:moveTo>
                        <a:lnTo>
                          <a:pt x="20" y="32"/>
                        </a:lnTo>
                        <a:moveTo>
                          <a:pt x="25" y="38"/>
                        </a:moveTo>
                        <a:lnTo>
                          <a:pt x="28" y="37"/>
                        </a:lnTo>
                        <a:moveTo>
                          <a:pt x="34" y="30"/>
                        </a:moveTo>
                        <a:lnTo>
                          <a:pt x="37" y="29"/>
                        </a:lnTo>
                        <a:moveTo>
                          <a:pt x="51" y="47"/>
                        </a:moveTo>
                        <a:lnTo>
                          <a:pt x="54" y="46"/>
                        </a:lnTo>
                        <a:moveTo>
                          <a:pt x="54" y="40"/>
                        </a:moveTo>
                        <a:lnTo>
                          <a:pt x="57" y="39"/>
                        </a:lnTo>
                        <a:moveTo>
                          <a:pt x="55" y="33"/>
                        </a:moveTo>
                        <a:lnTo>
                          <a:pt x="58" y="32"/>
                        </a:lnTo>
                        <a:moveTo>
                          <a:pt x="60" y="25"/>
                        </a:moveTo>
                        <a:lnTo>
                          <a:pt x="64" y="25"/>
                        </a:lnTo>
                        <a:moveTo>
                          <a:pt x="64" y="21"/>
                        </a:moveTo>
                        <a:lnTo>
                          <a:pt x="67" y="20"/>
                        </a:lnTo>
                        <a:moveTo>
                          <a:pt x="69" y="36"/>
                        </a:moveTo>
                        <a:lnTo>
                          <a:pt x="73" y="35"/>
                        </a:lnTo>
                        <a:moveTo>
                          <a:pt x="69" y="30"/>
                        </a:moveTo>
                        <a:lnTo>
                          <a:pt x="72" y="30"/>
                        </a:lnTo>
                        <a:moveTo>
                          <a:pt x="85" y="34"/>
                        </a:moveTo>
                        <a:lnTo>
                          <a:pt x="87" y="33"/>
                        </a:lnTo>
                        <a:moveTo>
                          <a:pt x="84" y="28"/>
                        </a:moveTo>
                        <a:lnTo>
                          <a:pt x="88" y="26"/>
                        </a:lnTo>
                        <a:moveTo>
                          <a:pt x="90" y="21"/>
                        </a:moveTo>
                        <a:lnTo>
                          <a:pt x="92" y="21"/>
                        </a:lnTo>
                        <a:moveTo>
                          <a:pt x="76" y="23"/>
                        </a:moveTo>
                        <a:lnTo>
                          <a:pt x="77" y="22"/>
                        </a:lnTo>
                        <a:moveTo>
                          <a:pt x="78" y="17"/>
                        </a:moveTo>
                        <a:lnTo>
                          <a:pt x="80" y="17"/>
                        </a:lnTo>
                        <a:moveTo>
                          <a:pt x="91" y="15"/>
                        </a:moveTo>
                        <a:lnTo>
                          <a:pt x="95" y="14"/>
                        </a:lnTo>
                        <a:moveTo>
                          <a:pt x="99" y="24"/>
                        </a:moveTo>
                        <a:lnTo>
                          <a:pt x="102" y="24"/>
                        </a:lnTo>
                        <a:moveTo>
                          <a:pt x="99" y="31"/>
                        </a:moveTo>
                        <a:lnTo>
                          <a:pt x="100" y="30"/>
                        </a:lnTo>
                        <a:moveTo>
                          <a:pt x="105" y="19"/>
                        </a:moveTo>
                        <a:lnTo>
                          <a:pt x="106" y="18"/>
                        </a:lnTo>
                        <a:moveTo>
                          <a:pt x="117" y="16"/>
                        </a:moveTo>
                        <a:lnTo>
                          <a:pt x="120" y="16"/>
                        </a:lnTo>
                        <a:moveTo>
                          <a:pt x="114" y="23"/>
                        </a:moveTo>
                        <a:lnTo>
                          <a:pt x="116" y="22"/>
                        </a:lnTo>
                        <a:moveTo>
                          <a:pt x="113" y="30"/>
                        </a:moveTo>
                        <a:lnTo>
                          <a:pt x="115" y="29"/>
                        </a:lnTo>
                        <a:moveTo>
                          <a:pt x="127" y="26"/>
                        </a:moveTo>
                        <a:lnTo>
                          <a:pt x="130" y="26"/>
                        </a:lnTo>
                        <a:moveTo>
                          <a:pt x="128" y="20"/>
                        </a:moveTo>
                        <a:lnTo>
                          <a:pt x="129" y="20"/>
                        </a:lnTo>
                        <a:moveTo>
                          <a:pt x="131" y="14"/>
                        </a:moveTo>
                        <a:lnTo>
                          <a:pt x="134" y="13"/>
                        </a:lnTo>
                        <a:moveTo>
                          <a:pt x="132" y="9"/>
                        </a:moveTo>
                        <a:lnTo>
                          <a:pt x="134" y="9"/>
                        </a:lnTo>
                        <a:moveTo>
                          <a:pt x="157" y="6"/>
                        </a:moveTo>
                        <a:lnTo>
                          <a:pt x="160" y="5"/>
                        </a:lnTo>
                        <a:moveTo>
                          <a:pt x="158" y="10"/>
                        </a:moveTo>
                        <a:lnTo>
                          <a:pt x="161" y="10"/>
                        </a:lnTo>
                        <a:moveTo>
                          <a:pt x="160" y="26"/>
                        </a:moveTo>
                        <a:lnTo>
                          <a:pt x="162" y="25"/>
                        </a:lnTo>
                        <a:moveTo>
                          <a:pt x="179" y="0"/>
                        </a:moveTo>
                        <a:lnTo>
                          <a:pt x="175" y="1"/>
                        </a:lnTo>
                        <a:moveTo>
                          <a:pt x="192" y="9"/>
                        </a:moveTo>
                        <a:lnTo>
                          <a:pt x="196" y="9"/>
                        </a:lnTo>
                        <a:moveTo>
                          <a:pt x="198" y="13"/>
                        </a:moveTo>
                        <a:lnTo>
                          <a:pt x="204" y="12"/>
                        </a:lnTo>
                        <a:moveTo>
                          <a:pt x="206" y="19"/>
                        </a:moveTo>
                        <a:lnTo>
                          <a:pt x="210" y="17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87" name="Oval 2051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423" y="333"/>
                    <a:ext cx="5" cy="1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88" name="Freeform 2052"/>
                  <p:cNvSpPr>
                    <a:spLocks noChangeArrowheads="1"/>
                  </p:cNvSpPr>
                  <p:nvPr/>
                </p:nvSpPr>
                <p:spPr bwMode="auto">
                  <a:xfrm>
                    <a:off x="4" y="0"/>
                    <a:ext cx="253" cy="284"/>
                  </a:xfrm>
                  <a:custGeom>
                    <a:avLst/>
                    <a:gdLst>
                      <a:gd name="T0" fmla="*/ 0 w 252"/>
                      <a:gd name="T1" fmla="*/ 0 h 284"/>
                      <a:gd name="T2" fmla="*/ 247 w 252"/>
                      <a:gd name="T3" fmla="*/ 17 h 284"/>
                      <a:gd name="T4" fmla="*/ 254 w 252"/>
                      <a:gd name="T5" fmla="*/ 260 h 284"/>
                      <a:gd name="T6" fmla="*/ 9 w 252"/>
                      <a:gd name="T7" fmla="*/ 284 h 284"/>
                      <a:gd name="T8" fmla="*/ 0 w 252"/>
                      <a:gd name="T9" fmla="*/ 0 h 28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"/>
                      <a:gd name="T16" fmla="*/ 0 h 284"/>
                      <a:gd name="T17" fmla="*/ 252 w 252"/>
                      <a:gd name="T18" fmla="*/ 284 h 28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" h="284">
                        <a:moveTo>
                          <a:pt x="0" y="0"/>
                        </a:moveTo>
                        <a:lnTo>
                          <a:pt x="245" y="17"/>
                        </a:lnTo>
                        <a:lnTo>
                          <a:pt x="252" y="260"/>
                        </a:lnTo>
                        <a:lnTo>
                          <a:pt x="9" y="284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7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89" name="Freeform 2053"/>
                  <p:cNvSpPr>
                    <a:spLocks noChangeArrowheads="1"/>
                  </p:cNvSpPr>
                  <p:nvPr/>
                </p:nvSpPr>
                <p:spPr bwMode="auto">
                  <a:xfrm>
                    <a:off x="17" y="13"/>
                    <a:ext cx="230" cy="239"/>
                  </a:xfrm>
                  <a:custGeom>
                    <a:avLst/>
                    <a:gdLst>
                      <a:gd name="T0" fmla="*/ 0 w 229"/>
                      <a:gd name="T1" fmla="*/ 0 h 239"/>
                      <a:gd name="T2" fmla="*/ 226 w 229"/>
                      <a:gd name="T3" fmla="*/ 15 h 239"/>
                      <a:gd name="T4" fmla="*/ 231 w 229"/>
                      <a:gd name="T5" fmla="*/ 222 h 239"/>
                      <a:gd name="T6" fmla="*/ 7 w 229"/>
                      <a:gd name="T7" fmla="*/ 239 h 239"/>
                      <a:gd name="T8" fmla="*/ 0 w 229"/>
                      <a:gd name="T9" fmla="*/ 0 h 2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9"/>
                      <a:gd name="T16" fmla="*/ 0 h 239"/>
                      <a:gd name="T17" fmla="*/ 229 w 229"/>
                      <a:gd name="T18" fmla="*/ 239 h 2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9" h="239">
                        <a:moveTo>
                          <a:pt x="0" y="0"/>
                        </a:moveTo>
                        <a:lnTo>
                          <a:pt x="224" y="15"/>
                        </a:lnTo>
                        <a:lnTo>
                          <a:pt x="229" y="222"/>
                        </a:lnTo>
                        <a:lnTo>
                          <a:pt x="7" y="239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90" name="Freeform 2054"/>
                  <p:cNvSpPr>
                    <a:spLocks noChangeArrowheads="1"/>
                  </p:cNvSpPr>
                  <p:nvPr/>
                </p:nvSpPr>
                <p:spPr bwMode="auto">
                  <a:xfrm>
                    <a:off x="27" y="252"/>
                    <a:ext cx="222" cy="25"/>
                  </a:xfrm>
                  <a:custGeom>
                    <a:avLst/>
                    <a:gdLst>
                      <a:gd name="T0" fmla="*/ 0 w 221"/>
                      <a:gd name="T1" fmla="*/ 26 h 24"/>
                      <a:gd name="T2" fmla="*/ 0 w 221"/>
                      <a:gd name="T3" fmla="*/ 23 h 24"/>
                      <a:gd name="T4" fmla="*/ 223 w 221"/>
                      <a:gd name="T5" fmla="*/ 0 h 24"/>
                      <a:gd name="T6" fmla="*/ 223 w 221"/>
                      <a:gd name="T7" fmla="*/ 3 h 24"/>
                      <a:gd name="T8" fmla="*/ 0 w 221"/>
                      <a:gd name="T9" fmla="*/ 26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1"/>
                      <a:gd name="T16" fmla="*/ 0 h 24"/>
                      <a:gd name="T17" fmla="*/ 221 w 221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1" h="24">
                        <a:moveTo>
                          <a:pt x="0" y="24"/>
                        </a:moveTo>
                        <a:lnTo>
                          <a:pt x="0" y="21"/>
                        </a:lnTo>
                        <a:lnTo>
                          <a:pt x="221" y="0"/>
                        </a:lnTo>
                        <a:lnTo>
                          <a:pt x="221" y="3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91" name="Freeform 2055"/>
                  <p:cNvSpPr>
                    <a:spLocks noChangeArrowheads="1"/>
                  </p:cNvSpPr>
                  <p:nvPr/>
                </p:nvSpPr>
                <p:spPr bwMode="auto">
                  <a:xfrm>
                    <a:off x="279" y="282"/>
                    <a:ext cx="94" cy="23"/>
                  </a:xfrm>
                  <a:custGeom>
                    <a:avLst/>
                    <a:gdLst>
                      <a:gd name="T0" fmla="*/ 9 w 93"/>
                      <a:gd name="T1" fmla="*/ 13 h 22"/>
                      <a:gd name="T2" fmla="*/ 95 w 93"/>
                      <a:gd name="T3" fmla="*/ 0 h 22"/>
                      <a:gd name="T4" fmla="*/ 88 w 93"/>
                      <a:gd name="T5" fmla="*/ 14 h 22"/>
                      <a:gd name="T6" fmla="*/ 0 w 93"/>
                      <a:gd name="T7" fmla="*/ 24 h 22"/>
                      <a:gd name="T8" fmla="*/ 9 w 93"/>
                      <a:gd name="T9" fmla="*/ 13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3"/>
                      <a:gd name="T16" fmla="*/ 0 h 22"/>
                      <a:gd name="T17" fmla="*/ 93 w 93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3" h="22">
                        <a:moveTo>
                          <a:pt x="9" y="11"/>
                        </a:moveTo>
                        <a:lnTo>
                          <a:pt x="93" y="0"/>
                        </a:lnTo>
                        <a:cubicBezTo>
                          <a:pt x="93" y="0"/>
                          <a:pt x="91" y="7"/>
                          <a:pt x="86" y="12"/>
                        </a:cubicBezTo>
                        <a:lnTo>
                          <a:pt x="0" y="22"/>
                        </a:lnTo>
                        <a:lnTo>
                          <a:pt x="9" y="1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92" name="Freeform 2056"/>
                  <p:cNvSpPr>
                    <a:spLocks noChangeArrowheads="1"/>
                  </p:cNvSpPr>
                  <p:nvPr/>
                </p:nvSpPr>
                <p:spPr bwMode="auto">
                  <a:xfrm>
                    <a:off x="424" y="352"/>
                    <a:ext cx="23" cy="8"/>
                  </a:xfrm>
                  <a:custGeom>
                    <a:avLst/>
                    <a:gdLst>
                      <a:gd name="T0" fmla="*/ 1 w 22"/>
                      <a:gd name="T1" fmla="*/ 2 h 8"/>
                      <a:gd name="T2" fmla="*/ 24 w 22"/>
                      <a:gd name="T3" fmla="*/ 0 h 8"/>
                      <a:gd name="T4" fmla="*/ 24 w 22"/>
                      <a:gd name="T5" fmla="*/ 3 h 8"/>
                      <a:gd name="T6" fmla="*/ 13 w 22"/>
                      <a:gd name="T7" fmla="*/ 7 h 8"/>
                      <a:gd name="T8" fmla="*/ 0 w 22"/>
                      <a:gd name="T9" fmla="*/ 7 h 8"/>
                      <a:gd name="T10" fmla="*/ 1 w 22"/>
                      <a:gd name="T11" fmla="*/ 2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2"/>
                      <a:gd name="T19" fmla="*/ 0 h 8"/>
                      <a:gd name="T20" fmla="*/ 22 w 22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2" h="8">
                        <a:moveTo>
                          <a:pt x="1" y="2"/>
                        </a:moveTo>
                        <a:lnTo>
                          <a:pt x="22" y="0"/>
                        </a:lnTo>
                        <a:lnTo>
                          <a:pt x="22" y="3"/>
                        </a:lnTo>
                        <a:cubicBezTo>
                          <a:pt x="22" y="3"/>
                          <a:pt x="18" y="6"/>
                          <a:pt x="11" y="7"/>
                        </a:cubicBezTo>
                        <a:cubicBezTo>
                          <a:pt x="11" y="7"/>
                          <a:pt x="5" y="8"/>
                          <a:pt x="0" y="7"/>
                        </a:cubicBezTo>
                        <a:lnTo>
                          <a:pt x="1" y="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93" name="Freeform 2057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318"/>
                    <a:ext cx="288" cy="49"/>
                  </a:xfrm>
                  <a:custGeom>
                    <a:avLst/>
                    <a:gdLst>
                      <a:gd name="T0" fmla="*/ 7 w 288"/>
                      <a:gd name="T1" fmla="*/ 49 h 49"/>
                      <a:gd name="T2" fmla="*/ 288 w 288"/>
                      <a:gd name="T3" fmla="*/ 5 h 49"/>
                      <a:gd name="T4" fmla="*/ 278 w 288"/>
                      <a:gd name="T5" fmla="*/ 0 h 49"/>
                      <a:gd name="T6" fmla="*/ 0 w 288"/>
                      <a:gd name="T7" fmla="*/ 41 h 49"/>
                      <a:gd name="T8" fmla="*/ 7 w 288"/>
                      <a:gd name="T9" fmla="*/ 49 h 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8"/>
                      <a:gd name="T16" fmla="*/ 0 h 49"/>
                      <a:gd name="T17" fmla="*/ 288 w 288"/>
                      <a:gd name="T18" fmla="*/ 49 h 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8" h="49">
                        <a:moveTo>
                          <a:pt x="7" y="49"/>
                        </a:moveTo>
                        <a:lnTo>
                          <a:pt x="288" y="5"/>
                        </a:lnTo>
                        <a:lnTo>
                          <a:pt x="278" y="0"/>
                        </a:lnTo>
                        <a:lnTo>
                          <a:pt x="0" y="41"/>
                        </a:lnTo>
                        <a:lnTo>
                          <a:pt x="7" y="4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594" name="Line 2058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46" y="354"/>
                    <a:ext cx="8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95" name="Line 2059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49" y="339"/>
                    <a:ext cx="7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96" name="Line 2060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45" y="326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68" name="Group 2061"/>
                <p:cNvGrpSpPr>
                  <a:grpSpLocks/>
                </p:cNvGrpSpPr>
                <p:nvPr/>
              </p:nvGrpSpPr>
              <p:grpSpPr bwMode="auto">
                <a:xfrm>
                  <a:off x="188" y="150"/>
                  <a:ext cx="539" cy="521"/>
                  <a:chOff x="0" y="0"/>
                  <a:chExt cx="539" cy="521"/>
                </a:xfrm>
              </p:grpSpPr>
              <p:sp>
                <p:nvSpPr>
                  <p:cNvPr id="4369" name="Freeform 2062"/>
                  <p:cNvSpPr>
                    <a:spLocks noChangeArrowheads="1"/>
                  </p:cNvSpPr>
                  <p:nvPr/>
                </p:nvSpPr>
                <p:spPr bwMode="auto">
                  <a:xfrm>
                    <a:off x="92" y="352"/>
                    <a:ext cx="162" cy="54"/>
                  </a:xfrm>
                  <a:custGeom>
                    <a:avLst/>
                    <a:gdLst>
                      <a:gd name="T0" fmla="*/ 0 w 161"/>
                      <a:gd name="T1" fmla="*/ 53 h 53"/>
                      <a:gd name="T2" fmla="*/ 3 w 161"/>
                      <a:gd name="T3" fmla="*/ 42 h 53"/>
                      <a:gd name="T4" fmla="*/ 9 w 161"/>
                      <a:gd name="T5" fmla="*/ 33 h 53"/>
                      <a:gd name="T6" fmla="*/ 154 w 161"/>
                      <a:gd name="T7" fmla="*/ 30 h 53"/>
                      <a:gd name="T8" fmla="*/ 161 w 161"/>
                      <a:gd name="T9" fmla="*/ 39 h 53"/>
                      <a:gd name="T10" fmla="*/ 163 w 161"/>
                      <a:gd name="T11" fmla="*/ 50 h 53"/>
                      <a:gd name="T12" fmla="*/ 144 w 161"/>
                      <a:gd name="T13" fmla="*/ 61 h 53"/>
                      <a:gd name="T14" fmla="*/ 14 w 161"/>
                      <a:gd name="T15" fmla="*/ 62 h 53"/>
                      <a:gd name="T16" fmla="*/ 0 w 161"/>
                      <a:gd name="T17" fmla="*/ 53 h 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61"/>
                      <a:gd name="T28" fmla="*/ 0 h 53"/>
                      <a:gd name="T29" fmla="*/ 161 w 161"/>
                      <a:gd name="T30" fmla="*/ 53 h 5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61" h="53">
                        <a:moveTo>
                          <a:pt x="0" y="51"/>
                        </a:moveTo>
                        <a:cubicBezTo>
                          <a:pt x="0" y="51"/>
                          <a:pt x="0" y="45"/>
                          <a:pt x="3" y="40"/>
                        </a:cubicBezTo>
                        <a:cubicBezTo>
                          <a:pt x="3" y="40"/>
                          <a:pt x="5" y="35"/>
                          <a:pt x="9" y="31"/>
                        </a:cubicBezTo>
                        <a:cubicBezTo>
                          <a:pt x="9" y="31"/>
                          <a:pt x="80" y="0"/>
                          <a:pt x="152" y="28"/>
                        </a:cubicBezTo>
                        <a:cubicBezTo>
                          <a:pt x="152" y="28"/>
                          <a:pt x="156" y="31"/>
                          <a:pt x="159" y="37"/>
                        </a:cubicBezTo>
                        <a:cubicBezTo>
                          <a:pt x="159" y="37"/>
                          <a:pt x="161" y="42"/>
                          <a:pt x="161" y="48"/>
                        </a:cubicBezTo>
                        <a:cubicBezTo>
                          <a:pt x="161" y="48"/>
                          <a:pt x="153" y="56"/>
                          <a:pt x="142" y="59"/>
                        </a:cubicBezTo>
                        <a:cubicBezTo>
                          <a:pt x="142" y="59"/>
                          <a:pt x="78" y="76"/>
                          <a:pt x="14" y="60"/>
                        </a:cubicBezTo>
                        <a:cubicBezTo>
                          <a:pt x="14" y="60"/>
                          <a:pt x="5" y="58"/>
                          <a:pt x="0" y="51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70" name="Freeform 2063"/>
                  <p:cNvSpPr>
                    <a:spLocks noChangeArrowheads="1"/>
                  </p:cNvSpPr>
                  <p:nvPr/>
                </p:nvSpPr>
                <p:spPr bwMode="auto">
                  <a:xfrm>
                    <a:off x="99" y="355"/>
                    <a:ext cx="148" cy="37"/>
                  </a:xfrm>
                  <a:custGeom>
                    <a:avLst/>
                    <a:gdLst>
                      <a:gd name="T0" fmla="*/ 8 w 147"/>
                      <a:gd name="T1" fmla="*/ 15 h 36"/>
                      <a:gd name="T2" fmla="*/ 12 w 147"/>
                      <a:gd name="T3" fmla="*/ 12 h 36"/>
                      <a:gd name="T4" fmla="*/ 19 w 147"/>
                      <a:gd name="T5" fmla="*/ 8 h 36"/>
                      <a:gd name="T6" fmla="*/ 28 w 147"/>
                      <a:gd name="T7" fmla="*/ 6 h 36"/>
                      <a:gd name="T8" fmla="*/ 40 w 147"/>
                      <a:gd name="T9" fmla="*/ 3 h 36"/>
                      <a:gd name="T10" fmla="*/ 52 w 147"/>
                      <a:gd name="T11" fmla="*/ 1 h 36"/>
                      <a:gd name="T12" fmla="*/ 66 w 147"/>
                      <a:gd name="T13" fmla="*/ 0 h 36"/>
                      <a:gd name="T14" fmla="*/ 82 w 147"/>
                      <a:gd name="T15" fmla="*/ 0 h 36"/>
                      <a:gd name="T16" fmla="*/ 96 w 147"/>
                      <a:gd name="T17" fmla="*/ 1 h 36"/>
                      <a:gd name="T18" fmla="*/ 109 w 147"/>
                      <a:gd name="T19" fmla="*/ 2 h 36"/>
                      <a:gd name="T20" fmla="*/ 120 w 147"/>
                      <a:gd name="T21" fmla="*/ 4 h 36"/>
                      <a:gd name="T22" fmla="*/ 129 w 147"/>
                      <a:gd name="T23" fmla="*/ 6 h 36"/>
                      <a:gd name="T24" fmla="*/ 136 w 147"/>
                      <a:gd name="T25" fmla="*/ 9 h 36"/>
                      <a:gd name="T26" fmla="*/ 140 w 147"/>
                      <a:gd name="T27" fmla="*/ 13 h 36"/>
                      <a:gd name="T28" fmla="*/ 142 w 147"/>
                      <a:gd name="T29" fmla="*/ 16 h 36"/>
                      <a:gd name="T30" fmla="*/ 140 w 147"/>
                      <a:gd name="T31" fmla="*/ 22 h 36"/>
                      <a:gd name="T32" fmla="*/ 135 w 147"/>
                      <a:gd name="T33" fmla="*/ 25 h 36"/>
                      <a:gd name="T34" fmla="*/ 128 w 147"/>
                      <a:gd name="T35" fmla="*/ 29 h 36"/>
                      <a:gd name="T36" fmla="*/ 119 w 147"/>
                      <a:gd name="T37" fmla="*/ 31 h 36"/>
                      <a:gd name="T38" fmla="*/ 107 w 147"/>
                      <a:gd name="T39" fmla="*/ 34 h 36"/>
                      <a:gd name="T40" fmla="*/ 94 w 147"/>
                      <a:gd name="T41" fmla="*/ 35 h 36"/>
                      <a:gd name="T42" fmla="*/ 81 w 147"/>
                      <a:gd name="T43" fmla="*/ 36 h 36"/>
                      <a:gd name="T44" fmla="*/ 65 w 147"/>
                      <a:gd name="T45" fmla="*/ 37 h 36"/>
                      <a:gd name="T46" fmla="*/ 51 w 147"/>
                      <a:gd name="T47" fmla="*/ 36 h 36"/>
                      <a:gd name="T48" fmla="*/ 39 w 147"/>
                      <a:gd name="T49" fmla="*/ 35 h 36"/>
                      <a:gd name="T50" fmla="*/ 28 w 147"/>
                      <a:gd name="T51" fmla="*/ 33 h 36"/>
                      <a:gd name="T52" fmla="*/ 19 w 147"/>
                      <a:gd name="T53" fmla="*/ 30 h 36"/>
                      <a:gd name="T54" fmla="*/ 12 w 147"/>
                      <a:gd name="T55" fmla="*/ 27 h 36"/>
                      <a:gd name="T56" fmla="*/ 8 w 147"/>
                      <a:gd name="T57" fmla="*/ 24 h 36"/>
                      <a:gd name="T58" fmla="*/ 0 w 147"/>
                      <a:gd name="T59" fmla="*/ 21 h 36"/>
                      <a:gd name="T60" fmla="*/ 1 w 147"/>
                      <a:gd name="T61" fmla="*/ 15 h 36"/>
                      <a:gd name="T62" fmla="*/ 6 w 147"/>
                      <a:gd name="T63" fmla="*/ 12 h 36"/>
                      <a:gd name="T64" fmla="*/ 14 w 147"/>
                      <a:gd name="T65" fmla="*/ 8 h 36"/>
                      <a:gd name="T66" fmla="*/ 25 w 147"/>
                      <a:gd name="T67" fmla="*/ 5 h 36"/>
                      <a:gd name="T68" fmla="*/ 38 w 147"/>
                      <a:gd name="T69" fmla="*/ 3 h 36"/>
                      <a:gd name="T70" fmla="*/ 52 w 147"/>
                      <a:gd name="T71" fmla="*/ 1 h 36"/>
                      <a:gd name="T72" fmla="*/ 67 w 147"/>
                      <a:gd name="T73" fmla="*/ 0 h 36"/>
                      <a:gd name="T74" fmla="*/ 85 w 147"/>
                      <a:gd name="T75" fmla="*/ 0 h 36"/>
                      <a:gd name="T76" fmla="*/ 100 w 147"/>
                      <a:gd name="T77" fmla="*/ 0 h 36"/>
                      <a:gd name="T78" fmla="*/ 114 w 147"/>
                      <a:gd name="T79" fmla="*/ 1 h 36"/>
                      <a:gd name="T80" fmla="*/ 126 w 147"/>
                      <a:gd name="T81" fmla="*/ 4 h 36"/>
                      <a:gd name="T82" fmla="*/ 136 w 147"/>
                      <a:gd name="T83" fmla="*/ 6 h 36"/>
                      <a:gd name="T84" fmla="*/ 144 w 147"/>
                      <a:gd name="T85" fmla="*/ 9 h 36"/>
                      <a:gd name="T86" fmla="*/ 148 w 147"/>
                      <a:gd name="T87" fmla="*/ 13 h 36"/>
                      <a:gd name="T88" fmla="*/ 149 w 147"/>
                      <a:gd name="T89" fmla="*/ 17 h 36"/>
                      <a:gd name="T90" fmla="*/ 147 w 147"/>
                      <a:gd name="T91" fmla="*/ 23 h 36"/>
                      <a:gd name="T92" fmla="*/ 142 w 147"/>
                      <a:gd name="T93" fmla="*/ 27 h 36"/>
                      <a:gd name="T94" fmla="*/ 133 w 147"/>
                      <a:gd name="T95" fmla="*/ 30 h 36"/>
                      <a:gd name="T96" fmla="*/ 122 w 147"/>
                      <a:gd name="T97" fmla="*/ 33 h 36"/>
                      <a:gd name="T98" fmla="*/ 109 w 147"/>
                      <a:gd name="T99" fmla="*/ 35 h 36"/>
                      <a:gd name="T100" fmla="*/ 95 w 147"/>
                      <a:gd name="T101" fmla="*/ 37 h 36"/>
                      <a:gd name="T102" fmla="*/ 80 w 147"/>
                      <a:gd name="T103" fmla="*/ 38 h 36"/>
                      <a:gd name="T104" fmla="*/ 62 w 147"/>
                      <a:gd name="T105" fmla="*/ 38 h 36"/>
                      <a:gd name="T106" fmla="*/ 47 w 147"/>
                      <a:gd name="T107" fmla="*/ 37 h 36"/>
                      <a:gd name="T108" fmla="*/ 33 w 147"/>
                      <a:gd name="T109" fmla="*/ 36 h 36"/>
                      <a:gd name="T110" fmla="*/ 21 w 147"/>
                      <a:gd name="T111" fmla="*/ 34 h 36"/>
                      <a:gd name="T112" fmla="*/ 11 w 147"/>
                      <a:gd name="T113" fmla="*/ 31 h 36"/>
                      <a:gd name="T114" fmla="*/ 4 w 147"/>
                      <a:gd name="T115" fmla="*/ 28 h 36"/>
                      <a:gd name="T116" fmla="*/ 0 w 147"/>
                      <a:gd name="T117" fmla="*/ 24 h 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47"/>
                      <a:gd name="T178" fmla="*/ 0 h 36"/>
                      <a:gd name="T179" fmla="*/ 147 w 147"/>
                      <a:gd name="T180" fmla="*/ 36 h 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47" h="36">
                        <a:moveTo>
                          <a:pt x="7" y="19"/>
                        </a:moveTo>
                        <a:lnTo>
                          <a:pt x="7" y="18"/>
                        </a:lnTo>
                        <a:lnTo>
                          <a:pt x="7" y="17"/>
                        </a:lnTo>
                        <a:lnTo>
                          <a:pt x="8" y="16"/>
                        </a:lnTo>
                        <a:lnTo>
                          <a:pt x="8" y="15"/>
                        </a:lnTo>
                        <a:lnTo>
                          <a:pt x="9" y="15"/>
                        </a:lnTo>
                        <a:lnTo>
                          <a:pt x="9" y="14"/>
                        </a:lnTo>
                        <a:lnTo>
                          <a:pt x="10" y="14"/>
                        </a:lnTo>
                        <a:lnTo>
                          <a:pt x="10" y="13"/>
                        </a:lnTo>
                        <a:lnTo>
                          <a:pt x="11" y="13"/>
                        </a:lnTo>
                        <a:lnTo>
                          <a:pt x="11" y="12"/>
                        </a:lnTo>
                        <a:lnTo>
                          <a:pt x="12" y="12"/>
                        </a:lnTo>
                        <a:lnTo>
                          <a:pt x="13" y="12"/>
                        </a:lnTo>
                        <a:lnTo>
                          <a:pt x="13" y="11"/>
                        </a:lnTo>
                        <a:lnTo>
                          <a:pt x="14" y="11"/>
                        </a:lnTo>
                        <a:lnTo>
                          <a:pt x="15" y="10"/>
                        </a:lnTo>
                        <a:lnTo>
                          <a:pt x="16" y="10"/>
                        </a:lnTo>
                        <a:lnTo>
                          <a:pt x="17" y="10"/>
                        </a:lnTo>
                        <a:lnTo>
                          <a:pt x="17" y="9"/>
                        </a:lnTo>
                        <a:lnTo>
                          <a:pt x="18" y="9"/>
                        </a:lnTo>
                        <a:lnTo>
                          <a:pt x="19" y="8"/>
                        </a:lnTo>
                        <a:lnTo>
                          <a:pt x="20" y="8"/>
                        </a:lnTo>
                        <a:lnTo>
                          <a:pt x="21" y="8"/>
                        </a:lnTo>
                        <a:lnTo>
                          <a:pt x="22" y="7"/>
                        </a:lnTo>
                        <a:lnTo>
                          <a:pt x="23" y="7"/>
                        </a:lnTo>
                        <a:lnTo>
                          <a:pt x="24" y="7"/>
                        </a:lnTo>
                        <a:lnTo>
                          <a:pt x="25" y="6"/>
                        </a:lnTo>
                        <a:lnTo>
                          <a:pt x="26" y="6"/>
                        </a:lnTo>
                        <a:lnTo>
                          <a:pt x="27" y="6"/>
                        </a:lnTo>
                        <a:lnTo>
                          <a:pt x="28" y="6"/>
                        </a:lnTo>
                        <a:lnTo>
                          <a:pt x="29" y="5"/>
                        </a:lnTo>
                        <a:lnTo>
                          <a:pt x="30" y="5"/>
                        </a:lnTo>
                        <a:lnTo>
                          <a:pt x="31" y="5"/>
                        </a:lnTo>
                        <a:lnTo>
                          <a:pt x="32" y="5"/>
                        </a:lnTo>
                        <a:lnTo>
                          <a:pt x="33" y="4"/>
                        </a:lnTo>
                        <a:lnTo>
                          <a:pt x="34" y="4"/>
                        </a:lnTo>
                        <a:lnTo>
                          <a:pt x="35" y="4"/>
                        </a:lnTo>
                        <a:lnTo>
                          <a:pt x="36" y="4"/>
                        </a:lnTo>
                        <a:lnTo>
                          <a:pt x="37" y="4"/>
                        </a:lnTo>
                        <a:lnTo>
                          <a:pt x="38" y="4"/>
                        </a:lnTo>
                        <a:lnTo>
                          <a:pt x="39" y="3"/>
                        </a:lnTo>
                        <a:lnTo>
                          <a:pt x="40" y="3"/>
                        </a:lnTo>
                        <a:lnTo>
                          <a:pt x="41" y="3"/>
                        </a:lnTo>
                        <a:lnTo>
                          <a:pt x="42" y="3"/>
                        </a:lnTo>
                        <a:lnTo>
                          <a:pt x="43" y="3"/>
                        </a:lnTo>
                        <a:lnTo>
                          <a:pt x="44" y="2"/>
                        </a:lnTo>
                        <a:lnTo>
                          <a:pt x="45" y="2"/>
                        </a:lnTo>
                        <a:lnTo>
                          <a:pt x="46" y="2"/>
                        </a:lnTo>
                        <a:lnTo>
                          <a:pt x="47" y="2"/>
                        </a:lnTo>
                        <a:lnTo>
                          <a:pt x="48" y="2"/>
                        </a:lnTo>
                        <a:lnTo>
                          <a:pt x="49" y="2"/>
                        </a:lnTo>
                        <a:lnTo>
                          <a:pt x="50" y="2"/>
                        </a:lnTo>
                        <a:lnTo>
                          <a:pt x="51" y="2"/>
                        </a:lnTo>
                        <a:lnTo>
                          <a:pt x="52" y="1"/>
                        </a:lnTo>
                        <a:lnTo>
                          <a:pt x="53" y="1"/>
                        </a:lnTo>
                        <a:lnTo>
                          <a:pt x="55" y="1"/>
                        </a:lnTo>
                        <a:lnTo>
                          <a:pt x="56" y="1"/>
                        </a:lnTo>
                        <a:lnTo>
                          <a:pt x="57" y="1"/>
                        </a:lnTo>
                        <a:lnTo>
                          <a:pt x="58" y="1"/>
                        </a:lnTo>
                        <a:lnTo>
                          <a:pt x="59" y="1"/>
                        </a:lnTo>
                        <a:lnTo>
                          <a:pt x="60" y="1"/>
                        </a:lnTo>
                        <a:lnTo>
                          <a:pt x="61" y="1"/>
                        </a:lnTo>
                        <a:lnTo>
                          <a:pt x="63" y="1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4" y="0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lnTo>
                          <a:pt x="87" y="0"/>
                        </a:lnTo>
                        <a:lnTo>
                          <a:pt x="88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2" y="0"/>
                        </a:lnTo>
                        <a:lnTo>
                          <a:pt x="93" y="0"/>
                        </a:lnTo>
                        <a:lnTo>
                          <a:pt x="94" y="1"/>
                        </a:lnTo>
                        <a:lnTo>
                          <a:pt x="95" y="1"/>
                        </a:lnTo>
                        <a:lnTo>
                          <a:pt x="96" y="1"/>
                        </a:lnTo>
                        <a:lnTo>
                          <a:pt x="97" y="1"/>
                        </a:lnTo>
                        <a:lnTo>
                          <a:pt x="98" y="1"/>
                        </a:lnTo>
                        <a:lnTo>
                          <a:pt x="99" y="1"/>
                        </a:lnTo>
                        <a:lnTo>
                          <a:pt x="100" y="1"/>
                        </a:lnTo>
                        <a:lnTo>
                          <a:pt x="101" y="1"/>
                        </a:lnTo>
                        <a:lnTo>
                          <a:pt x="102" y="1"/>
                        </a:lnTo>
                        <a:lnTo>
                          <a:pt x="103" y="1"/>
                        </a:lnTo>
                        <a:lnTo>
                          <a:pt x="105" y="1"/>
                        </a:lnTo>
                        <a:lnTo>
                          <a:pt x="106" y="2"/>
                        </a:lnTo>
                        <a:lnTo>
                          <a:pt x="107" y="2"/>
                        </a:lnTo>
                        <a:lnTo>
                          <a:pt x="108" y="2"/>
                        </a:lnTo>
                        <a:lnTo>
                          <a:pt x="109" y="2"/>
                        </a:lnTo>
                        <a:lnTo>
                          <a:pt x="110" y="2"/>
                        </a:lnTo>
                        <a:lnTo>
                          <a:pt x="111" y="2"/>
                        </a:lnTo>
                        <a:lnTo>
                          <a:pt x="112" y="3"/>
                        </a:lnTo>
                        <a:lnTo>
                          <a:pt x="113" y="3"/>
                        </a:lnTo>
                        <a:lnTo>
                          <a:pt x="114" y="3"/>
                        </a:lnTo>
                        <a:lnTo>
                          <a:pt x="115" y="3"/>
                        </a:lnTo>
                        <a:lnTo>
                          <a:pt x="116" y="3"/>
                        </a:lnTo>
                        <a:lnTo>
                          <a:pt x="117" y="3"/>
                        </a:lnTo>
                        <a:lnTo>
                          <a:pt x="118" y="4"/>
                        </a:lnTo>
                        <a:lnTo>
                          <a:pt x="119" y="4"/>
                        </a:lnTo>
                        <a:lnTo>
                          <a:pt x="120" y="4"/>
                        </a:lnTo>
                        <a:lnTo>
                          <a:pt x="121" y="4"/>
                        </a:lnTo>
                        <a:lnTo>
                          <a:pt x="122" y="5"/>
                        </a:lnTo>
                        <a:lnTo>
                          <a:pt x="123" y="5"/>
                        </a:lnTo>
                        <a:lnTo>
                          <a:pt x="124" y="5"/>
                        </a:lnTo>
                        <a:lnTo>
                          <a:pt x="125" y="5"/>
                        </a:lnTo>
                        <a:lnTo>
                          <a:pt x="126" y="6"/>
                        </a:lnTo>
                        <a:lnTo>
                          <a:pt x="127" y="6"/>
                        </a:lnTo>
                        <a:lnTo>
                          <a:pt x="128" y="6"/>
                        </a:lnTo>
                        <a:lnTo>
                          <a:pt x="129" y="7"/>
                        </a:lnTo>
                        <a:lnTo>
                          <a:pt x="130" y="7"/>
                        </a:lnTo>
                        <a:lnTo>
                          <a:pt x="131" y="8"/>
                        </a:lnTo>
                        <a:lnTo>
                          <a:pt x="132" y="8"/>
                        </a:lnTo>
                        <a:lnTo>
                          <a:pt x="133" y="8"/>
                        </a:lnTo>
                        <a:lnTo>
                          <a:pt x="133" y="9"/>
                        </a:lnTo>
                        <a:lnTo>
                          <a:pt x="134" y="9"/>
                        </a:lnTo>
                        <a:lnTo>
                          <a:pt x="135" y="9"/>
                        </a:lnTo>
                        <a:lnTo>
                          <a:pt x="135" y="10"/>
                        </a:lnTo>
                        <a:lnTo>
                          <a:pt x="136" y="10"/>
                        </a:lnTo>
                        <a:lnTo>
                          <a:pt x="136" y="11"/>
                        </a:lnTo>
                        <a:lnTo>
                          <a:pt x="137" y="11"/>
                        </a:lnTo>
                        <a:lnTo>
                          <a:pt x="138" y="12"/>
                        </a:lnTo>
                        <a:lnTo>
                          <a:pt x="138" y="13"/>
                        </a:lnTo>
                        <a:lnTo>
                          <a:pt x="139" y="13"/>
                        </a:lnTo>
                        <a:lnTo>
                          <a:pt x="139" y="14"/>
                        </a:lnTo>
                        <a:lnTo>
                          <a:pt x="139" y="15"/>
                        </a:lnTo>
                        <a:lnTo>
                          <a:pt x="140" y="15"/>
                        </a:lnTo>
                        <a:lnTo>
                          <a:pt x="140" y="16"/>
                        </a:lnTo>
                        <a:lnTo>
                          <a:pt x="140" y="17"/>
                        </a:lnTo>
                        <a:lnTo>
                          <a:pt x="139" y="17"/>
                        </a:lnTo>
                        <a:lnTo>
                          <a:pt x="139" y="18"/>
                        </a:lnTo>
                        <a:lnTo>
                          <a:pt x="139" y="19"/>
                        </a:lnTo>
                        <a:lnTo>
                          <a:pt x="138" y="19"/>
                        </a:lnTo>
                        <a:lnTo>
                          <a:pt x="138" y="20"/>
                        </a:lnTo>
                        <a:lnTo>
                          <a:pt x="137" y="20"/>
                        </a:lnTo>
                        <a:lnTo>
                          <a:pt x="137" y="21"/>
                        </a:lnTo>
                        <a:lnTo>
                          <a:pt x="136" y="21"/>
                        </a:lnTo>
                        <a:lnTo>
                          <a:pt x="136" y="22"/>
                        </a:lnTo>
                        <a:lnTo>
                          <a:pt x="135" y="22"/>
                        </a:lnTo>
                        <a:lnTo>
                          <a:pt x="134" y="23"/>
                        </a:lnTo>
                        <a:lnTo>
                          <a:pt x="133" y="23"/>
                        </a:lnTo>
                        <a:lnTo>
                          <a:pt x="133" y="24"/>
                        </a:lnTo>
                        <a:lnTo>
                          <a:pt x="132" y="24"/>
                        </a:lnTo>
                        <a:lnTo>
                          <a:pt x="131" y="24"/>
                        </a:lnTo>
                        <a:lnTo>
                          <a:pt x="131" y="25"/>
                        </a:lnTo>
                        <a:lnTo>
                          <a:pt x="130" y="25"/>
                        </a:lnTo>
                        <a:lnTo>
                          <a:pt x="129" y="26"/>
                        </a:lnTo>
                        <a:lnTo>
                          <a:pt x="128" y="26"/>
                        </a:lnTo>
                        <a:lnTo>
                          <a:pt x="127" y="26"/>
                        </a:lnTo>
                        <a:lnTo>
                          <a:pt x="126" y="27"/>
                        </a:lnTo>
                        <a:lnTo>
                          <a:pt x="125" y="27"/>
                        </a:lnTo>
                        <a:lnTo>
                          <a:pt x="124" y="27"/>
                        </a:lnTo>
                        <a:lnTo>
                          <a:pt x="123" y="28"/>
                        </a:lnTo>
                        <a:lnTo>
                          <a:pt x="122" y="28"/>
                        </a:lnTo>
                        <a:lnTo>
                          <a:pt x="121" y="28"/>
                        </a:lnTo>
                        <a:lnTo>
                          <a:pt x="120" y="29"/>
                        </a:lnTo>
                        <a:lnTo>
                          <a:pt x="119" y="29"/>
                        </a:lnTo>
                        <a:lnTo>
                          <a:pt x="118" y="29"/>
                        </a:lnTo>
                        <a:lnTo>
                          <a:pt x="117" y="29"/>
                        </a:lnTo>
                        <a:lnTo>
                          <a:pt x="116" y="30"/>
                        </a:lnTo>
                        <a:lnTo>
                          <a:pt x="115" y="30"/>
                        </a:lnTo>
                        <a:lnTo>
                          <a:pt x="114" y="30"/>
                        </a:lnTo>
                        <a:lnTo>
                          <a:pt x="113" y="30"/>
                        </a:lnTo>
                        <a:lnTo>
                          <a:pt x="112" y="30"/>
                        </a:lnTo>
                        <a:lnTo>
                          <a:pt x="111" y="31"/>
                        </a:lnTo>
                        <a:lnTo>
                          <a:pt x="110" y="31"/>
                        </a:lnTo>
                        <a:lnTo>
                          <a:pt x="109" y="31"/>
                        </a:lnTo>
                        <a:lnTo>
                          <a:pt x="108" y="31"/>
                        </a:lnTo>
                        <a:lnTo>
                          <a:pt x="107" y="31"/>
                        </a:lnTo>
                        <a:lnTo>
                          <a:pt x="106" y="32"/>
                        </a:lnTo>
                        <a:lnTo>
                          <a:pt x="105" y="32"/>
                        </a:lnTo>
                        <a:lnTo>
                          <a:pt x="104" y="32"/>
                        </a:lnTo>
                        <a:lnTo>
                          <a:pt x="103" y="32"/>
                        </a:lnTo>
                        <a:lnTo>
                          <a:pt x="102" y="32"/>
                        </a:lnTo>
                        <a:lnTo>
                          <a:pt x="101" y="32"/>
                        </a:lnTo>
                        <a:lnTo>
                          <a:pt x="100" y="32"/>
                        </a:lnTo>
                        <a:lnTo>
                          <a:pt x="99" y="33"/>
                        </a:lnTo>
                        <a:lnTo>
                          <a:pt x="98" y="33"/>
                        </a:lnTo>
                        <a:lnTo>
                          <a:pt x="97" y="33"/>
                        </a:lnTo>
                        <a:lnTo>
                          <a:pt x="96" y="33"/>
                        </a:lnTo>
                        <a:lnTo>
                          <a:pt x="95" y="33"/>
                        </a:lnTo>
                        <a:lnTo>
                          <a:pt x="94" y="33"/>
                        </a:lnTo>
                        <a:lnTo>
                          <a:pt x="92" y="33"/>
                        </a:lnTo>
                        <a:lnTo>
                          <a:pt x="91" y="33"/>
                        </a:lnTo>
                        <a:lnTo>
                          <a:pt x="90" y="34"/>
                        </a:lnTo>
                        <a:lnTo>
                          <a:pt x="89" y="34"/>
                        </a:lnTo>
                        <a:lnTo>
                          <a:pt x="88" y="34"/>
                        </a:lnTo>
                        <a:lnTo>
                          <a:pt x="87" y="34"/>
                        </a:lnTo>
                        <a:lnTo>
                          <a:pt x="86" y="34"/>
                        </a:lnTo>
                        <a:lnTo>
                          <a:pt x="85" y="34"/>
                        </a:lnTo>
                        <a:lnTo>
                          <a:pt x="83" y="34"/>
                        </a:lnTo>
                        <a:lnTo>
                          <a:pt x="82" y="34"/>
                        </a:lnTo>
                        <a:lnTo>
                          <a:pt x="81" y="34"/>
                        </a:lnTo>
                        <a:lnTo>
                          <a:pt x="80" y="34"/>
                        </a:lnTo>
                        <a:lnTo>
                          <a:pt x="79" y="34"/>
                        </a:lnTo>
                        <a:lnTo>
                          <a:pt x="78" y="34"/>
                        </a:lnTo>
                        <a:lnTo>
                          <a:pt x="76" y="34"/>
                        </a:lnTo>
                        <a:lnTo>
                          <a:pt x="75" y="34"/>
                        </a:lnTo>
                        <a:lnTo>
                          <a:pt x="74" y="34"/>
                        </a:lnTo>
                        <a:lnTo>
                          <a:pt x="73" y="34"/>
                        </a:lnTo>
                        <a:lnTo>
                          <a:pt x="72" y="35"/>
                        </a:lnTo>
                        <a:lnTo>
                          <a:pt x="71" y="35"/>
                        </a:lnTo>
                        <a:lnTo>
                          <a:pt x="69" y="35"/>
                        </a:lnTo>
                        <a:lnTo>
                          <a:pt x="68" y="35"/>
                        </a:lnTo>
                        <a:lnTo>
                          <a:pt x="67" y="35"/>
                        </a:lnTo>
                        <a:lnTo>
                          <a:pt x="66" y="35"/>
                        </a:lnTo>
                        <a:lnTo>
                          <a:pt x="65" y="35"/>
                        </a:lnTo>
                        <a:lnTo>
                          <a:pt x="64" y="35"/>
                        </a:lnTo>
                        <a:lnTo>
                          <a:pt x="63" y="34"/>
                        </a:lnTo>
                        <a:lnTo>
                          <a:pt x="61" y="34"/>
                        </a:lnTo>
                        <a:lnTo>
                          <a:pt x="60" y="34"/>
                        </a:lnTo>
                        <a:lnTo>
                          <a:pt x="59" y="34"/>
                        </a:lnTo>
                        <a:lnTo>
                          <a:pt x="58" y="34"/>
                        </a:lnTo>
                        <a:lnTo>
                          <a:pt x="57" y="34"/>
                        </a:lnTo>
                        <a:lnTo>
                          <a:pt x="56" y="34"/>
                        </a:lnTo>
                        <a:lnTo>
                          <a:pt x="55" y="34"/>
                        </a:lnTo>
                        <a:lnTo>
                          <a:pt x="53" y="34"/>
                        </a:lnTo>
                        <a:lnTo>
                          <a:pt x="52" y="34"/>
                        </a:lnTo>
                        <a:lnTo>
                          <a:pt x="51" y="34"/>
                        </a:lnTo>
                        <a:lnTo>
                          <a:pt x="50" y="34"/>
                        </a:lnTo>
                        <a:lnTo>
                          <a:pt x="49" y="34"/>
                        </a:lnTo>
                        <a:lnTo>
                          <a:pt x="48" y="34"/>
                        </a:lnTo>
                        <a:lnTo>
                          <a:pt x="47" y="34"/>
                        </a:lnTo>
                        <a:lnTo>
                          <a:pt x="46" y="34"/>
                        </a:lnTo>
                        <a:lnTo>
                          <a:pt x="45" y="33"/>
                        </a:lnTo>
                        <a:lnTo>
                          <a:pt x="44" y="33"/>
                        </a:lnTo>
                        <a:lnTo>
                          <a:pt x="43" y="33"/>
                        </a:lnTo>
                        <a:lnTo>
                          <a:pt x="42" y="33"/>
                        </a:lnTo>
                        <a:lnTo>
                          <a:pt x="41" y="33"/>
                        </a:lnTo>
                        <a:lnTo>
                          <a:pt x="40" y="33"/>
                        </a:lnTo>
                        <a:lnTo>
                          <a:pt x="39" y="33"/>
                        </a:lnTo>
                        <a:lnTo>
                          <a:pt x="38" y="33"/>
                        </a:lnTo>
                        <a:lnTo>
                          <a:pt x="37" y="32"/>
                        </a:lnTo>
                        <a:lnTo>
                          <a:pt x="36" y="32"/>
                        </a:lnTo>
                        <a:lnTo>
                          <a:pt x="35" y="32"/>
                        </a:lnTo>
                        <a:lnTo>
                          <a:pt x="34" y="32"/>
                        </a:lnTo>
                        <a:lnTo>
                          <a:pt x="33" y="32"/>
                        </a:lnTo>
                        <a:lnTo>
                          <a:pt x="32" y="32"/>
                        </a:lnTo>
                        <a:lnTo>
                          <a:pt x="31" y="31"/>
                        </a:lnTo>
                        <a:lnTo>
                          <a:pt x="30" y="31"/>
                        </a:lnTo>
                        <a:lnTo>
                          <a:pt x="29" y="31"/>
                        </a:lnTo>
                        <a:lnTo>
                          <a:pt x="28" y="31"/>
                        </a:lnTo>
                        <a:lnTo>
                          <a:pt x="27" y="31"/>
                        </a:lnTo>
                        <a:lnTo>
                          <a:pt x="26" y="30"/>
                        </a:lnTo>
                        <a:lnTo>
                          <a:pt x="25" y="30"/>
                        </a:lnTo>
                        <a:lnTo>
                          <a:pt x="24" y="30"/>
                        </a:lnTo>
                        <a:lnTo>
                          <a:pt x="23" y="29"/>
                        </a:lnTo>
                        <a:lnTo>
                          <a:pt x="22" y="29"/>
                        </a:lnTo>
                        <a:lnTo>
                          <a:pt x="21" y="29"/>
                        </a:lnTo>
                        <a:lnTo>
                          <a:pt x="20" y="29"/>
                        </a:lnTo>
                        <a:lnTo>
                          <a:pt x="19" y="28"/>
                        </a:lnTo>
                        <a:lnTo>
                          <a:pt x="18" y="28"/>
                        </a:lnTo>
                        <a:lnTo>
                          <a:pt x="17" y="28"/>
                        </a:lnTo>
                        <a:lnTo>
                          <a:pt x="17" y="27"/>
                        </a:lnTo>
                        <a:lnTo>
                          <a:pt x="16" y="27"/>
                        </a:lnTo>
                        <a:lnTo>
                          <a:pt x="15" y="27"/>
                        </a:lnTo>
                        <a:lnTo>
                          <a:pt x="14" y="26"/>
                        </a:lnTo>
                        <a:lnTo>
                          <a:pt x="13" y="26"/>
                        </a:lnTo>
                        <a:lnTo>
                          <a:pt x="12" y="25"/>
                        </a:lnTo>
                        <a:lnTo>
                          <a:pt x="11" y="25"/>
                        </a:lnTo>
                        <a:lnTo>
                          <a:pt x="11" y="24"/>
                        </a:lnTo>
                        <a:lnTo>
                          <a:pt x="10" y="24"/>
                        </a:lnTo>
                        <a:lnTo>
                          <a:pt x="10" y="23"/>
                        </a:lnTo>
                        <a:lnTo>
                          <a:pt x="9" y="23"/>
                        </a:lnTo>
                        <a:lnTo>
                          <a:pt x="8" y="22"/>
                        </a:lnTo>
                        <a:lnTo>
                          <a:pt x="8" y="21"/>
                        </a:lnTo>
                        <a:lnTo>
                          <a:pt x="7" y="21"/>
                        </a:lnTo>
                        <a:lnTo>
                          <a:pt x="7" y="20"/>
                        </a:lnTo>
                        <a:lnTo>
                          <a:pt x="7" y="19"/>
                        </a:lnTo>
                        <a:moveTo>
                          <a:pt x="0" y="19"/>
                        </a:moveTo>
                        <a:lnTo>
                          <a:pt x="0" y="19"/>
                        </a:ln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1" y="16"/>
                        </a:lnTo>
                        <a:lnTo>
                          <a:pt x="1" y="15"/>
                        </a:lnTo>
                        <a:lnTo>
                          <a:pt x="2" y="15"/>
                        </a:lnTo>
                        <a:lnTo>
                          <a:pt x="2" y="14"/>
                        </a:lnTo>
                        <a:lnTo>
                          <a:pt x="3" y="14"/>
                        </a:lnTo>
                        <a:lnTo>
                          <a:pt x="3" y="13"/>
                        </a:lnTo>
                        <a:lnTo>
                          <a:pt x="4" y="13"/>
                        </a:lnTo>
                        <a:lnTo>
                          <a:pt x="5" y="12"/>
                        </a:lnTo>
                        <a:lnTo>
                          <a:pt x="6" y="12"/>
                        </a:lnTo>
                        <a:lnTo>
                          <a:pt x="7" y="11"/>
                        </a:lnTo>
                        <a:lnTo>
                          <a:pt x="8" y="11"/>
                        </a:lnTo>
                        <a:lnTo>
                          <a:pt x="9" y="10"/>
                        </a:lnTo>
                        <a:lnTo>
                          <a:pt x="10" y="10"/>
                        </a:lnTo>
                        <a:lnTo>
                          <a:pt x="11" y="9"/>
                        </a:lnTo>
                        <a:lnTo>
                          <a:pt x="12" y="9"/>
                        </a:lnTo>
                        <a:lnTo>
                          <a:pt x="13" y="9"/>
                        </a:lnTo>
                        <a:lnTo>
                          <a:pt x="14" y="8"/>
                        </a:lnTo>
                        <a:lnTo>
                          <a:pt x="15" y="8"/>
                        </a:lnTo>
                        <a:lnTo>
                          <a:pt x="16" y="8"/>
                        </a:lnTo>
                        <a:lnTo>
                          <a:pt x="17" y="7"/>
                        </a:lnTo>
                        <a:lnTo>
                          <a:pt x="18" y="7"/>
                        </a:lnTo>
                        <a:lnTo>
                          <a:pt x="19" y="6"/>
                        </a:lnTo>
                        <a:lnTo>
                          <a:pt x="20" y="6"/>
                        </a:lnTo>
                        <a:lnTo>
                          <a:pt x="21" y="6"/>
                        </a:lnTo>
                        <a:lnTo>
                          <a:pt x="22" y="6"/>
                        </a:lnTo>
                        <a:lnTo>
                          <a:pt x="23" y="5"/>
                        </a:lnTo>
                        <a:lnTo>
                          <a:pt x="24" y="5"/>
                        </a:lnTo>
                        <a:lnTo>
                          <a:pt x="25" y="5"/>
                        </a:lnTo>
                        <a:lnTo>
                          <a:pt x="26" y="5"/>
                        </a:lnTo>
                        <a:lnTo>
                          <a:pt x="27" y="5"/>
                        </a:lnTo>
                        <a:lnTo>
                          <a:pt x="28" y="4"/>
                        </a:lnTo>
                        <a:lnTo>
                          <a:pt x="29" y="4"/>
                        </a:lnTo>
                        <a:lnTo>
                          <a:pt x="30" y="4"/>
                        </a:lnTo>
                        <a:lnTo>
                          <a:pt x="31" y="4"/>
                        </a:lnTo>
                        <a:lnTo>
                          <a:pt x="32" y="4"/>
                        </a:lnTo>
                        <a:lnTo>
                          <a:pt x="33" y="3"/>
                        </a:lnTo>
                        <a:lnTo>
                          <a:pt x="34" y="3"/>
                        </a:lnTo>
                        <a:lnTo>
                          <a:pt x="35" y="3"/>
                        </a:lnTo>
                        <a:lnTo>
                          <a:pt x="37" y="3"/>
                        </a:lnTo>
                        <a:lnTo>
                          <a:pt x="38" y="3"/>
                        </a:lnTo>
                        <a:lnTo>
                          <a:pt x="39" y="2"/>
                        </a:lnTo>
                        <a:lnTo>
                          <a:pt x="40" y="2"/>
                        </a:lnTo>
                        <a:lnTo>
                          <a:pt x="41" y="2"/>
                        </a:lnTo>
                        <a:lnTo>
                          <a:pt x="42" y="2"/>
                        </a:lnTo>
                        <a:lnTo>
                          <a:pt x="44" y="2"/>
                        </a:lnTo>
                        <a:lnTo>
                          <a:pt x="45" y="2"/>
                        </a:lnTo>
                        <a:lnTo>
                          <a:pt x="46" y="1"/>
                        </a:lnTo>
                        <a:lnTo>
                          <a:pt x="47" y="1"/>
                        </a:lnTo>
                        <a:lnTo>
                          <a:pt x="48" y="1"/>
                        </a:lnTo>
                        <a:lnTo>
                          <a:pt x="50" y="1"/>
                        </a:lnTo>
                        <a:lnTo>
                          <a:pt x="51" y="1"/>
                        </a:lnTo>
                        <a:lnTo>
                          <a:pt x="52" y="1"/>
                        </a:lnTo>
                        <a:lnTo>
                          <a:pt x="53" y="1"/>
                        </a:lnTo>
                        <a:lnTo>
                          <a:pt x="55" y="1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83" y="0"/>
                        </a:lnTo>
                        <a:lnTo>
                          <a:pt x="84" y="0"/>
                        </a:lnTo>
                        <a:lnTo>
                          <a:pt x="85" y="0"/>
                        </a:lnTo>
                        <a:lnTo>
                          <a:pt x="87" y="0"/>
                        </a:lnTo>
                        <a:lnTo>
                          <a:pt x="88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2" y="0"/>
                        </a:lnTo>
                        <a:lnTo>
                          <a:pt x="93" y="0"/>
                        </a:lnTo>
                        <a:lnTo>
                          <a:pt x="94" y="0"/>
                        </a:lnTo>
                        <a:lnTo>
                          <a:pt x="95" y="0"/>
                        </a:lnTo>
                        <a:lnTo>
                          <a:pt x="97" y="0"/>
                        </a:lnTo>
                        <a:lnTo>
                          <a:pt x="98" y="0"/>
                        </a:lnTo>
                        <a:lnTo>
                          <a:pt x="99" y="0"/>
                        </a:lnTo>
                        <a:lnTo>
                          <a:pt x="100" y="0"/>
                        </a:lnTo>
                        <a:lnTo>
                          <a:pt x="102" y="0"/>
                        </a:lnTo>
                        <a:lnTo>
                          <a:pt x="103" y="0"/>
                        </a:lnTo>
                        <a:lnTo>
                          <a:pt x="104" y="1"/>
                        </a:lnTo>
                        <a:lnTo>
                          <a:pt x="105" y="1"/>
                        </a:lnTo>
                        <a:lnTo>
                          <a:pt x="106" y="1"/>
                        </a:lnTo>
                        <a:lnTo>
                          <a:pt x="107" y="1"/>
                        </a:lnTo>
                        <a:lnTo>
                          <a:pt x="109" y="1"/>
                        </a:lnTo>
                        <a:lnTo>
                          <a:pt x="110" y="1"/>
                        </a:lnTo>
                        <a:lnTo>
                          <a:pt x="111" y="1"/>
                        </a:lnTo>
                        <a:lnTo>
                          <a:pt x="112" y="1"/>
                        </a:lnTo>
                        <a:lnTo>
                          <a:pt x="113" y="2"/>
                        </a:lnTo>
                        <a:lnTo>
                          <a:pt x="114" y="2"/>
                        </a:lnTo>
                        <a:lnTo>
                          <a:pt x="115" y="2"/>
                        </a:lnTo>
                        <a:lnTo>
                          <a:pt x="116" y="2"/>
                        </a:lnTo>
                        <a:lnTo>
                          <a:pt x="117" y="2"/>
                        </a:lnTo>
                        <a:lnTo>
                          <a:pt x="118" y="2"/>
                        </a:lnTo>
                        <a:lnTo>
                          <a:pt x="119" y="3"/>
                        </a:lnTo>
                        <a:lnTo>
                          <a:pt x="120" y="3"/>
                        </a:lnTo>
                        <a:lnTo>
                          <a:pt x="121" y="3"/>
                        </a:lnTo>
                        <a:lnTo>
                          <a:pt x="122" y="3"/>
                        </a:lnTo>
                        <a:lnTo>
                          <a:pt x="123" y="3"/>
                        </a:lnTo>
                        <a:lnTo>
                          <a:pt x="124" y="4"/>
                        </a:lnTo>
                        <a:lnTo>
                          <a:pt x="125" y="4"/>
                        </a:lnTo>
                        <a:lnTo>
                          <a:pt x="126" y="4"/>
                        </a:lnTo>
                        <a:lnTo>
                          <a:pt x="127" y="4"/>
                        </a:lnTo>
                        <a:lnTo>
                          <a:pt x="128" y="4"/>
                        </a:lnTo>
                        <a:lnTo>
                          <a:pt x="129" y="5"/>
                        </a:lnTo>
                        <a:lnTo>
                          <a:pt x="130" y="5"/>
                        </a:lnTo>
                        <a:lnTo>
                          <a:pt x="131" y="5"/>
                        </a:lnTo>
                        <a:lnTo>
                          <a:pt x="132" y="6"/>
                        </a:lnTo>
                        <a:lnTo>
                          <a:pt x="133" y="6"/>
                        </a:lnTo>
                        <a:lnTo>
                          <a:pt x="134" y="6"/>
                        </a:lnTo>
                        <a:lnTo>
                          <a:pt x="135" y="7"/>
                        </a:lnTo>
                        <a:lnTo>
                          <a:pt x="136" y="7"/>
                        </a:lnTo>
                        <a:lnTo>
                          <a:pt x="137" y="7"/>
                        </a:lnTo>
                        <a:lnTo>
                          <a:pt x="138" y="8"/>
                        </a:lnTo>
                        <a:lnTo>
                          <a:pt x="139" y="8"/>
                        </a:lnTo>
                        <a:lnTo>
                          <a:pt x="140" y="8"/>
                        </a:lnTo>
                        <a:lnTo>
                          <a:pt x="140" y="9"/>
                        </a:lnTo>
                        <a:lnTo>
                          <a:pt x="141" y="9"/>
                        </a:lnTo>
                        <a:lnTo>
                          <a:pt x="142" y="9"/>
                        </a:lnTo>
                        <a:lnTo>
                          <a:pt x="142" y="10"/>
                        </a:lnTo>
                        <a:lnTo>
                          <a:pt x="143" y="10"/>
                        </a:lnTo>
                        <a:lnTo>
                          <a:pt x="143" y="11"/>
                        </a:lnTo>
                        <a:lnTo>
                          <a:pt x="144" y="11"/>
                        </a:lnTo>
                        <a:lnTo>
                          <a:pt x="145" y="12"/>
                        </a:lnTo>
                        <a:lnTo>
                          <a:pt x="146" y="12"/>
                        </a:lnTo>
                        <a:lnTo>
                          <a:pt x="146" y="13"/>
                        </a:lnTo>
                        <a:lnTo>
                          <a:pt x="146" y="14"/>
                        </a:lnTo>
                        <a:lnTo>
                          <a:pt x="147" y="14"/>
                        </a:lnTo>
                        <a:lnTo>
                          <a:pt x="147" y="15"/>
                        </a:lnTo>
                        <a:lnTo>
                          <a:pt x="147" y="16"/>
                        </a:lnTo>
                        <a:lnTo>
                          <a:pt x="147" y="17"/>
                        </a:lnTo>
                        <a:lnTo>
                          <a:pt x="147" y="18"/>
                        </a:lnTo>
                        <a:lnTo>
                          <a:pt x="147" y="19"/>
                        </a:lnTo>
                        <a:lnTo>
                          <a:pt x="146" y="19"/>
                        </a:lnTo>
                        <a:lnTo>
                          <a:pt x="146" y="20"/>
                        </a:lnTo>
                        <a:lnTo>
                          <a:pt x="145" y="20"/>
                        </a:lnTo>
                        <a:lnTo>
                          <a:pt x="145" y="21"/>
                        </a:lnTo>
                        <a:lnTo>
                          <a:pt x="144" y="21"/>
                        </a:lnTo>
                        <a:lnTo>
                          <a:pt x="144" y="22"/>
                        </a:lnTo>
                        <a:lnTo>
                          <a:pt x="143" y="22"/>
                        </a:lnTo>
                        <a:lnTo>
                          <a:pt x="143" y="23"/>
                        </a:lnTo>
                        <a:lnTo>
                          <a:pt x="142" y="23"/>
                        </a:lnTo>
                        <a:lnTo>
                          <a:pt x="141" y="24"/>
                        </a:lnTo>
                        <a:lnTo>
                          <a:pt x="140" y="24"/>
                        </a:lnTo>
                        <a:lnTo>
                          <a:pt x="140" y="25"/>
                        </a:lnTo>
                        <a:lnTo>
                          <a:pt x="139" y="25"/>
                        </a:lnTo>
                        <a:lnTo>
                          <a:pt x="138" y="25"/>
                        </a:lnTo>
                        <a:lnTo>
                          <a:pt x="137" y="26"/>
                        </a:lnTo>
                        <a:lnTo>
                          <a:pt x="136" y="26"/>
                        </a:lnTo>
                        <a:lnTo>
                          <a:pt x="135" y="27"/>
                        </a:lnTo>
                        <a:lnTo>
                          <a:pt x="134" y="27"/>
                        </a:lnTo>
                        <a:lnTo>
                          <a:pt x="133" y="27"/>
                        </a:lnTo>
                        <a:lnTo>
                          <a:pt x="132" y="28"/>
                        </a:lnTo>
                        <a:lnTo>
                          <a:pt x="131" y="28"/>
                        </a:lnTo>
                        <a:lnTo>
                          <a:pt x="130" y="28"/>
                        </a:lnTo>
                        <a:lnTo>
                          <a:pt x="129" y="29"/>
                        </a:lnTo>
                        <a:lnTo>
                          <a:pt x="128" y="29"/>
                        </a:lnTo>
                        <a:lnTo>
                          <a:pt x="127" y="29"/>
                        </a:lnTo>
                        <a:lnTo>
                          <a:pt x="126" y="30"/>
                        </a:lnTo>
                        <a:lnTo>
                          <a:pt x="125" y="30"/>
                        </a:lnTo>
                        <a:lnTo>
                          <a:pt x="124" y="30"/>
                        </a:lnTo>
                        <a:lnTo>
                          <a:pt x="123" y="30"/>
                        </a:lnTo>
                        <a:lnTo>
                          <a:pt x="122" y="30"/>
                        </a:lnTo>
                        <a:lnTo>
                          <a:pt x="121" y="31"/>
                        </a:lnTo>
                        <a:lnTo>
                          <a:pt x="120" y="31"/>
                        </a:lnTo>
                        <a:lnTo>
                          <a:pt x="119" y="31"/>
                        </a:lnTo>
                        <a:lnTo>
                          <a:pt x="118" y="31"/>
                        </a:lnTo>
                        <a:lnTo>
                          <a:pt x="117" y="32"/>
                        </a:lnTo>
                        <a:lnTo>
                          <a:pt x="116" y="32"/>
                        </a:lnTo>
                        <a:lnTo>
                          <a:pt x="115" y="32"/>
                        </a:lnTo>
                        <a:lnTo>
                          <a:pt x="114" y="32"/>
                        </a:lnTo>
                        <a:lnTo>
                          <a:pt x="113" y="32"/>
                        </a:lnTo>
                        <a:lnTo>
                          <a:pt x="112" y="33"/>
                        </a:lnTo>
                        <a:lnTo>
                          <a:pt x="111" y="33"/>
                        </a:lnTo>
                        <a:lnTo>
                          <a:pt x="110" y="33"/>
                        </a:lnTo>
                        <a:lnTo>
                          <a:pt x="109" y="33"/>
                        </a:lnTo>
                        <a:lnTo>
                          <a:pt x="107" y="33"/>
                        </a:lnTo>
                        <a:lnTo>
                          <a:pt x="106" y="34"/>
                        </a:lnTo>
                        <a:lnTo>
                          <a:pt x="105" y="34"/>
                        </a:lnTo>
                        <a:lnTo>
                          <a:pt x="104" y="34"/>
                        </a:lnTo>
                        <a:lnTo>
                          <a:pt x="103" y="34"/>
                        </a:lnTo>
                        <a:lnTo>
                          <a:pt x="102" y="34"/>
                        </a:lnTo>
                        <a:lnTo>
                          <a:pt x="100" y="34"/>
                        </a:lnTo>
                        <a:lnTo>
                          <a:pt x="99" y="34"/>
                        </a:lnTo>
                        <a:lnTo>
                          <a:pt x="98" y="35"/>
                        </a:lnTo>
                        <a:lnTo>
                          <a:pt x="97" y="35"/>
                        </a:lnTo>
                        <a:lnTo>
                          <a:pt x="95" y="35"/>
                        </a:lnTo>
                        <a:lnTo>
                          <a:pt x="94" y="35"/>
                        </a:lnTo>
                        <a:lnTo>
                          <a:pt x="93" y="35"/>
                        </a:lnTo>
                        <a:lnTo>
                          <a:pt x="92" y="35"/>
                        </a:lnTo>
                        <a:lnTo>
                          <a:pt x="90" y="35"/>
                        </a:lnTo>
                        <a:lnTo>
                          <a:pt x="89" y="35"/>
                        </a:lnTo>
                        <a:lnTo>
                          <a:pt x="88" y="35"/>
                        </a:lnTo>
                        <a:lnTo>
                          <a:pt x="87" y="36"/>
                        </a:lnTo>
                        <a:lnTo>
                          <a:pt x="85" y="36"/>
                        </a:lnTo>
                        <a:lnTo>
                          <a:pt x="84" y="36"/>
                        </a:lnTo>
                        <a:lnTo>
                          <a:pt x="83" y="36"/>
                        </a:lnTo>
                        <a:lnTo>
                          <a:pt x="81" y="36"/>
                        </a:lnTo>
                        <a:lnTo>
                          <a:pt x="80" y="36"/>
                        </a:lnTo>
                        <a:lnTo>
                          <a:pt x="79" y="36"/>
                        </a:lnTo>
                        <a:lnTo>
                          <a:pt x="78" y="36"/>
                        </a:lnTo>
                        <a:lnTo>
                          <a:pt x="76" y="36"/>
                        </a:lnTo>
                        <a:lnTo>
                          <a:pt x="75" y="36"/>
                        </a:lnTo>
                        <a:lnTo>
                          <a:pt x="74" y="36"/>
                        </a:lnTo>
                        <a:lnTo>
                          <a:pt x="72" y="36"/>
                        </a:lnTo>
                        <a:lnTo>
                          <a:pt x="71" y="36"/>
                        </a:lnTo>
                        <a:lnTo>
                          <a:pt x="70" y="36"/>
                        </a:lnTo>
                        <a:lnTo>
                          <a:pt x="68" y="36"/>
                        </a:lnTo>
                        <a:lnTo>
                          <a:pt x="67" y="36"/>
                        </a:lnTo>
                        <a:lnTo>
                          <a:pt x="66" y="36"/>
                        </a:lnTo>
                        <a:lnTo>
                          <a:pt x="65" y="36"/>
                        </a:lnTo>
                        <a:lnTo>
                          <a:pt x="63" y="36"/>
                        </a:lnTo>
                        <a:lnTo>
                          <a:pt x="62" y="36"/>
                        </a:lnTo>
                        <a:lnTo>
                          <a:pt x="61" y="36"/>
                        </a:lnTo>
                        <a:lnTo>
                          <a:pt x="59" y="36"/>
                        </a:lnTo>
                        <a:lnTo>
                          <a:pt x="58" y="36"/>
                        </a:lnTo>
                        <a:lnTo>
                          <a:pt x="57" y="36"/>
                        </a:lnTo>
                        <a:lnTo>
                          <a:pt x="56" y="36"/>
                        </a:lnTo>
                        <a:lnTo>
                          <a:pt x="54" y="36"/>
                        </a:lnTo>
                        <a:lnTo>
                          <a:pt x="53" y="36"/>
                        </a:lnTo>
                        <a:lnTo>
                          <a:pt x="52" y="36"/>
                        </a:lnTo>
                        <a:lnTo>
                          <a:pt x="51" y="36"/>
                        </a:lnTo>
                        <a:lnTo>
                          <a:pt x="49" y="36"/>
                        </a:lnTo>
                        <a:lnTo>
                          <a:pt x="48" y="36"/>
                        </a:lnTo>
                        <a:lnTo>
                          <a:pt x="47" y="35"/>
                        </a:lnTo>
                        <a:lnTo>
                          <a:pt x="46" y="35"/>
                        </a:lnTo>
                        <a:lnTo>
                          <a:pt x="44" y="35"/>
                        </a:lnTo>
                        <a:lnTo>
                          <a:pt x="43" y="35"/>
                        </a:lnTo>
                        <a:lnTo>
                          <a:pt x="42" y="35"/>
                        </a:lnTo>
                        <a:lnTo>
                          <a:pt x="41" y="35"/>
                        </a:lnTo>
                        <a:lnTo>
                          <a:pt x="40" y="35"/>
                        </a:lnTo>
                        <a:lnTo>
                          <a:pt x="39" y="35"/>
                        </a:lnTo>
                        <a:lnTo>
                          <a:pt x="37" y="35"/>
                        </a:lnTo>
                        <a:lnTo>
                          <a:pt x="36" y="34"/>
                        </a:lnTo>
                        <a:lnTo>
                          <a:pt x="35" y="34"/>
                        </a:lnTo>
                        <a:lnTo>
                          <a:pt x="34" y="34"/>
                        </a:lnTo>
                        <a:lnTo>
                          <a:pt x="33" y="34"/>
                        </a:lnTo>
                        <a:lnTo>
                          <a:pt x="32" y="34"/>
                        </a:lnTo>
                        <a:lnTo>
                          <a:pt x="31" y="34"/>
                        </a:lnTo>
                        <a:lnTo>
                          <a:pt x="30" y="33"/>
                        </a:lnTo>
                        <a:lnTo>
                          <a:pt x="29" y="33"/>
                        </a:lnTo>
                        <a:lnTo>
                          <a:pt x="28" y="33"/>
                        </a:lnTo>
                        <a:lnTo>
                          <a:pt x="27" y="33"/>
                        </a:lnTo>
                        <a:lnTo>
                          <a:pt x="26" y="33"/>
                        </a:lnTo>
                        <a:lnTo>
                          <a:pt x="25" y="33"/>
                        </a:lnTo>
                        <a:lnTo>
                          <a:pt x="24" y="32"/>
                        </a:lnTo>
                        <a:lnTo>
                          <a:pt x="23" y="32"/>
                        </a:lnTo>
                        <a:lnTo>
                          <a:pt x="22" y="32"/>
                        </a:lnTo>
                        <a:lnTo>
                          <a:pt x="21" y="32"/>
                        </a:lnTo>
                        <a:lnTo>
                          <a:pt x="20" y="32"/>
                        </a:lnTo>
                        <a:lnTo>
                          <a:pt x="19" y="31"/>
                        </a:lnTo>
                        <a:lnTo>
                          <a:pt x="18" y="31"/>
                        </a:lnTo>
                        <a:lnTo>
                          <a:pt x="17" y="31"/>
                        </a:lnTo>
                        <a:lnTo>
                          <a:pt x="16" y="31"/>
                        </a:lnTo>
                        <a:lnTo>
                          <a:pt x="16" y="30"/>
                        </a:lnTo>
                        <a:lnTo>
                          <a:pt x="15" y="30"/>
                        </a:lnTo>
                        <a:lnTo>
                          <a:pt x="14" y="30"/>
                        </a:lnTo>
                        <a:lnTo>
                          <a:pt x="13" y="30"/>
                        </a:lnTo>
                        <a:lnTo>
                          <a:pt x="13" y="29"/>
                        </a:lnTo>
                        <a:lnTo>
                          <a:pt x="12" y="29"/>
                        </a:lnTo>
                        <a:lnTo>
                          <a:pt x="11" y="29"/>
                        </a:lnTo>
                        <a:lnTo>
                          <a:pt x="10" y="29"/>
                        </a:lnTo>
                        <a:lnTo>
                          <a:pt x="10" y="28"/>
                        </a:lnTo>
                        <a:lnTo>
                          <a:pt x="9" y="28"/>
                        </a:lnTo>
                        <a:lnTo>
                          <a:pt x="8" y="28"/>
                        </a:lnTo>
                        <a:lnTo>
                          <a:pt x="7" y="27"/>
                        </a:lnTo>
                        <a:lnTo>
                          <a:pt x="6" y="27"/>
                        </a:lnTo>
                        <a:lnTo>
                          <a:pt x="5" y="26"/>
                        </a:lnTo>
                        <a:lnTo>
                          <a:pt x="4" y="26"/>
                        </a:lnTo>
                        <a:lnTo>
                          <a:pt x="4" y="25"/>
                        </a:lnTo>
                        <a:lnTo>
                          <a:pt x="3" y="25"/>
                        </a:lnTo>
                        <a:lnTo>
                          <a:pt x="2" y="24"/>
                        </a:lnTo>
                        <a:lnTo>
                          <a:pt x="1" y="24"/>
                        </a:lnTo>
                        <a:lnTo>
                          <a:pt x="1" y="23"/>
                        </a:lnTo>
                        <a:lnTo>
                          <a:pt x="0" y="22"/>
                        </a:lnTo>
                        <a:lnTo>
                          <a:pt x="0" y="21"/>
                        </a:lnTo>
                        <a:lnTo>
                          <a:pt x="0" y="20"/>
                        </a:lnTo>
                        <a:lnTo>
                          <a:pt x="0" y="19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71" name="Freeform 2064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41"/>
                    <a:ext cx="115" cy="325"/>
                  </a:xfrm>
                  <a:custGeom>
                    <a:avLst/>
                    <a:gdLst>
                      <a:gd name="T0" fmla="*/ 2 w 115"/>
                      <a:gd name="T1" fmla="*/ 0 h 325"/>
                      <a:gd name="T2" fmla="*/ 103 w 115"/>
                      <a:gd name="T3" fmla="*/ 5 h 325"/>
                      <a:gd name="T4" fmla="*/ 110 w 115"/>
                      <a:gd name="T5" fmla="*/ 8 h 325"/>
                      <a:gd name="T6" fmla="*/ 115 w 115"/>
                      <a:gd name="T7" fmla="*/ 14 h 325"/>
                      <a:gd name="T8" fmla="*/ 110 w 115"/>
                      <a:gd name="T9" fmla="*/ 299 h 325"/>
                      <a:gd name="T10" fmla="*/ 106 w 115"/>
                      <a:gd name="T11" fmla="*/ 307 h 325"/>
                      <a:gd name="T12" fmla="*/ 100 w 115"/>
                      <a:gd name="T13" fmla="*/ 313 h 325"/>
                      <a:gd name="T14" fmla="*/ 0 w 115"/>
                      <a:gd name="T15" fmla="*/ 325 h 325"/>
                      <a:gd name="T16" fmla="*/ 2 w 115"/>
                      <a:gd name="T17" fmla="*/ 0 h 32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15"/>
                      <a:gd name="T28" fmla="*/ 0 h 325"/>
                      <a:gd name="T29" fmla="*/ 115 w 115"/>
                      <a:gd name="T30" fmla="*/ 325 h 32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15" h="325">
                        <a:moveTo>
                          <a:pt x="2" y="0"/>
                        </a:moveTo>
                        <a:lnTo>
                          <a:pt x="103" y="5"/>
                        </a:lnTo>
                        <a:cubicBezTo>
                          <a:pt x="103" y="5"/>
                          <a:pt x="107" y="5"/>
                          <a:pt x="110" y="8"/>
                        </a:cubicBezTo>
                        <a:cubicBezTo>
                          <a:pt x="110" y="8"/>
                          <a:pt x="113" y="10"/>
                          <a:pt x="115" y="14"/>
                        </a:cubicBezTo>
                        <a:lnTo>
                          <a:pt x="110" y="299"/>
                        </a:lnTo>
                        <a:cubicBezTo>
                          <a:pt x="110" y="299"/>
                          <a:pt x="109" y="304"/>
                          <a:pt x="106" y="307"/>
                        </a:cubicBezTo>
                        <a:cubicBezTo>
                          <a:pt x="106" y="307"/>
                          <a:pt x="104" y="311"/>
                          <a:pt x="100" y="313"/>
                        </a:cubicBezTo>
                        <a:lnTo>
                          <a:pt x="0" y="325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72" name="Freeform 2065"/>
                  <p:cNvSpPr>
                    <a:spLocks noChangeArrowheads="1"/>
                  </p:cNvSpPr>
                  <p:nvPr/>
                </p:nvSpPr>
                <p:spPr bwMode="auto">
                  <a:xfrm>
                    <a:off x="223" y="41"/>
                    <a:ext cx="124" cy="325"/>
                  </a:xfrm>
                  <a:custGeom>
                    <a:avLst/>
                    <a:gdLst>
                      <a:gd name="T0" fmla="*/ 75 w 124"/>
                      <a:gd name="T1" fmla="*/ 7 h 324"/>
                      <a:gd name="T2" fmla="*/ 113 w 124"/>
                      <a:gd name="T3" fmla="*/ 0 h 324"/>
                      <a:gd name="T4" fmla="*/ 118 w 124"/>
                      <a:gd name="T5" fmla="*/ 1 h 324"/>
                      <a:gd name="T6" fmla="*/ 122 w 124"/>
                      <a:gd name="T7" fmla="*/ 4 h 324"/>
                      <a:gd name="T8" fmla="*/ 124 w 124"/>
                      <a:gd name="T9" fmla="*/ 10 h 324"/>
                      <a:gd name="T10" fmla="*/ 122 w 124"/>
                      <a:gd name="T11" fmla="*/ 317 h 324"/>
                      <a:gd name="T12" fmla="*/ 120 w 124"/>
                      <a:gd name="T13" fmla="*/ 322 h 324"/>
                      <a:gd name="T14" fmla="*/ 116 w 124"/>
                      <a:gd name="T15" fmla="*/ 325 h 324"/>
                      <a:gd name="T16" fmla="*/ 112 w 124"/>
                      <a:gd name="T17" fmla="*/ 326 h 324"/>
                      <a:gd name="T18" fmla="*/ 0 w 124"/>
                      <a:gd name="T19" fmla="*/ 280 h 324"/>
                      <a:gd name="T20" fmla="*/ 83 w 124"/>
                      <a:gd name="T21" fmla="*/ 271 h 324"/>
                      <a:gd name="T22" fmla="*/ 75 w 124"/>
                      <a:gd name="T23" fmla="*/ 7 h 32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4"/>
                      <a:gd name="T37" fmla="*/ 0 h 324"/>
                      <a:gd name="T38" fmla="*/ 124 w 124"/>
                      <a:gd name="T39" fmla="*/ 324 h 32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4" h="324">
                        <a:moveTo>
                          <a:pt x="75" y="7"/>
                        </a:moveTo>
                        <a:lnTo>
                          <a:pt x="113" y="0"/>
                        </a:lnTo>
                        <a:cubicBezTo>
                          <a:pt x="113" y="0"/>
                          <a:pt x="116" y="0"/>
                          <a:pt x="118" y="1"/>
                        </a:cubicBezTo>
                        <a:cubicBezTo>
                          <a:pt x="118" y="1"/>
                          <a:pt x="120" y="2"/>
                          <a:pt x="122" y="4"/>
                        </a:cubicBezTo>
                        <a:cubicBezTo>
                          <a:pt x="122" y="4"/>
                          <a:pt x="123" y="7"/>
                          <a:pt x="124" y="10"/>
                        </a:cubicBezTo>
                        <a:lnTo>
                          <a:pt x="122" y="315"/>
                        </a:lnTo>
                        <a:cubicBezTo>
                          <a:pt x="122" y="315"/>
                          <a:pt x="121" y="317"/>
                          <a:pt x="120" y="320"/>
                        </a:cubicBezTo>
                        <a:cubicBezTo>
                          <a:pt x="120" y="320"/>
                          <a:pt x="119" y="322"/>
                          <a:pt x="116" y="323"/>
                        </a:cubicBezTo>
                        <a:cubicBezTo>
                          <a:pt x="116" y="323"/>
                          <a:pt x="114" y="325"/>
                          <a:pt x="112" y="324"/>
                        </a:cubicBezTo>
                        <a:lnTo>
                          <a:pt x="0" y="278"/>
                        </a:lnTo>
                        <a:lnTo>
                          <a:pt x="83" y="269"/>
                        </a:lnTo>
                        <a:lnTo>
                          <a:pt x="75" y="7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73" name="Freeform 2066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55"/>
                    <a:ext cx="97" cy="296"/>
                  </a:xfrm>
                  <a:custGeom>
                    <a:avLst/>
                    <a:gdLst>
                      <a:gd name="T0" fmla="*/ 61 w 96"/>
                      <a:gd name="T1" fmla="*/ 5 h 295"/>
                      <a:gd name="T2" fmla="*/ 93 w 96"/>
                      <a:gd name="T3" fmla="*/ 0 h 295"/>
                      <a:gd name="T4" fmla="*/ 95 w 96"/>
                      <a:gd name="T5" fmla="*/ 0 h 295"/>
                      <a:gd name="T6" fmla="*/ 97 w 96"/>
                      <a:gd name="T7" fmla="*/ 2 h 295"/>
                      <a:gd name="T8" fmla="*/ 98 w 96"/>
                      <a:gd name="T9" fmla="*/ 5 h 295"/>
                      <a:gd name="T10" fmla="*/ 96 w 96"/>
                      <a:gd name="T11" fmla="*/ 291 h 295"/>
                      <a:gd name="T12" fmla="*/ 96 w 96"/>
                      <a:gd name="T13" fmla="*/ 294 h 295"/>
                      <a:gd name="T14" fmla="*/ 93 w 96"/>
                      <a:gd name="T15" fmla="*/ 297 h 295"/>
                      <a:gd name="T16" fmla="*/ 91 w 96"/>
                      <a:gd name="T17" fmla="*/ 297 h 295"/>
                      <a:gd name="T18" fmla="*/ 0 w 96"/>
                      <a:gd name="T19" fmla="*/ 264 h 295"/>
                      <a:gd name="T20" fmla="*/ 69 w 96"/>
                      <a:gd name="T21" fmla="*/ 257 h 295"/>
                      <a:gd name="T22" fmla="*/ 61 w 96"/>
                      <a:gd name="T23" fmla="*/ 5 h 29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6"/>
                      <a:gd name="T37" fmla="*/ 0 h 295"/>
                      <a:gd name="T38" fmla="*/ 96 w 96"/>
                      <a:gd name="T39" fmla="*/ 295 h 29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6" h="295">
                        <a:moveTo>
                          <a:pt x="59" y="5"/>
                        </a:moveTo>
                        <a:lnTo>
                          <a:pt x="91" y="0"/>
                        </a:lnTo>
                        <a:cubicBezTo>
                          <a:pt x="91" y="0"/>
                          <a:pt x="92" y="0"/>
                          <a:pt x="93" y="0"/>
                        </a:cubicBezTo>
                        <a:cubicBezTo>
                          <a:pt x="93" y="0"/>
                          <a:pt x="94" y="1"/>
                          <a:pt x="95" y="2"/>
                        </a:cubicBezTo>
                        <a:cubicBezTo>
                          <a:pt x="95" y="2"/>
                          <a:pt x="96" y="3"/>
                          <a:pt x="96" y="5"/>
                        </a:cubicBezTo>
                        <a:lnTo>
                          <a:pt x="94" y="289"/>
                        </a:lnTo>
                        <a:cubicBezTo>
                          <a:pt x="94" y="289"/>
                          <a:pt x="94" y="291"/>
                          <a:pt x="94" y="292"/>
                        </a:cubicBezTo>
                        <a:cubicBezTo>
                          <a:pt x="94" y="292"/>
                          <a:pt x="93" y="294"/>
                          <a:pt x="91" y="295"/>
                        </a:cubicBezTo>
                        <a:cubicBezTo>
                          <a:pt x="91" y="295"/>
                          <a:pt x="90" y="295"/>
                          <a:pt x="89" y="295"/>
                        </a:cubicBezTo>
                        <a:lnTo>
                          <a:pt x="0" y="262"/>
                        </a:lnTo>
                        <a:lnTo>
                          <a:pt x="67" y="255"/>
                        </a:lnTo>
                        <a:lnTo>
                          <a:pt x="59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74" name="Freeform 206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7" cy="342"/>
                  </a:xfrm>
                  <a:custGeom>
                    <a:avLst/>
                    <a:gdLst>
                      <a:gd name="T0" fmla="*/ 5 w 17"/>
                      <a:gd name="T1" fmla="*/ 0 h 342"/>
                      <a:gd name="T2" fmla="*/ 0 w 17"/>
                      <a:gd name="T3" fmla="*/ 5 h 342"/>
                      <a:gd name="T4" fmla="*/ 13 w 17"/>
                      <a:gd name="T5" fmla="*/ 341 h 342"/>
                      <a:gd name="T6" fmla="*/ 17 w 17"/>
                      <a:gd name="T7" fmla="*/ 342 h 342"/>
                      <a:gd name="T8" fmla="*/ 5 w 17"/>
                      <a:gd name="T9" fmla="*/ 0 h 3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342"/>
                      <a:gd name="T17" fmla="*/ 17 w 17"/>
                      <a:gd name="T18" fmla="*/ 342 h 3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342">
                        <a:moveTo>
                          <a:pt x="5" y="0"/>
                        </a:moveTo>
                        <a:lnTo>
                          <a:pt x="0" y="5"/>
                        </a:lnTo>
                        <a:lnTo>
                          <a:pt x="13" y="341"/>
                        </a:lnTo>
                        <a:lnTo>
                          <a:pt x="17" y="342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75" name="Freeform 2068"/>
                  <p:cNvSpPr>
                    <a:spLocks noChangeArrowheads="1"/>
                  </p:cNvSpPr>
                  <p:nvPr/>
                </p:nvSpPr>
                <p:spPr bwMode="auto">
                  <a:xfrm>
                    <a:off x="141" y="324"/>
                    <a:ext cx="53" cy="44"/>
                  </a:xfrm>
                  <a:custGeom>
                    <a:avLst/>
                    <a:gdLst>
                      <a:gd name="T0" fmla="*/ 47 w 52"/>
                      <a:gd name="T1" fmla="*/ 0 h 44"/>
                      <a:gd name="T2" fmla="*/ 54 w 52"/>
                      <a:gd name="T3" fmla="*/ 37 h 44"/>
                      <a:gd name="T4" fmla="*/ 2 w 52"/>
                      <a:gd name="T5" fmla="*/ 44 h 44"/>
                      <a:gd name="T6" fmla="*/ 0 w 52"/>
                      <a:gd name="T7" fmla="*/ 4 h 44"/>
                      <a:gd name="T8" fmla="*/ 47 w 52"/>
                      <a:gd name="T9" fmla="*/ 0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44"/>
                      <a:gd name="T17" fmla="*/ 52 w 52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44">
                        <a:moveTo>
                          <a:pt x="45" y="0"/>
                        </a:moveTo>
                        <a:lnTo>
                          <a:pt x="52" y="37"/>
                        </a:lnTo>
                        <a:lnTo>
                          <a:pt x="2" y="44"/>
                        </a:lnTo>
                        <a:lnTo>
                          <a:pt x="0" y="4"/>
                        </a:lnTo>
                        <a:lnTo>
                          <a:pt x="4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76" name="Freeform 2069"/>
                  <p:cNvSpPr>
                    <a:spLocks noChangeArrowheads="1"/>
                  </p:cNvSpPr>
                  <p:nvPr/>
                </p:nvSpPr>
                <p:spPr bwMode="auto">
                  <a:xfrm>
                    <a:off x="135" y="329"/>
                    <a:ext cx="9" cy="40"/>
                  </a:xfrm>
                  <a:custGeom>
                    <a:avLst/>
                    <a:gdLst>
                      <a:gd name="T0" fmla="*/ 0 w 8"/>
                      <a:gd name="T1" fmla="*/ 0 h 39"/>
                      <a:gd name="T2" fmla="*/ 1 w 8"/>
                      <a:gd name="T3" fmla="*/ 39 h 39"/>
                      <a:gd name="T4" fmla="*/ 10 w 8"/>
                      <a:gd name="T5" fmla="*/ 41 h 39"/>
                      <a:gd name="T6" fmla="*/ 7 w 8"/>
                      <a:gd name="T7" fmla="*/ 0 h 39"/>
                      <a:gd name="T8" fmla="*/ 0 w 8"/>
                      <a:gd name="T9" fmla="*/ 0 h 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39"/>
                      <a:gd name="T17" fmla="*/ 8 w 8"/>
                      <a:gd name="T18" fmla="*/ 39 h 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39">
                        <a:moveTo>
                          <a:pt x="0" y="0"/>
                        </a:moveTo>
                        <a:lnTo>
                          <a:pt x="1" y="37"/>
                        </a:lnTo>
                        <a:lnTo>
                          <a:pt x="8" y="39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77" name="Freeform 2070"/>
                  <p:cNvSpPr>
                    <a:spLocks noChangeArrowheads="1"/>
                  </p:cNvSpPr>
                  <p:nvPr/>
                </p:nvSpPr>
                <p:spPr bwMode="auto">
                  <a:xfrm>
                    <a:off x="118" y="386"/>
                    <a:ext cx="123" cy="19"/>
                  </a:xfrm>
                  <a:custGeom>
                    <a:avLst/>
                    <a:gdLst>
                      <a:gd name="T0" fmla="*/ 0 w 122"/>
                      <a:gd name="T1" fmla="*/ 15 h 18"/>
                      <a:gd name="T2" fmla="*/ 124 w 122"/>
                      <a:gd name="T3" fmla="*/ 8 h 18"/>
                      <a:gd name="T4" fmla="*/ 122 w 122"/>
                      <a:gd name="T5" fmla="*/ 0 h 18"/>
                      <a:gd name="T6" fmla="*/ 5 w 122"/>
                      <a:gd name="T7" fmla="*/ 7 h 18"/>
                      <a:gd name="T8" fmla="*/ 0 w 122"/>
                      <a:gd name="T9" fmla="*/ 15 h 1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2"/>
                      <a:gd name="T16" fmla="*/ 0 h 18"/>
                      <a:gd name="T17" fmla="*/ 122 w 122"/>
                      <a:gd name="T18" fmla="*/ 18 h 1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2" h="18">
                        <a:moveTo>
                          <a:pt x="0" y="13"/>
                        </a:moveTo>
                        <a:cubicBezTo>
                          <a:pt x="0" y="13"/>
                          <a:pt x="61" y="26"/>
                          <a:pt x="122" y="8"/>
                        </a:cubicBezTo>
                        <a:lnTo>
                          <a:pt x="120" y="0"/>
                        </a:lnTo>
                        <a:cubicBezTo>
                          <a:pt x="120" y="0"/>
                          <a:pt x="63" y="18"/>
                          <a:pt x="5" y="7"/>
                        </a:cubicBezTo>
                        <a:lnTo>
                          <a:pt x="0" y="1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78" name="Freeform 2071"/>
                  <p:cNvSpPr>
                    <a:spLocks noChangeArrowheads="1"/>
                  </p:cNvSpPr>
                  <p:nvPr/>
                </p:nvSpPr>
                <p:spPr bwMode="auto">
                  <a:xfrm>
                    <a:off x="154" y="392"/>
                    <a:ext cx="54" cy="4"/>
                  </a:xfrm>
                  <a:custGeom>
                    <a:avLst/>
                    <a:gdLst>
                      <a:gd name="T0" fmla="*/ 0 w 54"/>
                      <a:gd name="T1" fmla="*/ 3 h 4"/>
                      <a:gd name="T2" fmla="*/ 54 w 54"/>
                      <a:gd name="T3" fmla="*/ 0 h 4"/>
                      <a:gd name="T4" fmla="*/ 0 w 54"/>
                      <a:gd name="T5" fmla="*/ 3 h 4"/>
                      <a:gd name="T6" fmla="*/ 0 60000 65536"/>
                      <a:gd name="T7" fmla="*/ 0 60000 65536"/>
                      <a:gd name="T8" fmla="*/ 0 60000 65536"/>
                      <a:gd name="T9" fmla="*/ 0 w 54"/>
                      <a:gd name="T10" fmla="*/ 0 h 4"/>
                      <a:gd name="T11" fmla="*/ 54 w 54"/>
                      <a:gd name="T12" fmla="*/ 4 h 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4" h="4">
                        <a:moveTo>
                          <a:pt x="0" y="3"/>
                        </a:moveTo>
                        <a:cubicBezTo>
                          <a:pt x="0" y="3"/>
                          <a:pt x="27" y="6"/>
                          <a:pt x="54" y="0"/>
                        </a:cubicBezTo>
                        <a:cubicBezTo>
                          <a:pt x="54" y="0"/>
                          <a:pt x="27" y="2"/>
                          <a:pt x="0" y="3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79" name="Freeform 2072"/>
                  <p:cNvSpPr>
                    <a:spLocks noChangeArrowheads="1"/>
                  </p:cNvSpPr>
                  <p:nvPr/>
                </p:nvSpPr>
                <p:spPr bwMode="auto">
                  <a:xfrm>
                    <a:off x="141" y="362"/>
                    <a:ext cx="53" cy="27"/>
                  </a:xfrm>
                  <a:custGeom>
                    <a:avLst/>
                    <a:gdLst>
                      <a:gd name="T0" fmla="*/ 4 w 52"/>
                      <a:gd name="T1" fmla="*/ 6 h 26"/>
                      <a:gd name="T2" fmla="*/ 0 w 52"/>
                      <a:gd name="T3" fmla="*/ 27 h 26"/>
                      <a:gd name="T4" fmla="*/ 48 w 52"/>
                      <a:gd name="T5" fmla="*/ 26 h 26"/>
                      <a:gd name="T6" fmla="*/ 54 w 52"/>
                      <a:gd name="T7" fmla="*/ 0 h 26"/>
                      <a:gd name="T8" fmla="*/ 4 w 52"/>
                      <a:gd name="T9" fmla="*/ 6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26"/>
                      <a:gd name="T17" fmla="*/ 52 w 52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26">
                        <a:moveTo>
                          <a:pt x="4" y="6"/>
                        </a:moveTo>
                        <a:lnTo>
                          <a:pt x="0" y="25"/>
                        </a:lnTo>
                        <a:cubicBezTo>
                          <a:pt x="0" y="25"/>
                          <a:pt x="23" y="28"/>
                          <a:pt x="46" y="24"/>
                        </a:cubicBezTo>
                        <a:lnTo>
                          <a:pt x="52" y="0"/>
                        </a:lnTo>
                        <a:lnTo>
                          <a:pt x="4" y="6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80" name="Freeform 2073"/>
                  <p:cNvSpPr>
                    <a:spLocks noChangeArrowheads="1"/>
                  </p:cNvSpPr>
                  <p:nvPr/>
                </p:nvSpPr>
                <p:spPr bwMode="auto">
                  <a:xfrm>
                    <a:off x="136" y="367"/>
                    <a:ext cx="9" cy="21"/>
                  </a:xfrm>
                  <a:custGeom>
                    <a:avLst/>
                    <a:gdLst>
                      <a:gd name="T0" fmla="*/ 0 w 8"/>
                      <a:gd name="T1" fmla="*/ 0 h 20"/>
                      <a:gd name="T2" fmla="*/ 0 w 8"/>
                      <a:gd name="T3" fmla="*/ 22 h 20"/>
                      <a:gd name="T4" fmla="*/ 6 w 8"/>
                      <a:gd name="T5" fmla="*/ 21 h 20"/>
                      <a:gd name="T6" fmla="*/ 10 w 8"/>
                      <a:gd name="T7" fmla="*/ 2 h 20"/>
                      <a:gd name="T8" fmla="*/ 0 w 8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0"/>
                      <a:gd name="T17" fmla="*/ 8 w 8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0">
                        <a:moveTo>
                          <a:pt x="0" y="0"/>
                        </a:moveTo>
                        <a:lnTo>
                          <a:pt x="0" y="20"/>
                        </a:lnTo>
                        <a:lnTo>
                          <a:pt x="4" y="19"/>
                        </a:lnTo>
                        <a:lnTo>
                          <a:pt x="8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81" name="Freeform 2074"/>
                  <p:cNvSpPr>
                    <a:spLocks noChangeArrowheads="1"/>
                  </p:cNvSpPr>
                  <p:nvPr/>
                </p:nvSpPr>
                <p:spPr bwMode="auto">
                  <a:xfrm>
                    <a:off x="322" y="41"/>
                    <a:ext cx="26" cy="269"/>
                  </a:xfrm>
                  <a:custGeom>
                    <a:avLst/>
                    <a:gdLst>
                      <a:gd name="T0" fmla="*/ 0 w 25"/>
                      <a:gd name="T1" fmla="*/ 2 h 268"/>
                      <a:gd name="T2" fmla="*/ 7 w 25"/>
                      <a:gd name="T3" fmla="*/ 261 h 268"/>
                      <a:gd name="T4" fmla="*/ 16 w 25"/>
                      <a:gd name="T5" fmla="*/ 268 h 268"/>
                      <a:gd name="T6" fmla="*/ 25 w 25"/>
                      <a:gd name="T7" fmla="*/ 270 h 268"/>
                      <a:gd name="T8" fmla="*/ 27 w 25"/>
                      <a:gd name="T9" fmla="*/ 12 h 268"/>
                      <a:gd name="T10" fmla="*/ 26 w 25"/>
                      <a:gd name="T11" fmla="*/ 6 h 268"/>
                      <a:gd name="T12" fmla="*/ 22 w 25"/>
                      <a:gd name="T13" fmla="*/ 2 h 268"/>
                      <a:gd name="T14" fmla="*/ 17 w 25"/>
                      <a:gd name="T15" fmla="*/ 0 h 268"/>
                      <a:gd name="T16" fmla="*/ 0 w 25"/>
                      <a:gd name="T17" fmla="*/ 2 h 26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5"/>
                      <a:gd name="T28" fmla="*/ 0 h 268"/>
                      <a:gd name="T29" fmla="*/ 25 w 25"/>
                      <a:gd name="T30" fmla="*/ 268 h 26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5" h="268">
                        <a:moveTo>
                          <a:pt x="0" y="2"/>
                        </a:moveTo>
                        <a:lnTo>
                          <a:pt x="7" y="259"/>
                        </a:lnTo>
                        <a:cubicBezTo>
                          <a:pt x="7" y="259"/>
                          <a:pt x="9" y="264"/>
                          <a:pt x="14" y="266"/>
                        </a:cubicBezTo>
                        <a:cubicBezTo>
                          <a:pt x="14" y="266"/>
                          <a:pt x="18" y="269"/>
                          <a:pt x="23" y="268"/>
                        </a:cubicBezTo>
                        <a:lnTo>
                          <a:pt x="25" y="12"/>
                        </a:lnTo>
                        <a:cubicBezTo>
                          <a:pt x="25" y="12"/>
                          <a:pt x="25" y="9"/>
                          <a:pt x="24" y="6"/>
                        </a:cubicBezTo>
                        <a:cubicBezTo>
                          <a:pt x="24" y="6"/>
                          <a:pt x="22" y="3"/>
                          <a:pt x="20" y="2"/>
                        </a:cubicBezTo>
                        <a:cubicBezTo>
                          <a:pt x="20" y="2"/>
                          <a:pt x="18" y="0"/>
                          <a:pt x="15" y="0"/>
                        </a:cubicBez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82" name="Freeform 2075"/>
                  <p:cNvSpPr>
                    <a:spLocks noChangeArrowheads="1"/>
                  </p:cNvSpPr>
                  <p:nvPr/>
                </p:nvSpPr>
                <p:spPr bwMode="auto">
                  <a:xfrm>
                    <a:off x="356" y="42"/>
                    <a:ext cx="84" cy="305"/>
                  </a:xfrm>
                  <a:custGeom>
                    <a:avLst/>
                    <a:gdLst>
                      <a:gd name="T0" fmla="*/ 0 w 84"/>
                      <a:gd name="T1" fmla="*/ 0 h 305"/>
                      <a:gd name="T2" fmla="*/ 5 w 84"/>
                      <a:gd name="T3" fmla="*/ 13 h 305"/>
                      <a:gd name="T4" fmla="*/ 1 w 84"/>
                      <a:gd name="T5" fmla="*/ 294 h 305"/>
                      <a:gd name="T6" fmla="*/ 3 w 84"/>
                      <a:gd name="T7" fmla="*/ 301 h 305"/>
                      <a:gd name="T8" fmla="*/ 8 w 84"/>
                      <a:gd name="T9" fmla="*/ 305 h 305"/>
                      <a:gd name="T10" fmla="*/ 72 w 84"/>
                      <a:gd name="T11" fmla="*/ 297 h 305"/>
                      <a:gd name="T12" fmla="*/ 76 w 84"/>
                      <a:gd name="T13" fmla="*/ 295 h 305"/>
                      <a:gd name="T14" fmla="*/ 78 w 84"/>
                      <a:gd name="T15" fmla="*/ 291 h 305"/>
                      <a:gd name="T16" fmla="*/ 79 w 84"/>
                      <a:gd name="T17" fmla="*/ 286 h 305"/>
                      <a:gd name="T18" fmla="*/ 84 w 84"/>
                      <a:gd name="T19" fmla="*/ 16 h 305"/>
                      <a:gd name="T20" fmla="*/ 82 w 84"/>
                      <a:gd name="T21" fmla="*/ 10 h 305"/>
                      <a:gd name="T22" fmla="*/ 79 w 84"/>
                      <a:gd name="T23" fmla="*/ 6 h 305"/>
                      <a:gd name="T24" fmla="*/ 75 w 84"/>
                      <a:gd name="T25" fmla="*/ 4 h 305"/>
                      <a:gd name="T26" fmla="*/ 0 w 84"/>
                      <a:gd name="T27" fmla="*/ 0 h 30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84"/>
                      <a:gd name="T43" fmla="*/ 0 h 305"/>
                      <a:gd name="T44" fmla="*/ 84 w 84"/>
                      <a:gd name="T45" fmla="*/ 305 h 30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84" h="305">
                        <a:moveTo>
                          <a:pt x="0" y="0"/>
                        </a:moveTo>
                        <a:cubicBezTo>
                          <a:pt x="0" y="0"/>
                          <a:pt x="4" y="5"/>
                          <a:pt x="5" y="13"/>
                        </a:cubicBezTo>
                        <a:lnTo>
                          <a:pt x="1" y="294"/>
                        </a:lnTo>
                        <a:cubicBezTo>
                          <a:pt x="1" y="294"/>
                          <a:pt x="2" y="298"/>
                          <a:pt x="3" y="301"/>
                        </a:cubicBezTo>
                        <a:cubicBezTo>
                          <a:pt x="3" y="301"/>
                          <a:pt x="5" y="304"/>
                          <a:pt x="8" y="305"/>
                        </a:cubicBezTo>
                        <a:lnTo>
                          <a:pt x="72" y="297"/>
                        </a:lnTo>
                        <a:cubicBezTo>
                          <a:pt x="72" y="297"/>
                          <a:pt x="74" y="296"/>
                          <a:pt x="76" y="295"/>
                        </a:cubicBezTo>
                        <a:cubicBezTo>
                          <a:pt x="76" y="295"/>
                          <a:pt x="77" y="293"/>
                          <a:pt x="78" y="291"/>
                        </a:cubicBezTo>
                        <a:cubicBezTo>
                          <a:pt x="78" y="291"/>
                          <a:pt x="79" y="288"/>
                          <a:pt x="79" y="286"/>
                        </a:cubicBezTo>
                        <a:lnTo>
                          <a:pt x="84" y="16"/>
                        </a:lnTo>
                        <a:cubicBezTo>
                          <a:pt x="84" y="16"/>
                          <a:pt x="84" y="13"/>
                          <a:pt x="82" y="10"/>
                        </a:cubicBezTo>
                        <a:cubicBezTo>
                          <a:pt x="82" y="10"/>
                          <a:pt x="81" y="8"/>
                          <a:pt x="79" y="6"/>
                        </a:cubicBezTo>
                        <a:cubicBezTo>
                          <a:pt x="79" y="6"/>
                          <a:pt x="77" y="4"/>
                          <a:pt x="75" y="4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83" name="Freeform 2076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61"/>
                    <a:ext cx="80" cy="284"/>
                  </a:xfrm>
                  <a:custGeom>
                    <a:avLst/>
                    <a:gdLst>
                      <a:gd name="T0" fmla="*/ 18 w 80"/>
                      <a:gd name="T1" fmla="*/ 284 h 284"/>
                      <a:gd name="T2" fmla="*/ 18 w 80"/>
                      <a:gd name="T3" fmla="*/ 268 h 284"/>
                      <a:gd name="T4" fmla="*/ 58 w 80"/>
                      <a:gd name="T5" fmla="*/ 264 h 284"/>
                      <a:gd name="T6" fmla="*/ 58 w 80"/>
                      <a:gd name="T7" fmla="*/ 279 h 284"/>
                      <a:gd name="T8" fmla="*/ 18 w 80"/>
                      <a:gd name="T9" fmla="*/ 284 h 284"/>
                      <a:gd name="T10" fmla="*/ 0 w 80"/>
                      <a:gd name="T11" fmla="*/ 149 h 284"/>
                      <a:gd name="T12" fmla="*/ 76 w 80"/>
                      <a:gd name="T13" fmla="*/ 146 h 284"/>
                      <a:gd name="T14" fmla="*/ 76 w 80"/>
                      <a:gd name="T15" fmla="*/ 146 h 284"/>
                      <a:gd name="T16" fmla="*/ 0 w 80"/>
                      <a:gd name="T17" fmla="*/ 149 h 284"/>
                      <a:gd name="T18" fmla="*/ 13 w 80"/>
                      <a:gd name="T19" fmla="*/ 125 h 284"/>
                      <a:gd name="T20" fmla="*/ 66 w 80"/>
                      <a:gd name="T21" fmla="*/ 124 h 284"/>
                      <a:gd name="T22" fmla="*/ 66 w 80"/>
                      <a:gd name="T23" fmla="*/ 141 h 284"/>
                      <a:gd name="T24" fmla="*/ 13 w 80"/>
                      <a:gd name="T25" fmla="*/ 143 h 284"/>
                      <a:gd name="T26" fmla="*/ 13 w 80"/>
                      <a:gd name="T27" fmla="*/ 125 h 284"/>
                      <a:gd name="T28" fmla="*/ 0 w 80"/>
                      <a:gd name="T29" fmla="*/ 118 h 284"/>
                      <a:gd name="T30" fmla="*/ 77 w 80"/>
                      <a:gd name="T31" fmla="*/ 117 h 284"/>
                      <a:gd name="T32" fmla="*/ 77 w 80"/>
                      <a:gd name="T33" fmla="*/ 117 h 284"/>
                      <a:gd name="T34" fmla="*/ 0 w 80"/>
                      <a:gd name="T35" fmla="*/ 118 h 284"/>
                      <a:gd name="T36" fmla="*/ 0 w 80"/>
                      <a:gd name="T37" fmla="*/ 78 h 284"/>
                      <a:gd name="T38" fmla="*/ 77 w 80"/>
                      <a:gd name="T39" fmla="*/ 79 h 284"/>
                      <a:gd name="T40" fmla="*/ 77 w 80"/>
                      <a:gd name="T41" fmla="*/ 79 h 284"/>
                      <a:gd name="T42" fmla="*/ 0 w 80"/>
                      <a:gd name="T43" fmla="*/ 78 h 284"/>
                      <a:gd name="T44" fmla="*/ 0 w 80"/>
                      <a:gd name="T45" fmla="*/ 36 h 284"/>
                      <a:gd name="T46" fmla="*/ 78 w 80"/>
                      <a:gd name="T47" fmla="*/ 38 h 284"/>
                      <a:gd name="T48" fmla="*/ 78 w 80"/>
                      <a:gd name="T49" fmla="*/ 38 h 284"/>
                      <a:gd name="T50" fmla="*/ 0 w 80"/>
                      <a:gd name="T51" fmla="*/ 36 h 284"/>
                      <a:gd name="T52" fmla="*/ 2 w 80"/>
                      <a:gd name="T53" fmla="*/ 17 h 284"/>
                      <a:gd name="T54" fmla="*/ 79 w 80"/>
                      <a:gd name="T55" fmla="*/ 19 h 284"/>
                      <a:gd name="T56" fmla="*/ 79 w 80"/>
                      <a:gd name="T57" fmla="*/ 19 h 284"/>
                      <a:gd name="T58" fmla="*/ 2 w 80"/>
                      <a:gd name="T59" fmla="*/ 17 h 284"/>
                      <a:gd name="T60" fmla="*/ 1 w 80"/>
                      <a:gd name="T61" fmla="*/ 0 h 284"/>
                      <a:gd name="T62" fmla="*/ 80 w 80"/>
                      <a:gd name="T63" fmla="*/ 2 h 284"/>
                      <a:gd name="T64" fmla="*/ 80 w 80"/>
                      <a:gd name="T65" fmla="*/ 2 h 284"/>
                      <a:gd name="T66" fmla="*/ 1 w 80"/>
                      <a:gd name="T67" fmla="*/ 0 h 28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0"/>
                      <a:gd name="T103" fmla="*/ 0 h 284"/>
                      <a:gd name="T104" fmla="*/ 80 w 80"/>
                      <a:gd name="T105" fmla="*/ 284 h 28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0" h="284">
                        <a:moveTo>
                          <a:pt x="18" y="284"/>
                        </a:moveTo>
                        <a:lnTo>
                          <a:pt x="18" y="268"/>
                        </a:lnTo>
                        <a:lnTo>
                          <a:pt x="58" y="264"/>
                        </a:lnTo>
                        <a:lnTo>
                          <a:pt x="58" y="279"/>
                        </a:lnTo>
                        <a:lnTo>
                          <a:pt x="18" y="284"/>
                        </a:lnTo>
                        <a:moveTo>
                          <a:pt x="0" y="149"/>
                        </a:moveTo>
                        <a:lnTo>
                          <a:pt x="76" y="146"/>
                        </a:lnTo>
                        <a:lnTo>
                          <a:pt x="0" y="149"/>
                        </a:lnTo>
                        <a:moveTo>
                          <a:pt x="13" y="125"/>
                        </a:moveTo>
                        <a:lnTo>
                          <a:pt x="66" y="124"/>
                        </a:lnTo>
                        <a:lnTo>
                          <a:pt x="66" y="141"/>
                        </a:lnTo>
                        <a:lnTo>
                          <a:pt x="13" y="143"/>
                        </a:lnTo>
                        <a:lnTo>
                          <a:pt x="13" y="125"/>
                        </a:lnTo>
                        <a:moveTo>
                          <a:pt x="0" y="118"/>
                        </a:moveTo>
                        <a:lnTo>
                          <a:pt x="77" y="117"/>
                        </a:lnTo>
                        <a:lnTo>
                          <a:pt x="0" y="118"/>
                        </a:lnTo>
                        <a:moveTo>
                          <a:pt x="0" y="78"/>
                        </a:moveTo>
                        <a:lnTo>
                          <a:pt x="77" y="79"/>
                        </a:lnTo>
                        <a:lnTo>
                          <a:pt x="0" y="78"/>
                        </a:lnTo>
                        <a:moveTo>
                          <a:pt x="0" y="36"/>
                        </a:moveTo>
                        <a:lnTo>
                          <a:pt x="78" y="38"/>
                        </a:lnTo>
                        <a:lnTo>
                          <a:pt x="0" y="36"/>
                        </a:lnTo>
                        <a:moveTo>
                          <a:pt x="2" y="17"/>
                        </a:moveTo>
                        <a:lnTo>
                          <a:pt x="79" y="19"/>
                        </a:lnTo>
                        <a:lnTo>
                          <a:pt x="2" y="17"/>
                        </a:lnTo>
                        <a:moveTo>
                          <a:pt x="1" y="0"/>
                        </a:moveTo>
                        <a:lnTo>
                          <a:pt x="80" y="2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84" name="Freeform 2077"/>
                  <p:cNvSpPr>
                    <a:spLocks noChangeArrowheads="1"/>
                  </p:cNvSpPr>
                  <p:nvPr/>
                </p:nvSpPr>
                <p:spPr bwMode="auto">
                  <a:xfrm>
                    <a:off x="390" y="228"/>
                    <a:ext cx="19" cy="73"/>
                  </a:xfrm>
                  <a:custGeom>
                    <a:avLst/>
                    <a:gdLst>
                      <a:gd name="T0" fmla="*/ 4 w 18"/>
                      <a:gd name="T1" fmla="*/ 11 h 73"/>
                      <a:gd name="T2" fmla="*/ 4 w 18"/>
                      <a:gd name="T3" fmla="*/ 5 h 73"/>
                      <a:gd name="T4" fmla="*/ 5 w 18"/>
                      <a:gd name="T5" fmla="*/ 3 h 73"/>
                      <a:gd name="T6" fmla="*/ 6 w 18"/>
                      <a:gd name="T7" fmla="*/ 1 h 73"/>
                      <a:gd name="T8" fmla="*/ 8 w 18"/>
                      <a:gd name="T9" fmla="*/ 0 h 73"/>
                      <a:gd name="T10" fmla="*/ 12 w 18"/>
                      <a:gd name="T11" fmla="*/ 0 h 73"/>
                      <a:gd name="T12" fmla="*/ 14 w 18"/>
                      <a:gd name="T13" fmla="*/ 1 h 73"/>
                      <a:gd name="T14" fmla="*/ 15 w 18"/>
                      <a:gd name="T15" fmla="*/ 2 h 73"/>
                      <a:gd name="T16" fmla="*/ 15 w 18"/>
                      <a:gd name="T17" fmla="*/ 5 h 73"/>
                      <a:gd name="T18" fmla="*/ 15 w 18"/>
                      <a:gd name="T19" fmla="*/ 11 h 73"/>
                      <a:gd name="T20" fmla="*/ 19 w 18"/>
                      <a:gd name="T21" fmla="*/ 15 h 73"/>
                      <a:gd name="T22" fmla="*/ 20 w 18"/>
                      <a:gd name="T23" fmla="*/ 20 h 73"/>
                      <a:gd name="T24" fmla="*/ 20 w 18"/>
                      <a:gd name="T25" fmla="*/ 26 h 73"/>
                      <a:gd name="T26" fmla="*/ 18 w 18"/>
                      <a:gd name="T27" fmla="*/ 31 h 73"/>
                      <a:gd name="T28" fmla="*/ 15 w 18"/>
                      <a:gd name="T29" fmla="*/ 35 h 73"/>
                      <a:gd name="T30" fmla="*/ 15 w 18"/>
                      <a:gd name="T31" fmla="*/ 68 h 73"/>
                      <a:gd name="T32" fmla="*/ 14 w 18"/>
                      <a:gd name="T33" fmla="*/ 70 h 73"/>
                      <a:gd name="T34" fmla="*/ 13 w 18"/>
                      <a:gd name="T35" fmla="*/ 72 h 73"/>
                      <a:gd name="T36" fmla="*/ 11 w 18"/>
                      <a:gd name="T37" fmla="*/ 73 h 73"/>
                      <a:gd name="T38" fmla="*/ 8 w 18"/>
                      <a:gd name="T39" fmla="*/ 73 h 73"/>
                      <a:gd name="T40" fmla="*/ 6 w 18"/>
                      <a:gd name="T41" fmla="*/ 72 h 73"/>
                      <a:gd name="T42" fmla="*/ 5 w 18"/>
                      <a:gd name="T43" fmla="*/ 70 h 73"/>
                      <a:gd name="T44" fmla="*/ 4 w 18"/>
                      <a:gd name="T45" fmla="*/ 68 h 73"/>
                      <a:gd name="T46" fmla="*/ 4 w 18"/>
                      <a:gd name="T47" fmla="*/ 35 h 73"/>
                      <a:gd name="T48" fmla="*/ 1 w 18"/>
                      <a:gd name="T49" fmla="*/ 30 h 73"/>
                      <a:gd name="T50" fmla="*/ 0 w 18"/>
                      <a:gd name="T51" fmla="*/ 23 h 73"/>
                      <a:gd name="T52" fmla="*/ 1 w 18"/>
                      <a:gd name="T53" fmla="*/ 17 h 73"/>
                      <a:gd name="T54" fmla="*/ 4 w 18"/>
                      <a:gd name="T55" fmla="*/ 11 h 73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8"/>
                      <a:gd name="T85" fmla="*/ 0 h 73"/>
                      <a:gd name="T86" fmla="*/ 18 w 18"/>
                      <a:gd name="T87" fmla="*/ 73 h 73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8" h="73">
                        <a:moveTo>
                          <a:pt x="4" y="11"/>
                        </a:moveTo>
                        <a:lnTo>
                          <a:pt x="4" y="5"/>
                        </a:lnTo>
                        <a:cubicBezTo>
                          <a:pt x="4" y="5"/>
                          <a:pt x="4" y="4"/>
                          <a:pt x="5" y="3"/>
                        </a:cubicBezTo>
                        <a:cubicBezTo>
                          <a:pt x="5" y="3"/>
                          <a:pt x="5" y="1"/>
                          <a:pt x="6" y="1"/>
                        </a:cubicBezTo>
                        <a:cubicBezTo>
                          <a:pt x="6" y="1"/>
                          <a:pt x="7" y="0"/>
                          <a:pt x="8" y="0"/>
                        </a:cubicBezTo>
                        <a:cubicBezTo>
                          <a:pt x="8" y="0"/>
                          <a:pt x="9" y="0"/>
                          <a:pt x="10" y="0"/>
                        </a:cubicBezTo>
                        <a:cubicBezTo>
                          <a:pt x="10" y="0"/>
                          <a:pt x="11" y="0"/>
                          <a:pt x="12" y="1"/>
                        </a:cubicBezTo>
                        <a:cubicBezTo>
                          <a:pt x="12" y="1"/>
                          <a:pt x="12" y="1"/>
                          <a:pt x="13" y="2"/>
                        </a:cubicBezTo>
                        <a:cubicBezTo>
                          <a:pt x="13" y="2"/>
                          <a:pt x="13" y="4"/>
                          <a:pt x="13" y="5"/>
                        </a:cubicBezTo>
                        <a:lnTo>
                          <a:pt x="13" y="11"/>
                        </a:lnTo>
                        <a:cubicBezTo>
                          <a:pt x="13" y="11"/>
                          <a:pt x="15" y="13"/>
                          <a:pt x="17" y="15"/>
                        </a:cubicBezTo>
                        <a:cubicBezTo>
                          <a:pt x="17" y="15"/>
                          <a:pt x="18" y="17"/>
                          <a:pt x="18" y="20"/>
                        </a:cubicBezTo>
                        <a:cubicBezTo>
                          <a:pt x="18" y="20"/>
                          <a:pt x="19" y="23"/>
                          <a:pt x="18" y="26"/>
                        </a:cubicBezTo>
                        <a:cubicBezTo>
                          <a:pt x="18" y="26"/>
                          <a:pt x="18" y="29"/>
                          <a:pt x="16" y="31"/>
                        </a:cubicBezTo>
                        <a:cubicBezTo>
                          <a:pt x="16" y="31"/>
                          <a:pt x="15" y="33"/>
                          <a:pt x="13" y="35"/>
                        </a:cubicBezTo>
                        <a:lnTo>
                          <a:pt x="13" y="68"/>
                        </a:lnTo>
                        <a:cubicBezTo>
                          <a:pt x="13" y="68"/>
                          <a:pt x="13" y="70"/>
                          <a:pt x="12" y="70"/>
                        </a:cubicBezTo>
                        <a:cubicBezTo>
                          <a:pt x="12" y="70"/>
                          <a:pt x="12" y="71"/>
                          <a:pt x="11" y="72"/>
                        </a:cubicBezTo>
                        <a:cubicBezTo>
                          <a:pt x="11" y="72"/>
                          <a:pt x="10" y="73"/>
                          <a:pt x="9" y="73"/>
                        </a:cubicBezTo>
                        <a:cubicBezTo>
                          <a:pt x="9" y="73"/>
                          <a:pt x="8" y="73"/>
                          <a:pt x="8" y="73"/>
                        </a:cubicBezTo>
                        <a:cubicBezTo>
                          <a:pt x="8" y="73"/>
                          <a:pt x="7" y="72"/>
                          <a:pt x="6" y="72"/>
                        </a:cubicBezTo>
                        <a:cubicBezTo>
                          <a:pt x="6" y="72"/>
                          <a:pt x="5" y="71"/>
                          <a:pt x="5" y="70"/>
                        </a:cubicBezTo>
                        <a:cubicBezTo>
                          <a:pt x="5" y="70"/>
                          <a:pt x="4" y="69"/>
                          <a:pt x="4" y="68"/>
                        </a:cubicBezTo>
                        <a:lnTo>
                          <a:pt x="4" y="35"/>
                        </a:lnTo>
                        <a:cubicBezTo>
                          <a:pt x="4" y="35"/>
                          <a:pt x="2" y="33"/>
                          <a:pt x="1" y="30"/>
                        </a:cubicBezTo>
                        <a:cubicBezTo>
                          <a:pt x="1" y="30"/>
                          <a:pt x="0" y="27"/>
                          <a:pt x="0" y="23"/>
                        </a:cubicBezTo>
                        <a:cubicBezTo>
                          <a:pt x="0" y="23"/>
                          <a:pt x="0" y="20"/>
                          <a:pt x="1" y="17"/>
                        </a:cubicBezTo>
                        <a:cubicBezTo>
                          <a:pt x="1" y="17"/>
                          <a:pt x="2" y="13"/>
                          <a:pt x="4" y="11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85" name="Freeform 2078"/>
                  <p:cNvSpPr>
                    <a:spLocks noChangeArrowheads="1"/>
                  </p:cNvSpPr>
                  <p:nvPr/>
                </p:nvSpPr>
                <p:spPr bwMode="auto">
                  <a:xfrm>
                    <a:off x="464" y="388"/>
                    <a:ext cx="75" cy="44"/>
                  </a:xfrm>
                  <a:custGeom>
                    <a:avLst/>
                    <a:gdLst>
                      <a:gd name="T0" fmla="*/ 0 w 74"/>
                      <a:gd name="T1" fmla="*/ 16 h 44"/>
                      <a:gd name="T2" fmla="*/ 30 w 74"/>
                      <a:gd name="T3" fmla="*/ 3 h 44"/>
                      <a:gd name="T4" fmla="*/ 55 w 74"/>
                      <a:gd name="T5" fmla="*/ 3 h 44"/>
                      <a:gd name="T6" fmla="*/ 75 w 74"/>
                      <a:gd name="T7" fmla="*/ 25 h 44"/>
                      <a:gd name="T8" fmla="*/ 76 w 74"/>
                      <a:gd name="T9" fmla="*/ 31 h 44"/>
                      <a:gd name="T10" fmla="*/ 75 w 74"/>
                      <a:gd name="T11" fmla="*/ 37 h 44"/>
                      <a:gd name="T12" fmla="*/ 45 w 74"/>
                      <a:gd name="T13" fmla="*/ 45 h 44"/>
                      <a:gd name="T14" fmla="*/ 1 w 74"/>
                      <a:gd name="T15" fmla="*/ 28 h 44"/>
                      <a:gd name="T16" fmla="*/ 0 w 74"/>
                      <a:gd name="T17" fmla="*/ 16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4"/>
                      <a:gd name="T28" fmla="*/ 0 h 44"/>
                      <a:gd name="T29" fmla="*/ 74 w 74"/>
                      <a:gd name="T30" fmla="*/ 44 h 4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4" h="44">
                        <a:moveTo>
                          <a:pt x="0" y="16"/>
                        </a:moveTo>
                        <a:cubicBezTo>
                          <a:pt x="0" y="16"/>
                          <a:pt x="14" y="9"/>
                          <a:pt x="30" y="3"/>
                        </a:cubicBezTo>
                        <a:cubicBezTo>
                          <a:pt x="30" y="3"/>
                          <a:pt x="42" y="0"/>
                          <a:pt x="53" y="3"/>
                        </a:cubicBezTo>
                        <a:cubicBezTo>
                          <a:pt x="53" y="3"/>
                          <a:pt x="65" y="12"/>
                          <a:pt x="73" y="25"/>
                        </a:cubicBezTo>
                        <a:cubicBezTo>
                          <a:pt x="73" y="25"/>
                          <a:pt x="74" y="28"/>
                          <a:pt x="74" y="31"/>
                        </a:cubicBezTo>
                        <a:cubicBezTo>
                          <a:pt x="74" y="31"/>
                          <a:pt x="74" y="35"/>
                          <a:pt x="73" y="37"/>
                        </a:cubicBezTo>
                        <a:cubicBezTo>
                          <a:pt x="73" y="37"/>
                          <a:pt x="59" y="48"/>
                          <a:pt x="43" y="45"/>
                        </a:cubicBezTo>
                        <a:lnTo>
                          <a:pt x="1" y="28"/>
                        </a:lnTo>
                        <a:lnTo>
                          <a:pt x="0" y="1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86" name="Freeform 2079"/>
                  <p:cNvSpPr>
                    <a:spLocks noChangeArrowheads="1"/>
                  </p:cNvSpPr>
                  <p:nvPr/>
                </p:nvSpPr>
                <p:spPr bwMode="auto">
                  <a:xfrm>
                    <a:off x="463" y="396"/>
                    <a:ext cx="47" cy="35"/>
                  </a:xfrm>
                  <a:custGeom>
                    <a:avLst/>
                    <a:gdLst>
                      <a:gd name="T0" fmla="*/ 23 w 47"/>
                      <a:gd name="T1" fmla="*/ 0 h 34"/>
                      <a:gd name="T2" fmla="*/ 24 w 47"/>
                      <a:gd name="T3" fmla="*/ 0 h 34"/>
                      <a:gd name="T4" fmla="*/ 26 w 47"/>
                      <a:gd name="T5" fmla="*/ 0 h 34"/>
                      <a:gd name="T6" fmla="*/ 27 w 47"/>
                      <a:gd name="T7" fmla="*/ 0 h 34"/>
                      <a:gd name="T8" fmla="*/ 28 w 47"/>
                      <a:gd name="T9" fmla="*/ 0 h 34"/>
                      <a:gd name="T10" fmla="*/ 29 w 47"/>
                      <a:gd name="T11" fmla="*/ 0 h 34"/>
                      <a:gd name="T12" fmla="*/ 31 w 47"/>
                      <a:gd name="T13" fmla="*/ 0 h 34"/>
                      <a:gd name="T14" fmla="*/ 32 w 47"/>
                      <a:gd name="T15" fmla="*/ 0 h 34"/>
                      <a:gd name="T16" fmla="*/ 33 w 47"/>
                      <a:gd name="T17" fmla="*/ 1 h 34"/>
                      <a:gd name="T18" fmla="*/ 34 w 47"/>
                      <a:gd name="T19" fmla="*/ 1 h 34"/>
                      <a:gd name="T20" fmla="*/ 36 w 47"/>
                      <a:gd name="T21" fmla="*/ 2 h 34"/>
                      <a:gd name="T22" fmla="*/ 37 w 47"/>
                      <a:gd name="T23" fmla="*/ 3 h 34"/>
                      <a:gd name="T24" fmla="*/ 38 w 47"/>
                      <a:gd name="T25" fmla="*/ 4 h 34"/>
                      <a:gd name="T26" fmla="*/ 39 w 47"/>
                      <a:gd name="T27" fmla="*/ 5 h 34"/>
                      <a:gd name="T28" fmla="*/ 41 w 47"/>
                      <a:gd name="T29" fmla="*/ 7 h 34"/>
                      <a:gd name="T30" fmla="*/ 42 w 47"/>
                      <a:gd name="T31" fmla="*/ 9 h 34"/>
                      <a:gd name="T32" fmla="*/ 44 w 47"/>
                      <a:gd name="T33" fmla="*/ 12 h 34"/>
                      <a:gd name="T34" fmla="*/ 45 w 47"/>
                      <a:gd name="T35" fmla="*/ 15 h 34"/>
                      <a:gd name="T36" fmla="*/ 46 w 47"/>
                      <a:gd name="T37" fmla="*/ 19 h 34"/>
                      <a:gd name="T38" fmla="*/ 46 w 47"/>
                      <a:gd name="T39" fmla="*/ 20 h 34"/>
                      <a:gd name="T40" fmla="*/ 46 w 47"/>
                      <a:gd name="T41" fmla="*/ 22 h 34"/>
                      <a:gd name="T42" fmla="*/ 47 w 47"/>
                      <a:gd name="T43" fmla="*/ 23 h 34"/>
                      <a:gd name="T44" fmla="*/ 47 w 47"/>
                      <a:gd name="T45" fmla="*/ 24 h 34"/>
                      <a:gd name="T46" fmla="*/ 47 w 47"/>
                      <a:gd name="T47" fmla="*/ 25 h 34"/>
                      <a:gd name="T48" fmla="*/ 47 w 47"/>
                      <a:gd name="T49" fmla="*/ 26 h 34"/>
                      <a:gd name="T50" fmla="*/ 47 w 47"/>
                      <a:gd name="T51" fmla="*/ 28 h 34"/>
                      <a:gd name="T52" fmla="*/ 46 w 47"/>
                      <a:gd name="T53" fmla="*/ 29 h 34"/>
                      <a:gd name="T54" fmla="*/ 46 w 47"/>
                      <a:gd name="T55" fmla="*/ 30 h 34"/>
                      <a:gd name="T56" fmla="*/ 46 w 47"/>
                      <a:gd name="T57" fmla="*/ 31 h 34"/>
                      <a:gd name="T58" fmla="*/ 45 w 47"/>
                      <a:gd name="T59" fmla="*/ 32 h 34"/>
                      <a:gd name="T60" fmla="*/ 45 w 47"/>
                      <a:gd name="T61" fmla="*/ 33 h 34"/>
                      <a:gd name="T62" fmla="*/ 44 w 47"/>
                      <a:gd name="T63" fmla="*/ 34 h 34"/>
                      <a:gd name="T64" fmla="*/ 44 w 47"/>
                      <a:gd name="T65" fmla="*/ 35 h 34"/>
                      <a:gd name="T66" fmla="*/ 43 w 47"/>
                      <a:gd name="T67" fmla="*/ 36 h 34"/>
                      <a:gd name="T68" fmla="*/ 1 w 47"/>
                      <a:gd name="T69" fmla="*/ 19 h 34"/>
                      <a:gd name="T70" fmla="*/ 1 w 47"/>
                      <a:gd name="T71" fmla="*/ 19 h 34"/>
                      <a:gd name="T72" fmla="*/ 0 w 47"/>
                      <a:gd name="T73" fmla="*/ 16 h 34"/>
                      <a:gd name="T74" fmla="*/ 0 w 47"/>
                      <a:gd name="T75" fmla="*/ 15 h 34"/>
                      <a:gd name="T76" fmla="*/ 0 w 47"/>
                      <a:gd name="T77" fmla="*/ 14 h 34"/>
                      <a:gd name="T78" fmla="*/ 0 w 47"/>
                      <a:gd name="T79" fmla="*/ 13 h 34"/>
                      <a:gd name="T80" fmla="*/ 0 w 47"/>
                      <a:gd name="T81" fmla="*/ 13 h 34"/>
                      <a:gd name="T82" fmla="*/ 0 w 47"/>
                      <a:gd name="T83" fmla="*/ 12 h 34"/>
                      <a:gd name="T84" fmla="*/ 0 w 47"/>
                      <a:gd name="T85" fmla="*/ 11 h 34"/>
                      <a:gd name="T86" fmla="*/ 0 w 47"/>
                      <a:gd name="T87" fmla="*/ 10 h 34"/>
                      <a:gd name="T88" fmla="*/ 0 w 47"/>
                      <a:gd name="T89" fmla="*/ 9 h 34"/>
                      <a:gd name="T90" fmla="*/ 0 w 47"/>
                      <a:gd name="T91" fmla="*/ 8 h 34"/>
                      <a:gd name="T92" fmla="*/ 0 w 47"/>
                      <a:gd name="T93" fmla="*/ 7 h 34"/>
                      <a:gd name="T94" fmla="*/ 0 w 47"/>
                      <a:gd name="T95" fmla="*/ 7 h 3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7"/>
                      <a:gd name="T145" fmla="*/ 0 h 34"/>
                      <a:gd name="T146" fmla="*/ 47 w 47"/>
                      <a:gd name="T147" fmla="*/ 34 h 3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7" h="34">
                        <a:moveTo>
                          <a:pt x="0" y="6"/>
                        </a:move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7" y="0"/>
                        </a:lnTo>
                        <a:lnTo>
                          <a:pt x="28" y="0"/>
                        </a:lnTo>
                        <a:lnTo>
                          <a:pt x="29" y="0"/>
                        </a:lnTo>
                        <a:lnTo>
                          <a:pt x="30" y="0"/>
                        </a:lnTo>
                        <a:lnTo>
                          <a:pt x="31" y="0"/>
                        </a:lnTo>
                        <a:lnTo>
                          <a:pt x="32" y="0"/>
                        </a:lnTo>
                        <a:lnTo>
                          <a:pt x="33" y="0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5" y="2"/>
                        </a:lnTo>
                        <a:lnTo>
                          <a:pt x="36" y="2"/>
                        </a:lnTo>
                        <a:lnTo>
                          <a:pt x="37" y="2"/>
                        </a:lnTo>
                        <a:lnTo>
                          <a:pt x="37" y="3"/>
                        </a:lnTo>
                        <a:lnTo>
                          <a:pt x="38" y="3"/>
                        </a:lnTo>
                        <a:lnTo>
                          <a:pt x="38" y="4"/>
                        </a:lnTo>
                        <a:lnTo>
                          <a:pt x="39" y="4"/>
                        </a:lnTo>
                        <a:lnTo>
                          <a:pt x="39" y="5"/>
                        </a:lnTo>
                        <a:lnTo>
                          <a:pt x="40" y="6"/>
                        </a:lnTo>
                        <a:lnTo>
                          <a:pt x="41" y="7"/>
                        </a:lnTo>
                        <a:lnTo>
                          <a:pt x="41" y="8"/>
                        </a:lnTo>
                        <a:lnTo>
                          <a:pt x="42" y="8"/>
                        </a:lnTo>
                        <a:lnTo>
                          <a:pt x="42" y="9"/>
                        </a:lnTo>
                        <a:lnTo>
                          <a:pt x="43" y="10"/>
                        </a:lnTo>
                        <a:lnTo>
                          <a:pt x="43" y="11"/>
                        </a:lnTo>
                        <a:lnTo>
                          <a:pt x="44" y="12"/>
                        </a:lnTo>
                        <a:lnTo>
                          <a:pt x="44" y="13"/>
                        </a:lnTo>
                        <a:lnTo>
                          <a:pt x="45" y="14"/>
                        </a:lnTo>
                        <a:lnTo>
                          <a:pt x="45" y="15"/>
                        </a:lnTo>
                        <a:lnTo>
                          <a:pt x="45" y="16"/>
                        </a:lnTo>
                        <a:lnTo>
                          <a:pt x="46" y="16"/>
                        </a:lnTo>
                        <a:lnTo>
                          <a:pt x="46" y="17"/>
                        </a:lnTo>
                        <a:lnTo>
                          <a:pt x="46" y="18"/>
                        </a:lnTo>
                        <a:lnTo>
                          <a:pt x="46" y="19"/>
                        </a:lnTo>
                        <a:lnTo>
                          <a:pt x="46" y="20"/>
                        </a:lnTo>
                        <a:lnTo>
                          <a:pt x="47" y="20"/>
                        </a:lnTo>
                        <a:lnTo>
                          <a:pt x="47" y="21"/>
                        </a:lnTo>
                        <a:lnTo>
                          <a:pt x="47" y="22"/>
                        </a:lnTo>
                        <a:lnTo>
                          <a:pt x="47" y="23"/>
                        </a:lnTo>
                        <a:lnTo>
                          <a:pt x="47" y="24"/>
                        </a:lnTo>
                        <a:lnTo>
                          <a:pt x="47" y="25"/>
                        </a:lnTo>
                        <a:lnTo>
                          <a:pt x="47" y="26"/>
                        </a:lnTo>
                        <a:lnTo>
                          <a:pt x="46" y="26"/>
                        </a:lnTo>
                        <a:lnTo>
                          <a:pt x="46" y="27"/>
                        </a:lnTo>
                        <a:lnTo>
                          <a:pt x="46" y="28"/>
                        </a:lnTo>
                        <a:lnTo>
                          <a:pt x="46" y="29"/>
                        </a:lnTo>
                        <a:lnTo>
                          <a:pt x="46" y="30"/>
                        </a:lnTo>
                        <a:lnTo>
                          <a:pt x="45" y="30"/>
                        </a:lnTo>
                        <a:lnTo>
                          <a:pt x="45" y="31"/>
                        </a:lnTo>
                        <a:lnTo>
                          <a:pt x="45" y="32"/>
                        </a:lnTo>
                        <a:lnTo>
                          <a:pt x="44" y="32"/>
                        </a:lnTo>
                        <a:lnTo>
                          <a:pt x="44" y="33"/>
                        </a:lnTo>
                        <a:lnTo>
                          <a:pt x="44" y="34"/>
                        </a:lnTo>
                        <a:lnTo>
                          <a:pt x="43" y="34"/>
                        </a:lnTo>
                        <a:lnTo>
                          <a:pt x="1" y="18"/>
                        </a:lnTo>
                        <a:lnTo>
                          <a:pt x="1" y="17"/>
                        </a:lnTo>
                        <a:lnTo>
                          <a:pt x="1" y="16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87" name="Freeform 2080"/>
                  <p:cNvSpPr>
                    <a:spLocks noChangeArrowheads="1"/>
                  </p:cNvSpPr>
                  <p:nvPr/>
                </p:nvSpPr>
                <p:spPr bwMode="auto">
                  <a:xfrm>
                    <a:off x="463" y="404"/>
                    <a:ext cx="38" cy="22"/>
                  </a:xfrm>
                  <a:custGeom>
                    <a:avLst/>
                    <a:gdLst>
                      <a:gd name="T0" fmla="*/ 0 w 38"/>
                      <a:gd name="T1" fmla="*/ 0 h 21"/>
                      <a:gd name="T2" fmla="*/ 22 w 38"/>
                      <a:gd name="T3" fmla="*/ 0 h 21"/>
                      <a:gd name="T4" fmla="*/ 36 w 38"/>
                      <a:gd name="T5" fmla="*/ 10 h 21"/>
                      <a:gd name="T6" fmla="*/ 38 w 38"/>
                      <a:gd name="T7" fmla="*/ 17 h 21"/>
                      <a:gd name="T8" fmla="*/ 36 w 38"/>
                      <a:gd name="T9" fmla="*/ 22 h 21"/>
                      <a:gd name="T10" fmla="*/ 32 w 38"/>
                      <a:gd name="T11" fmla="*/ 23 h 21"/>
                      <a:gd name="T12" fmla="*/ 28 w 38"/>
                      <a:gd name="T13" fmla="*/ 22 h 21"/>
                      <a:gd name="T14" fmla="*/ 2 w 38"/>
                      <a:gd name="T15" fmla="*/ 10 h 21"/>
                      <a:gd name="T16" fmla="*/ 0 w 38"/>
                      <a:gd name="T17" fmla="*/ 7 h 21"/>
                      <a:gd name="T18" fmla="*/ 0 w 38"/>
                      <a:gd name="T19" fmla="*/ 3 h 21"/>
                      <a:gd name="T20" fmla="*/ 0 w 38"/>
                      <a:gd name="T21" fmla="*/ 0 h 2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8"/>
                      <a:gd name="T34" fmla="*/ 0 h 21"/>
                      <a:gd name="T35" fmla="*/ 38 w 38"/>
                      <a:gd name="T36" fmla="*/ 21 h 2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8" h="21">
                        <a:moveTo>
                          <a:pt x="0" y="0"/>
                        </a:moveTo>
                        <a:lnTo>
                          <a:pt x="22" y="0"/>
                        </a:lnTo>
                        <a:cubicBezTo>
                          <a:pt x="22" y="0"/>
                          <a:pt x="31" y="2"/>
                          <a:pt x="36" y="10"/>
                        </a:cubicBezTo>
                        <a:cubicBezTo>
                          <a:pt x="36" y="10"/>
                          <a:pt x="38" y="12"/>
                          <a:pt x="38" y="15"/>
                        </a:cubicBezTo>
                        <a:cubicBezTo>
                          <a:pt x="38" y="15"/>
                          <a:pt x="38" y="17"/>
                          <a:pt x="36" y="20"/>
                        </a:cubicBezTo>
                        <a:cubicBezTo>
                          <a:pt x="36" y="20"/>
                          <a:pt x="34" y="21"/>
                          <a:pt x="32" y="21"/>
                        </a:cubicBezTo>
                        <a:cubicBezTo>
                          <a:pt x="32" y="21"/>
                          <a:pt x="30" y="21"/>
                          <a:pt x="28" y="20"/>
                        </a:cubicBezTo>
                        <a:lnTo>
                          <a:pt x="2" y="10"/>
                        </a:lnTo>
                        <a:cubicBezTo>
                          <a:pt x="2" y="10"/>
                          <a:pt x="1" y="8"/>
                          <a:pt x="0" y="7"/>
                        </a:cubicBezTo>
                        <a:cubicBezTo>
                          <a:pt x="0" y="7"/>
                          <a:pt x="0" y="5"/>
                          <a:pt x="0" y="3"/>
                        </a:cubicBezTo>
                        <a:cubicBezTo>
                          <a:pt x="0" y="3"/>
                          <a:pt x="0" y="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88" name="Freeform 2081"/>
                  <p:cNvSpPr>
                    <a:spLocks noChangeArrowheads="1"/>
                  </p:cNvSpPr>
                  <p:nvPr/>
                </p:nvSpPr>
                <p:spPr bwMode="auto">
                  <a:xfrm>
                    <a:off x="465" y="392"/>
                    <a:ext cx="35" cy="9"/>
                  </a:xfrm>
                  <a:custGeom>
                    <a:avLst/>
                    <a:gdLst>
                      <a:gd name="T0" fmla="*/ 36 w 34"/>
                      <a:gd name="T1" fmla="*/ 0 h 8"/>
                      <a:gd name="T2" fmla="*/ 0 w 34"/>
                      <a:gd name="T3" fmla="*/ 10 h 8"/>
                      <a:gd name="T4" fmla="*/ 35 w 34"/>
                      <a:gd name="T5" fmla="*/ 3 h 8"/>
                      <a:gd name="T6" fmla="*/ 36 w 34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4"/>
                      <a:gd name="T13" fmla="*/ 0 h 8"/>
                      <a:gd name="T14" fmla="*/ 34 w 34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4" h="8">
                        <a:moveTo>
                          <a:pt x="34" y="0"/>
                        </a:moveTo>
                        <a:cubicBezTo>
                          <a:pt x="34" y="0"/>
                          <a:pt x="16" y="0"/>
                          <a:pt x="0" y="8"/>
                        </a:cubicBezTo>
                        <a:cubicBezTo>
                          <a:pt x="0" y="8"/>
                          <a:pt x="16" y="4"/>
                          <a:pt x="33" y="3"/>
                        </a:cubicBezTo>
                        <a:lnTo>
                          <a:pt x="34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89" name="Freeform 2082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391"/>
                    <a:ext cx="8" cy="4"/>
                  </a:xfrm>
                  <a:custGeom>
                    <a:avLst/>
                    <a:gdLst>
                      <a:gd name="T0" fmla="*/ 0 w 8"/>
                      <a:gd name="T1" fmla="*/ 5 h 3"/>
                      <a:gd name="T2" fmla="*/ 8 w 8"/>
                      <a:gd name="T3" fmla="*/ 0 h 3"/>
                      <a:gd name="T4" fmla="*/ 5 w 8"/>
                      <a:gd name="T5" fmla="*/ 0 h 3"/>
                      <a:gd name="T6" fmla="*/ 2 w 8"/>
                      <a:gd name="T7" fmla="*/ 1 h 3"/>
                      <a:gd name="T8" fmla="*/ 0 w 8"/>
                      <a:gd name="T9" fmla="*/ 5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3"/>
                      <a:gd name="T17" fmla="*/ 8 w 8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3">
                        <a:moveTo>
                          <a:pt x="0" y="3"/>
                        </a:moveTo>
                        <a:cubicBezTo>
                          <a:pt x="0" y="3"/>
                          <a:pt x="4" y="4"/>
                          <a:pt x="8" y="0"/>
                        </a:cubicBezTo>
                        <a:cubicBezTo>
                          <a:pt x="8" y="0"/>
                          <a:pt x="6" y="0"/>
                          <a:pt x="5" y="0"/>
                        </a:cubicBezTo>
                        <a:cubicBezTo>
                          <a:pt x="5" y="0"/>
                          <a:pt x="3" y="0"/>
                          <a:pt x="2" y="1"/>
                        </a:cubicBezTo>
                        <a:cubicBezTo>
                          <a:pt x="2" y="1"/>
                          <a:pt x="0" y="2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90" name="Freeform 2083"/>
                  <p:cNvSpPr>
                    <a:spLocks noChangeArrowheads="1"/>
                  </p:cNvSpPr>
                  <p:nvPr/>
                </p:nvSpPr>
                <p:spPr bwMode="auto">
                  <a:xfrm>
                    <a:off x="35" y="382"/>
                    <a:ext cx="446" cy="139"/>
                  </a:xfrm>
                  <a:custGeom>
                    <a:avLst/>
                    <a:gdLst>
                      <a:gd name="T0" fmla="*/ 61 w 446"/>
                      <a:gd name="T1" fmla="*/ 138 h 139"/>
                      <a:gd name="T2" fmla="*/ 446 w 446"/>
                      <a:gd name="T3" fmla="*/ 60 h 139"/>
                      <a:gd name="T4" fmla="*/ 436 w 446"/>
                      <a:gd name="T5" fmla="*/ 49 h 139"/>
                      <a:gd name="T6" fmla="*/ 351 w 446"/>
                      <a:gd name="T7" fmla="*/ 13 h 139"/>
                      <a:gd name="T8" fmla="*/ 350 w 446"/>
                      <a:gd name="T9" fmla="*/ 7 h 139"/>
                      <a:gd name="T10" fmla="*/ 339 w 446"/>
                      <a:gd name="T11" fmla="*/ 0 h 139"/>
                      <a:gd name="T12" fmla="*/ 0 w 446"/>
                      <a:gd name="T13" fmla="*/ 50 h 139"/>
                      <a:gd name="T14" fmla="*/ 9 w 446"/>
                      <a:gd name="T15" fmla="*/ 58 h 139"/>
                      <a:gd name="T16" fmla="*/ 10 w 446"/>
                      <a:gd name="T17" fmla="*/ 66 h 139"/>
                      <a:gd name="T18" fmla="*/ 54 w 446"/>
                      <a:gd name="T19" fmla="*/ 123 h 139"/>
                      <a:gd name="T20" fmla="*/ 56 w 446"/>
                      <a:gd name="T21" fmla="*/ 139 h 139"/>
                      <a:gd name="T22" fmla="*/ 61 w 446"/>
                      <a:gd name="T23" fmla="*/ 138 h 1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46"/>
                      <a:gd name="T37" fmla="*/ 0 h 139"/>
                      <a:gd name="T38" fmla="*/ 446 w 446"/>
                      <a:gd name="T39" fmla="*/ 139 h 13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46" h="139">
                        <a:moveTo>
                          <a:pt x="61" y="138"/>
                        </a:moveTo>
                        <a:lnTo>
                          <a:pt x="446" y="60"/>
                        </a:lnTo>
                        <a:cubicBezTo>
                          <a:pt x="446" y="60"/>
                          <a:pt x="442" y="53"/>
                          <a:pt x="436" y="49"/>
                        </a:cubicBezTo>
                        <a:lnTo>
                          <a:pt x="351" y="13"/>
                        </a:lnTo>
                        <a:lnTo>
                          <a:pt x="350" y="7"/>
                        </a:lnTo>
                        <a:lnTo>
                          <a:pt x="339" y="0"/>
                        </a:lnTo>
                        <a:lnTo>
                          <a:pt x="0" y="50"/>
                        </a:lnTo>
                        <a:cubicBezTo>
                          <a:pt x="0" y="50"/>
                          <a:pt x="5" y="54"/>
                          <a:pt x="9" y="58"/>
                        </a:cubicBezTo>
                        <a:lnTo>
                          <a:pt x="10" y="66"/>
                        </a:lnTo>
                        <a:lnTo>
                          <a:pt x="54" y="123"/>
                        </a:lnTo>
                        <a:cubicBezTo>
                          <a:pt x="54" y="123"/>
                          <a:pt x="57" y="131"/>
                          <a:pt x="56" y="139"/>
                        </a:cubicBezTo>
                        <a:lnTo>
                          <a:pt x="61" y="13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91" name="Freeform 2084"/>
                  <p:cNvSpPr>
                    <a:spLocks noChangeArrowheads="1"/>
                  </p:cNvSpPr>
                  <p:nvPr/>
                </p:nvSpPr>
                <p:spPr bwMode="auto">
                  <a:xfrm>
                    <a:off x="33" y="431"/>
                    <a:ext cx="60" cy="90"/>
                  </a:xfrm>
                  <a:custGeom>
                    <a:avLst/>
                    <a:gdLst>
                      <a:gd name="T0" fmla="*/ 55 w 60"/>
                      <a:gd name="T1" fmla="*/ 91 h 89"/>
                      <a:gd name="T2" fmla="*/ 60 w 60"/>
                      <a:gd name="T3" fmla="*/ 91 h 89"/>
                      <a:gd name="T4" fmla="*/ 58 w 60"/>
                      <a:gd name="T5" fmla="*/ 78 h 89"/>
                      <a:gd name="T6" fmla="*/ 12 w 60"/>
                      <a:gd name="T7" fmla="*/ 17 h 89"/>
                      <a:gd name="T8" fmla="*/ 11 w 60"/>
                      <a:gd name="T9" fmla="*/ 9 h 89"/>
                      <a:gd name="T10" fmla="*/ 3 w 60"/>
                      <a:gd name="T11" fmla="*/ 0 h 89"/>
                      <a:gd name="T12" fmla="*/ 0 w 60"/>
                      <a:gd name="T13" fmla="*/ 1 h 89"/>
                      <a:gd name="T14" fmla="*/ 0 w 60"/>
                      <a:gd name="T15" fmla="*/ 16 h 89"/>
                      <a:gd name="T16" fmla="*/ 55 w 60"/>
                      <a:gd name="T17" fmla="*/ 91 h 8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0"/>
                      <a:gd name="T28" fmla="*/ 0 h 89"/>
                      <a:gd name="T29" fmla="*/ 60 w 60"/>
                      <a:gd name="T30" fmla="*/ 89 h 8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0" h="89">
                        <a:moveTo>
                          <a:pt x="55" y="89"/>
                        </a:moveTo>
                        <a:cubicBezTo>
                          <a:pt x="55" y="89"/>
                          <a:pt x="57" y="89"/>
                          <a:pt x="60" y="89"/>
                        </a:cubicBezTo>
                        <a:cubicBezTo>
                          <a:pt x="60" y="89"/>
                          <a:pt x="61" y="82"/>
                          <a:pt x="58" y="76"/>
                        </a:cubicBezTo>
                        <a:lnTo>
                          <a:pt x="12" y="17"/>
                        </a:lnTo>
                        <a:lnTo>
                          <a:pt x="11" y="9"/>
                        </a:lnTo>
                        <a:lnTo>
                          <a:pt x="3" y="0"/>
                        </a:lnTo>
                        <a:lnTo>
                          <a:pt x="0" y="1"/>
                        </a:lnTo>
                        <a:lnTo>
                          <a:pt x="0" y="16"/>
                        </a:lnTo>
                        <a:lnTo>
                          <a:pt x="55" y="89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92" name="Freeform 2085"/>
                  <p:cNvSpPr>
                    <a:spLocks noChangeArrowheads="1"/>
                  </p:cNvSpPr>
                  <p:nvPr/>
                </p:nvSpPr>
                <p:spPr bwMode="auto">
                  <a:xfrm>
                    <a:off x="371" y="381"/>
                    <a:ext cx="112" cy="62"/>
                  </a:xfrm>
                  <a:custGeom>
                    <a:avLst/>
                    <a:gdLst>
                      <a:gd name="T0" fmla="*/ 111 w 111"/>
                      <a:gd name="T1" fmla="*/ 63 h 61"/>
                      <a:gd name="T2" fmla="*/ 113 w 111"/>
                      <a:gd name="T3" fmla="*/ 62 h 61"/>
                      <a:gd name="T4" fmla="*/ 105 w 111"/>
                      <a:gd name="T5" fmla="*/ 52 h 61"/>
                      <a:gd name="T6" fmla="*/ 16 w 111"/>
                      <a:gd name="T7" fmla="*/ 13 h 61"/>
                      <a:gd name="T8" fmla="*/ 15 w 111"/>
                      <a:gd name="T9" fmla="*/ 6 h 61"/>
                      <a:gd name="T10" fmla="*/ 2 w 111"/>
                      <a:gd name="T11" fmla="*/ 0 h 61"/>
                      <a:gd name="T12" fmla="*/ 0 w 111"/>
                      <a:gd name="T13" fmla="*/ 0 h 61"/>
                      <a:gd name="T14" fmla="*/ 13 w 111"/>
                      <a:gd name="T15" fmla="*/ 7 h 61"/>
                      <a:gd name="T16" fmla="*/ 14 w 111"/>
                      <a:gd name="T17" fmla="*/ 13 h 61"/>
                      <a:gd name="T18" fmla="*/ 104 w 111"/>
                      <a:gd name="T19" fmla="*/ 54 h 61"/>
                      <a:gd name="T20" fmla="*/ 111 w 111"/>
                      <a:gd name="T21" fmla="*/ 63 h 6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11"/>
                      <a:gd name="T34" fmla="*/ 0 h 61"/>
                      <a:gd name="T35" fmla="*/ 111 w 111"/>
                      <a:gd name="T36" fmla="*/ 61 h 6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11" h="61">
                        <a:moveTo>
                          <a:pt x="109" y="61"/>
                        </a:moveTo>
                        <a:lnTo>
                          <a:pt x="111" y="60"/>
                        </a:lnTo>
                        <a:cubicBezTo>
                          <a:pt x="111" y="60"/>
                          <a:pt x="108" y="54"/>
                          <a:pt x="103" y="50"/>
                        </a:cubicBezTo>
                        <a:lnTo>
                          <a:pt x="16" y="13"/>
                        </a:lnTo>
                        <a:lnTo>
                          <a:pt x="15" y="6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3" y="7"/>
                        </a:lnTo>
                        <a:lnTo>
                          <a:pt x="14" y="13"/>
                        </a:lnTo>
                        <a:lnTo>
                          <a:pt x="102" y="52"/>
                        </a:lnTo>
                        <a:cubicBezTo>
                          <a:pt x="102" y="52"/>
                          <a:pt x="106" y="55"/>
                          <a:pt x="109" y="61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93" name="Freeform 2086"/>
                  <p:cNvSpPr>
                    <a:spLocks noChangeArrowheads="1"/>
                  </p:cNvSpPr>
                  <p:nvPr/>
                </p:nvSpPr>
                <p:spPr bwMode="auto">
                  <a:xfrm>
                    <a:off x="45" y="388"/>
                    <a:ext cx="341" cy="59"/>
                  </a:xfrm>
                  <a:custGeom>
                    <a:avLst/>
                    <a:gdLst>
                      <a:gd name="T0" fmla="*/ 0 w 341"/>
                      <a:gd name="T1" fmla="*/ 54 h 58"/>
                      <a:gd name="T2" fmla="*/ 339 w 341"/>
                      <a:gd name="T3" fmla="*/ 0 h 58"/>
                      <a:gd name="T4" fmla="*/ 341 w 341"/>
                      <a:gd name="T5" fmla="*/ 6 h 58"/>
                      <a:gd name="T6" fmla="*/ 0 w 341"/>
                      <a:gd name="T7" fmla="*/ 60 h 58"/>
                      <a:gd name="T8" fmla="*/ 0 w 341"/>
                      <a:gd name="T9" fmla="*/ 54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1"/>
                      <a:gd name="T16" fmla="*/ 0 h 58"/>
                      <a:gd name="T17" fmla="*/ 341 w 341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1" h="58">
                        <a:moveTo>
                          <a:pt x="0" y="52"/>
                        </a:moveTo>
                        <a:lnTo>
                          <a:pt x="339" y="0"/>
                        </a:lnTo>
                        <a:lnTo>
                          <a:pt x="341" y="6"/>
                        </a:lnTo>
                        <a:lnTo>
                          <a:pt x="0" y="58"/>
                        </a:lnTo>
                        <a:lnTo>
                          <a:pt x="0" y="5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94" name="Freeform 2087"/>
                  <p:cNvSpPr>
                    <a:spLocks noChangeArrowheads="1"/>
                  </p:cNvSpPr>
                  <p:nvPr/>
                </p:nvSpPr>
                <p:spPr bwMode="auto">
                  <a:xfrm>
                    <a:off x="93" y="433"/>
                    <a:ext cx="388" cy="88"/>
                  </a:xfrm>
                  <a:custGeom>
                    <a:avLst/>
                    <a:gdLst>
                      <a:gd name="T0" fmla="*/ 0 w 387"/>
                      <a:gd name="T1" fmla="*/ 80 h 87"/>
                      <a:gd name="T2" fmla="*/ 380 w 387"/>
                      <a:gd name="T3" fmla="*/ 0 h 87"/>
                      <a:gd name="T4" fmla="*/ 389 w 387"/>
                      <a:gd name="T5" fmla="*/ 9 h 87"/>
                      <a:gd name="T6" fmla="*/ 0 w 387"/>
                      <a:gd name="T7" fmla="*/ 89 h 87"/>
                      <a:gd name="T8" fmla="*/ 0 w 387"/>
                      <a:gd name="T9" fmla="*/ 80 h 8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87"/>
                      <a:gd name="T16" fmla="*/ 0 h 87"/>
                      <a:gd name="T17" fmla="*/ 387 w 387"/>
                      <a:gd name="T18" fmla="*/ 87 h 8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87" h="87">
                        <a:moveTo>
                          <a:pt x="0" y="78"/>
                        </a:moveTo>
                        <a:lnTo>
                          <a:pt x="378" y="0"/>
                        </a:lnTo>
                        <a:cubicBezTo>
                          <a:pt x="378" y="0"/>
                          <a:pt x="384" y="2"/>
                          <a:pt x="387" y="9"/>
                        </a:cubicBezTo>
                        <a:lnTo>
                          <a:pt x="0" y="87"/>
                        </a:lnTo>
                        <a:lnTo>
                          <a:pt x="0" y="7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95" name="Freeform 2088"/>
                  <p:cNvSpPr>
                    <a:spLocks noChangeArrowheads="1"/>
                  </p:cNvSpPr>
                  <p:nvPr/>
                </p:nvSpPr>
                <p:spPr bwMode="auto">
                  <a:xfrm>
                    <a:off x="58" y="402"/>
                    <a:ext cx="395" cy="97"/>
                  </a:xfrm>
                  <a:custGeom>
                    <a:avLst/>
                    <a:gdLst>
                      <a:gd name="T0" fmla="*/ 5 w 394"/>
                      <a:gd name="T1" fmla="*/ 62 h 96"/>
                      <a:gd name="T2" fmla="*/ 37 w 394"/>
                      <a:gd name="T3" fmla="*/ 98 h 96"/>
                      <a:gd name="T4" fmla="*/ 292 w 394"/>
                      <a:gd name="T5" fmla="*/ 45 h 96"/>
                      <a:gd name="T6" fmla="*/ 267 w 394"/>
                      <a:gd name="T7" fmla="*/ 28 h 96"/>
                      <a:gd name="T8" fmla="*/ 313 w 394"/>
                      <a:gd name="T9" fmla="*/ 19 h 96"/>
                      <a:gd name="T10" fmla="*/ 342 w 394"/>
                      <a:gd name="T11" fmla="*/ 35 h 96"/>
                      <a:gd name="T12" fmla="*/ 396 w 394"/>
                      <a:gd name="T13" fmla="*/ 25 h 96"/>
                      <a:gd name="T14" fmla="*/ 396 w 394"/>
                      <a:gd name="T15" fmla="*/ 22 h 96"/>
                      <a:gd name="T16" fmla="*/ 345 w 394"/>
                      <a:gd name="T17" fmla="*/ 0 h 96"/>
                      <a:gd name="T18" fmla="*/ 286 w 394"/>
                      <a:gd name="T19" fmla="*/ 10 h 96"/>
                      <a:gd name="T20" fmla="*/ 278 w 394"/>
                      <a:gd name="T21" fmla="*/ 2 h 96"/>
                      <a:gd name="T22" fmla="*/ 238 w 394"/>
                      <a:gd name="T23" fmla="*/ 8 h 96"/>
                      <a:gd name="T24" fmla="*/ 241 w 394"/>
                      <a:gd name="T25" fmla="*/ 10 h 96"/>
                      <a:gd name="T26" fmla="*/ 237 w 394"/>
                      <a:gd name="T27" fmla="*/ 11 h 96"/>
                      <a:gd name="T28" fmla="*/ 233 w 394"/>
                      <a:gd name="T29" fmla="*/ 9 h 96"/>
                      <a:gd name="T30" fmla="*/ 172 w 394"/>
                      <a:gd name="T31" fmla="*/ 18 h 96"/>
                      <a:gd name="T32" fmla="*/ 178 w 394"/>
                      <a:gd name="T33" fmla="*/ 26 h 96"/>
                      <a:gd name="T34" fmla="*/ 172 w 394"/>
                      <a:gd name="T35" fmla="*/ 27 h 96"/>
                      <a:gd name="T36" fmla="*/ 165 w 394"/>
                      <a:gd name="T37" fmla="*/ 19 h 96"/>
                      <a:gd name="T38" fmla="*/ 105 w 394"/>
                      <a:gd name="T39" fmla="*/ 28 h 96"/>
                      <a:gd name="T40" fmla="*/ 105 w 394"/>
                      <a:gd name="T41" fmla="*/ 32 h 96"/>
                      <a:gd name="T42" fmla="*/ 108 w 394"/>
                      <a:gd name="T43" fmla="*/ 37 h 96"/>
                      <a:gd name="T44" fmla="*/ 101 w 394"/>
                      <a:gd name="T45" fmla="*/ 37 h 96"/>
                      <a:gd name="T46" fmla="*/ 95 w 394"/>
                      <a:gd name="T47" fmla="*/ 29 h 96"/>
                      <a:gd name="T48" fmla="*/ 30 w 394"/>
                      <a:gd name="T49" fmla="*/ 40 h 96"/>
                      <a:gd name="T50" fmla="*/ 29 w 394"/>
                      <a:gd name="T51" fmla="*/ 45 h 96"/>
                      <a:gd name="T52" fmla="*/ 31 w 394"/>
                      <a:gd name="T53" fmla="*/ 50 h 96"/>
                      <a:gd name="T54" fmla="*/ 20 w 394"/>
                      <a:gd name="T55" fmla="*/ 52 h 96"/>
                      <a:gd name="T56" fmla="*/ 14 w 394"/>
                      <a:gd name="T57" fmla="*/ 43 h 96"/>
                      <a:gd name="T58" fmla="*/ 0 w 394"/>
                      <a:gd name="T59" fmla="*/ 45 h 96"/>
                      <a:gd name="T60" fmla="*/ 0 w 394"/>
                      <a:gd name="T61" fmla="*/ 52 h 96"/>
                      <a:gd name="T62" fmla="*/ 5 w 394"/>
                      <a:gd name="T63" fmla="*/ 56 h 96"/>
                      <a:gd name="T64" fmla="*/ 5 w 394"/>
                      <a:gd name="T65" fmla="*/ 62 h 9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94"/>
                      <a:gd name="T100" fmla="*/ 0 h 96"/>
                      <a:gd name="T101" fmla="*/ 394 w 394"/>
                      <a:gd name="T102" fmla="*/ 96 h 9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94" h="96">
                        <a:moveTo>
                          <a:pt x="5" y="60"/>
                        </a:moveTo>
                        <a:lnTo>
                          <a:pt x="37" y="96"/>
                        </a:lnTo>
                        <a:lnTo>
                          <a:pt x="290" y="45"/>
                        </a:lnTo>
                        <a:lnTo>
                          <a:pt x="265" y="28"/>
                        </a:lnTo>
                        <a:lnTo>
                          <a:pt x="311" y="19"/>
                        </a:lnTo>
                        <a:lnTo>
                          <a:pt x="340" y="35"/>
                        </a:lnTo>
                        <a:lnTo>
                          <a:pt x="394" y="25"/>
                        </a:lnTo>
                        <a:lnTo>
                          <a:pt x="394" y="22"/>
                        </a:lnTo>
                        <a:lnTo>
                          <a:pt x="343" y="0"/>
                        </a:lnTo>
                        <a:lnTo>
                          <a:pt x="284" y="10"/>
                        </a:lnTo>
                        <a:lnTo>
                          <a:pt x="276" y="2"/>
                        </a:lnTo>
                        <a:lnTo>
                          <a:pt x="236" y="8"/>
                        </a:lnTo>
                        <a:lnTo>
                          <a:pt x="239" y="10"/>
                        </a:lnTo>
                        <a:lnTo>
                          <a:pt x="235" y="11"/>
                        </a:lnTo>
                        <a:lnTo>
                          <a:pt x="231" y="9"/>
                        </a:lnTo>
                        <a:lnTo>
                          <a:pt x="172" y="18"/>
                        </a:lnTo>
                        <a:lnTo>
                          <a:pt x="178" y="26"/>
                        </a:lnTo>
                        <a:lnTo>
                          <a:pt x="172" y="27"/>
                        </a:lnTo>
                        <a:lnTo>
                          <a:pt x="165" y="19"/>
                        </a:lnTo>
                        <a:lnTo>
                          <a:pt x="105" y="28"/>
                        </a:lnTo>
                        <a:lnTo>
                          <a:pt x="105" y="32"/>
                        </a:lnTo>
                        <a:lnTo>
                          <a:pt x="108" y="37"/>
                        </a:lnTo>
                        <a:lnTo>
                          <a:pt x="101" y="37"/>
                        </a:lnTo>
                        <a:lnTo>
                          <a:pt x="95" y="29"/>
                        </a:lnTo>
                        <a:lnTo>
                          <a:pt x="30" y="40"/>
                        </a:lnTo>
                        <a:lnTo>
                          <a:pt x="29" y="45"/>
                        </a:lnTo>
                        <a:lnTo>
                          <a:pt x="31" y="48"/>
                        </a:lnTo>
                        <a:lnTo>
                          <a:pt x="20" y="50"/>
                        </a:lnTo>
                        <a:lnTo>
                          <a:pt x="14" y="43"/>
                        </a:lnTo>
                        <a:lnTo>
                          <a:pt x="0" y="45"/>
                        </a:lnTo>
                        <a:lnTo>
                          <a:pt x="0" y="50"/>
                        </a:lnTo>
                        <a:lnTo>
                          <a:pt x="5" y="54"/>
                        </a:lnTo>
                        <a:lnTo>
                          <a:pt x="5" y="60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96" name="Freeform 2089"/>
                  <p:cNvSpPr>
                    <a:spLocks noChangeArrowheads="1"/>
                  </p:cNvSpPr>
                  <p:nvPr/>
                </p:nvSpPr>
                <p:spPr bwMode="auto">
                  <a:xfrm>
                    <a:off x="344" y="429"/>
                    <a:ext cx="51" cy="19"/>
                  </a:xfrm>
                  <a:custGeom>
                    <a:avLst/>
                    <a:gdLst>
                      <a:gd name="T0" fmla="*/ 0 w 51"/>
                      <a:gd name="T1" fmla="*/ 11 h 19"/>
                      <a:gd name="T2" fmla="*/ 9 w 51"/>
                      <a:gd name="T3" fmla="*/ 19 h 19"/>
                      <a:gd name="T4" fmla="*/ 51 w 51"/>
                      <a:gd name="T5" fmla="*/ 10 h 19"/>
                      <a:gd name="T6" fmla="*/ 51 w 51"/>
                      <a:gd name="T7" fmla="*/ 8 h 19"/>
                      <a:gd name="T8" fmla="*/ 42 w 51"/>
                      <a:gd name="T9" fmla="*/ 2 h 19"/>
                      <a:gd name="T10" fmla="*/ 27 w 51"/>
                      <a:gd name="T11" fmla="*/ 5 h 19"/>
                      <a:gd name="T12" fmla="*/ 20 w 51"/>
                      <a:gd name="T13" fmla="*/ 0 h 19"/>
                      <a:gd name="T14" fmla="*/ 5 w 51"/>
                      <a:gd name="T15" fmla="*/ 2 h 19"/>
                      <a:gd name="T16" fmla="*/ 10 w 51"/>
                      <a:gd name="T17" fmla="*/ 7 h 19"/>
                      <a:gd name="T18" fmla="*/ 0 w 51"/>
                      <a:gd name="T19" fmla="*/ 10 h 19"/>
                      <a:gd name="T20" fmla="*/ 0 w 51"/>
                      <a:gd name="T21" fmla="*/ 11 h 1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51"/>
                      <a:gd name="T34" fmla="*/ 0 h 19"/>
                      <a:gd name="T35" fmla="*/ 51 w 51"/>
                      <a:gd name="T36" fmla="*/ 19 h 1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51" h="19">
                        <a:moveTo>
                          <a:pt x="0" y="11"/>
                        </a:moveTo>
                        <a:lnTo>
                          <a:pt x="9" y="19"/>
                        </a:lnTo>
                        <a:lnTo>
                          <a:pt x="51" y="10"/>
                        </a:lnTo>
                        <a:lnTo>
                          <a:pt x="51" y="8"/>
                        </a:lnTo>
                        <a:lnTo>
                          <a:pt x="42" y="2"/>
                        </a:lnTo>
                        <a:lnTo>
                          <a:pt x="27" y="5"/>
                        </a:lnTo>
                        <a:lnTo>
                          <a:pt x="20" y="0"/>
                        </a:lnTo>
                        <a:lnTo>
                          <a:pt x="5" y="2"/>
                        </a:lnTo>
                        <a:lnTo>
                          <a:pt x="10" y="7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97" name="Line 2090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354" y="434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98" name="Freeform 2091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362" y="439"/>
                    <a:ext cx="8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0 w 7"/>
                      <a:gd name="T3" fmla="*/ 0 h 1"/>
                      <a:gd name="T4" fmla="*/ 0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w 7"/>
                      <a:gd name="T11" fmla="*/ 0 h 1"/>
                      <a:gd name="T12" fmla="*/ 0 w 7"/>
                      <a:gd name="T13" fmla="*/ 0 h 1"/>
                      <a:gd name="T14" fmla="*/ 0 w 7"/>
                      <a:gd name="T15" fmla="*/ 0 h 1"/>
                      <a:gd name="T16" fmla="*/ 1 w 7"/>
                      <a:gd name="T17" fmla="*/ 0 h 1"/>
                      <a:gd name="T18" fmla="*/ 1 w 7"/>
                      <a:gd name="T19" fmla="*/ 0 h 1"/>
                      <a:gd name="T20" fmla="*/ 1 w 7"/>
                      <a:gd name="T21" fmla="*/ 0 h 1"/>
                      <a:gd name="T22" fmla="*/ 1 w 7"/>
                      <a:gd name="T23" fmla="*/ 0 h 1"/>
                      <a:gd name="T24" fmla="*/ 1 w 7"/>
                      <a:gd name="T25" fmla="*/ 0 h 1"/>
                      <a:gd name="T26" fmla="*/ 1 w 7"/>
                      <a:gd name="T27" fmla="*/ 0 h 1"/>
                      <a:gd name="T28" fmla="*/ 1 w 7"/>
                      <a:gd name="T29" fmla="*/ 0 h 1"/>
                      <a:gd name="T30" fmla="*/ 1 w 7"/>
                      <a:gd name="T31" fmla="*/ 0 h 1"/>
                      <a:gd name="T32" fmla="*/ 2 w 7"/>
                      <a:gd name="T33" fmla="*/ 0 h 1"/>
                      <a:gd name="T34" fmla="*/ 2 w 7"/>
                      <a:gd name="T35" fmla="*/ 0 h 1"/>
                      <a:gd name="T36" fmla="*/ 2 w 7"/>
                      <a:gd name="T37" fmla="*/ 0 h 1"/>
                      <a:gd name="T38" fmla="*/ 2 w 7"/>
                      <a:gd name="T39" fmla="*/ 0 h 1"/>
                      <a:gd name="T40" fmla="*/ 2 w 7"/>
                      <a:gd name="T41" fmla="*/ 0 h 1"/>
                      <a:gd name="T42" fmla="*/ 2 w 7"/>
                      <a:gd name="T43" fmla="*/ 0 h 1"/>
                      <a:gd name="T44" fmla="*/ 2 w 7"/>
                      <a:gd name="T45" fmla="*/ 0 h 1"/>
                      <a:gd name="T46" fmla="*/ 3 w 7"/>
                      <a:gd name="T47" fmla="*/ 0 h 1"/>
                      <a:gd name="T48" fmla="*/ 3 w 7"/>
                      <a:gd name="T49" fmla="*/ 0 h 1"/>
                      <a:gd name="T50" fmla="*/ 3 w 7"/>
                      <a:gd name="T51" fmla="*/ 0 h 1"/>
                      <a:gd name="T52" fmla="*/ 3 w 7"/>
                      <a:gd name="T53" fmla="*/ 0 h 1"/>
                      <a:gd name="T54" fmla="*/ 3 w 7"/>
                      <a:gd name="T55" fmla="*/ 0 h 1"/>
                      <a:gd name="T56" fmla="*/ 3 w 7"/>
                      <a:gd name="T57" fmla="*/ 0 h 1"/>
                      <a:gd name="T58" fmla="*/ 3 w 7"/>
                      <a:gd name="T59" fmla="*/ 0 h 1"/>
                      <a:gd name="T60" fmla="*/ 6 w 7"/>
                      <a:gd name="T61" fmla="*/ 0 h 1"/>
                      <a:gd name="T62" fmla="*/ 6 w 7"/>
                      <a:gd name="T63" fmla="*/ 0 h 1"/>
                      <a:gd name="T64" fmla="*/ 6 w 7"/>
                      <a:gd name="T65" fmla="*/ 0 h 1"/>
                      <a:gd name="T66" fmla="*/ 6 w 7"/>
                      <a:gd name="T67" fmla="*/ 0 h 1"/>
                      <a:gd name="T68" fmla="*/ 6 w 7"/>
                      <a:gd name="T69" fmla="*/ 0 h 1"/>
                      <a:gd name="T70" fmla="*/ 6 w 7"/>
                      <a:gd name="T71" fmla="*/ 0 h 1"/>
                      <a:gd name="T72" fmla="*/ 6 w 7"/>
                      <a:gd name="T73" fmla="*/ 0 h 1"/>
                      <a:gd name="T74" fmla="*/ 7 w 7"/>
                      <a:gd name="T75" fmla="*/ 0 h 1"/>
                      <a:gd name="T76" fmla="*/ 7 w 7"/>
                      <a:gd name="T77" fmla="*/ 0 h 1"/>
                      <a:gd name="T78" fmla="*/ 7 w 7"/>
                      <a:gd name="T79" fmla="*/ 0 h 1"/>
                      <a:gd name="T80" fmla="*/ 7 w 7"/>
                      <a:gd name="T81" fmla="*/ 0 h 1"/>
                      <a:gd name="T82" fmla="*/ 7 w 7"/>
                      <a:gd name="T83" fmla="*/ 0 h 1"/>
                      <a:gd name="T84" fmla="*/ 7 w 7"/>
                      <a:gd name="T85" fmla="*/ 0 h 1"/>
                      <a:gd name="T86" fmla="*/ 7 w 7"/>
                      <a:gd name="T87" fmla="*/ 0 h 1"/>
                      <a:gd name="T88" fmla="*/ 8 w 7"/>
                      <a:gd name="T89" fmla="*/ 0 h 1"/>
                      <a:gd name="T90" fmla="*/ 8 w 7"/>
                      <a:gd name="T91" fmla="*/ 0 h 1"/>
                      <a:gd name="T92" fmla="*/ 8 w 7"/>
                      <a:gd name="T93" fmla="*/ 0 h 1"/>
                      <a:gd name="T94" fmla="*/ 8 w 7"/>
                      <a:gd name="T95" fmla="*/ 0 h 1"/>
                      <a:gd name="T96" fmla="*/ 8 w 7"/>
                      <a:gd name="T97" fmla="*/ 0 h 1"/>
                      <a:gd name="T98" fmla="*/ 8 w 7"/>
                      <a:gd name="T99" fmla="*/ 0 h 1"/>
                      <a:gd name="T100" fmla="*/ 8 w 7"/>
                      <a:gd name="T101" fmla="*/ 0 h 1"/>
                      <a:gd name="T102" fmla="*/ 8 w 7"/>
                      <a:gd name="T103" fmla="*/ 0 h 1"/>
                      <a:gd name="T104" fmla="*/ 9 w 7"/>
                      <a:gd name="T105" fmla="*/ 0 h 1"/>
                      <a:gd name="T106" fmla="*/ 9 w 7"/>
                      <a:gd name="T107" fmla="*/ 0 h 1"/>
                      <a:gd name="T108" fmla="*/ 9 w 7"/>
                      <a:gd name="T109" fmla="*/ 0 h 1"/>
                      <a:gd name="T110" fmla="*/ 9 w 7"/>
                      <a:gd name="T111" fmla="*/ 0 h 1"/>
                      <a:gd name="T112" fmla="*/ 9 w 7"/>
                      <a:gd name="T113" fmla="*/ 0 h 1"/>
                      <a:gd name="T114" fmla="*/ 9 w 7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"/>
                      <a:gd name="T175" fmla="*/ 0 h 1"/>
                      <a:gd name="T176" fmla="*/ 7 w 7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399" name="Freeform 2092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377" y="437"/>
                    <a:ext cx="7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0 w 6"/>
                      <a:gd name="T3" fmla="*/ 0 h 1"/>
                      <a:gd name="T4" fmla="*/ 0 w 6"/>
                      <a:gd name="T5" fmla="*/ 0 h 1"/>
                      <a:gd name="T6" fmla="*/ 0 w 6"/>
                      <a:gd name="T7" fmla="*/ 0 h 1"/>
                      <a:gd name="T8" fmla="*/ 0 w 6"/>
                      <a:gd name="T9" fmla="*/ 0 h 1"/>
                      <a:gd name="T10" fmla="*/ 0 w 6"/>
                      <a:gd name="T11" fmla="*/ 0 h 1"/>
                      <a:gd name="T12" fmla="*/ 1 w 6"/>
                      <a:gd name="T13" fmla="*/ 0 h 1"/>
                      <a:gd name="T14" fmla="*/ 1 w 6"/>
                      <a:gd name="T15" fmla="*/ 0 h 1"/>
                      <a:gd name="T16" fmla="*/ 1 w 6"/>
                      <a:gd name="T17" fmla="*/ 0 h 1"/>
                      <a:gd name="T18" fmla="*/ 1 w 6"/>
                      <a:gd name="T19" fmla="*/ 0 h 1"/>
                      <a:gd name="T20" fmla="*/ 1 w 6"/>
                      <a:gd name="T21" fmla="*/ 0 h 1"/>
                      <a:gd name="T22" fmla="*/ 2 w 6"/>
                      <a:gd name="T23" fmla="*/ 0 h 1"/>
                      <a:gd name="T24" fmla="*/ 2 w 6"/>
                      <a:gd name="T25" fmla="*/ 0 h 1"/>
                      <a:gd name="T26" fmla="*/ 2 w 6"/>
                      <a:gd name="T27" fmla="*/ 0 h 1"/>
                      <a:gd name="T28" fmla="*/ 2 w 6"/>
                      <a:gd name="T29" fmla="*/ 0 h 1"/>
                      <a:gd name="T30" fmla="*/ 5 w 6"/>
                      <a:gd name="T31" fmla="*/ 0 h 1"/>
                      <a:gd name="T32" fmla="*/ 5 w 6"/>
                      <a:gd name="T33" fmla="*/ 0 h 1"/>
                      <a:gd name="T34" fmla="*/ 5 w 6"/>
                      <a:gd name="T35" fmla="*/ 0 h 1"/>
                      <a:gd name="T36" fmla="*/ 5 w 6"/>
                      <a:gd name="T37" fmla="*/ 0 h 1"/>
                      <a:gd name="T38" fmla="*/ 5 w 6"/>
                      <a:gd name="T39" fmla="*/ 0 h 1"/>
                      <a:gd name="T40" fmla="*/ 6 w 6"/>
                      <a:gd name="T41" fmla="*/ 0 h 1"/>
                      <a:gd name="T42" fmla="*/ 6 w 6"/>
                      <a:gd name="T43" fmla="*/ 0 h 1"/>
                      <a:gd name="T44" fmla="*/ 6 w 6"/>
                      <a:gd name="T45" fmla="*/ 0 h 1"/>
                      <a:gd name="T46" fmla="*/ 6 w 6"/>
                      <a:gd name="T47" fmla="*/ 0 h 1"/>
                      <a:gd name="T48" fmla="*/ 6 w 6"/>
                      <a:gd name="T49" fmla="*/ 0 h 1"/>
                      <a:gd name="T50" fmla="*/ 7 w 6"/>
                      <a:gd name="T51" fmla="*/ 0 h 1"/>
                      <a:gd name="T52" fmla="*/ 7 w 6"/>
                      <a:gd name="T53" fmla="*/ 0 h 1"/>
                      <a:gd name="T54" fmla="*/ 7 w 6"/>
                      <a:gd name="T55" fmla="*/ 0 h 1"/>
                      <a:gd name="T56" fmla="*/ 7 w 6"/>
                      <a:gd name="T57" fmla="*/ 0 h 1"/>
                      <a:gd name="T58" fmla="*/ 7 w 6"/>
                      <a:gd name="T59" fmla="*/ 0 h 1"/>
                      <a:gd name="T60" fmla="*/ 8 w 6"/>
                      <a:gd name="T61" fmla="*/ 0 h 1"/>
                      <a:gd name="T62" fmla="*/ 8 w 6"/>
                      <a:gd name="T63" fmla="*/ 0 h 1"/>
                      <a:gd name="T64" fmla="*/ 8 w 6"/>
                      <a:gd name="T65" fmla="*/ 0 h 1"/>
                      <a:gd name="T66" fmla="*/ 8 w 6"/>
                      <a:gd name="T67" fmla="*/ 0 h 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6"/>
                      <a:gd name="T103" fmla="*/ 0 h 1"/>
                      <a:gd name="T104" fmla="*/ 6 w 6"/>
                      <a:gd name="T105" fmla="*/ 1 h 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6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00" name="Line 2093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367" y="418"/>
                    <a:ext cx="3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01" name="Freeform 2094"/>
                  <p:cNvSpPr>
                    <a:spLocks noChangeArrowheads="1"/>
                  </p:cNvSpPr>
                  <p:nvPr/>
                </p:nvSpPr>
                <p:spPr bwMode="auto">
                  <a:xfrm>
                    <a:off x="381" y="407"/>
                    <a:ext cx="44" cy="25"/>
                  </a:xfrm>
                  <a:custGeom>
                    <a:avLst/>
                    <a:gdLst>
                      <a:gd name="T0" fmla="*/ 0 w 44"/>
                      <a:gd name="T1" fmla="*/ 0 h 25"/>
                      <a:gd name="T2" fmla="*/ 44 w 44"/>
                      <a:gd name="T3" fmla="*/ 20 h 25"/>
                      <a:gd name="T4" fmla="*/ 44 w 44"/>
                      <a:gd name="T5" fmla="*/ 25 h 25"/>
                      <a:gd name="T6" fmla="*/ 0 60000 65536"/>
                      <a:gd name="T7" fmla="*/ 0 60000 65536"/>
                      <a:gd name="T8" fmla="*/ 0 60000 65536"/>
                      <a:gd name="T9" fmla="*/ 0 w 44"/>
                      <a:gd name="T10" fmla="*/ 0 h 25"/>
                      <a:gd name="T11" fmla="*/ 44 w 44"/>
                      <a:gd name="T12" fmla="*/ 25 h 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4" h="25">
                        <a:moveTo>
                          <a:pt x="0" y="0"/>
                        </a:moveTo>
                        <a:lnTo>
                          <a:pt x="44" y="20"/>
                        </a:lnTo>
                        <a:lnTo>
                          <a:pt x="44" y="25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02" name="Freeform 2095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404"/>
                    <a:ext cx="47" cy="26"/>
                  </a:xfrm>
                  <a:custGeom>
                    <a:avLst/>
                    <a:gdLst>
                      <a:gd name="T0" fmla="*/ 0 w 46"/>
                      <a:gd name="T1" fmla="*/ 0 h 25"/>
                      <a:gd name="T2" fmla="*/ 48 w 46"/>
                      <a:gd name="T3" fmla="*/ 22 h 25"/>
                      <a:gd name="T4" fmla="*/ 48 w 46"/>
                      <a:gd name="T5" fmla="*/ 27 h 25"/>
                      <a:gd name="T6" fmla="*/ 0 60000 65536"/>
                      <a:gd name="T7" fmla="*/ 0 60000 65536"/>
                      <a:gd name="T8" fmla="*/ 0 60000 65536"/>
                      <a:gd name="T9" fmla="*/ 0 w 46"/>
                      <a:gd name="T10" fmla="*/ 0 h 25"/>
                      <a:gd name="T11" fmla="*/ 46 w 46"/>
                      <a:gd name="T12" fmla="*/ 25 h 2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6" h="25">
                        <a:moveTo>
                          <a:pt x="0" y="0"/>
                        </a:moveTo>
                        <a:lnTo>
                          <a:pt x="46" y="20"/>
                        </a:lnTo>
                        <a:lnTo>
                          <a:pt x="46" y="25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03" name="Freeform 2096"/>
                  <p:cNvSpPr>
                    <a:spLocks noChangeArrowheads="1"/>
                  </p:cNvSpPr>
                  <p:nvPr/>
                </p:nvSpPr>
                <p:spPr bwMode="auto">
                  <a:xfrm>
                    <a:off x="353" y="411"/>
                    <a:ext cx="16" cy="11"/>
                  </a:xfrm>
                  <a:custGeom>
                    <a:avLst/>
                    <a:gdLst>
                      <a:gd name="T0" fmla="*/ 2 w 16"/>
                      <a:gd name="T1" fmla="*/ 0 h 10"/>
                      <a:gd name="T2" fmla="*/ 16 w 16"/>
                      <a:gd name="T3" fmla="*/ 12 h 10"/>
                      <a:gd name="T4" fmla="*/ 13 w 16"/>
                      <a:gd name="T5" fmla="*/ 12 h 10"/>
                      <a:gd name="T6" fmla="*/ 0 w 16"/>
                      <a:gd name="T7" fmla="*/ 0 h 10"/>
                      <a:gd name="T8" fmla="*/ 2 w 16"/>
                      <a:gd name="T9" fmla="*/ 0 h 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10"/>
                      <a:gd name="T17" fmla="*/ 16 w 16"/>
                      <a:gd name="T18" fmla="*/ 10 h 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10">
                        <a:moveTo>
                          <a:pt x="2" y="0"/>
                        </a:moveTo>
                        <a:lnTo>
                          <a:pt x="16" y="10"/>
                        </a:lnTo>
                        <a:lnTo>
                          <a:pt x="13" y="10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04" name="Freeform 2097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328" y="423"/>
                    <a:ext cx="11" cy="1"/>
                  </a:xfrm>
                  <a:custGeom>
                    <a:avLst/>
                    <a:gdLst>
                      <a:gd name="T0" fmla="*/ 0 w 10"/>
                      <a:gd name="T1" fmla="*/ 0 h 1"/>
                      <a:gd name="T2" fmla="*/ 12 w 10"/>
                      <a:gd name="T3" fmla="*/ 0 h 1"/>
                      <a:gd name="T4" fmla="*/ 0 60000 65536"/>
                      <a:gd name="T5" fmla="*/ 0 60000 65536"/>
                      <a:gd name="T6" fmla="*/ 0 w 10"/>
                      <a:gd name="T7" fmla="*/ 0 h 1"/>
                      <a:gd name="T8" fmla="*/ 10 w 10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0" h="1">
                        <a:moveTo>
                          <a:pt x="0" y="0"/>
                        </a:moveTo>
                        <a:lnTo>
                          <a:pt x="1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05" name="Line 2098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311" y="413"/>
                    <a:ext cx="1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06" name="Line 2099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324" y="411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07" name="Line 2100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336" y="418"/>
                    <a:ext cx="1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08" name="Line 2101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321" y="446"/>
                    <a:ext cx="1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09" name="Freeform 2102"/>
                  <p:cNvSpPr>
                    <a:spLocks noChangeArrowheads="1"/>
                  </p:cNvSpPr>
                  <p:nvPr/>
                </p:nvSpPr>
                <p:spPr bwMode="auto">
                  <a:xfrm>
                    <a:off x="305" y="446"/>
                    <a:ext cx="6" cy="9"/>
                  </a:xfrm>
                  <a:custGeom>
                    <a:avLst/>
                    <a:gdLst>
                      <a:gd name="T0" fmla="*/ 0 w 5"/>
                      <a:gd name="T1" fmla="*/ 0 h 8"/>
                      <a:gd name="T2" fmla="*/ 6 w 5"/>
                      <a:gd name="T3" fmla="*/ 6 h 8"/>
                      <a:gd name="T4" fmla="*/ 7 w 5"/>
                      <a:gd name="T5" fmla="*/ 10 h 8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8"/>
                      <a:gd name="T11" fmla="*/ 5 w 5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8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5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10" name="Freeform 2103"/>
                  <p:cNvSpPr>
                    <a:spLocks noChangeArrowheads="1"/>
                  </p:cNvSpPr>
                  <p:nvPr/>
                </p:nvSpPr>
                <p:spPr bwMode="auto">
                  <a:xfrm>
                    <a:off x="282" y="448"/>
                    <a:ext cx="8" cy="10"/>
                  </a:xfrm>
                  <a:custGeom>
                    <a:avLst/>
                    <a:gdLst>
                      <a:gd name="T0" fmla="*/ 0 w 8"/>
                      <a:gd name="T1" fmla="*/ 0 h 10"/>
                      <a:gd name="T2" fmla="*/ 7 w 8"/>
                      <a:gd name="T3" fmla="*/ 6 h 10"/>
                      <a:gd name="T4" fmla="*/ 8 w 8"/>
                      <a:gd name="T5" fmla="*/ 10 h 10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0"/>
                      <a:gd name="T11" fmla="*/ 8 w 8"/>
                      <a:gd name="T12" fmla="*/ 10 h 1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0">
                        <a:moveTo>
                          <a:pt x="0" y="0"/>
                        </a:moveTo>
                        <a:lnTo>
                          <a:pt x="7" y="6"/>
                        </a:lnTo>
                        <a:lnTo>
                          <a:pt x="8" y="1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11" name="Freeform 2104"/>
                  <p:cNvSpPr>
                    <a:spLocks noChangeArrowheads="1"/>
                  </p:cNvSpPr>
                  <p:nvPr/>
                </p:nvSpPr>
                <p:spPr bwMode="auto">
                  <a:xfrm>
                    <a:off x="264" y="453"/>
                    <a:ext cx="6" cy="9"/>
                  </a:xfrm>
                  <a:custGeom>
                    <a:avLst/>
                    <a:gdLst>
                      <a:gd name="T0" fmla="*/ 0 w 6"/>
                      <a:gd name="T1" fmla="*/ 0 h 9"/>
                      <a:gd name="T2" fmla="*/ 6 w 6"/>
                      <a:gd name="T3" fmla="*/ 5 h 9"/>
                      <a:gd name="T4" fmla="*/ 6 w 6"/>
                      <a:gd name="T5" fmla="*/ 9 h 9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9"/>
                      <a:gd name="T11" fmla="*/ 6 w 6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9">
                        <a:moveTo>
                          <a:pt x="0" y="0"/>
                        </a:moveTo>
                        <a:lnTo>
                          <a:pt x="6" y="5"/>
                        </a:lnTo>
                        <a:lnTo>
                          <a:pt x="6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12" name="Freeform 2105"/>
                  <p:cNvSpPr>
                    <a:spLocks noChangeArrowheads="1"/>
                  </p:cNvSpPr>
                  <p:nvPr/>
                </p:nvSpPr>
                <p:spPr bwMode="auto">
                  <a:xfrm>
                    <a:off x="156" y="473"/>
                    <a:ext cx="7" cy="10"/>
                  </a:xfrm>
                  <a:custGeom>
                    <a:avLst/>
                    <a:gdLst>
                      <a:gd name="T0" fmla="*/ 0 w 6"/>
                      <a:gd name="T1" fmla="*/ 0 h 9"/>
                      <a:gd name="T2" fmla="*/ 7 w 6"/>
                      <a:gd name="T3" fmla="*/ 4 h 9"/>
                      <a:gd name="T4" fmla="*/ 8 w 6"/>
                      <a:gd name="T5" fmla="*/ 11 h 9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9"/>
                      <a:gd name="T11" fmla="*/ 6 w 6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9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6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13" name="Freeform 2106"/>
                  <p:cNvSpPr>
                    <a:spLocks noChangeArrowheads="1"/>
                  </p:cNvSpPr>
                  <p:nvPr/>
                </p:nvSpPr>
                <p:spPr bwMode="auto">
                  <a:xfrm>
                    <a:off x="135" y="478"/>
                    <a:ext cx="4" cy="9"/>
                  </a:xfrm>
                  <a:custGeom>
                    <a:avLst/>
                    <a:gdLst>
                      <a:gd name="T0" fmla="*/ 0 w 4"/>
                      <a:gd name="T1" fmla="*/ 0 h 9"/>
                      <a:gd name="T2" fmla="*/ 4 w 4"/>
                      <a:gd name="T3" fmla="*/ 3 h 9"/>
                      <a:gd name="T4" fmla="*/ 4 w 4"/>
                      <a:gd name="T5" fmla="*/ 9 h 9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9"/>
                      <a:gd name="T11" fmla="*/ 4 w 4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9">
                        <a:moveTo>
                          <a:pt x="0" y="0"/>
                        </a:moveTo>
                        <a:lnTo>
                          <a:pt x="4" y="3"/>
                        </a:lnTo>
                        <a:lnTo>
                          <a:pt x="4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14" name="Freeform 2107"/>
                  <p:cNvSpPr>
                    <a:spLocks noChangeArrowheads="1"/>
                  </p:cNvSpPr>
                  <p:nvPr/>
                </p:nvSpPr>
                <p:spPr bwMode="auto">
                  <a:xfrm>
                    <a:off x="110" y="481"/>
                    <a:ext cx="5" cy="11"/>
                  </a:xfrm>
                  <a:custGeom>
                    <a:avLst/>
                    <a:gdLst>
                      <a:gd name="T0" fmla="*/ 0 w 4"/>
                      <a:gd name="T1" fmla="*/ 0 h 10"/>
                      <a:gd name="T2" fmla="*/ 6 w 4"/>
                      <a:gd name="T3" fmla="*/ 7 h 10"/>
                      <a:gd name="T4" fmla="*/ 6 w 4"/>
                      <a:gd name="T5" fmla="*/ 12 h 10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10"/>
                      <a:gd name="T11" fmla="*/ 4 w 4"/>
                      <a:gd name="T12" fmla="*/ 10 h 1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10">
                        <a:moveTo>
                          <a:pt x="0" y="0"/>
                        </a:moveTo>
                        <a:lnTo>
                          <a:pt x="4" y="5"/>
                        </a:lnTo>
                        <a:lnTo>
                          <a:pt x="4" y="1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15" name="Line 2108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05" y="47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16" name="Line 2109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95" y="463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17" name="Line 2110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80" y="45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18" name="Line 2111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99" y="45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19" name="Line 2112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20" y="475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20" name="Line 2113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24" y="46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21" name="Line 2114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14" y="46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22" name="Line 2115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18" y="45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23" name="Line 2116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04" y="44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24" name="Freeform 2117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121" y="441"/>
                    <a:ext cx="7" cy="1"/>
                  </a:xfrm>
                  <a:custGeom>
                    <a:avLst/>
                    <a:gdLst>
                      <a:gd name="T0" fmla="*/ 0 w 7"/>
                      <a:gd name="T1" fmla="*/ 1 h 1"/>
                      <a:gd name="T2" fmla="*/ 7 w 7"/>
                      <a:gd name="T3" fmla="*/ 0 h 1"/>
                      <a:gd name="T4" fmla="*/ 0 60000 65536"/>
                      <a:gd name="T5" fmla="*/ 0 60000 65536"/>
                      <a:gd name="T6" fmla="*/ 0 w 7"/>
                      <a:gd name="T7" fmla="*/ 0 h 1"/>
                      <a:gd name="T8" fmla="*/ 7 w 7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" h="1">
                        <a:moveTo>
                          <a:pt x="0" y="1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25" name="Line 2118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35" y="45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26" name="Line 2119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31" y="45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27" name="Line 2120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40" y="463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28" name="Line 212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9" y="472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29" name="Line 2122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57" y="468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30" name="Line 212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59" y="460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31" name="Line 2124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49" y="45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32" name="Line 2125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50" y="44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33" name="Line 2126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138" y="43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34" name="Line 2127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74" y="464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35" name="Line 2128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67" y="45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36" name="Line 2129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77" y="458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37" name="Line 2130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93" y="462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38" name="Line 2131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210" y="45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39" name="Line 2132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95" y="453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40" name="Line 2133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83" y="44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41" name="Line 2134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79" y="43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42" name="Line 2135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81" y="441"/>
                    <a:ext cx="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43" name="Line 2136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95" y="43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44" name="Line 2137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204" y="43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45" name="Line 2138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201" y="44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46" name="Line 2139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12" y="45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47" name="Line 2140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209" y="428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48" name="Line 2141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217" y="44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49" name="Line 2142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219" y="437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50" name="Line 214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28" y="45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51" name="Line 2144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229" y="44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52" name="Line 2145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45" y="45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53" name="Line 2146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44" y="44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54" name="Line 2147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33" y="439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55" name="Line 2148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47" y="422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56" name="Line 2149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251" y="427"/>
                    <a:ext cx="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57" name="Freeform 2150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248" y="437"/>
                    <a:ext cx="7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8 w 6"/>
                      <a:gd name="T3" fmla="*/ 0 h 1"/>
                      <a:gd name="T4" fmla="*/ 0 60000 65536"/>
                      <a:gd name="T5" fmla="*/ 0 60000 65536"/>
                      <a:gd name="T6" fmla="*/ 0 w 6"/>
                      <a:gd name="T7" fmla="*/ 0 h 1"/>
                      <a:gd name="T8" fmla="*/ 6 w 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">
                        <a:moveTo>
                          <a:pt x="0" y="0"/>
                        </a:move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58" name="Line 2151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58" y="442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59" name="Line 2152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61" y="45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0" name="Line 2153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63" y="419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1" name="Line 2154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61" y="428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2" name="Line 2155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64" y="43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3" name="Line 2156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275" y="44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4" name="Line 2157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310" y="417"/>
                    <a:ext cx="0" cy="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5" name="Line 2158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316" y="428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6" name="Line 2159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77" y="42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7" name="Line 2160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277" y="41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8" name="Line 2161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91" y="443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9" name="Line 2162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91" y="43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0" name="Line 2163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94" y="429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1" name="Line 2164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91" y="47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72" name="Freeform 2165"/>
                  <p:cNvSpPr>
                    <a:spLocks noChangeArrowheads="1"/>
                  </p:cNvSpPr>
                  <p:nvPr/>
                </p:nvSpPr>
                <p:spPr bwMode="auto">
                  <a:xfrm>
                    <a:off x="80" y="420"/>
                    <a:ext cx="253" cy="57"/>
                  </a:xfrm>
                  <a:custGeom>
                    <a:avLst/>
                    <a:gdLst>
                      <a:gd name="T0" fmla="*/ 4 w 253"/>
                      <a:gd name="T1" fmla="*/ 45 h 56"/>
                      <a:gd name="T2" fmla="*/ 24 w 253"/>
                      <a:gd name="T3" fmla="*/ 41 h 56"/>
                      <a:gd name="T4" fmla="*/ 34 w 253"/>
                      <a:gd name="T5" fmla="*/ 47 h 56"/>
                      <a:gd name="T6" fmla="*/ 44 w 253"/>
                      <a:gd name="T7" fmla="*/ 37 h 56"/>
                      <a:gd name="T8" fmla="*/ 65 w 253"/>
                      <a:gd name="T9" fmla="*/ 57 h 56"/>
                      <a:gd name="T10" fmla="*/ 69 w 253"/>
                      <a:gd name="T11" fmla="*/ 49 h 56"/>
                      <a:gd name="T12" fmla="*/ 70 w 253"/>
                      <a:gd name="T13" fmla="*/ 40 h 56"/>
                      <a:gd name="T14" fmla="*/ 76 w 253"/>
                      <a:gd name="T15" fmla="*/ 32 h 56"/>
                      <a:gd name="T16" fmla="*/ 81 w 253"/>
                      <a:gd name="T17" fmla="*/ 24 h 56"/>
                      <a:gd name="T18" fmla="*/ 88 w 253"/>
                      <a:gd name="T19" fmla="*/ 44 h 56"/>
                      <a:gd name="T20" fmla="*/ 86 w 253"/>
                      <a:gd name="T21" fmla="*/ 38 h 56"/>
                      <a:gd name="T22" fmla="*/ 104 w 253"/>
                      <a:gd name="T23" fmla="*/ 42 h 56"/>
                      <a:gd name="T24" fmla="*/ 105 w 253"/>
                      <a:gd name="T25" fmla="*/ 34 h 56"/>
                      <a:gd name="T26" fmla="*/ 110 w 253"/>
                      <a:gd name="T27" fmla="*/ 25 h 56"/>
                      <a:gd name="T28" fmla="*/ 93 w 253"/>
                      <a:gd name="T29" fmla="*/ 26 h 56"/>
                      <a:gd name="T30" fmla="*/ 97 w 253"/>
                      <a:gd name="T31" fmla="*/ 20 h 56"/>
                      <a:gd name="T32" fmla="*/ 114 w 253"/>
                      <a:gd name="T33" fmla="*/ 17 h 56"/>
                      <a:gd name="T34" fmla="*/ 122 w 253"/>
                      <a:gd name="T35" fmla="*/ 31 h 56"/>
                      <a:gd name="T36" fmla="*/ 120 w 253"/>
                      <a:gd name="T37" fmla="*/ 38 h 56"/>
                      <a:gd name="T38" fmla="*/ 128 w 253"/>
                      <a:gd name="T39" fmla="*/ 21 h 56"/>
                      <a:gd name="T40" fmla="*/ 144 w 253"/>
                      <a:gd name="T41" fmla="*/ 19 h 56"/>
                      <a:gd name="T42" fmla="*/ 139 w 253"/>
                      <a:gd name="T43" fmla="*/ 27 h 56"/>
                      <a:gd name="T44" fmla="*/ 138 w 253"/>
                      <a:gd name="T45" fmla="*/ 37 h 56"/>
                      <a:gd name="T46" fmla="*/ 156 w 253"/>
                      <a:gd name="T47" fmla="*/ 33 h 56"/>
                      <a:gd name="T48" fmla="*/ 155 w 253"/>
                      <a:gd name="T49" fmla="*/ 24 h 56"/>
                      <a:gd name="T50" fmla="*/ 161 w 253"/>
                      <a:gd name="T51" fmla="*/ 15 h 56"/>
                      <a:gd name="T52" fmla="*/ 161 w 253"/>
                      <a:gd name="T53" fmla="*/ 11 h 56"/>
                      <a:gd name="T54" fmla="*/ 192 w 253"/>
                      <a:gd name="T55" fmla="*/ 6 h 56"/>
                      <a:gd name="T56" fmla="*/ 193 w 253"/>
                      <a:gd name="T57" fmla="*/ 12 h 56"/>
                      <a:gd name="T58" fmla="*/ 195 w 253"/>
                      <a:gd name="T59" fmla="*/ 32 h 56"/>
                      <a:gd name="T60" fmla="*/ 211 w 253"/>
                      <a:gd name="T61" fmla="*/ 1 h 56"/>
                      <a:gd name="T62" fmla="*/ 235 w 253"/>
                      <a:gd name="T63" fmla="*/ 11 h 56"/>
                      <a:gd name="T64" fmla="*/ 245 w 253"/>
                      <a:gd name="T65" fmla="*/ 14 h 56"/>
                      <a:gd name="T66" fmla="*/ 253 w 253"/>
                      <a:gd name="T67" fmla="*/ 21 h 5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53"/>
                      <a:gd name="T103" fmla="*/ 0 h 56"/>
                      <a:gd name="T104" fmla="*/ 253 w 253"/>
                      <a:gd name="T105" fmla="*/ 56 h 5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53" h="56">
                        <a:moveTo>
                          <a:pt x="0" y="44"/>
                        </a:moveTo>
                        <a:lnTo>
                          <a:pt x="4" y="43"/>
                        </a:lnTo>
                        <a:moveTo>
                          <a:pt x="19" y="40"/>
                        </a:moveTo>
                        <a:lnTo>
                          <a:pt x="24" y="39"/>
                        </a:lnTo>
                        <a:moveTo>
                          <a:pt x="30" y="46"/>
                        </a:moveTo>
                        <a:lnTo>
                          <a:pt x="34" y="45"/>
                        </a:lnTo>
                        <a:moveTo>
                          <a:pt x="41" y="36"/>
                        </a:moveTo>
                        <a:lnTo>
                          <a:pt x="44" y="35"/>
                        </a:lnTo>
                        <a:moveTo>
                          <a:pt x="61" y="56"/>
                        </a:moveTo>
                        <a:lnTo>
                          <a:pt x="65" y="55"/>
                        </a:lnTo>
                        <a:moveTo>
                          <a:pt x="65" y="48"/>
                        </a:moveTo>
                        <a:lnTo>
                          <a:pt x="69" y="47"/>
                        </a:lnTo>
                        <a:moveTo>
                          <a:pt x="66" y="39"/>
                        </a:moveTo>
                        <a:lnTo>
                          <a:pt x="70" y="38"/>
                        </a:lnTo>
                        <a:moveTo>
                          <a:pt x="72" y="30"/>
                        </a:moveTo>
                        <a:lnTo>
                          <a:pt x="76" y="30"/>
                        </a:lnTo>
                        <a:moveTo>
                          <a:pt x="77" y="25"/>
                        </a:moveTo>
                        <a:lnTo>
                          <a:pt x="81" y="24"/>
                        </a:lnTo>
                        <a:moveTo>
                          <a:pt x="83" y="44"/>
                        </a:moveTo>
                        <a:lnTo>
                          <a:pt x="88" y="42"/>
                        </a:lnTo>
                        <a:moveTo>
                          <a:pt x="83" y="36"/>
                        </a:moveTo>
                        <a:lnTo>
                          <a:pt x="86" y="36"/>
                        </a:lnTo>
                        <a:moveTo>
                          <a:pt x="102" y="41"/>
                        </a:moveTo>
                        <a:lnTo>
                          <a:pt x="104" y="40"/>
                        </a:lnTo>
                        <a:moveTo>
                          <a:pt x="101" y="34"/>
                        </a:moveTo>
                        <a:lnTo>
                          <a:pt x="105" y="32"/>
                        </a:lnTo>
                        <a:moveTo>
                          <a:pt x="108" y="25"/>
                        </a:moveTo>
                        <a:lnTo>
                          <a:pt x="110" y="25"/>
                        </a:lnTo>
                        <a:moveTo>
                          <a:pt x="91" y="27"/>
                        </a:moveTo>
                        <a:lnTo>
                          <a:pt x="93" y="26"/>
                        </a:lnTo>
                        <a:moveTo>
                          <a:pt x="93" y="21"/>
                        </a:moveTo>
                        <a:lnTo>
                          <a:pt x="97" y="20"/>
                        </a:lnTo>
                        <a:moveTo>
                          <a:pt x="110" y="18"/>
                        </a:moveTo>
                        <a:lnTo>
                          <a:pt x="114" y="17"/>
                        </a:lnTo>
                        <a:moveTo>
                          <a:pt x="119" y="29"/>
                        </a:moveTo>
                        <a:lnTo>
                          <a:pt x="122" y="29"/>
                        </a:lnTo>
                        <a:moveTo>
                          <a:pt x="118" y="37"/>
                        </a:moveTo>
                        <a:lnTo>
                          <a:pt x="120" y="36"/>
                        </a:lnTo>
                        <a:moveTo>
                          <a:pt x="126" y="22"/>
                        </a:moveTo>
                        <a:lnTo>
                          <a:pt x="128" y="21"/>
                        </a:lnTo>
                        <a:moveTo>
                          <a:pt x="140" y="20"/>
                        </a:moveTo>
                        <a:lnTo>
                          <a:pt x="144" y="19"/>
                        </a:lnTo>
                        <a:moveTo>
                          <a:pt x="137" y="28"/>
                        </a:moveTo>
                        <a:lnTo>
                          <a:pt x="139" y="27"/>
                        </a:lnTo>
                        <a:moveTo>
                          <a:pt x="136" y="36"/>
                        </a:moveTo>
                        <a:lnTo>
                          <a:pt x="138" y="35"/>
                        </a:lnTo>
                        <a:moveTo>
                          <a:pt x="152" y="31"/>
                        </a:moveTo>
                        <a:lnTo>
                          <a:pt x="156" y="31"/>
                        </a:lnTo>
                        <a:moveTo>
                          <a:pt x="153" y="24"/>
                        </a:moveTo>
                        <a:lnTo>
                          <a:pt x="155" y="24"/>
                        </a:lnTo>
                        <a:moveTo>
                          <a:pt x="158" y="17"/>
                        </a:moveTo>
                        <a:lnTo>
                          <a:pt x="161" y="15"/>
                        </a:lnTo>
                        <a:moveTo>
                          <a:pt x="158" y="11"/>
                        </a:moveTo>
                        <a:lnTo>
                          <a:pt x="161" y="11"/>
                        </a:lnTo>
                        <a:moveTo>
                          <a:pt x="189" y="8"/>
                        </a:moveTo>
                        <a:lnTo>
                          <a:pt x="192" y="6"/>
                        </a:lnTo>
                        <a:moveTo>
                          <a:pt x="190" y="12"/>
                        </a:moveTo>
                        <a:lnTo>
                          <a:pt x="193" y="12"/>
                        </a:lnTo>
                        <a:moveTo>
                          <a:pt x="192" y="32"/>
                        </a:moveTo>
                        <a:lnTo>
                          <a:pt x="195" y="30"/>
                        </a:lnTo>
                        <a:moveTo>
                          <a:pt x="215" y="0"/>
                        </a:moveTo>
                        <a:lnTo>
                          <a:pt x="211" y="1"/>
                        </a:lnTo>
                        <a:moveTo>
                          <a:pt x="230" y="11"/>
                        </a:moveTo>
                        <a:lnTo>
                          <a:pt x="235" y="11"/>
                        </a:lnTo>
                        <a:moveTo>
                          <a:pt x="238" y="16"/>
                        </a:moveTo>
                        <a:lnTo>
                          <a:pt x="245" y="14"/>
                        </a:lnTo>
                        <a:moveTo>
                          <a:pt x="248" y="22"/>
                        </a:moveTo>
                        <a:lnTo>
                          <a:pt x="253" y="21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73" name="Oval 2166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508" y="400"/>
                    <a:ext cx="6" cy="1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74" name="Freeform 2167"/>
                  <p:cNvSpPr>
                    <a:spLocks noChangeArrowheads="1"/>
                  </p:cNvSpPr>
                  <p:nvPr/>
                </p:nvSpPr>
                <p:spPr bwMode="auto">
                  <a:xfrm>
                    <a:off x="5" y="0"/>
                    <a:ext cx="303" cy="342"/>
                  </a:xfrm>
                  <a:custGeom>
                    <a:avLst/>
                    <a:gdLst>
                      <a:gd name="T0" fmla="*/ 0 w 303"/>
                      <a:gd name="T1" fmla="*/ 0 h 341"/>
                      <a:gd name="T2" fmla="*/ 294 w 303"/>
                      <a:gd name="T3" fmla="*/ 21 h 341"/>
                      <a:gd name="T4" fmla="*/ 303 w 303"/>
                      <a:gd name="T5" fmla="*/ 314 h 341"/>
                      <a:gd name="T6" fmla="*/ 11 w 303"/>
                      <a:gd name="T7" fmla="*/ 343 h 341"/>
                      <a:gd name="T8" fmla="*/ 0 w 303"/>
                      <a:gd name="T9" fmla="*/ 0 h 3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3"/>
                      <a:gd name="T16" fmla="*/ 0 h 341"/>
                      <a:gd name="T17" fmla="*/ 303 w 303"/>
                      <a:gd name="T18" fmla="*/ 341 h 3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3" h="341">
                        <a:moveTo>
                          <a:pt x="0" y="0"/>
                        </a:moveTo>
                        <a:lnTo>
                          <a:pt x="294" y="21"/>
                        </a:lnTo>
                        <a:lnTo>
                          <a:pt x="303" y="312"/>
                        </a:lnTo>
                        <a:lnTo>
                          <a:pt x="11" y="341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8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75" name="Freeform 2168"/>
                  <p:cNvSpPr>
                    <a:spLocks noChangeArrowheads="1"/>
                  </p:cNvSpPr>
                  <p:nvPr/>
                </p:nvSpPr>
                <p:spPr bwMode="auto">
                  <a:xfrm>
                    <a:off x="21" y="15"/>
                    <a:ext cx="275" cy="287"/>
                  </a:xfrm>
                  <a:custGeom>
                    <a:avLst/>
                    <a:gdLst>
                      <a:gd name="T0" fmla="*/ 0 w 275"/>
                      <a:gd name="T1" fmla="*/ 0 h 287"/>
                      <a:gd name="T2" fmla="*/ 268 w 275"/>
                      <a:gd name="T3" fmla="*/ 18 h 287"/>
                      <a:gd name="T4" fmla="*/ 275 w 275"/>
                      <a:gd name="T5" fmla="*/ 266 h 287"/>
                      <a:gd name="T6" fmla="*/ 9 w 275"/>
                      <a:gd name="T7" fmla="*/ 287 h 287"/>
                      <a:gd name="T8" fmla="*/ 0 w 275"/>
                      <a:gd name="T9" fmla="*/ 0 h 28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5"/>
                      <a:gd name="T16" fmla="*/ 0 h 287"/>
                      <a:gd name="T17" fmla="*/ 275 w 275"/>
                      <a:gd name="T18" fmla="*/ 287 h 28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5" h="287">
                        <a:moveTo>
                          <a:pt x="0" y="0"/>
                        </a:moveTo>
                        <a:lnTo>
                          <a:pt x="268" y="18"/>
                        </a:lnTo>
                        <a:lnTo>
                          <a:pt x="275" y="266"/>
                        </a:lnTo>
                        <a:lnTo>
                          <a:pt x="9" y="287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76" name="Freeform 2169"/>
                  <p:cNvSpPr>
                    <a:spLocks noChangeArrowheads="1"/>
                  </p:cNvSpPr>
                  <p:nvPr/>
                </p:nvSpPr>
                <p:spPr bwMode="auto">
                  <a:xfrm>
                    <a:off x="33" y="302"/>
                    <a:ext cx="266" cy="30"/>
                  </a:xfrm>
                  <a:custGeom>
                    <a:avLst/>
                    <a:gdLst>
                      <a:gd name="T0" fmla="*/ 0 w 266"/>
                      <a:gd name="T1" fmla="*/ 31 h 29"/>
                      <a:gd name="T2" fmla="*/ 0 w 266"/>
                      <a:gd name="T3" fmla="*/ 27 h 29"/>
                      <a:gd name="T4" fmla="*/ 266 w 266"/>
                      <a:gd name="T5" fmla="*/ 0 h 29"/>
                      <a:gd name="T6" fmla="*/ 266 w 266"/>
                      <a:gd name="T7" fmla="*/ 4 h 29"/>
                      <a:gd name="T8" fmla="*/ 0 w 266"/>
                      <a:gd name="T9" fmla="*/ 31 h 2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6"/>
                      <a:gd name="T16" fmla="*/ 0 h 29"/>
                      <a:gd name="T17" fmla="*/ 266 w 266"/>
                      <a:gd name="T18" fmla="*/ 29 h 2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6" h="29">
                        <a:moveTo>
                          <a:pt x="0" y="29"/>
                        </a:moveTo>
                        <a:lnTo>
                          <a:pt x="0" y="25"/>
                        </a:lnTo>
                        <a:lnTo>
                          <a:pt x="266" y="0"/>
                        </a:lnTo>
                        <a:lnTo>
                          <a:pt x="266" y="4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77" name="Freeform 2170"/>
                  <p:cNvSpPr>
                    <a:spLocks noChangeArrowheads="1"/>
                  </p:cNvSpPr>
                  <p:nvPr/>
                </p:nvSpPr>
                <p:spPr bwMode="auto">
                  <a:xfrm>
                    <a:off x="335" y="339"/>
                    <a:ext cx="113" cy="27"/>
                  </a:xfrm>
                  <a:custGeom>
                    <a:avLst/>
                    <a:gdLst>
                      <a:gd name="T0" fmla="*/ 11 w 112"/>
                      <a:gd name="T1" fmla="*/ 13 h 27"/>
                      <a:gd name="T2" fmla="*/ 114 w 112"/>
                      <a:gd name="T3" fmla="*/ 0 h 27"/>
                      <a:gd name="T4" fmla="*/ 105 w 112"/>
                      <a:gd name="T5" fmla="*/ 14 h 27"/>
                      <a:gd name="T6" fmla="*/ 0 w 112"/>
                      <a:gd name="T7" fmla="*/ 27 h 27"/>
                      <a:gd name="T8" fmla="*/ 11 w 112"/>
                      <a:gd name="T9" fmla="*/ 13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2"/>
                      <a:gd name="T16" fmla="*/ 0 h 27"/>
                      <a:gd name="T17" fmla="*/ 112 w 112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2" h="27">
                        <a:moveTo>
                          <a:pt x="11" y="13"/>
                        </a:moveTo>
                        <a:lnTo>
                          <a:pt x="112" y="0"/>
                        </a:lnTo>
                        <a:cubicBezTo>
                          <a:pt x="112" y="0"/>
                          <a:pt x="110" y="9"/>
                          <a:pt x="103" y="14"/>
                        </a:cubicBezTo>
                        <a:lnTo>
                          <a:pt x="0" y="27"/>
                        </a:lnTo>
                        <a:lnTo>
                          <a:pt x="11" y="1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78" name="Freeform 2171"/>
                  <p:cNvSpPr>
                    <a:spLocks noChangeArrowheads="1"/>
                  </p:cNvSpPr>
                  <p:nvPr/>
                </p:nvSpPr>
                <p:spPr bwMode="auto">
                  <a:xfrm>
                    <a:off x="509" y="423"/>
                    <a:ext cx="27" cy="9"/>
                  </a:xfrm>
                  <a:custGeom>
                    <a:avLst/>
                    <a:gdLst>
                      <a:gd name="T0" fmla="*/ 1 w 27"/>
                      <a:gd name="T1" fmla="*/ 3 h 9"/>
                      <a:gd name="T2" fmla="*/ 27 w 27"/>
                      <a:gd name="T3" fmla="*/ 0 h 9"/>
                      <a:gd name="T4" fmla="*/ 27 w 27"/>
                      <a:gd name="T5" fmla="*/ 4 h 9"/>
                      <a:gd name="T6" fmla="*/ 14 w 27"/>
                      <a:gd name="T7" fmla="*/ 9 h 9"/>
                      <a:gd name="T8" fmla="*/ 0 w 27"/>
                      <a:gd name="T9" fmla="*/ 8 h 9"/>
                      <a:gd name="T10" fmla="*/ 1 w 27"/>
                      <a:gd name="T11" fmla="*/ 3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7"/>
                      <a:gd name="T19" fmla="*/ 0 h 9"/>
                      <a:gd name="T20" fmla="*/ 27 w 27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7" h="9">
                        <a:moveTo>
                          <a:pt x="1" y="3"/>
                        </a:moveTo>
                        <a:lnTo>
                          <a:pt x="27" y="0"/>
                        </a:lnTo>
                        <a:lnTo>
                          <a:pt x="27" y="4"/>
                        </a:lnTo>
                        <a:cubicBezTo>
                          <a:pt x="27" y="4"/>
                          <a:pt x="21" y="8"/>
                          <a:pt x="14" y="9"/>
                        </a:cubicBezTo>
                        <a:cubicBezTo>
                          <a:pt x="14" y="9"/>
                          <a:pt x="7" y="10"/>
                          <a:pt x="0" y="8"/>
                        </a:cubicBezTo>
                        <a:lnTo>
                          <a:pt x="1" y="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79" name="Freeform 2172"/>
                  <p:cNvSpPr>
                    <a:spLocks noChangeArrowheads="1"/>
                  </p:cNvSpPr>
                  <p:nvPr/>
                </p:nvSpPr>
                <p:spPr bwMode="auto">
                  <a:xfrm>
                    <a:off x="37" y="382"/>
                    <a:ext cx="346" cy="59"/>
                  </a:xfrm>
                  <a:custGeom>
                    <a:avLst/>
                    <a:gdLst>
                      <a:gd name="T0" fmla="*/ 8 w 346"/>
                      <a:gd name="T1" fmla="*/ 60 h 58"/>
                      <a:gd name="T2" fmla="*/ 346 w 346"/>
                      <a:gd name="T3" fmla="*/ 6 h 58"/>
                      <a:gd name="T4" fmla="*/ 334 w 346"/>
                      <a:gd name="T5" fmla="*/ 0 h 58"/>
                      <a:gd name="T6" fmla="*/ 0 w 346"/>
                      <a:gd name="T7" fmla="*/ 51 h 58"/>
                      <a:gd name="T8" fmla="*/ 8 w 346"/>
                      <a:gd name="T9" fmla="*/ 6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46"/>
                      <a:gd name="T16" fmla="*/ 0 h 58"/>
                      <a:gd name="T17" fmla="*/ 346 w 346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46" h="58">
                        <a:moveTo>
                          <a:pt x="8" y="58"/>
                        </a:moveTo>
                        <a:lnTo>
                          <a:pt x="346" y="6"/>
                        </a:lnTo>
                        <a:lnTo>
                          <a:pt x="334" y="0"/>
                        </a:lnTo>
                        <a:lnTo>
                          <a:pt x="0" y="49"/>
                        </a:lnTo>
                        <a:lnTo>
                          <a:pt x="8" y="5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480" name="Line 2173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55" y="425"/>
                    <a:ext cx="10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1" name="Line 2174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79" y="407"/>
                    <a:ext cx="8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82" name="Line 2175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94" y="392"/>
                    <a:ext cx="7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365" name="Text Box 2176"/>
              <p:cNvSpPr txBox="1">
                <a:spLocks noChangeArrowheads="1"/>
              </p:cNvSpPr>
              <p:nvPr/>
            </p:nvSpPr>
            <p:spPr bwMode="auto">
              <a:xfrm>
                <a:off x="-76" y="379"/>
                <a:ext cx="1031" cy="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5401" tIns="25401" rIns="25401" bIns="25401" anchor="ctr"/>
              <a:lstStyle/>
              <a:p>
                <a:pPr algn="ctr" defTabSz="455613">
                  <a:lnSpc>
                    <a:spcPts val="1250"/>
                  </a:lnSpc>
                </a:pPr>
                <a:endParaRPr lang="en-GB" sz="1400" dirty="0">
                  <a:latin typeface="Constantia" pitchFamily="18" charset="0"/>
                </a:endParaRPr>
              </a:p>
              <a:p>
                <a:pPr algn="ctr" defTabSz="455613">
                  <a:lnSpc>
                    <a:spcPts val="1250"/>
                  </a:lnSpc>
                </a:pPr>
                <a:r>
                  <a:rPr lang="ru-RU" sz="1400" dirty="0" smtClean="0">
                    <a:latin typeface="Constantia" pitchFamily="18" charset="0"/>
                  </a:rPr>
                  <a:t>Учреждения здравоохранения</a:t>
                </a:r>
                <a:endParaRPr lang="en-GB" sz="1400" dirty="0">
                  <a:latin typeface="Constantia" pitchFamily="18" charset="0"/>
                </a:endParaRPr>
              </a:p>
            </p:txBody>
          </p:sp>
        </p:grpSp>
        <p:grpSp>
          <p:nvGrpSpPr>
            <p:cNvPr id="4711" name="Group 2177"/>
            <p:cNvGrpSpPr>
              <a:grpSpLocks/>
            </p:cNvGrpSpPr>
            <p:nvPr/>
          </p:nvGrpSpPr>
          <p:grpSpPr bwMode="auto">
            <a:xfrm>
              <a:off x="7535863" y="5192713"/>
              <a:ext cx="1322387" cy="1446212"/>
              <a:chOff x="0" y="0"/>
              <a:chExt cx="834" cy="912"/>
            </a:xfrm>
          </p:grpSpPr>
          <p:grpSp>
            <p:nvGrpSpPr>
              <p:cNvPr id="4712" name="Group 2178"/>
              <p:cNvGrpSpPr>
                <a:grpSpLocks/>
              </p:cNvGrpSpPr>
              <p:nvPr/>
            </p:nvGrpSpPr>
            <p:grpSpPr bwMode="auto">
              <a:xfrm>
                <a:off x="0" y="0"/>
                <a:ext cx="829" cy="633"/>
                <a:chOff x="0" y="0"/>
                <a:chExt cx="829" cy="634"/>
              </a:xfrm>
            </p:grpSpPr>
            <p:grpSp>
              <p:nvGrpSpPr>
                <p:cNvPr id="4714" name="Group 217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79" cy="367"/>
                  <a:chOff x="0" y="0"/>
                  <a:chExt cx="379" cy="367"/>
                </a:xfrm>
              </p:grpSpPr>
              <p:sp>
                <p:nvSpPr>
                  <p:cNvPr id="4945" name="Freeform 2180"/>
                  <p:cNvSpPr>
                    <a:spLocks noChangeArrowheads="1"/>
                  </p:cNvSpPr>
                  <p:nvPr/>
                </p:nvSpPr>
                <p:spPr bwMode="auto">
                  <a:xfrm>
                    <a:off x="65" y="248"/>
                    <a:ext cx="114" cy="38"/>
                  </a:xfrm>
                  <a:custGeom>
                    <a:avLst/>
                    <a:gdLst>
                      <a:gd name="T0" fmla="*/ 0 w 114"/>
                      <a:gd name="T1" fmla="*/ 38 h 37"/>
                      <a:gd name="T2" fmla="*/ 2 w 114"/>
                      <a:gd name="T3" fmla="*/ 30 h 37"/>
                      <a:gd name="T4" fmla="*/ 6 w 114"/>
                      <a:gd name="T5" fmla="*/ 24 h 37"/>
                      <a:gd name="T6" fmla="*/ 107 w 114"/>
                      <a:gd name="T7" fmla="*/ 22 h 37"/>
                      <a:gd name="T8" fmla="*/ 112 w 114"/>
                      <a:gd name="T9" fmla="*/ 28 h 37"/>
                      <a:gd name="T10" fmla="*/ 114 w 114"/>
                      <a:gd name="T11" fmla="*/ 36 h 37"/>
                      <a:gd name="T12" fmla="*/ 100 w 114"/>
                      <a:gd name="T13" fmla="*/ 44 h 37"/>
                      <a:gd name="T14" fmla="*/ 9 w 114"/>
                      <a:gd name="T15" fmla="*/ 44 h 37"/>
                      <a:gd name="T16" fmla="*/ 0 w 114"/>
                      <a:gd name="T17" fmla="*/ 38 h 3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14"/>
                      <a:gd name="T28" fmla="*/ 0 h 37"/>
                      <a:gd name="T29" fmla="*/ 114 w 114"/>
                      <a:gd name="T30" fmla="*/ 37 h 3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14" h="37">
                        <a:moveTo>
                          <a:pt x="0" y="36"/>
                        </a:moveTo>
                        <a:cubicBezTo>
                          <a:pt x="0" y="36"/>
                          <a:pt x="0" y="31"/>
                          <a:pt x="2" y="28"/>
                        </a:cubicBezTo>
                        <a:cubicBezTo>
                          <a:pt x="2" y="28"/>
                          <a:pt x="4" y="24"/>
                          <a:pt x="6" y="22"/>
                        </a:cubicBezTo>
                        <a:cubicBezTo>
                          <a:pt x="6" y="22"/>
                          <a:pt x="56" y="0"/>
                          <a:pt x="107" y="20"/>
                        </a:cubicBezTo>
                        <a:cubicBezTo>
                          <a:pt x="107" y="20"/>
                          <a:pt x="110" y="22"/>
                          <a:pt x="112" y="26"/>
                        </a:cubicBezTo>
                        <a:cubicBezTo>
                          <a:pt x="112" y="26"/>
                          <a:pt x="113" y="29"/>
                          <a:pt x="114" y="34"/>
                        </a:cubicBezTo>
                        <a:cubicBezTo>
                          <a:pt x="114" y="34"/>
                          <a:pt x="108" y="40"/>
                          <a:pt x="100" y="42"/>
                        </a:cubicBezTo>
                        <a:cubicBezTo>
                          <a:pt x="100" y="42"/>
                          <a:pt x="55" y="54"/>
                          <a:pt x="9" y="42"/>
                        </a:cubicBezTo>
                        <a:cubicBezTo>
                          <a:pt x="9" y="42"/>
                          <a:pt x="4" y="41"/>
                          <a:pt x="0" y="36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46" name="Freeform 2181"/>
                  <p:cNvSpPr>
                    <a:spLocks noChangeArrowheads="1"/>
                  </p:cNvSpPr>
                  <p:nvPr/>
                </p:nvSpPr>
                <p:spPr bwMode="auto">
                  <a:xfrm>
                    <a:off x="70" y="250"/>
                    <a:ext cx="104" cy="26"/>
                  </a:xfrm>
                  <a:custGeom>
                    <a:avLst/>
                    <a:gdLst>
                      <a:gd name="T0" fmla="*/ 6 w 104"/>
                      <a:gd name="T1" fmla="*/ 11 h 25"/>
                      <a:gd name="T2" fmla="*/ 8 w 104"/>
                      <a:gd name="T3" fmla="*/ 8 h 25"/>
                      <a:gd name="T4" fmla="*/ 13 w 104"/>
                      <a:gd name="T5" fmla="*/ 6 h 25"/>
                      <a:gd name="T6" fmla="*/ 20 w 104"/>
                      <a:gd name="T7" fmla="*/ 4 h 25"/>
                      <a:gd name="T8" fmla="*/ 28 w 104"/>
                      <a:gd name="T9" fmla="*/ 2 h 25"/>
                      <a:gd name="T10" fmla="*/ 37 w 104"/>
                      <a:gd name="T11" fmla="*/ 1 h 25"/>
                      <a:gd name="T12" fmla="*/ 46 w 104"/>
                      <a:gd name="T13" fmla="*/ 0 h 25"/>
                      <a:gd name="T14" fmla="*/ 56 w 104"/>
                      <a:gd name="T15" fmla="*/ 0 h 25"/>
                      <a:gd name="T16" fmla="*/ 66 w 104"/>
                      <a:gd name="T17" fmla="*/ 0 h 25"/>
                      <a:gd name="T18" fmla="*/ 75 w 104"/>
                      <a:gd name="T19" fmla="*/ 1 h 25"/>
                      <a:gd name="T20" fmla="*/ 83 w 104"/>
                      <a:gd name="T21" fmla="*/ 2 h 25"/>
                      <a:gd name="T22" fmla="*/ 89 w 104"/>
                      <a:gd name="T23" fmla="*/ 4 h 25"/>
                      <a:gd name="T24" fmla="*/ 94 w 104"/>
                      <a:gd name="T25" fmla="*/ 6 h 25"/>
                      <a:gd name="T26" fmla="*/ 97 w 104"/>
                      <a:gd name="T27" fmla="*/ 9 h 25"/>
                      <a:gd name="T28" fmla="*/ 98 w 104"/>
                      <a:gd name="T29" fmla="*/ 11 h 25"/>
                      <a:gd name="T30" fmla="*/ 97 w 104"/>
                      <a:gd name="T31" fmla="*/ 16 h 25"/>
                      <a:gd name="T32" fmla="*/ 94 w 104"/>
                      <a:gd name="T33" fmla="*/ 18 h 25"/>
                      <a:gd name="T34" fmla="*/ 89 w 104"/>
                      <a:gd name="T35" fmla="*/ 21 h 25"/>
                      <a:gd name="T36" fmla="*/ 82 w 104"/>
                      <a:gd name="T37" fmla="*/ 23 h 25"/>
                      <a:gd name="T38" fmla="*/ 74 w 104"/>
                      <a:gd name="T39" fmla="*/ 24 h 25"/>
                      <a:gd name="T40" fmla="*/ 65 w 104"/>
                      <a:gd name="T41" fmla="*/ 25 h 25"/>
                      <a:gd name="T42" fmla="*/ 55 w 104"/>
                      <a:gd name="T43" fmla="*/ 26 h 25"/>
                      <a:gd name="T44" fmla="*/ 46 w 104"/>
                      <a:gd name="T45" fmla="*/ 26 h 25"/>
                      <a:gd name="T46" fmla="*/ 36 w 104"/>
                      <a:gd name="T47" fmla="*/ 26 h 25"/>
                      <a:gd name="T48" fmla="*/ 27 w 104"/>
                      <a:gd name="T49" fmla="*/ 25 h 25"/>
                      <a:gd name="T50" fmla="*/ 19 w 104"/>
                      <a:gd name="T51" fmla="*/ 23 h 25"/>
                      <a:gd name="T52" fmla="*/ 13 w 104"/>
                      <a:gd name="T53" fmla="*/ 22 h 25"/>
                      <a:gd name="T54" fmla="*/ 8 w 104"/>
                      <a:gd name="T55" fmla="*/ 20 h 25"/>
                      <a:gd name="T56" fmla="*/ 6 w 104"/>
                      <a:gd name="T57" fmla="*/ 17 h 25"/>
                      <a:gd name="T58" fmla="*/ 0 w 104"/>
                      <a:gd name="T59" fmla="*/ 15 h 25"/>
                      <a:gd name="T60" fmla="*/ 1 w 104"/>
                      <a:gd name="T61" fmla="*/ 11 h 25"/>
                      <a:gd name="T62" fmla="*/ 4 w 104"/>
                      <a:gd name="T63" fmla="*/ 8 h 25"/>
                      <a:gd name="T64" fmla="*/ 10 w 104"/>
                      <a:gd name="T65" fmla="*/ 6 h 25"/>
                      <a:gd name="T66" fmla="*/ 17 w 104"/>
                      <a:gd name="T67" fmla="*/ 3 h 25"/>
                      <a:gd name="T68" fmla="*/ 26 w 104"/>
                      <a:gd name="T69" fmla="*/ 2 h 25"/>
                      <a:gd name="T70" fmla="*/ 37 w 104"/>
                      <a:gd name="T71" fmla="*/ 0 h 25"/>
                      <a:gd name="T72" fmla="*/ 47 w 104"/>
                      <a:gd name="T73" fmla="*/ 0 h 25"/>
                      <a:gd name="T74" fmla="*/ 58 w 104"/>
                      <a:gd name="T75" fmla="*/ 0 h 25"/>
                      <a:gd name="T76" fmla="*/ 69 w 104"/>
                      <a:gd name="T77" fmla="*/ 0 h 25"/>
                      <a:gd name="T78" fmla="*/ 79 w 104"/>
                      <a:gd name="T79" fmla="*/ 1 h 25"/>
                      <a:gd name="T80" fmla="*/ 87 w 104"/>
                      <a:gd name="T81" fmla="*/ 2 h 25"/>
                      <a:gd name="T82" fmla="*/ 94 w 104"/>
                      <a:gd name="T83" fmla="*/ 4 h 25"/>
                      <a:gd name="T84" fmla="*/ 100 w 104"/>
                      <a:gd name="T85" fmla="*/ 7 h 25"/>
                      <a:gd name="T86" fmla="*/ 103 w 104"/>
                      <a:gd name="T87" fmla="*/ 9 h 25"/>
                      <a:gd name="T88" fmla="*/ 104 w 104"/>
                      <a:gd name="T89" fmla="*/ 12 h 25"/>
                      <a:gd name="T90" fmla="*/ 102 w 104"/>
                      <a:gd name="T91" fmla="*/ 16 h 25"/>
                      <a:gd name="T92" fmla="*/ 98 w 104"/>
                      <a:gd name="T93" fmla="*/ 19 h 25"/>
                      <a:gd name="T94" fmla="*/ 92 w 104"/>
                      <a:gd name="T95" fmla="*/ 22 h 25"/>
                      <a:gd name="T96" fmla="*/ 85 w 104"/>
                      <a:gd name="T97" fmla="*/ 24 h 25"/>
                      <a:gd name="T98" fmla="*/ 76 w 104"/>
                      <a:gd name="T99" fmla="*/ 25 h 25"/>
                      <a:gd name="T100" fmla="*/ 65 w 104"/>
                      <a:gd name="T101" fmla="*/ 27 h 25"/>
                      <a:gd name="T102" fmla="*/ 54 w 104"/>
                      <a:gd name="T103" fmla="*/ 27 h 25"/>
                      <a:gd name="T104" fmla="*/ 43 w 104"/>
                      <a:gd name="T105" fmla="*/ 27 h 25"/>
                      <a:gd name="T106" fmla="*/ 33 w 104"/>
                      <a:gd name="T107" fmla="*/ 27 h 25"/>
                      <a:gd name="T108" fmla="*/ 23 w 104"/>
                      <a:gd name="T109" fmla="*/ 26 h 25"/>
                      <a:gd name="T110" fmla="*/ 15 w 104"/>
                      <a:gd name="T111" fmla="*/ 24 h 25"/>
                      <a:gd name="T112" fmla="*/ 8 w 104"/>
                      <a:gd name="T113" fmla="*/ 22 h 25"/>
                      <a:gd name="T114" fmla="*/ 3 w 104"/>
                      <a:gd name="T115" fmla="*/ 20 h 25"/>
                      <a:gd name="T116" fmla="*/ 0 w 104"/>
                      <a:gd name="T117" fmla="*/ 17 h 25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04"/>
                      <a:gd name="T178" fmla="*/ 0 h 25"/>
                      <a:gd name="T179" fmla="*/ 104 w 104"/>
                      <a:gd name="T180" fmla="*/ 25 h 25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04" h="25">
                        <a:moveTo>
                          <a:pt x="5" y="13"/>
                        </a:moveTo>
                        <a:lnTo>
                          <a:pt x="5" y="13"/>
                        </a:lnTo>
                        <a:lnTo>
                          <a:pt x="5" y="12"/>
                        </a:lnTo>
                        <a:lnTo>
                          <a:pt x="5" y="11"/>
                        </a:lnTo>
                        <a:lnTo>
                          <a:pt x="6" y="11"/>
                        </a:lnTo>
                        <a:lnTo>
                          <a:pt x="6" y="10"/>
                        </a:lnTo>
                        <a:lnTo>
                          <a:pt x="7" y="10"/>
                        </a:lnTo>
                        <a:lnTo>
                          <a:pt x="7" y="9"/>
                        </a:lnTo>
                        <a:lnTo>
                          <a:pt x="8" y="9"/>
                        </a:lnTo>
                        <a:lnTo>
                          <a:pt x="8" y="8"/>
                        </a:lnTo>
                        <a:lnTo>
                          <a:pt x="9" y="8"/>
                        </a:lnTo>
                        <a:lnTo>
                          <a:pt x="10" y="8"/>
                        </a:lnTo>
                        <a:lnTo>
                          <a:pt x="10" y="7"/>
                        </a:lnTo>
                        <a:lnTo>
                          <a:pt x="11" y="7"/>
                        </a:lnTo>
                        <a:lnTo>
                          <a:pt x="12" y="6"/>
                        </a:lnTo>
                        <a:lnTo>
                          <a:pt x="13" y="6"/>
                        </a:lnTo>
                        <a:lnTo>
                          <a:pt x="14" y="6"/>
                        </a:lnTo>
                        <a:lnTo>
                          <a:pt x="14" y="5"/>
                        </a:lnTo>
                        <a:lnTo>
                          <a:pt x="15" y="5"/>
                        </a:lnTo>
                        <a:lnTo>
                          <a:pt x="16" y="5"/>
                        </a:lnTo>
                        <a:lnTo>
                          <a:pt x="17" y="5"/>
                        </a:lnTo>
                        <a:lnTo>
                          <a:pt x="17" y="4"/>
                        </a:lnTo>
                        <a:lnTo>
                          <a:pt x="18" y="4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5" y="3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2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1"/>
                        </a:lnTo>
                        <a:lnTo>
                          <a:pt x="37" y="1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0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1"/>
                        </a:lnTo>
                        <a:lnTo>
                          <a:pt x="71" y="1"/>
                        </a:lnTo>
                        <a:lnTo>
                          <a:pt x="72" y="1"/>
                        </a:lnTo>
                        <a:lnTo>
                          <a:pt x="73" y="1"/>
                        </a:lnTo>
                        <a:lnTo>
                          <a:pt x="74" y="1"/>
                        </a:lnTo>
                        <a:lnTo>
                          <a:pt x="75" y="1"/>
                        </a:lnTo>
                        <a:lnTo>
                          <a:pt x="76" y="1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8" y="2"/>
                        </a:lnTo>
                        <a:lnTo>
                          <a:pt x="79" y="2"/>
                        </a:lnTo>
                        <a:lnTo>
                          <a:pt x="80" y="2"/>
                        </a:lnTo>
                        <a:lnTo>
                          <a:pt x="81" y="2"/>
                        </a:lnTo>
                        <a:lnTo>
                          <a:pt x="82" y="2"/>
                        </a:lnTo>
                        <a:lnTo>
                          <a:pt x="83" y="2"/>
                        </a:lnTo>
                        <a:lnTo>
                          <a:pt x="84" y="3"/>
                        </a:lnTo>
                        <a:lnTo>
                          <a:pt x="85" y="3"/>
                        </a:lnTo>
                        <a:lnTo>
                          <a:pt x="86" y="3"/>
                        </a:lnTo>
                        <a:lnTo>
                          <a:pt x="87" y="3"/>
                        </a:lnTo>
                        <a:lnTo>
                          <a:pt x="87" y="4"/>
                        </a:lnTo>
                        <a:lnTo>
                          <a:pt x="88" y="4"/>
                        </a:lnTo>
                        <a:lnTo>
                          <a:pt x="89" y="4"/>
                        </a:lnTo>
                        <a:lnTo>
                          <a:pt x="90" y="4"/>
                        </a:lnTo>
                        <a:lnTo>
                          <a:pt x="90" y="5"/>
                        </a:lnTo>
                        <a:lnTo>
                          <a:pt x="91" y="5"/>
                        </a:lnTo>
                        <a:lnTo>
                          <a:pt x="92" y="5"/>
                        </a:lnTo>
                        <a:lnTo>
                          <a:pt x="93" y="5"/>
                        </a:lnTo>
                        <a:lnTo>
                          <a:pt x="93" y="6"/>
                        </a:lnTo>
                        <a:lnTo>
                          <a:pt x="94" y="6"/>
                        </a:lnTo>
                        <a:lnTo>
                          <a:pt x="95" y="7"/>
                        </a:lnTo>
                        <a:lnTo>
                          <a:pt x="96" y="7"/>
                        </a:lnTo>
                        <a:lnTo>
                          <a:pt x="96" y="8"/>
                        </a:lnTo>
                        <a:lnTo>
                          <a:pt x="97" y="8"/>
                        </a:lnTo>
                        <a:lnTo>
                          <a:pt x="97" y="9"/>
                        </a:lnTo>
                        <a:lnTo>
                          <a:pt x="98" y="9"/>
                        </a:lnTo>
                        <a:lnTo>
                          <a:pt x="98" y="10"/>
                        </a:lnTo>
                        <a:lnTo>
                          <a:pt x="98" y="11"/>
                        </a:lnTo>
                        <a:lnTo>
                          <a:pt x="98" y="12"/>
                        </a:lnTo>
                        <a:lnTo>
                          <a:pt x="98" y="13"/>
                        </a:lnTo>
                        <a:lnTo>
                          <a:pt x="97" y="13"/>
                        </a:lnTo>
                        <a:lnTo>
                          <a:pt x="97" y="14"/>
                        </a:lnTo>
                        <a:lnTo>
                          <a:pt x="96" y="14"/>
                        </a:lnTo>
                        <a:lnTo>
                          <a:pt x="96" y="15"/>
                        </a:lnTo>
                        <a:lnTo>
                          <a:pt x="95" y="15"/>
                        </a:lnTo>
                        <a:lnTo>
                          <a:pt x="95" y="16"/>
                        </a:lnTo>
                        <a:lnTo>
                          <a:pt x="94" y="16"/>
                        </a:lnTo>
                        <a:lnTo>
                          <a:pt x="93" y="17"/>
                        </a:lnTo>
                        <a:lnTo>
                          <a:pt x="92" y="17"/>
                        </a:lnTo>
                        <a:lnTo>
                          <a:pt x="91" y="18"/>
                        </a:lnTo>
                        <a:lnTo>
                          <a:pt x="90" y="18"/>
                        </a:lnTo>
                        <a:lnTo>
                          <a:pt x="89" y="18"/>
                        </a:lnTo>
                        <a:lnTo>
                          <a:pt x="89" y="19"/>
                        </a:lnTo>
                        <a:lnTo>
                          <a:pt x="88" y="19"/>
                        </a:lnTo>
                        <a:lnTo>
                          <a:pt x="87" y="19"/>
                        </a:lnTo>
                        <a:lnTo>
                          <a:pt x="86" y="19"/>
                        </a:lnTo>
                        <a:lnTo>
                          <a:pt x="86" y="20"/>
                        </a:lnTo>
                        <a:lnTo>
                          <a:pt x="85" y="20"/>
                        </a:lnTo>
                        <a:lnTo>
                          <a:pt x="84" y="20"/>
                        </a:lnTo>
                        <a:lnTo>
                          <a:pt x="83" y="20"/>
                        </a:lnTo>
                        <a:lnTo>
                          <a:pt x="82" y="21"/>
                        </a:lnTo>
                        <a:lnTo>
                          <a:pt x="81" y="21"/>
                        </a:lnTo>
                        <a:lnTo>
                          <a:pt x="80" y="21"/>
                        </a:lnTo>
                        <a:lnTo>
                          <a:pt x="79" y="21"/>
                        </a:lnTo>
                        <a:lnTo>
                          <a:pt x="78" y="21"/>
                        </a:lnTo>
                        <a:lnTo>
                          <a:pt x="78" y="22"/>
                        </a:lnTo>
                        <a:lnTo>
                          <a:pt x="77" y="22"/>
                        </a:lnTo>
                        <a:lnTo>
                          <a:pt x="76" y="22"/>
                        </a:lnTo>
                        <a:lnTo>
                          <a:pt x="75" y="22"/>
                        </a:lnTo>
                        <a:lnTo>
                          <a:pt x="74" y="22"/>
                        </a:lnTo>
                        <a:lnTo>
                          <a:pt x="73" y="22"/>
                        </a:lnTo>
                        <a:lnTo>
                          <a:pt x="72" y="23"/>
                        </a:lnTo>
                        <a:lnTo>
                          <a:pt x="71" y="23"/>
                        </a:lnTo>
                        <a:lnTo>
                          <a:pt x="70" y="23"/>
                        </a:lnTo>
                        <a:lnTo>
                          <a:pt x="69" y="23"/>
                        </a:lnTo>
                        <a:lnTo>
                          <a:pt x="68" y="23"/>
                        </a:lnTo>
                        <a:lnTo>
                          <a:pt x="67" y="23"/>
                        </a:lnTo>
                        <a:lnTo>
                          <a:pt x="66" y="23"/>
                        </a:lnTo>
                        <a:lnTo>
                          <a:pt x="65" y="23"/>
                        </a:lnTo>
                        <a:lnTo>
                          <a:pt x="64" y="23"/>
                        </a:lnTo>
                        <a:lnTo>
                          <a:pt x="63" y="24"/>
                        </a:lnTo>
                        <a:lnTo>
                          <a:pt x="62" y="24"/>
                        </a:lnTo>
                        <a:lnTo>
                          <a:pt x="61" y="24"/>
                        </a:lnTo>
                        <a:lnTo>
                          <a:pt x="60" y="24"/>
                        </a:lnTo>
                        <a:lnTo>
                          <a:pt x="59" y="24"/>
                        </a:lnTo>
                        <a:lnTo>
                          <a:pt x="58" y="24"/>
                        </a:lnTo>
                        <a:lnTo>
                          <a:pt x="57" y="24"/>
                        </a:lnTo>
                        <a:lnTo>
                          <a:pt x="56" y="24"/>
                        </a:lnTo>
                        <a:lnTo>
                          <a:pt x="55" y="24"/>
                        </a:lnTo>
                        <a:lnTo>
                          <a:pt x="54" y="24"/>
                        </a:lnTo>
                        <a:lnTo>
                          <a:pt x="53" y="24"/>
                        </a:lnTo>
                        <a:lnTo>
                          <a:pt x="52" y="24"/>
                        </a:lnTo>
                        <a:lnTo>
                          <a:pt x="51" y="24"/>
                        </a:lnTo>
                        <a:lnTo>
                          <a:pt x="50" y="24"/>
                        </a:lnTo>
                        <a:lnTo>
                          <a:pt x="49" y="24"/>
                        </a:lnTo>
                        <a:lnTo>
                          <a:pt x="48" y="24"/>
                        </a:lnTo>
                        <a:lnTo>
                          <a:pt x="47" y="24"/>
                        </a:lnTo>
                        <a:lnTo>
                          <a:pt x="46" y="24"/>
                        </a:lnTo>
                        <a:lnTo>
                          <a:pt x="45" y="24"/>
                        </a:lnTo>
                        <a:lnTo>
                          <a:pt x="44" y="24"/>
                        </a:lnTo>
                        <a:lnTo>
                          <a:pt x="43" y="24"/>
                        </a:lnTo>
                        <a:lnTo>
                          <a:pt x="42" y="24"/>
                        </a:lnTo>
                        <a:lnTo>
                          <a:pt x="41" y="24"/>
                        </a:lnTo>
                        <a:lnTo>
                          <a:pt x="40" y="24"/>
                        </a:lnTo>
                        <a:lnTo>
                          <a:pt x="39" y="24"/>
                        </a:lnTo>
                        <a:lnTo>
                          <a:pt x="38" y="24"/>
                        </a:lnTo>
                        <a:lnTo>
                          <a:pt x="37" y="24"/>
                        </a:lnTo>
                        <a:lnTo>
                          <a:pt x="36" y="24"/>
                        </a:lnTo>
                        <a:lnTo>
                          <a:pt x="35" y="24"/>
                        </a:lnTo>
                        <a:lnTo>
                          <a:pt x="34" y="24"/>
                        </a:lnTo>
                        <a:lnTo>
                          <a:pt x="33" y="24"/>
                        </a:lnTo>
                        <a:lnTo>
                          <a:pt x="32" y="23"/>
                        </a:lnTo>
                        <a:lnTo>
                          <a:pt x="31" y="23"/>
                        </a:lnTo>
                        <a:lnTo>
                          <a:pt x="30" y="23"/>
                        </a:lnTo>
                        <a:lnTo>
                          <a:pt x="29" y="23"/>
                        </a:lnTo>
                        <a:lnTo>
                          <a:pt x="28" y="23"/>
                        </a:lnTo>
                        <a:lnTo>
                          <a:pt x="27" y="23"/>
                        </a:lnTo>
                        <a:lnTo>
                          <a:pt x="26" y="23"/>
                        </a:lnTo>
                        <a:lnTo>
                          <a:pt x="25" y="23"/>
                        </a:lnTo>
                        <a:lnTo>
                          <a:pt x="24" y="22"/>
                        </a:lnTo>
                        <a:lnTo>
                          <a:pt x="23" y="22"/>
                        </a:lnTo>
                        <a:lnTo>
                          <a:pt x="22" y="22"/>
                        </a:lnTo>
                        <a:lnTo>
                          <a:pt x="21" y="22"/>
                        </a:lnTo>
                        <a:lnTo>
                          <a:pt x="20" y="22"/>
                        </a:lnTo>
                        <a:lnTo>
                          <a:pt x="19" y="21"/>
                        </a:lnTo>
                        <a:lnTo>
                          <a:pt x="18" y="21"/>
                        </a:lnTo>
                        <a:lnTo>
                          <a:pt x="17" y="21"/>
                        </a:lnTo>
                        <a:lnTo>
                          <a:pt x="16" y="21"/>
                        </a:lnTo>
                        <a:lnTo>
                          <a:pt x="15" y="20"/>
                        </a:lnTo>
                        <a:lnTo>
                          <a:pt x="14" y="20"/>
                        </a:lnTo>
                        <a:lnTo>
                          <a:pt x="13" y="20"/>
                        </a:lnTo>
                        <a:lnTo>
                          <a:pt x="12" y="20"/>
                        </a:lnTo>
                        <a:lnTo>
                          <a:pt x="12" y="19"/>
                        </a:lnTo>
                        <a:lnTo>
                          <a:pt x="11" y="19"/>
                        </a:lnTo>
                        <a:lnTo>
                          <a:pt x="10" y="19"/>
                        </a:lnTo>
                        <a:lnTo>
                          <a:pt x="10" y="18"/>
                        </a:lnTo>
                        <a:lnTo>
                          <a:pt x="9" y="18"/>
                        </a:lnTo>
                        <a:lnTo>
                          <a:pt x="8" y="18"/>
                        </a:lnTo>
                        <a:lnTo>
                          <a:pt x="8" y="17"/>
                        </a:lnTo>
                        <a:lnTo>
                          <a:pt x="7" y="17"/>
                        </a:lnTo>
                        <a:lnTo>
                          <a:pt x="7" y="16"/>
                        </a:lnTo>
                        <a:lnTo>
                          <a:pt x="6" y="16"/>
                        </a:lnTo>
                        <a:lnTo>
                          <a:pt x="6" y="15"/>
                        </a:lnTo>
                        <a:lnTo>
                          <a:pt x="5" y="15"/>
                        </a:lnTo>
                        <a:lnTo>
                          <a:pt x="5" y="14"/>
                        </a:lnTo>
                        <a:lnTo>
                          <a:pt x="5" y="13"/>
                        </a:lnTo>
                        <a:moveTo>
                          <a:pt x="0" y="14"/>
                        </a:move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1" y="11"/>
                        </a:lnTo>
                        <a:lnTo>
                          <a:pt x="1" y="10"/>
                        </a:lnTo>
                        <a:lnTo>
                          <a:pt x="2" y="10"/>
                        </a:lnTo>
                        <a:lnTo>
                          <a:pt x="2" y="9"/>
                        </a:lnTo>
                        <a:lnTo>
                          <a:pt x="3" y="9"/>
                        </a:lnTo>
                        <a:lnTo>
                          <a:pt x="4" y="8"/>
                        </a:lnTo>
                        <a:lnTo>
                          <a:pt x="5" y="8"/>
                        </a:lnTo>
                        <a:lnTo>
                          <a:pt x="6" y="7"/>
                        </a:lnTo>
                        <a:lnTo>
                          <a:pt x="7" y="7"/>
                        </a:lnTo>
                        <a:lnTo>
                          <a:pt x="8" y="6"/>
                        </a:lnTo>
                        <a:lnTo>
                          <a:pt x="9" y="6"/>
                        </a:lnTo>
                        <a:lnTo>
                          <a:pt x="10" y="6"/>
                        </a:lnTo>
                        <a:lnTo>
                          <a:pt x="11" y="5"/>
                        </a:lnTo>
                        <a:lnTo>
                          <a:pt x="12" y="5"/>
                        </a:lnTo>
                        <a:lnTo>
                          <a:pt x="13" y="5"/>
                        </a:lnTo>
                        <a:lnTo>
                          <a:pt x="14" y="4"/>
                        </a:lnTo>
                        <a:lnTo>
                          <a:pt x="15" y="4"/>
                        </a:lnTo>
                        <a:lnTo>
                          <a:pt x="16" y="4"/>
                        </a:lnTo>
                        <a:lnTo>
                          <a:pt x="17" y="4"/>
                        </a:lnTo>
                        <a:lnTo>
                          <a:pt x="17" y="3"/>
                        </a:lnTo>
                        <a:lnTo>
                          <a:pt x="18" y="3"/>
                        </a:lnTo>
                        <a:lnTo>
                          <a:pt x="19" y="3"/>
                        </a:lnTo>
                        <a:lnTo>
                          <a:pt x="20" y="3"/>
                        </a:lnTo>
                        <a:lnTo>
                          <a:pt x="21" y="3"/>
                        </a:lnTo>
                        <a:lnTo>
                          <a:pt x="22" y="2"/>
                        </a:lnTo>
                        <a:lnTo>
                          <a:pt x="23" y="2"/>
                        </a:lnTo>
                        <a:lnTo>
                          <a:pt x="24" y="2"/>
                        </a:lnTo>
                        <a:lnTo>
                          <a:pt x="25" y="2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8" y="1"/>
                        </a:lnTo>
                        <a:lnTo>
                          <a:pt x="29" y="1"/>
                        </a:lnTo>
                        <a:lnTo>
                          <a:pt x="30" y="1"/>
                        </a:lnTo>
                        <a:lnTo>
                          <a:pt x="31" y="1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0"/>
                        </a:lnTo>
                        <a:lnTo>
                          <a:pt x="37" y="0"/>
                        </a:lnTo>
                        <a:lnTo>
                          <a:pt x="38" y="0"/>
                        </a:lnTo>
                        <a:lnTo>
                          <a:pt x="39" y="0"/>
                        </a:lnTo>
                        <a:lnTo>
                          <a:pt x="40" y="0"/>
                        </a:lnTo>
                        <a:lnTo>
                          <a:pt x="41" y="0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1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9" y="1"/>
                        </a:lnTo>
                        <a:lnTo>
                          <a:pt x="80" y="1"/>
                        </a:lnTo>
                        <a:lnTo>
                          <a:pt x="81" y="1"/>
                        </a:lnTo>
                        <a:lnTo>
                          <a:pt x="82" y="1"/>
                        </a:lnTo>
                        <a:lnTo>
                          <a:pt x="83" y="1"/>
                        </a:lnTo>
                        <a:lnTo>
                          <a:pt x="83" y="2"/>
                        </a:lnTo>
                        <a:lnTo>
                          <a:pt x="84" y="2"/>
                        </a:lnTo>
                        <a:lnTo>
                          <a:pt x="85" y="2"/>
                        </a:lnTo>
                        <a:lnTo>
                          <a:pt x="86" y="2"/>
                        </a:lnTo>
                        <a:lnTo>
                          <a:pt x="87" y="2"/>
                        </a:lnTo>
                        <a:lnTo>
                          <a:pt x="88" y="2"/>
                        </a:lnTo>
                        <a:lnTo>
                          <a:pt x="89" y="3"/>
                        </a:lnTo>
                        <a:lnTo>
                          <a:pt x="90" y="3"/>
                        </a:lnTo>
                        <a:lnTo>
                          <a:pt x="91" y="3"/>
                        </a:lnTo>
                        <a:lnTo>
                          <a:pt x="92" y="3"/>
                        </a:lnTo>
                        <a:lnTo>
                          <a:pt x="92" y="4"/>
                        </a:lnTo>
                        <a:lnTo>
                          <a:pt x="93" y="4"/>
                        </a:lnTo>
                        <a:lnTo>
                          <a:pt x="94" y="4"/>
                        </a:lnTo>
                        <a:lnTo>
                          <a:pt x="95" y="4"/>
                        </a:lnTo>
                        <a:lnTo>
                          <a:pt x="96" y="5"/>
                        </a:lnTo>
                        <a:lnTo>
                          <a:pt x="97" y="5"/>
                        </a:lnTo>
                        <a:lnTo>
                          <a:pt x="98" y="6"/>
                        </a:lnTo>
                        <a:lnTo>
                          <a:pt x="99" y="6"/>
                        </a:lnTo>
                        <a:lnTo>
                          <a:pt x="100" y="7"/>
                        </a:lnTo>
                        <a:lnTo>
                          <a:pt x="101" y="7"/>
                        </a:lnTo>
                        <a:lnTo>
                          <a:pt x="101" y="8"/>
                        </a:lnTo>
                        <a:lnTo>
                          <a:pt x="102" y="8"/>
                        </a:lnTo>
                        <a:lnTo>
                          <a:pt x="102" y="9"/>
                        </a:lnTo>
                        <a:lnTo>
                          <a:pt x="103" y="9"/>
                        </a:lnTo>
                        <a:lnTo>
                          <a:pt x="103" y="10"/>
                        </a:lnTo>
                        <a:lnTo>
                          <a:pt x="104" y="11"/>
                        </a:lnTo>
                        <a:lnTo>
                          <a:pt x="104" y="12"/>
                        </a:lnTo>
                        <a:lnTo>
                          <a:pt x="103" y="12"/>
                        </a:lnTo>
                        <a:lnTo>
                          <a:pt x="103" y="13"/>
                        </a:lnTo>
                        <a:lnTo>
                          <a:pt x="103" y="14"/>
                        </a:lnTo>
                        <a:lnTo>
                          <a:pt x="102" y="14"/>
                        </a:lnTo>
                        <a:lnTo>
                          <a:pt x="102" y="15"/>
                        </a:lnTo>
                        <a:lnTo>
                          <a:pt x="101" y="15"/>
                        </a:lnTo>
                        <a:lnTo>
                          <a:pt x="101" y="16"/>
                        </a:lnTo>
                        <a:lnTo>
                          <a:pt x="100" y="16"/>
                        </a:lnTo>
                        <a:lnTo>
                          <a:pt x="99" y="16"/>
                        </a:lnTo>
                        <a:lnTo>
                          <a:pt x="99" y="17"/>
                        </a:lnTo>
                        <a:lnTo>
                          <a:pt x="98" y="17"/>
                        </a:lnTo>
                        <a:lnTo>
                          <a:pt x="97" y="18"/>
                        </a:lnTo>
                        <a:lnTo>
                          <a:pt x="96" y="18"/>
                        </a:lnTo>
                        <a:lnTo>
                          <a:pt x="95" y="19"/>
                        </a:lnTo>
                        <a:lnTo>
                          <a:pt x="94" y="19"/>
                        </a:lnTo>
                        <a:lnTo>
                          <a:pt x="93" y="19"/>
                        </a:lnTo>
                        <a:lnTo>
                          <a:pt x="92" y="20"/>
                        </a:lnTo>
                        <a:lnTo>
                          <a:pt x="91" y="20"/>
                        </a:lnTo>
                        <a:lnTo>
                          <a:pt x="90" y="20"/>
                        </a:lnTo>
                        <a:lnTo>
                          <a:pt x="89" y="20"/>
                        </a:lnTo>
                        <a:lnTo>
                          <a:pt x="89" y="21"/>
                        </a:lnTo>
                        <a:lnTo>
                          <a:pt x="88" y="21"/>
                        </a:lnTo>
                        <a:lnTo>
                          <a:pt x="87" y="21"/>
                        </a:lnTo>
                        <a:lnTo>
                          <a:pt x="86" y="21"/>
                        </a:lnTo>
                        <a:lnTo>
                          <a:pt x="85" y="21"/>
                        </a:lnTo>
                        <a:lnTo>
                          <a:pt x="85" y="22"/>
                        </a:lnTo>
                        <a:lnTo>
                          <a:pt x="84" y="22"/>
                        </a:lnTo>
                        <a:lnTo>
                          <a:pt x="83" y="22"/>
                        </a:lnTo>
                        <a:lnTo>
                          <a:pt x="82" y="22"/>
                        </a:lnTo>
                        <a:lnTo>
                          <a:pt x="81" y="22"/>
                        </a:lnTo>
                        <a:lnTo>
                          <a:pt x="80" y="23"/>
                        </a:lnTo>
                        <a:lnTo>
                          <a:pt x="79" y="23"/>
                        </a:lnTo>
                        <a:lnTo>
                          <a:pt x="78" y="23"/>
                        </a:lnTo>
                        <a:lnTo>
                          <a:pt x="77" y="23"/>
                        </a:lnTo>
                        <a:lnTo>
                          <a:pt x="76" y="23"/>
                        </a:lnTo>
                        <a:lnTo>
                          <a:pt x="75" y="23"/>
                        </a:lnTo>
                        <a:lnTo>
                          <a:pt x="74" y="24"/>
                        </a:lnTo>
                        <a:lnTo>
                          <a:pt x="73" y="24"/>
                        </a:lnTo>
                        <a:lnTo>
                          <a:pt x="72" y="24"/>
                        </a:lnTo>
                        <a:lnTo>
                          <a:pt x="71" y="24"/>
                        </a:lnTo>
                        <a:lnTo>
                          <a:pt x="70" y="24"/>
                        </a:lnTo>
                        <a:lnTo>
                          <a:pt x="69" y="24"/>
                        </a:lnTo>
                        <a:lnTo>
                          <a:pt x="68" y="24"/>
                        </a:lnTo>
                        <a:lnTo>
                          <a:pt x="67" y="24"/>
                        </a:lnTo>
                        <a:lnTo>
                          <a:pt x="66" y="24"/>
                        </a:lnTo>
                        <a:lnTo>
                          <a:pt x="65" y="25"/>
                        </a:lnTo>
                        <a:lnTo>
                          <a:pt x="64" y="25"/>
                        </a:lnTo>
                        <a:lnTo>
                          <a:pt x="63" y="25"/>
                        </a:lnTo>
                        <a:lnTo>
                          <a:pt x="62" y="25"/>
                        </a:lnTo>
                        <a:lnTo>
                          <a:pt x="61" y="25"/>
                        </a:lnTo>
                        <a:lnTo>
                          <a:pt x="60" y="25"/>
                        </a:lnTo>
                        <a:lnTo>
                          <a:pt x="59" y="25"/>
                        </a:lnTo>
                        <a:lnTo>
                          <a:pt x="58" y="25"/>
                        </a:lnTo>
                        <a:lnTo>
                          <a:pt x="57" y="25"/>
                        </a:lnTo>
                        <a:lnTo>
                          <a:pt x="56" y="25"/>
                        </a:lnTo>
                        <a:lnTo>
                          <a:pt x="55" y="25"/>
                        </a:lnTo>
                        <a:lnTo>
                          <a:pt x="54" y="25"/>
                        </a:lnTo>
                        <a:lnTo>
                          <a:pt x="53" y="25"/>
                        </a:lnTo>
                        <a:lnTo>
                          <a:pt x="52" y="25"/>
                        </a:lnTo>
                        <a:lnTo>
                          <a:pt x="51" y="25"/>
                        </a:lnTo>
                        <a:lnTo>
                          <a:pt x="50" y="25"/>
                        </a:lnTo>
                        <a:lnTo>
                          <a:pt x="49" y="25"/>
                        </a:lnTo>
                        <a:lnTo>
                          <a:pt x="48" y="25"/>
                        </a:lnTo>
                        <a:lnTo>
                          <a:pt x="47" y="25"/>
                        </a:lnTo>
                        <a:lnTo>
                          <a:pt x="46" y="25"/>
                        </a:lnTo>
                        <a:lnTo>
                          <a:pt x="45" y="25"/>
                        </a:lnTo>
                        <a:lnTo>
                          <a:pt x="44" y="25"/>
                        </a:lnTo>
                        <a:lnTo>
                          <a:pt x="43" y="25"/>
                        </a:lnTo>
                        <a:lnTo>
                          <a:pt x="42" y="25"/>
                        </a:lnTo>
                        <a:lnTo>
                          <a:pt x="41" y="25"/>
                        </a:lnTo>
                        <a:lnTo>
                          <a:pt x="40" y="25"/>
                        </a:lnTo>
                        <a:lnTo>
                          <a:pt x="39" y="25"/>
                        </a:lnTo>
                        <a:lnTo>
                          <a:pt x="38" y="25"/>
                        </a:lnTo>
                        <a:lnTo>
                          <a:pt x="37" y="25"/>
                        </a:lnTo>
                        <a:lnTo>
                          <a:pt x="36" y="25"/>
                        </a:lnTo>
                        <a:lnTo>
                          <a:pt x="35" y="25"/>
                        </a:lnTo>
                        <a:lnTo>
                          <a:pt x="34" y="25"/>
                        </a:lnTo>
                        <a:lnTo>
                          <a:pt x="33" y="25"/>
                        </a:lnTo>
                        <a:lnTo>
                          <a:pt x="32" y="25"/>
                        </a:lnTo>
                        <a:lnTo>
                          <a:pt x="31" y="25"/>
                        </a:lnTo>
                        <a:lnTo>
                          <a:pt x="30" y="25"/>
                        </a:lnTo>
                        <a:lnTo>
                          <a:pt x="29" y="25"/>
                        </a:lnTo>
                        <a:lnTo>
                          <a:pt x="29" y="24"/>
                        </a:lnTo>
                        <a:lnTo>
                          <a:pt x="28" y="24"/>
                        </a:lnTo>
                        <a:lnTo>
                          <a:pt x="27" y="24"/>
                        </a:lnTo>
                        <a:lnTo>
                          <a:pt x="26" y="24"/>
                        </a:lnTo>
                        <a:lnTo>
                          <a:pt x="25" y="24"/>
                        </a:lnTo>
                        <a:lnTo>
                          <a:pt x="24" y="24"/>
                        </a:lnTo>
                        <a:lnTo>
                          <a:pt x="23" y="24"/>
                        </a:lnTo>
                        <a:lnTo>
                          <a:pt x="22" y="24"/>
                        </a:lnTo>
                        <a:lnTo>
                          <a:pt x="21" y="23"/>
                        </a:lnTo>
                        <a:lnTo>
                          <a:pt x="20" y="23"/>
                        </a:lnTo>
                        <a:lnTo>
                          <a:pt x="19" y="23"/>
                        </a:lnTo>
                        <a:lnTo>
                          <a:pt x="18" y="23"/>
                        </a:lnTo>
                        <a:lnTo>
                          <a:pt x="17" y="23"/>
                        </a:lnTo>
                        <a:lnTo>
                          <a:pt x="16" y="23"/>
                        </a:lnTo>
                        <a:lnTo>
                          <a:pt x="15" y="22"/>
                        </a:lnTo>
                        <a:lnTo>
                          <a:pt x="14" y="22"/>
                        </a:lnTo>
                        <a:lnTo>
                          <a:pt x="13" y="22"/>
                        </a:lnTo>
                        <a:lnTo>
                          <a:pt x="12" y="22"/>
                        </a:lnTo>
                        <a:lnTo>
                          <a:pt x="11" y="21"/>
                        </a:lnTo>
                        <a:lnTo>
                          <a:pt x="10" y="21"/>
                        </a:lnTo>
                        <a:lnTo>
                          <a:pt x="9" y="21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6" y="20"/>
                        </a:lnTo>
                        <a:lnTo>
                          <a:pt x="5" y="19"/>
                        </a:lnTo>
                        <a:lnTo>
                          <a:pt x="4" y="19"/>
                        </a:lnTo>
                        <a:lnTo>
                          <a:pt x="3" y="18"/>
                        </a:lnTo>
                        <a:lnTo>
                          <a:pt x="2" y="18"/>
                        </a:lnTo>
                        <a:lnTo>
                          <a:pt x="2" y="17"/>
                        </a:lnTo>
                        <a:lnTo>
                          <a:pt x="1" y="17"/>
                        </a:lnTo>
                        <a:lnTo>
                          <a:pt x="1" y="16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47" name="Freeform 2182"/>
                  <p:cNvSpPr>
                    <a:spLocks noChangeArrowheads="1"/>
                  </p:cNvSpPr>
                  <p:nvPr/>
                </p:nvSpPr>
                <p:spPr bwMode="auto">
                  <a:xfrm>
                    <a:off x="237" y="29"/>
                    <a:ext cx="81" cy="229"/>
                  </a:xfrm>
                  <a:custGeom>
                    <a:avLst/>
                    <a:gdLst>
                      <a:gd name="T0" fmla="*/ 2 w 81"/>
                      <a:gd name="T1" fmla="*/ 0 h 229"/>
                      <a:gd name="T2" fmla="*/ 72 w 81"/>
                      <a:gd name="T3" fmla="*/ 3 h 229"/>
                      <a:gd name="T4" fmla="*/ 77 w 81"/>
                      <a:gd name="T5" fmla="*/ 5 h 229"/>
                      <a:gd name="T6" fmla="*/ 81 w 81"/>
                      <a:gd name="T7" fmla="*/ 10 h 229"/>
                      <a:gd name="T8" fmla="*/ 78 w 81"/>
                      <a:gd name="T9" fmla="*/ 211 h 229"/>
                      <a:gd name="T10" fmla="*/ 75 w 81"/>
                      <a:gd name="T11" fmla="*/ 216 h 229"/>
                      <a:gd name="T12" fmla="*/ 70 w 81"/>
                      <a:gd name="T13" fmla="*/ 220 h 229"/>
                      <a:gd name="T14" fmla="*/ 0 w 81"/>
                      <a:gd name="T15" fmla="*/ 229 h 229"/>
                      <a:gd name="T16" fmla="*/ 2 w 81"/>
                      <a:gd name="T17" fmla="*/ 0 h 2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1"/>
                      <a:gd name="T28" fmla="*/ 0 h 229"/>
                      <a:gd name="T29" fmla="*/ 81 w 81"/>
                      <a:gd name="T30" fmla="*/ 229 h 22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1" h="229">
                        <a:moveTo>
                          <a:pt x="2" y="0"/>
                        </a:moveTo>
                        <a:lnTo>
                          <a:pt x="72" y="3"/>
                        </a:lnTo>
                        <a:cubicBezTo>
                          <a:pt x="72" y="3"/>
                          <a:pt x="75" y="4"/>
                          <a:pt x="77" y="5"/>
                        </a:cubicBezTo>
                        <a:cubicBezTo>
                          <a:pt x="77" y="5"/>
                          <a:pt x="79" y="7"/>
                          <a:pt x="81" y="10"/>
                        </a:cubicBezTo>
                        <a:lnTo>
                          <a:pt x="78" y="211"/>
                        </a:lnTo>
                        <a:cubicBezTo>
                          <a:pt x="78" y="211"/>
                          <a:pt x="77" y="214"/>
                          <a:pt x="75" y="216"/>
                        </a:cubicBezTo>
                        <a:cubicBezTo>
                          <a:pt x="75" y="216"/>
                          <a:pt x="73" y="219"/>
                          <a:pt x="70" y="220"/>
                        </a:cubicBezTo>
                        <a:lnTo>
                          <a:pt x="0" y="229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48" name="Freeform 2183"/>
                  <p:cNvSpPr>
                    <a:spLocks noChangeArrowheads="1"/>
                  </p:cNvSpPr>
                  <p:nvPr/>
                </p:nvSpPr>
                <p:spPr bwMode="auto">
                  <a:xfrm>
                    <a:off x="157" y="29"/>
                    <a:ext cx="88" cy="229"/>
                  </a:xfrm>
                  <a:custGeom>
                    <a:avLst/>
                    <a:gdLst>
                      <a:gd name="T0" fmla="*/ 55 w 87"/>
                      <a:gd name="T1" fmla="*/ 5 h 228"/>
                      <a:gd name="T2" fmla="*/ 82 w 87"/>
                      <a:gd name="T3" fmla="*/ 0 h 228"/>
                      <a:gd name="T4" fmla="*/ 85 w 87"/>
                      <a:gd name="T5" fmla="*/ 0 h 228"/>
                      <a:gd name="T6" fmla="*/ 88 w 87"/>
                      <a:gd name="T7" fmla="*/ 3 h 228"/>
                      <a:gd name="T8" fmla="*/ 89 w 87"/>
                      <a:gd name="T9" fmla="*/ 7 h 228"/>
                      <a:gd name="T10" fmla="*/ 88 w 87"/>
                      <a:gd name="T11" fmla="*/ 224 h 228"/>
                      <a:gd name="T12" fmla="*/ 86 w 87"/>
                      <a:gd name="T13" fmla="*/ 227 h 228"/>
                      <a:gd name="T14" fmla="*/ 84 w 87"/>
                      <a:gd name="T15" fmla="*/ 230 h 228"/>
                      <a:gd name="T16" fmla="*/ 81 w 87"/>
                      <a:gd name="T17" fmla="*/ 230 h 228"/>
                      <a:gd name="T18" fmla="*/ 0 w 87"/>
                      <a:gd name="T19" fmla="*/ 198 h 228"/>
                      <a:gd name="T20" fmla="*/ 61 w 87"/>
                      <a:gd name="T21" fmla="*/ 192 h 228"/>
                      <a:gd name="T22" fmla="*/ 55 w 87"/>
                      <a:gd name="T23" fmla="*/ 5 h 22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7"/>
                      <a:gd name="T37" fmla="*/ 0 h 228"/>
                      <a:gd name="T38" fmla="*/ 87 w 87"/>
                      <a:gd name="T39" fmla="*/ 228 h 22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7" h="228">
                        <a:moveTo>
                          <a:pt x="53" y="5"/>
                        </a:moveTo>
                        <a:lnTo>
                          <a:pt x="80" y="0"/>
                        </a:lnTo>
                        <a:cubicBezTo>
                          <a:pt x="80" y="0"/>
                          <a:pt x="81" y="0"/>
                          <a:pt x="83" y="0"/>
                        </a:cubicBezTo>
                        <a:cubicBezTo>
                          <a:pt x="83" y="0"/>
                          <a:pt x="84" y="1"/>
                          <a:pt x="86" y="3"/>
                        </a:cubicBezTo>
                        <a:cubicBezTo>
                          <a:pt x="86" y="3"/>
                          <a:pt x="87" y="5"/>
                          <a:pt x="87" y="7"/>
                        </a:cubicBezTo>
                        <a:lnTo>
                          <a:pt x="86" y="222"/>
                        </a:lnTo>
                        <a:cubicBezTo>
                          <a:pt x="86" y="222"/>
                          <a:pt x="85" y="224"/>
                          <a:pt x="84" y="225"/>
                        </a:cubicBezTo>
                        <a:cubicBezTo>
                          <a:pt x="84" y="225"/>
                          <a:pt x="83" y="227"/>
                          <a:pt x="82" y="228"/>
                        </a:cubicBezTo>
                        <a:cubicBezTo>
                          <a:pt x="82" y="228"/>
                          <a:pt x="80" y="229"/>
                          <a:pt x="79" y="228"/>
                        </a:cubicBezTo>
                        <a:lnTo>
                          <a:pt x="0" y="196"/>
                        </a:lnTo>
                        <a:lnTo>
                          <a:pt x="59" y="190"/>
                        </a:lnTo>
                        <a:lnTo>
                          <a:pt x="53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49" name="Freeform 2184"/>
                  <p:cNvSpPr>
                    <a:spLocks noChangeArrowheads="1"/>
                  </p:cNvSpPr>
                  <p:nvPr/>
                </p:nvSpPr>
                <p:spPr bwMode="auto">
                  <a:xfrm>
                    <a:off x="169" y="39"/>
                    <a:ext cx="68" cy="208"/>
                  </a:xfrm>
                  <a:custGeom>
                    <a:avLst/>
                    <a:gdLst>
                      <a:gd name="T0" fmla="*/ 42 w 68"/>
                      <a:gd name="T1" fmla="*/ 3 h 208"/>
                      <a:gd name="T2" fmla="*/ 64 w 68"/>
                      <a:gd name="T3" fmla="*/ 0 h 208"/>
                      <a:gd name="T4" fmla="*/ 65 w 68"/>
                      <a:gd name="T5" fmla="*/ 0 h 208"/>
                      <a:gd name="T6" fmla="*/ 67 w 68"/>
                      <a:gd name="T7" fmla="*/ 1 h 208"/>
                      <a:gd name="T8" fmla="*/ 68 w 68"/>
                      <a:gd name="T9" fmla="*/ 3 h 208"/>
                      <a:gd name="T10" fmla="*/ 66 w 68"/>
                      <a:gd name="T11" fmla="*/ 203 h 208"/>
                      <a:gd name="T12" fmla="*/ 66 w 68"/>
                      <a:gd name="T13" fmla="*/ 206 h 208"/>
                      <a:gd name="T14" fmla="*/ 64 w 68"/>
                      <a:gd name="T15" fmla="*/ 207 h 208"/>
                      <a:gd name="T16" fmla="*/ 62 w 68"/>
                      <a:gd name="T17" fmla="*/ 208 h 208"/>
                      <a:gd name="T18" fmla="*/ 0 w 68"/>
                      <a:gd name="T19" fmla="*/ 185 h 208"/>
                      <a:gd name="T20" fmla="*/ 47 w 68"/>
                      <a:gd name="T21" fmla="*/ 180 h 208"/>
                      <a:gd name="T22" fmla="*/ 42 w 68"/>
                      <a:gd name="T23" fmla="*/ 3 h 20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8"/>
                      <a:gd name="T37" fmla="*/ 0 h 208"/>
                      <a:gd name="T38" fmla="*/ 68 w 68"/>
                      <a:gd name="T39" fmla="*/ 208 h 20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8" h="208">
                        <a:moveTo>
                          <a:pt x="42" y="3"/>
                        </a:moveTo>
                        <a:lnTo>
                          <a:pt x="64" y="0"/>
                        </a:lnTo>
                        <a:cubicBezTo>
                          <a:pt x="64" y="0"/>
                          <a:pt x="65" y="0"/>
                          <a:pt x="65" y="0"/>
                        </a:cubicBezTo>
                        <a:cubicBezTo>
                          <a:pt x="65" y="0"/>
                          <a:pt x="66" y="0"/>
                          <a:pt x="67" y="1"/>
                        </a:cubicBezTo>
                        <a:cubicBezTo>
                          <a:pt x="67" y="1"/>
                          <a:pt x="68" y="2"/>
                          <a:pt x="68" y="3"/>
                        </a:cubicBezTo>
                        <a:lnTo>
                          <a:pt x="66" y="203"/>
                        </a:lnTo>
                        <a:cubicBezTo>
                          <a:pt x="66" y="203"/>
                          <a:pt x="66" y="205"/>
                          <a:pt x="66" y="206"/>
                        </a:cubicBezTo>
                        <a:cubicBezTo>
                          <a:pt x="66" y="206"/>
                          <a:pt x="65" y="207"/>
                          <a:pt x="64" y="207"/>
                        </a:cubicBezTo>
                        <a:cubicBezTo>
                          <a:pt x="64" y="207"/>
                          <a:pt x="63" y="208"/>
                          <a:pt x="62" y="208"/>
                        </a:cubicBezTo>
                        <a:lnTo>
                          <a:pt x="0" y="185"/>
                        </a:lnTo>
                        <a:lnTo>
                          <a:pt x="47" y="180"/>
                        </a:lnTo>
                        <a:lnTo>
                          <a:pt x="42" y="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50" name="Freeform 218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2" cy="241"/>
                  </a:xfrm>
                  <a:custGeom>
                    <a:avLst/>
                    <a:gdLst>
                      <a:gd name="T0" fmla="*/ 3 w 12"/>
                      <a:gd name="T1" fmla="*/ 0 h 241"/>
                      <a:gd name="T2" fmla="*/ 0 w 12"/>
                      <a:gd name="T3" fmla="*/ 3 h 241"/>
                      <a:gd name="T4" fmla="*/ 9 w 12"/>
                      <a:gd name="T5" fmla="*/ 240 h 241"/>
                      <a:gd name="T6" fmla="*/ 12 w 12"/>
                      <a:gd name="T7" fmla="*/ 241 h 241"/>
                      <a:gd name="T8" fmla="*/ 3 w 12"/>
                      <a:gd name="T9" fmla="*/ 0 h 2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241"/>
                      <a:gd name="T17" fmla="*/ 12 w 12"/>
                      <a:gd name="T18" fmla="*/ 241 h 2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241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9" y="240"/>
                        </a:lnTo>
                        <a:lnTo>
                          <a:pt x="12" y="241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51" name="Freeform 2186"/>
                  <p:cNvSpPr>
                    <a:spLocks noChangeArrowheads="1"/>
                  </p:cNvSpPr>
                  <p:nvPr/>
                </p:nvSpPr>
                <p:spPr bwMode="auto">
                  <a:xfrm>
                    <a:off x="99" y="229"/>
                    <a:ext cx="37" cy="31"/>
                  </a:xfrm>
                  <a:custGeom>
                    <a:avLst/>
                    <a:gdLst>
                      <a:gd name="T0" fmla="*/ 34 w 36"/>
                      <a:gd name="T1" fmla="*/ 0 h 31"/>
                      <a:gd name="T2" fmla="*/ 38 w 36"/>
                      <a:gd name="T3" fmla="*/ 26 h 31"/>
                      <a:gd name="T4" fmla="*/ 1 w 36"/>
                      <a:gd name="T5" fmla="*/ 31 h 31"/>
                      <a:gd name="T6" fmla="*/ 0 w 36"/>
                      <a:gd name="T7" fmla="*/ 3 h 31"/>
                      <a:gd name="T8" fmla="*/ 34 w 36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31"/>
                      <a:gd name="T17" fmla="*/ 36 w 36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31">
                        <a:moveTo>
                          <a:pt x="32" y="0"/>
                        </a:moveTo>
                        <a:lnTo>
                          <a:pt x="36" y="26"/>
                        </a:lnTo>
                        <a:lnTo>
                          <a:pt x="1" y="31"/>
                        </a:lnTo>
                        <a:lnTo>
                          <a:pt x="0" y="3"/>
                        </a:lnTo>
                        <a:lnTo>
                          <a:pt x="3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52" name="Freeform 2187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232"/>
                    <a:ext cx="6" cy="28"/>
                  </a:xfrm>
                  <a:custGeom>
                    <a:avLst/>
                    <a:gdLst>
                      <a:gd name="T0" fmla="*/ 0 w 6"/>
                      <a:gd name="T1" fmla="*/ 0 h 27"/>
                      <a:gd name="T2" fmla="*/ 1 w 6"/>
                      <a:gd name="T3" fmla="*/ 28 h 27"/>
                      <a:gd name="T4" fmla="*/ 6 w 6"/>
                      <a:gd name="T5" fmla="*/ 29 h 27"/>
                      <a:gd name="T6" fmla="*/ 4 w 6"/>
                      <a:gd name="T7" fmla="*/ 0 h 27"/>
                      <a:gd name="T8" fmla="*/ 0 w 6"/>
                      <a:gd name="T9" fmla="*/ 0 h 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27"/>
                      <a:gd name="T17" fmla="*/ 6 w 6"/>
                      <a:gd name="T18" fmla="*/ 27 h 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27">
                        <a:moveTo>
                          <a:pt x="0" y="0"/>
                        </a:moveTo>
                        <a:lnTo>
                          <a:pt x="1" y="26"/>
                        </a:lnTo>
                        <a:lnTo>
                          <a:pt x="6" y="27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53" name="Freeform 2188"/>
                  <p:cNvSpPr>
                    <a:spLocks noChangeArrowheads="1"/>
                  </p:cNvSpPr>
                  <p:nvPr/>
                </p:nvSpPr>
                <p:spPr bwMode="auto">
                  <a:xfrm>
                    <a:off x="83" y="272"/>
                    <a:ext cx="87" cy="13"/>
                  </a:xfrm>
                  <a:custGeom>
                    <a:avLst/>
                    <a:gdLst>
                      <a:gd name="T0" fmla="*/ 0 w 86"/>
                      <a:gd name="T1" fmla="*/ 9 h 13"/>
                      <a:gd name="T2" fmla="*/ 88 w 86"/>
                      <a:gd name="T3" fmla="*/ 6 h 13"/>
                      <a:gd name="T4" fmla="*/ 87 w 86"/>
                      <a:gd name="T5" fmla="*/ 0 h 13"/>
                      <a:gd name="T6" fmla="*/ 4 w 86"/>
                      <a:gd name="T7" fmla="*/ 5 h 13"/>
                      <a:gd name="T8" fmla="*/ 0 w 86"/>
                      <a:gd name="T9" fmla="*/ 9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6"/>
                      <a:gd name="T16" fmla="*/ 0 h 13"/>
                      <a:gd name="T17" fmla="*/ 86 w 86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6" h="13">
                        <a:moveTo>
                          <a:pt x="0" y="9"/>
                        </a:moveTo>
                        <a:cubicBezTo>
                          <a:pt x="0" y="9"/>
                          <a:pt x="43" y="18"/>
                          <a:pt x="86" y="6"/>
                        </a:cubicBezTo>
                        <a:lnTo>
                          <a:pt x="85" y="0"/>
                        </a:lnTo>
                        <a:cubicBezTo>
                          <a:pt x="85" y="0"/>
                          <a:pt x="45" y="12"/>
                          <a:pt x="4" y="5"/>
                        </a:cubicBezTo>
                        <a:lnTo>
                          <a:pt x="0" y="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54" name="Freeform 2189"/>
                  <p:cNvSpPr>
                    <a:spLocks noChangeArrowheads="1"/>
                  </p:cNvSpPr>
                  <p:nvPr/>
                </p:nvSpPr>
                <p:spPr bwMode="auto">
                  <a:xfrm>
                    <a:off x="108" y="276"/>
                    <a:ext cx="38" cy="3"/>
                  </a:xfrm>
                  <a:custGeom>
                    <a:avLst/>
                    <a:gdLst>
                      <a:gd name="T0" fmla="*/ 0 w 38"/>
                      <a:gd name="T1" fmla="*/ 2 h 3"/>
                      <a:gd name="T2" fmla="*/ 38 w 38"/>
                      <a:gd name="T3" fmla="*/ 0 h 3"/>
                      <a:gd name="T4" fmla="*/ 0 w 38"/>
                      <a:gd name="T5" fmla="*/ 2 h 3"/>
                      <a:gd name="T6" fmla="*/ 0 60000 65536"/>
                      <a:gd name="T7" fmla="*/ 0 60000 65536"/>
                      <a:gd name="T8" fmla="*/ 0 60000 65536"/>
                      <a:gd name="T9" fmla="*/ 0 w 38"/>
                      <a:gd name="T10" fmla="*/ 0 h 3"/>
                      <a:gd name="T11" fmla="*/ 38 w 38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" h="3">
                        <a:moveTo>
                          <a:pt x="0" y="2"/>
                        </a:moveTo>
                        <a:cubicBezTo>
                          <a:pt x="0" y="2"/>
                          <a:pt x="19" y="4"/>
                          <a:pt x="38" y="0"/>
                        </a:cubicBezTo>
                        <a:cubicBezTo>
                          <a:pt x="38" y="0"/>
                          <a:pt x="19" y="1"/>
                          <a:pt x="0" y="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55" name="Freeform 2190"/>
                  <p:cNvSpPr>
                    <a:spLocks noChangeArrowheads="1"/>
                  </p:cNvSpPr>
                  <p:nvPr/>
                </p:nvSpPr>
                <p:spPr bwMode="auto">
                  <a:xfrm>
                    <a:off x="99" y="255"/>
                    <a:ext cx="37" cy="19"/>
                  </a:xfrm>
                  <a:custGeom>
                    <a:avLst/>
                    <a:gdLst>
                      <a:gd name="T0" fmla="*/ 2 w 37"/>
                      <a:gd name="T1" fmla="*/ 4 h 19"/>
                      <a:gd name="T2" fmla="*/ 0 w 37"/>
                      <a:gd name="T3" fmla="*/ 17 h 19"/>
                      <a:gd name="T4" fmla="*/ 32 w 37"/>
                      <a:gd name="T5" fmla="*/ 17 h 19"/>
                      <a:gd name="T6" fmla="*/ 37 w 37"/>
                      <a:gd name="T7" fmla="*/ 0 h 19"/>
                      <a:gd name="T8" fmla="*/ 2 w 37"/>
                      <a:gd name="T9" fmla="*/ 4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19"/>
                      <a:gd name="T17" fmla="*/ 37 w 37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19">
                        <a:moveTo>
                          <a:pt x="2" y="4"/>
                        </a:moveTo>
                        <a:lnTo>
                          <a:pt x="0" y="17"/>
                        </a:lnTo>
                        <a:cubicBezTo>
                          <a:pt x="0" y="17"/>
                          <a:pt x="16" y="20"/>
                          <a:pt x="32" y="17"/>
                        </a:cubicBezTo>
                        <a:lnTo>
                          <a:pt x="37" y="0"/>
                        </a:lnTo>
                        <a:lnTo>
                          <a:pt x="2" y="4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56" name="Freeform 2191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259"/>
                    <a:ext cx="6" cy="14"/>
                  </a:xfrm>
                  <a:custGeom>
                    <a:avLst/>
                    <a:gdLst>
                      <a:gd name="T0" fmla="*/ 0 w 6"/>
                      <a:gd name="T1" fmla="*/ 0 h 14"/>
                      <a:gd name="T2" fmla="*/ 0 w 6"/>
                      <a:gd name="T3" fmla="*/ 14 h 14"/>
                      <a:gd name="T4" fmla="*/ 3 w 6"/>
                      <a:gd name="T5" fmla="*/ 13 h 14"/>
                      <a:gd name="T6" fmla="*/ 6 w 6"/>
                      <a:gd name="T7" fmla="*/ 1 h 14"/>
                      <a:gd name="T8" fmla="*/ 0 w 6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"/>
                      <a:gd name="T17" fmla="*/ 6 w 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3" y="13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57" name="Freeform 2192"/>
                  <p:cNvSpPr>
                    <a:spLocks noChangeArrowheads="1"/>
                  </p:cNvSpPr>
                  <p:nvPr/>
                </p:nvSpPr>
                <p:spPr bwMode="auto">
                  <a:xfrm>
                    <a:off x="227" y="29"/>
                    <a:ext cx="18" cy="189"/>
                  </a:xfrm>
                  <a:custGeom>
                    <a:avLst/>
                    <a:gdLst>
                      <a:gd name="T0" fmla="*/ 0 w 17"/>
                      <a:gd name="T1" fmla="*/ 1 h 189"/>
                      <a:gd name="T2" fmla="*/ 4 w 17"/>
                      <a:gd name="T3" fmla="*/ 182 h 189"/>
                      <a:gd name="T4" fmla="*/ 11 w 17"/>
                      <a:gd name="T5" fmla="*/ 188 h 189"/>
                      <a:gd name="T6" fmla="*/ 18 w 17"/>
                      <a:gd name="T7" fmla="*/ 189 h 189"/>
                      <a:gd name="T8" fmla="*/ 19 w 17"/>
                      <a:gd name="T9" fmla="*/ 8 h 189"/>
                      <a:gd name="T10" fmla="*/ 18 w 17"/>
                      <a:gd name="T11" fmla="*/ 4 h 189"/>
                      <a:gd name="T12" fmla="*/ 16 w 17"/>
                      <a:gd name="T13" fmla="*/ 1 h 189"/>
                      <a:gd name="T14" fmla="*/ 13 w 17"/>
                      <a:gd name="T15" fmla="*/ 0 h 189"/>
                      <a:gd name="T16" fmla="*/ 0 w 17"/>
                      <a:gd name="T17" fmla="*/ 1 h 18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"/>
                      <a:gd name="T28" fmla="*/ 0 h 189"/>
                      <a:gd name="T29" fmla="*/ 17 w 17"/>
                      <a:gd name="T30" fmla="*/ 189 h 18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" h="189">
                        <a:moveTo>
                          <a:pt x="0" y="1"/>
                        </a:moveTo>
                        <a:lnTo>
                          <a:pt x="4" y="182"/>
                        </a:lnTo>
                        <a:cubicBezTo>
                          <a:pt x="4" y="182"/>
                          <a:pt x="6" y="186"/>
                          <a:pt x="9" y="188"/>
                        </a:cubicBezTo>
                        <a:cubicBezTo>
                          <a:pt x="9" y="188"/>
                          <a:pt x="12" y="189"/>
                          <a:pt x="16" y="189"/>
                        </a:cubicBezTo>
                        <a:lnTo>
                          <a:pt x="17" y="8"/>
                        </a:lnTo>
                        <a:cubicBezTo>
                          <a:pt x="17" y="8"/>
                          <a:pt x="17" y="6"/>
                          <a:pt x="16" y="4"/>
                        </a:cubicBezTo>
                        <a:cubicBezTo>
                          <a:pt x="16" y="4"/>
                          <a:pt x="16" y="2"/>
                          <a:pt x="14" y="1"/>
                        </a:cubicBezTo>
                        <a:cubicBezTo>
                          <a:pt x="14" y="1"/>
                          <a:pt x="12" y="0"/>
                          <a:pt x="11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58" name="Freeform 2193"/>
                  <p:cNvSpPr>
                    <a:spLocks noChangeArrowheads="1"/>
                  </p:cNvSpPr>
                  <p:nvPr/>
                </p:nvSpPr>
                <p:spPr bwMode="auto">
                  <a:xfrm>
                    <a:off x="251" y="29"/>
                    <a:ext cx="59" cy="216"/>
                  </a:xfrm>
                  <a:custGeom>
                    <a:avLst/>
                    <a:gdLst>
                      <a:gd name="T0" fmla="*/ 0 w 59"/>
                      <a:gd name="T1" fmla="*/ 0 h 215"/>
                      <a:gd name="T2" fmla="*/ 4 w 59"/>
                      <a:gd name="T3" fmla="*/ 9 h 215"/>
                      <a:gd name="T4" fmla="*/ 1 w 59"/>
                      <a:gd name="T5" fmla="*/ 209 h 215"/>
                      <a:gd name="T6" fmla="*/ 2 w 59"/>
                      <a:gd name="T7" fmla="*/ 214 h 215"/>
                      <a:gd name="T8" fmla="*/ 6 w 59"/>
                      <a:gd name="T9" fmla="*/ 217 h 215"/>
                      <a:gd name="T10" fmla="*/ 51 w 59"/>
                      <a:gd name="T11" fmla="*/ 211 h 215"/>
                      <a:gd name="T12" fmla="*/ 53 w 59"/>
                      <a:gd name="T13" fmla="*/ 209 h 215"/>
                      <a:gd name="T14" fmla="*/ 55 w 59"/>
                      <a:gd name="T15" fmla="*/ 207 h 215"/>
                      <a:gd name="T16" fmla="*/ 56 w 59"/>
                      <a:gd name="T17" fmla="*/ 203 h 215"/>
                      <a:gd name="T18" fmla="*/ 59 w 59"/>
                      <a:gd name="T19" fmla="*/ 11 h 215"/>
                      <a:gd name="T20" fmla="*/ 58 w 59"/>
                      <a:gd name="T21" fmla="*/ 7 h 215"/>
                      <a:gd name="T22" fmla="*/ 56 w 59"/>
                      <a:gd name="T23" fmla="*/ 4 h 215"/>
                      <a:gd name="T24" fmla="*/ 53 w 59"/>
                      <a:gd name="T25" fmla="*/ 2 h 215"/>
                      <a:gd name="T26" fmla="*/ 0 w 59"/>
                      <a:gd name="T27" fmla="*/ 0 h 21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9"/>
                      <a:gd name="T43" fmla="*/ 0 h 215"/>
                      <a:gd name="T44" fmla="*/ 59 w 59"/>
                      <a:gd name="T45" fmla="*/ 215 h 21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9" h="215">
                        <a:moveTo>
                          <a:pt x="0" y="0"/>
                        </a:moveTo>
                        <a:cubicBezTo>
                          <a:pt x="0" y="0"/>
                          <a:pt x="2" y="4"/>
                          <a:pt x="4" y="9"/>
                        </a:cubicBezTo>
                        <a:lnTo>
                          <a:pt x="1" y="207"/>
                        </a:lnTo>
                        <a:cubicBezTo>
                          <a:pt x="1" y="207"/>
                          <a:pt x="1" y="210"/>
                          <a:pt x="2" y="212"/>
                        </a:cubicBezTo>
                        <a:cubicBezTo>
                          <a:pt x="2" y="212"/>
                          <a:pt x="4" y="214"/>
                          <a:pt x="6" y="215"/>
                        </a:cubicBezTo>
                        <a:lnTo>
                          <a:pt x="51" y="209"/>
                        </a:lnTo>
                        <a:cubicBezTo>
                          <a:pt x="51" y="209"/>
                          <a:pt x="52" y="209"/>
                          <a:pt x="53" y="207"/>
                        </a:cubicBezTo>
                        <a:cubicBezTo>
                          <a:pt x="53" y="207"/>
                          <a:pt x="54" y="206"/>
                          <a:pt x="55" y="205"/>
                        </a:cubicBezTo>
                        <a:cubicBezTo>
                          <a:pt x="55" y="205"/>
                          <a:pt x="56" y="203"/>
                          <a:pt x="56" y="201"/>
                        </a:cubicBezTo>
                        <a:lnTo>
                          <a:pt x="59" y="11"/>
                        </a:lnTo>
                        <a:cubicBezTo>
                          <a:pt x="59" y="11"/>
                          <a:pt x="59" y="9"/>
                          <a:pt x="58" y="7"/>
                        </a:cubicBezTo>
                        <a:cubicBezTo>
                          <a:pt x="58" y="7"/>
                          <a:pt x="57" y="5"/>
                          <a:pt x="56" y="4"/>
                        </a:cubicBezTo>
                        <a:cubicBezTo>
                          <a:pt x="56" y="4"/>
                          <a:pt x="54" y="3"/>
                          <a:pt x="53" y="2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59" name="Freeform 2194"/>
                  <p:cNvSpPr>
                    <a:spLocks noChangeArrowheads="1"/>
                  </p:cNvSpPr>
                  <p:nvPr/>
                </p:nvSpPr>
                <p:spPr bwMode="auto">
                  <a:xfrm>
                    <a:off x="254" y="43"/>
                    <a:ext cx="56" cy="200"/>
                  </a:xfrm>
                  <a:custGeom>
                    <a:avLst/>
                    <a:gdLst>
                      <a:gd name="T0" fmla="*/ 13 w 56"/>
                      <a:gd name="T1" fmla="*/ 200 h 200"/>
                      <a:gd name="T2" fmla="*/ 13 w 56"/>
                      <a:gd name="T3" fmla="*/ 189 h 200"/>
                      <a:gd name="T4" fmla="*/ 41 w 56"/>
                      <a:gd name="T5" fmla="*/ 186 h 200"/>
                      <a:gd name="T6" fmla="*/ 41 w 56"/>
                      <a:gd name="T7" fmla="*/ 197 h 200"/>
                      <a:gd name="T8" fmla="*/ 13 w 56"/>
                      <a:gd name="T9" fmla="*/ 200 h 200"/>
                      <a:gd name="T10" fmla="*/ 0 w 56"/>
                      <a:gd name="T11" fmla="*/ 105 h 200"/>
                      <a:gd name="T12" fmla="*/ 53 w 56"/>
                      <a:gd name="T13" fmla="*/ 103 h 200"/>
                      <a:gd name="T14" fmla="*/ 53 w 56"/>
                      <a:gd name="T15" fmla="*/ 103 h 200"/>
                      <a:gd name="T16" fmla="*/ 0 w 56"/>
                      <a:gd name="T17" fmla="*/ 105 h 200"/>
                      <a:gd name="T18" fmla="*/ 9 w 56"/>
                      <a:gd name="T19" fmla="*/ 88 h 200"/>
                      <a:gd name="T20" fmla="*/ 46 w 56"/>
                      <a:gd name="T21" fmla="*/ 87 h 200"/>
                      <a:gd name="T22" fmla="*/ 46 w 56"/>
                      <a:gd name="T23" fmla="*/ 99 h 200"/>
                      <a:gd name="T24" fmla="*/ 9 w 56"/>
                      <a:gd name="T25" fmla="*/ 100 h 200"/>
                      <a:gd name="T26" fmla="*/ 9 w 56"/>
                      <a:gd name="T27" fmla="*/ 88 h 200"/>
                      <a:gd name="T28" fmla="*/ 0 w 56"/>
                      <a:gd name="T29" fmla="*/ 83 h 200"/>
                      <a:gd name="T30" fmla="*/ 54 w 56"/>
                      <a:gd name="T31" fmla="*/ 82 h 200"/>
                      <a:gd name="T32" fmla="*/ 54 w 56"/>
                      <a:gd name="T33" fmla="*/ 82 h 200"/>
                      <a:gd name="T34" fmla="*/ 0 w 56"/>
                      <a:gd name="T35" fmla="*/ 83 h 200"/>
                      <a:gd name="T36" fmla="*/ 0 w 56"/>
                      <a:gd name="T37" fmla="*/ 55 h 200"/>
                      <a:gd name="T38" fmla="*/ 54 w 56"/>
                      <a:gd name="T39" fmla="*/ 55 h 200"/>
                      <a:gd name="T40" fmla="*/ 54 w 56"/>
                      <a:gd name="T41" fmla="*/ 55 h 200"/>
                      <a:gd name="T42" fmla="*/ 0 w 56"/>
                      <a:gd name="T43" fmla="*/ 55 h 200"/>
                      <a:gd name="T44" fmla="*/ 0 w 56"/>
                      <a:gd name="T45" fmla="*/ 25 h 200"/>
                      <a:gd name="T46" fmla="*/ 55 w 56"/>
                      <a:gd name="T47" fmla="*/ 27 h 200"/>
                      <a:gd name="T48" fmla="*/ 55 w 56"/>
                      <a:gd name="T49" fmla="*/ 27 h 200"/>
                      <a:gd name="T50" fmla="*/ 0 w 56"/>
                      <a:gd name="T51" fmla="*/ 25 h 200"/>
                      <a:gd name="T52" fmla="*/ 1 w 56"/>
                      <a:gd name="T53" fmla="*/ 12 h 200"/>
                      <a:gd name="T54" fmla="*/ 56 w 56"/>
                      <a:gd name="T55" fmla="*/ 13 h 200"/>
                      <a:gd name="T56" fmla="*/ 56 w 56"/>
                      <a:gd name="T57" fmla="*/ 13 h 200"/>
                      <a:gd name="T58" fmla="*/ 1 w 56"/>
                      <a:gd name="T59" fmla="*/ 12 h 200"/>
                      <a:gd name="T60" fmla="*/ 1 w 56"/>
                      <a:gd name="T61" fmla="*/ 0 h 200"/>
                      <a:gd name="T62" fmla="*/ 56 w 56"/>
                      <a:gd name="T63" fmla="*/ 1 h 200"/>
                      <a:gd name="T64" fmla="*/ 56 w 56"/>
                      <a:gd name="T65" fmla="*/ 1 h 200"/>
                      <a:gd name="T66" fmla="*/ 1 w 56"/>
                      <a:gd name="T67" fmla="*/ 0 h 20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56"/>
                      <a:gd name="T103" fmla="*/ 0 h 200"/>
                      <a:gd name="T104" fmla="*/ 56 w 56"/>
                      <a:gd name="T105" fmla="*/ 200 h 20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56" h="200">
                        <a:moveTo>
                          <a:pt x="13" y="200"/>
                        </a:moveTo>
                        <a:lnTo>
                          <a:pt x="13" y="189"/>
                        </a:lnTo>
                        <a:lnTo>
                          <a:pt x="41" y="186"/>
                        </a:lnTo>
                        <a:lnTo>
                          <a:pt x="41" y="197"/>
                        </a:lnTo>
                        <a:lnTo>
                          <a:pt x="13" y="200"/>
                        </a:lnTo>
                        <a:moveTo>
                          <a:pt x="0" y="105"/>
                        </a:moveTo>
                        <a:lnTo>
                          <a:pt x="53" y="103"/>
                        </a:lnTo>
                        <a:lnTo>
                          <a:pt x="0" y="105"/>
                        </a:lnTo>
                        <a:moveTo>
                          <a:pt x="9" y="88"/>
                        </a:moveTo>
                        <a:lnTo>
                          <a:pt x="46" y="87"/>
                        </a:lnTo>
                        <a:lnTo>
                          <a:pt x="46" y="99"/>
                        </a:lnTo>
                        <a:lnTo>
                          <a:pt x="9" y="100"/>
                        </a:lnTo>
                        <a:lnTo>
                          <a:pt x="9" y="88"/>
                        </a:lnTo>
                        <a:moveTo>
                          <a:pt x="0" y="83"/>
                        </a:moveTo>
                        <a:lnTo>
                          <a:pt x="54" y="82"/>
                        </a:lnTo>
                        <a:lnTo>
                          <a:pt x="0" y="83"/>
                        </a:lnTo>
                        <a:moveTo>
                          <a:pt x="0" y="55"/>
                        </a:moveTo>
                        <a:lnTo>
                          <a:pt x="54" y="55"/>
                        </a:lnTo>
                        <a:lnTo>
                          <a:pt x="0" y="55"/>
                        </a:lnTo>
                        <a:moveTo>
                          <a:pt x="0" y="25"/>
                        </a:moveTo>
                        <a:lnTo>
                          <a:pt x="55" y="27"/>
                        </a:lnTo>
                        <a:lnTo>
                          <a:pt x="0" y="25"/>
                        </a:lnTo>
                        <a:moveTo>
                          <a:pt x="1" y="12"/>
                        </a:moveTo>
                        <a:lnTo>
                          <a:pt x="56" y="13"/>
                        </a:lnTo>
                        <a:lnTo>
                          <a:pt x="1" y="12"/>
                        </a:lnTo>
                        <a:moveTo>
                          <a:pt x="1" y="0"/>
                        </a:moveTo>
                        <a:lnTo>
                          <a:pt x="56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60" name="Freeform 2195"/>
                  <p:cNvSpPr>
                    <a:spLocks noChangeArrowheads="1"/>
                  </p:cNvSpPr>
                  <p:nvPr/>
                </p:nvSpPr>
                <p:spPr bwMode="auto">
                  <a:xfrm>
                    <a:off x="275" y="160"/>
                    <a:ext cx="13" cy="52"/>
                  </a:xfrm>
                  <a:custGeom>
                    <a:avLst/>
                    <a:gdLst>
                      <a:gd name="T0" fmla="*/ 3 w 13"/>
                      <a:gd name="T1" fmla="*/ 8 h 51"/>
                      <a:gd name="T2" fmla="*/ 3 w 13"/>
                      <a:gd name="T3" fmla="*/ 3 h 51"/>
                      <a:gd name="T4" fmla="*/ 3 w 13"/>
                      <a:gd name="T5" fmla="*/ 2 h 51"/>
                      <a:gd name="T6" fmla="*/ 4 w 13"/>
                      <a:gd name="T7" fmla="*/ 0 h 51"/>
                      <a:gd name="T8" fmla="*/ 5 w 13"/>
                      <a:gd name="T9" fmla="*/ 0 h 51"/>
                      <a:gd name="T10" fmla="*/ 7 w 13"/>
                      <a:gd name="T11" fmla="*/ 0 h 51"/>
                      <a:gd name="T12" fmla="*/ 8 w 13"/>
                      <a:gd name="T13" fmla="*/ 0 h 51"/>
                      <a:gd name="T14" fmla="*/ 9 w 13"/>
                      <a:gd name="T15" fmla="*/ 2 h 51"/>
                      <a:gd name="T16" fmla="*/ 9 w 13"/>
                      <a:gd name="T17" fmla="*/ 3 h 51"/>
                      <a:gd name="T18" fmla="*/ 9 w 13"/>
                      <a:gd name="T19" fmla="*/ 8 h 51"/>
                      <a:gd name="T20" fmla="*/ 12 w 13"/>
                      <a:gd name="T21" fmla="*/ 10 h 51"/>
                      <a:gd name="T22" fmla="*/ 13 w 13"/>
                      <a:gd name="T23" fmla="*/ 14 h 51"/>
                      <a:gd name="T24" fmla="*/ 13 w 13"/>
                      <a:gd name="T25" fmla="*/ 18 h 51"/>
                      <a:gd name="T26" fmla="*/ 11 w 13"/>
                      <a:gd name="T27" fmla="*/ 22 h 51"/>
                      <a:gd name="T28" fmla="*/ 9 w 13"/>
                      <a:gd name="T29" fmla="*/ 25 h 51"/>
                      <a:gd name="T30" fmla="*/ 9 w 13"/>
                      <a:gd name="T31" fmla="*/ 50 h 51"/>
                      <a:gd name="T32" fmla="*/ 9 w 13"/>
                      <a:gd name="T33" fmla="*/ 51 h 51"/>
                      <a:gd name="T34" fmla="*/ 8 w 13"/>
                      <a:gd name="T35" fmla="*/ 53 h 51"/>
                      <a:gd name="T36" fmla="*/ 6 w 13"/>
                      <a:gd name="T37" fmla="*/ 53 h 51"/>
                      <a:gd name="T38" fmla="*/ 5 w 13"/>
                      <a:gd name="T39" fmla="*/ 53 h 51"/>
                      <a:gd name="T40" fmla="*/ 4 w 13"/>
                      <a:gd name="T41" fmla="*/ 52 h 51"/>
                      <a:gd name="T42" fmla="*/ 3 w 13"/>
                      <a:gd name="T43" fmla="*/ 51 h 51"/>
                      <a:gd name="T44" fmla="*/ 3 w 13"/>
                      <a:gd name="T45" fmla="*/ 50 h 51"/>
                      <a:gd name="T46" fmla="*/ 3 w 13"/>
                      <a:gd name="T47" fmla="*/ 25 h 51"/>
                      <a:gd name="T48" fmla="*/ 0 w 13"/>
                      <a:gd name="T49" fmla="*/ 21 h 51"/>
                      <a:gd name="T50" fmla="*/ 0 w 13"/>
                      <a:gd name="T51" fmla="*/ 16 h 51"/>
                      <a:gd name="T52" fmla="*/ 0 w 13"/>
                      <a:gd name="T53" fmla="*/ 12 h 51"/>
                      <a:gd name="T54" fmla="*/ 3 w 13"/>
                      <a:gd name="T55" fmla="*/ 8 h 51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3"/>
                      <a:gd name="T85" fmla="*/ 0 h 51"/>
                      <a:gd name="T86" fmla="*/ 13 w 13"/>
                      <a:gd name="T87" fmla="*/ 51 h 51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3" h="51">
                        <a:moveTo>
                          <a:pt x="3" y="8"/>
                        </a:moveTo>
                        <a:lnTo>
                          <a:pt x="3" y="3"/>
                        </a:ln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3" y="2"/>
                          <a:pt x="4" y="1"/>
                          <a:pt x="4" y="0"/>
                        </a:cubicBezTo>
                        <a:cubicBezTo>
                          <a:pt x="4" y="0"/>
                          <a:pt x="5" y="0"/>
                          <a:pt x="5" y="0"/>
                        </a:cubicBezTo>
                        <a:cubicBezTo>
                          <a:pt x="5" y="0"/>
                          <a:pt x="6" y="0"/>
                          <a:pt x="7" y="0"/>
                        </a:cubicBezTo>
                        <a:cubicBezTo>
                          <a:pt x="7" y="0"/>
                          <a:pt x="7" y="0"/>
                          <a:pt x="8" y="0"/>
                        </a:cubicBezTo>
                        <a:cubicBezTo>
                          <a:pt x="8" y="0"/>
                          <a:pt x="9" y="1"/>
                          <a:pt x="9" y="2"/>
                        </a:cubicBezTo>
                        <a:cubicBezTo>
                          <a:pt x="9" y="2"/>
                          <a:pt x="9" y="2"/>
                          <a:pt x="9" y="3"/>
                        </a:cubicBezTo>
                        <a:lnTo>
                          <a:pt x="9" y="8"/>
                        </a:lnTo>
                        <a:cubicBezTo>
                          <a:pt x="9" y="8"/>
                          <a:pt x="11" y="9"/>
                          <a:pt x="12" y="10"/>
                        </a:cubicBezTo>
                        <a:cubicBezTo>
                          <a:pt x="12" y="10"/>
                          <a:pt x="12" y="12"/>
                          <a:pt x="13" y="14"/>
                        </a:cubicBezTo>
                        <a:cubicBezTo>
                          <a:pt x="13" y="14"/>
                          <a:pt x="13" y="16"/>
                          <a:pt x="13" y="18"/>
                        </a:cubicBezTo>
                        <a:cubicBezTo>
                          <a:pt x="13" y="18"/>
                          <a:pt x="12" y="20"/>
                          <a:pt x="11" y="22"/>
                        </a:cubicBezTo>
                        <a:cubicBezTo>
                          <a:pt x="11" y="22"/>
                          <a:pt x="10" y="23"/>
                          <a:pt x="9" y="25"/>
                        </a:cubicBezTo>
                        <a:lnTo>
                          <a:pt x="9" y="48"/>
                        </a:lnTo>
                        <a:cubicBezTo>
                          <a:pt x="9" y="48"/>
                          <a:pt x="9" y="49"/>
                          <a:pt x="9" y="49"/>
                        </a:cubicBezTo>
                        <a:cubicBezTo>
                          <a:pt x="9" y="49"/>
                          <a:pt x="8" y="50"/>
                          <a:pt x="8" y="51"/>
                        </a:cubicBezTo>
                        <a:cubicBezTo>
                          <a:pt x="8" y="51"/>
                          <a:pt x="7" y="51"/>
                          <a:pt x="6" y="51"/>
                        </a:cubicBezTo>
                        <a:cubicBezTo>
                          <a:pt x="6" y="51"/>
                          <a:pt x="6" y="51"/>
                          <a:pt x="5" y="51"/>
                        </a:cubicBezTo>
                        <a:cubicBezTo>
                          <a:pt x="5" y="51"/>
                          <a:pt x="5" y="51"/>
                          <a:pt x="4" y="50"/>
                        </a:cubicBezTo>
                        <a:cubicBezTo>
                          <a:pt x="4" y="50"/>
                          <a:pt x="4" y="50"/>
                          <a:pt x="3" y="49"/>
                        </a:cubicBezTo>
                        <a:cubicBezTo>
                          <a:pt x="3" y="49"/>
                          <a:pt x="3" y="49"/>
                          <a:pt x="3" y="48"/>
                        </a:cubicBezTo>
                        <a:lnTo>
                          <a:pt x="3" y="25"/>
                        </a:lnTo>
                        <a:cubicBezTo>
                          <a:pt x="3" y="25"/>
                          <a:pt x="1" y="23"/>
                          <a:pt x="0" y="21"/>
                        </a:cubicBezTo>
                        <a:cubicBezTo>
                          <a:pt x="0" y="21"/>
                          <a:pt x="0" y="19"/>
                          <a:pt x="0" y="16"/>
                        </a:cubicBezTo>
                        <a:cubicBezTo>
                          <a:pt x="0" y="16"/>
                          <a:pt x="0" y="14"/>
                          <a:pt x="0" y="12"/>
                        </a:cubicBezTo>
                        <a:cubicBezTo>
                          <a:pt x="0" y="12"/>
                          <a:pt x="1" y="9"/>
                          <a:pt x="3" y="8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61" name="Freeform 2196"/>
                  <p:cNvSpPr>
                    <a:spLocks noChangeArrowheads="1"/>
                  </p:cNvSpPr>
                  <p:nvPr/>
                </p:nvSpPr>
                <p:spPr bwMode="auto">
                  <a:xfrm>
                    <a:off x="327" y="273"/>
                    <a:ext cx="52" cy="31"/>
                  </a:xfrm>
                  <a:custGeom>
                    <a:avLst/>
                    <a:gdLst>
                      <a:gd name="T0" fmla="*/ 0 w 52"/>
                      <a:gd name="T1" fmla="*/ 11 h 31"/>
                      <a:gd name="T2" fmla="*/ 21 w 52"/>
                      <a:gd name="T3" fmla="*/ 2 h 31"/>
                      <a:gd name="T4" fmla="*/ 37 w 52"/>
                      <a:gd name="T5" fmla="*/ 2 h 31"/>
                      <a:gd name="T6" fmla="*/ 51 w 52"/>
                      <a:gd name="T7" fmla="*/ 18 h 31"/>
                      <a:gd name="T8" fmla="*/ 52 w 52"/>
                      <a:gd name="T9" fmla="*/ 22 h 31"/>
                      <a:gd name="T10" fmla="*/ 51 w 52"/>
                      <a:gd name="T11" fmla="*/ 26 h 31"/>
                      <a:gd name="T12" fmla="*/ 30 w 52"/>
                      <a:gd name="T13" fmla="*/ 32 h 31"/>
                      <a:gd name="T14" fmla="*/ 0 w 52"/>
                      <a:gd name="T15" fmla="*/ 19 h 31"/>
                      <a:gd name="T16" fmla="*/ 0 w 52"/>
                      <a:gd name="T17" fmla="*/ 11 h 3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2"/>
                      <a:gd name="T28" fmla="*/ 0 h 31"/>
                      <a:gd name="T29" fmla="*/ 52 w 52"/>
                      <a:gd name="T30" fmla="*/ 31 h 3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2" h="31">
                        <a:moveTo>
                          <a:pt x="0" y="11"/>
                        </a:moveTo>
                        <a:cubicBezTo>
                          <a:pt x="0" y="11"/>
                          <a:pt x="10" y="6"/>
                          <a:pt x="21" y="2"/>
                        </a:cubicBezTo>
                        <a:cubicBezTo>
                          <a:pt x="21" y="2"/>
                          <a:pt x="29" y="0"/>
                          <a:pt x="37" y="2"/>
                        </a:cubicBezTo>
                        <a:cubicBezTo>
                          <a:pt x="37" y="2"/>
                          <a:pt x="45" y="8"/>
                          <a:pt x="51" y="18"/>
                        </a:cubicBezTo>
                        <a:cubicBezTo>
                          <a:pt x="51" y="18"/>
                          <a:pt x="52" y="20"/>
                          <a:pt x="52" y="22"/>
                        </a:cubicBezTo>
                        <a:cubicBezTo>
                          <a:pt x="52" y="22"/>
                          <a:pt x="52" y="24"/>
                          <a:pt x="51" y="26"/>
                        </a:cubicBezTo>
                        <a:cubicBezTo>
                          <a:pt x="51" y="26"/>
                          <a:pt x="41" y="34"/>
                          <a:pt x="30" y="32"/>
                        </a:cubicBezTo>
                        <a:lnTo>
                          <a:pt x="0" y="19"/>
                        </a:lnTo>
                        <a:lnTo>
                          <a:pt x="0" y="1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62" name="Freeform 2197"/>
                  <p:cNvSpPr>
                    <a:spLocks noChangeArrowheads="1"/>
                  </p:cNvSpPr>
                  <p:nvPr/>
                </p:nvSpPr>
                <p:spPr bwMode="auto">
                  <a:xfrm>
                    <a:off x="326" y="279"/>
                    <a:ext cx="33" cy="25"/>
                  </a:xfrm>
                  <a:custGeom>
                    <a:avLst/>
                    <a:gdLst>
                      <a:gd name="T0" fmla="*/ 16 w 33"/>
                      <a:gd name="T1" fmla="*/ 0 h 24"/>
                      <a:gd name="T2" fmla="*/ 17 w 33"/>
                      <a:gd name="T3" fmla="*/ 0 h 24"/>
                      <a:gd name="T4" fmla="*/ 18 w 33"/>
                      <a:gd name="T5" fmla="*/ 0 h 24"/>
                      <a:gd name="T6" fmla="*/ 19 w 33"/>
                      <a:gd name="T7" fmla="*/ 0 h 24"/>
                      <a:gd name="T8" fmla="*/ 20 w 33"/>
                      <a:gd name="T9" fmla="*/ 0 h 24"/>
                      <a:gd name="T10" fmla="*/ 21 w 33"/>
                      <a:gd name="T11" fmla="*/ 0 h 24"/>
                      <a:gd name="T12" fmla="*/ 22 w 33"/>
                      <a:gd name="T13" fmla="*/ 0 h 24"/>
                      <a:gd name="T14" fmla="*/ 22 w 33"/>
                      <a:gd name="T15" fmla="*/ 0 h 24"/>
                      <a:gd name="T16" fmla="*/ 23 w 33"/>
                      <a:gd name="T17" fmla="*/ 0 h 24"/>
                      <a:gd name="T18" fmla="*/ 24 w 33"/>
                      <a:gd name="T19" fmla="*/ 1 h 24"/>
                      <a:gd name="T20" fmla="*/ 25 w 33"/>
                      <a:gd name="T21" fmla="*/ 1 h 24"/>
                      <a:gd name="T22" fmla="*/ 26 w 33"/>
                      <a:gd name="T23" fmla="*/ 2 h 24"/>
                      <a:gd name="T24" fmla="*/ 27 w 33"/>
                      <a:gd name="T25" fmla="*/ 2 h 24"/>
                      <a:gd name="T26" fmla="*/ 28 w 33"/>
                      <a:gd name="T27" fmla="*/ 3 h 24"/>
                      <a:gd name="T28" fmla="*/ 29 w 33"/>
                      <a:gd name="T29" fmla="*/ 5 h 24"/>
                      <a:gd name="T30" fmla="*/ 30 w 33"/>
                      <a:gd name="T31" fmla="*/ 7 h 24"/>
                      <a:gd name="T32" fmla="*/ 31 w 33"/>
                      <a:gd name="T33" fmla="*/ 8 h 24"/>
                      <a:gd name="T34" fmla="*/ 31 w 33"/>
                      <a:gd name="T35" fmla="*/ 10 h 24"/>
                      <a:gd name="T36" fmla="*/ 32 w 33"/>
                      <a:gd name="T37" fmla="*/ 14 h 24"/>
                      <a:gd name="T38" fmla="*/ 32 w 33"/>
                      <a:gd name="T39" fmla="*/ 15 h 24"/>
                      <a:gd name="T40" fmla="*/ 33 w 33"/>
                      <a:gd name="T41" fmla="*/ 16 h 24"/>
                      <a:gd name="T42" fmla="*/ 33 w 33"/>
                      <a:gd name="T43" fmla="*/ 16 h 24"/>
                      <a:gd name="T44" fmla="*/ 33 w 33"/>
                      <a:gd name="T45" fmla="*/ 17 h 24"/>
                      <a:gd name="T46" fmla="*/ 33 w 33"/>
                      <a:gd name="T47" fmla="*/ 18 h 24"/>
                      <a:gd name="T48" fmla="*/ 33 w 33"/>
                      <a:gd name="T49" fmla="*/ 19 h 24"/>
                      <a:gd name="T50" fmla="*/ 33 w 33"/>
                      <a:gd name="T51" fmla="*/ 20 h 24"/>
                      <a:gd name="T52" fmla="*/ 32 w 33"/>
                      <a:gd name="T53" fmla="*/ 21 h 24"/>
                      <a:gd name="T54" fmla="*/ 32 w 33"/>
                      <a:gd name="T55" fmla="*/ 22 h 24"/>
                      <a:gd name="T56" fmla="*/ 32 w 33"/>
                      <a:gd name="T57" fmla="*/ 22 h 24"/>
                      <a:gd name="T58" fmla="*/ 32 w 33"/>
                      <a:gd name="T59" fmla="*/ 23 h 24"/>
                      <a:gd name="T60" fmla="*/ 31 w 33"/>
                      <a:gd name="T61" fmla="*/ 24 h 24"/>
                      <a:gd name="T62" fmla="*/ 31 w 33"/>
                      <a:gd name="T63" fmla="*/ 25 h 24"/>
                      <a:gd name="T64" fmla="*/ 31 w 33"/>
                      <a:gd name="T65" fmla="*/ 25 h 24"/>
                      <a:gd name="T66" fmla="*/ 30 w 33"/>
                      <a:gd name="T67" fmla="*/ 26 h 24"/>
                      <a:gd name="T68" fmla="*/ 1 w 33"/>
                      <a:gd name="T69" fmla="*/ 14 h 24"/>
                      <a:gd name="T70" fmla="*/ 0 w 33"/>
                      <a:gd name="T71" fmla="*/ 14 h 24"/>
                      <a:gd name="T72" fmla="*/ 0 w 33"/>
                      <a:gd name="T73" fmla="*/ 11 h 24"/>
                      <a:gd name="T74" fmla="*/ 0 w 33"/>
                      <a:gd name="T75" fmla="*/ 10 h 24"/>
                      <a:gd name="T76" fmla="*/ 0 w 33"/>
                      <a:gd name="T77" fmla="*/ 10 h 24"/>
                      <a:gd name="T78" fmla="*/ 0 w 33"/>
                      <a:gd name="T79" fmla="*/ 9 h 24"/>
                      <a:gd name="T80" fmla="*/ 0 w 33"/>
                      <a:gd name="T81" fmla="*/ 9 h 24"/>
                      <a:gd name="T82" fmla="*/ 0 w 33"/>
                      <a:gd name="T83" fmla="*/ 8 h 24"/>
                      <a:gd name="T84" fmla="*/ 0 w 33"/>
                      <a:gd name="T85" fmla="*/ 7 h 24"/>
                      <a:gd name="T86" fmla="*/ 0 w 33"/>
                      <a:gd name="T87" fmla="*/ 7 h 24"/>
                      <a:gd name="T88" fmla="*/ 0 w 33"/>
                      <a:gd name="T89" fmla="*/ 6 h 24"/>
                      <a:gd name="T90" fmla="*/ 0 w 33"/>
                      <a:gd name="T91" fmla="*/ 6 h 24"/>
                      <a:gd name="T92" fmla="*/ 0 w 33"/>
                      <a:gd name="T93" fmla="*/ 5 h 24"/>
                      <a:gd name="T94" fmla="*/ 0 w 33"/>
                      <a:gd name="T95" fmla="*/ 5 h 24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3"/>
                      <a:gd name="T145" fmla="*/ 0 h 24"/>
                      <a:gd name="T146" fmla="*/ 33 w 33"/>
                      <a:gd name="T147" fmla="*/ 24 h 24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3" h="24">
                        <a:moveTo>
                          <a:pt x="0" y="4"/>
                        </a:moveTo>
                        <a:lnTo>
                          <a:pt x="16" y="0"/>
                        </a:ln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4" y="1"/>
                        </a:lnTo>
                        <a:lnTo>
                          <a:pt x="25" y="1"/>
                        </a:lnTo>
                        <a:lnTo>
                          <a:pt x="26" y="2"/>
                        </a:lnTo>
                        <a:lnTo>
                          <a:pt x="27" y="2"/>
                        </a:lnTo>
                        <a:lnTo>
                          <a:pt x="27" y="3"/>
                        </a:lnTo>
                        <a:lnTo>
                          <a:pt x="28" y="3"/>
                        </a:lnTo>
                        <a:lnTo>
                          <a:pt x="28" y="4"/>
                        </a:lnTo>
                        <a:lnTo>
                          <a:pt x="28" y="5"/>
                        </a:lnTo>
                        <a:lnTo>
                          <a:pt x="29" y="5"/>
                        </a:lnTo>
                        <a:lnTo>
                          <a:pt x="29" y="6"/>
                        </a:lnTo>
                        <a:lnTo>
                          <a:pt x="30" y="7"/>
                        </a:lnTo>
                        <a:lnTo>
                          <a:pt x="30" y="8"/>
                        </a:lnTo>
                        <a:lnTo>
                          <a:pt x="31" y="8"/>
                        </a:lnTo>
                        <a:lnTo>
                          <a:pt x="31" y="9"/>
                        </a:lnTo>
                        <a:lnTo>
                          <a:pt x="31" y="10"/>
                        </a:lnTo>
                        <a:lnTo>
                          <a:pt x="32" y="11"/>
                        </a:lnTo>
                        <a:lnTo>
                          <a:pt x="32" y="12"/>
                        </a:lnTo>
                        <a:lnTo>
                          <a:pt x="32" y="13"/>
                        </a:lnTo>
                        <a:lnTo>
                          <a:pt x="33" y="13"/>
                        </a:lnTo>
                        <a:lnTo>
                          <a:pt x="33" y="14"/>
                        </a:lnTo>
                        <a:lnTo>
                          <a:pt x="33" y="15"/>
                        </a:lnTo>
                        <a:lnTo>
                          <a:pt x="33" y="16"/>
                        </a:lnTo>
                        <a:lnTo>
                          <a:pt x="33" y="17"/>
                        </a:lnTo>
                        <a:lnTo>
                          <a:pt x="33" y="18"/>
                        </a:lnTo>
                        <a:lnTo>
                          <a:pt x="32" y="19"/>
                        </a:lnTo>
                        <a:lnTo>
                          <a:pt x="32" y="20"/>
                        </a:lnTo>
                        <a:lnTo>
                          <a:pt x="32" y="21"/>
                        </a:lnTo>
                        <a:lnTo>
                          <a:pt x="32" y="22"/>
                        </a:lnTo>
                        <a:lnTo>
                          <a:pt x="31" y="22"/>
                        </a:lnTo>
                        <a:lnTo>
                          <a:pt x="31" y="23"/>
                        </a:lnTo>
                        <a:lnTo>
                          <a:pt x="30" y="24"/>
                        </a:lnTo>
                        <a:lnTo>
                          <a:pt x="1" y="12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  <a:lnTo>
                          <a:pt x="0" y="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63" name="Freeform 2198"/>
                  <p:cNvSpPr>
                    <a:spLocks noChangeArrowheads="1"/>
                  </p:cNvSpPr>
                  <p:nvPr/>
                </p:nvSpPr>
                <p:spPr bwMode="auto">
                  <a:xfrm>
                    <a:off x="326" y="285"/>
                    <a:ext cx="27" cy="15"/>
                  </a:xfrm>
                  <a:custGeom>
                    <a:avLst/>
                    <a:gdLst>
                      <a:gd name="T0" fmla="*/ 0 w 26"/>
                      <a:gd name="T1" fmla="*/ 0 h 15"/>
                      <a:gd name="T2" fmla="*/ 18 w 26"/>
                      <a:gd name="T3" fmla="*/ 0 h 15"/>
                      <a:gd name="T4" fmla="*/ 28 w 26"/>
                      <a:gd name="T5" fmla="*/ 7 h 15"/>
                      <a:gd name="T6" fmla="*/ 28 w 26"/>
                      <a:gd name="T7" fmla="*/ 10 h 15"/>
                      <a:gd name="T8" fmla="*/ 28 w 26"/>
                      <a:gd name="T9" fmla="*/ 14 h 15"/>
                      <a:gd name="T10" fmla="*/ 25 w 26"/>
                      <a:gd name="T11" fmla="*/ 15 h 15"/>
                      <a:gd name="T12" fmla="*/ 22 w 26"/>
                      <a:gd name="T13" fmla="*/ 14 h 15"/>
                      <a:gd name="T14" fmla="*/ 1 w 26"/>
                      <a:gd name="T15" fmla="*/ 7 h 15"/>
                      <a:gd name="T16" fmla="*/ 0 w 26"/>
                      <a:gd name="T17" fmla="*/ 5 h 15"/>
                      <a:gd name="T18" fmla="*/ 0 w 26"/>
                      <a:gd name="T19" fmla="*/ 2 h 15"/>
                      <a:gd name="T20" fmla="*/ 0 w 26"/>
                      <a:gd name="T21" fmla="*/ 0 h 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6"/>
                      <a:gd name="T34" fmla="*/ 0 h 15"/>
                      <a:gd name="T35" fmla="*/ 26 w 26"/>
                      <a:gd name="T36" fmla="*/ 15 h 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6" h="15">
                        <a:moveTo>
                          <a:pt x="0" y="0"/>
                        </a:moveTo>
                        <a:lnTo>
                          <a:pt x="16" y="0"/>
                        </a:lnTo>
                        <a:cubicBezTo>
                          <a:pt x="16" y="0"/>
                          <a:pt x="22" y="1"/>
                          <a:pt x="26" y="7"/>
                        </a:cubicBezTo>
                        <a:cubicBezTo>
                          <a:pt x="26" y="7"/>
                          <a:pt x="26" y="8"/>
                          <a:pt x="26" y="10"/>
                        </a:cubicBezTo>
                        <a:cubicBezTo>
                          <a:pt x="26" y="10"/>
                          <a:pt x="26" y="12"/>
                          <a:pt x="26" y="14"/>
                        </a:cubicBezTo>
                        <a:cubicBezTo>
                          <a:pt x="26" y="14"/>
                          <a:pt x="24" y="15"/>
                          <a:pt x="23" y="15"/>
                        </a:cubicBezTo>
                        <a:cubicBezTo>
                          <a:pt x="23" y="15"/>
                          <a:pt x="21" y="15"/>
                          <a:pt x="20" y="14"/>
                        </a:cubicBezTo>
                        <a:lnTo>
                          <a:pt x="1" y="7"/>
                        </a:lnTo>
                        <a:cubicBezTo>
                          <a:pt x="1" y="7"/>
                          <a:pt x="0" y="6"/>
                          <a:pt x="0" y="5"/>
                        </a:cubicBezTo>
                        <a:cubicBezTo>
                          <a:pt x="0" y="5"/>
                          <a:pt x="0" y="4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64" name="Freeform 2199"/>
                  <p:cNvSpPr>
                    <a:spLocks noChangeArrowheads="1"/>
                  </p:cNvSpPr>
                  <p:nvPr/>
                </p:nvSpPr>
                <p:spPr bwMode="auto">
                  <a:xfrm>
                    <a:off x="328" y="276"/>
                    <a:ext cx="24" cy="6"/>
                  </a:xfrm>
                  <a:custGeom>
                    <a:avLst/>
                    <a:gdLst>
                      <a:gd name="T0" fmla="*/ 24 w 24"/>
                      <a:gd name="T1" fmla="*/ 0 h 6"/>
                      <a:gd name="T2" fmla="*/ 0 w 24"/>
                      <a:gd name="T3" fmla="*/ 6 h 6"/>
                      <a:gd name="T4" fmla="*/ 23 w 24"/>
                      <a:gd name="T5" fmla="*/ 2 h 6"/>
                      <a:gd name="T6" fmla="*/ 24 w 24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4"/>
                      <a:gd name="T13" fmla="*/ 0 h 6"/>
                      <a:gd name="T14" fmla="*/ 24 w 24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4" h="6">
                        <a:moveTo>
                          <a:pt x="24" y="0"/>
                        </a:moveTo>
                        <a:cubicBezTo>
                          <a:pt x="24" y="0"/>
                          <a:pt x="11" y="0"/>
                          <a:pt x="0" y="6"/>
                        </a:cubicBezTo>
                        <a:cubicBezTo>
                          <a:pt x="0" y="6"/>
                          <a:pt x="11" y="2"/>
                          <a:pt x="23" y="2"/>
                        </a:cubicBezTo>
                        <a:lnTo>
                          <a:pt x="24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65" name="Freeform 2200"/>
                  <p:cNvSpPr>
                    <a:spLocks noChangeArrowheads="1"/>
                  </p:cNvSpPr>
                  <p:nvPr/>
                </p:nvSpPr>
                <p:spPr bwMode="auto">
                  <a:xfrm>
                    <a:off x="338" y="275"/>
                    <a:ext cx="6" cy="3"/>
                  </a:xfrm>
                  <a:custGeom>
                    <a:avLst/>
                    <a:gdLst>
                      <a:gd name="T0" fmla="*/ 0 w 5"/>
                      <a:gd name="T1" fmla="*/ 4 h 2"/>
                      <a:gd name="T2" fmla="*/ 7 w 5"/>
                      <a:gd name="T3" fmla="*/ 0 h 2"/>
                      <a:gd name="T4" fmla="*/ 5 w 5"/>
                      <a:gd name="T5" fmla="*/ 0 h 2"/>
                      <a:gd name="T6" fmla="*/ 1 w 5"/>
                      <a:gd name="T7" fmla="*/ 0 h 2"/>
                      <a:gd name="T8" fmla="*/ 0 w 5"/>
                      <a:gd name="T9" fmla="*/ 4 h 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2"/>
                      <a:gd name="T17" fmla="*/ 5 w 5"/>
                      <a:gd name="T18" fmla="*/ 2 h 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2">
                        <a:moveTo>
                          <a:pt x="0" y="2"/>
                        </a:moveTo>
                        <a:cubicBezTo>
                          <a:pt x="0" y="2"/>
                          <a:pt x="3" y="3"/>
                          <a:pt x="5" y="0"/>
                        </a:cubicBezTo>
                        <a:cubicBezTo>
                          <a:pt x="5" y="0"/>
                          <a:pt x="4" y="0"/>
                          <a:pt x="3" y="0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66" name="Freeform 2201"/>
                  <p:cNvSpPr>
                    <a:spLocks noChangeArrowheads="1"/>
                  </p:cNvSpPr>
                  <p:nvPr/>
                </p:nvSpPr>
                <p:spPr bwMode="auto">
                  <a:xfrm>
                    <a:off x="24" y="269"/>
                    <a:ext cx="315" cy="98"/>
                  </a:xfrm>
                  <a:custGeom>
                    <a:avLst/>
                    <a:gdLst>
                      <a:gd name="T0" fmla="*/ 43 w 314"/>
                      <a:gd name="T1" fmla="*/ 97 h 98"/>
                      <a:gd name="T2" fmla="*/ 316 w 314"/>
                      <a:gd name="T3" fmla="*/ 42 h 98"/>
                      <a:gd name="T4" fmla="*/ 309 w 314"/>
                      <a:gd name="T5" fmla="*/ 34 h 98"/>
                      <a:gd name="T6" fmla="*/ 249 w 314"/>
                      <a:gd name="T7" fmla="*/ 9 h 98"/>
                      <a:gd name="T8" fmla="*/ 248 w 314"/>
                      <a:gd name="T9" fmla="*/ 5 h 98"/>
                      <a:gd name="T10" fmla="*/ 241 w 314"/>
                      <a:gd name="T11" fmla="*/ 0 h 98"/>
                      <a:gd name="T12" fmla="*/ 0 w 314"/>
                      <a:gd name="T13" fmla="*/ 35 h 98"/>
                      <a:gd name="T14" fmla="*/ 6 w 314"/>
                      <a:gd name="T15" fmla="*/ 41 h 98"/>
                      <a:gd name="T16" fmla="*/ 7 w 314"/>
                      <a:gd name="T17" fmla="*/ 46 h 98"/>
                      <a:gd name="T18" fmla="*/ 38 w 314"/>
                      <a:gd name="T19" fmla="*/ 87 h 98"/>
                      <a:gd name="T20" fmla="*/ 39 w 314"/>
                      <a:gd name="T21" fmla="*/ 98 h 98"/>
                      <a:gd name="T22" fmla="*/ 43 w 314"/>
                      <a:gd name="T23" fmla="*/ 97 h 9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14"/>
                      <a:gd name="T37" fmla="*/ 0 h 98"/>
                      <a:gd name="T38" fmla="*/ 314 w 314"/>
                      <a:gd name="T39" fmla="*/ 98 h 9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14" h="98">
                        <a:moveTo>
                          <a:pt x="43" y="97"/>
                        </a:moveTo>
                        <a:lnTo>
                          <a:pt x="314" y="42"/>
                        </a:lnTo>
                        <a:cubicBezTo>
                          <a:pt x="314" y="42"/>
                          <a:pt x="312" y="37"/>
                          <a:pt x="307" y="34"/>
                        </a:cubicBezTo>
                        <a:lnTo>
                          <a:pt x="247" y="9"/>
                        </a:lnTo>
                        <a:lnTo>
                          <a:pt x="246" y="5"/>
                        </a:lnTo>
                        <a:lnTo>
                          <a:pt x="239" y="0"/>
                        </a:lnTo>
                        <a:lnTo>
                          <a:pt x="0" y="35"/>
                        </a:lnTo>
                        <a:cubicBezTo>
                          <a:pt x="0" y="35"/>
                          <a:pt x="3" y="38"/>
                          <a:pt x="6" y="41"/>
                        </a:cubicBezTo>
                        <a:lnTo>
                          <a:pt x="7" y="46"/>
                        </a:lnTo>
                        <a:lnTo>
                          <a:pt x="38" y="87"/>
                        </a:lnTo>
                        <a:cubicBezTo>
                          <a:pt x="38" y="87"/>
                          <a:pt x="40" y="92"/>
                          <a:pt x="39" y="98"/>
                        </a:cubicBezTo>
                        <a:lnTo>
                          <a:pt x="43" y="97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67" name="Freeform 2202"/>
                  <p:cNvSpPr>
                    <a:spLocks noChangeArrowheads="1"/>
                  </p:cNvSpPr>
                  <p:nvPr/>
                </p:nvSpPr>
                <p:spPr bwMode="auto">
                  <a:xfrm>
                    <a:off x="23" y="304"/>
                    <a:ext cx="43" cy="63"/>
                  </a:xfrm>
                  <a:custGeom>
                    <a:avLst/>
                    <a:gdLst>
                      <a:gd name="T0" fmla="*/ 41 w 42"/>
                      <a:gd name="T1" fmla="*/ 62 h 63"/>
                      <a:gd name="T2" fmla="*/ 44 w 42"/>
                      <a:gd name="T3" fmla="*/ 63 h 63"/>
                      <a:gd name="T4" fmla="*/ 43 w 42"/>
                      <a:gd name="T5" fmla="*/ 53 h 63"/>
                      <a:gd name="T6" fmla="*/ 8 w 42"/>
                      <a:gd name="T7" fmla="*/ 12 h 63"/>
                      <a:gd name="T8" fmla="*/ 8 w 42"/>
                      <a:gd name="T9" fmla="*/ 6 h 63"/>
                      <a:gd name="T10" fmla="*/ 2 w 42"/>
                      <a:gd name="T11" fmla="*/ 0 h 63"/>
                      <a:gd name="T12" fmla="*/ 0 w 42"/>
                      <a:gd name="T13" fmla="*/ 0 h 63"/>
                      <a:gd name="T14" fmla="*/ 0 w 42"/>
                      <a:gd name="T15" fmla="*/ 11 h 63"/>
                      <a:gd name="T16" fmla="*/ 41 w 42"/>
                      <a:gd name="T17" fmla="*/ 62 h 6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2"/>
                      <a:gd name="T28" fmla="*/ 0 h 63"/>
                      <a:gd name="T29" fmla="*/ 42 w 42"/>
                      <a:gd name="T30" fmla="*/ 63 h 6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2" h="63">
                        <a:moveTo>
                          <a:pt x="39" y="62"/>
                        </a:moveTo>
                        <a:cubicBezTo>
                          <a:pt x="39" y="62"/>
                          <a:pt x="40" y="63"/>
                          <a:pt x="42" y="63"/>
                        </a:cubicBezTo>
                        <a:cubicBezTo>
                          <a:pt x="42" y="63"/>
                          <a:pt x="43" y="58"/>
                          <a:pt x="41" y="53"/>
                        </a:cubicBezTo>
                        <a:lnTo>
                          <a:pt x="8" y="12"/>
                        </a:lnTo>
                        <a:lnTo>
                          <a:pt x="8" y="6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39" y="62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68" name="Freeform 2203"/>
                  <p:cNvSpPr>
                    <a:spLocks noChangeArrowheads="1"/>
                  </p:cNvSpPr>
                  <p:nvPr/>
                </p:nvSpPr>
                <p:spPr bwMode="auto">
                  <a:xfrm>
                    <a:off x="262" y="269"/>
                    <a:ext cx="78" cy="43"/>
                  </a:xfrm>
                  <a:custGeom>
                    <a:avLst/>
                    <a:gdLst>
                      <a:gd name="T0" fmla="*/ 77 w 78"/>
                      <a:gd name="T1" fmla="*/ 43 h 43"/>
                      <a:gd name="T2" fmla="*/ 78 w 78"/>
                      <a:gd name="T3" fmla="*/ 42 h 43"/>
                      <a:gd name="T4" fmla="*/ 72 w 78"/>
                      <a:gd name="T5" fmla="*/ 35 h 43"/>
                      <a:gd name="T6" fmla="*/ 11 w 78"/>
                      <a:gd name="T7" fmla="*/ 9 h 43"/>
                      <a:gd name="T8" fmla="*/ 10 w 78"/>
                      <a:gd name="T9" fmla="*/ 4 h 43"/>
                      <a:gd name="T10" fmla="*/ 1 w 78"/>
                      <a:gd name="T11" fmla="*/ 0 h 43"/>
                      <a:gd name="T12" fmla="*/ 0 w 78"/>
                      <a:gd name="T13" fmla="*/ 0 h 43"/>
                      <a:gd name="T14" fmla="*/ 9 w 78"/>
                      <a:gd name="T15" fmla="*/ 5 h 43"/>
                      <a:gd name="T16" fmla="*/ 10 w 78"/>
                      <a:gd name="T17" fmla="*/ 9 h 43"/>
                      <a:gd name="T18" fmla="*/ 72 w 78"/>
                      <a:gd name="T19" fmla="*/ 36 h 43"/>
                      <a:gd name="T20" fmla="*/ 77 w 78"/>
                      <a:gd name="T21" fmla="*/ 43 h 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8"/>
                      <a:gd name="T34" fmla="*/ 0 h 43"/>
                      <a:gd name="T35" fmla="*/ 78 w 78"/>
                      <a:gd name="T36" fmla="*/ 43 h 4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8" h="43">
                        <a:moveTo>
                          <a:pt x="77" y="43"/>
                        </a:moveTo>
                        <a:lnTo>
                          <a:pt x="78" y="42"/>
                        </a:lnTo>
                        <a:cubicBezTo>
                          <a:pt x="78" y="42"/>
                          <a:pt x="76" y="38"/>
                          <a:pt x="72" y="35"/>
                        </a:cubicBezTo>
                        <a:lnTo>
                          <a:pt x="11" y="9"/>
                        </a:lnTo>
                        <a:lnTo>
                          <a:pt x="10" y="4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9" y="5"/>
                        </a:lnTo>
                        <a:lnTo>
                          <a:pt x="10" y="9"/>
                        </a:lnTo>
                        <a:lnTo>
                          <a:pt x="72" y="36"/>
                        </a:lnTo>
                        <a:cubicBezTo>
                          <a:pt x="72" y="36"/>
                          <a:pt x="75" y="39"/>
                          <a:pt x="77" y="43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69" name="Freeform 2204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273"/>
                    <a:ext cx="241" cy="42"/>
                  </a:xfrm>
                  <a:custGeom>
                    <a:avLst/>
                    <a:gdLst>
                      <a:gd name="T0" fmla="*/ 0 w 240"/>
                      <a:gd name="T1" fmla="*/ 38 h 41"/>
                      <a:gd name="T2" fmla="*/ 241 w 240"/>
                      <a:gd name="T3" fmla="*/ 0 h 41"/>
                      <a:gd name="T4" fmla="*/ 242 w 240"/>
                      <a:gd name="T5" fmla="*/ 4 h 41"/>
                      <a:gd name="T6" fmla="*/ 0 w 240"/>
                      <a:gd name="T7" fmla="*/ 43 h 41"/>
                      <a:gd name="T8" fmla="*/ 0 w 240"/>
                      <a:gd name="T9" fmla="*/ 38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0"/>
                      <a:gd name="T16" fmla="*/ 0 h 41"/>
                      <a:gd name="T17" fmla="*/ 240 w 240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0" h="41">
                        <a:moveTo>
                          <a:pt x="0" y="36"/>
                        </a:moveTo>
                        <a:lnTo>
                          <a:pt x="239" y="0"/>
                        </a:lnTo>
                        <a:lnTo>
                          <a:pt x="240" y="4"/>
                        </a:lnTo>
                        <a:lnTo>
                          <a:pt x="0" y="41"/>
                        </a:lnTo>
                        <a:lnTo>
                          <a:pt x="0" y="3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70" name="Freeform 2205"/>
                  <p:cNvSpPr>
                    <a:spLocks noChangeArrowheads="1"/>
                  </p:cNvSpPr>
                  <p:nvPr/>
                </p:nvSpPr>
                <p:spPr bwMode="auto">
                  <a:xfrm>
                    <a:off x="66" y="305"/>
                    <a:ext cx="273" cy="62"/>
                  </a:xfrm>
                  <a:custGeom>
                    <a:avLst/>
                    <a:gdLst>
                      <a:gd name="T0" fmla="*/ 0 w 273"/>
                      <a:gd name="T1" fmla="*/ 57 h 61"/>
                      <a:gd name="T2" fmla="*/ 266 w 273"/>
                      <a:gd name="T3" fmla="*/ 0 h 61"/>
                      <a:gd name="T4" fmla="*/ 273 w 273"/>
                      <a:gd name="T5" fmla="*/ 6 h 61"/>
                      <a:gd name="T6" fmla="*/ 0 w 273"/>
                      <a:gd name="T7" fmla="*/ 63 h 61"/>
                      <a:gd name="T8" fmla="*/ 0 w 273"/>
                      <a:gd name="T9" fmla="*/ 57 h 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3"/>
                      <a:gd name="T16" fmla="*/ 0 h 61"/>
                      <a:gd name="T17" fmla="*/ 273 w 273"/>
                      <a:gd name="T18" fmla="*/ 61 h 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3" h="61">
                        <a:moveTo>
                          <a:pt x="0" y="55"/>
                        </a:moveTo>
                        <a:lnTo>
                          <a:pt x="266" y="0"/>
                        </a:lnTo>
                        <a:cubicBezTo>
                          <a:pt x="266" y="0"/>
                          <a:pt x="270" y="1"/>
                          <a:pt x="273" y="6"/>
                        </a:cubicBezTo>
                        <a:lnTo>
                          <a:pt x="0" y="61"/>
                        </a:lnTo>
                        <a:lnTo>
                          <a:pt x="0" y="5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71" name="Freeform 2206"/>
                  <p:cNvSpPr>
                    <a:spLocks noChangeArrowheads="1"/>
                  </p:cNvSpPr>
                  <p:nvPr/>
                </p:nvSpPr>
                <p:spPr bwMode="auto">
                  <a:xfrm>
                    <a:off x="41" y="284"/>
                    <a:ext cx="278" cy="68"/>
                  </a:xfrm>
                  <a:custGeom>
                    <a:avLst/>
                    <a:gdLst>
                      <a:gd name="T0" fmla="*/ 4 w 277"/>
                      <a:gd name="T1" fmla="*/ 42 h 68"/>
                      <a:gd name="T2" fmla="*/ 26 w 277"/>
                      <a:gd name="T3" fmla="*/ 68 h 68"/>
                      <a:gd name="T4" fmla="*/ 207 w 277"/>
                      <a:gd name="T5" fmla="*/ 32 h 68"/>
                      <a:gd name="T6" fmla="*/ 189 w 277"/>
                      <a:gd name="T7" fmla="*/ 20 h 68"/>
                      <a:gd name="T8" fmla="*/ 221 w 277"/>
                      <a:gd name="T9" fmla="*/ 13 h 68"/>
                      <a:gd name="T10" fmla="*/ 241 w 277"/>
                      <a:gd name="T11" fmla="*/ 25 h 68"/>
                      <a:gd name="T12" fmla="*/ 279 w 277"/>
                      <a:gd name="T13" fmla="*/ 17 h 68"/>
                      <a:gd name="T14" fmla="*/ 279 w 277"/>
                      <a:gd name="T15" fmla="*/ 16 h 68"/>
                      <a:gd name="T16" fmla="*/ 244 w 277"/>
                      <a:gd name="T17" fmla="*/ 0 h 68"/>
                      <a:gd name="T18" fmla="*/ 202 w 277"/>
                      <a:gd name="T19" fmla="*/ 7 h 68"/>
                      <a:gd name="T20" fmla="*/ 196 w 277"/>
                      <a:gd name="T21" fmla="*/ 1 h 68"/>
                      <a:gd name="T22" fmla="*/ 168 w 277"/>
                      <a:gd name="T23" fmla="*/ 6 h 68"/>
                      <a:gd name="T24" fmla="*/ 171 w 277"/>
                      <a:gd name="T25" fmla="*/ 7 h 68"/>
                      <a:gd name="T26" fmla="*/ 167 w 277"/>
                      <a:gd name="T27" fmla="*/ 8 h 68"/>
                      <a:gd name="T28" fmla="*/ 165 w 277"/>
                      <a:gd name="T29" fmla="*/ 6 h 68"/>
                      <a:gd name="T30" fmla="*/ 121 w 277"/>
                      <a:gd name="T31" fmla="*/ 13 h 68"/>
                      <a:gd name="T32" fmla="*/ 125 w 277"/>
                      <a:gd name="T33" fmla="*/ 18 h 68"/>
                      <a:gd name="T34" fmla="*/ 121 w 277"/>
                      <a:gd name="T35" fmla="*/ 19 h 68"/>
                      <a:gd name="T36" fmla="*/ 116 w 277"/>
                      <a:gd name="T37" fmla="*/ 13 h 68"/>
                      <a:gd name="T38" fmla="*/ 74 w 277"/>
                      <a:gd name="T39" fmla="*/ 20 h 68"/>
                      <a:gd name="T40" fmla="*/ 74 w 277"/>
                      <a:gd name="T41" fmla="*/ 23 h 68"/>
                      <a:gd name="T42" fmla="*/ 76 w 277"/>
                      <a:gd name="T43" fmla="*/ 26 h 68"/>
                      <a:gd name="T44" fmla="*/ 71 w 277"/>
                      <a:gd name="T45" fmla="*/ 26 h 68"/>
                      <a:gd name="T46" fmla="*/ 67 w 277"/>
                      <a:gd name="T47" fmla="*/ 21 h 68"/>
                      <a:gd name="T48" fmla="*/ 21 w 277"/>
                      <a:gd name="T49" fmla="*/ 28 h 68"/>
                      <a:gd name="T50" fmla="*/ 20 w 277"/>
                      <a:gd name="T51" fmla="*/ 31 h 68"/>
                      <a:gd name="T52" fmla="*/ 22 w 277"/>
                      <a:gd name="T53" fmla="*/ 34 h 68"/>
                      <a:gd name="T54" fmla="*/ 14 w 277"/>
                      <a:gd name="T55" fmla="*/ 35 h 68"/>
                      <a:gd name="T56" fmla="*/ 10 w 277"/>
                      <a:gd name="T57" fmla="*/ 30 h 68"/>
                      <a:gd name="T58" fmla="*/ 0 w 277"/>
                      <a:gd name="T59" fmla="*/ 31 h 68"/>
                      <a:gd name="T60" fmla="*/ 0 w 277"/>
                      <a:gd name="T61" fmla="*/ 35 h 68"/>
                      <a:gd name="T62" fmla="*/ 4 w 277"/>
                      <a:gd name="T63" fmla="*/ 38 h 68"/>
                      <a:gd name="T64" fmla="*/ 4 w 277"/>
                      <a:gd name="T65" fmla="*/ 42 h 6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277"/>
                      <a:gd name="T100" fmla="*/ 0 h 68"/>
                      <a:gd name="T101" fmla="*/ 277 w 277"/>
                      <a:gd name="T102" fmla="*/ 68 h 6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277" h="68">
                        <a:moveTo>
                          <a:pt x="4" y="42"/>
                        </a:moveTo>
                        <a:lnTo>
                          <a:pt x="26" y="68"/>
                        </a:lnTo>
                        <a:lnTo>
                          <a:pt x="205" y="32"/>
                        </a:lnTo>
                        <a:lnTo>
                          <a:pt x="187" y="20"/>
                        </a:lnTo>
                        <a:lnTo>
                          <a:pt x="219" y="13"/>
                        </a:lnTo>
                        <a:lnTo>
                          <a:pt x="239" y="25"/>
                        </a:lnTo>
                        <a:lnTo>
                          <a:pt x="277" y="17"/>
                        </a:lnTo>
                        <a:lnTo>
                          <a:pt x="277" y="16"/>
                        </a:lnTo>
                        <a:lnTo>
                          <a:pt x="242" y="0"/>
                        </a:lnTo>
                        <a:lnTo>
                          <a:pt x="200" y="7"/>
                        </a:lnTo>
                        <a:lnTo>
                          <a:pt x="194" y="1"/>
                        </a:lnTo>
                        <a:lnTo>
                          <a:pt x="166" y="6"/>
                        </a:lnTo>
                        <a:lnTo>
                          <a:pt x="169" y="7"/>
                        </a:lnTo>
                        <a:lnTo>
                          <a:pt x="165" y="8"/>
                        </a:lnTo>
                        <a:lnTo>
                          <a:pt x="163" y="6"/>
                        </a:lnTo>
                        <a:lnTo>
                          <a:pt x="121" y="13"/>
                        </a:lnTo>
                        <a:lnTo>
                          <a:pt x="125" y="18"/>
                        </a:lnTo>
                        <a:lnTo>
                          <a:pt x="121" y="19"/>
                        </a:lnTo>
                        <a:lnTo>
                          <a:pt x="116" y="13"/>
                        </a:lnTo>
                        <a:lnTo>
                          <a:pt x="74" y="20"/>
                        </a:lnTo>
                        <a:lnTo>
                          <a:pt x="74" y="23"/>
                        </a:lnTo>
                        <a:lnTo>
                          <a:pt x="76" y="26"/>
                        </a:lnTo>
                        <a:lnTo>
                          <a:pt x="71" y="26"/>
                        </a:lnTo>
                        <a:lnTo>
                          <a:pt x="67" y="21"/>
                        </a:lnTo>
                        <a:lnTo>
                          <a:pt x="21" y="28"/>
                        </a:lnTo>
                        <a:lnTo>
                          <a:pt x="20" y="31"/>
                        </a:lnTo>
                        <a:lnTo>
                          <a:pt x="22" y="34"/>
                        </a:lnTo>
                        <a:lnTo>
                          <a:pt x="14" y="35"/>
                        </a:lnTo>
                        <a:lnTo>
                          <a:pt x="10" y="30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4" y="38"/>
                        </a:lnTo>
                        <a:lnTo>
                          <a:pt x="4" y="42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72" name="Freeform 2207"/>
                  <p:cNvSpPr>
                    <a:spLocks noChangeArrowheads="1"/>
                  </p:cNvSpPr>
                  <p:nvPr/>
                </p:nvSpPr>
                <p:spPr bwMode="auto">
                  <a:xfrm>
                    <a:off x="242" y="302"/>
                    <a:ext cx="37" cy="14"/>
                  </a:xfrm>
                  <a:custGeom>
                    <a:avLst/>
                    <a:gdLst>
                      <a:gd name="T0" fmla="*/ 0 w 36"/>
                      <a:gd name="T1" fmla="*/ 10 h 13"/>
                      <a:gd name="T2" fmla="*/ 6 w 36"/>
                      <a:gd name="T3" fmla="*/ 15 h 13"/>
                      <a:gd name="T4" fmla="*/ 38 w 36"/>
                      <a:gd name="T5" fmla="*/ 9 h 13"/>
                      <a:gd name="T6" fmla="*/ 38 w 36"/>
                      <a:gd name="T7" fmla="*/ 5 h 13"/>
                      <a:gd name="T8" fmla="*/ 31 w 36"/>
                      <a:gd name="T9" fmla="*/ 1 h 13"/>
                      <a:gd name="T10" fmla="*/ 21 w 36"/>
                      <a:gd name="T11" fmla="*/ 3 h 13"/>
                      <a:gd name="T12" fmla="*/ 14 w 36"/>
                      <a:gd name="T13" fmla="*/ 0 h 13"/>
                      <a:gd name="T14" fmla="*/ 3 w 36"/>
                      <a:gd name="T15" fmla="*/ 1 h 13"/>
                      <a:gd name="T16" fmla="*/ 7 w 36"/>
                      <a:gd name="T17" fmla="*/ 5 h 13"/>
                      <a:gd name="T18" fmla="*/ 0 w 36"/>
                      <a:gd name="T19" fmla="*/ 9 h 13"/>
                      <a:gd name="T20" fmla="*/ 0 w 36"/>
                      <a:gd name="T21" fmla="*/ 10 h 1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6"/>
                      <a:gd name="T34" fmla="*/ 0 h 13"/>
                      <a:gd name="T35" fmla="*/ 36 w 36"/>
                      <a:gd name="T36" fmla="*/ 13 h 1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6" h="13">
                        <a:moveTo>
                          <a:pt x="0" y="8"/>
                        </a:moveTo>
                        <a:lnTo>
                          <a:pt x="6" y="13"/>
                        </a:lnTo>
                        <a:lnTo>
                          <a:pt x="36" y="7"/>
                        </a:lnTo>
                        <a:lnTo>
                          <a:pt x="36" y="5"/>
                        </a:lnTo>
                        <a:lnTo>
                          <a:pt x="29" y="1"/>
                        </a:lnTo>
                        <a:lnTo>
                          <a:pt x="19" y="3"/>
                        </a:lnTo>
                        <a:lnTo>
                          <a:pt x="14" y="0"/>
                        </a:lnTo>
                        <a:lnTo>
                          <a:pt x="3" y="1"/>
                        </a:lnTo>
                        <a:lnTo>
                          <a:pt x="7" y="5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73" name="Line 2208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249" y="30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4" name="Freeform 2209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255" y="309"/>
                    <a:ext cx="6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0 w 5"/>
                      <a:gd name="T3" fmla="*/ 0 h 1"/>
                      <a:gd name="T4" fmla="*/ 0 w 5"/>
                      <a:gd name="T5" fmla="*/ 0 h 1"/>
                      <a:gd name="T6" fmla="*/ 0 w 5"/>
                      <a:gd name="T7" fmla="*/ 0 h 1"/>
                      <a:gd name="T8" fmla="*/ 0 w 5"/>
                      <a:gd name="T9" fmla="*/ 0 h 1"/>
                      <a:gd name="T10" fmla="*/ 0 w 5"/>
                      <a:gd name="T11" fmla="*/ 0 h 1"/>
                      <a:gd name="T12" fmla="*/ 0 w 5"/>
                      <a:gd name="T13" fmla="*/ 0 h 1"/>
                      <a:gd name="T14" fmla="*/ 0 w 5"/>
                      <a:gd name="T15" fmla="*/ 0 h 1"/>
                      <a:gd name="T16" fmla="*/ 0 w 5"/>
                      <a:gd name="T17" fmla="*/ 0 h 1"/>
                      <a:gd name="T18" fmla="*/ 0 w 5"/>
                      <a:gd name="T19" fmla="*/ 0 h 1"/>
                      <a:gd name="T20" fmla="*/ 0 w 5"/>
                      <a:gd name="T21" fmla="*/ 0 h 1"/>
                      <a:gd name="T22" fmla="*/ 0 w 5"/>
                      <a:gd name="T23" fmla="*/ 0 h 1"/>
                      <a:gd name="T24" fmla="*/ 1 w 5"/>
                      <a:gd name="T25" fmla="*/ 0 h 1"/>
                      <a:gd name="T26" fmla="*/ 1 w 5"/>
                      <a:gd name="T27" fmla="*/ 0 h 1"/>
                      <a:gd name="T28" fmla="*/ 1 w 5"/>
                      <a:gd name="T29" fmla="*/ 0 h 1"/>
                      <a:gd name="T30" fmla="*/ 1 w 5"/>
                      <a:gd name="T31" fmla="*/ 0 h 1"/>
                      <a:gd name="T32" fmla="*/ 1 w 5"/>
                      <a:gd name="T33" fmla="*/ 0 h 1"/>
                      <a:gd name="T34" fmla="*/ 1 w 5"/>
                      <a:gd name="T35" fmla="*/ 0 h 1"/>
                      <a:gd name="T36" fmla="*/ 1 w 5"/>
                      <a:gd name="T37" fmla="*/ 0 h 1"/>
                      <a:gd name="T38" fmla="*/ 1 w 5"/>
                      <a:gd name="T39" fmla="*/ 0 h 1"/>
                      <a:gd name="T40" fmla="*/ 1 w 5"/>
                      <a:gd name="T41" fmla="*/ 0 h 1"/>
                      <a:gd name="T42" fmla="*/ 1 w 5"/>
                      <a:gd name="T43" fmla="*/ 0 h 1"/>
                      <a:gd name="T44" fmla="*/ 2 w 5"/>
                      <a:gd name="T45" fmla="*/ 0 h 1"/>
                      <a:gd name="T46" fmla="*/ 2 w 5"/>
                      <a:gd name="T47" fmla="*/ 0 h 1"/>
                      <a:gd name="T48" fmla="*/ 2 w 5"/>
                      <a:gd name="T49" fmla="*/ 0 h 1"/>
                      <a:gd name="T50" fmla="*/ 2 w 5"/>
                      <a:gd name="T51" fmla="*/ 0 h 1"/>
                      <a:gd name="T52" fmla="*/ 2 w 5"/>
                      <a:gd name="T53" fmla="*/ 0 h 1"/>
                      <a:gd name="T54" fmla="*/ 2 w 5"/>
                      <a:gd name="T55" fmla="*/ 0 h 1"/>
                      <a:gd name="T56" fmla="*/ 2 w 5"/>
                      <a:gd name="T57" fmla="*/ 0 h 1"/>
                      <a:gd name="T58" fmla="*/ 2 w 5"/>
                      <a:gd name="T59" fmla="*/ 0 h 1"/>
                      <a:gd name="T60" fmla="*/ 2 w 5"/>
                      <a:gd name="T61" fmla="*/ 0 h 1"/>
                      <a:gd name="T62" fmla="*/ 2 w 5"/>
                      <a:gd name="T63" fmla="*/ 0 h 1"/>
                      <a:gd name="T64" fmla="*/ 5 w 5"/>
                      <a:gd name="T65" fmla="*/ 0 h 1"/>
                      <a:gd name="T66" fmla="*/ 5 w 5"/>
                      <a:gd name="T67" fmla="*/ 0 h 1"/>
                      <a:gd name="T68" fmla="*/ 5 w 5"/>
                      <a:gd name="T69" fmla="*/ 0 h 1"/>
                      <a:gd name="T70" fmla="*/ 5 w 5"/>
                      <a:gd name="T71" fmla="*/ 0 h 1"/>
                      <a:gd name="T72" fmla="*/ 5 w 5"/>
                      <a:gd name="T73" fmla="*/ 0 h 1"/>
                      <a:gd name="T74" fmla="*/ 5 w 5"/>
                      <a:gd name="T75" fmla="*/ 0 h 1"/>
                      <a:gd name="T76" fmla="*/ 5 w 5"/>
                      <a:gd name="T77" fmla="*/ 0 h 1"/>
                      <a:gd name="T78" fmla="*/ 5 w 5"/>
                      <a:gd name="T79" fmla="*/ 0 h 1"/>
                      <a:gd name="T80" fmla="*/ 5 w 5"/>
                      <a:gd name="T81" fmla="*/ 0 h 1"/>
                      <a:gd name="T82" fmla="*/ 5 w 5"/>
                      <a:gd name="T83" fmla="*/ 0 h 1"/>
                      <a:gd name="T84" fmla="*/ 6 w 5"/>
                      <a:gd name="T85" fmla="*/ 0 h 1"/>
                      <a:gd name="T86" fmla="*/ 6 w 5"/>
                      <a:gd name="T87" fmla="*/ 0 h 1"/>
                      <a:gd name="T88" fmla="*/ 6 w 5"/>
                      <a:gd name="T89" fmla="*/ 0 h 1"/>
                      <a:gd name="T90" fmla="*/ 6 w 5"/>
                      <a:gd name="T91" fmla="*/ 0 h 1"/>
                      <a:gd name="T92" fmla="*/ 6 w 5"/>
                      <a:gd name="T93" fmla="*/ 0 h 1"/>
                      <a:gd name="T94" fmla="*/ 6 w 5"/>
                      <a:gd name="T95" fmla="*/ 0 h 1"/>
                      <a:gd name="T96" fmla="*/ 6 w 5"/>
                      <a:gd name="T97" fmla="*/ 0 h 1"/>
                      <a:gd name="T98" fmla="*/ 6 w 5"/>
                      <a:gd name="T99" fmla="*/ 0 h 1"/>
                      <a:gd name="T100" fmla="*/ 6 w 5"/>
                      <a:gd name="T101" fmla="*/ 0 h 1"/>
                      <a:gd name="T102" fmla="*/ 6 w 5"/>
                      <a:gd name="T103" fmla="*/ 0 h 1"/>
                      <a:gd name="T104" fmla="*/ 6 w 5"/>
                      <a:gd name="T105" fmla="*/ 0 h 1"/>
                      <a:gd name="T106" fmla="*/ 7 w 5"/>
                      <a:gd name="T107" fmla="*/ 0 h 1"/>
                      <a:gd name="T108" fmla="*/ 7 w 5"/>
                      <a:gd name="T109" fmla="*/ 0 h 1"/>
                      <a:gd name="T110" fmla="*/ 7 w 5"/>
                      <a:gd name="T111" fmla="*/ 0 h 1"/>
                      <a:gd name="T112" fmla="*/ 7 w 5"/>
                      <a:gd name="T113" fmla="*/ 0 h 1"/>
                      <a:gd name="T114" fmla="*/ 7 w 5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5"/>
                      <a:gd name="T175" fmla="*/ 0 h 1"/>
                      <a:gd name="T176" fmla="*/ 5 w 5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5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75" name="Freeform 2210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266" y="308"/>
                    <a:ext cx="4" cy="0"/>
                  </a:xfrm>
                  <a:custGeom>
                    <a:avLst/>
                    <a:gdLst>
                      <a:gd name="T0" fmla="*/ 0 w 4"/>
                      <a:gd name="T1" fmla="*/ 0 w 4"/>
                      <a:gd name="T2" fmla="*/ 0 w 4"/>
                      <a:gd name="T3" fmla="*/ 0 w 4"/>
                      <a:gd name="T4" fmla="*/ 0 w 4"/>
                      <a:gd name="T5" fmla="*/ 0 w 4"/>
                      <a:gd name="T6" fmla="*/ 0 w 4"/>
                      <a:gd name="T7" fmla="*/ 0 w 4"/>
                      <a:gd name="T8" fmla="*/ 1 w 4"/>
                      <a:gd name="T9" fmla="*/ 1 w 4"/>
                      <a:gd name="T10" fmla="*/ 1 w 4"/>
                      <a:gd name="T11" fmla="*/ 1 w 4"/>
                      <a:gd name="T12" fmla="*/ 1 w 4"/>
                      <a:gd name="T13" fmla="*/ 1 w 4"/>
                      <a:gd name="T14" fmla="*/ 1 w 4"/>
                      <a:gd name="T15" fmla="*/ 2 w 4"/>
                      <a:gd name="T16" fmla="*/ 2 w 4"/>
                      <a:gd name="T17" fmla="*/ 2 w 4"/>
                      <a:gd name="T18" fmla="*/ 2 w 4"/>
                      <a:gd name="T19" fmla="*/ 2 w 4"/>
                      <a:gd name="T20" fmla="*/ 2 w 4"/>
                      <a:gd name="T21" fmla="*/ 2 w 4"/>
                      <a:gd name="T22" fmla="*/ 3 w 4"/>
                      <a:gd name="T23" fmla="*/ 3 w 4"/>
                      <a:gd name="T24" fmla="*/ 3 w 4"/>
                      <a:gd name="T25" fmla="*/ 3 w 4"/>
                      <a:gd name="T26" fmla="*/ 3 w 4"/>
                      <a:gd name="T27" fmla="*/ 3 w 4"/>
                      <a:gd name="T28" fmla="*/ 3 w 4"/>
                      <a:gd name="T29" fmla="*/ 4 w 4"/>
                      <a:gd name="T30" fmla="*/ 4 w 4"/>
                      <a:gd name="T31" fmla="*/ 4 w 4"/>
                      <a:gd name="T32" fmla="*/ 4 w 4"/>
                      <a:gd name="T33" fmla="*/ 4 w 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w 4"/>
                      <a:gd name="T69" fmla="*/ 4 w 4"/>
                    </a:gdLst>
                    <a:ahLst/>
                    <a:cxnLst>
                      <a:cxn ang="T34">
                        <a:pos x="T0" y="0"/>
                      </a:cxn>
                      <a:cxn ang="T35">
                        <a:pos x="T1" y="0"/>
                      </a:cxn>
                      <a:cxn ang="T36">
                        <a:pos x="T2" y="0"/>
                      </a:cxn>
                      <a:cxn ang="T37">
                        <a:pos x="T3" y="0"/>
                      </a:cxn>
                      <a:cxn ang="T38">
                        <a:pos x="T4" y="0"/>
                      </a:cxn>
                      <a:cxn ang="T39">
                        <a:pos x="T5" y="0"/>
                      </a:cxn>
                      <a:cxn ang="T40">
                        <a:pos x="T6" y="0"/>
                      </a:cxn>
                      <a:cxn ang="T41">
                        <a:pos x="T7" y="0"/>
                      </a:cxn>
                      <a:cxn ang="T42">
                        <a:pos x="T8" y="0"/>
                      </a:cxn>
                      <a:cxn ang="T43">
                        <a:pos x="T9" y="0"/>
                      </a:cxn>
                      <a:cxn ang="T44">
                        <a:pos x="T10" y="0"/>
                      </a:cxn>
                      <a:cxn ang="T45">
                        <a:pos x="T11" y="0"/>
                      </a:cxn>
                      <a:cxn ang="T46">
                        <a:pos x="T12" y="0"/>
                      </a:cxn>
                      <a:cxn ang="T47">
                        <a:pos x="T13" y="0"/>
                      </a:cxn>
                      <a:cxn ang="T48">
                        <a:pos x="T14" y="0"/>
                      </a:cxn>
                      <a:cxn ang="T49">
                        <a:pos x="T15" y="0"/>
                      </a:cxn>
                      <a:cxn ang="T50">
                        <a:pos x="T16" y="0"/>
                      </a:cxn>
                      <a:cxn ang="T51">
                        <a:pos x="T17" y="0"/>
                      </a:cxn>
                      <a:cxn ang="T52">
                        <a:pos x="T18" y="0"/>
                      </a:cxn>
                      <a:cxn ang="T53">
                        <a:pos x="T19" y="0"/>
                      </a:cxn>
                      <a:cxn ang="T54">
                        <a:pos x="T20" y="0"/>
                      </a:cxn>
                      <a:cxn ang="T55">
                        <a:pos x="T21" y="0"/>
                      </a:cxn>
                      <a:cxn ang="T56">
                        <a:pos x="T22" y="0"/>
                      </a:cxn>
                      <a:cxn ang="T57">
                        <a:pos x="T23" y="0"/>
                      </a:cxn>
                      <a:cxn ang="T58">
                        <a:pos x="T24" y="0"/>
                      </a:cxn>
                      <a:cxn ang="T59">
                        <a:pos x="T25" y="0"/>
                      </a:cxn>
                      <a:cxn ang="T60">
                        <a:pos x="T26" y="0"/>
                      </a:cxn>
                      <a:cxn ang="T61">
                        <a:pos x="T27" y="0"/>
                      </a:cxn>
                      <a:cxn ang="T62">
                        <a:pos x="T28" y="0"/>
                      </a:cxn>
                      <a:cxn ang="T63">
                        <a:pos x="T29" y="0"/>
                      </a:cxn>
                      <a:cxn ang="T64">
                        <a:pos x="T30" y="0"/>
                      </a:cxn>
                      <a:cxn ang="T65">
                        <a:pos x="T31" y="0"/>
                      </a:cxn>
                      <a:cxn ang="T66">
                        <a:pos x="T32" y="0"/>
                      </a:cxn>
                      <a:cxn ang="T67">
                        <a:pos x="T33" y="0"/>
                      </a:cxn>
                    </a:cxnLst>
                    <a:rect l="T68" t="0" r="T69" b="0"/>
                    <a:pathLst>
                      <a:path w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76" name="Line 2211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258" y="295"/>
                    <a:ext cx="2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77" name="Freeform 2212"/>
                  <p:cNvSpPr>
                    <a:spLocks noChangeArrowheads="1"/>
                  </p:cNvSpPr>
                  <p:nvPr/>
                </p:nvSpPr>
                <p:spPr bwMode="auto">
                  <a:xfrm>
                    <a:off x="268" y="287"/>
                    <a:ext cx="31" cy="17"/>
                  </a:xfrm>
                  <a:custGeom>
                    <a:avLst/>
                    <a:gdLst>
                      <a:gd name="T0" fmla="*/ 0 w 31"/>
                      <a:gd name="T1" fmla="*/ 0 h 17"/>
                      <a:gd name="T2" fmla="*/ 31 w 31"/>
                      <a:gd name="T3" fmla="*/ 14 h 17"/>
                      <a:gd name="T4" fmla="*/ 31 w 31"/>
                      <a:gd name="T5" fmla="*/ 17 h 17"/>
                      <a:gd name="T6" fmla="*/ 0 60000 65536"/>
                      <a:gd name="T7" fmla="*/ 0 60000 65536"/>
                      <a:gd name="T8" fmla="*/ 0 60000 65536"/>
                      <a:gd name="T9" fmla="*/ 0 w 31"/>
                      <a:gd name="T10" fmla="*/ 0 h 17"/>
                      <a:gd name="T11" fmla="*/ 31 w 31"/>
                      <a:gd name="T12" fmla="*/ 17 h 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1" h="17">
                        <a:moveTo>
                          <a:pt x="0" y="0"/>
                        </a:moveTo>
                        <a:lnTo>
                          <a:pt x="31" y="14"/>
                        </a:lnTo>
                        <a:lnTo>
                          <a:pt x="31" y="1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78" name="Freeform 2213"/>
                  <p:cNvSpPr>
                    <a:spLocks noChangeArrowheads="1"/>
                  </p:cNvSpPr>
                  <p:nvPr/>
                </p:nvSpPr>
                <p:spPr bwMode="auto">
                  <a:xfrm>
                    <a:off x="276" y="285"/>
                    <a:ext cx="33" cy="18"/>
                  </a:xfrm>
                  <a:custGeom>
                    <a:avLst/>
                    <a:gdLst>
                      <a:gd name="T0" fmla="*/ 0 w 32"/>
                      <a:gd name="T1" fmla="*/ 0 h 18"/>
                      <a:gd name="T2" fmla="*/ 34 w 32"/>
                      <a:gd name="T3" fmla="*/ 14 h 18"/>
                      <a:gd name="T4" fmla="*/ 34 w 32"/>
                      <a:gd name="T5" fmla="*/ 18 h 18"/>
                      <a:gd name="T6" fmla="*/ 0 60000 65536"/>
                      <a:gd name="T7" fmla="*/ 0 60000 65536"/>
                      <a:gd name="T8" fmla="*/ 0 60000 65536"/>
                      <a:gd name="T9" fmla="*/ 0 w 32"/>
                      <a:gd name="T10" fmla="*/ 0 h 18"/>
                      <a:gd name="T11" fmla="*/ 32 w 32"/>
                      <a:gd name="T12" fmla="*/ 18 h 1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2" h="18">
                        <a:moveTo>
                          <a:pt x="0" y="0"/>
                        </a:moveTo>
                        <a:lnTo>
                          <a:pt x="32" y="14"/>
                        </a:lnTo>
                        <a:lnTo>
                          <a:pt x="32" y="1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79" name="Freeform 2214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290"/>
                    <a:ext cx="11" cy="7"/>
                  </a:xfrm>
                  <a:custGeom>
                    <a:avLst/>
                    <a:gdLst>
                      <a:gd name="T0" fmla="*/ 1 w 11"/>
                      <a:gd name="T1" fmla="*/ 0 h 7"/>
                      <a:gd name="T2" fmla="*/ 11 w 11"/>
                      <a:gd name="T3" fmla="*/ 7 h 7"/>
                      <a:gd name="T4" fmla="*/ 9 w 11"/>
                      <a:gd name="T5" fmla="*/ 7 h 7"/>
                      <a:gd name="T6" fmla="*/ 0 w 11"/>
                      <a:gd name="T7" fmla="*/ 0 h 7"/>
                      <a:gd name="T8" fmla="*/ 1 w 11"/>
                      <a:gd name="T9" fmla="*/ 0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"/>
                      <a:gd name="T16" fmla="*/ 0 h 7"/>
                      <a:gd name="T17" fmla="*/ 11 w 11"/>
                      <a:gd name="T18" fmla="*/ 7 h 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" h="7">
                        <a:moveTo>
                          <a:pt x="1" y="0"/>
                        </a:moveTo>
                        <a:lnTo>
                          <a:pt x="11" y="7"/>
                        </a:lnTo>
                        <a:lnTo>
                          <a:pt x="9" y="7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80" name="Freeform 2215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231" y="298"/>
                    <a:ext cx="7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7 w 7"/>
                      <a:gd name="T3" fmla="*/ 0 h 1"/>
                      <a:gd name="T4" fmla="*/ 0 60000 65536"/>
                      <a:gd name="T5" fmla="*/ 0 60000 65536"/>
                      <a:gd name="T6" fmla="*/ 0 w 7"/>
                      <a:gd name="T7" fmla="*/ 0 h 1"/>
                      <a:gd name="T8" fmla="*/ 7 w 7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" h="1">
                        <a:moveTo>
                          <a:pt x="0" y="0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81" name="Line 2216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19" y="291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82" name="Line 2217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28" y="29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83" name="Line 2218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37" y="29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84" name="Line 2219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26" y="315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85" name="Freeform 2220"/>
                  <p:cNvSpPr>
                    <a:spLocks noChangeArrowheads="1"/>
                  </p:cNvSpPr>
                  <p:nvPr/>
                </p:nvSpPr>
                <p:spPr bwMode="auto">
                  <a:xfrm>
                    <a:off x="215" y="314"/>
                    <a:ext cx="4" cy="6"/>
                  </a:xfrm>
                  <a:custGeom>
                    <a:avLst/>
                    <a:gdLst>
                      <a:gd name="T0" fmla="*/ 0 w 3"/>
                      <a:gd name="T1" fmla="*/ 0 h 5"/>
                      <a:gd name="T2" fmla="*/ 5 w 3"/>
                      <a:gd name="T3" fmla="*/ 5 h 5"/>
                      <a:gd name="T4" fmla="*/ 5 w 3"/>
                      <a:gd name="T5" fmla="*/ 7 h 5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5"/>
                      <a:gd name="T11" fmla="*/ 3 w 3"/>
                      <a:gd name="T12" fmla="*/ 5 h 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5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5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86" name="Freeform 2221"/>
                  <p:cNvSpPr>
                    <a:spLocks noChangeArrowheads="1"/>
                  </p:cNvSpPr>
                  <p:nvPr/>
                </p:nvSpPr>
                <p:spPr bwMode="auto">
                  <a:xfrm>
                    <a:off x="199" y="316"/>
                    <a:ext cx="6" cy="7"/>
                  </a:xfrm>
                  <a:custGeom>
                    <a:avLst/>
                    <a:gdLst>
                      <a:gd name="T0" fmla="*/ 0 w 5"/>
                      <a:gd name="T1" fmla="*/ 0 h 7"/>
                      <a:gd name="T2" fmla="*/ 7 w 5"/>
                      <a:gd name="T3" fmla="*/ 4 h 7"/>
                      <a:gd name="T4" fmla="*/ 7 w 5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7"/>
                      <a:gd name="T11" fmla="*/ 5 w 5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7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5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87" name="Freeform 2222"/>
                  <p:cNvSpPr>
                    <a:spLocks noChangeArrowheads="1"/>
                  </p:cNvSpPr>
                  <p:nvPr/>
                </p:nvSpPr>
                <p:spPr bwMode="auto">
                  <a:xfrm>
                    <a:off x="186" y="319"/>
                    <a:ext cx="4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4 w 4"/>
                      <a:gd name="T3" fmla="*/ 6 h 6"/>
                      <a:gd name="T4" fmla="*/ 4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88" name="Freeform 2223"/>
                  <p:cNvSpPr>
                    <a:spLocks noChangeArrowheads="1"/>
                  </p:cNvSpPr>
                  <p:nvPr/>
                </p:nvSpPr>
                <p:spPr bwMode="auto">
                  <a:xfrm>
                    <a:off x="110" y="333"/>
                    <a:ext cx="5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5 w 4"/>
                      <a:gd name="T3" fmla="*/ 5 h 6"/>
                      <a:gd name="T4" fmla="*/ 6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89" name="Freeform 2224"/>
                  <p:cNvSpPr>
                    <a:spLocks noChangeArrowheads="1"/>
                  </p:cNvSpPr>
                  <p:nvPr/>
                </p:nvSpPr>
                <p:spPr bwMode="auto">
                  <a:xfrm>
                    <a:off x="95" y="337"/>
                    <a:ext cx="3" cy="6"/>
                  </a:xfrm>
                  <a:custGeom>
                    <a:avLst/>
                    <a:gdLst>
                      <a:gd name="T0" fmla="*/ 0 w 2"/>
                      <a:gd name="T1" fmla="*/ 0 h 6"/>
                      <a:gd name="T2" fmla="*/ 4 w 2"/>
                      <a:gd name="T3" fmla="*/ 2 h 6"/>
                      <a:gd name="T4" fmla="*/ 4 w 2"/>
                      <a:gd name="T5" fmla="*/ 6 h 6"/>
                      <a:gd name="T6" fmla="*/ 0 60000 65536"/>
                      <a:gd name="T7" fmla="*/ 0 60000 65536"/>
                      <a:gd name="T8" fmla="*/ 0 60000 65536"/>
                      <a:gd name="T9" fmla="*/ 0 w 2"/>
                      <a:gd name="T10" fmla="*/ 0 h 6"/>
                      <a:gd name="T11" fmla="*/ 2 w 2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" h="6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2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90" name="Freeform 2225"/>
                  <p:cNvSpPr>
                    <a:spLocks noChangeArrowheads="1"/>
                  </p:cNvSpPr>
                  <p:nvPr/>
                </p:nvSpPr>
                <p:spPr bwMode="auto">
                  <a:xfrm>
                    <a:off x="78" y="339"/>
                    <a:ext cx="3" cy="7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3 h 7"/>
                      <a:gd name="T4" fmla="*/ 3 w 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91" name="Line 2226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74" y="33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92" name="Line 2227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67" y="32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93" name="Line 2228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57" y="32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94" name="Line 2229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70" y="32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95" name="Line 2230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85" y="33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96" name="Line 2231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88" y="32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97" name="Line 2232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80" y="325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98" name="Line 2233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83" y="320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99" name="Line 2234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72" y="31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0" name="Freeform 2235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85" y="310"/>
                    <a:ext cx="6" cy="1"/>
                  </a:xfrm>
                  <a:custGeom>
                    <a:avLst/>
                    <a:gdLst>
                      <a:gd name="T0" fmla="*/ 0 w 5"/>
                      <a:gd name="T1" fmla="*/ 0 h 1"/>
                      <a:gd name="T2" fmla="*/ 7 w 5"/>
                      <a:gd name="T3" fmla="*/ 0 h 1"/>
                      <a:gd name="T4" fmla="*/ 0 60000 65536"/>
                      <a:gd name="T5" fmla="*/ 0 60000 65536"/>
                      <a:gd name="T6" fmla="*/ 0 w 5"/>
                      <a:gd name="T7" fmla="*/ 0 h 1"/>
                      <a:gd name="T8" fmla="*/ 5 w 5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5" h="1">
                        <a:moveTo>
                          <a:pt x="0" y="0"/>
                        </a:move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5001" name="Line 2236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94" y="31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2" name="Line 2237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92" y="32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3" name="Line 2238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9" y="32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4" name="Line 2239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99" y="33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5" name="Line 2240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11" y="3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6" name="Line 2241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12" y="32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7" name="Line 2242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05" y="32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8" name="Line 2243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06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09" name="Line 2244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97" y="30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0" name="Line 2245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23" y="32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1" name="Line 2246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16" y="31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2" name="Line 2247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24" y="32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3" name="Line 2248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36" y="32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4" name="Line 2249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48" y="323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5" name="Line 2250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37" y="31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6" name="Line 225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29" y="31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7" name="Line 2252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26" y="305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8" name="Line 225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28" y="31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19" name="Line 2254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7" y="30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0" name="Line 2255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43" y="310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1" name="Line 2256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42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2" name="Line 2257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49" y="31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3" name="Line 2258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47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4" name="Line 2259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53" y="312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5" name="Line 2260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53" y="308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6" name="Line 2261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60" y="32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7" name="Line 2262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61" y="316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8" name="Line 2263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73" y="31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29" name="Line 2264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2" y="31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0" name="Line 2265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64" y="309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1" name="Line 2266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74" y="29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2" name="Line 2267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177" y="300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3" name="Freeform 2268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176" y="307"/>
                    <a:ext cx="4" cy="1"/>
                  </a:xfrm>
                  <a:custGeom>
                    <a:avLst/>
                    <a:gdLst>
                      <a:gd name="T0" fmla="*/ 0 w 4"/>
                      <a:gd name="T1" fmla="*/ 0 h 1"/>
                      <a:gd name="T2" fmla="*/ 4 w 4"/>
                      <a:gd name="T3" fmla="*/ 0 h 1"/>
                      <a:gd name="T4" fmla="*/ 0 60000 65536"/>
                      <a:gd name="T5" fmla="*/ 0 60000 65536"/>
                      <a:gd name="T6" fmla="*/ 0 w 4"/>
                      <a:gd name="T7" fmla="*/ 0 h 1"/>
                      <a:gd name="T8" fmla="*/ 4 w 4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" h="1">
                        <a:moveTo>
                          <a:pt x="0" y="0"/>
                        </a:moveTo>
                        <a:lnTo>
                          <a:pt x="4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5034" name="Line 2269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83" y="31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5" name="Line 2270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184" y="31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6" name="Line 227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85" y="29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7" name="Line 2272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184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8" name="Line 227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87" y="306"/>
                    <a:ext cx="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39" name="Line 2274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94" y="31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40" name="Line 2275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19" y="294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41" name="Line 2276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22" y="30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42" name="Line 2277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95" y="30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43" name="Line 2278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95" y="29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44" name="Line 2279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05" y="31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45" name="Line 2280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05" y="308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46" name="Line 2281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07" y="30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47" name="Line 2282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64" y="33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48" name="Freeform 2283"/>
                  <p:cNvSpPr>
                    <a:spLocks noChangeArrowheads="1"/>
                  </p:cNvSpPr>
                  <p:nvPr/>
                </p:nvSpPr>
                <p:spPr bwMode="auto">
                  <a:xfrm>
                    <a:off x="56" y="296"/>
                    <a:ext cx="179" cy="40"/>
                  </a:xfrm>
                  <a:custGeom>
                    <a:avLst/>
                    <a:gdLst>
                      <a:gd name="T0" fmla="*/ 3 w 178"/>
                      <a:gd name="T1" fmla="*/ 30 h 40"/>
                      <a:gd name="T2" fmla="*/ 17 w 178"/>
                      <a:gd name="T3" fmla="*/ 27 h 40"/>
                      <a:gd name="T4" fmla="*/ 24 w 178"/>
                      <a:gd name="T5" fmla="*/ 31 h 40"/>
                      <a:gd name="T6" fmla="*/ 31 w 178"/>
                      <a:gd name="T7" fmla="*/ 25 h 40"/>
                      <a:gd name="T8" fmla="*/ 46 w 178"/>
                      <a:gd name="T9" fmla="*/ 38 h 40"/>
                      <a:gd name="T10" fmla="*/ 48 w 178"/>
                      <a:gd name="T11" fmla="*/ 33 h 40"/>
                      <a:gd name="T12" fmla="*/ 49 w 178"/>
                      <a:gd name="T13" fmla="*/ 27 h 40"/>
                      <a:gd name="T14" fmla="*/ 54 w 178"/>
                      <a:gd name="T15" fmla="*/ 21 h 40"/>
                      <a:gd name="T16" fmla="*/ 57 w 178"/>
                      <a:gd name="T17" fmla="*/ 17 h 40"/>
                      <a:gd name="T18" fmla="*/ 62 w 178"/>
                      <a:gd name="T19" fmla="*/ 30 h 40"/>
                      <a:gd name="T20" fmla="*/ 61 w 178"/>
                      <a:gd name="T21" fmla="*/ 25 h 40"/>
                      <a:gd name="T22" fmla="*/ 73 w 178"/>
                      <a:gd name="T23" fmla="*/ 28 h 40"/>
                      <a:gd name="T24" fmla="*/ 74 w 178"/>
                      <a:gd name="T25" fmla="*/ 22 h 40"/>
                      <a:gd name="T26" fmla="*/ 78 w 178"/>
                      <a:gd name="T27" fmla="*/ 17 h 40"/>
                      <a:gd name="T28" fmla="*/ 65 w 178"/>
                      <a:gd name="T29" fmla="*/ 18 h 40"/>
                      <a:gd name="T30" fmla="*/ 68 w 178"/>
                      <a:gd name="T31" fmla="*/ 14 h 40"/>
                      <a:gd name="T32" fmla="*/ 80 w 178"/>
                      <a:gd name="T33" fmla="*/ 12 h 40"/>
                      <a:gd name="T34" fmla="*/ 86 w 178"/>
                      <a:gd name="T35" fmla="*/ 20 h 40"/>
                      <a:gd name="T36" fmla="*/ 85 w 178"/>
                      <a:gd name="T37" fmla="*/ 25 h 40"/>
                      <a:gd name="T38" fmla="*/ 92 w 178"/>
                      <a:gd name="T39" fmla="*/ 15 h 40"/>
                      <a:gd name="T40" fmla="*/ 103 w 178"/>
                      <a:gd name="T41" fmla="*/ 13 h 40"/>
                      <a:gd name="T42" fmla="*/ 100 w 178"/>
                      <a:gd name="T43" fmla="*/ 19 h 40"/>
                      <a:gd name="T44" fmla="*/ 99 w 178"/>
                      <a:gd name="T45" fmla="*/ 25 h 40"/>
                      <a:gd name="T46" fmla="*/ 112 w 178"/>
                      <a:gd name="T47" fmla="*/ 22 h 40"/>
                      <a:gd name="T48" fmla="*/ 111 w 178"/>
                      <a:gd name="T49" fmla="*/ 16 h 40"/>
                      <a:gd name="T50" fmla="*/ 115 w 178"/>
                      <a:gd name="T51" fmla="*/ 11 h 40"/>
                      <a:gd name="T52" fmla="*/ 116 w 178"/>
                      <a:gd name="T53" fmla="*/ 8 h 40"/>
                      <a:gd name="T54" fmla="*/ 137 w 178"/>
                      <a:gd name="T55" fmla="*/ 4 h 40"/>
                      <a:gd name="T56" fmla="*/ 138 w 178"/>
                      <a:gd name="T57" fmla="*/ 9 h 40"/>
                      <a:gd name="T58" fmla="*/ 139 w 178"/>
                      <a:gd name="T59" fmla="*/ 21 h 40"/>
                      <a:gd name="T60" fmla="*/ 150 w 178"/>
                      <a:gd name="T61" fmla="*/ 0 h 40"/>
                      <a:gd name="T62" fmla="*/ 168 w 178"/>
                      <a:gd name="T63" fmla="*/ 8 h 40"/>
                      <a:gd name="T64" fmla="*/ 175 w 178"/>
                      <a:gd name="T65" fmla="*/ 10 h 40"/>
                      <a:gd name="T66" fmla="*/ 180 w 178"/>
                      <a:gd name="T67" fmla="*/ 14 h 40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78"/>
                      <a:gd name="T103" fmla="*/ 0 h 40"/>
                      <a:gd name="T104" fmla="*/ 178 w 178"/>
                      <a:gd name="T105" fmla="*/ 40 h 40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78" h="40">
                        <a:moveTo>
                          <a:pt x="0" y="31"/>
                        </a:moveTo>
                        <a:lnTo>
                          <a:pt x="3" y="30"/>
                        </a:lnTo>
                        <a:moveTo>
                          <a:pt x="13" y="28"/>
                        </a:moveTo>
                        <a:lnTo>
                          <a:pt x="17" y="27"/>
                        </a:lnTo>
                        <a:moveTo>
                          <a:pt x="21" y="32"/>
                        </a:moveTo>
                        <a:lnTo>
                          <a:pt x="24" y="31"/>
                        </a:lnTo>
                        <a:moveTo>
                          <a:pt x="29" y="25"/>
                        </a:moveTo>
                        <a:lnTo>
                          <a:pt x="31" y="25"/>
                        </a:lnTo>
                        <a:moveTo>
                          <a:pt x="43" y="40"/>
                        </a:moveTo>
                        <a:lnTo>
                          <a:pt x="46" y="38"/>
                        </a:lnTo>
                        <a:moveTo>
                          <a:pt x="46" y="33"/>
                        </a:moveTo>
                        <a:lnTo>
                          <a:pt x="48" y="33"/>
                        </a:lnTo>
                        <a:moveTo>
                          <a:pt x="46" y="28"/>
                        </a:moveTo>
                        <a:lnTo>
                          <a:pt x="49" y="27"/>
                        </a:lnTo>
                        <a:moveTo>
                          <a:pt x="51" y="21"/>
                        </a:moveTo>
                        <a:lnTo>
                          <a:pt x="54" y="21"/>
                        </a:lnTo>
                        <a:moveTo>
                          <a:pt x="54" y="18"/>
                        </a:moveTo>
                        <a:lnTo>
                          <a:pt x="57" y="17"/>
                        </a:lnTo>
                        <a:moveTo>
                          <a:pt x="59" y="31"/>
                        </a:moveTo>
                        <a:lnTo>
                          <a:pt x="62" y="30"/>
                        </a:lnTo>
                        <a:moveTo>
                          <a:pt x="59" y="25"/>
                        </a:moveTo>
                        <a:lnTo>
                          <a:pt x="61" y="25"/>
                        </a:lnTo>
                        <a:moveTo>
                          <a:pt x="72" y="29"/>
                        </a:moveTo>
                        <a:lnTo>
                          <a:pt x="73" y="28"/>
                        </a:lnTo>
                        <a:moveTo>
                          <a:pt x="71" y="23"/>
                        </a:moveTo>
                        <a:lnTo>
                          <a:pt x="74" y="22"/>
                        </a:lnTo>
                        <a:moveTo>
                          <a:pt x="76" y="18"/>
                        </a:moveTo>
                        <a:lnTo>
                          <a:pt x="78" y="17"/>
                        </a:lnTo>
                        <a:moveTo>
                          <a:pt x="64" y="19"/>
                        </a:moveTo>
                        <a:lnTo>
                          <a:pt x="65" y="18"/>
                        </a:lnTo>
                        <a:moveTo>
                          <a:pt x="66" y="15"/>
                        </a:moveTo>
                        <a:lnTo>
                          <a:pt x="68" y="14"/>
                        </a:lnTo>
                        <a:moveTo>
                          <a:pt x="77" y="13"/>
                        </a:moveTo>
                        <a:lnTo>
                          <a:pt x="80" y="12"/>
                        </a:lnTo>
                        <a:moveTo>
                          <a:pt x="84" y="20"/>
                        </a:moveTo>
                        <a:lnTo>
                          <a:pt x="86" y="20"/>
                        </a:lnTo>
                        <a:moveTo>
                          <a:pt x="83" y="26"/>
                        </a:moveTo>
                        <a:lnTo>
                          <a:pt x="85" y="25"/>
                        </a:lnTo>
                        <a:moveTo>
                          <a:pt x="89" y="16"/>
                        </a:moveTo>
                        <a:lnTo>
                          <a:pt x="90" y="15"/>
                        </a:lnTo>
                        <a:moveTo>
                          <a:pt x="99" y="14"/>
                        </a:moveTo>
                        <a:lnTo>
                          <a:pt x="101" y="13"/>
                        </a:lnTo>
                        <a:moveTo>
                          <a:pt x="96" y="20"/>
                        </a:moveTo>
                        <a:lnTo>
                          <a:pt x="98" y="19"/>
                        </a:lnTo>
                        <a:moveTo>
                          <a:pt x="96" y="25"/>
                        </a:moveTo>
                        <a:lnTo>
                          <a:pt x="97" y="25"/>
                        </a:lnTo>
                        <a:moveTo>
                          <a:pt x="107" y="22"/>
                        </a:moveTo>
                        <a:lnTo>
                          <a:pt x="110" y="22"/>
                        </a:lnTo>
                        <a:moveTo>
                          <a:pt x="108" y="17"/>
                        </a:moveTo>
                        <a:lnTo>
                          <a:pt x="109" y="16"/>
                        </a:lnTo>
                        <a:moveTo>
                          <a:pt x="111" y="11"/>
                        </a:moveTo>
                        <a:lnTo>
                          <a:pt x="113" y="11"/>
                        </a:lnTo>
                        <a:moveTo>
                          <a:pt x="111" y="8"/>
                        </a:moveTo>
                        <a:lnTo>
                          <a:pt x="114" y="8"/>
                        </a:lnTo>
                        <a:moveTo>
                          <a:pt x="133" y="5"/>
                        </a:moveTo>
                        <a:lnTo>
                          <a:pt x="135" y="4"/>
                        </a:lnTo>
                        <a:moveTo>
                          <a:pt x="134" y="9"/>
                        </a:moveTo>
                        <a:lnTo>
                          <a:pt x="136" y="9"/>
                        </a:lnTo>
                        <a:moveTo>
                          <a:pt x="135" y="22"/>
                        </a:moveTo>
                        <a:lnTo>
                          <a:pt x="137" y="21"/>
                        </a:lnTo>
                        <a:moveTo>
                          <a:pt x="152" y="0"/>
                        </a:moveTo>
                        <a:lnTo>
                          <a:pt x="148" y="0"/>
                        </a:lnTo>
                        <a:moveTo>
                          <a:pt x="162" y="8"/>
                        </a:moveTo>
                        <a:lnTo>
                          <a:pt x="166" y="8"/>
                        </a:lnTo>
                        <a:moveTo>
                          <a:pt x="168" y="11"/>
                        </a:moveTo>
                        <a:lnTo>
                          <a:pt x="173" y="10"/>
                        </a:lnTo>
                        <a:moveTo>
                          <a:pt x="175" y="16"/>
                        </a:moveTo>
                        <a:lnTo>
                          <a:pt x="178" y="14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5049" name="Oval 2284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358" y="282"/>
                    <a:ext cx="4" cy="1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5050" name="Freeform 2285"/>
                  <p:cNvSpPr>
                    <a:spLocks noChangeArrowheads="1"/>
                  </p:cNvSpPr>
                  <p:nvPr/>
                </p:nvSpPr>
                <p:spPr bwMode="auto">
                  <a:xfrm>
                    <a:off x="3" y="0"/>
                    <a:ext cx="214" cy="241"/>
                  </a:xfrm>
                  <a:custGeom>
                    <a:avLst/>
                    <a:gdLst>
                      <a:gd name="T0" fmla="*/ 0 w 213"/>
                      <a:gd name="T1" fmla="*/ 0 h 240"/>
                      <a:gd name="T2" fmla="*/ 209 w 213"/>
                      <a:gd name="T3" fmla="*/ 15 h 240"/>
                      <a:gd name="T4" fmla="*/ 215 w 213"/>
                      <a:gd name="T5" fmla="*/ 221 h 240"/>
                      <a:gd name="T6" fmla="*/ 8 w 213"/>
                      <a:gd name="T7" fmla="*/ 242 h 240"/>
                      <a:gd name="T8" fmla="*/ 0 w 213"/>
                      <a:gd name="T9" fmla="*/ 0 h 2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3"/>
                      <a:gd name="T16" fmla="*/ 0 h 240"/>
                      <a:gd name="T17" fmla="*/ 213 w 213"/>
                      <a:gd name="T18" fmla="*/ 240 h 2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3" h="240">
                        <a:moveTo>
                          <a:pt x="0" y="0"/>
                        </a:moveTo>
                        <a:lnTo>
                          <a:pt x="207" y="15"/>
                        </a:lnTo>
                        <a:lnTo>
                          <a:pt x="213" y="219"/>
                        </a:lnTo>
                        <a:lnTo>
                          <a:pt x="8" y="240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5051" name="Freeform 2286"/>
                  <p:cNvSpPr>
                    <a:spLocks noChangeArrowheads="1"/>
                  </p:cNvSpPr>
                  <p:nvPr/>
                </p:nvSpPr>
                <p:spPr bwMode="auto">
                  <a:xfrm>
                    <a:off x="14" y="11"/>
                    <a:ext cx="195" cy="202"/>
                  </a:xfrm>
                  <a:custGeom>
                    <a:avLst/>
                    <a:gdLst>
                      <a:gd name="T0" fmla="*/ 0 w 194"/>
                      <a:gd name="T1" fmla="*/ 0 h 202"/>
                      <a:gd name="T2" fmla="*/ 191 w 194"/>
                      <a:gd name="T3" fmla="*/ 12 h 202"/>
                      <a:gd name="T4" fmla="*/ 196 w 194"/>
                      <a:gd name="T5" fmla="*/ 188 h 202"/>
                      <a:gd name="T6" fmla="*/ 6 w 194"/>
                      <a:gd name="T7" fmla="*/ 202 h 202"/>
                      <a:gd name="T8" fmla="*/ 0 w 194"/>
                      <a:gd name="T9" fmla="*/ 0 h 2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202"/>
                      <a:gd name="T17" fmla="*/ 194 w 194"/>
                      <a:gd name="T18" fmla="*/ 202 h 2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202">
                        <a:moveTo>
                          <a:pt x="0" y="0"/>
                        </a:moveTo>
                        <a:lnTo>
                          <a:pt x="189" y="12"/>
                        </a:lnTo>
                        <a:lnTo>
                          <a:pt x="194" y="188"/>
                        </a:lnTo>
                        <a:lnTo>
                          <a:pt x="6" y="202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5052" name="Freeform 2287"/>
                  <p:cNvSpPr>
                    <a:spLocks noChangeArrowheads="1"/>
                  </p:cNvSpPr>
                  <p:nvPr/>
                </p:nvSpPr>
                <p:spPr bwMode="auto">
                  <a:xfrm>
                    <a:off x="23" y="213"/>
                    <a:ext cx="187" cy="21"/>
                  </a:xfrm>
                  <a:custGeom>
                    <a:avLst/>
                    <a:gdLst>
                      <a:gd name="T0" fmla="*/ 0 w 187"/>
                      <a:gd name="T1" fmla="*/ 21 h 21"/>
                      <a:gd name="T2" fmla="*/ 0 w 187"/>
                      <a:gd name="T3" fmla="*/ 17 h 21"/>
                      <a:gd name="T4" fmla="*/ 187 w 187"/>
                      <a:gd name="T5" fmla="*/ 0 h 21"/>
                      <a:gd name="T6" fmla="*/ 187 w 187"/>
                      <a:gd name="T7" fmla="*/ 2 h 21"/>
                      <a:gd name="T8" fmla="*/ 0 w 187"/>
                      <a:gd name="T9" fmla="*/ 21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7"/>
                      <a:gd name="T16" fmla="*/ 0 h 21"/>
                      <a:gd name="T17" fmla="*/ 187 w 187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7" h="21">
                        <a:moveTo>
                          <a:pt x="0" y="21"/>
                        </a:moveTo>
                        <a:lnTo>
                          <a:pt x="0" y="17"/>
                        </a:lnTo>
                        <a:lnTo>
                          <a:pt x="187" y="0"/>
                        </a:lnTo>
                        <a:lnTo>
                          <a:pt x="187" y="2"/>
                        </a:lnTo>
                        <a:lnTo>
                          <a:pt x="0" y="21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5053" name="Freeform 2288"/>
                  <p:cNvSpPr>
                    <a:spLocks noChangeArrowheads="1"/>
                  </p:cNvSpPr>
                  <p:nvPr/>
                </p:nvSpPr>
                <p:spPr bwMode="auto">
                  <a:xfrm>
                    <a:off x="236" y="239"/>
                    <a:ext cx="80" cy="19"/>
                  </a:xfrm>
                  <a:custGeom>
                    <a:avLst/>
                    <a:gdLst>
                      <a:gd name="T0" fmla="*/ 7 w 79"/>
                      <a:gd name="T1" fmla="*/ 9 h 19"/>
                      <a:gd name="T2" fmla="*/ 81 w 79"/>
                      <a:gd name="T3" fmla="*/ 0 h 19"/>
                      <a:gd name="T4" fmla="*/ 75 w 79"/>
                      <a:gd name="T5" fmla="*/ 10 h 19"/>
                      <a:gd name="T6" fmla="*/ 0 w 79"/>
                      <a:gd name="T7" fmla="*/ 19 h 19"/>
                      <a:gd name="T8" fmla="*/ 7 w 79"/>
                      <a:gd name="T9" fmla="*/ 9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9"/>
                      <a:gd name="T16" fmla="*/ 0 h 19"/>
                      <a:gd name="T17" fmla="*/ 79 w 79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9" h="19">
                        <a:moveTo>
                          <a:pt x="7" y="9"/>
                        </a:moveTo>
                        <a:lnTo>
                          <a:pt x="79" y="0"/>
                        </a:lnTo>
                        <a:cubicBezTo>
                          <a:pt x="79" y="0"/>
                          <a:pt x="77" y="6"/>
                          <a:pt x="73" y="10"/>
                        </a:cubicBezTo>
                        <a:lnTo>
                          <a:pt x="0" y="19"/>
                        </a:lnTo>
                        <a:lnTo>
                          <a:pt x="7" y="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5054" name="Freeform 2289"/>
                  <p:cNvSpPr>
                    <a:spLocks noChangeArrowheads="1"/>
                  </p:cNvSpPr>
                  <p:nvPr/>
                </p:nvSpPr>
                <p:spPr bwMode="auto">
                  <a:xfrm>
                    <a:off x="358" y="298"/>
                    <a:ext cx="20" cy="7"/>
                  </a:xfrm>
                  <a:custGeom>
                    <a:avLst/>
                    <a:gdLst>
                      <a:gd name="T0" fmla="*/ 1 w 19"/>
                      <a:gd name="T1" fmla="*/ 2 h 6"/>
                      <a:gd name="T2" fmla="*/ 21 w 19"/>
                      <a:gd name="T3" fmla="*/ 0 h 6"/>
                      <a:gd name="T4" fmla="*/ 21 w 19"/>
                      <a:gd name="T5" fmla="*/ 5 h 6"/>
                      <a:gd name="T6" fmla="*/ 12 w 19"/>
                      <a:gd name="T7" fmla="*/ 8 h 6"/>
                      <a:gd name="T8" fmla="*/ 0 w 19"/>
                      <a:gd name="T9" fmla="*/ 8 h 6"/>
                      <a:gd name="T10" fmla="*/ 1 w 19"/>
                      <a:gd name="T11" fmla="*/ 2 h 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9"/>
                      <a:gd name="T19" fmla="*/ 0 h 6"/>
                      <a:gd name="T20" fmla="*/ 19 w 19"/>
                      <a:gd name="T21" fmla="*/ 6 h 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9" h="6">
                        <a:moveTo>
                          <a:pt x="1" y="2"/>
                        </a:moveTo>
                        <a:lnTo>
                          <a:pt x="19" y="0"/>
                        </a:lnTo>
                        <a:lnTo>
                          <a:pt x="19" y="3"/>
                        </a:lnTo>
                        <a:cubicBezTo>
                          <a:pt x="19" y="3"/>
                          <a:pt x="15" y="5"/>
                          <a:pt x="10" y="6"/>
                        </a:cubicBezTo>
                        <a:cubicBezTo>
                          <a:pt x="10" y="6"/>
                          <a:pt x="5" y="7"/>
                          <a:pt x="0" y="6"/>
                        </a:cubicBezTo>
                        <a:lnTo>
                          <a:pt x="1" y="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5055" name="Freeform 2290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269"/>
                    <a:ext cx="244" cy="42"/>
                  </a:xfrm>
                  <a:custGeom>
                    <a:avLst/>
                    <a:gdLst>
                      <a:gd name="T0" fmla="*/ 6 w 244"/>
                      <a:gd name="T1" fmla="*/ 43 h 41"/>
                      <a:gd name="T2" fmla="*/ 244 w 244"/>
                      <a:gd name="T3" fmla="*/ 4 h 41"/>
                      <a:gd name="T4" fmla="*/ 235 w 244"/>
                      <a:gd name="T5" fmla="*/ 0 h 41"/>
                      <a:gd name="T6" fmla="*/ 0 w 244"/>
                      <a:gd name="T7" fmla="*/ 36 h 41"/>
                      <a:gd name="T8" fmla="*/ 6 w 244"/>
                      <a:gd name="T9" fmla="*/ 43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4"/>
                      <a:gd name="T16" fmla="*/ 0 h 41"/>
                      <a:gd name="T17" fmla="*/ 244 w 244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4" h="41">
                        <a:moveTo>
                          <a:pt x="6" y="41"/>
                        </a:moveTo>
                        <a:lnTo>
                          <a:pt x="244" y="4"/>
                        </a:lnTo>
                        <a:lnTo>
                          <a:pt x="235" y="0"/>
                        </a:lnTo>
                        <a:lnTo>
                          <a:pt x="0" y="34"/>
                        </a:lnTo>
                        <a:lnTo>
                          <a:pt x="6" y="4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5056" name="Line 2291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39" y="299"/>
                    <a:ext cx="7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57" name="Line 2292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26" y="287"/>
                    <a:ext cx="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58" name="Line 2293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07" y="276"/>
                    <a:ext cx="5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5" name="Group 2294"/>
                <p:cNvGrpSpPr>
                  <a:grpSpLocks/>
                </p:cNvGrpSpPr>
                <p:nvPr/>
              </p:nvGrpSpPr>
              <p:grpSpPr bwMode="auto">
                <a:xfrm>
                  <a:off x="405" y="28"/>
                  <a:ext cx="424" cy="410"/>
                  <a:chOff x="0" y="0"/>
                  <a:chExt cx="424" cy="410"/>
                </a:xfrm>
              </p:grpSpPr>
              <p:sp>
                <p:nvSpPr>
                  <p:cNvPr id="4831" name="Freeform 2295"/>
                  <p:cNvSpPr>
                    <a:spLocks noChangeArrowheads="1"/>
                  </p:cNvSpPr>
                  <p:nvPr/>
                </p:nvSpPr>
                <p:spPr bwMode="auto">
                  <a:xfrm>
                    <a:off x="72" y="277"/>
                    <a:ext cx="128" cy="42"/>
                  </a:xfrm>
                  <a:custGeom>
                    <a:avLst/>
                    <a:gdLst>
                      <a:gd name="T0" fmla="*/ 0 w 127"/>
                      <a:gd name="T1" fmla="*/ 40 h 42"/>
                      <a:gd name="T2" fmla="*/ 2 w 127"/>
                      <a:gd name="T3" fmla="*/ 31 h 42"/>
                      <a:gd name="T4" fmla="*/ 7 w 127"/>
                      <a:gd name="T5" fmla="*/ 24 h 42"/>
                      <a:gd name="T6" fmla="*/ 121 w 127"/>
                      <a:gd name="T7" fmla="*/ 22 h 42"/>
                      <a:gd name="T8" fmla="*/ 127 w 127"/>
                      <a:gd name="T9" fmla="*/ 29 h 42"/>
                      <a:gd name="T10" fmla="*/ 129 w 127"/>
                      <a:gd name="T11" fmla="*/ 38 h 42"/>
                      <a:gd name="T12" fmla="*/ 114 w 127"/>
                      <a:gd name="T13" fmla="*/ 47 h 42"/>
                      <a:gd name="T14" fmla="*/ 11 w 127"/>
                      <a:gd name="T15" fmla="*/ 47 h 42"/>
                      <a:gd name="T16" fmla="*/ 0 w 127"/>
                      <a:gd name="T17" fmla="*/ 40 h 4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7"/>
                      <a:gd name="T28" fmla="*/ 0 h 42"/>
                      <a:gd name="T29" fmla="*/ 127 w 127"/>
                      <a:gd name="T30" fmla="*/ 42 h 4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7" h="42">
                        <a:moveTo>
                          <a:pt x="0" y="40"/>
                        </a:moveTo>
                        <a:cubicBezTo>
                          <a:pt x="0" y="40"/>
                          <a:pt x="0" y="35"/>
                          <a:pt x="2" y="31"/>
                        </a:cubicBezTo>
                        <a:cubicBezTo>
                          <a:pt x="2" y="31"/>
                          <a:pt x="4" y="27"/>
                          <a:pt x="7" y="24"/>
                        </a:cubicBezTo>
                        <a:cubicBezTo>
                          <a:pt x="7" y="24"/>
                          <a:pt x="63" y="0"/>
                          <a:pt x="119" y="22"/>
                        </a:cubicBezTo>
                        <a:cubicBezTo>
                          <a:pt x="119" y="22"/>
                          <a:pt x="123" y="25"/>
                          <a:pt x="125" y="29"/>
                        </a:cubicBezTo>
                        <a:cubicBezTo>
                          <a:pt x="125" y="29"/>
                          <a:pt x="127" y="33"/>
                          <a:pt x="127" y="38"/>
                        </a:cubicBezTo>
                        <a:cubicBezTo>
                          <a:pt x="127" y="38"/>
                          <a:pt x="120" y="44"/>
                          <a:pt x="112" y="47"/>
                        </a:cubicBezTo>
                        <a:cubicBezTo>
                          <a:pt x="112" y="47"/>
                          <a:pt x="61" y="60"/>
                          <a:pt x="11" y="47"/>
                        </a:cubicBezTo>
                        <a:cubicBezTo>
                          <a:pt x="11" y="47"/>
                          <a:pt x="4" y="46"/>
                          <a:pt x="0" y="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32" name="Freeform 2296"/>
                  <p:cNvSpPr>
                    <a:spLocks noChangeArrowheads="1"/>
                  </p:cNvSpPr>
                  <p:nvPr/>
                </p:nvSpPr>
                <p:spPr bwMode="auto">
                  <a:xfrm>
                    <a:off x="78" y="279"/>
                    <a:ext cx="116" cy="29"/>
                  </a:xfrm>
                  <a:custGeom>
                    <a:avLst/>
                    <a:gdLst>
                      <a:gd name="T0" fmla="*/ 6 w 116"/>
                      <a:gd name="T1" fmla="*/ 12 h 28"/>
                      <a:gd name="T2" fmla="*/ 10 w 116"/>
                      <a:gd name="T3" fmla="*/ 9 h 28"/>
                      <a:gd name="T4" fmla="*/ 15 w 116"/>
                      <a:gd name="T5" fmla="*/ 7 h 28"/>
                      <a:gd name="T6" fmla="*/ 22 w 116"/>
                      <a:gd name="T7" fmla="*/ 4 h 28"/>
                      <a:gd name="T8" fmla="*/ 31 w 116"/>
                      <a:gd name="T9" fmla="*/ 2 h 28"/>
                      <a:gd name="T10" fmla="*/ 41 w 116"/>
                      <a:gd name="T11" fmla="*/ 1 h 28"/>
                      <a:gd name="T12" fmla="*/ 52 w 116"/>
                      <a:gd name="T13" fmla="*/ 0 h 28"/>
                      <a:gd name="T14" fmla="*/ 63 w 116"/>
                      <a:gd name="T15" fmla="*/ 0 h 28"/>
                      <a:gd name="T16" fmla="*/ 74 w 116"/>
                      <a:gd name="T17" fmla="*/ 0 h 28"/>
                      <a:gd name="T18" fmla="*/ 84 w 116"/>
                      <a:gd name="T19" fmla="*/ 1 h 28"/>
                      <a:gd name="T20" fmla="*/ 93 w 116"/>
                      <a:gd name="T21" fmla="*/ 3 h 28"/>
                      <a:gd name="T22" fmla="*/ 100 w 116"/>
                      <a:gd name="T23" fmla="*/ 5 h 28"/>
                      <a:gd name="T24" fmla="*/ 105 w 116"/>
                      <a:gd name="T25" fmla="*/ 7 h 28"/>
                      <a:gd name="T26" fmla="*/ 109 w 116"/>
                      <a:gd name="T27" fmla="*/ 10 h 28"/>
                      <a:gd name="T28" fmla="*/ 110 w 116"/>
                      <a:gd name="T29" fmla="*/ 13 h 28"/>
                      <a:gd name="T30" fmla="*/ 108 w 116"/>
                      <a:gd name="T31" fmla="*/ 17 h 28"/>
                      <a:gd name="T32" fmla="*/ 105 w 116"/>
                      <a:gd name="T33" fmla="*/ 20 h 28"/>
                      <a:gd name="T34" fmla="*/ 99 w 116"/>
                      <a:gd name="T35" fmla="*/ 23 h 28"/>
                      <a:gd name="T36" fmla="*/ 92 w 116"/>
                      <a:gd name="T37" fmla="*/ 25 h 28"/>
                      <a:gd name="T38" fmla="*/ 83 w 116"/>
                      <a:gd name="T39" fmla="*/ 27 h 28"/>
                      <a:gd name="T40" fmla="*/ 73 w 116"/>
                      <a:gd name="T41" fmla="*/ 28 h 28"/>
                      <a:gd name="T42" fmla="*/ 62 w 116"/>
                      <a:gd name="T43" fmla="*/ 29 h 28"/>
                      <a:gd name="T44" fmla="*/ 51 w 116"/>
                      <a:gd name="T45" fmla="*/ 29 h 28"/>
                      <a:gd name="T46" fmla="*/ 40 w 116"/>
                      <a:gd name="T47" fmla="*/ 29 h 28"/>
                      <a:gd name="T48" fmla="*/ 30 w 116"/>
                      <a:gd name="T49" fmla="*/ 28 h 28"/>
                      <a:gd name="T50" fmla="*/ 22 w 116"/>
                      <a:gd name="T51" fmla="*/ 26 h 28"/>
                      <a:gd name="T52" fmla="*/ 15 w 116"/>
                      <a:gd name="T53" fmla="*/ 24 h 28"/>
                      <a:gd name="T54" fmla="*/ 9 w 116"/>
                      <a:gd name="T55" fmla="*/ 22 h 28"/>
                      <a:gd name="T56" fmla="*/ 6 w 116"/>
                      <a:gd name="T57" fmla="*/ 19 h 28"/>
                      <a:gd name="T58" fmla="*/ 0 w 116"/>
                      <a:gd name="T59" fmla="*/ 17 h 28"/>
                      <a:gd name="T60" fmla="*/ 1 w 116"/>
                      <a:gd name="T61" fmla="*/ 12 h 28"/>
                      <a:gd name="T62" fmla="*/ 5 w 116"/>
                      <a:gd name="T63" fmla="*/ 9 h 28"/>
                      <a:gd name="T64" fmla="*/ 11 w 116"/>
                      <a:gd name="T65" fmla="*/ 6 h 28"/>
                      <a:gd name="T66" fmla="*/ 20 w 116"/>
                      <a:gd name="T67" fmla="*/ 4 h 28"/>
                      <a:gd name="T68" fmla="*/ 30 w 116"/>
                      <a:gd name="T69" fmla="*/ 2 h 28"/>
                      <a:gd name="T70" fmla="*/ 41 w 116"/>
                      <a:gd name="T71" fmla="*/ 1 h 28"/>
                      <a:gd name="T72" fmla="*/ 53 w 116"/>
                      <a:gd name="T73" fmla="*/ 0 h 28"/>
                      <a:gd name="T74" fmla="*/ 65 w 116"/>
                      <a:gd name="T75" fmla="*/ 0 h 28"/>
                      <a:gd name="T76" fmla="*/ 77 w 116"/>
                      <a:gd name="T77" fmla="*/ 0 h 28"/>
                      <a:gd name="T78" fmla="*/ 88 w 116"/>
                      <a:gd name="T79" fmla="*/ 1 h 28"/>
                      <a:gd name="T80" fmla="*/ 98 w 116"/>
                      <a:gd name="T81" fmla="*/ 3 h 28"/>
                      <a:gd name="T82" fmla="*/ 106 w 116"/>
                      <a:gd name="T83" fmla="*/ 5 h 28"/>
                      <a:gd name="T84" fmla="*/ 111 w 116"/>
                      <a:gd name="T85" fmla="*/ 7 h 28"/>
                      <a:gd name="T86" fmla="*/ 115 w 116"/>
                      <a:gd name="T87" fmla="*/ 10 h 28"/>
                      <a:gd name="T88" fmla="*/ 116 w 116"/>
                      <a:gd name="T89" fmla="*/ 13 h 28"/>
                      <a:gd name="T90" fmla="*/ 114 w 116"/>
                      <a:gd name="T91" fmla="*/ 18 h 28"/>
                      <a:gd name="T92" fmla="*/ 110 w 116"/>
                      <a:gd name="T93" fmla="*/ 21 h 28"/>
                      <a:gd name="T94" fmla="*/ 103 w 116"/>
                      <a:gd name="T95" fmla="*/ 24 h 28"/>
                      <a:gd name="T96" fmla="*/ 95 w 116"/>
                      <a:gd name="T97" fmla="*/ 26 h 28"/>
                      <a:gd name="T98" fmla="*/ 84 w 116"/>
                      <a:gd name="T99" fmla="*/ 28 h 28"/>
                      <a:gd name="T100" fmla="*/ 73 w 116"/>
                      <a:gd name="T101" fmla="*/ 29 h 28"/>
                      <a:gd name="T102" fmla="*/ 61 w 116"/>
                      <a:gd name="T103" fmla="*/ 30 h 28"/>
                      <a:gd name="T104" fmla="*/ 49 w 116"/>
                      <a:gd name="T105" fmla="*/ 30 h 28"/>
                      <a:gd name="T106" fmla="*/ 37 w 116"/>
                      <a:gd name="T107" fmla="*/ 30 h 28"/>
                      <a:gd name="T108" fmla="*/ 26 w 116"/>
                      <a:gd name="T109" fmla="*/ 29 h 28"/>
                      <a:gd name="T110" fmla="*/ 16 w 116"/>
                      <a:gd name="T111" fmla="*/ 27 h 28"/>
                      <a:gd name="T112" fmla="*/ 9 w 116"/>
                      <a:gd name="T113" fmla="*/ 25 h 28"/>
                      <a:gd name="T114" fmla="*/ 3 w 116"/>
                      <a:gd name="T115" fmla="*/ 22 h 28"/>
                      <a:gd name="T116" fmla="*/ 0 w 116"/>
                      <a:gd name="T117" fmla="*/ 19 h 28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16"/>
                      <a:gd name="T178" fmla="*/ 0 h 28"/>
                      <a:gd name="T179" fmla="*/ 116 w 116"/>
                      <a:gd name="T180" fmla="*/ 28 h 28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16" h="28">
                        <a:moveTo>
                          <a:pt x="5" y="15"/>
                        </a:moveTo>
                        <a:lnTo>
                          <a:pt x="5" y="14"/>
                        </a:lnTo>
                        <a:lnTo>
                          <a:pt x="6" y="13"/>
                        </a:lnTo>
                        <a:lnTo>
                          <a:pt x="6" y="12"/>
                        </a:lnTo>
                        <a:lnTo>
                          <a:pt x="7" y="12"/>
                        </a:lnTo>
                        <a:lnTo>
                          <a:pt x="7" y="11"/>
                        </a:lnTo>
                        <a:lnTo>
                          <a:pt x="8" y="11"/>
                        </a:lnTo>
                        <a:lnTo>
                          <a:pt x="8" y="10"/>
                        </a:lnTo>
                        <a:lnTo>
                          <a:pt x="9" y="10"/>
                        </a:lnTo>
                        <a:lnTo>
                          <a:pt x="9" y="9"/>
                        </a:lnTo>
                        <a:lnTo>
                          <a:pt x="10" y="9"/>
                        </a:lnTo>
                        <a:lnTo>
                          <a:pt x="11" y="9"/>
                        </a:lnTo>
                        <a:lnTo>
                          <a:pt x="11" y="8"/>
                        </a:lnTo>
                        <a:lnTo>
                          <a:pt x="12" y="8"/>
                        </a:lnTo>
                        <a:lnTo>
                          <a:pt x="13" y="7"/>
                        </a:lnTo>
                        <a:lnTo>
                          <a:pt x="14" y="7"/>
                        </a:lnTo>
                        <a:lnTo>
                          <a:pt x="15" y="7"/>
                        </a:lnTo>
                        <a:lnTo>
                          <a:pt x="15" y="6"/>
                        </a:lnTo>
                        <a:lnTo>
                          <a:pt x="16" y="6"/>
                        </a:lnTo>
                        <a:lnTo>
                          <a:pt x="17" y="6"/>
                        </a:lnTo>
                        <a:lnTo>
                          <a:pt x="18" y="6"/>
                        </a:lnTo>
                        <a:lnTo>
                          <a:pt x="18" y="5"/>
                        </a:lnTo>
                        <a:lnTo>
                          <a:pt x="19" y="5"/>
                        </a:lnTo>
                        <a:lnTo>
                          <a:pt x="20" y="5"/>
                        </a:lnTo>
                        <a:lnTo>
                          <a:pt x="21" y="5"/>
                        </a:lnTo>
                        <a:lnTo>
                          <a:pt x="22" y="4"/>
                        </a:lnTo>
                        <a:lnTo>
                          <a:pt x="23" y="4"/>
                        </a:lnTo>
                        <a:lnTo>
                          <a:pt x="24" y="4"/>
                        </a:lnTo>
                        <a:lnTo>
                          <a:pt x="25" y="4"/>
                        </a:lnTo>
                        <a:lnTo>
                          <a:pt x="26" y="3"/>
                        </a:lnTo>
                        <a:lnTo>
                          <a:pt x="27" y="3"/>
                        </a:lnTo>
                        <a:lnTo>
                          <a:pt x="28" y="3"/>
                        </a:lnTo>
                        <a:lnTo>
                          <a:pt x="29" y="3"/>
                        </a:lnTo>
                        <a:lnTo>
                          <a:pt x="30" y="3"/>
                        </a:lnTo>
                        <a:lnTo>
                          <a:pt x="31" y="2"/>
                        </a:lnTo>
                        <a:lnTo>
                          <a:pt x="32" y="2"/>
                        </a:lnTo>
                        <a:lnTo>
                          <a:pt x="33" y="2"/>
                        </a:lnTo>
                        <a:lnTo>
                          <a:pt x="34" y="2"/>
                        </a:lnTo>
                        <a:lnTo>
                          <a:pt x="35" y="2"/>
                        </a:lnTo>
                        <a:lnTo>
                          <a:pt x="36" y="2"/>
                        </a:lnTo>
                        <a:lnTo>
                          <a:pt x="37" y="2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1"/>
                        </a:lnTo>
                        <a:lnTo>
                          <a:pt x="42" y="1"/>
                        </a:lnTo>
                        <a:lnTo>
                          <a:pt x="43" y="1"/>
                        </a:lnTo>
                        <a:lnTo>
                          <a:pt x="44" y="1"/>
                        </a:lnTo>
                        <a:lnTo>
                          <a:pt x="45" y="1"/>
                        </a:lnTo>
                        <a:lnTo>
                          <a:pt x="46" y="1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1"/>
                        </a:lnTo>
                        <a:lnTo>
                          <a:pt x="78" y="1"/>
                        </a:lnTo>
                        <a:lnTo>
                          <a:pt x="79" y="1"/>
                        </a:lnTo>
                        <a:lnTo>
                          <a:pt x="80" y="1"/>
                        </a:lnTo>
                        <a:lnTo>
                          <a:pt x="81" y="1"/>
                        </a:lnTo>
                        <a:lnTo>
                          <a:pt x="82" y="1"/>
                        </a:lnTo>
                        <a:lnTo>
                          <a:pt x="83" y="1"/>
                        </a:lnTo>
                        <a:lnTo>
                          <a:pt x="84" y="1"/>
                        </a:lnTo>
                        <a:lnTo>
                          <a:pt x="85" y="1"/>
                        </a:lnTo>
                        <a:lnTo>
                          <a:pt x="86" y="2"/>
                        </a:lnTo>
                        <a:lnTo>
                          <a:pt x="87" y="2"/>
                        </a:lnTo>
                        <a:lnTo>
                          <a:pt x="88" y="2"/>
                        </a:lnTo>
                        <a:lnTo>
                          <a:pt x="89" y="2"/>
                        </a:lnTo>
                        <a:lnTo>
                          <a:pt x="90" y="2"/>
                        </a:lnTo>
                        <a:lnTo>
                          <a:pt x="91" y="2"/>
                        </a:lnTo>
                        <a:lnTo>
                          <a:pt x="92" y="3"/>
                        </a:lnTo>
                        <a:lnTo>
                          <a:pt x="93" y="3"/>
                        </a:lnTo>
                        <a:lnTo>
                          <a:pt x="94" y="3"/>
                        </a:lnTo>
                        <a:lnTo>
                          <a:pt x="95" y="3"/>
                        </a:lnTo>
                        <a:lnTo>
                          <a:pt x="96" y="4"/>
                        </a:lnTo>
                        <a:lnTo>
                          <a:pt x="97" y="4"/>
                        </a:lnTo>
                        <a:lnTo>
                          <a:pt x="98" y="4"/>
                        </a:lnTo>
                        <a:lnTo>
                          <a:pt x="99" y="4"/>
                        </a:lnTo>
                        <a:lnTo>
                          <a:pt x="99" y="5"/>
                        </a:lnTo>
                        <a:lnTo>
                          <a:pt x="100" y="5"/>
                        </a:lnTo>
                        <a:lnTo>
                          <a:pt x="101" y="5"/>
                        </a:lnTo>
                        <a:lnTo>
                          <a:pt x="102" y="5"/>
                        </a:lnTo>
                        <a:lnTo>
                          <a:pt x="102" y="6"/>
                        </a:lnTo>
                        <a:lnTo>
                          <a:pt x="103" y="6"/>
                        </a:lnTo>
                        <a:lnTo>
                          <a:pt x="104" y="6"/>
                        </a:lnTo>
                        <a:lnTo>
                          <a:pt x="104" y="7"/>
                        </a:lnTo>
                        <a:lnTo>
                          <a:pt x="105" y="7"/>
                        </a:lnTo>
                        <a:lnTo>
                          <a:pt x="106" y="7"/>
                        </a:lnTo>
                        <a:lnTo>
                          <a:pt x="106" y="8"/>
                        </a:lnTo>
                        <a:lnTo>
                          <a:pt x="107" y="8"/>
                        </a:lnTo>
                        <a:lnTo>
                          <a:pt x="108" y="9"/>
                        </a:lnTo>
                        <a:lnTo>
                          <a:pt x="109" y="10"/>
                        </a:lnTo>
                        <a:lnTo>
                          <a:pt x="109" y="11"/>
                        </a:lnTo>
                        <a:lnTo>
                          <a:pt x="110" y="11"/>
                        </a:lnTo>
                        <a:lnTo>
                          <a:pt x="110" y="12"/>
                        </a:lnTo>
                        <a:lnTo>
                          <a:pt x="110" y="13"/>
                        </a:lnTo>
                        <a:lnTo>
                          <a:pt x="110" y="14"/>
                        </a:lnTo>
                        <a:lnTo>
                          <a:pt x="109" y="14"/>
                        </a:lnTo>
                        <a:lnTo>
                          <a:pt x="109" y="15"/>
                        </a:lnTo>
                        <a:lnTo>
                          <a:pt x="108" y="15"/>
                        </a:lnTo>
                        <a:lnTo>
                          <a:pt x="108" y="16"/>
                        </a:lnTo>
                        <a:lnTo>
                          <a:pt x="107" y="17"/>
                        </a:lnTo>
                        <a:lnTo>
                          <a:pt x="106" y="17"/>
                        </a:lnTo>
                        <a:lnTo>
                          <a:pt x="106" y="18"/>
                        </a:lnTo>
                        <a:lnTo>
                          <a:pt x="105" y="18"/>
                        </a:lnTo>
                        <a:lnTo>
                          <a:pt x="104" y="19"/>
                        </a:lnTo>
                        <a:lnTo>
                          <a:pt x="103" y="19"/>
                        </a:lnTo>
                        <a:lnTo>
                          <a:pt x="102" y="20"/>
                        </a:lnTo>
                        <a:lnTo>
                          <a:pt x="101" y="20"/>
                        </a:lnTo>
                        <a:lnTo>
                          <a:pt x="100" y="20"/>
                        </a:lnTo>
                        <a:lnTo>
                          <a:pt x="100" y="21"/>
                        </a:lnTo>
                        <a:lnTo>
                          <a:pt x="99" y="21"/>
                        </a:lnTo>
                        <a:lnTo>
                          <a:pt x="98" y="21"/>
                        </a:lnTo>
                        <a:lnTo>
                          <a:pt x="97" y="22"/>
                        </a:lnTo>
                        <a:lnTo>
                          <a:pt x="96" y="22"/>
                        </a:lnTo>
                        <a:lnTo>
                          <a:pt x="95" y="22"/>
                        </a:lnTo>
                        <a:lnTo>
                          <a:pt x="94" y="22"/>
                        </a:lnTo>
                        <a:lnTo>
                          <a:pt x="94" y="23"/>
                        </a:lnTo>
                        <a:lnTo>
                          <a:pt x="93" y="23"/>
                        </a:lnTo>
                        <a:lnTo>
                          <a:pt x="92" y="23"/>
                        </a:lnTo>
                        <a:lnTo>
                          <a:pt x="91" y="23"/>
                        </a:lnTo>
                        <a:lnTo>
                          <a:pt x="90" y="23"/>
                        </a:lnTo>
                        <a:lnTo>
                          <a:pt x="90" y="24"/>
                        </a:lnTo>
                        <a:lnTo>
                          <a:pt x="89" y="24"/>
                        </a:lnTo>
                        <a:lnTo>
                          <a:pt x="88" y="24"/>
                        </a:lnTo>
                        <a:lnTo>
                          <a:pt x="87" y="24"/>
                        </a:lnTo>
                        <a:lnTo>
                          <a:pt x="86" y="24"/>
                        </a:lnTo>
                        <a:lnTo>
                          <a:pt x="85" y="24"/>
                        </a:lnTo>
                        <a:lnTo>
                          <a:pt x="84" y="25"/>
                        </a:lnTo>
                        <a:lnTo>
                          <a:pt x="83" y="25"/>
                        </a:lnTo>
                        <a:lnTo>
                          <a:pt x="82" y="25"/>
                        </a:lnTo>
                        <a:lnTo>
                          <a:pt x="81" y="25"/>
                        </a:lnTo>
                        <a:lnTo>
                          <a:pt x="80" y="25"/>
                        </a:lnTo>
                        <a:lnTo>
                          <a:pt x="79" y="25"/>
                        </a:lnTo>
                        <a:lnTo>
                          <a:pt x="78" y="26"/>
                        </a:lnTo>
                        <a:lnTo>
                          <a:pt x="77" y="26"/>
                        </a:lnTo>
                        <a:lnTo>
                          <a:pt x="76" y="26"/>
                        </a:lnTo>
                        <a:lnTo>
                          <a:pt x="75" y="26"/>
                        </a:lnTo>
                        <a:lnTo>
                          <a:pt x="74" y="26"/>
                        </a:lnTo>
                        <a:lnTo>
                          <a:pt x="73" y="26"/>
                        </a:lnTo>
                        <a:lnTo>
                          <a:pt x="72" y="26"/>
                        </a:lnTo>
                        <a:lnTo>
                          <a:pt x="71" y="26"/>
                        </a:lnTo>
                        <a:lnTo>
                          <a:pt x="70" y="26"/>
                        </a:lnTo>
                        <a:lnTo>
                          <a:pt x="69" y="26"/>
                        </a:lnTo>
                        <a:lnTo>
                          <a:pt x="68" y="27"/>
                        </a:lnTo>
                        <a:lnTo>
                          <a:pt x="67" y="27"/>
                        </a:lnTo>
                        <a:lnTo>
                          <a:pt x="66" y="27"/>
                        </a:lnTo>
                        <a:lnTo>
                          <a:pt x="65" y="27"/>
                        </a:lnTo>
                        <a:lnTo>
                          <a:pt x="64" y="27"/>
                        </a:lnTo>
                        <a:lnTo>
                          <a:pt x="63" y="27"/>
                        </a:lnTo>
                        <a:lnTo>
                          <a:pt x="62" y="27"/>
                        </a:lnTo>
                        <a:lnTo>
                          <a:pt x="61" y="27"/>
                        </a:lnTo>
                        <a:lnTo>
                          <a:pt x="60" y="27"/>
                        </a:lnTo>
                        <a:lnTo>
                          <a:pt x="59" y="27"/>
                        </a:lnTo>
                        <a:lnTo>
                          <a:pt x="58" y="27"/>
                        </a:lnTo>
                        <a:lnTo>
                          <a:pt x="57" y="27"/>
                        </a:lnTo>
                        <a:lnTo>
                          <a:pt x="56" y="27"/>
                        </a:lnTo>
                        <a:lnTo>
                          <a:pt x="55" y="27"/>
                        </a:lnTo>
                        <a:lnTo>
                          <a:pt x="54" y="27"/>
                        </a:lnTo>
                        <a:lnTo>
                          <a:pt x="53" y="27"/>
                        </a:lnTo>
                        <a:lnTo>
                          <a:pt x="52" y="27"/>
                        </a:lnTo>
                        <a:lnTo>
                          <a:pt x="51" y="27"/>
                        </a:lnTo>
                        <a:lnTo>
                          <a:pt x="50" y="27"/>
                        </a:lnTo>
                        <a:lnTo>
                          <a:pt x="49" y="27"/>
                        </a:lnTo>
                        <a:lnTo>
                          <a:pt x="48" y="27"/>
                        </a:lnTo>
                        <a:lnTo>
                          <a:pt x="47" y="27"/>
                        </a:lnTo>
                        <a:lnTo>
                          <a:pt x="46" y="27"/>
                        </a:lnTo>
                        <a:lnTo>
                          <a:pt x="45" y="27"/>
                        </a:lnTo>
                        <a:lnTo>
                          <a:pt x="44" y="27"/>
                        </a:lnTo>
                        <a:lnTo>
                          <a:pt x="43" y="27"/>
                        </a:lnTo>
                        <a:lnTo>
                          <a:pt x="42" y="27"/>
                        </a:lnTo>
                        <a:lnTo>
                          <a:pt x="41" y="27"/>
                        </a:lnTo>
                        <a:lnTo>
                          <a:pt x="40" y="27"/>
                        </a:lnTo>
                        <a:lnTo>
                          <a:pt x="39" y="27"/>
                        </a:lnTo>
                        <a:lnTo>
                          <a:pt x="38" y="26"/>
                        </a:lnTo>
                        <a:lnTo>
                          <a:pt x="37" y="26"/>
                        </a:lnTo>
                        <a:lnTo>
                          <a:pt x="36" y="26"/>
                        </a:lnTo>
                        <a:lnTo>
                          <a:pt x="35" y="26"/>
                        </a:lnTo>
                        <a:lnTo>
                          <a:pt x="34" y="26"/>
                        </a:lnTo>
                        <a:lnTo>
                          <a:pt x="33" y="26"/>
                        </a:lnTo>
                        <a:lnTo>
                          <a:pt x="32" y="26"/>
                        </a:lnTo>
                        <a:lnTo>
                          <a:pt x="31" y="26"/>
                        </a:lnTo>
                        <a:lnTo>
                          <a:pt x="30" y="26"/>
                        </a:lnTo>
                        <a:lnTo>
                          <a:pt x="29" y="25"/>
                        </a:lnTo>
                        <a:lnTo>
                          <a:pt x="28" y="25"/>
                        </a:lnTo>
                        <a:lnTo>
                          <a:pt x="27" y="25"/>
                        </a:lnTo>
                        <a:lnTo>
                          <a:pt x="26" y="25"/>
                        </a:lnTo>
                        <a:lnTo>
                          <a:pt x="25" y="25"/>
                        </a:lnTo>
                        <a:lnTo>
                          <a:pt x="24" y="25"/>
                        </a:lnTo>
                        <a:lnTo>
                          <a:pt x="24" y="24"/>
                        </a:lnTo>
                        <a:lnTo>
                          <a:pt x="23" y="24"/>
                        </a:lnTo>
                        <a:lnTo>
                          <a:pt x="22" y="24"/>
                        </a:lnTo>
                        <a:lnTo>
                          <a:pt x="21" y="24"/>
                        </a:lnTo>
                        <a:lnTo>
                          <a:pt x="20" y="24"/>
                        </a:lnTo>
                        <a:lnTo>
                          <a:pt x="19" y="23"/>
                        </a:lnTo>
                        <a:lnTo>
                          <a:pt x="18" y="23"/>
                        </a:lnTo>
                        <a:lnTo>
                          <a:pt x="17" y="23"/>
                        </a:lnTo>
                        <a:lnTo>
                          <a:pt x="16" y="23"/>
                        </a:lnTo>
                        <a:lnTo>
                          <a:pt x="16" y="22"/>
                        </a:lnTo>
                        <a:lnTo>
                          <a:pt x="15" y="22"/>
                        </a:lnTo>
                        <a:lnTo>
                          <a:pt x="14" y="22"/>
                        </a:lnTo>
                        <a:lnTo>
                          <a:pt x="13" y="22"/>
                        </a:lnTo>
                        <a:lnTo>
                          <a:pt x="13" y="21"/>
                        </a:lnTo>
                        <a:lnTo>
                          <a:pt x="12" y="21"/>
                        </a:lnTo>
                        <a:lnTo>
                          <a:pt x="11" y="21"/>
                        </a:lnTo>
                        <a:lnTo>
                          <a:pt x="11" y="20"/>
                        </a:lnTo>
                        <a:lnTo>
                          <a:pt x="10" y="20"/>
                        </a:lnTo>
                        <a:lnTo>
                          <a:pt x="9" y="20"/>
                        </a:lnTo>
                        <a:lnTo>
                          <a:pt x="9" y="19"/>
                        </a:lnTo>
                        <a:lnTo>
                          <a:pt x="8" y="19"/>
                        </a:lnTo>
                        <a:lnTo>
                          <a:pt x="7" y="18"/>
                        </a:lnTo>
                        <a:lnTo>
                          <a:pt x="7" y="17"/>
                        </a:lnTo>
                        <a:lnTo>
                          <a:pt x="6" y="17"/>
                        </a:lnTo>
                        <a:lnTo>
                          <a:pt x="6" y="16"/>
                        </a:lnTo>
                        <a:lnTo>
                          <a:pt x="5" y="15"/>
                        </a:lnTo>
                        <a:moveTo>
                          <a:pt x="0" y="15"/>
                        </a:move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1" y="12"/>
                        </a:lnTo>
                        <a:lnTo>
                          <a:pt x="1" y="11"/>
                        </a:lnTo>
                        <a:lnTo>
                          <a:pt x="2" y="11"/>
                        </a:lnTo>
                        <a:lnTo>
                          <a:pt x="3" y="10"/>
                        </a:lnTo>
                        <a:lnTo>
                          <a:pt x="4" y="10"/>
                        </a:lnTo>
                        <a:lnTo>
                          <a:pt x="4" y="9"/>
                        </a:lnTo>
                        <a:lnTo>
                          <a:pt x="5" y="9"/>
                        </a:lnTo>
                        <a:lnTo>
                          <a:pt x="6" y="8"/>
                        </a:lnTo>
                        <a:lnTo>
                          <a:pt x="7" y="8"/>
                        </a:lnTo>
                        <a:lnTo>
                          <a:pt x="8" y="8"/>
                        </a:lnTo>
                        <a:lnTo>
                          <a:pt x="8" y="7"/>
                        </a:lnTo>
                        <a:lnTo>
                          <a:pt x="9" y="7"/>
                        </a:lnTo>
                        <a:lnTo>
                          <a:pt x="10" y="7"/>
                        </a:lnTo>
                        <a:lnTo>
                          <a:pt x="11" y="6"/>
                        </a:lnTo>
                        <a:lnTo>
                          <a:pt x="12" y="6"/>
                        </a:lnTo>
                        <a:lnTo>
                          <a:pt x="13" y="6"/>
                        </a:lnTo>
                        <a:lnTo>
                          <a:pt x="14" y="5"/>
                        </a:lnTo>
                        <a:lnTo>
                          <a:pt x="15" y="5"/>
                        </a:lnTo>
                        <a:lnTo>
                          <a:pt x="16" y="5"/>
                        </a:lnTo>
                        <a:lnTo>
                          <a:pt x="17" y="5"/>
                        </a:lnTo>
                        <a:lnTo>
                          <a:pt x="17" y="4"/>
                        </a:lnTo>
                        <a:lnTo>
                          <a:pt x="18" y="4"/>
                        </a:lnTo>
                        <a:lnTo>
                          <a:pt x="19" y="4"/>
                        </a:lnTo>
                        <a:lnTo>
                          <a:pt x="20" y="4"/>
                        </a:lnTo>
                        <a:lnTo>
                          <a:pt x="21" y="3"/>
                        </a:lnTo>
                        <a:lnTo>
                          <a:pt x="22" y="3"/>
                        </a:lnTo>
                        <a:lnTo>
                          <a:pt x="23" y="3"/>
                        </a:lnTo>
                        <a:lnTo>
                          <a:pt x="24" y="3"/>
                        </a:lnTo>
                        <a:lnTo>
                          <a:pt x="25" y="3"/>
                        </a:lnTo>
                        <a:lnTo>
                          <a:pt x="26" y="3"/>
                        </a:lnTo>
                        <a:lnTo>
                          <a:pt x="27" y="2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1" y="2"/>
                        </a:lnTo>
                        <a:lnTo>
                          <a:pt x="32" y="2"/>
                        </a:lnTo>
                        <a:lnTo>
                          <a:pt x="33" y="1"/>
                        </a:lnTo>
                        <a:lnTo>
                          <a:pt x="34" y="1"/>
                        </a:lnTo>
                        <a:lnTo>
                          <a:pt x="35" y="1"/>
                        </a:lnTo>
                        <a:lnTo>
                          <a:pt x="36" y="1"/>
                        </a:lnTo>
                        <a:lnTo>
                          <a:pt x="37" y="1"/>
                        </a:lnTo>
                        <a:lnTo>
                          <a:pt x="38" y="1"/>
                        </a:lnTo>
                        <a:lnTo>
                          <a:pt x="39" y="1"/>
                        </a:lnTo>
                        <a:lnTo>
                          <a:pt x="40" y="1"/>
                        </a:lnTo>
                        <a:lnTo>
                          <a:pt x="41" y="1"/>
                        </a:lnTo>
                        <a:lnTo>
                          <a:pt x="42" y="0"/>
                        </a:lnTo>
                        <a:lnTo>
                          <a:pt x="43" y="0"/>
                        </a:lnTo>
                        <a:lnTo>
                          <a:pt x="44" y="0"/>
                        </a:lnTo>
                        <a:lnTo>
                          <a:pt x="45" y="0"/>
                        </a:lnTo>
                        <a:lnTo>
                          <a:pt x="46" y="0"/>
                        </a:lnTo>
                        <a:lnTo>
                          <a:pt x="47" y="0"/>
                        </a:lnTo>
                        <a:lnTo>
                          <a:pt x="48" y="0"/>
                        </a:lnTo>
                        <a:lnTo>
                          <a:pt x="49" y="0"/>
                        </a:lnTo>
                        <a:lnTo>
                          <a:pt x="50" y="0"/>
                        </a:lnTo>
                        <a:lnTo>
                          <a:pt x="51" y="0"/>
                        </a:lnTo>
                        <a:lnTo>
                          <a:pt x="52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8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4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1"/>
                        </a:lnTo>
                        <a:lnTo>
                          <a:pt x="85" y="1"/>
                        </a:lnTo>
                        <a:lnTo>
                          <a:pt x="86" y="1"/>
                        </a:lnTo>
                        <a:lnTo>
                          <a:pt x="87" y="1"/>
                        </a:lnTo>
                        <a:lnTo>
                          <a:pt x="88" y="1"/>
                        </a:lnTo>
                        <a:lnTo>
                          <a:pt x="89" y="1"/>
                        </a:lnTo>
                        <a:lnTo>
                          <a:pt x="90" y="1"/>
                        </a:lnTo>
                        <a:lnTo>
                          <a:pt x="91" y="1"/>
                        </a:lnTo>
                        <a:lnTo>
                          <a:pt x="91" y="2"/>
                        </a:lnTo>
                        <a:lnTo>
                          <a:pt x="92" y="2"/>
                        </a:lnTo>
                        <a:lnTo>
                          <a:pt x="93" y="2"/>
                        </a:lnTo>
                        <a:lnTo>
                          <a:pt x="94" y="2"/>
                        </a:lnTo>
                        <a:lnTo>
                          <a:pt x="95" y="2"/>
                        </a:lnTo>
                        <a:lnTo>
                          <a:pt x="96" y="2"/>
                        </a:lnTo>
                        <a:lnTo>
                          <a:pt x="97" y="3"/>
                        </a:lnTo>
                        <a:lnTo>
                          <a:pt x="98" y="3"/>
                        </a:lnTo>
                        <a:lnTo>
                          <a:pt x="99" y="3"/>
                        </a:lnTo>
                        <a:lnTo>
                          <a:pt x="100" y="3"/>
                        </a:lnTo>
                        <a:lnTo>
                          <a:pt x="101" y="3"/>
                        </a:lnTo>
                        <a:lnTo>
                          <a:pt x="101" y="4"/>
                        </a:lnTo>
                        <a:lnTo>
                          <a:pt x="102" y="4"/>
                        </a:lnTo>
                        <a:lnTo>
                          <a:pt x="103" y="4"/>
                        </a:lnTo>
                        <a:lnTo>
                          <a:pt x="104" y="4"/>
                        </a:lnTo>
                        <a:lnTo>
                          <a:pt x="105" y="5"/>
                        </a:lnTo>
                        <a:lnTo>
                          <a:pt x="106" y="5"/>
                        </a:lnTo>
                        <a:lnTo>
                          <a:pt x="107" y="5"/>
                        </a:lnTo>
                        <a:lnTo>
                          <a:pt x="108" y="6"/>
                        </a:lnTo>
                        <a:lnTo>
                          <a:pt x="109" y="6"/>
                        </a:lnTo>
                        <a:lnTo>
                          <a:pt x="110" y="6"/>
                        </a:lnTo>
                        <a:lnTo>
                          <a:pt x="110" y="7"/>
                        </a:lnTo>
                        <a:lnTo>
                          <a:pt x="111" y="7"/>
                        </a:lnTo>
                        <a:lnTo>
                          <a:pt x="112" y="8"/>
                        </a:lnTo>
                        <a:lnTo>
                          <a:pt x="113" y="8"/>
                        </a:lnTo>
                        <a:lnTo>
                          <a:pt x="113" y="9"/>
                        </a:lnTo>
                        <a:lnTo>
                          <a:pt x="114" y="9"/>
                        </a:lnTo>
                        <a:lnTo>
                          <a:pt x="114" y="10"/>
                        </a:lnTo>
                        <a:lnTo>
                          <a:pt x="115" y="10"/>
                        </a:lnTo>
                        <a:lnTo>
                          <a:pt x="115" y="11"/>
                        </a:lnTo>
                        <a:lnTo>
                          <a:pt x="116" y="11"/>
                        </a:lnTo>
                        <a:lnTo>
                          <a:pt x="116" y="12"/>
                        </a:lnTo>
                        <a:lnTo>
                          <a:pt x="116" y="13"/>
                        </a:lnTo>
                        <a:lnTo>
                          <a:pt x="116" y="14"/>
                        </a:lnTo>
                        <a:lnTo>
                          <a:pt x="115" y="14"/>
                        </a:lnTo>
                        <a:lnTo>
                          <a:pt x="115" y="15"/>
                        </a:lnTo>
                        <a:lnTo>
                          <a:pt x="115" y="16"/>
                        </a:lnTo>
                        <a:lnTo>
                          <a:pt x="114" y="16"/>
                        </a:lnTo>
                        <a:lnTo>
                          <a:pt x="114" y="17"/>
                        </a:lnTo>
                        <a:lnTo>
                          <a:pt x="113" y="17"/>
                        </a:lnTo>
                        <a:lnTo>
                          <a:pt x="112" y="18"/>
                        </a:lnTo>
                        <a:lnTo>
                          <a:pt x="111" y="18"/>
                        </a:lnTo>
                        <a:lnTo>
                          <a:pt x="111" y="19"/>
                        </a:lnTo>
                        <a:lnTo>
                          <a:pt x="110" y="19"/>
                        </a:lnTo>
                        <a:lnTo>
                          <a:pt x="109" y="19"/>
                        </a:lnTo>
                        <a:lnTo>
                          <a:pt x="109" y="20"/>
                        </a:lnTo>
                        <a:lnTo>
                          <a:pt x="108" y="20"/>
                        </a:lnTo>
                        <a:lnTo>
                          <a:pt x="107" y="20"/>
                        </a:lnTo>
                        <a:lnTo>
                          <a:pt x="107" y="21"/>
                        </a:lnTo>
                        <a:lnTo>
                          <a:pt x="106" y="21"/>
                        </a:lnTo>
                        <a:lnTo>
                          <a:pt x="105" y="21"/>
                        </a:lnTo>
                        <a:lnTo>
                          <a:pt x="104" y="22"/>
                        </a:lnTo>
                        <a:lnTo>
                          <a:pt x="103" y="22"/>
                        </a:lnTo>
                        <a:lnTo>
                          <a:pt x="102" y="22"/>
                        </a:lnTo>
                        <a:lnTo>
                          <a:pt x="101" y="23"/>
                        </a:lnTo>
                        <a:lnTo>
                          <a:pt x="100" y="23"/>
                        </a:lnTo>
                        <a:lnTo>
                          <a:pt x="99" y="23"/>
                        </a:lnTo>
                        <a:lnTo>
                          <a:pt x="98" y="24"/>
                        </a:lnTo>
                        <a:lnTo>
                          <a:pt x="97" y="24"/>
                        </a:lnTo>
                        <a:lnTo>
                          <a:pt x="96" y="24"/>
                        </a:lnTo>
                        <a:lnTo>
                          <a:pt x="95" y="24"/>
                        </a:lnTo>
                        <a:lnTo>
                          <a:pt x="94" y="24"/>
                        </a:lnTo>
                        <a:lnTo>
                          <a:pt x="93" y="25"/>
                        </a:lnTo>
                        <a:lnTo>
                          <a:pt x="92" y="25"/>
                        </a:lnTo>
                        <a:lnTo>
                          <a:pt x="91" y="25"/>
                        </a:lnTo>
                        <a:lnTo>
                          <a:pt x="90" y="25"/>
                        </a:lnTo>
                        <a:lnTo>
                          <a:pt x="89" y="25"/>
                        </a:lnTo>
                        <a:lnTo>
                          <a:pt x="88" y="26"/>
                        </a:lnTo>
                        <a:lnTo>
                          <a:pt x="87" y="26"/>
                        </a:lnTo>
                        <a:lnTo>
                          <a:pt x="86" y="26"/>
                        </a:lnTo>
                        <a:lnTo>
                          <a:pt x="85" y="26"/>
                        </a:lnTo>
                        <a:lnTo>
                          <a:pt x="84" y="26"/>
                        </a:lnTo>
                        <a:lnTo>
                          <a:pt x="83" y="26"/>
                        </a:lnTo>
                        <a:lnTo>
                          <a:pt x="82" y="27"/>
                        </a:lnTo>
                        <a:lnTo>
                          <a:pt x="81" y="27"/>
                        </a:lnTo>
                        <a:lnTo>
                          <a:pt x="80" y="27"/>
                        </a:lnTo>
                        <a:lnTo>
                          <a:pt x="79" y="27"/>
                        </a:lnTo>
                        <a:lnTo>
                          <a:pt x="78" y="27"/>
                        </a:lnTo>
                        <a:lnTo>
                          <a:pt x="77" y="27"/>
                        </a:lnTo>
                        <a:lnTo>
                          <a:pt x="76" y="27"/>
                        </a:lnTo>
                        <a:lnTo>
                          <a:pt x="75" y="27"/>
                        </a:lnTo>
                        <a:lnTo>
                          <a:pt x="74" y="27"/>
                        </a:lnTo>
                        <a:lnTo>
                          <a:pt x="73" y="27"/>
                        </a:lnTo>
                        <a:lnTo>
                          <a:pt x="72" y="28"/>
                        </a:lnTo>
                        <a:lnTo>
                          <a:pt x="71" y="28"/>
                        </a:lnTo>
                        <a:lnTo>
                          <a:pt x="70" y="28"/>
                        </a:lnTo>
                        <a:lnTo>
                          <a:pt x="69" y="28"/>
                        </a:lnTo>
                        <a:lnTo>
                          <a:pt x="68" y="28"/>
                        </a:lnTo>
                        <a:lnTo>
                          <a:pt x="67" y="28"/>
                        </a:lnTo>
                        <a:lnTo>
                          <a:pt x="66" y="28"/>
                        </a:lnTo>
                        <a:lnTo>
                          <a:pt x="65" y="28"/>
                        </a:lnTo>
                        <a:lnTo>
                          <a:pt x="64" y="28"/>
                        </a:lnTo>
                        <a:lnTo>
                          <a:pt x="63" y="28"/>
                        </a:lnTo>
                        <a:lnTo>
                          <a:pt x="62" y="28"/>
                        </a:lnTo>
                        <a:lnTo>
                          <a:pt x="61" y="28"/>
                        </a:lnTo>
                        <a:lnTo>
                          <a:pt x="60" y="28"/>
                        </a:lnTo>
                        <a:lnTo>
                          <a:pt x="59" y="28"/>
                        </a:lnTo>
                        <a:lnTo>
                          <a:pt x="58" y="28"/>
                        </a:lnTo>
                        <a:lnTo>
                          <a:pt x="57" y="28"/>
                        </a:lnTo>
                        <a:lnTo>
                          <a:pt x="56" y="28"/>
                        </a:lnTo>
                        <a:lnTo>
                          <a:pt x="55" y="28"/>
                        </a:lnTo>
                        <a:lnTo>
                          <a:pt x="54" y="28"/>
                        </a:lnTo>
                        <a:lnTo>
                          <a:pt x="53" y="28"/>
                        </a:lnTo>
                        <a:lnTo>
                          <a:pt x="52" y="28"/>
                        </a:lnTo>
                        <a:lnTo>
                          <a:pt x="51" y="28"/>
                        </a:lnTo>
                        <a:lnTo>
                          <a:pt x="50" y="28"/>
                        </a:lnTo>
                        <a:lnTo>
                          <a:pt x="49" y="28"/>
                        </a:lnTo>
                        <a:lnTo>
                          <a:pt x="48" y="28"/>
                        </a:lnTo>
                        <a:lnTo>
                          <a:pt x="47" y="28"/>
                        </a:lnTo>
                        <a:lnTo>
                          <a:pt x="46" y="28"/>
                        </a:lnTo>
                        <a:lnTo>
                          <a:pt x="45" y="28"/>
                        </a:lnTo>
                        <a:lnTo>
                          <a:pt x="44" y="28"/>
                        </a:lnTo>
                        <a:lnTo>
                          <a:pt x="43" y="28"/>
                        </a:lnTo>
                        <a:lnTo>
                          <a:pt x="42" y="28"/>
                        </a:lnTo>
                        <a:lnTo>
                          <a:pt x="41" y="28"/>
                        </a:lnTo>
                        <a:lnTo>
                          <a:pt x="40" y="28"/>
                        </a:lnTo>
                        <a:lnTo>
                          <a:pt x="39" y="28"/>
                        </a:lnTo>
                        <a:lnTo>
                          <a:pt x="38" y="28"/>
                        </a:lnTo>
                        <a:lnTo>
                          <a:pt x="37" y="28"/>
                        </a:lnTo>
                        <a:lnTo>
                          <a:pt x="36" y="28"/>
                        </a:lnTo>
                        <a:lnTo>
                          <a:pt x="35" y="28"/>
                        </a:lnTo>
                        <a:lnTo>
                          <a:pt x="34" y="28"/>
                        </a:lnTo>
                        <a:lnTo>
                          <a:pt x="33" y="27"/>
                        </a:lnTo>
                        <a:lnTo>
                          <a:pt x="32" y="27"/>
                        </a:lnTo>
                        <a:lnTo>
                          <a:pt x="31" y="27"/>
                        </a:lnTo>
                        <a:lnTo>
                          <a:pt x="30" y="27"/>
                        </a:lnTo>
                        <a:lnTo>
                          <a:pt x="29" y="27"/>
                        </a:lnTo>
                        <a:lnTo>
                          <a:pt x="28" y="27"/>
                        </a:lnTo>
                        <a:lnTo>
                          <a:pt x="27" y="27"/>
                        </a:lnTo>
                        <a:lnTo>
                          <a:pt x="26" y="27"/>
                        </a:lnTo>
                        <a:lnTo>
                          <a:pt x="25" y="27"/>
                        </a:lnTo>
                        <a:lnTo>
                          <a:pt x="24" y="26"/>
                        </a:lnTo>
                        <a:lnTo>
                          <a:pt x="23" y="26"/>
                        </a:lnTo>
                        <a:lnTo>
                          <a:pt x="22" y="26"/>
                        </a:lnTo>
                        <a:lnTo>
                          <a:pt x="21" y="26"/>
                        </a:lnTo>
                        <a:lnTo>
                          <a:pt x="20" y="26"/>
                        </a:lnTo>
                        <a:lnTo>
                          <a:pt x="19" y="26"/>
                        </a:lnTo>
                        <a:lnTo>
                          <a:pt x="19" y="25"/>
                        </a:lnTo>
                        <a:lnTo>
                          <a:pt x="18" y="25"/>
                        </a:lnTo>
                        <a:lnTo>
                          <a:pt x="17" y="25"/>
                        </a:lnTo>
                        <a:lnTo>
                          <a:pt x="16" y="25"/>
                        </a:lnTo>
                        <a:lnTo>
                          <a:pt x="15" y="25"/>
                        </a:lnTo>
                        <a:lnTo>
                          <a:pt x="14" y="24"/>
                        </a:lnTo>
                        <a:lnTo>
                          <a:pt x="13" y="24"/>
                        </a:lnTo>
                        <a:lnTo>
                          <a:pt x="12" y="24"/>
                        </a:lnTo>
                        <a:lnTo>
                          <a:pt x="11" y="23"/>
                        </a:lnTo>
                        <a:lnTo>
                          <a:pt x="10" y="23"/>
                        </a:lnTo>
                        <a:lnTo>
                          <a:pt x="9" y="23"/>
                        </a:lnTo>
                        <a:lnTo>
                          <a:pt x="8" y="22"/>
                        </a:lnTo>
                        <a:lnTo>
                          <a:pt x="7" y="22"/>
                        </a:lnTo>
                        <a:lnTo>
                          <a:pt x="6" y="22"/>
                        </a:lnTo>
                        <a:lnTo>
                          <a:pt x="6" y="21"/>
                        </a:lnTo>
                        <a:lnTo>
                          <a:pt x="5" y="21"/>
                        </a:lnTo>
                        <a:lnTo>
                          <a:pt x="4" y="21"/>
                        </a:lnTo>
                        <a:lnTo>
                          <a:pt x="4" y="20"/>
                        </a:lnTo>
                        <a:lnTo>
                          <a:pt x="3" y="20"/>
                        </a:lnTo>
                        <a:lnTo>
                          <a:pt x="2" y="20"/>
                        </a:lnTo>
                        <a:lnTo>
                          <a:pt x="2" y="19"/>
                        </a:lnTo>
                        <a:lnTo>
                          <a:pt x="1" y="19"/>
                        </a:lnTo>
                        <a:lnTo>
                          <a:pt x="1" y="18"/>
                        </a:ln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0" y="15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33" name="Freeform 2297"/>
                  <p:cNvSpPr>
                    <a:spLocks noChangeArrowheads="1"/>
                  </p:cNvSpPr>
                  <p:nvPr/>
                </p:nvSpPr>
                <p:spPr bwMode="auto">
                  <a:xfrm>
                    <a:off x="265" y="32"/>
                    <a:ext cx="90" cy="256"/>
                  </a:xfrm>
                  <a:custGeom>
                    <a:avLst/>
                    <a:gdLst>
                      <a:gd name="T0" fmla="*/ 2 w 90"/>
                      <a:gd name="T1" fmla="*/ 0 h 256"/>
                      <a:gd name="T2" fmla="*/ 81 w 90"/>
                      <a:gd name="T3" fmla="*/ 3 h 256"/>
                      <a:gd name="T4" fmla="*/ 86 w 90"/>
                      <a:gd name="T5" fmla="*/ 6 h 256"/>
                      <a:gd name="T6" fmla="*/ 90 w 90"/>
                      <a:gd name="T7" fmla="*/ 11 h 256"/>
                      <a:gd name="T8" fmla="*/ 87 w 90"/>
                      <a:gd name="T9" fmla="*/ 235 h 256"/>
                      <a:gd name="T10" fmla="*/ 84 w 90"/>
                      <a:gd name="T11" fmla="*/ 242 h 256"/>
                      <a:gd name="T12" fmla="*/ 79 w 90"/>
                      <a:gd name="T13" fmla="*/ 246 h 256"/>
                      <a:gd name="T14" fmla="*/ 0 w 90"/>
                      <a:gd name="T15" fmla="*/ 256 h 256"/>
                      <a:gd name="T16" fmla="*/ 2 w 90"/>
                      <a:gd name="T17" fmla="*/ 0 h 2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0"/>
                      <a:gd name="T28" fmla="*/ 0 h 256"/>
                      <a:gd name="T29" fmla="*/ 90 w 90"/>
                      <a:gd name="T30" fmla="*/ 256 h 25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0" h="256">
                        <a:moveTo>
                          <a:pt x="2" y="0"/>
                        </a:moveTo>
                        <a:lnTo>
                          <a:pt x="81" y="3"/>
                        </a:lnTo>
                        <a:cubicBezTo>
                          <a:pt x="81" y="3"/>
                          <a:pt x="84" y="4"/>
                          <a:pt x="86" y="6"/>
                        </a:cubicBezTo>
                        <a:cubicBezTo>
                          <a:pt x="86" y="6"/>
                          <a:pt x="89" y="8"/>
                          <a:pt x="90" y="11"/>
                        </a:cubicBezTo>
                        <a:lnTo>
                          <a:pt x="87" y="235"/>
                        </a:lnTo>
                        <a:cubicBezTo>
                          <a:pt x="87" y="235"/>
                          <a:pt x="86" y="239"/>
                          <a:pt x="84" y="242"/>
                        </a:cubicBezTo>
                        <a:cubicBezTo>
                          <a:pt x="84" y="242"/>
                          <a:pt x="82" y="244"/>
                          <a:pt x="79" y="246"/>
                        </a:cubicBezTo>
                        <a:lnTo>
                          <a:pt x="0" y="256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34" name="Freeform 2298"/>
                  <p:cNvSpPr>
                    <a:spLocks noChangeArrowheads="1"/>
                  </p:cNvSpPr>
                  <p:nvPr/>
                </p:nvSpPr>
                <p:spPr bwMode="auto">
                  <a:xfrm>
                    <a:off x="176" y="32"/>
                    <a:ext cx="97" cy="256"/>
                  </a:xfrm>
                  <a:custGeom>
                    <a:avLst/>
                    <a:gdLst>
                      <a:gd name="T0" fmla="*/ 59 w 97"/>
                      <a:gd name="T1" fmla="*/ 5 h 255"/>
                      <a:gd name="T2" fmla="*/ 89 w 97"/>
                      <a:gd name="T3" fmla="*/ 0 h 255"/>
                      <a:gd name="T4" fmla="*/ 93 w 97"/>
                      <a:gd name="T5" fmla="*/ 0 h 255"/>
                      <a:gd name="T6" fmla="*/ 96 w 97"/>
                      <a:gd name="T7" fmla="*/ 3 h 255"/>
                      <a:gd name="T8" fmla="*/ 97 w 97"/>
                      <a:gd name="T9" fmla="*/ 8 h 255"/>
                      <a:gd name="T10" fmla="*/ 96 w 97"/>
                      <a:gd name="T11" fmla="*/ 249 h 255"/>
                      <a:gd name="T12" fmla="*/ 94 w 97"/>
                      <a:gd name="T13" fmla="*/ 254 h 255"/>
                      <a:gd name="T14" fmla="*/ 91 w 97"/>
                      <a:gd name="T15" fmla="*/ 256 h 255"/>
                      <a:gd name="T16" fmla="*/ 88 w 97"/>
                      <a:gd name="T17" fmla="*/ 257 h 255"/>
                      <a:gd name="T18" fmla="*/ 0 w 97"/>
                      <a:gd name="T19" fmla="*/ 221 h 255"/>
                      <a:gd name="T20" fmla="*/ 65 w 97"/>
                      <a:gd name="T21" fmla="*/ 214 h 255"/>
                      <a:gd name="T22" fmla="*/ 59 w 97"/>
                      <a:gd name="T23" fmla="*/ 5 h 25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7"/>
                      <a:gd name="T37" fmla="*/ 0 h 255"/>
                      <a:gd name="T38" fmla="*/ 97 w 97"/>
                      <a:gd name="T39" fmla="*/ 255 h 25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7" h="255">
                        <a:moveTo>
                          <a:pt x="59" y="5"/>
                        </a:moveTo>
                        <a:lnTo>
                          <a:pt x="89" y="0"/>
                        </a:lnTo>
                        <a:cubicBezTo>
                          <a:pt x="89" y="0"/>
                          <a:pt x="91" y="0"/>
                          <a:pt x="93" y="0"/>
                        </a:cubicBezTo>
                        <a:cubicBezTo>
                          <a:pt x="93" y="0"/>
                          <a:pt x="94" y="1"/>
                          <a:pt x="96" y="3"/>
                        </a:cubicBezTo>
                        <a:cubicBezTo>
                          <a:pt x="96" y="3"/>
                          <a:pt x="97" y="5"/>
                          <a:pt x="97" y="8"/>
                        </a:cubicBezTo>
                        <a:lnTo>
                          <a:pt x="96" y="247"/>
                        </a:lnTo>
                        <a:cubicBezTo>
                          <a:pt x="96" y="247"/>
                          <a:pt x="95" y="250"/>
                          <a:pt x="94" y="252"/>
                        </a:cubicBezTo>
                        <a:cubicBezTo>
                          <a:pt x="94" y="252"/>
                          <a:pt x="93" y="253"/>
                          <a:pt x="91" y="254"/>
                        </a:cubicBezTo>
                        <a:cubicBezTo>
                          <a:pt x="91" y="254"/>
                          <a:pt x="90" y="255"/>
                          <a:pt x="88" y="255"/>
                        </a:cubicBezTo>
                        <a:lnTo>
                          <a:pt x="0" y="219"/>
                        </a:lnTo>
                        <a:lnTo>
                          <a:pt x="65" y="212"/>
                        </a:lnTo>
                        <a:lnTo>
                          <a:pt x="59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35" name="Freeform 2299"/>
                  <p:cNvSpPr>
                    <a:spLocks noChangeArrowheads="1"/>
                  </p:cNvSpPr>
                  <p:nvPr/>
                </p:nvSpPr>
                <p:spPr bwMode="auto">
                  <a:xfrm>
                    <a:off x="189" y="43"/>
                    <a:ext cx="76" cy="233"/>
                  </a:xfrm>
                  <a:custGeom>
                    <a:avLst/>
                    <a:gdLst>
                      <a:gd name="T0" fmla="*/ 47 w 76"/>
                      <a:gd name="T1" fmla="*/ 4 h 232"/>
                      <a:gd name="T2" fmla="*/ 71 w 76"/>
                      <a:gd name="T3" fmla="*/ 0 h 232"/>
                      <a:gd name="T4" fmla="*/ 73 w 76"/>
                      <a:gd name="T5" fmla="*/ 0 h 232"/>
                      <a:gd name="T6" fmla="*/ 75 w 76"/>
                      <a:gd name="T7" fmla="*/ 2 h 232"/>
                      <a:gd name="T8" fmla="*/ 76 w 76"/>
                      <a:gd name="T9" fmla="*/ 4 h 232"/>
                      <a:gd name="T10" fmla="*/ 74 w 76"/>
                      <a:gd name="T11" fmla="*/ 229 h 232"/>
                      <a:gd name="T12" fmla="*/ 73 w 76"/>
                      <a:gd name="T13" fmla="*/ 232 h 232"/>
                      <a:gd name="T14" fmla="*/ 72 w 76"/>
                      <a:gd name="T15" fmla="*/ 234 h 232"/>
                      <a:gd name="T16" fmla="*/ 70 w 76"/>
                      <a:gd name="T17" fmla="*/ 234 h 232"/>
                      <a:gd name="T18" fmla="*/ 0 w 76"/>
                      <a:gd name="T19" fmla="*/ 208 h 232"/>
                      <a:gd name="T20" fmla="*/ 52 w 76"/>
                      <a:gd name="T21" fmla="*/ 203 h 232"/>
                      <a:gd name="T22" fmla="*/ 47 w 76"/>
                      <a:gd name="T23" fmla="*/ 4 h 23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6"/>
                      <a:gd name="T37" fmla="*/ 0 h 232"/>
                      <a:gd name="T38" fmla="*/ 76 w 76"/>
                      <a:gd name="T39" fmla="*/ 232 h 23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6" h="232">
                        <a:moveTo>
                          <a:pt x="47" y="4"/>
                        </a:moveTo>
                        <a:lnTo>
                          <a:pt x="71" y="0"/>
                        </a:lnTo>
                        <a:cubicBezTo>
                          <a:pt x="71" y="0"/>
                          <a:pt x="72" y="0"/>
                          <a:pt x="73" y="0"/>
                        </a:cubicBezTo>
                        <a:cubicBezTo>
                          <a:pt x="73" y="0"/>
                          <a:pt x="74" y="1"/>
                          <a:pt x="75" y="2"/>
                        </a:cubicBezTo>
                        <a:cubicBezTo>
                          <a:pt x="75" y="2"/>
                          <a:pt x="75" y="3"/>
                          <a:pt x="76" y="4"/>
                        </a:cubicBezTo>
                        <a:lnTo>
                          <a:pt x="74" y="227"/>
                        </a:lnTo>
                        <a:cubicBezTo>
                          <a:pt x="74" y="227"/>
                          <a:pt x="74" y="229"/>
                          <a:pt x="73" y="230"/>
                        </a:cubicBezTo>
                        <a:cubicBezTo>
                          <a:pt x="73" y="230"/>
                          <a:pt x="73" y="231"/>
                          <a:pt x="72" y="232"/>
                        </a:cubicBezTo>
                        <a:cubicBezTo>
                          <a:pt x="72" y="232"/>
                          <a:pt x="71" y="232"/>
                          <a:pt x="70" y="232"/>
                        </a:cubicBezTo>
                        <a:lnTo>
                          <a:pt x="0" y="206"/>
                        </a:lnTo>
                        <a:lnTo>
                          <a:pt x="52" y="201"/>
                        </a:lnTo>
                        <a:lnTo>
                          <a:pt x="47" y="4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36" name="Freeform 230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3" cy="269"/>
                  </a:xfrm>
                  <a:custGeom>
                    <a:avLst/>
                    <a:gdLst>
                      <a:gd name="T0" fmla="*/ 4 w 13"/>
                      <a:gd name="T1" fmla="*/ 0 h 269"/>
                      <a:gd name="T2" fmla="*/ 0 w 13"/>
                      <a:gd name="T3" fmla="*/ 4 h 269"/>
                      <a:gd name="T4" fmla="*/ 10 w 13"/>
                      <a:gd name="T5" fmla="*/ 268 h 269"/>
                      <a:gd name="T6" fmla="*/ 13 w 13"/>
                      <a:gd name="T7" fmla="*/ 269 h 269"/>
                      <a:gd name="T8" fmla="*/ 4 w 13"/>
                      <a:gd name="T9" fmla="*/ 0 h 26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"/>
                      <a:gd name="T16" fmla="*/ 0 h 269"/>
                      <a:gd name="T17" fmla="*/ 13 w 13"/>
                      <a:gd name="T18" fmla="*/ 269 h 26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" h="269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10" y="268"/>
                        </a:lnTo>
                        <a:lnTo>
                          <a:pt x="13" y="269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37" name="Freeform 2301"/>
                  <p:cNvSpPr>
                    <a:spLocks noChangeArrowheads="1"/>
                  </p:cNvSpPr>
                  <p:nvPr/>
                </p:nvSpPr>
                <p:spPr bwMode="auto">
                  <a:xfrm>
                    <a:off x="111" y="255"/>
                    <a:ext cx="41" cy="35"/>
                  </a:xfrm>
                  <a:custGeom>
                    <a:avLst/>
                    <a:gdLst>
                      <a:gd name="T0" fmla="*/ 35 w 41"/>
                      <a:gd name="T1" fmla="*/ 0 h 34"/>
                      <a:gd name="T2" fmla="*/ 41 w 41"/>
                      <a:gd name="T3" fmla="*/ 31 h 34"/>
                      <a:gd name="T4" fmla="*/ 2 w 41"/>
                      <a:gd name="T5" fmla="*/ 36 h 34"/>
                      <a:gd name="T6" fmla="*/ 0 w 41"/>
                      <a:gd name="T7" fmla="*/ 3 h 34"/>
                      <a:gd name="T8" fmla="*/ 35 w 41"/>
                      <a:gd name="T9" fmla="*/ 0 h 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34"/>
                      <a:gd name="T17" fmla="*/ 41 w 41"/>
                      <a:gd name="T18" fmla="*/ 34 h 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34">
                        <a:moveTo>
                          <a:pt x="35" y="0"/>
                        </a:moveTo>
                        <a:lnTo>
                          <a:pt x="41" y="29"/>
                        </a:lnTo>
                        <a:lnTo>
                          <a:pt x="2" y="34"/>
                        </a:lnTo>
                        <a:lnTo>
                          <a:pt x="0" y="3"/>
                        </a:lnTo>
                        <a:lnTo>
                          <a:pt x="35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38" name="Freeform 2302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259"/>
                    <a:ext cx="7" cy="31"/>
                  </a:xfrm>
                  <a:custGeom>
                    <a:avLst/>
                    <a:gdLst>
                      <a:gd name="T0" fmla="*/ 0 w 6"/>
                      <a:gd name="T1" fmla="*/ 0 h 31"/>
                      <a:gd name="T2" fmla="*/ 1 w 6"/>
                      <a:gd name="T3" fmla="*/ 29 h 31"/>
                      <a:gd name="T4" fmla="*/ 8 w 6"/>
                      <a:gd name="T5" fmla="*/ 31 h 31"/>
                      <a:gd name="T6" fmla="*/ 6 w 6"/>
                      <a:gd name="T7" fmla="*/ 0 h 31"/>
                      <a:gd name="T8" fmla="*/ 0 w 6"/>
                      <a:gd name="T9" fmla="*/ 0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31"/>
                      <a:gd name="T17" fmla="*/ 6 w 6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31">
                        <a:moveTo>
                          <a:pt x="0" y="0"/>
                        </a:moveTo>
                        <a:lnTo>
                          <a:pt x="1" y="29"/>
                        </a:lnTo>
                        <a:lnTo>
                          <a:pt x="6" y="31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39" name="Freeform 2303"/>
                  <p:cNvSpPr>
                    <a:spLocks noChangeArrowheads="1"/>
                  </p:cNvSpPr>
                  <p:nvPr/>
                </p:nvSpPr>
                <p:spPr bwMode="auto">
                  <a:xfrm>
                    <a:off x="93" y="304"/>
                    <a:ext cx="96" cy="15"/>
                  </a:xfrm>
                  <a:custGeom>
                    <a:avLst/>
                    <a:gdLst>
                      <a:gd name="T0" fmla="*/ 0 w 96"/>
                      <a:gd name="T1" fmla="*/ 12 h 14"/>
                      <a:gd name="T2" fmla="*/ 96 w 96"/>
                      <a:gd name="T3" fmla="*/ 6 h 14"/>
                      <a:gd name="T4" fmla="*/ 95 w 96"/>
                      <a:gd name="T5" fmla="*/ 0 h 14"/>
                      <a:gd name="T6" fmla="*/ 4 w 96"/>
                      <a:gd name="T7" fmla="*/ 5 h 14"/>
                      <a:gd name="T8" fmla="*/ 0 w 96"/>
                      <a:gd name="T9" fmla="*/ 12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6"/>
                      <a:gd name="T16" fmla="*/ 0 h 14"/>
                      <a:gd name="T17" fmla="*/ 96 w 96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6" h="14">
                        <a:moveTo>
                          <a:pt x="0" y="10"/>
                        </a:moveTo>
                        <a:cubicBezTo>
                          <a:pt x="0" y="10"/>
                          <a:pt x="48" y="20"/>
                          <a:pt x="96" y="6"/>
                        </a:cubicBezTo>
                        <a:lnTo>
                          <a:pt x="95" y="0"/>
                        </a:lnTo>
                        <a:cubicBezTo>
                          <a:pt x="95" y="0"/>
                          <a:pt x="50" y="14"/>
                          <a:pt x="4" y="5"/>
                        </a:cubicBezTo>
                        <a:lnTo>
                          <a:pt x="0" y="1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40" name="Freeform 2304"/>
                  <p:cNvSpPr>
                    <a:spLocks noChangeArrowheads="1"/>
                  </p:cNvSpPr>
                  <p:nvPr/>
                </p:nvSpPr>
                <p:spPr bwMode="auto">
                  <a:xfrm>
                    <a:off x="121" y="308"/>
                    <a:ext cx="43" cy="4"/>
                  </a:xfrm>
                  <a:custGeom>
                    <a:avLst/>
                    <a:gdLst>
                      <a:gd name="T0" fmla="*/ 0 w 42"/>
                      <a:gd name="T1" fmla="*/ 4 h 3"/>
                      <a:gd name="T2" fmla="*/ 44 w 42"/>
                      <a:gd name="T3" fmla="*/ 0 h 3"/>
                      <a:gd name="T4" fmla="*/ 0 w 42"/>
                      <a:gd name="T5" fmla="*/ 4 h 3"/>
                      <a:gd name="T6" fmla="*/ 0 60000 65536"/>
                      <a:gd name="T7" fmla="*/ 0 60000 65536"/>
                      <a:gd name="T8" fmla="*/ 0 60000 65536"/>
                      <a:gd name="T9" fmla="*/ 0 w 42"/>
                      <a:gd name="T10" fmla="*/ 0 h 3"/>
                      <a:gd name="T11" fmla="*/ 42 w 42"/>
                      <a:gd name="T12" fmla="*/ 3 h 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2" h="3">
                        <a:moveTo>
                          <a:pt x="0" y="2"/>
                        </a:moveTo>
                        <a:cubicBezTo>
                          <a:pt x="0" y="2"/>
                          <a:pt x="21" y="5"/>
                          <a:pt x="42" y="0"/>
                        </a:cubicBezTo>
                        <a:cubicBezTo>
                          <a:pt x="42" y="0"/>
                          <a:pt x="21" y="1"/>
                          <a:pt x="0" y="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41" name="Freeform 2305"/>
                  <p:cNvSpPr>
                    <a:spLocks noChangeArrowheads="1"/>
                  </p:cNvSpPr>
                  <p:nvPr/>
                </p:nvSpPr>
                <p:spPr bwMode="auto">
                  <a:xfrm>
                    <a:off x="111" y="285"/>
                    <a:ext cx="41" cy="21"/>
                  </a:xfrm>
                  <a:custGeom>
                    <a:avLst/>
                    <a:gdLst>
                      <a:gd name="T0" fmla="*/ 3 w 41"/>
                      <a:gd name="T1" fmla="*/ 4 h 21"/>
                      <a:gd name="T2" fmla="*/ 0 w 41"/>
                      <a:gd name="T3" fmla="*/ 19 h 21"/>
                      <a:gd name="T4" fmla="*/ 36 w 41"/>
                      <a:gd name="T5" fmla="*/ 19 h 21"/>
                      <a:gd name="T6" fmla="*/ 41 w 41"/>
                      <a:gd name="T7" fmla="*/ 0 h 21"/>
                      <a:gd name="T8" fmla="*/ 3 w 41"/>
                      <a:gd name="T9" fmla="*/ 4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21"/>
                      <a:gd name="T17" fmla="*/ 41 w 41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21">
                        <a:moveTo>
                          <a:pt x="3" y="4"/>
                        </a:moveTo>
                        <a:lnTo>
                          <a:pt x="0" y="19"/>
                        </a:lnTo>
                        <a:cubicBezTo>
                          <a:pt x="0" y="19"/>
                          <a:pt x="18" y="22"/>
                          <a:pt x="36" y="19"/>
                        </a:cubicBezTo>
                        <a:lnTo>
                          <a:pt x="41" y="0"/>
                        </a:lnTo>
                        <a:lnTo>
                          <a:pt x="3" y="4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42" name="Freeform 2306"/>
                  <p:cNvSpPr>
                    <a:spLocks noChangeArrowheads="1"/>
                  </p:cNvSpPr>
                  <p:nvPr/>
                </p:nvSpPr>
                <p:spPr bwMode="auto">
                  <a:xfrm>
                    <a:off x="107" y="289"/>
                    <a:ext cx="7" cy="16"/>
                  </a:xfrm>
                  <a:custGeom>
                    <a:avLst/>
                    <a:gdLst>
                      <a:gd name="T0" fmla="*/ 0 w 6"/>
                      <a:gd name="T1" fmla="*/ 0 h 15"/>
                      <a:gd name="T2" fmla="*/ 0 w 6"/>
                      <a:gd name="T3" fmla="*/ 17 h 15"/>
                      <a:gd name="T4" fmla="*/ 5 w 6"/>
                      <a:gd name="T5" fmla="*/ 17 h 15"/>
                      <a:gd name="T6" fmla="*/ 8 w 6"/>
                      <a:gd name="T7" fmla="*/ 1 h 15"/>
                      <a:gd name="T8" fmla="*/ 0 w 6"/>
                      <a:gd name="T9" fmla="*/ 0 h 1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5"/>
                      <a:gd name="T17" fmla="*/ 6 w 6"/>
                      <a:gd name="T18" fmla="*/ 15 h 1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5">
                        <a:moveTo>
                          <a:pt x="0" y="0"/>
                        </a:moveTo>
                        <a:lnTo>
                          <a:pt x="0" y="15"/>
                        </a:lnTo>
                        <a:lnTo>
                          <a:pt x="3" y="15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43" name="Freeform 2307"/>
                  <p:cNvSpPr>
                    <a:spLocks noChangeArrowheads="1"/>
                  </p:cNvSpPr>
                  <p:nvPr/>
                </p:nvSpPr>
                <p:spPr bwMode="auto">
                  <a:xfrm>
                    <a:off x="254" y="32"/>
                    <a:ext cx="20" cy="212"/>
                  </a:xfrm>
                  <a:custGeom>
                    <a:avLst/>
                    <a:gdLst>
                      <a:gd name="T0" fmla="*/ 0 w 19"/>
                      <a:gd name="T1" fmla="*/ 1 h 211"/>
                      <a:gd name="T2" fmla="*/ 5 w 19"/>
                      <a:gd name="T3" fmla="*/ 206 h 211"/>
                      <a:gd name="T4" fmla="*/ 13 w 19"/>
                      <a:gd name="T5" fmla="*/ 212 h 211"/>
                      <a:gd name="T6" fmla="*/ 20 w 19"/>
                      <a:gd name="T7" fmla="*/ 213 h 211"/>
                      <a:gd name="T8" fmla="*/ 21 w 19"/>
                      <a:gd name="T9" fmla="*/ 9 h 211"/>
                      <a:gd name="T10" fmla="*/ 20 w 19"/>
                      <a:gd name="T11" fmla="*/ 5 h 211"/>
                      <a:gd name="T12" fmla="*/ 18 w 19"/>
                      <a:gd name="T13" fmla="*/ 1 h 211"/>
                      <a:gd name="T14" fmla="*/ 14 w 19"/>
                      <a:gd name="T15" fmla="*/ 0 h 211"/>
                      <a:gd name="T16" fmla="*/ 0 w 19"/>
                      <a:gd name="T17" fmla="*/ 1 h 2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9"/>
                      <a:gd name="T28" fmla="*/ 0 h 211"/>
                      <a:gd name="T29" fmla="*/ 19 w 19"/>
                      <a:gd name="T30" fmla="*/ 211 h 21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9" h="211">
                        <a:moveTo>
                          <a:pt x="0" y="1"/>
                        </a:moveTo>
                        <a:lnTo>
                          <a:pt x="5" y="204"/>
                        </a:lnTo>
                        <a:cubicBezTo>
                          <a:pt x="5" y="204"/>
                          <a:pt x="7" y="208"/>
                          <a:pt x="11" y="210"/>
                        </a:cubicBezTo>
                        <a:cubicBezTo>
                          <a:pt x="11" y="210"/>
                          <a:pt x="14" y="211"/>
                          <a:pt x="18" y="211"/>
                        </a:cubicBezTo>
                        <a:lnTo>
                          <a:pt x="19" y="9"/>
                        </a:lnTo>
                        <a:cubicBezTo>
                          <a:pt x="19" y="9"/>
                          <a:pt x="19" y="7"/>
                          <a:pt x="18" y="5"/>
                        </a:cubicBezTo>
                        <a:cubicBezTo>
                          <a:pt x="18" y="5"/>
                          <a:pt x="17" y="2"/>
                          <a:pt x="16" y="1"/>
                        </a:cubicBezTo>
                        <a:cubicBezTo>
                          <a:pt x="16" y="1"/>
                          <a:pt x="14" y="0"/>
                          <a:pt x="12" y="0"/>
                        </a:cubicBezTo>
                        <a:lnTo>
                          <a:pt x="0" y="1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44" name="Freeform 2308"/>
                  <p:cNvSpPr>
                    <a:spLocks noChangeArrowheads="1"/>
                  </p:cNvSpPr>
                  <p:nvPr/>
                </p:nvSpPr>
                <p:spPr bwMode="auto">
                  <a:xfrm>
                    <a:off x="280" y="33"/>
                    <a:ext cx="66" cy="240"/>
                  </a:xfrm>
                  <a:custGeom>
                    <a:avLst/>
                    <a:gdLst>
                      <a:gd name="T0" fmla="*/ 0 w 66"/>
                      <a:gd name="T1" fmla="*/ 0 h 240"/>
                      <a:gd name="T2" fmla="*/ 4 w 66"/>
                      <a:gd name="T3" fmla="*/ 10 h 240"/>
                      <a:gd name="T4" fmla="*/ 1 w 66"/>
                      <a:gd name="T5" fmla="*/ 232 h 240"/>
                      <a:gd name="T6" fmla="*/ 3 w 66"/>
                      <a:gd name="T7" fmla="*/ 237 h 240"/>
                      <a:gd name="T8" fmla="*/ 6 w 66"/>
                      <a:gd name="T9" fmla="*/ 240 h 240"/>
                      <a:gd name="T10" fmla="*/ 56 w 66"/>
                      <a:gd name="T11" fmla="*/ 234 h 240"/>
                      <a:gd name="T12" fmla="*/ 59 w 66"/>
                      <a:gd name="T13" fmla="*/ 232 h 240"/>
                      <a:gd name="T14" fmla="*/ 61 w 66"/>
                      <a:gd name="T15" fmla="*/ 229 h 240"/>
                      <a:gd name="T16" fmla="*/ 62 w 66"/>
                      <a:gd name="T17" fmla="*/ 225 h 240"/>
                      <a:gd name="T18" fmla="*/ 66 w 66"/>
                      <a:gd name="T19" fmla="*/ 12 h 240"/>
                      <a:gd name="T20" fmla="*/ 65 w 66"/>
                      <a:gd name="T21" fmla="*/ 8 h 240"/>
                      <a:gd name="T22" fmla="*/ 62 w 66"/>
                      <a:gd name="T23" fmla="*/ 5 h 240"/>
                      <a:gd name="T24" fmla="*/ 59 w 66"/>
                      <a:gd name="T25" fmla="*/ 3 h 240"/>
                      <a:gd name="T26" fmla="*/ 0 w 66"/>
                      <a:gd name="T27" fmla="*/ 0 h 24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66"/>
                      <a:gd name="T43" fmla="*/ 0 h 240"/>
                      <a:gd name="T44" fmla="*/ 66 w 66"/>
                      <a:gd name="T45" fmla="*/ 240 h 24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66" h="240">
                        <a:moveTo>
                          <a:pt x="0" y="0"/>
                        </a:moveTo>
                        <a:cubicBezTo>
                          <a:pt x="0" y="0"/>
                          <a:pt x="3" y="4"/>
                          <a:pt x="4" y="10"/>
                        </a:cubicBezTo>
                        <a:lnTo>
                          <a:pt x="1" y="232"/>
                        </a:lnTo>
                        <a:cubicBezTo>
                          <a:pt x="1" y="232"/>
                          <a:pt x="1" y="235"/>
                          <a:pt x="3" y="237"/>
                        </a:cubicBezTo>
                        <a:cubicBezTo>
                          <a:pt x="3" y="237"/>
                          <a:pt x="4" y="239"/>
                          <a:pt x="6" y="240"/>
                        </a:cubicBezTo>
                        <a:lnTo>
                          <a:pt x="56" y="234"/>
                        </a:lnTo>
                        <a:cubicBezTo>
                          <a:pt x="56" y="234"/>
                          <a:pt x="58" y="233"/>
                          <a:pt x="59" y="232"/>
                        </a:cubicBezTo>
                        <a:cubicBezTo>
                          <a:pt x="59" y="232"/>
                          <a:pt x="61" y="230"/>
                          <a:pt x="61" y="229"/>
                        </a:cubicBezTo>
                        <a:cubicBezTo>
                          <a:pt x="61" y="229"/>
                          <a:pt x="62" y="227"/>
                          <a:pt x="62" y="225"/>
                        </a:cubicBezTo>
                        <a:lnTo>
                          <a:pt x="66" y="12"/>
                        </a:lnTo>
                        <a:cubicBezTo>
                          <a:pt x="66" y="12"/>
                          <a:pt x="66" y="10"/>
                          <a:pt x="65" y="8"/>
                        </a:cubicBezTo>
                        <a:cubicBezTo>
                          <a:pt x="65" y="8"/>
                          <a:pt x="64" y="6"/>
                          <a:pt x="62" y="5"/>
                        </a:cubicBezTo>
                        <a:cubicBezTo>
                          <a:pt x="62" y="5"/>
                          <a:pt x="61" y="3"/>
                          <a:pt x="59" y="3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45" name="Freeform 2309"/>
                  <p:cNvSpPr>
                    <a:spLocks noChangeArrowheads="1"/>
                  </p:cNvSpPr>
                  <p:nvPr/>
                </p:nvSpPr>
                <p:spPr bwMode="auto">
                  <a:xfrm>
                    <a:off x="283" y="48"/>
                    <a:ext cx="63" cy="224"/>
                  </a:xfrm>
                  <a:custGeom>
                    <a:avLst/>
                    <a:gdLst>
                      <a:gd name="T0" fmla="*/ 14 w 63"/>
                      <a:gd name="T1" fmla="*/ 224 h 224"/>
                      <a:gd name="T2" fmla="*/ 14 w 63"/>
                      <a:gd name="T3" fmla="*/ 211 h 224"/>
                      <a:gd name="T4" fmla="*/ 45 w 63"/>
                      <a:gd name="T5" fmla="*/ 207 h 224"/>
                      <a:gd name="T6" fmla="*/ 46 w 63"/>
                      <a:gd name="T7" fmla="*/ 220 h 224"/>
                      <a:gd name="T8" fmla="*/ 14 w 63"/>
                      <a:gd name="T9" fmla="*/ 224 h 224"/>
                      <a:gd name="T10" fmla="*/ 0 w 63"/>
                      <a:gd name="T11" fmla="*/ 117 h 224"/>
                      <a:gd name="T12" fmla="*/ 60 w 63"/>
                      <a:gd name="T13" fmla="*/ 115 h 224"/>
                      <a:gd name="T14" fmla="*/ 60 w 63"/>
                      <a:gd name="T15" fmla="*/ 115 h 224"/>
                      <a:gd name="T16" fmla="*/ 0 w 63"/>
                      <a:gd name="T17" fmla="*/ 117 h 224"/>
                      <a:gd name="T18" fmla="*/ 10 w 63"/>
                      <a:gd name="T19" fmla="*/ 99 h 224"/>
                      <a:gd name="T20" fmla="*/ 52 w 63"/>
                      <a:gd name="T21" fmla="*/ 97 h 224"/>
                      <a:gd name="T22" fmla="*/ 52 w 63"/>
                      <a:gd name="T23" fmla="*/ 111 h 224"/>
                      <a:gd name="T24" fmla="*/ 10 w 63"/>
                      <a:gd name="T25" fmla="*/ 112 h 224"/>
                      <a:gd name="T26" fmla="*/ 10 w 63"/>
                      <a:gd name="T27" fmla="*/ 99 h 224"/>
                      <a:gd name="T28" fmla="*/ 0 w 63"/>
                      <a:gd name="T29" fmla="*/ 93 h 224"/>
                      <a:gd name="T30" fmla="*/ 60 w 63"/>
                      <a:gd name="T31" fmla="*/ 92 h 224"/>
                      <a:gd name="T32" fmla="*/ 60 w 63"/>
                      <a:gd name="T33" fmla="*/ 92 h 224"/>
                      <a:gd name="T34" fmla="*/ 0 w 63"/>
                      <a:gd name="T35" fmla="*/ 93 h 224"/>
                      <a:gd name="T36" fmla="*/ 0 w 63"/>
                      <a:gd name="T37" fmla="*/ 61 h 224"/>
                      <a:gd name="T38" fmla="*/ 60 w 63"/>
                      <a:gd name="T39" fmla="*/ 62 h 224"/>
                      <a:gd name="T40" fmla="*/ 60 w 63"/>
                      <a:gd name="T41" fmla="*/ 62 h 224"/>
                      <a:gd name="T42" fmla="*/ 0 w 63"/>
                      <a:gd name="T43" fmla="*/ 61 h 224"/>
                      <a:gd name="T44" fmla="*/ 0 w 63"/>
                      <a:gd name="T45" fmla="*/ 28 h 224"/>
                      <a:gd name="T46" fmla="*/ 61 w 63"/>
                      <a:gd name="T47" fmla="*/ 30 h 224"/>
                      <a:gd name="T48" fmla="*/ 61 w 63"/>
                      <a:gd name="T49" fmla="*/ 30 h 224"/>
                      <a:gd name="T50" fmla="*/ 0 w 63"/>
                      <a:gd name="T51" fmla="*/ 28 h 224"/>
                      <a:gd name="T52" fmla="*/ 1 w 63"/>
                      <a:gd name="T53" fmla="*/ 13 h 224"/>
                      <a:gd name="T54" fmla="*/ 62 w 63"/>
                      <a:gd name="T55" fmla="*/ 15 h 224"/>
                      <a:gd name="T56" fmla="*/ 62 w 63"/>
                      <a:gd name="T57" fmla="*/ 15 h 224"/>
                      <a:gd name="T58" fmla="*/ 1 w 63"/>
                      <a:gd name="T59" fmla="*/ 13 h 224"/>
                      <a:gd name="T60" fmla="*/ 1 w 63"/>
                      <a:gd name="T61" fmla="*/ 0 h 224"/>
                      <a:gd name="T62" fmla="*/ 63 w 63"/>
                      <a:gd name="T63" fmla="*/ 1 h 224"/>
                      <a:gd name="T64" fmla="*/ 63 w 63"/>
                      <a:gd name="T65" fmla="*/ 1 h 224"/>
                      <a:gd name="T66" fmla="*/ 1 w 63"/>
                      <a:gd name="T67" fmla="*/ 0 h 22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63"/>
                      <a:gd name="T103" fmla="*/ 0 h 224"/>
                      <a:gd name="T104" fmla="*/ 63 w 63"/>
                      <a:gd name="T105" fmla="*/ 224 h 22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63" h="224">
                        <a:moveTo>
                          <a:pt x="14" y="224"/>
                        </a:moveTo>
                        <a:lnTo>
                          <a:pt x="14" y="211"/>
                        </a:lnTo>
                        <a:lnTo>
                          <a:pt x="45" y="207"/>
                        </a:lnTo>
                        <a:lnTo>
                          <a:pt x="46" y="220"/>
                        </a:lnTo>
                        <a:lnTo>
                          <a:pt x="14" y="224"/>
                        </a:lnTo>
                        <a:moveTo>
                          <a:pt x="0" y="117"/>
                        </a:moveTo>
                        <a:lnTo>
                          <a:pt x="60" y="115"/>
                        </a:lnTo>
                        <a:lnTo>
                          <a:pt x="0" y="117"/>
                        </a:lnTo>
                        <a:moveTo>
                          <a:pt x="10" y="99"/>
                        </a:moveTo>
                        <a:lnTo>
                          <a:pt x="52" y="97"/>
                        </a:lnTo>
                        <a:lnTo>
                          <a:pt x="52" y="111"/>
                        </a:lnTo>
                        <a:lnTo>
                          <a:pt x="10" y="112"/>
                        </a:lnTo>
                        <a:lnTo>
                          <a:pt x="10" y="99"/>
                        </a:lnTo>
                        <a:moveTo>
                          <a:pt x="0" y="93"/>
                        </a:moveTo>
                        <a:lnTo>
                          <a:pt x="60" y="92"/>
                        </a:lnTo>
                        <a:lnTo>
                          <a:pt x="0" y="93"/>
                        </a:lnTo>
                        <a:moveTo>
                          <a:pt x="0" y="61"/>
                        </a:moveTo>
                        <a:lnTo>
                          <a:pt x="60" y="62"/>
                        </a:lnTo>
                        <a:lnTo>
                          <a:pt x="0" y="61"/>
                        </a:lnTo>
                        <a:moveTo>
                          <a:pt x="0" y="28"/>
                        </a:moveTo>
                        <a:lnTo>
                          <a:pt x="61" y="30"/>
                        </a:lnTo>
                        <a:lnTo>
                          <a:pt x="0" y="28"/>
                        </a:lnTo>
                        <a:moveTo>
                          <a:pt x="1" y="13"/>
                        </a:moveTo>
                        <a:lnTo>
                          <a:pt x="62" y="15"/>
                        </a:lnTo>
                        <a:lnTo>
                          <a:pt x="1" y="13"/>
                        </a:lnTo>
                        <a:moveTo>
                          <a:pt x="1" y="0"/>
                        </a:moveTo>
                        <a:lnTo>
                          <a:pt x="63" y="1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46" name="Freeform 2310"/>
                  <p:cNvSpPr>
                    <a:spLocks noChangeArrowheads="1"/>
                  </p:cNvSpPr>
                  <p:nvPr/>
                </p:nvSpPr>
                <p:spPr bwMode="auto">
                  <a:xfrm>
                    <a:off x="307" y="179"/>
                    <a:ext cx="15" cy="58"/>
                  </a:xfrm>
                  <a:custGeom>
                    <a:avLst/>
                    <a:gdLst>
                      <a:gd name="T0" fmla="*/ 3 w 14"/>
                      <a:gd name="T1" fmla="*/ 9 h 57"/>
                      <a:gd name="T2" fmla="*/ 3 w 14"/>
                      <a:gd name="T3" fmla="*/ 4 h 57"/>
                      <a:gd name="T4" fmla="*/ 4 w 14"/>
                      <a:gd name="T5" fmla="*/ 2 h 57"/>
                      <a:gd name="T6" fmla="*/ 5 w 14"/>
                      <a:gd name="T7" fmla="*/ 0 h 57"/>
                      <a:gd name="T8" fmla="*/ 6 w 14"/>
                      <a:gd name="T9" fmla="*/ 0 h 57"/>
                      <a:gd name="T10" fmla="*/ 10 w 14"/>
                      <a:gd name="T11" fmla="*/ 0 h 57"/>
                      <a:gd name="T12" fmla="*/ 11 w 14"/>
                      <a:gd name="T13" fmla="*/ 0 h 57"/>
                      <a:gd name="T14" fmla="*/ 12 w 14"/>
                      <a:gd name="T15" fmla="*/ 2 h 57"/>
                      <a:gd name="T16" fmla="*/ 12 w 14"/>
                      <a:gd name="T17" fmla="*/ 4 h 57"/>
                      <a:gd name="T18" fmla="*/ 12 w 14"/>
                      <a:gd name="T19" fmla="*/ 8 h 57"/>
                      <a:gd name="T20" fmla="*/ 15 w 14"/>
                      <a:gd name="T21" fmla="*/ 12 h 57"/>
                      <a:gd name="T22" fmla="*/ 16 w 14"/>
                      <a:gd name="T23" fmla="*/ 16 h 57"/>
                      <a:gd name="T24" fmla="*/ 16 w 14"/>
                      <a:gd name="T25" fmla="*/ 20 h 57"/>
                      <a:gd name="T26" fmla="*/ 15 w 14"/>
                      <a:gd name="T27" fmla="*/ 24 h 57"/>
                      <a:gd name="T28" fmla="*/ 12 w 14"/>
                      <a:gd name="T29" fmla="*/ 27 h 57"/>
                      <a:gd name="T30" fmla="*/ 12 w 14"/>
                      <a:gd name="T31" fmla="*/ 56 h 57"/>
                      <a:gd name="T32" fmla="*/ 12 w 14"/>
                      <a:gd name="T33" fmla="*/ 57 h 57"/>
                      <a:gd name="T34" fmla="*/ 11 w 14"/>
                      <a:gd name="T35" fmla="*/ 59 h 57"/>
                      <a:gd name="T36" fmla="*/ 9 w 14"/>
                      <a:gd name="T37" fmla="*/ 59 h 57"/>
                      <a:gd name="T38" fmla="*/ 6 w 14"/>
                      <a:gd name="T39" fmla="*/ 59 h 57"/>
                      <a:gd name="T40" fmla="*/ 5 w 14"/>
                      <a:gd name="T41" fmla="*/ 58 h 57"/>
                      <a:gd name="T42" fmla="*/ 4 w 14"/>
                      <a:gd name="T43" fmla="*/ 57 h 57"/>
                      <a:gd name="T44" fmla="*/ 3 w 14"/>
                      <a:gd name="T45" fmla="*/ 55 h 57"/>
                      <a:gd name="T46" fmla="*/ 3 w 14"/>
                      <a:gd name="T47" fmla="*/ 28 h 57"/>
                      <a:gd name="T48" fmla="*/ 0 w 14"/>
                      <a:gd name="T49" fmla="*/ 24 h 57"/>
                      <a:gd name="T50" fmla="*/ 0 w 14"/>
                      <a:gd name="T51" fmla="*/ 18 h 57"/>
                      <a:gd name="T52" fmla="*/ 0 w 14"/>
                      <a:gd name="T53" fmla="*/ 13 h 57"/>
                      <a:gd name="T54" fmla="*/ 3 w 14"/>
                      <a:gd name="T55" fmla="*/ 9 h 57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4"/>
                      <a:gd name="T85" fmla="*/ 0 h 57"/>
                      <a:gd name="T86" fmla="*/ 14 w 14"/>
                      <a:gd name="T87" fmla="*/ 57 h 57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4" h="57">
                        <a:moveTo>
                          <a:pt x="3" y="9"/>
                        </a:moveTo>
                        <a:lnTo>
                          <a:pt x="3" y="4"/>
                        </a:lnTo>
                        <a:cubicBezTo>
                          <a:pt x="3" y="4"/>
                          <a:pt x="3" y="3"/>
                          <a:pt x="4" y="2"/>
                        </a:cubicBezTo>
                        <a:cubicBezTo>
                          <a:pt x="4" y="2"/>
                          <a:pt x="4" y="1"/>
                          <a:pt x="5" y="0"/>
                        </a:cubicBezTo>
                        <a:cubicBezTo>
                          <a:pt x="5" y="0"/>
                          <a:pt x="5" y="0"/>
                          <a:pt x="6" y="0"/>
                        </a:cubicBezTo>
                        <a:cubicBezTo>
                          <a:pt x="6" y="0"/>
                          <a:pt x="7" y="0"/>
                          <a:pt x="8" y="0"/>
                        </a:cubicBezTo>
                        <a:cubicBezTo>
                          <a:pt x="8" y="0"/>
                          <a:pt x="8" y="0"/>
                          <a:pt x="9" y="0"/>
                        </a:cubicBezTo>
                        <a:cubicBezTo>
                          <a:pt x="9" y="0"/>
                          <a:pt x="10" y="1"/>
                          <a:pt x="10" y="2"/>
                        </a:cubicBezTo>
                        <a:cubicBezTo>
                          <a:pt x="10" y="2"/>
                          <a:pt x="10" y="3"/>
                          <a:pt x="10" y="4"/>
                        </a:cubicBezTo>
                        <a:lnTo>
                          <a:pt x="10" y="8"/>
                        </a:lnTo>
                        <a:cubicBezTo>
                          <a:pt x="10" y="8"/>
                          <a:pt x="12" y="10"/>
                          <a:pt x="13" y="12"/>
                        </a:cubicBezTo>
                        <a:cubicBezTo>
                          <a:pt x="13" y="12"/>
                          <a:pt x="14" y="14"/>
                          <a:pt x="14" y="16"/>
                        </a:cubicBezTo>
                        <a:cubicBezTo>
                          <a:pt x="14" y="16"/>
                          <a:pt x="15" y="18"/>
                          <a:pt x="14" y="20"/>
                        </a:cubicBezTo>
                        <a:cubicBezTo>
                          <a:pt x="14" y="20"/>
                          <a:pt x="14" y="23"/>
                          <a:pt x="13" y="24"/>
                        </a:cubicBezTo>
                        <a:cubicBezTo>
                          <a:pt x="13" y="24"/>
                          <a:pt x="12" y="26"/>
                          <a:pt x="10" y="27"/>
                        </a:cubicBezTo>
                        <a:lnTo>
                          <a:pt x="10" y="54"/>
                        </a:lnTo>
                        <a:cubicBezTo>
                          <a:pt x="10" y="54"/>
                          <a:pt x="10" y="55"/>
                          <a:pt x="10" y="55"/>
                        </a:cubicBezTo>
                        <a:cubicBezTo>
                          <a:pt x="10" y="55"/>
                          <a:pt x="9" y="56"/>
                          <a:pt x="9" y="57"/>
                        </a:cubicBezTo>
                        <a:cubicBezTo>
                          <a:pt x="9" y="57"/>
                          <a:pt x="8" y="57"/>
                          <a:pt x="7" y="57"/>
                        </a:cubicBezTo>
                        <a:cubicBezTo>
                          <a:pt x="7" y="57"/>
                          <a:pt x="7" y="57"/>
                          <a:pt x="6" y="57"/>
                        </a:cubicBezTo>
                        <a:cubicBezTo>
                          <a:pt x="6" y="57"/>
                          <a:pt x="5" y="57"/>
                          <a:pt x="5" y="56"/>
                        </a:cubicBezTo>
                        <a:cubicBezTo>
                          <a:pt x="5" y="56"/>
                          <a:pt x="4" y="56"/>
                          <a:pt x="4" y="55"/>
                        </a:cubicBezTo>
                        <a:cubicBezTo>
                          <a:pt x="4" y="55"/>
                          <a:pt x="3" y="54"/>
                          <a:pt x="3" y="53"/>
                        </a:cubicBezTo>
                        <a:lnTo>
                          <a:pt x="3" y="28"/>
                        </a:lnTo>
                        <a:cubicBezTo>
                          <a:pt x="3" y="28"/>
                          <a:pt x="1" y="26"/>
                          <a:pt x="0" y="24"/>
                        </a:cubicBezTo>
                        <a:cubicBezTo>
                          <a:pt x="0" y="24"/>
                          <a:pt x="0" y="21"/>
                          <a:pt x="0" y="18"/>
                        </a:cubicBezTo>
                        <a:cubicBezTo>
                          <a:pt x="0" y="18"/>
                          <a:pt x="0" y="15"/>
                          <a:pt x="0" y="13"/>
                        </a:cubicBezTo>
                        <a:cubicBezTo>
                          <a:pt x="0" y="13"/>
                          <a:pt x="1" y="10"/>
                          <a:pt x="3" y="9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47" name="Freeform 2311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05"/>
                    <a:ext cx="59" cy="35"/>
                  </a:xfrm>
                  <a:custGeom>
                    <a:avLst/>
                    <a:gdLst>
                      <a:gd name="T0" fmla="*/ 0 w 58"/>
                      <a:gd name="T1" fmla="*/ 12 h 34"/>
                      <a:gd name="T2" fmla="*/ 23 w 58"/>
                      <a:gd name="T3" fmla="*/ 2 h 34"/>
                      <a:gd name="T4" fmla="*/ 44 w 58"/>
                      <a:gd name="T5" fmla="*/ 3 h 34"/>
                      <a:gd name="T6" fmla="*/ 59 w 58"/>
                      <a:gd name="T7" fmla="*/ 22 h 34"/>
                      <a:gd name="T8" fmla="*/ 60 w 58"/>
                      <a:gd name="T9" fmla="*/ 27 h 34"/>
                      <a:gd name="T10" fmla="*/ 59 w 58"/>
                      <a:gd name="T11" fmla="*/ 31 h 34"/>
                      <a:gd name="T12" fmla="*/ 35 w 58"/>
                      <a:gd name="T13" fmla="*/ 37 h 34"/>
                      <a:gd name="T14" fmla="*/ 0 w 58"/>
                      <a:gd name="T15" fmla="*/ 24 h 34"/>
                      <a:gd name="T16" fmla="*/ 0 w 58"/>
                      <a:gd name="T17" fmla="*/ 12 h 3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8"/>
                      <a:gd name="T28" fmla="*/ 0 h 34"/>
                      <a:gd name="T29" fmla="*/ 58 w 58"/>
                      <a:gd name="T30" fmla="*/ 34 h 3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8" h="34">
                        <a:moveTo>
                          <a:pt x="0" y="12"/>
                        </a:moveTo>
                        <a:cubicBezTo>
                          <a:pt x="0" y="12"/>
                          <a:pt x="11" y="7"/>
                          <a:pt x="23" y="2"/>
                        </a:cubicBezTo>
                        <a:cubicBezTo>
                          <a:pt x="23" y="2"/>
                          <a:pt x="33" y="0"/>
                          <a:pt x="42" y="3"/>
                        </a:cubicBezTo>
                        <a:cubicBezTo>
                          <a:pt x="42" y="3"/>
                          <a:pt x="51" y="9"/>
                          <a:pt x="57" y="20"/>
                        </a:cubicBezTo>
                        <a:cubicBezTo>
                          <a:pt x="57" y="20"/>
                          <a:pt x="58" y="22"/>
                          <a:pt x="58" y="25"/>
                        </a:cubicBezTo>
                        <a:cubicBezTo>
                          <a:pt x="58" y="25"/>
                          <a:pt x="58" y="27"/>
                          <a:pt x="57" y="29"/>
                        </a:cubicBezTo>
                        <a:cubicBezTo>
                          <a:pt x="57" y="29"/>
                          <a:pt x="46" y="38"/>
                          <a:pt x="33" y="35"/>
                        </a:cubicBezTo>
                        <a:lnTo>
                          <a:pt x="0" y="22"/>
                        </a:lnTo>
                        <a:lnTo>
                          <a:pt x="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48" name="Freeform 2312"/>
                  <p:cNvSpPr>
                    <a:spLocks noChangeArrowheads="1"/>
                  </p:cNvSpPr>
                  <p:nvPr/>
                </p:nvSpPr>
                <p:spPr bwMode="auto">
                  <a:xfrm>
                    <a:off x="364" y="312"/>
                    <a:ext cx="37" cy="27"/>
                  </a:xfrm>
                  <a:custGeom>
                    <a:avLst/>
                    <a:gdLst>
                      <a:gd name="T0" fmla="*/ 18 w 37"/>
                      <a:gd name="T1" fmla="*/ 0 h 27"/>
                      <a:gd name="T2" fmla="*/ 19 w 37"/>
                      <a:gd name="T3" fmla="*/ 0 h 27"/>
                      <a:gd name="T4" fmla="*/ 20 w 37"/>
                      <a:gd name="T5" fmla="*/ 0 h 27"/>
                      <a:gd name="T6" fmla="*/ 21 w 37"/>
                      <a:gd name="T7" fmla="*/ 0 h 27"/>
                      <a:gd name="T8" fmla="*/ 22 w 37"/>
                      <a:gd name="T9" fmla="*/ 0 h 27"/>
                      <a:gd name="T10" fmla="*/ 23 w 37"/>
                      <a:gd name="T11" fmla="*/ 0 h 27"/>
                      <a:gd name="T12" fmla="*/ 24 w 37"/>
                      <a:gd name="T13" fmla="*/ 0 h 27"/>
                      <a:gd name="T14" fmla="*/ 25 w 37"/>
                      <a:gd name="T15" fmla="*/ 0 h 27"/>
                      <a:gd name="T16" fmla="*/ 26 w 37"/>
                      <a:gd name="T17" fmla="*/ 0 h 27"/>
                      <a:gd name="T18" fmla="*/ 27 w 37"/>
                      <a:gd name="T19" fmla="*/ 1 h 27"/>
                      <a:gd name="T20" fmla="*/ 28 w 37"/>
                      <a:gd name="T21" fmla="*/ 1 h 27"/>
                      <a:gd name="T22" fmla="*/ 29 w 37"/>
                      <a:gd name="T23" fmla="*/ 2 h 27"/>
                      <a:gd name="T24" fmla="*/ 30 w 37"/>
                      <a:gd name="T25" fmla="*/ 3 h 27"/>
                      <a:gd name="T26" fmla="*/ 31 w 37"/>
                      <a:gd name="T27" fmla="*/ 4 h 27"/>
                      <a:gd name="T28" fmla="*/ 32 w 37"/>
                      <a:gd name="T29" fmla="*/ 6 h 27"/>
                      <a:gd name="T30" fmla="*/ 33 w 37"/>
                      <a:gd name="T31" fmla="*/ 7 h 27"/>
                      <a:gd name="T32" fmla="*/ 34 w 37"/>
                      <a:gd name="T33" fmla="*/ 9 h 27"/>
                      <a:gd name="T34" fmla="*/ 35 w 37"/>
                      <a:gd name="T35" fmla="*/ 11 h 27"/>
                      <a:gd name="T36" fmla="*/ 36 w 37"/>
                      <a:gd name="T37" fmla="*/ 13 h 27"/>
                      <a:gd name="T38" fmla="*/ 36 w 37"/>
                      <a:gd name="T39" fmla="*/ 14 h 27"/>
                      <a:gd name="T40" fmla="*/ 36 w 37"/>
                      <a:gd name="T41" fmla="*/ 15 h 27"/>
                      <a:gd name="T42" fmla="*/ 37 w 37"/>
                      <a:gd name="T43" fmla="*/ 16 h 27"/>
                      <a:gd name="T44" fmla="*/ 37 w 37"/>
                      <a:gd name="T45" fmla="*/ 17 h 27"/>
                      <a:gd name="T46" fmla="*/ 37 w 37"/>
                      <a:gd name="T47" fmla="*/ 18 h 27"/>
                      <a:gd name="T48" fmla="*/ 37 w 37"/>
                      <a:gd name="T49" fmla="*/ 19 h 27"/>
                      <a:gd name="T50" fmla="*/ 37 w 37"/>
                      <a:gd name="T51" fmla="*/ 20 h 27"/>
                      <a:gd name="T52" fmla="*/ 36 w 37"/>
                      <a:gd name="T53" fmla="*/ 21 h 27"/>
                      <a:gd name="T54" fmla="*/ 36 w 37"/>
                      <a:gd name="T55" fmla="*/ 22 h 27"/>
                      <a:gd name="T56" fmla="*/ 36 w 37"/>
                      <a:gd name="T57" fmla="*/ 23 h 27"/>
                      <a:gd name="T58" fmla="*/ 36 w 37"/>
                      <a:gd name="T59" fmla="*/ 24 h 27"/>
                      <a:gd name="T60" fmla="*/ 35 w 37"/>
                      <a:gd name="T61" fmla="*/ 24 h 27"/>
                      <a:gd name="T62" fmla="*/ 35 w 37"/>
                      <a:gd name="T63" fmla="*/ 25 h 27"/>
                      <a:gd name="T64" fmla="*/ 34 w 37"/>
                      <a:gd name="T65" fmla="*/ 26 h 27"/>
                      <a:gd name="T66" fmla="*/ 34 w 37"/>
                      <a:gd name="T67" fmla="*/ 27 h 27"/>
                      <a:gd name="T68" fmla="*/ 1 w 37"/>
                      <a:gd name="T69" fmla="*/ 14 h 27"/>
                      <a:gd name="T70" fmla="*/ 0 w 37"/>
                      <a:gd name="T71" fmla="*/ 13 h 27"/>
                      <a:gd name="T72" fmla="*/ 0 w 37"/>
                      <a:gd name="T73" fmla="*/ 12 h 27"/>
                      <a:gd name="T74" fmla="*/ 0 w 37"/>
                      <a:gd name="T75" fmla="*/ 12 h 27"/>
                      <a:gd name="T76" fmla="*/ 0 w 37"/>
                      <a:gd name="T77" fmla="*/ 11 h 27"/>
                      <a:gd name="T78" fmla="*/ 0 w 37"/>
                      <a:gd name="T79" fmla="*/ 10 h 27"/>
                      <a:gd name="T80" fmla="*/ 0 w 37"/>
                      <a:gd name="T81" fmla="*/ 10 h 27"/>
                      <a:gd name="T82" fmla="*/ 0 w 37"/>
                      <a:gd name="T83" fmla="*/ 9 h 27"/>
                      <a:gd name="T84" fmla="*/ 0 w 37"/>
                      <a:gd name="T85" fmla="*/ 8 h 27"/>
                      <a:gd name="T86" fmla="*/ 0 w 37"/>
                      <a:gd name="T87" fmla="*/ 8 h 27"/>
                      <a:gd name="T88" fmla="*/ 0 w 37"/>
                      <a:gd name="T89" fmla="*/ 7 h 27"/>
                      <a:gd name="T90" fmla="*/ 0 w 37"/>
                      <a:gd name="T91" fmla="*/ 6 h 27"/>
                      <a:gd name="T92" fmla="*/ 0 w 37"/>
                      <a:gd name="T93" fmla="*/ 6 h 27"/>
                      <a:gd name="T94" fmla="*/ 0 w 37"/>
                      <a:gd name="T95" fmla="*/ 5 h 27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37"/>
                      <a:gd name="T145" fmla="*/ 0 h 27"/>
                      <a:gd name="T146" fmla="*/ 37 w 37"/>
                      <a:gd name="T147" fmla="*/ 27 h 27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37" h="27">
                        <a:moveTo>
                          <a:pt x="0" y="5"/>
                        </a:moveTo>
                        <a:lnTo>
                          <a:pt x="17" y="0"/>
                        </a:lnTo>
                        <a:lnTo>
                          <a:pt x="18" y="0"/>
                        </a:lnTo>
                        <a:lnTo>
                          <a:pt x="19" y="0"/>
                        </a:lnTo>
                        <a:lnTo>
                          <a:pt x="20" y="0"/>
                        </a:ln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6" y="1"/>
                        </a:lnTo>
                        <a:lnTo>
                          <a:pt x="27" y="1"/>
                        </a:lnTo>
                        <a:lnTo>
                          <a:pt x="28" y="1"/>
                        </a:lnTo>
                        <a:lnTo>
                          <a:pt x="28" y="2"/>
                        </a:lnTo>
                        <a:lnTo>
                          <a:pt x="29" y="2"/>
                        </a:lnTo>
                        <a:lnTo>
                          <a:pt x="30" y="2"/>
                        </a:lnTo>
                        <a:lnTo>
                          <a:pt x="30" y="3"/>
                        </a:lnTo>
                        <a:lnTo>
                          <a:pt x="31" y="4"/>
                        </a:lnTo>
                        <a:lnTo>
                          <a:pt x="31" y="5"/>
                        </a:lnTo>
                        <a:lnTo>
                          <a:pt x="32" y="5"/>
                        </a:lnTo>
                        <a:lnTo>
                          <a:pt x="32" y="6"/>
                        </a:lnTo>
                        <a:lnTo>
                          <a:pt x="33" y="6"/>
                        </a:lnTo>
                        <a:lnTo>
                          <a:pt x="33" y="7"/>
                        </a:lnTo>
                        <a:lnTo>
                          <a:pt x="34" y="8"/>
                        </a:lnTo>
                        <a:lnTo>
                          <a:pt x="34" y="9"/>
                        </a:lnTo>
                        <a:lnTo>
                          <a:pt x="35" y="10"/>
                        </a:lnTo>
                        <a:lnTo>
                          <a:pt x="35" y="11"/>
                        </a:lnTo>
                        <a:lnTo>
                          <a:pt x="35" y="12"/>
                        </a:lnTo>
                        <a:lnTo>
                          <a:pt x="36" y="12"/>
                        </a:lnTo>
                        <a:lnTo>
                          <a:pt x="36" y="13"/>
                        </a:lnTo>
                        <a:lnTo>
                          <a:pt x="36" y="14"/>
                        </a:lnTo>
                        <a:lnTo>
                          <a:pt x="36" y="15"/>
                        </a:lnTo>
                        <a:lnTo>
                          <a:pt x="36" y="16"/>
                        </a:lnTo>
                        <a:lnTo>
                          <a:pt x="37" y="16"/>
                        </a:lnTo>
                        <a:lnTo>
                          <a:pt x="37" y="17"/>
                        </a:lnTo>
                        <a:lnTo>
                          <a:pt x="37" y="18"/>
                        </a:lnTo>
                        <a:lnTo>
                          <a:pt x="37" y="19"/>
                        </a:lnTo>
                        <a:lnTo>
                          <a:pt x="37" y="20"/>
                        </a:lnTo>
                        <a:lnTo>
                          <a:pt x="36" y="20"/>
                        </a:lnTo>
                        <a:lnTo>
                          <a:pt x="36" y="21"/>
                        </a:lnTo>
                        <a:lnTo>
                          <a:pt x="36" y="22"/>
                        </a:lnTo>
                        <a:lnTo>
                          <a:pt x="36" y="23"/>
                        </a:lnTo>
                        <a:lnTo>
                          <a:pt x="36" y="24"/>
                        </a:lnTo>
                        <a:lnTo>
                          <a:pt x="35" y="24"/>
                        </a:lnTo>
                        <a:lnTo>
                          <a:pt x="35" y="25"/>
                        </a:lnTo>
                        <a:lnTo>
                          <a:pt x="35" y="26"/>
                        </a:lnTo>
                        <a:lnTo>
                          <a:pt x="34" y="26"/>
                        </a:lnTo>
                        <a:lnTo>
                          <a:pt x="34" y="27"/>
                        </a:lnTo>
                        <a:lnTo>
                          <a:pt x="1" y="14"/>
                        </a:lnTo>
                        <a:lnTo>
                          <a:pt x="1" y="13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49" name="Freeform 2313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18"/>
                    <a:ext cx="30" cy="17"/>
                  </a:xfrm>
                  <a:custGeom>
                    <a:avLst/>
                    <a:gdLst>
                      <a:gd name="T0" fmla="*/ 0 w 30"/>
                      <a:gd name="T1" fmla="*/ 0 h 16"/>
                      <a:gd name="T2" fmla="*/ 18 w 30"/>
                      <a:gd name="T3" fmla="*/ 0 h 16"/>
                      <a:gd name="T4" fmla="*/ 29 w 30"/>
                      <a:gd name="T5" fmla="*/ 7 h 16"/>
                      <a:gd name="T6" fmla="*/ 30 w 30"/>
                      <a:gd name="T7" fmla="*/ 13 h 16"/>
                      <a:gd name="T8" fmla="*/ 29 w 30"/>
                      <a:gd name="T9" fmla="*/ 17 h 16"/>
                      <a:gd name="T10" fmla="*/ 25 w 30"/>
                      <a:gd name="T11" fmla="*/ 18 h 16"/>
                      <a:gd name="T12" fmla="*/ 22 w 30"/>
                      <a:gd name="T13" fmla="*/ 17 h 16"/>
                      <a:gd name="T14" fmla="*/ 1 w 30"/>
                      <a:gd name="T15" fmla="*/ 7 h 16"/>
                      <a:gd name="T16" fmla="*/ 0 w 30"/>
                      <a:gd name="T17" fmla="*/ 5 h 16"/>
                      <a:gd name="T18" fmla="*/ 0 w 30"/>
                      <a:gd name="T19" fmla="*/ 3 h 16"/>
                      <a:gd name="T20" fmla="*/ 0 w 30"/>
                      <a:gd name="T21" fmla="*/ 0 h 1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0"/>
                      <a:gd name="T34" fmla="*/ 0 h 16"/>
                      <a:gd name="T35" fmla="*/ 30 w 30"/>
                      <a:gd name="T36" fmla="*/ 16 h 1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0" h="16">
                        <a:moveTo>
                          <a:pt x="0" y="0"/>
                        </a:moveTo>
                        <a:lnTo>
                          <a:pt x="18" y="0"/>
                        </a:lnTo>
                        <a:cubicBezTo>
                          <a:pt x="18" y="0"/>
                          <a:pt x="24" y="1"/>
                          <a:pt x="29" y="7"/>
                        </a:cubicBezTo>
                        <a:cubicBezTo>
                          <a:pt x="29" y="7"/>
                          <a:pt x="30" y="9"/>
                          <a:pt x="30" y="11"/>
                        </a:cubicBezTo>
                        <a:cubicBezTo>
                          <a:pt x="30" y="11"/>
                          <a:pt x="30" y="14"/>
                          <a:pt x="29" y="15"/>
                        </a:cubicBezTo>
                        <a:cubicBezTo>
                          <a:pt x="29" y="15"/>
                          <a:pt x="27" y="16"/>
                          <a:pt x="25" y="16"/>
                        </a:cubicBezTo>
                        <a:cubicBezTo>
                          <a:pt x="25" y="16"/>
                          <a:pt x="24" y="16"/>
                          <a:pt x="22" y="15"/>
                        </a:cubicBezTo>
                        <a:lnTo>
                          <a:pt x="1" y="7"/>
                        </a:lnTo>
                        <a:cubicBezTo>
                          <a:pt x="1" y="7"/>
                          <a:pt x="0" y="7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50" name="Freeform 2314"/>
                  <p:cNvSpPr>
                    <a:spLocks noChangeArrowheads="1"/>
                  </p:cNvSpPr>
                  <p:nvPr/>
                </p:nvSpPr>
                <p:spPr bwMode="auto">
                  <a:xfrm>
                    <a:off x="366" y="309"/>
                    <a:ext cx="27" cy="6"/>
                  </a:xfrm>
                  <a:custGeom>
                    <a:avLst/>
                    <a:gdLst>
                      <a:gd name="T0" fmla="*/ 27 w 27"/>
                      <a:gd name="T1" fmla="*/ 0 h 6"/>
                      <a:gd name="T2" fmla="*/ 0 w 27"/>
                      <a:gd name="T3" fmla="*/ 6 h 6"/>
                      <a:gd name="T4" fmla="*/ 26 w 27"/>
                      <a:gd name="T5" fmla="*/ 2 h 6"/>
                      <a:gd name="T6" fmla="*/ 27 w 27"/>
                      <a:gd name="T7" fmla="*/ 0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"/>
                      <a:gd name="T13" fmla="*/ 0 h 6"/>
                      <a:gd name="T14" fmla="*/ 27 w 27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" h="6">
                        <a:moveTo>
                          <a:pt x="27" y="0"/>
                        </a:moveTo>
                        <a:cubicBezTo>
                          <a:pt x="27" y="0"/>
                          <a:pt x="13" y="0"/>
                          <a:pt x="0" y="6"/>
                        </a:cubicBezTo>
                        <a:cubicBezTo>
                          <a:pt x="0" y="6"/>
                          <a:pt x="13" y="3"/>
                          <a:pt x="26" y="2"/>
                        </a:cubicBezTo>
                        <a:lnTo>
                          <a:pt x="27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51" name="Freeform 2315"/>
                  <p:cNvSpPr>
                    <a:spLocks noChangeArrowheads="1"/>
                  </p:cNvSpPr>
                  <p:nvPr/>
                </p:nvSpPr>
                <p:spPr bwMode="auto">
                  <a:xfrm>
                    <a:off x="378" y="308"/>
                    <a:ext cx="6" cy="3"/>
                  </a:xfrm>
                  <a:custGeom>
                    <a:avLst/>
                    <a:gdLst>
                      <a:gd name="T0" fmla="*/ 0 w 6"/>
                      <a:gd name="T1" fmla="*/ 3 h 3"/>
                      <a:gd name="T2" fmla="*/ 6 w 6"/>
                      <a:gd name="T3" fmla="*/ 0 h 3"/>
                      <a:gd name="T4" fmla="*/ 4 w 6"/>
                      <a:gd name="T5" fmla="*/ 0 h 3"/>
                      <a:gd name="T6" fmla="*/ 1 w 6"/>
                      <a:gd name="T7" fmla="*/ 0 h 3"/>
                      <a:gd name="T8" fmla="*/ 0 w 6"/>
                      <a:gd name="T9" fmla="*/ 3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3"/>
                      <a:gd name="T17" fmla="*/ 6 w 6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3">
                        <a:moveTo>
                          <a:pt x="0" y="3"/>
                        </a:moveTo>
                        <a:cubicBezTo>
                          <a:pt x="0" y="3"/>
                          <a:pt x="3" y="3"/>
                          <a:pt x="6" y="0"/>
                        </a:cubicBezTo>
                        <a:cubicBezTo>
                          <a:pt x="6" y="0"/>
                          <a:pt x="5" y="0"/>
                          <a:pt x="4" y="0"/>
                        </a:cubicBezTo>
                        <a:cubicBezTo>
                          <a:pt x="4" y="0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52" name="Freeform 2316"/>
                  <p:cNvSpPr>
                    <a:spLocks noChangeArrowheads="1"/>
                  </p:cNvSpPr>
                  <p:nvPr/>
                </p:nvSpPr>
                <p:spPr bwMode="auto">
                  <a:xfrm>
                    <a:off x="27" y="300"/>
                    <a:ext cx="352" cy="110"/>
                  </a:xfrm>
                  <a:custGeom>
                    <a:avLst/>
                    <a:gdLst>
                      <a:gd name="T0" fmla="*/ 48 w 351"/>
                      <a:gd name="T1" fmla="*/ 110 h 109"/>
                      <a:gd name="T2" fmla="*/ 353 w 351"/>
                      <a:gd name="T3" fmla="*/ 47 h 109"/>
                      <a:gd name="T4" fmla="*/ 345 w 351"/>
                      <a:gd name="T5" fmla="*/ 38 h 109"/>
                      <a:gd name="T6" fmla="*/ 278 w 351"/>
                      <a:gd name="T7" fmla="*/ 10 h 109"/>
                      <a:gd name="T8" fmla="*/ 277 w 351"/>
                      <a:gd name="T9" fmla="*/ 5 h 109"/>
                      <a:gd name="T10" fmla="*/ 269 w 351"/>
                      <a:gd name="T11" fmla="*/ 0 h 109"/>
                      <a:gd name="T12" fmla="*/ 0 w 351"/>
                      <a:gd name="T13" fmla="*/ 39 h 109"/>
                      <a:gd name="T14" fmla="*/ 7 w 351"/>
                      <a:gd name="T15" fmla="*/ 46 h 109"/>
                      <a:gd name="T16" fmla="*/ 8 w 351"/>
                      <a:gd name="T17" fmla="*/ 52 h 109"/>
                      <a:gd name="T18" fmla="*/ 42 w 351"/>
                      <a:gd name="T19" fmla="*/ 99 h 109"/>
                      <a:gd name="T20" fmla="*/ 44 w 351"/>
                      <a:gd name="T21" fmla="*/ 111 h 109"/>
                      <a:gd name="T22" fmla="*/ 48 w 351"/>
                      <a:gd name="T23" fmla="*/ 110 h 10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51"/>
                      <a:gd name="T37" fmla="*/ 0 h 109"/>
                      <a:gd name="T38" fmla="*/ 351 w 351"/>
                      <a:gd name="T39" fmla="*/ 109 h 10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51" h="109">
                        <a:moveTo>
                          <a:pt x="48" y="108"/>
                        </a:moveTo>
                        <a:lnTo>
                          <a:pt x="351" y="47"/>
                        </a:lnTo>
                        <a:cubicBezTo>
                          <a:pt x="351" y="47"/>
                          <a:pt x="348" y="41"/>
                          <a:pt x="343" y="38"/>
                        </a:cubicBezTo>
                        <a:lnTo>
                          <a:pt x="276" y="10"/>
                        </a:lnTo>
                        <a:lnTo>
                          <a:pt x="275" y="5"/>
                        </a:lnTo>
                        <a:lnTo>
                          <a:pt x="267" y="0"/>
                        </a:lnTo>
                        <a:lnTo>
                          <a:pt x="0" y="39"/>
                        </a:lnTo>
                        <a:cubicBezTo>
                          <a:pt x="0" y="39"/>
                          <a:pt x="3" y="42"/>
                          <a:pt x="7" y="46"/>
                        </a:cubicBezTo>
                        <a:lnTo>
                          <a:pt x="8" y="52"/>
                        </a:lnTo>
                        <a:lnTo>
                          <a:pt x="42" y="97"/>
                        </a:lnTo>
                        <a:cubicBezTo>
                          <a:pt x="42" y="97"/>
                          <a:pt x="45" y="103"/>
                          <a:pt x="44" y="109"/>
                        </a:cubicBezTo>
                        <a:lnTo>
                          <a:pt x="48" y="10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53" name="Freeform 2317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339"/>
                    <a:ext cx="47" cy="71"/>
                  </a:xfrm>
                  <a:custGeom>
                    <a:avLst/>
                    <a:gdLst>
                      <a:gd name="T0" fmla="*/ 43 w 47"/>
                      <a:gd name="T1" fmla="*/ 72 h 70"/>
                      <a:gd name="T2" fmla="*/ 47 w 47"/>
                      <a:gd name="T3" fmla="*/ 72 h 70"/>
                      <a:gd name="T4" fmla="*/ 45 w 47"/>
                      <a:gd name="T5" fmla="*/ 61 h 70"/>
                      <a:gd name="T6" fmla="*/ 9 w 47"/>
                      <a:gd name="T7" fmla="*/ 13 h 70"/>
                      <a:gd name="T8" fmla="*/ 9 w 47"/>
                      <a:gd name="T9" fmla="*/ 7 h 70"/>
                      <a:gd name="T10" fmla="*/ 2 w 47"/>
                      <a:gd name="T11" fmla="*/ 0 h 70"/>
                      <a:gd name="T12" fmla="*/ 0 w 47"/>
                      <a:gd name="T13" fmla="*/ 0 h 70"/>
                      <a:gd name="T14" fmla="*/ 0 w 47"/>
                      <a:gd name="T15" fmla="*/ 13 h 70"/>
                      <a:gd name="T16" fmla="*/ 43 w 47"/>
                      <a:gd name="T17" fmla="*/ 72 h 7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7"/>
                      <a:gd name="T28" fmla="*/ 0 h 70"/>
                      <a:gd name="T29" fmla="*/ 47 w 47"/>
                      <a:gd name="T30" fmla="*/ 70 h 7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7" h="70">
                        <a:moveTo>
                          <a:pt x="43" y="70"/>
                        </a:moveTo>
                        <a:cubicBezTo>
                          <a:pt x="43" y="70"/>
                          <a:pt x="45" y="70"/>
                          <a:pt x="47" y="70"/>
                        </a:cubicBezTo>
                        <a:cubicBezTo>
                          <a:pt x="47" y="70"/>
                          <a:pt x="48" y="64"/>
                          <a:pt x="45" y="59"/>
                        </a:cubicBezTo>
                        <a:lnTo>
                          <a:pt x="9" y="13"/>
                        </a:lnTo>
                        <a:lnTo>
                          <a:pt x="9" y="7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43" y="70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54" name="Freeform 2318"/>
                  <p:cNvSpPr>
                    <a:spLocks noChangeArrowheads="1"/>
                  </p:cNvSpPr>
                  <p:nvPr/>
                </p:nvSpPr>
                <p:spPr bwMode="auto">
                  <a:xfrm>
                    <a:off x="292" y="300"/>
                    <a:ext cx="88" cy="48"/>
                  </a:xfrm>
                  <a:custGeom>
                    <a:avLst/>
                    <a:gdLst>
                      <a:gd name="T0" fmla="*/ 88 w 87"/>
                      <a:gd name="T1" fmla="*/ 48 h 48"/>
                      <a:gd name="T2" fmla="*/ 89 w 87"/>
                      <a:gd name="T3" fmla="*/ 47 h 48"/>
                      <a:gd name="T4" fmla="*/ 83 w 87"/>
                      <a:gd name="T5" fmla="*/ 39 h 48"/>
                      <a:gd name="T6" fmla="*/ 13 w 87"/>
                      <a:gd name="T7" fmla="*/ 10 h 48"/>
                      <a:gd name="T8" fmla="*/ 12 w 87"/>
                      <a:gd name="T9" fmla="*/ 5 h 48"/>
                      <a:gd name="T10" fmla="*/ 2 w 87"/>
                      <a:gd name="T11" fmla="*/ 0 h 48"/>
                      <a:gd name="T12" fmla="*/ 0 w 87"/>
                      <a:gd name="T13" fmla="*/ 0 h 48"/>
                      <a:gd name="T14" fmla="*/ 10 w 87"/>
                      <a:gd name="T15" fmla="*/ 6 h 48"/>
                      <a:gd name="T16" fmla="*/ 11 w 87"/>
                      <a:gd name="T17" fmla="*/ 10 h 48"/>
                      <a:gd name="T18" fmla="*/ 82 w 87"/>
                      <a:gd name="T19" fmla="*/ 41 h 48"/>
                      <a:gd name="T20" fmla="*/ 88 w 87"/>
                      <a:gd name="T21" fmla="*/ 48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7"/>
                      <a:gd name="T34" fmla="*/ 0 h 48"/>
                      <a:gd name="T35" fmla="*/ 87 w 87"/>
                      <a:gd name="T36" fmla="*/ 48 h 4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7" h="48">
                        <a:moveTo>
                          <a:pt x="86" y="48"/>
                        </a:moveTo>
                        <a:lnTo>
                          <a:pt x="87" y="47"/>
                        </a:lnTo>
                        <a:cubicBezTo>
                          <a:pt x="87" y="47"/>
                          <a:pt x="85" y="42"/>
                          <a:pt x="81" y="39"/>
                        </a:cubicBezTo>
                        <a:lnTo>
                          <a:pt x="13" y="10"/>
                        </a:lnTo>
                        <a:lnTo>
                          <a:pt x="12" y="5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0" y="6"/>
                        </a:lnTo>
                        <a:lnTo>
                          <a:pt x="11" y="10"/>
                        </a:lnTo>
                        <a:lnTo>
                          <a:pt x="80" y="41"/>
                        </a:lnTo>
                        <a:cubicBezTo>
                          <a:pt x="80" y="41"/>
                          <a:pt x="84" y="43"/>
                          <a:pt x="86" y="48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55" name="Freeform 2319"/>
                  <p:cNvSpPr>
                    <a:spLocks noChangeArrowheads="1"/>
                  </p:cNvSpPr>
                  <p:nvPr/>
                </p:nvSpPr>
                <p:spPr bwMode="auto">
                  <a:xfrm>
                    <a:off x="35" y="306"/>
                    <a:ext cx="269" cy="46"/>
                  </a:xfrm>
                  <a:custGeom>
                    <a:avLst/>
                    <a:gdLst>
                      <a:gd name="T0" fmla="*/ 0 w 268"/>
                      <a:gd name="T1" fmla="*/ 41 h 46"/>
                      <a:gd name="T2" fmla="*/ 269 w 268"/>
                      <a:gd name="T3" fmla="*/ 0 h 46"/>
                      <a:gd name="T4" fmla="*/ 270 w 268"/>
                      <a:gd name="T5" fmla="*/ 4 h 46"/>
                      <a:gd name="T6" fmla="*/ 0 w 268"/>
                      <a:gd name="T7" fmla="*/ 46 h 46"/>
                      <a:gd name="T8" fmla="*/ 0 w 268"/>
                      <a:gd name="T9" fmla="*/ 41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8"/>
                      <a:gd name="T16" fmla="*/ 0 h 46"/>
                      <a:gd name="T17" fmla="*/ 268 w 268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8" h="46">
                        <a:moveTo>
                          <a:pt x="0" y="41"/>
                        </a:moveTo>
                        <a:lnTo>
                          <a:pt x="267" y="0"/>
                        </a:lnTo>
                        <a:lnTo>
                          <a:pt x="268" y="4"/>
                        </a:lnTo>
                        <a:lnTo>
                          <a:pt x="0" y="46"/>
                        </a:lnTo>
                        <a:lnTo>
                          <a:pt x="0" y="4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56" name="Freeform 2320"/>
                  <p:cNvSpPr>
                    <a:spLocks noChangeArrowheads="1"/>
                  </p:cNvSpPr>
                  <p:nvPr/>
                </p:nvSpPr>
                <p:spPr bwMode="auto">
                  <a:xfrm>
                    <a:off x="73" y="341"/>
                    <a:ext cx="306" cy="69"/>
                  </a:xfrm>
                  <a:custGeom>
                    <a:avLst/>
                    <a:gdLst>
                      <a:gd name="T0" fmla="*/ 0 w 305"/>
                      <a:gd name="T1" fmla="*/ 63 h 68"/>
                      <a:gd name="T2" fmla="*/ 299 w 305"/>
                      <a:gd name="T3" fmla="*/ 0 h 68"/>
                      <a:gd name="T4" fmla="*/ 307 w 305"/>
                      <a:gd name="T5" fmla="*/ 7 h 68"/>
                      <a:gd name="T6" fmla="*/ 0 w 305"/>
                      <a:gd name="T7" fmla="*/ 70 h 68"/>
                      <a:gd name="T8" fmla="*/ 0 w 305"/>
                      <a:gd name="T9" fmla="*/ 63 h 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5"/>
                      <a:gd name="T16" fmla="*/ 0 h 68"/>
                      <a:gd name="T17" fmla="*/ 305 w 305"/>
                      <a:gd name="T18" fmla="*/ 68 h 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5" h="68">
                        <a:moveTo>
                          <a:pt x="0" y="61"/>
                        </a:moveTo>
                        <a:lnTo>
                          <a:pt x="297" y="0"/>
                        </a:lnTo>
                        <a:cubicBezTo>
                          <a:pt x="297" y="0"/>
                          <a:pt x="302" y="2"/>
                          <a:pt x="305" y="7"/>
                        </a:cubicBezTo>
                        <a:lnTo>
                          <a:pt x="0" y="68"/>
                        </a:lnTo>
                        <a:lnTo>
                          <a:pt x="0" y="61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57" name="Freeform 2321"/>
                  <p:cNvSpPr>
                    <a:spLocks noChangeArrowheads="1"/>
                  </p:cNvSpPr>
                  <p:nvPr/>
                </p:nvSpPr>
                <p:spPr bwMode="auto">
                  <a:xfrm>
                    <a:off x="46" y="317"/>
                    <a:ext cx="310" cy="76"/>
                  </a:xfrm>
                  <a:custGeom>
                    <a:avLst/>
                    <a:gdLst>
                      <a:gd name="T0" fmla="*/ 4 w 310"/>
                      <a:gd name="T1" fmla="*/ 47 h 76"/>
                      <a:gd name="T2" fmla="*/ 29 w 310"/>
                      <a:gd name="T3" fmla="*/ 76 h 76"/>
                      <a:gd name="T4" fmla="*/ 228 w 310"/>
                      <a:gd name="T5" fmla="*/ 35 h 76"/>
                      <a:gd name="T6" fmla="*/ 209 w 310"/>
                      <a:gd name="T7" fmla="*/ 22 h 76"/>
                      <a:gd name="T8" fmla="*/ 245 w 310"/>
                      <a:gd name="T9" fmla="*/ 15 h 76"/>
                      <a:gd name="T10" fmla="*/ 267 w 310"/>
                      <a:gd name="T11" fmla="*/ 27 h 76"/>
                      <a:gd name="T12" fmla="*/ 310 w 310"/>
                      <a:gd name="T13" fmla="*/ 19 h 76"/>
                      <a:gd name="T14" fmla="*/ 310 w 310"/>
                      <a:gd name="T15" fmla="*/ 17 h 76"/>
                      <a:gd name="T16" fmla="*/ 270 w 310"/>
                      <a:gd name="T17" fmla="*/ 0 h 76"/>
                      <a:gd name="T18" fmla="*/ 224 w 310"/>
                      <a:gd name="T19" fmla="*/ 7 h 76"/>
                      <a:gd name="T20" fmla="*/ 217 w 310"/>
                      <a:gd name="T21" fmla="*/ 1 h 76"/>
                      <a:gd name="T22" fmla="*/ 185 w 310"/>
                      <a:gd name="T23" fmla="*/ 6 h 76"/>
                      <a:gd name="T24" fmla="*/ 188 w 310"/>
                      <a:gd name="T25" fmla="*/ 8 h 76"/>
                      <a:gd name="T26" fmla="*/ 185 w 310"/>
                      <a:gd name="T27" fmla="*/ 9 h 76"/>
                      <a:gd name="T28" fmla="*/ 182 w 310"/>
                      <a:gd name="T29" fmla="*/ 7 h 76"/>
                      <a:gd name="T30" fmla="*/ 135 w 310"/>
                      <a:gd name="T31" fmla="*/ 14 h 76"/>
                      <a:gd name="T32" fmla="*/ 140 w 310"/>
                      <a:gd name="T33" fmla="*/ 20 h 76"/>
                      <a:gd name="T34" fmla="*/ 135 w 310"/>
                      <a:gd name="T35" fmla="*/ 21 h 76"/>
                      <a:gd name="T36" fmla="*/ 130 w 310"/>
                      <a:gd name="T37" fmla="*/ 15 h 76"/>
                      <a:gd name="T38" fmla="*/ 82 w 310"/>
                      <a:gd name="T39" fmla="*/ 22 h 76"/>
                      <a:gd name="T40" fmla="*/ 82 w 310"/>
                      <a:gd name="T41" fmla="*/ 25 h 76"/>
                      <a:gd name="T42" fmla="*/ 85 w 310"/>
                      <a:gd name="T43" fmla="*/ 29 h 76"/>
                      <a:gd name="T44" fmla="*/ 80 w 310"/>
                      <a:gd name="T45" fmla="*/ 29 h 76"/>
                      <a:gd name="T46" fmla="*/ 75 w 310"/>
                      <a:gd name="T47" fmla="*/ 23 h 76"/>
                      <a:gd name="T48" fmla="*/ 23 w 310"/>
                      <a:gd name="T49" fmla="*/ 31 h 76"/>
                      <a:gd name="T50" fmla="*/ 23 w 310"/>
                      <a:gd name="T51" fmla="*/ 35 h 76"/>
                      <a:gd name="T52" fmla="*/ 24 w 310"/>
                      <a:gd name="T53" fmla="*/ 38 h 76"/>
                      <a:gd name="T54" fmla="*/ 16 w 310"/>
                      <a:gd name="T55" fmla="*/ 39 h 76"/>
                      <a:gd name="T56" fmla="*/ 11 w 310"/>
                      <a:gd name="T57" fmla="*/ 33 h 76"/>
                      <a:gd name="T58" fmla="*/ 0 w 310"/>
                      <a:gd name="T59" fmla="*/ 35 h 76"/>
                      <a:gd name="T60" fmla="*/ 0 w 310"/>
                      <a:gd name="T61" fmla="*/ 39 h 76"/>
                      <a:gd name="T62" fmla="*/ 4 w 310"/>
                      <a:gd name="T63" fmla="*/ 43 h 76"/>
                      <a:gd name="T64" fmla="*/ 4 w 310"/>
                      <a:gd name="T65" fmla="*/ 47 h 7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10"/>
                      <a:gd name="T100" fmla="*/ 0 h 76"/>
                      <a:gd name="T101" fmla="*/ 310 w 310"/>
                      <a:gd name="T102" fmla="*/ 76 h 7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10" h="76">
                        <a:moveTo>
                          <a:pt x="4" y="47"/>
                        </a:moveTo>
                        <a:lnTo>
                          <a:pt x="29" y="76"/>
                        </a:lnTo>
                        <a:lnTo>
                          <a:pt x="228" y="35"/>
                        </a:lnTo>
                        <a:lnTo>
                          <a:pt x="209" y="22"/>
                        </a:lnTo>
                        <a:lnTo>
                          <a:pt x="245" y="15"/>
                        </a:lnTo>
                        <a:lnTo>
                          <a:pt x="267" y="27"/>
                        </a:lnTo>
                        <a:lnTo>
                          <a:pt x="310" y="19"/>
                        </a:lnTo>
                        <a:lnTo>
                          <a:pt x="310" y="17"/>
                        </a:lnTo>
                        <a:lnTo>
                          <a:pt x="270" y="0"/>
                        </a:lnTo>
                        <a:lnTo>
                          <a:pt x="224" y="7"/>
                        </a:lnTo>
                        <a:lnTo>
                          <a:pt x="217" y="1"/>
                        </a:lnTo>
                        <a:lnTo>
                          <a:pt x="185" y="6"/>
                        </a:lnTo>
                        <a:lnTo>
                          <a:pt x="188" y="8"/>
                        </a:lnTo>
                        <a:lnTo>
                          <a:pt x="185" y="9"/>
                        </a:lnTo>
                        <a:lnTo>
                          <a:pt x="182" y="7"/>
                        </a:lnTo>
                        <a:lnTo>
                          <a:pt x="135" y="14"/>
                        </a:lnTo>
                        <a:lnTo>
                          <a:pt x="140" y="20"/>
                        </a:lnTo>
                        <a:lnTo>
                          <a:pt x="135" y="21"/>
                        </a:lnTo>
                        <a:lnTo>
                          <a:pt x="130" y="15"/>
                        </a:lnTo>
                        <a:lnTo>
                          <a:pt x="82" y="22"/>
                        </a:lnTo>
                        <a:lnTo>
                          <a:pt x="82" y="25"/>
                        </a:lnTo>
                        <a:lnTo>
                          <a:pt x="85" y="29"/>
                        </a:lnTo>
                        <a:lnTo>
                          <a:pt x="80" y="29"/>
                        </a:lnTo>
                        <a:lnTo>
                          <a:pt x="75" y="23"/>
                        </a:lnTo>
                        <a:lnTo>
                          <a:pt x="23" y="31"/>
                        </a:lnTo>
                        <a:lnTo>
                          <a:pt x="23" y="35"/>
                        </a:lnTo>
                        <a:lnTo>
                          <a:pt x="24" y="38"/>
                        </a:lnTo>
                        <a:lnTo>
                          <a:pt x="16" y="39"/>
                        </a:lnTo>
                        <a:lnTo>
                          <a:pt x="11" y="33"/>
                        </a:lnTo>
                        <a:lnTo>
                          <a:pt x="0" y="35"/>
                        </a:lnTo>
                        <a:lnTo>
                          <a:pt x="0" y="39"/>
                        </a:lnTo>
                        <a:lnTo>
                          <a:pt x="4" y="43"/>
                        </a:lnTo>
                        <a:lnTo>
                          <a:pt x="4" y="47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58" name="Freeform 2322"/>
                  <p:cNvSpPr>
                    <a:spLocks noChangeArrowheads="1"/>
                  </p:cNvSpPr>
                  <p:nvPr/>
                </p:nvSpPr>
                <p:spPr bwMode="auto">
                  <a:xfrm>
                    <a:off x="271" y="337"/>
                    <a:ext cx="40" cy="15"/>
                  </a:xfrm>
                  <a:custGeom>
                    <a:avLst/>
                    <a:gdLst>
                      <a:gd name="T0" fmla="*/ 0 w 40"/>
                      <a:gd name="T1" fmla="*/ 9 h 15"/>
                      <a:gd name="T2" fmla="*/ 7 w 40"/>
                      <a:gd name="T3" fmla="*/ 15 h 15"/>
                      <a:gd name="T4" fmla="*/ 40 w 40"/>
                      <a:gd name="T5" fmla="*/ 8 h 15"/>
                      <a:gd name="T6" fmla="*/ 40 w 40"/>
                      <a:gd name="T7" fmla="*/ 6 h 15"/>
                      <a:gd name="T8" fmla="*/ 33 w 40"/>
                      <a:gd name="T9" fmla="*/ 2 h 15"/>
                      <a:gd name="T10" fmla="*/ 21 w 40"/>
                      <a:gd name="T11" fmla="*/ 3 h 15"/>
                      <a:gd name="T12" fmla="*/ 15 w 40"/>
                      <a:gd name="T13" fmla="*/ 0 h 15"/>
                      <a:gd name="T14" fmla="*/ 4 w 40"/>
                      <a:gd name="T15" fmla="*/ 2 h 15"/>
                      <a:gd name="T16" fmla="*/ 8 w 40"/>
                      <a:gd name="T17" fmla="*/ 5 h 15"/>
                      <a:gd name="T18" fmla="*/ 0 w 40"/>
                      <a:gd name="T19" fmla="*/ 7 h 15"/>
                      <a:gd name="T20" fmla="*/ 0 w 40"/>
                      <a:gd name="T21" fmla="*/ 9 h 1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0"/>
                      <a:gd name="T34" fmla="*/ 0 h 15"/>
                      <a:gd name="T35" fmla="*/ 40 w 40"/>
                      <a:gd name="T36" fmla="*/ 15 h 1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0" h="15">
                        <a:moveTo>
                          <a:pt x="0" y="9"/>
                        </a:moveTo>
                        <a:lnTo>
                          <a:pt x="7" y="15"/>
                        </a:lnTo>
                        <a:lnTo>
                          <a:pt x="40" y="8"/>
                        </a:lnTo>
                        <a:lnTo>
                          <a:pt x="40" y="6"/>
                        </a:lnTo>
                        <a:lnTo>
                          <a:pt x="33" y="2"/>
                        </a:lnTo>
                        <a:lnTo>
                          <a:pt x="21" y="3"/>
                        </a:lnTo>
                        <a:lnTo>
                          <a:pt x="15" y="0"/>
                        </a:lnTo>
                        <a:lnTo>
                          <a:pt x="4" y="2"/>
                        </a:lnTo>
                        <a:lnTo>
                          <a:pt x="8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59" name="Line 2323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278" y="341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60" name="Freeform 2324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285" y="345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0 w 6"/>
                      <a:gd name="T3" fmla="*/ 0 h 1"/>
                      <a:gd name="T4" fmla="*/ 0 w 6"/>
                      <a:gd name="T5" fmla="*/ 0 h 1"/>
                      <a:gd name="T6" fmla="*/ 0 w 6"/>
                      <a:gd name="T7" fmla="*/ 0 h 1"/>
                      <a:gd name="T8" fmla="*/ 0 w 6"/>
                      <a:gd name="T9" fmla="*/ 0 h 1"/>
                      <a:gd name="T10" fmla="*/ 0 w 6"/>
                      <a:gd name="T11" fmla="*/ 0 h 1"/>
                      <a:gd name="T12" fmla="*/ 0 w 6"/>
                      <a:gd name="T13" fmla="*/ 0 h 1"/>
                      <a:gd name="T14" fmla="*/ 0 w 6"/>
                      <a:gd name="T15" fmla="*/ 0 h 1"/>
                      <a:gd name="T16" fmla="*/ 0 w 6"/>
                      <a:gd name="T17" fmla="*/ 0 h 1"/>
                      <a:gd name="T18" fmla="*/ 0 w 6"/>
                      <a:gd name="T19" fmla="*/ 0 h 1"/>
                      <a:gd name="T20" fmla="*/ 1 w 6"/>
                      <a:gd name="T21" fmla="*/ 0 h 1"/>
                      <a:gd name="T22" fmla="*/ 1 w 6"/>
                      <a:gd name="T23" fmla="*/ 0 h 1"/>
                      <a:gd name="T24" fmla="*/ 1 w 6"/>
                      <a:gd name="T25" fmla="*/ 0 h 1"/>
                      <a:gd name="T26" fmla="*/ 1 w 6"/>
                      <a:gd name="T27" fmla="*/ 0 h 1"/>
                      <a:gd name="T28" fmla="*/ 1 w 6"/>
                      <a:gd name="T29" fmla="*/ 0 h 1"/>
                      <a:gd name="T30" fmla="*/ 1 w 6"/>
                      <a:gd name="T31" fmla="*/ 0 h 1"/>
                      <a:gd name="T32" fmla="*/ 1 w 6"/>
                      <a:gd name="T33" fmla="*/ 0 h 1"/>
                      <a:gd name="T34" fmla="*/ 1 w 6"/>
                      <a:gd name="T35" fmla="*/ 0 h 1"/>
                      <a:gd name="T36" fmla="*/ 1 w 6"/>
                      <a:gd name="T37" fmla="*/ 0 h 1"/>
                      <a:gd name="T38" fmla="*/ 1 w 6"/>
                      <a:gd name="T39" fmla="*/ 0 h 1"/>
                      <a:gd name="T40" fmla="*/ 2 w 6"/>
                      <a:gd name="T41" fmla="*/ 0 h 1"/>
                      <a:gd name="T42" fmla="*/ 2 w 6"/>
                      <a:gd name="T43" fmla="*/ 0 h 1"/>
                      <a:gd name="T44" fmla="*/ 2 w 6"/>
                      <a:gd name="T45" fmla="*/ 0 h 1"/>
                      <a:gd name="T46" fmla="*/ 2 w 6"/>
                      <a:gd name="T47" fmla="*/ 0 h 1"/>
                      <a:gd name="T48" fmla="*/ 2 w 6"/>
                      <a:gd name="T49" fmla="*/ 0 h 1"/>
                      <a:gd name="T50" fmla="*/ 2 w 6"/>
                      <a:gd name="T51" fmla="*/ 0 h 1"/>
                      <a:gd name="T52" fmla="*/ 2 w 6"/>
                      <a:gd name="T53" fmla="*/ 0 h 1"/>
                      <a:gd name="T54" fmla="*/ 2 w 6"/>
                      <a:gd name="T55" fmla="*/ 0 h 1"/>
                      <a:gd name="T56" fmla="*/ 2 w 6"/>
                      <a:gd name="T57" fmla="*/ 0 h 1"/>
                      <a:gd name="T58" fmla="*/ 3 w 6"/>
                      <a:gd name="T59" fmla="*/ 0 h 1"/>
                      <a:gd name="T60" fmla="*/ 3 w 6"/>
                      <a:gd name="T61" fmla="*/ 0 h 1"/>
                      <a:gd name="T62" fmla="*/ 3 w 6"/>
                      <a:gd name="T63" fmla="*/ 0 h 1"/>
                      <a:gd name="T64" fmla="*/ 3 w 6"/>
                      <a:gd name="T65" fmla="*/ 0 h 1"/>
                      <a:gd name="T66" fmla="*/ 3 w 6"/>
                      <a:gd name="T67" fmla="*/ 0 h 1"/>
                      <a:gd name="T68" fmla="*/ 3 w 6"/>
                      <a:gd name="T69" fmla="*/ 0 h 1"/>
                      <a:gd name="T70" fmla="*/ 3 w 6"/>
                      <a:gd name="T71" fmla="*/ 0 h 1"/>
                      <a:gd name="T72" fmla="*/ 3 w 6"/>
                      <a:gd name="T73" fmla="*/ 0 h 1"/>
                      <a:gd name="T74" fmla="*/ 3 w 6"/>
                      <a:gd name="T75" fmla="*/ 0 h 1"/>
                      <a:gd name="T76" fmla="*/ 4 w 6"/>
                      <a:gd name="T77" fmla="*/ 0 h 1"/>
                      <a:gd name="T78" fmla="*/ 4 w 6"/>
                      <a:gd name="T79" fmla="*/ 0 h 1"/>
                      <a:gd name="T80" fmla="*/ 4 w 6"/>
                      <a:gd name="T81" fmla="*/ 0 h 1"/>
                      <a:gd name="T82" fmla="*/ 4 w 6"/>
                      <a:gd name="T83" fmla="*/ 0 h 1"/>
                      <a:gd name="T84" fmla="*/ 4 w 6"/>
                      <a:gd name="T85" fmla="*/ 0 h 1"/>
                      <a:gd name="T86" fmla="*/ 4 w 6"/>
                      <a:gd name="T87" fmla="*/ 0 h 1"/>
                      <a:gd name="T88" fmla="*/ 4 w 6"/>
                      <a:gd name="T89" fmla="*/ 0 h 1"/>
                      <a:gd name="T90" fmla="*/ 4 w 6"/>
                      <a:gd name="T91" fmla="*/ 0 h 1"/>
                      <a:gd name="T92" fmla="*/ 4 w 6"/>
                      <a:gd name="T93" fmla="*/ 0 h 1"/>
                      <a:gd name="T94" fmla="*/ 5 w 6"/>
                      <a:gd name="T95" fmla="*/ 0 h 1"/>
                      <a:gd name="T96" fmla="*/ 5 w 6"/>
                      <a:gd name="T97" fmla="*/ 0 h 1"/>
                      <a:gd name="T98" fmla="*/ 5 w 6"/>
                      <a:gd name="T99" fmla="*/ 0 h 1"/>
                      <a:gd name="T100" fmla="*/ 5 w 6"/>
                      <a:gd name="T101" fmla="*/ 0 h 1"/>
                      <a:gd name="T102" fmla="*/ 5 w 6"/>
                      <a:gd name="T103" fmla="*/ 0 h 1"/>
                      <a:gd name="T104" fmla="*/ 5 w 6"/>
                      <a:gd name="T105" fmla="*/ 0 h 1"/>
                      <a:gd name="T106" fmla="*/ 5 w 6"/>
                      <a:gd name="T107" fmla="*/ 0 h 1"/>
                      <a:gd name="T108" fmla="*/ 5 w 6"/>
                      <a:gd name="T109" fmla="*/ 0 h 1"/>
                      <a:gd name="T110" fmla="*/ 5 w 6"/>
                      <a:gd name="T111" fmla="*/ 0 h 1"/>
                      <a:gd name="T112" fmla="*/ 5 w 6"/>
                      <a:gd name="T113" fmla="*/ 0 h 1"/>
                      <a:gd name="T114" fmla="*/ 6 w 6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6"/>
                      <a:gd name="T175" fmla="*/ 0 h 1"/>
                      <a:gd name="T176" fmla="*/ 6 w 6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6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61" name="Freeform 2325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296" y="344"/>
                    <a:ext cx="6" cy="0"/>
                  </a:xfrm>
                  <a:custGeom>
                    <a:avLst/>
                    <a:gdLst>
                      <a:gd name="T0" fmla="*/ 0 w 5"/>
                      <a:gd name="T1" fmla="*/ 0 w 5"/>
                      <a:gd name="T2" fmla="*/ 0 w 5"/>
                      <a:gd name="T3" fmla="*/ 0 w 5"/>
                      <a:gd name="T4" fmla="*/ 0 w 5"/>
                      <a:gd name="T5" fmla="*/ 0 w 5"/>
                      <a:gd name="T6" fmla="*/ 0 w 5"/>
                      <a:gd name="T7" fmla="*/ 1 w 5"/>
                      <a:gd name="T8" fmla="*/ 1 w 5"/>
                      <a:gd name="T9" fmla="*/ 1 w 5"/>
                      <a:gd name="T10" fmla="*/ 1 w 5"/>
                      <a:gd name="T11" fmla="*/ 1 w 5"/>
                      <a:gd name="T12" fmla="*/ 1 w 5"/>
                      <a:gd name="T13" fmla="*/ 2 w 5"/>
                      <a:gd name="T14" fmla="*/ 2 w 5"/>
                      <a:gd name="T15" fmla="*/ 2 w 5"/>
                      <a:gd name="T16" fmla="*/ 2 w 5"/>
                      <a:gd name="T17" fmla="*/ 2 w 5"/>
                      <a:gd name="T18" fmla="*/ 2 w 5"/>
                      <a:gd name="T19" fmla="*/ 5 w 5"/>
                      <a:gd name="T20" fmla="*/ 5 w 5"/>
                      <a:gd name="T21" fmla="*/ 5 w 5"/>
                      <a:gd name="T22" fmla="*/ 5 w 5"/>
                      <a:gd name="T23" fmla="*/ 5 w 5"/>
                      <a:gd name="T24" fmla="*/ 5 w 5"/>
                      <a:gd name="T25" fmla="*/ 5 w 5"/>
                      <a:gd name="T26" fmla="*/ 6 w 5"/>
                      <a:gd name="T27" fmla="*/ 6 w 5"/>
                      <a:gd name="T28" fmla="*/ 6 w 5"/>
                      <a:gd name="T29" fmla="*/ 6 w 5"/>
                      <a:gd name="T30" fmla="*/ 6 w 5"/>
                      <a:gd name="T31" fmla="*/ 6 w 5"/>
                      <a:gd name="T32" fmla="*/ 7 w 5"/>
                      <a:gd name="T33" fmla="*/ 7 w 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w 5"/>
                      <a:gd name="T69" fmla="*/ 5 w 5"/>
                    </a:gdLst>
                    <a:ahLst/>
                    <a:cxnLst>
                      <a:cxn ang="T34">
                        <a:pos x="T0" y="0"/>
                      </a:cxn>
                      <a:cxn ang="T35">
                        <a:pos x="T1" y="0"/>
                      </a:cxn>
                      <a:cxn ang="T36">
                        <a:pos x="T2" y="0"/>
                      </a:cxn>
                      <a:cxn ang="T37">
                        <a:pos x="T3" y="0"/>
                      </a:cxn>
                      <a:cxn ang="T38">
                        <a:pos x="T4" y="0"/>
                      </a:cxn>
                      <a:cxn ang="T39">
                        <a:pos x="T5" y="0"/>
                      </a:cxn>
                      <a:cxn ang="T40">
                        <a:pos x="T6" y="0"/>
                      </a:cxn>
                      <a:cxn ang="T41">
                        <a:pos x="T7" y="0"/>
                      </a:cxn>
                      <a:cxn ang="T42">
                        <a:pos x="T8" y="0"/>
                      </a:cxn>
                      <a:cxn ang="T43">
                        <a:pos x="T9" y="0"/>
                      </a:cxn>
                      <a:cxn ang="T44">
                        <a:pos x="T10" y="0"/>
                      </a:cxn>
                      <a:cxn ang="T45">
                        <a:pos x="T11" y="0"/>
                      </a:cxn>
                      <a:cxn ang="T46">
                        <a:pos x="T12" y="0"/>
                      </a:cxn>
                      <a:cxn ang="T47">
                        <a:pos x="T13" y="0"/>
                      </a:cxn>
                      <a:cxn ang="T48">
                        <a:pos x="T14" y="0"/>
                      </a:cxn>
                      <a:cxn ang="T49">
                        <a:pos x="T15" y="0"/>
                      </a:cxn>
                      <a:cxn ang="T50">
                        <a:pos x="T16" y="0"/>
                      </a:cxn>
                      <a:cxn ang="T51">
                        <a:pos x="T17" y="0"/>
                      </a:cxn>
                      <a:cxn ang="T52">
                        <a:pos x="T18" y="0"/>
                      </a:cxn>
                      <a:cxn ang="T53">
                        <a:pos x="T19" y="0"/>
                      </a:cxn>
                      <a:cxn ang="T54">
                        <a:pos x="T20" y="0"/>
                      </a:cxn>
                      <a:cxn ang="T55">
                        <a:pos x="T21" y="0"/>
                      </a:cxn>
                      <a:cxn ang="T56">
                        <a:pos x="T22" y="0"/>
                      </a:cxn>
                      <a:cxn ang="T57">
                        <a:pos x="T23" y="0"/>
                      </a:cxn>
                      <a:cxn ang="T58">
                        <a:pos x="T24" y="0"/>
                      </a:cxn>
                      <a:cxn ang="T59">
                        <a:pos x="T25" y="0"/>
                      </a:cxn>
                      <a:cxn ang="T60">
                        <a:pos x="T26" y="0"/>
                      </a:cxn>
                      <a:cxn ang="T61">
                        <a:pos x="T27" y="0"/>
                      </a:cxn>
                      <a:cxn ang="T62">
                        <a:pos x="T28" y="0"/>
                      </a:cxn>
                      <a:cxn ang="T63">
                        <a:pos x="T29" y="0"/>
                      </a:cxn>
                      <a:cxn ang="T64">
                        <a:pos x="T30" y="0"/>
                      </a:cxn>
                      <a:cxn ang="T65">
                        <a:pos x="T31" y="0"/>
                      </a:cxn>
                      <a:cxn ang="T66">
                        <a:pos x="T32" y="0"/>
                      </a:cxn>
                      <a:cxn ang="T67">
                        <a:pos x="T33" y="0"/>
                      </a:cxn>
                    </a:cxnLst>
                    <a:rect l="T68" t="0" r="T69" b="0"/>
                    <a:pathLst>
                      <a:path w="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62" name="Line 2326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289" y="329"/>
                    <a:ext cx="2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63" name="Freeform 2327"/>
                  <p:cNvSpPr>
                    <a:spLocks noChangeArrowheads="1"/>
                  </p:cNvSpPr>
                  <p:nvPr/>
                </p:nvSpPr>
                <p:spPr bwMode="auto">
                  <a:xfrm>
                    <a:off x="300" y="320"/>
                    <a:ext cx="34" cy="20"/>
                  </a:xfrm>
                  <a:custGeom>
                    <a:avLst/>
                    <a:gdLst>
                      <a:gd name="T0" fmla="*/ 0 w 34"/>
                      <a:gd name="T1" fmla="*/ 0 h 19"/>
                      <a:gd name="T2" fmla="*/ 34 w 34"/>
                      <a:gd name="T3" fmla="*/ 18 h 19"/>
                      <a:gd name="T4" fmla="*/ 34 w 34"/>
                      <a:gd name="T5" fmla="*/ 21 h 19"/>
                      <a:gd name="T6" fmla="*/ 0 60000 65536"/>
                      <a:gd name="T7" fmla="*/ 0 60000 65536"/>
                      <a:gd name="T8" fmla="*/ 0 60000 65536"/>
                      <a:gd name="T9" fmla="*/ 0 w 34"/>
                      <a:gd name="T10" fmla="*/ 0 h 19"/>
                      <a:gd name="T11" fmla="*/ 34 w 34"/>
                      <a:gd name="T12" fmla="*/ 19 h 1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4" h="19">
                        <a:moveTo>
                          <a:pt x="0" y="0"/>
                        </a:moveTo>
                        <a:lnTo>
                          <a:pt x="34" y="16"/>
                        </a:lnTo>
                        <a:lnTo>
                          <a:pt x="34" y="1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64" name="Freeform 2328"/>
                  <p:cNvSpPr>
                    <a:spLocks noChangeArrowheads="1"/>
                  </p:cNvSpPr>
                  <p:nvPr/>
                </p:nvSpPr>
                <p:spPr bwMode="auto">
                  <a:xfrm>
                    <a:off x="309" y="318"/>
                    <a:ext cx="36" cy="20"/>
                  </a:xfrm>
                  <a:custGeom>
                    <a:avLst/>
                    <a:gdLst>
                      <a:gd name="T0" fmla="*/ 0 w 36"/>
                      <a:gd name="T1" fmla="*/ 0 h 20"/>
                      <a:gd name="T2" fmla="*/ 36 w 36"/>
                      <a:gd name="T3" fmla="*/ 16 h 20"/>
                      <a:gd name="T4" fmla="*/ 36 w 36"/>
                      <a:gd name="T5" fmla="*/ 20 h 20"/>
                      <a:gd name="T6" fmla="*/ 0 60000 65536"/>
                      <a:gd name="T7" fmla="*/ 0 60000 65536"/>
                      <a:gd name="T8" fmla="*/ 0 60000 65536"/>
                      <a:gd name="T9" fmla="*/ 0 w 36"/>
                      <a:gd name="T10" fmla="*/ 0 h 20"/>
                      <a:gd name="T11" fmla="*/ 36 w 36"/>
                      <a:gd name="T12" fmla="*/ 20 h 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6" h="20">
                        <a:moveTo>
                          <a:pt x="0" y="0"/>
                        </a:moveTo>
                        <a:lnTo>
                          <a:pt x="36" y="16"/>
                        </a:lnTo>
                        <a:lnTo>
                          <a:pt x="36" y="2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65" name="Freeform 2329"/>
                  <p:cNvSpPr>
                    <a:spLocks noChangeArrowheads="1"/>
                  </p:cNvSpPr>
                  <p:nvPr/>
                </p:nvSpPr>
                <p:spPr bwMode="auto">
                  <a:xfrm>
                    <a:off x="278" y="323"/>
                    <a:ext cx="12" cy="9"/>
                  </a:xfrm>
                  <a:custGeom>
                    <a:avLst/>
                    <a:gdLst>
                      <a:gd name="T0" fmla="*/ 1 w 12"/>
                      <a:gd name="T1" fmla="*/ 0 h 8"/>
                      <a:gd name="T2" fmla="*/ 12 w 12"/>
                      <a:gd name="T3" fmla="*/ 9 h 8"/>
                      <a:gd name="T4" fmla="*/ 10 w 12"/>
                      <a:gd name="T5" fmla="*/ 10 h 8"/>
                      <a:gd name="T6" fmla="*/ 0 w 12"/>
                      <a:gd name="T7" fmla="*/ 0 h 8"/>
                      <a:gd name="T8" fmla="*/ 1 w 12"/>
                      <a:gd name="T9" fmla="*/ 0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8"/>
                      <a:gd name="T17" fmla="*/ 12 w 12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8">
                        <a:moveTo>
                          <a:pt x="1" y="0"/>
                        </a:moveTo>
                        <a:lnTo>
                          <a:pt x="12" y="7"/>
                        </a:lnTo>
                        <a:lnTo>
                          <a:pt x="10" y="8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66" name="Freeform 2330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259" y="332"/>
                    <a:ext cx="8" cy="1"/>
                  </a:xfrm>
                  <a:custGeom>
                    <a:avLst/>
                    <a:gdLst>
                      <a:gd name="T0" fmla="*/ 0 w 8"/>
                      <a:gd name="T1" fmla="*/ 0 h 1"/>
                      <a:gd name="T2" fmla="*/ 8 w 8"/>
                      <a:gd name="T3" fmla="*/ 0 h 1"/>
                      <a:gd name="T4" fmla="*/ 0 60000 65536"/>
                      <a:gd name="T5" fmla="*/ 0 60000 65536"/>
                      <a:gd name="T6" fmla="*/ 0 w 8"/>
                      <a:gd name="T7" fmla="*/ 0 h 1"/>
                      <a:gd name="T8" fmla="*/ 8 w 8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8" h="1">
                        <a:moveTo>
                          <a:pt x="0" y="0"/>
                        </a:moveTo>
                        <a:lnTo>
                          <a:pt x="8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67" name="Line 2331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45" y="325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68" name="Line 2332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55" y="323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69" name="Line 2333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64" y="329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0" name="Line 2334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53" y="351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1" name="Freeform 2335"/>
                  <p:cNvSpPr>
                    <a:spLocks noChangeArrowheads="1"/>
                  </p:cNvSpPr>
                  <p:nvPr/>
                </p:nvSpPr>
                <p:spPr bwMode="auto">
                  <a:xfrm>
                    <a:off x="240" y="351"/>
                    <a:ext cx="4" cy="7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3 w 4"/>
                      <a:gd name="T3" fmla="*/ 5 h 6"/>
                      <a:gd name="T4" fmla="*/ 4 w 4"/>
                      <a:gd name="T5" fmla="*/ 8 h 6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6"/>
                      <a:gd name="T11" fmla="*/ 4 w 4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6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4" y="6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72" name="Freeform 2336"/>
                  <p:cNvSpPr>
                    <a:spLocks noChangeArrowheads="1"/>
                  </p:cNvSpPr>
                  <p:nvPr/>
                </p:nvSpPr>
                <p:spPr bwMode="auto">
                  <a:xfrm>
                    <a:off x="222" y="353"/>
                    <a:ext cx="7" cy="8"/>
                  </a:xfrm>
                  <a:custGeom>
                    <a:avLst/>
                    <a:gdLst>
                      <a:gd name="T0" fmla="*/ 0 w 6"/>
                      <a:gd name="T1" fmla="*/ 0 h 8"/>
                      <a:gd name="T2" fmla="*/ 8 w 6"/>
                      <a:gd name="T3" fmla="*/ 4 h 8"/>
                      <a:gd name="T4" fmla="*/ 8 w 6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8"/>
                      <a:gd name="T11" fmla="*/ 6 w 6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8">
                        <a:moveTo>
                          <a:pt x="0" y="0"/>
                        </a:moveTo>
                        <a:lnTo>
                          <a:pt x="6" y="4"/>
                        </a:lnTo>
                        <a:lnTo>
                          <a:pt x="6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73" name="Freeform 2337"/>
                  <p:cNvSpPr>
                    <a:spLocks noChangeArrowheads="1"/>
                  </p:cNvSpPr>
                  <p:nvPr/>
                </p:nvSpPr>
                <p:spPr bwMode="auto">
                  <a:xfrm>
                    <a:off x="207" y="357"/>
                    <a:ext cx="6" cy="7"/>
                  </a:xfrm>
                  <a:custGeom>
                    <a:avLst/>
                    <a:gdLst>
                      <a:gd name="T0" fmla="*/ 0 w 5"/>
                      <a:gd name="T1" fmla="*/ 0 h 7"/>
                      <a:gd name="T2" fmla="*/ 6 w 5"/>
                      <a:gd name="T3" fmla="*/ 4 h 7"/>
                      <a:gd name="T4" fmla="*/ 7 w 5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7"/>
                      <a:gd name="T11" fmla="*/ 5 w 5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7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5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74" name="Freeform 2338"/>
                  <p:cNvSpPr>
                    <a:spLocks noChangeArrowheads="1"/>
                  </p:cNvSpPr>
                  <p:nvPr/>
                </p:nvSpPr>
                <p:spPr bwMode="auto">
                  <a:xfrm>
                    <a:off x="123" y="372"/>
                    <a:ext cx="5" cy="8"/>
                  </a:xfrm>
                  <a:custGeom>
                    <a:avLst/>
                    <a:gdLst>
                      <a:gd name="T0" fmla="*/ 0 w 4"/>
                      <a:gd name="T1" fmla="*/ 0 h 7"/>
                      <a:gd name="T2" fmla="*/ 6 w 4"/>
                      <a:gd name="T3" fmla="*/ 3 h 7"/>
                      <a:gd name="T4" fmla="*/ 6 w 4"/>
                      <a:gd name="T5" fmla="*/ 9 h 7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7"/>
                      <a:gd name="T11" fmla="*/ 4 w 4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7">
                        <a:moveTo>
                          <a:pt x="0" y="0"/>
                        </a:moveTo>
                        <a:lnTo>
                          <a:pt x="4" y="3"/>
                        </a:lnTo>
                        <a:lnTo>
                          <a:pt x="4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75" name="Freeform 2339"/>
                  <p:cNvSpPr>
                    <a:spLocks noChangeArrowheads="1"/>
                  </p:cNvSpPr>
                  <p:nvPr/>
                </p:nvSpPr>
                <p:spPr bwMode="auto">
                  <a:xfrm>
                    <a:off x="106" y="377"/>
                    <a:ext cx="3" cy="7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2 h 7"/>
                      <a:gd name="T4" fmla="*/ 3 w 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2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76" name="Freeform 2340"/>
                  <p:cNvSpPr>
                    <a:spLocks noChangeArrowheads="1"/>
                  </p:cNvSpPr>
                  <p:nvPr/>
                </p:nvSpPr>
                <p:spPr bwMode="auto">
                  <a:xfrm>
                    <a:off x="87" y="379"/>
                    <a:ext cx="3" cy="8"/>
                  </a:xfrm>
                  <a:custGeom>
                    <a:avLst/>
                    <a:gdLst>
                      <a:gd name="T0" fmla="*/ 0 w 3"/>
                      <a:gd name="T1" fmla="*/ 0 h 7"/>
                      <a:gd name="T2" fmla="*/ 3 w 3"/>
                      <a:gd name="T3" fmla="*/ 6 h 7"/>
                      <a:gd name="T4" fmla="*/ 3 w 3"/>
                      <a:gd name="T5" fmla="*/ 9 h 7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7"/>
                      <a:gd name="T11" fmla="*/ 3 w 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7">
                        <a:moveTo>
                          <a:pt x="0" y="0"/>
                        </a:moveTo>
                        <a:lnTo>
                          <a:pt x="3" y="4"/>
                        </a:lnTo>
                        <a:lnTo>
                          <a:pt x="3" y="7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77" name="Line 2341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82" y="37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8" name="Line 2342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74" y="36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79" name="Line 2343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64" y="36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0" name="Line 2344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78" y="35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1" name="Line 2345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95" y="37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2" name="Line 2346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7" y="36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3" name="Line 2347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90" y="36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4" name="Line 2348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93" y="357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5" name="Line 2349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81" y="35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6" name="Freeform 2350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95" y="346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6 w 6"/>
                      <a:gd name="T3" fmla="*/ 0 h 1"/>
                      <a:gd name="T4" fmla="*/ 0 60000 65536"/>
                      <a:gd name="T5" fmla="*/ 0 60000 65536"/>
                      <a:gd name="T6" fmla="*/ 0 w 6"/>
                      <a:gd name="T7" fmla="*/ 0 h 1"/>
                      <a:gd name="T8" fmla="*/ 6 w 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">
                        <a:moveTo>
                          <a:pt x="0" y="0"/>
                        </a:move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87" name="Line 2351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05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8" name="Line 2352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02" y="36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89" name="Line 2353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11" y="36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0" name="Line 2354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10" y="37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1" name="Line 2355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24" y="36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2" name="Line 2356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25" y="36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3" name="Line 2357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17" y="357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4" name="Line 2358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19" y="35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5" name="Line 2359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108" y="34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6" name="Line 2360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6" y="36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7" name="Line 2361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30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8" name="Line 2362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39" y="36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99" name="Line 236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52" y="364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0" name="Line 2364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66" y="361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1" name="Line 2365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52" y="35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2" name="Line 2366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44" y="35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3" name="Line 2367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41" y="340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4" name="Line 2368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43" y="347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5" name="Line 2369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53" y="33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6" name="Line 2370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60" y="346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7" name="Line 2371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59" y="35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8" name="Line 2372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166" y="35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09" name="Line 2373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64" y="337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10" name="Line 2374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71" y="34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11" name="Line 2375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72" y="344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12" name="Line 2376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9" y="35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13" name="Line 2377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80" y="35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14" name="Line 2378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92" y="35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15" name="Line 2379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91" y="35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16" name="Line 2380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83" y="34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17" name="Line 238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95" y="3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18" name="Line 2382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198" y="336"/>
                    <a:ext cx="0" cy="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19" name="Freeform 2383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195" y="345"/>
                    <a:ext cx="5" cy="0"/>
                  </a:xfrm>
                  <a:custGeom>
                    <a:avLst/>
                    <a:gdLst>
                      <a:gd name="T0" fmla="*/ 0 w 5"/>
                      <a:gd name="T1" fmla="*/ 5 w 5"/>
                      <a:gd name="T2" fmla="*/ 0 60000 65536"/>
                      <a:gd name="T3" fmla="*/ 0 60000 65536"/>
                      <a:gd name="T4" fmla="*/ 0 w 5"/>
                      <a:gd name="T5" fmla="*/ 5 w 5"/>
                    </a:gdLst>
                    <a:ahLst/>
                    <a:cxnLst>
                      <a:cxn ang="T2">
                        <a:pos x="T0" y="0"/>
                      </a:cxn>
                      <a:cxn ang="T3">
                        <a:pos x="T1" y="0"/>
                      </a:cxn>
                    </a:cxnLst>
                    <a:rect l="T4" t="0" r="T5" b="0"/>
                    <a:pathLst>
                      <a:path w="5">
                        <a:moveTo>
                          <a:pt x="0" y="0"/>
                        </a:moveTo>
                        <a:lnTo>
                          <a:pt x="5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20" name="Line 2384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03" y="34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21" name="Line 2385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06" y="354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22" name="Line 2386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06" y="3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23" name="Line 2387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06" y="33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24" name="Line 2388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08" y="342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25" name="Line 2389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217" y="346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26" name="Line 2390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44" y="328"/>
                    <a:ext cx="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27" name="Line 2391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49" y="337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28" name="Line 2392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18" y="33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29" name="Line 2393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218" y="32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0" name="Line 2394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29" y="34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1" name="Line 2395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29" y="34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2" name="Line 2396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31" y="33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3" name="Line 2397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71" y="37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34" name="Freeform 2398"/>
                  <p:cNvSpPr>
                    <a:spLocks noChangeArrowheads="1"/>
                  </p:cNvSpPr>
                  <p:nvPr/>
                </p:nvSpPr>
                <p:spPr bwMode="auto">
                  <a:xfrm>
                    <a:off x="63" y="331"/>
                    <a:ext cx="199" cy="44"/>
                  </a:xfrm>
                  <a:custGeom>
                    <a:avLst/>
                    <a:gdLst>
                      <a:gd name="T0" fmla="*/ 3 w 199"/>
                      <a:gd name="T1" fmla="*/ 33 h 44"/>
                      <a:gd name="T2" fmla="*/ 19 w 199"/>
                      <a:gd name="T3" fmla="*/ 30 h 44"/>
                      <a:gd name="T4" fmla="*/ 27 w 199"/>
                      <a:gd name="T5" fmla="*/ 35 h 44"/>
                      <a:gd name="T6" fmla="*/ 35 w 199"/>
                      <a:gd name="T7" fmla="*/ 28 h 44"/>
                      <a:gd name="T8" fmla="*/ 51 w 199"/>
                      <a:gd name="T9" fmla="*/ 43 h 44"/>
                      <a:gd name="T10" fmla="*/ 54 w 199"/>
                      <a:gd name="T11" fmla="*/ 37 h 44"/>
                      <a:gd name="T12" fmla="*/ 55 w 199"/>
                      <a:gd name="T13" fmla="*/ 30 h 44"/>
                      <a:gd name="T14" fmla="*/ 60 w 199"/>
                      <a:gd name="T15" fmla="*/ 23 h 44"/>
                      <a:gd name="T16" fmla="*/ 64 w 199"/>
                      <a:gd name="T17" fmla="*/ 19 h 44"/>
                      <a:gd name="T18" fmla="*/ 69 w 199"/>
                      <a:gd name="T19" fmla="*/ 33 h 44"/>
                      <a:gd name="T20" fmla="*/ 68 w 199"/>
                      <a:gd name="T21" fmla="*/ 28 h 44"/>
                      <a:gd name="T22" fmla="*/ 82 w 199"/>
                      <a:gd name="T23" fmla="*/ 31 h 44"/>
                      <a:gd name="T24" fmla="*/ 83 w 199"/>
                      <a:gd name="T25" fmla="*/ 25 h 44"/>
                      <a:gd name="T26" fmla="*/ 87 w 199"/>
                      <a:gd name="T27" fmla="*/ 19 h 44"/>
                      <a:gd name="T28" fmla="*/ 73 w 199"/>
                      <a:gd name="T29" fmla="*/ 21 h 44"/>
                      <a:gd name="T30" fmla="*/ 76 w 199"/>
                      <a:gd name="T31" fmla="*/ 16 h 44"/>
                      <a:gd name="T32" fmla="*/ 89 w 199"/>
                      <a:gd name="T33" fmla="*/ 13 h 44"/>
                      <a:gd name="T34" fmla="*/ 96 w 199"/>
                      <a:gd name="T35" fmla="*/ 22 h 44"/>
                      <a:gd name="T36" fmla="*/ 95 w 199"/>
                      <a:gd name="T37" fmla="*/ 28 h 44"/>
                      <a:gd name="T38" fmla="*/ 100 w 199"/>
                      <a:gd name="T39" fmla="*/ 17 h 44"/>
                      <a:gd name="T40" fmla="*/ 113 w 199"/>
                      <a:gd name="T41" fmla="*/ 15 h 44"/>
                      <a:gd name="T42" fmla="*/ 109 w 199"/>
                      <a:gd name="T43" fmla="*/ 21 h 44"/>
                      <a:gd name="T44" fmla="*/ 109 w 199"/>
                      <a:gd name="T45" fmla="*/ 28 h 44"/>
                      <a:gd name="T46" fmla="*/ 123 w 199"/>
                      <a:gd name="T47" fmla="*/ 24 h 44"/>
                      <a:gd name="T48" fmla="*/ 122 w 199"/>
                      <a:gd name="T49" fmla="*/ 18 h 44"/>
                      <a:gd name="T50" fmla="*/ 127 w 199"/>
                      <a:gd name="T51" fmla="*/ 12 h 44"/>
                      <a:gd name="T52" fmla="*/ 127 w 199"/>
                      <a:gd name="T53" fmla="*/ 8 h 44"/>
                      <a:gd name="T54" fmla="*/ 151 w 199"/>
                      <a:gd name="T55" fmla="*/ 5 h 44"/>
                      <a:gd name="T56" fmla="*/ 152 w 199"/>
                      <a:gd name="T57" fmla="*/ 10 h 44"/>
                      <a:gd name="T58" fmla="*/ 153 w 199"/>
                      <a:gd name="T59" fmla="*/ 24 h 44"/>
                      <a:gd name="T60" fmla="*/ 166 w 199"/>
                      <a:gd name="T61" fmla="*/ 0 h 44"/>
                      <a:gd name="T62" fmla="*/ 185 w 199"/>
                      <a:gd name="T63" fmla="*/ 8 h 44"/>
                      <a:gd name="T64" fmla="*/ 193 w 199"/>
                      <a:gd name="T65" fmla="*/ 11 h 44"/>
                      <a:gd name="T66" fmla="*/ 199 w 199"/>
                      <a:gd name="T67" fmla="*/ 16 h 4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99"/>
                      <a:gd name="T103" fmla="*/ 0 h 44"/>
                      <a:gd name="T104" fmla="*/ 199 w 199"/>
                      <a:gd name="T105" fmla="*/ 44 h 4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99" h="44">
                        <a:moveTo>
                          <a:pt x="0" y="34"/>
                        </a:moveTo>
                        <a:lnTo>
                          <a:pt x="3" y="33"/>
                        </a:lnTo>
                        <a:moveTo>
                          <a:pt x="15" y="31"/>
                        </a:moveTo>
                        <a:lnTo>
                          <a:pt x="19" y="30"/>
                        </a:lnTo>
                        <a:moveTo>
                          <a:pt x="23" y="36"/>
                        </a:moveTo>
                        <a:lnTo>
                          <a:pt x="27" y="35"/>
                        </a:lnTo>
                        <a:moveTo>
                          <a:pt x="32" y="28"/>
                        </a:moveTo>
                        <a:lnTo>
                          <a:pt x="35" y="28"/>
                        </a:lnTo>
                        <a:moveTo>
                          <a:pt x="48" y="44"/>
                        </a:moveTo>
                        <a:lnTo>
                          <a:pt x="51" y="43"/>
                        </a:lnTo>
                        <a:moveTo>
                          <a:pt x="51" y="37"/>
                        </a:moveTo>
                        <a:lnTo>
                          <a:pt x="54" y="37"/>
                        </a:lnTo>
                        <a:moveTo>
                          <a:pt x="52" y="31"/>
                        </a:moveTo>
                        <a:lnTo>
                          <a:pt x="55" y="30"/>
                        </a:lnTo>
                        <a:moveTo>
                          <a:pt x="57" y="24"/>
                        </a:moveTo>
                        <a:lnTo>
                          <a:pt x="60" y="23"/>
                        </a:lnTo>
                        <a:moveTo>
                          <a:pt x="60" y="20"/>
                        </a:moveTo>
                        <a:lnTo>
                          <a:pt x="64" y="19"/>
                        </a:lnTo>
                        <a:moveTo>
                          <a:pt x="66" y="34"/>
                        </a:moveTo>
                        <a:lnTo>
                          <a:pt x="69" y="33"/>
                        </a:lnTo>
                        <a:moveTo>
                          <a:pt x="66" y="28"/>
                        </a:moveTo>
                        <a:lnTo>
                          <a:pt x="68" y="28"/>
                        </a:lnTo>
                        <a:moveTo>
                          <a:pt x="80" y="32"/>
                        </a:moveTo>
                        <a:lnTo>
                          <a:pt x="82" y="31"/>
                        </a:lnTo>
                        <a:moveTo>
                          <a:pt x="79" y="26"/>
                        </a:moveTo>
                        <a:lnTo>
                          <a:pt x="83" y="25"/>
                        </a:lnTo>
                        <a:moveTo>
                          <a:pt x="85" y="20"/>
                        </a:moveTo>
                        <a:lnTo>
                          <a:pt x="87" y="19"/>
                        </a:lnTo>
                        <a:moveTo>
                          <a:pt x="71" y="21"/>
                        </a:moveTo>
                        <a:lnTo>
                          <a:pt x="73" y="21"/>
                        </a:lnTo>
                        <a:moveTo>
                          <a:pt x="73" y="16"/>
                        </a:moveTo>
                        <a:lnTo>
                          <a:pt x="76" y="16"/>
                        </a:lnTo>
                        <a:moveTo>
                          <a:pt x="86" y="14"/>
                        </a:moveTo>
                        <a:lnTo>
                          <a:pt x="89" y="13"/>
                        </a:lnTo>
                        <a:moveTo>
                          <a:pt x="94" y="23"/>
                        </a:moveTo>
                        <a:lnTo>
                          <a:pt x="96" y="22"/>
                        </a:lnTo>
                        <a:moveTo>
                          <a:pt x="93" y="29"/>
                        </a:moveTo>
                        <a:lnTo>
                          <a:pt x="95" y="28"/>
                        </a:lnTo>
                        <a:moveTo>
                          <a:pt x="99" y="17"/>
                        </a:moveTo>
                        <a:lnTo>
                          <a:pt x="100" y="17"/>
                        </a:lnTo>
                        <a:moveTo>
                          <a:pt x="110" y="15"/>
                        </a:moveTo>
                        <a:lnTo>
                          <a:pt x="113" y="15"/>
                        </a:lnTo>
                        <a:moveTo>
                          <a:pt x="108" y="22"/>
                        </a:moveTo>
                        <a:lnTo>
                          <a:pt x="109" y="21"/>
                        </a:lnTo>
                        <a:moveTo>
                          <a:pt x="107" y="28"/>
                        </a:moveTo>
                        <a:lnTo>
                          <a:pt x="109" y="28"/>
                        </a:lnTo>
                        <a:moveTo>
                          <a:pt x="120" y="25"/>
                        </a:moveTo>
                        <a:lnTo>
                          <a:pt x="123" y="24"/>
                        </a:lnTo>
                        <a:moveTo>
                          <a:pt x="121" y="19"/>
                        </a:moveTo>
                        <a:lnTo>
                          <a:pt x="122" y="18"/>
                        </a:lnTo>
                        <a:moveTo>
                          <a:pt x="124" y="13"/>
                        </a:moveTo>
                        <a:lnTo>
                          <a:pt x="127" y="12"/>
                        </a:lnTo>
                        <a:moveTo>
                          <a:pt x="124" y="8"/>
                        </a:moveTo>
                        <a:lnTo>
                          <a:pt x="127" y="8"/>
                        </a:lnTo>
                        <a:moveTo>
                          <a:pt x="149" y="6"/>
                        </a:moveTo>
                        <a:lnTo>
                          <a:pt x="151" y="5"/>
                        </a:lnTo>
                        <a:moveTo>
                          <a:pt x="149" y="10"/>
                        </a:moveTo>
                        <a:lnTo>
                          <a:pt x="152" y="10"/>
                        </a:lnTo>
                        <a:moveTo>
                          <a:pt x="151" y="25"/>
                        </a:moveTo>
                        <a:lnTo>
                          <a:pt x="153" y="24"/>
                        </a:lnTo>
                        <a:moveTo>
                          <a:pt x="169" y="0"/>
                        </a:moveTo>
                        <a:lnTo>
                          <a:pt x="166" y="0"/>
                        </a:lnTo>
                        <a:moveTo>
                          <a:pt x="181" y="9"/>
                        </a:moveTo>
                        <a:lnTo>
                          <a:pt x="185" y="8"/>
                        </a:lnTo>
                        <a:moveTo>
                          <a:pt x="187" y="13"/>
                        </a:moveTo>
                        <a:lnTo>
                          <a:pt x="193" y="11"/>
                        </a:lnTo>
                        <a:moveTo>
                          <a:pt x="195" y="17"/>
                        </a:moveTo>
                        <a:lnTo>
                          <a:pt x="199" y="16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35" name="Oval 2399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399" y="315"/>
                    <a:ext cx="5" cy="1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36" name="Freeform 2400"/>
                  <p:cNvSpPr>
                    <a:spLocks noChangeArrowheads="1"/>
                  </p:cNvSpPr>
                  <p:nvPr/>
                </p:nvSpPr>
                <p:spPr bwMode="auto">
                  <a:xfrm>
                    <a:off x="4" y="0"/>
                    <a:ext cx="238" cy="269"/>
                  </a:xfrm>
                  <a:custGeom>
                    <a:avLst/>
                    <a:gdLst>
                      <a:gd name="T0" fmla="*/ 0 w 238"/>
                      <a:gd name="T1" fmla="*/ 0 h 268"/>
                      <a:gd name="T2" fmla="*/ 231 w 238"/>
                      <a:gd name="T3" fmla="*/ 16 h 268"/>
                      <a:gd name="T4" fmla="*/ 238 w 238"/>
                      <a:gd name="T5" fmla="*/ 247 h 268"/>
                      <a:gd name="T6" fmla="*/ 9 w 238"/>
                      <a:gd name="T7" fmla="*/ 270 h 268"/>
                      <a:gd name="T8" fmla="*/ 0 w 238"/>
                      <a:gd name="T9" fmla="*/ 0 h 2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8"/>
                      <a:gd name="T16" fmla="*/ 0 h 268"/>
                      <a:gd name="T17" fmla="*/ 238 w 238"/>
                      <a:gd name="T18" fmla="*/ 268 h 2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8" h="268">
                        <a:moveTo>
                          <a:pt x="0" y="0"/>
                        </a:moveTo>
                        <a:lnTo>
                          <a:pt x="231" y="16"/>
                        </a:lnTo>
                        <a:lnTo>
                          <a:pt x="238" y="245"/>
                        </a:lnTo>
                        <a:lnTo>
                          <a:pt x="9" y="268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4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37" name="Freeform 2401"/>
                  <p:cNvSpPr>
                    <a:spLocks noChangeArrowheads="1"/>
                  </p:cNvSpPr>
                  <p:nvPr/>
                </p:nvSpPr>
                <p:spPr bwMode="auto">
                  <a:xfrm>
                    <a:off x="16" y="12"/>
                    <a:ext cx="217" cy="226"/>
                  </a:xfrm>
                  <a:custGeom>
                    <a:avLst/>
                    <a:gdLst>
                      <a:gd name="T0" fmla="*/ 0 w 216"/>
                      <a:gd name="T1" fmla="*/ 0 h 226"/>
                      <a:gd name="T2" fmla="*/ 213 w 216"/>
                      <a:gd name="T3" fmla="*/ 14 h 226"/>
                      <a:gd name="T4" fmla="*/ 218 w 216"/>
                      <a:gd name="T5" fmla="*/ 210 h 226"/>
                      <a:gd name="T6" fmla="*/ 7 w 216"/>
                      <a:gd name="T7" fmla="*/ 226 h 226"/>
                      <a:gd name="T8" fmla="*/ 0 w 216"/>
                      <a:gd name="T9" fmla="*/ 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"/>
                      <a:gd name="T16" fmla="*/ 0 h 226"/>
                      <a:gd name="T17" fmla="*/ 216 w 216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" h="226">
                        <a:moveTo>
                          <a:pt x="0" y="0"/>
                        </a:moveTo>
                        <a:lnTo>
                          <a:pt x="211" y="14"/>
                        </a:lnTo>
                        <a:lnTo>
                          <a:pt x="216" y="210"/>
                        </a:lnTo>
                        <a:lnTo>
                          <a:pt x="7" y="226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38" name="Freeform 2402"/>
                  <p:cNvSpPr>
                    <a:spLocks noChangeArrowheads="1"/>
                  </p:cNvSpPr>
                  <p:nvPr/>
                </p:nvSpPr>
                <p:spPr bwMode="auto">
                  <a:xfrm>
                    <a:off x="26" y="238"/>
                    <a:ext cx="209" cy="24"/>
                  </a:xfrm>
                  <a:custGeom>
                    <a:avLst/>
                    <a:gdLst>
                      <a:gd name="T0" fmla="*/ 0 w 209"/>
                      <a:gd name="T1" fmla="*/ 25 h 23"/>
                      <a:gd name="T2" fmla="*/ 0 w 209"/>
                      <a:gd name="T3" fmla="*/ 21 h 23"/>
                      <a:gd name="T4" fmla="*/ 209 w 209"/>
                      <a:gd name="T5" fmla="*/ 0 h 23"/>
                      <a:gd name="T6" fmla="*/ 209 w 209"/>
                      <a:gd name="T7" fmla="*/ 3 h 23"/>
                      <a:gd name="T8" fmla="*/ 0 w 209"/>
                      <a:gd name="T9" fmla="*/ 25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9"/>
                      <a:gd name="T16" fmla="*/ 0 h 23"/>
                      <a:gd name="T17" fmla="*/ 209 w 209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9" h="23">
                        <a:moveTo>
                          <a:pt x="0" y="23"/>
                        </a:moveTo>
                        <a:lnTo>
                          <a:pt x="0" y="19"/>
                        </a:lnTo>
                        <a:lnTo>
                          <a:pt x="209" y="0"/>
                        </a:lnTo>
                        <a:lnTo>
                          <a:pt x="209" y="3"/>
                        </a:lnTo>
                        <a:lnTo>
                          <a:pt x="0" y="23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39" name="Freeform 2403"/>
                  <p:cNvSpPr>
                    <a:spLocks noChangeArrowheads="1"/>
                  </p:cNvSpPr>
                  <p:nvPr/>
                </p:nvSpPr>
                <p:spPr bwMode="auto">
                  <a:xfrm>
                    <a:off x="264" y="266"/>
                    <a:ext cx="88" cy="22"/>
                  </a:xfrm>
                  <a:custGeom>
                    <a:avLst/>
                    <a:gdLst>
                      <a:gd name="T0" fmla="*/ 8 w 88"/>
                      <a:gd name="T1" fmla="*/ 10 h 21"/>
                      <a:gd name="T2" fmla="*/ 88 w 88"/>
                      <a:gd name="T3" fmla="*/ 0 h 21"/>
                      <a:gd name="T4" fmla="*/ 81 w 88"/>
                      <a:gd name="T5" fmla="*/ 13 h 21"/>
                      <a:gd name="T6" fmla="*/ 0 w 88"/>
                      <a:gd name="T7" fmla="*/ 23 h 21"/>
                      <a:gd name="T8" fmla="*/ 8 w 88"/>
                      <a:gd name="T9" fmla="*/ 10 h 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8"/>
                      <a:gd name="T16" fmla="*/ 0 h 21"/>
                      <a:gd name="T17" fmla="*/ 88 w 88"/>
                      <a:gd name="T18" fmla="*/ 21 h 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8" h="21">
                        <a:moveTo>
                          <a:pt x="8" y="10"/>
                        </a:moveTo>
                        <a:lnTo>
                          <a:pt x="88" y="0"/>
                        </a:lnTo>
                        <a:cubicBezTo>
                          <a:pt x="88" y="0"/>
                          <a:pt x="86" y="7"/>
                          <a:pt x="81" y="11"/>
                        </a:cubicBezTo>
                        <a:lnTo>
                          <a:pt x="0" y="21"/>
                        </a:lnTo>
                        <a:lnTo>
                          <a:pt x="8" y="1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40" name="Freeform 2404"/>
                  <p:cNvSpPr>
                    <a:spLocks noChangeArrowheads="1"/>
                  </p:cNvSpPr>
                  <p:nvPr/>
                </p:nvSpPr>
                <p:spPr bwMode="auto">
                  <a:xfrm>
                    <a:off x="400" y="333"/>
                    <a:ext cx="22" cy="7"/>
                  </a:xfrm>
                  <a:custGeom>
                    <a:avLst/>
                    <a:gdLst>
                      <a:gd name="T0" fmla="*/ 1 w 21"/>
                      <a:gd name="T1" fmla="*/ 2 h 7"/>
                      <a:gd name="T2" fmla="*/ 23 w 21"/>
                      <a:gd name="T3" fmla="*/ 0 h 7"/>
                      <a:gd name="T4" fmla="*/ 23 w 21"/>
                      <a:gd name="T5" fmla="*/ 3 h 7"/>
                      <a:gd name="T6" fmla="*/ 13 w 21"/>
                      <a:gd name="T7" fmla="*/ 7 h 7"/>
                      <a:gd name="T8" fmla="*/ 0 w 21"/>
                      <a:gd name="T9" fmla="*/ 6 h 7"/>
                      <a:gd name="T10" fmla="*/ 1 w 21"/>
                      <a:gd name="T11" fmla="*/ 2 h 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7"/>
                      <a:gd name="T20" fmla="*/ 21 w 21"/>
                      <a:gd name="T21" fmla="*/ 7 h 7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7">
                        <a:moveTo>
                          <a:pt x="1" y="2"/>
                        </a:moveTo>
                        <a:lnTo>
                          <a:pt x="21" y="0"/>
                        </a:lnTo>
                        <a:lnTo>
                          <a:pt x="21" y="3"/>
                        </a:lnTo>
                        <a:cubicBezTo>
                          <a:pt x="21" y="3"/>
                          <a:pt x="17" y="6"/>
                          <a:pt x="11" y="7"/>
                        </a:cubicBezTo>
                        <a:cubicBezTo>
                          <a:pt x="11" y="7"/>
                          <a:pt x="5" y="8"/>
                          <a:pt x="0" y="6"/>
                        </a:cubicBezTo>
                        <a:lnTo>
                          <a:pt x="1" y="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41" name="Freeform 2405"/>
                  <p:cNvSpPr>
                    <a:spLocks noChangeArrowheads="1"/>
                  </p:cNvSpPr>
                  <p:nvPr/>
                </p:nvSpPr>
                <p:spPr bwMode="auto">
                  <a:xfrm>
                    <a:off x="29" y="301"/>
                    <a:ext cx="273" cy="46"/>
                  </a:xfrm>
                  <a:custGeom>
                    <a:avLst/>
                    <a:gdLst>
                      <a:gd name="T0" fmla="*/ 6 w 272"/>
                      <a:gd name="T1" fmla="*/ 46 h 46"/>
                      <a:gd name="T2" fmla="*/ 274 w 272"/>
                      <a:gd name="T3" fmla="*/ 4 h 46"/>
                      <a:gd name="T4" fmla="*/ 265 w 272"/>
                      <a:gd name="T5" fmla="*/ 0 h 46"/>
                      <a:gd name="T6" fmla="*/ 0 w 272"/>
                      <a:gd name="T7" fmla="*/ 38 h 46"/>
                      <a:gd name="T8" fmla="*/ 6 w 272"/>
                      <a:gd name="T9" fmla="*/ 46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72"/>
                      <a:gd name="T16" fmla="*/ 0 h 46"/>
                      <a:gd name="T17" fmla="*/ 272 w 272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72" h="46">
                        <a:moveTo>
                          <a:pt x="6" y="46"/>
                        </a:moveTo>
                        <a:lnTo>
                          <a:pt x="272" y="4"/>
                        </a:lnTo>
                        <a:lnTo>
                          <a:pt x="263" y="0"/>
                        </a:lnTo>
                        <a:lnTo>
                          <a:pt x="0" y="38"/>
                        </a:lnTo>
                        <a:lnTo>
                          <a:pt x="6" y="4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942" name="Line 2406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43" y="334"/>
                    <a:ext cx="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3" name="Line 2407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41" y="32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944" name="Line 2408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31" y="308"/>
                    <a:ext cx="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16" name="Group 2409"/>
                <p:cNvGrpSpPr>
                  <a:grpSpLocks/>
                </p:cNvGrpSpPr>
                <p:nvPr/>
              </p:nvGrpSpPr>
              <p:grpSpPr bwMode="auto">
                <a:xfrm>
                  <a:off x="177" y="142"/>
                  <a:ext cx="509" cy="492"/>
                  <a:chOff x="0" y="0"/>
                  <a:chExt cx="509" cy="492"/>
                </a:xfrm>
              </p:grpSpPr>
              <p:sp>
                <p:nvSpPr>
                  <p:cNvPr id="4717" name="Freeform 2410"/>
                  <p:cNvSpPr>
                    <a:spLocks noChangeArrowheads="1"/>
                  </p:cNvSpPr>
                  <p:nvPr/>
                </p:nvSpPr>
                <p:spPr bwMode="auto">
                  <a:xfrm>
                    <a:off x="87" y="333"/>
                    <a:ext cx="153" cy="50"/>
                  </a:xfrm>
                  <a:custGeom>
                    <a:avLst/>
                    <a:gdLst>
                      <a:gd name="T0" fmla="*/ 0 w 152"/>
                      <a:gd name="T1" fmla="*/ 48 h 50"/>
                      <a:gd name="T2" fmla="*/ 3 w 152"/>
                      <a:gd name="T3" fmla="*/ 37 h 50"/>
                      <a:gd name="T4" fmla="*/ 9 w 152"/>
                      <a:gd name="T5" fmla="*/ 29 h 50"/>
                      <a:gd name="T6" fmla="*/ 145 w 152"/>
                      <a:gd name="T7" fmla="*/ 27 h 50"/>
                      <a:gd name="T8" fmla="*/ 152 w 152"/>
                      <a:gd name="T9" fmla="*/ 34 h 50"/>
                      <a:gd name="T10" fmla="*/ 154 w 152"/>
                      <a:gd name="T11" fmla="*/ 45 h 50"/>
                      <a:gd name="T12" fmla="*/ 136 w 152"/>
                      <a:gd name="T13" fmla="*/ 56 h 50"/>
                      <a:gd name="T14" fmla="*/ 13 w 152"/>
                      <a:gd name="T15" fmla="*/ 57 h 50"/>
                      <a:gd name="T16" fmla="*/ 0 w 152"/>
                      <a:gd name="T17" fmla="*/ 48 h 5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2"/>
                      <a:gd name="T28" fmla="*/ 0 h 50"/>
                      <a:gd name="T29" fmla="*/ 152 w 152"/>
                      <a:gd name="T30" fmla="*/ 50 h 5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2" h="50">
                        <a:moveTo>
                          <a:pt x="0" y="48"/>
                        </a:moveTo>
                        <a:cubicBezTo>
                          <a:pt x="0" y="48"/>
                          <a:pt x="0" y="42"/>
                          <a:pt x="3" y="37"/>
                        </a:cubicBezTo>
                        <a:cubicBezTo>
                          <a:pt x="3" y="37"/>
                          <a:pt x="5" y="33"/>
                          <a:pt x="9" y="29"/>
                        </a:cubicBezTo>
                        <a:cubicBezTo>
                          <a:pt x="9" y="29"/>
                          <a:pt x="76" y="0"/>
                          <a:pt x="143" y="27"/>
                        </a:cubicBezTo>
                        <a:cubicBezTo>
                          <a:pt x="143" y="27"/>
                          <a:pt x="147" y="30"/>
                          <a:pt x="150" y="34"/>
                        </a:cubicBezTo>
                        <a:cubicBezTo>
                          <a:pt x="150" y="34"/>
                          <a:pt x="152" y="39"/>
                          <a:pt x="152" y="45"/>
                        </a:cubicBezTo>
                        <a:cubicBezTo>
                          <a:pt x="152" y="45"/>
                          <a:pt x="144" y="53"/>
                          <a:pt x="134" y="56"/>
                        </a:cubicBezTo>
                        <a:cubicBezTo>
                          <a:pt x="134" y="56"/>
                          <a:pt x="74" y="72"/>
                          <a:pt x="13" y="57"/>
                        </a:cubicBezTo>
                        <a:cubicBezTo>
                          <a:pt x="13" y="57"/>
                          <a:pt x="5" y="55"/>
                          <a:pt x="0" y="48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A7ABAD"/>
                      </a:gs>
                      <a:gs pos="100000">
                        <a:srgbClr val="818586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18" name="Freeform 2411"/>
                  <p:cNvSpPr>
                    <a:spLocks noChangeArrowheads="1"/>
                  </p:cNvSpPr>
                  <p:nvPr/>
                </p:nvSpPr>
                <p:spPr bwMode="auto">
                  <a:xfrm>
                    <a:off x="94" y="336"/>
                    <a:ext cx="139" cy="34"/>
                  </a:xfrm>
                  <a:custGeom>
                    <a:avLst/>
                    <a:gdLst>
                      <a:gd name="T0" fmla="*/ 8 w 139"/>
                      <a:gd name="T1" fmla="*/ 14 h 34"/>
                      <a:gd name="T2" fmla="*/ 12 w 139"/>
                      <a:gd name="T3" fmla="*/ 11 h 34"/>
                      <a:gd name="T4" fmla="*/ 18 w 139"/>
                      <a:gd name="T5" fmla="*/ 8 h 34"/>
                      <a:gd name="T6" fmla="*/ 27 w 139"/>
                      <a:gd name="T7" fmla="*/ 5 h 34"/>
                      <a:gd name="T8" fmla="*/ 37 w 139"/>
                      <a:gd name="T9" fmla="*/ 3 h 34"/>
                      <a:gd name="T10" fmla="*/ 49 w 139"/>
                      <a:gd name="T11" fmla="*/ 1 h 34"/>
                      <a:gd name="T12" fmla="*/ 62 w 139"/>
                      <a:gd name="T13" fmla="*/ 0 h 34"/>
                      <a:gd name="T14" fmla="*/ 76 w 139"/>
                      <a:gd name="T15" fmla="*/ 0 h 34"/>
                      <a:gd name="T16" fmla="*/ 89 w 139"/>
                      <a:gd name="T17" fmla="*/ 0 h 34"/>
                      <a:gd name="T18" fmla="*/ 101 w 139"/>
                      <a:gd name="T19" fmla="*/ 2 h 34"/>
                      <a:gd name="T20" fmla="*/ 111 w 139"/>
                      <a:gd name="T21" fmla="*/ 3 h 34"/>
                      <a:gd name="T22" fmla="*/ 120 w 139"/>
                      <a:gd name="T23" fmla="*/ 6 h 34"/>
                      <a:gd name="T24" fmla="*/ 127 w 139"/>
                      <a:gd name="T25" fmla="*/ 9 h 34"/>
                      <a:gd name="T26" fmla="*/ 131 w 139"/>
                      <a:gd name="T27" fmla="*/ 12 h 34"/>
                      <a:gd name="T28" fmla="*/ 132 w 139"/>
                      <a:gd name="T29" fmla="*/ 15 h 34"/>
                      <a:gd name="T30" fmla="*/ 130 w 139"/>
                      <a:gd name="T31" fmla="*/ 19 h 34"/>
                      <a:gd name="T32" fmla="*/ 126 w 139"/>
                      <a:gd name="T33" fmla="*/ 22 h 34"/>
                      <a:gd name="T34" fmla="*/ 119 w 139"/>
                      <a:gd name="T35" fmla="*/ 25 h 34"/>
                      <a:gd name="T36" fmla="*/ 110 w 139"/>
                      <a:gd name="T37" fmla="*/ 28 h 34"/>
                      <a:gd name="T38" fmla="*/ 99 w 139"/>
                      <a:gd name="T39" fmla="*/ 30 h 34"/>
                      <a:gd name="T40" fmla="*/ 87 w 139"/>
                      <a:gd name="T41" fmla="*/ 31 h 34"/>
                      <a:gd name="T42" fmla="*/ 74 w 139"/>
                      <a:gd name="T43" fmla="*/ 32 h 34"/>
                      <a:gd name="T44" fmla="*/ 61 w 139"/>
                      <a:gd name="T45" fmla="*/ 33 h 34"/>
                      <a:gd name="T46" fmla="*/ 48 w 139"/>
                      <a:gd name="T47" fmla="*/ 32 h 34"/>
                      <a:gd name="T48" fmla="*/ 37 w 139"/>
                      <a:gd name="T49" fmla="*/ 31 h 34"/>
                      <a:gd name="T50" fmla="*/ 26 w 139"/>
                      <a:gd name="T51" fmla="*/ 29 h 34"/>
                      <a:gd name="T52" fmla="*/ 18 w 139"/>
                      <a:gd name="T53" fmla="*/ 27 h 34"/>
                      <a:gd name="T54" fmla="*/ 11 w 139"/>
                      <a:gd name="T55" fmla="*/ 24 h 34"/>
                      <a:gd name="T56" fmla="*/ 8 w 139"/>
                      <a:gd name="T57" fmla="*/ 20 h 34"/>
                      <a:gd name="T58" fmla="*/ 0 w 139"/>
                      <a:gd name="T59" fmla="*/ 18 h 34"/>
                      <a:gd name="T60" fmla="*/ 1 w 139"/>
                      <a:gd name="T61" fmla="*/ 14 h 34"/>
                      <a:gd name="T62" fmla="*/ 6 w 139"/>
                      <a:gd name="T63" fmla="*/ 11 h 34"/>
                      <a:gd name="T64" fmla="*/ 14 w 139"/>
                      <a:gd name="T65" fmla="*/ 8 h 34"/>
                      <a:gd name="T66" fmla="*/ 24 w 139"/>
                      <a:gd name="T67" fmla="*/ 5 h 34"/>
                      <a:gd name="T68" fmla="*/ 36 w 139"/>
                      <a:gd name="T69" fmla="*/ 2 h 34"/>
                      <a:gd name="T70" fmla="*/ 49 w 139"/>
                      <a:gd name="T71" fmla="*/ 1 h 34"/>
                      <a:gd name="T72" fmla="*/ 64 w 139"/>
                      <a:gd name="T73" fmla="*/ 0 h 34"/>
                      <a:gd name="T74" fmla="*/ 78 w 139"/>
                      <a:gd name="T75" fmla="*/ 0 h 34"/>
                      <a:gd name="T76" fmla="*/ 92 w 139"/>
                      <a:gd name="T77" fmla="*/ 0 h 34"/>
                      <a:gd name="T78" fmla="*/ 106 w 139"/>
                      <a:gd name="T79" fmla="*/ 1 h 34"/>
                      <a:gd name="T80" fmla="*/ 117 w 139"/>
                      <a:gd name="T81" fmla="*/ 3 h 34"/>
                      <a:gd name="T82" fmla="*/ 127 w 139"/>
                      <a:gd name="T83" fmla="*/ 6 h 34"/>
                      <a:gd name="T84" fmla="*/ 134 w 139"/>
                      <a:gd name="T85" fmla="*/ 9 h 34"/>
                      <a:gd name="T86" fmla="*/ 138 w 139"/>
                      <a:gd name="T87" fmla="*/ 12 h 34"/>
                      <a:gd name="T88" fmla="*/ 139 w 139"/>
                      <a:gd name="T89" fmla="*/ 16 h 34"/>
                      <a:gd name="T90" fmla="*/ 137 w 139"/>
                      <a:gd name="T91" fmla="*/ 20 h 34"/>
                      <a:gd name="T92" fmla="*/ 132 w 139"/>
                      <a:gd name="T93" fmla="*/ 23 h 34"/>
                      <a:gd name="T94" fmla="*/ 124 w 139"/>
                      <a:gd name="T95" fmla="*/ 26 h 34"/>
                      <a:gd name="T96" fmla="*/ 114 w 139"/>
                      <a:gd name="T97" fmla="*/ 29 h 34"/>
                      <a:gd name="T98" fmla="*/ 102 w 139"/>
                      <a:gd name="T99" fmla="*/ 31 h 34"/>
                      <a:gd name="T100" fmla="*/ 88 w 139"/>
                      <a:gd name="T101" fmla="*/ 33 h 34"/>
                      <a:gd name="T102" fmla="*/ 73 w 139"/>
                      <a:gd name="T103" fmla="*/ 34 h 34"/>
                      <a:gd name="T104" fmla="*/ 58 w 139"/>
                      <a:gd name="T105" fmla="*/ 34 h 34"/>
                      <a:gd name="T106" fmla="*/ 44 w 139"/>
                      <a:gd name="T107" fmla="*/ 33 h 34"/>
                      <a:gd name="T108" fmla="*/ 31 w 139"/>
                      <a:gd name="T109" fmla="*/ 32 h 34"/>
                      <a:gd name="T110" fmla="*/ 20 w 139"/>
                      <a:gd name="T111" fmla="*/ 30 h 34"/>
                      <a:gd name="T112" fmla="*/ 10 w 139"/>
                      <a:gd name="T113" fmla="*/ 27 h 34"/>
                      <a:gd name="T114" fmla="*/ 4 w 139"/>
                      <a:gd name="T115" fmla="*/ 24 h 34"/>
                      <a:gd name="T116" fmla="*/ 0 w 139"/>
                      <a:gd name="T117" fmla="*/ 21 h 34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39"/>
                      <a:gd name="T178" fmla="*/ 0 h 34"/>
                      <a:gd name="T179" fmla="*/ 139 w 139"/>
                      <a:gd name="T180" fmla="*/ 34 h 34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39" h="34">
                        <a:moveTo>
                          <a:pt x="7" y="18"/>
                        </a:moveTo>
                        <a:lnTo>
                          <a:pt x="7" y="17"/>
                        </a:lnTo>
                        <a:lnTo>
                          <a:pt x="7" y="16"/>
                        </a:lnTo>
                        <a:lnTo>
                          <a:pt x="7" y="15"/>
                        </a:lnTo>
                        <a:lnTo>
                          <a:pt x="8" y="14"/>
                        </a:lnTo>
                        <a:lnTo>
                          <a:pt x="9" y="13"/>
                        </a:lnTo>
                        <a:lnTo>
                          <a:pt x="10" y="13"/>
                        </a:lnTo>
                        <a:lnTo>
                          <a:pt x="10" y="12"/>
                        </a:lnTo>
                        <a:lnTo>
                          <a:pt x="11" y="12"/>
                        </a:lnTo>
                        <a:lnTo>
                          <a:pt x="11" y="11"/>
                        </a:lnTo>
                        <a:lnTo>
                          <a:pt x="12" y="11"/>
                        </a:lnTo>
                        <a:lnTo>
                          <a:pt x="13" y="10"/>
                        </a:lnTo>
                        <a:lnTo>
                          <a:pt x="14" y="10"/>
                        </a:lnTo>
                        <a:lnTo>
                          <a:pt x="15" y="9"/>
                        </a:lnTo>
                        <a:lnTo>
                          <a:pt x="16" y="9"/>
                        </a:lnTo>
                        <a:lnTo>
                          <a:pt x="17" y="8"/>
                        </a:lnTo>
                        <a:lnTo>
                          <a:pt x="18" y="8"/>
                        </a:lnTo>
                        <a:lnTo>
                          <a:pt x="19" y="8"/>
                        </a:lnTo>
                        <a:lnTo>
                          <a:pt x="19" y="7"/>
                        </a:lnTo>
                        <a:lnTo>
                          <a:pt x="20" y="7"/>
                        </a:lnTo>
                        <a:lnTo>
                          <a:pt x="21" y="7"/>
                        </a:lnTo>
                        <a:lnTo>
                          <a:pt x="22" y="7"/>
                        </a:lnTo>
                        <a:lnTo>
                          <a:pt x="23" y="6"/>
                        </a:lnTo>
                        <a:lnTo>
                          <a:pt x="24" y="6"/>
                        </a:lnTo>
                        <a:lnTo>
                          <a:pt x="25" y="6"/>
                        </a:lnTo>
                        <a:lnTo>
                          <a:pt x="26" y="5"/>
                        </a:lnTo>
                        <a:lnTo>
                          <a:pt x="27" y="5"/>
                        </a:lnTo>
                        <a:lnTo>
                          <a:pt x="28" y="5"/>
                        </a:lnTo>
                        <a:lnTo>
                          <a:pt x="29" y="5"/>
                        </a:lnTo>
                        <a:lnTo>
                          <a:pt x="30" y="4"/>
                        </a:lnTo>
                        <a:lnTo>
                          <a:pt x="31" y="4"/>
                        </a:lnTo>
                        <a:lnTo>
                          <a:pt x="32" y="4"/>
                        </a:lnTo>
                        <a:lnTo>
                          <a:pt x="33" y="4"/>
                        </a:lnTo>
                        <a:lnTo>
                          <a:pt x="34" y="4"/>
                        </a:lnTo>
                        <a:lnTo>
                          <a:pt x="35" y="3"/>
                        </a:lnTo>
                        <a:lnTo>
                          <a:pt x="36" y="3"/>
                        </a:lnTo>
                        <a:lnTo>
                          <a:pt x="37" y="3"/>
                        </a:lnTo>
                        <a:lnTo>
                          <a:pt x="38" y="3"/>
                        </a:lnTo>
                        <a:lnTo>
                          <a:pt x="39" y="3"/>
                        </a:lnTo>
                        <a:lnTo>
                          <a:pt x="40" y="2"/>
                        </a:lnTo>
                        <a:lnTo>
                          <a:pt x="41" y="2"/>
                        </a:lnTo>
                        <a:lnTo>
                          <a:pt x="42" y="2"/>
                        </a:lnTo>
                        <a:lnTo>
                          <a:pt x="43" y="2"/>
                        </a:lnTo>
                        <a:lnTo>
                          <a:pt x="44" y="2"/>
                        </a:lnTo>
                        <a:lnTo>
                          <a:pt x="45" y="2"/>
                        </a:lnTo>
                        <a:lnTo>
                          <a:pt x="46" y="2"/>
                        </a:lnTo>
                        <a:lnTo>
                          <a:pt x="47" y="2"/>
                        </a:lnTo>
                        <a:lnTo>
                          <a:pt x="48" y="1"/>
                        </a:lnTo>
                        <a:lnTo>
                          <a:pt x="49" y="1"/>
                        </a:lnTo>
                        <a:lnTo>
                          <a:pt x="50" y="1"/>
                        </a:lnTo>
                        <a:lnTo>
                          <a:pt x="52" y="1"/>
                        </a:lnTo>
                        <a:lnTo>
                          <a:pt x="53" y="1"/>
                        </a:lnTo>
                        <a:lnTo>
                          <a:pt x="54" y="1"/>
                        </a:lnTo>
                        <a:lnTo>
                          <a:pt x="55" y="1"/>
                        </a:lnTo>
                        <a:lnTo>
                          <a:pt x="56" y="1"/>
                        </a:lnTo>
                        <a:lnTo>
                          <a:pt x="57" y="1"/>
                        </a:lnTo>
                        <a:lnTo>
                          <a:pt x="58" y="1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3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69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0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89" y="0"/>
                        </a:lnTo>
                        <a:lnTo>
                          <a:pt x="90" y="1"/>
                        </a:lnTo>
                        <a:lnTo>
                          <a:pt x="91" y="1"/>
                        </a:lnTo>
                        <a:lnTo>
                          <a:pt x="92" y="1"/>
                        </a:lnTo>
                        <a:lnTo>
                          <a:pt x="93" y="1"/>
                        </a:lnTo>
                        <a:lnTo>
                          <a:pt x="94" y="1"/>
                        </a:lnTo>
                        <a:lnTo>
                          <a:pt x="95" y="1"/>
                        </a:lnTo>
                        <a:lnTo>
                          <a:pt x="96" y="1"/>
                        </a:lnTo>
                        <a:lnTo>
                          <a:pt x="97" y="1"/>
                        </a:lnTo>
                        <a:lnTo>
                          <a:pt x="98" y="1"/>
                        </a:lnTo>
                        <a:lnTo>
                          <a:pt x="99" y="1"/>
                        </a:lnTo>
                        <a:lnTo>
                          <a:pt x="100" y="1"/>
                        </a:lnTo>
                        <a:lnTo>
                          <a:pt x="101" y="2"/>
                        </a:lnTo>
                        <a:lnTo>
                          <a:pt x="102" y="2"/>
                        </a:lnTo>
                        <a:lnTo>
                          <a:pt x="103" y="2"/>
                        </a:lnTo>
                        <a:lnTo>
                          <a:pt x="104" y="2"/>
                        </a:lnTo>
                        <a:lnTo>
                          <a:pt x="105" y="2"/>
                        </a:lnTo>
                        <a:lnTo>
                          <a:pt x="106" y="2"/>
                        </a:lnTo>
                        <a:lnTo>
                          <a:pt x="107" y="3"/>
                        </a:lnTo>
                        <a:lnTo>
                          <a:pt x="108" y="3"/>
                        </a:lnTo>
                        <a:lnTo>
                          <a:pt x="109" y="3"/>
                        </a:lnTo>
                        <a:lnTo>
                          <a:pt x="110" y="3"/>
                        </a:lnTo>
                        <a:lnTo>
                          <a:pt x="111" y="3"/>
                        </a:lnTo>
                        <a:lnTo>
                          <a:pt x="112" y="4"/>
                        </a:lnTo>
                        <a:lnTo>
                          <a:pt x="113" y="4"/>
                        </a:lnTo>
                        <a:lnTo>
                          <a:pt x="114" y="4"/>
                        </a:lnTo>
                        <a:lnTo>
                          <a:pt x="115" y="4"/>
                        </a:lnTo>
                        <a:lnTo>
                          <a:pt x="116" y="5"/>
                        </a:lnTo>
                        <a:lnTo>
                          <a:pt x="117" y="5"/>
                        </a:lnTo>
                        <a:lnTo>
                          <a:pt x="118" y="5"/>
                        </a:lnTo>
                        <a:lnTo>
                          <a:pt x="119" y="5"/>
                        </a:lnTo>
                        <a:lnTo>
                          <a:pt x="120" y="6"/>
                        </a:lnTo>
                        <a:lnTo>
                          <a:pt x="121" y="6"/>
                        </a:lnTo>
                        <a:lnTo>
                          <a:pt x="122" y="6"/>
                        </a:lnTo>
                        <a:lnTo>
                          <a:pt x="123" y="7"/>
                        </a:lnTo>
                        <a:lnTo>
                          <a:pt x="124" y="7"/>
                        </a:lnTo>
                        <a:lnTo>
                          <a:pt x="125" y="8"/>
                        </a:lnTo>
                        <a:lnTo>
                          <a:pt x="126" y="8"/>
                        </a:lnTo>
                        <a:lnTo>
                          <a:pt x="127" y="9"/>
                        </a:lnTo>
                        <a:lnTo>
                          <a:pt x="128" y="9"/>
                        </a:lnTo>
                        <a:lnTo>
                          <a:pt x="128" y="10"/>
                        </a:lnTo>
                        <a:lnTo>
                          <a:pt x="129" y="10"/>
                        </a:lnTo>
                        <a:lnTo>
                          <a:pt x="130" y="11"/>
                        </a:lnTo>
                        <a:lnTo>
                          <a:pt x="130" y="12"/>
                        </a:lnTo>
                        <a:lnTo>
                          <a:pt x="131" y="12"/>
                        </a:lnTo>
                        <a:lnTo>
                          <a:pt x="131" y="13"/>
                        </a:lnTo>
                        <a:lnTo>
                          <a:pt x="132" y="14"/>
                        </a:lnTo>
                        <a:lnTo>
                          <a:pt x="132" y="15"/>
                        </a:lnTo>
                        <a:lnTo>
                          <a:pt x="132" y="16"/>
                        </a:lnTo>
                        <a:lnTo>
                          <a:pt x="132" y="17"/>
                        </a:lnTo>
                        <a:lnTo>
                          <a:pt x="131" y="17"/>
                        </a:lnTo>
                        <a:lnTo>
                          <a:pt x="131" y="18"/>
                        </a:lnTo>
                        <a:lnTo>
                          <a:pt x="130" y="19"/>
                        </a:lnTo>
                        <a:lnTo>
                          <a:pt x="129" y="20"/>
                        </a:lnTo>
                        <a:lnTo>
                          <a:pt x="128" y="20"/>
                        </a:lnTo>
                        <a:lnTo>
                          <a:pt x="128" y="21"/>
                        </a:lnTo>
                        <a:lnTo>
                          <a:pt x="127" y="21"/>
                        </a:lnTo>
                        <a:lnTo>
                          <a:pt x="126" y="22"/>
                        </a:lnTo>
                        <a:lnTo>
                          <a:pt x="125" y="23"/>
                        </a:lnTo>
                        <a:lnTo>
                          <a:pt x="124" y="23"/>
                        </a:lnTo>
                        <a:lnTo>
                          <a:pt x="123" y="23"/>
                        </a:lnTo>
                        <a:lnTo>
                          <a:pt x="123" y="24"/>
                        </a:lnTo>
                        <a:lnTo>
                          <a:pt x="122" y="24"/>
                        </a:lnTo>
                        <a:lnTo>
                          <a:pt x="121" y="24"/>
                        </a:lnTo>
                        <a:lnTo>
                          <a:pt x="121" y="25"/>
                        </a:lnTo>
                        <a:lnTo>
                          <a:pt x="120" y="25"/>
                        </a:lnTo>
                        <a:lnTo>
                          <a:pt x="119" y="25"/>
                        </a:lnTo>
                        <a:lnTo>
                          <a:pt x="118" y="26"/>
                        </a:lnTo>
                        <a:lnTo>
                          <a:pt x="117" y="26"/>
                        </a:lnTo>
                        <a:lnTo>
                          <a:pt x="116" y="26"/>
                        </a:lnTo>
                        <a:lnTo>
                          <a:pt x="115" y="26"/>
                        </a:lnTo>
                        <a:lnTo>
                          <a:pt x="114" y="27"/>
                        </a:lnTo>
                        <a:lnTo>
                          <a:pt x="113" y="27"/>
                        </a:lnTo>
                        <a:lnTo>
                          <a:pt x="112" y="27"/>
                        </a:lnTo>
                        <a:lnTo>
                          <a:pt x="111" y="28"/>
                        </a:lnTo>
                        <a:lnTo>
                          <a:pt x="110" y="28"/>
                        </a:lnTo>
                        <a:lnTo>
                          <a:pt x="109" y="28"/>
                        </a:lnTo>
                        <a:lnTo>
                          <a:pt x="108" y="28"/>
                        </a:lnTo>
                        <a:lnTo>
                          <a:pt x="107" y="29"/>
                        </a:lnTo>
                        <a:lnTo>
                          <a:pt x="106" y="29"/>
                        </a:lnTo>
                        <a:lnTo>
                          <a:pt x="105" y="29"/>
                        </a:lnTo>
                        <a:lnTo>
                          <a:pt x="104" y="29"/>
                        </a:lnTo>
                        <a:lnTo>
                          <a:pt x="103" y="29"/>
                        </a:lnTo>
                        <a:lnTo>
                          <a:pt x="102" y="29"/>
                        </a:lnTo>
                        <a:lnTo>
                          <a:pt x="101" y="30"/>
                        </a:lnTo>
                        <a:lnTo>
                          <a:pt x="100" y="30"/>
                        </a:lnTo>
                        <a:lnTo>
                          <a:pt x="99" y="30"/>
                        </a:lnTo>
                        <a:lnTo>
                          <a:pt x="98" y="30"/>
                        </a:lnTo>
                        <a:lnTo>
                          <a:pt x="97" y="30"/>
                        </a:lnTo>
                        <a:lnTo>
                          <a:pt x="96" y="31"/>
                        </a:lnTo>
                        <a:lnTo>
                          <a:pt x="95" y="31"/>
                        </a:lnTo>
                        <a:lnTo>
                          <a:pt x="94" y="31"/>
                        </a:lnTo>
                        <a:lnTo>
                          <a:pt x="93" y="31"/>
                        </a:lnTo>
                        <a:lnTo>
                          <a:pt x="91" y="31"/>
                        </a:lnTo>
                        <a:lnTo>
                          <a:pt x="90" y="31"/>
                        </a:lnTo>
                        <a:lnTo>
                          <a:pt x="89" y="31"/>
                        </a:lnTo>
                        <a:lnTo>
                          <a:pt x="88" y="31"/>
                        </a:lnTo>
                        <a:lnTo>
                          <a:pt x="87" y="31"/>
                        </a:lnTo>
                        <a:lnTo>
                          <a:pt x="86" y="32"/>
                        </a:lnTo>
                        <a:lnTo>
                          <a:pt x="85" y="32"/>
                        </a:lnTo>
                        <a:lnTo>
                          <a:pt x="84" y="32"/>
                        </a:lnTo>
                        <a:lnTo>
                          <a:pt x="83" y="32"/>
                        </a:lnTo>
                        <a:lnTo>
                          <a:pt x="82" y="32"/>
                        </a:lnTo>
                        <a:lnTo>
                          <a:pt x="81" y="32"/>
                        </a:lnTo>
                        <a:lnTo>
                          <a:pt x="80" y="32"/>
                        </a:lnTo>
                        <a:lnTo>
                          <a:pt x="79" y="32"/>
                        </a:lnTo>
                        <a:lnTo>
                          <a:pt x="78" y="32"/>
                        </a:lnTo>
                        <a:lnTo>
                          <a:pt x="77" y="32"/>
                        </a:lnTo>
                        <a:lnTo>
                          <a:pt x="75" y="32"/>
                        </a:lnTo>
                        <a:lnTo>
                          <a:pt x="74" y="32"/>
                        </a:lnTo>
                        <a:lnTo>
                          <a:pt x="73" y="32"/>
                        </a:lnTo>
                        <a:lnTo>
                          <a:pt x="72" y="32"/>
                        </a:lnTo>
                        <a:lnTo>
                          <a:pt x="71" y="33"/>
                        </a:lnTo>
                        <a:lnTo>
                          <a:pt x="70" y="33"/>
                        </a:lnTo>
                        <a:lnTo>
                          <a:pt x="69" y="33"/>
                        </a:lnTo>
                        <a:lnTo>
                          <a:pt x="68" y="33"/>
                        </a:lnTo>
                        <a:lnTo>
                          <a:pt x="67" y="33"/>
                        </a:lnTo>
                        <a:lnTo>
                          <a:pt x="66" y="33"/>
                        </a:lnTo>
                        <a:lnTo>
                          <a:pt x="64" y="33"/>
                        </a:lnTo>
                        <a:lnTo>
                          <a:pt x="63" y="33"/>
                        </a:lnTo>
                        <a:lnTo>
                          <a:pt x="62" y="33"/>
                        </a:lnTo>
                        <a:lnTo>
                          <a:pt x="61" y="33"/>
                        </a:lnTo>
                        <a:lnTo>
                          <a:pt x="60" y="33"/>
                        </a:lnTo>
                        <a:lnTo>
                          <a:pt x="59" y="33"/>
                        </a:lnTo>
                        <a:lnTo>
                          <a:pt x="58" y="33"/>
                        </a:lnTo>
                        <a:lnTo>
                          <a:pt x="57" y="32"/>
                        </a:lnTo>
                        <a:lnTo>
                          <a:pt x="56" y="32"/>
                        </a:lnTo>
                        <a:lnTo>
                          <a:pt x="55" y="32"/>
                        </a:lnTo>
                        <a:lnTo>
                          <a:pt x="54" y="32"/>
                        </a:lnTo>
                        <a:lnTo>
                          <a:pt x="53" y="32"/>
                        </a:lnTo>
                        <a:lnTo>
                          <a:pt x="52" y="32"/>
                        </a:lnTo>
                        <a:lnTo>
                          <a:pt x="50" y="32"/>
                        </a:lnTo>
                        <a:lnTo>
                          <a:pt x="49" y="32"/>
                        </a:lnTo>
                        <a:lnTo>
                          <a:pt x="48" y="32"/>
                        </a:lnTo>
                        <a:lnTo>
                          <a:pt x="47" y="32"/>
                        </a:lnTo>
                        <a:lnTo>
                          <a:pt x="46" y="32"/>
                        </a:lnTo>
                        <a:lnTo>
                          <a:pt x="45" y="32"/>
                        </a:lnTo>
                        <a:lnTo>
                          <a:pt x="44" y="32"/>
                        </a:lnTo>
                        <a:lnTo>
                          <a:pt x="43" y="32"/>
                        </a:lnTo>
                        <a:lnTo>
                          <a:pt x="42" y="32"/>
                        </a:lnTo>
                        <a:lnTo>
                          <a:pt x="41" y="31"/>
                        </a:lnTo>
                        <a:lnTo>
                          <a:pt x="40" y="31"/>
                        </a:lnTo>
                        <a:lnTo>
                          <a:pt x="39" y="31"/>
                        </a:lnTo>
                        <a:lnTo>
                          <a:pt x="38" y="31"/>
                        </a:lnTo>
                        <a:lnTo>
                          <a:pt x="37" y="31"/>
                        </a:lnTo>
                        <a:lnTo>
                          <a:pt x="36" y="31"/>
                        </a:lnTo>
                        <a:lnTo>
                          <a:pt x="35" y="31"/>
                        </a:lnTo>
                        <a:lnTo>
                          <a:pt x="34" y="30"/>
                        </a:lnTo>
                        <a:lnTo>
                          <a:pt x="33" y="30"/>
                        </a:lnTo>
                        <a:lnTo>
                          <a:pt x="32" y="30"/>
                        </a:lnTo>
                        <a:lnTo>
                          <a:pt x="31" y="30"/>
                        </a:lnTo>
                        <a:lnTo>
                          <a:pt x="30" y="30"/>
                        </a:lnTo>
                        <a:lnTo>
                          <a:pt x="29" y="30"/>
                        </a:lnTo>
                        <a:lnTo>
                          <a:pt x="29" y="29"/>
                        </a:lnTo>
                        <a:lnTo>
                          <a:pt x="28" y="29"/>
                        </a:lnTo>
                        <a:lnTo>
                          <a:pt x="27" y="29"/>
                        </a:lnTo>
                        <a:lnTo>
                          <a:pt x="26" y="29"/>
                        </a:lnTo>
                        <a:lnTo>
                          <a:pt x="25" y="29"/>
                        </a:lnTo>
                        <a:lnTo>
                          <a:pt x="24" y="29"/>
                        </a:lnTo>
                        <a:lnTo>
                          <a:pt x="24" y="28"/>
                        </a:lnTo>
                        <a:lnTo>
                          <a:pt x="23" y="28"/>
                        </a:lnTo>
                        <a:lnTo>
                          <a:pt x="22" y="28"/>
                        </a:lnTo>
                        <a:lnTo>
                          <a:pt x="21" y="28"/>
                        </a:lnTo>
                        <a:lnTo>
                          <a:pt x="20" y="27"/>
                        </a:lnTo>
                        <a:lnTo>
                          <a:pt x="19" y="27"/>
                        </a:lnTo>
                        <a:lnTo>
                          <a:pt x="18" y="27"/>
                        </a:lnTo>
                        <a:lnTo>
                          <a:pt x="17" y="26"/>
                        </a:lnTo>
                        <a:lnTo>
                          <a:pt x="16" y="26"/>
                        </a:lnTo>
                        <a:lnTo>
                          <a:pt x="15" y="26"/>
                        </a:lnTo>
                        <a:lnTo>
                          <a:pt x="15" y="25"/>
                        </a:lnTo>
                        <a:lnTo>
                          <a:pt x="14" y="25"/>
                        </a:lnTo>
                        <a:lnTo>
                          <a:pt x="13" y="25"/>
                        </a:lnTo>
                        <a:lnTo>
                          <a:pt x="13" y="24"/>
                        </a:lnTo>
                        <a:lnTo>
                          <a:pt x="12" y="24"/>
                        </a:lnTo>
                        <a:lnTo>
                          <a:pt x="11" y="24"/>
                        </a:lnTo>
                        <a:lnTo>
                          <a:pt x="11" y="23"/>
                        </a:lnTo>
                        <a:lnTo>
                          <a:pt x="10" y="23"/>
                        </a:lnTo>
                        <a:lnTo>
                          <a:pt x="9" y="22"/>
                        </a:lnTo>
                        <a:lnTo>
                          <a:pt x="8" y="22"/>
                        </a:lnTo>
                        <a:lnTo>
                          <a:pt x="8" y="21"/>
                        </a:lnTo>
                        <a:lnTo>
                          <a:pt x="8" y="20"/>
                        </a:lnTo>
                        <a:lnTo>
                          <a:pt x="7" y="20"/>
                        </a:lnTo>
                        <a:lnTo>
                          <a:pt x="7" y="19"/>
                        </a:lnTo>
                        <a:lnTo>
                          <a:pt x="7" y="18"/>
                        </a:lnTo>
                        <a:moveTo>
                          <a:pt x="0" y="18"/>
                        </a:moveTo>
                        <a:lnTo>
                          <a:pt x="0" y="18"/>
                        </a:lnTo>
                        <a:lnTo>
                          <a:pt x="0" y="17"/>
                        </a:lnTo>
                        <a:lnTo>
                          <a:pt x="0" y="16"/>
                        </a:lnTo>
                        <a:lnTo>
                          <a:pt x="1" y="15"/>
                        </a:lnTo>
                        <a:lnTo>
                          <a:pt x="1" y="14"/>
                        </a:lnTo>
                        <a:lnTo>
                          <a:pt x="2" y="14"/>
                        </a:lnTo>
                        <a:lnTo>
                          <a:pt x="2" y="13"/>
                        </a:lnTo>
                        <a:lnTo>
                          <a:pt x="3" y="13"/>
                        </a:lnTo>
                        <a:lnTo>
                          <a:pt x="4" y="12"/>
                        </a:lnTo>
                        <a:lnTo>
                          <a:pt x="5" y="12"/>
                        </a:lnTo>
                        <a:lnTo>
                          <a:pt x="5" y="11"/>
                        </a:lnTo>
                        <a:lnTo>
                          <a:pt x="6" y="11"/>
                        </a:lnTo>
                        <a:lnTo>
                          <a:pt x="7" y="11"/>
                        </a:lnTo>
                        <a:lnTo>
                          <a:pt x="7" y="10"/>
                        </a:lnTo>
                        <a:lnTo>
                          <a:pt x="8" y="10"/>
                        </a:lnTo>
                        <a:lnTo>
                          <a:pt x="9" y="9"/>
                        </a:lnTo>
                        <a:lnTo>
                          <a:pt x="10" y="9"/>
                        </a:lnTo>
                        <a:lnTo>
                          <a:pt x="11" y="9"/>
                        </a:lnTo>
                        <a:lnTo>
                          <a:pt x="11" y="8"/>
                        </a:lnTo>
                        <a:lnTo>
                          <a:pt x="12" y="8"/>
                        </a:lnTo>
                        <a:lnTo>
                          <a:pt x="13" y="8"/>
                        </a:lnTo>
                        <a:lnTo>
                          <a:pt x="14" y="8"/>
                        </a:lnTo>
                        <a:lnTo>
                          <a:pt x="14" y="7"/>
                        </a:lnTo>
                        <a:lnTo>
                          <a:pt x="15" y="7"/>
                        </a:lnTo>
                        <a:lnTo>
                          <a:pt x="16" y="7"/>
                        </a:lnTo>
                        <a:lnTo>
                          <a:pt x="17" y="7"/>
                        </a:lnTo>
                        <a:lnTo>
                          <a:pt x="17" y="6"/>
                        </a:lnTo>
                        <a:lnTo>
                          <a:pt x="18" y="6"/>
                        </a:lnTo>
                        <a:lnTo>
                          <a:pt x="19" y="6"/>
                        </a:lnTo>
                        <a:lnTo>
                          <a:pt x="20" y="6"/>
                        </a:lnTo>
                        <a:lnTo>
                          <a:pt x="21" y="5"/>
                        </a:lnTo>
                        <a:lnTo>
                          <a:pt x="22" y="5"/>
                        </a:lnTo>
                        <a:lnTo>
                          <a:pt x="23" y="5"/>
                        </a:lnTo>
                        <a:lnTo>
                          <a:pt x="24" y="5"/>
                        </a:lnTo>
                        <a:lnTo>
                          <a:pt x="25" y="4"/>
                        </a:lnTo>
                        <a:lnTo>
                          <a:pt x="26" y="4"/>
                        </a:lnTo>
                        <a:lnTo>
                          <a:pt x="27" y="4"/>
                        </a:lnTo>
                        <a:lnTo>
                          <a:pt x="28" y="4"/>
                        </a:lnTo>
                        <a:lnTo>
                          <a:pt x="29" y="3"/>
                        </a:lnTo>
                        <a:lnTo>
                          <a:pt x="30" y="3"/>
                        </a:lnTo>
                        <a:lnTo>
                          <a:pt x="31" y="3"/>
                        </a:lnTo>
                        <a:lnTo>
                          <a:pt x="32" y="3"/>
                        </a:lnTo>
                        <a:lnTo>
                          <a:pt x="33" y="3"/>
                        </a:lnTo>
                        <a:lnTo>
                          <a:pt x="35" y="3"/>
                        </a:lnTo>
                        <a:lnTo>
                          <a:pt x="36" y="2"/>
                        </a:lnTo>
                        <a:lnTo>
                          <a:pt x="37" y="2"/>
                        </a:lnTo>
                        <a:lnTo>
                          <a:pt x="38" y="2"/>
                        </a:lnTo>
                        <a:lnTo>
                          <a:pt x="39" y="2"/>
                        </a:lnTo>
                        <a:lnTo>
                          <a:pt x="40" y="2"/>
                        </a:lnTo>
                        <a:lnTo>
                          <a:pt x="41" y="2"/>
                        </a:lnTo>
                        <a:lnTo>
                          <a:pt x="42" y="1"/>
                        </a:lnTo>
                        <a:lnTo>
                          <a:pt x="43" y="1"/>
                        </a:lnTo>
                        <a:lnTo>
                          <a:pt x="44" y="1"/>
                        </a:lnTo>
                        <a:lnTo>
                          <a:pt x="46" y="1"/>
                        </a:lnTo>
                        <a:lnTo>
                          <a:pt x="47" y="1"/>
                        </a:lnTo>
                        <a:lnTo>
                          <a:pt x="48" y="1"/>
                        </a:lnTo>
                        <a:lnTo>
                          <a:pt x="49" y="1"/>
                        </a:lnTo>
                        <a:lnTo>
                          <a:pt x="50" y="1"/>
                        </a:lnTo>
                        <a:lnTo>
                          <a:pt x="51" y="0"/>
                        </a:lnTo>
                        <a:lnTo>
                          <a:pt x="53" y="0"/>
                        </a:lnTo>
                        <a:lnTo>
                          <a:pt x="54" y="0"/>
                        </a:lnTo>
                        <a:lnTo>
                          <a:pt x="55" y="0"/>
                        </a:lnTo>
                        <a:lnTo>
                          <a:pt x="56" y="0"/>
                        </a:lnTo>
                        <a:lnTo>
                          <a:pt x="57" y="0"/>
                        </a:lnTo>
                        <a:lnTo>
                          <a:pt x="59" y="0"/>
                        </a:lnTo>
                        <a:lnTo>
                          <a:pt x="60" y="0"/>
                        </a:lnTo>
                        <a:lnTo>
                          <a:pt x="61" y="0"/>
                        </a:lnTo>
                        <a:lnTo>
                          <a:pt x="62" y="0"/>
                        </a:lnTo>
                        <a:lnTo>
                          <a:pt x="64" y="0"/>
                        </a:lnTo>
                        <a:lnTo>
                          <a:pt x="65" y="0"/>
                        </a:lnTo>
                        <a:lnTo>
                          <a:pt x="66" y="0"/>
                        </a:lnTo>
                        <a:lnTo>
                          <a:pt x="67" y="0"/>
                        </a:lnTo>
                        <a:lnTo>
                          <a:pt x="68" y="0"/>
                        </a:lnTo>
                        <a:lnTo>
                          <a:pt x="70" y="0"/>
                        </a:lnTo>
                        <a:lnTo>
                          <a:pt x="71" y="0"/>
                        </a:lnTo>
                        <a:lnTo>
                          <a:pt x="72" y="0"/>
                        </a:lnTo>
                        <a:lnTo>
                          <a:pt x="73" y="0"/>
                        </a:lnTo>
                        <a:lnTo>
                          <a:pt x="75" y="0"/>
                        </a:lnTo>
                        <a:lnTo>
                          <a:pt x="76" y="0"/>
                        </a:lnTo>
                        <a:lnTo>
                          <a:pt x="77" y="0"/>
                        </a:lnTo>
                        <a:lnTo>
                          <a:pt x="78" y="0"/>
                        </a:lnTo>
                        <a:lnTo>
                          <a:pt x="79" y="0"/>
                        </a:lnTo>
                        <a:lnTo>
                          <a:pt x="81" y="0"/>
                        </a:lnTo>
                        <a:lnTo>
                          <a:pt x="82" y="0"/>
                        </a:lnTo>
                        <a:lnTo>
                          <a:pt x="83" y="0"/>
                        </a:lnTo>
                        <a:lnTo>
                          <a:pt x="84" y="0"/>
                        </a:lnTo>
                        <a:lnTo>
                          <a:pt x="85" y="0"/>
                        </a:lnTo>
                        <a:lnTo>
                          <a:pt x="87" y="0"/>
                        </a:lnTo>
                        <a:lnTo>
                          <a:pt x="88" y="0"/>
                        </a:lnTo>
                        <a:lnTo>
                          <a:pt x="89" y="0"/>
                        </a:lnTo>
                        <a:lnTo>
                          <a:pt x="90" y="0"/>
                        </a:lnTo>
                        <a:lnTo>
                          <a:pt x="91" y="0"/>
                        </a:lnTo>
                        <a:lnTo>
                          <a:pt x="92" y="0"/>
                        </a:lnTo>
                        <a:lnTo>
                          <a:pt x="94" y="0"/>
                        </a:lnTo>
                        <a:lnTo>
                          <a:pt x="95" y="0"/>
                        </a:lnTo>
                        <a:lnTo>
                          <a:pt x="96" y="0"/>
                        </a:lnTo>
                        <a:lnTo>
                          <a:pt x="97" y="0"/>
                        </a:lnTo>
                        <a:lnTo>
                          <a:pt x="98" y="1"/>
                        </a:lnTo>
                        <a:lnTo>
                          <a:pt x="99" y="1"/>
                        </a:lnTo>
                        <a:lnTo>
                          <a:pt x="100" y="1"/>
                        </a:lnTo>
                        <a:lnTo>
                          <a:pt x="101" y="1"/>
                        </a:lnTo>
                        <a:lnTo>
                          <a:pt x="103" y="1"/>
                        </a:lnTo>
                        <a:lnTo>
                          <a:pt x="104" y="1"/>
                        </a:lnTo>
                        <a:lnTo>
                          <a:pt x="105" y="1"/>
                        </a:lnTo>
                        <a:lnTo>
                          <a:pt x="106" y="1"/>
                        </a:lnTo>
                        <a:lnTo>
                          <a:pt x="107" y="1"/>
                        </a:lnTo>
                        <a:lnTo>
                          <a:pt x="108" y="2"/>
                        </a:lnTo>
                        <a:lnTo>
                          <a:pt x="109" y="2"/>
                        </a:lnTo>
                        <a:lnTo>
                          <a:pt x="110" y="2"/>
                        </a:lnTo>
                        <a:lnTo>
                          <a:pt x="111" y="2"/>
                        </a:lnTo>
                        <a:lnTo>
                          <a:pt x="112" y="2"/>
                        </a:lnTo>
                        <a:lnTo>
                          <a:pt x="113" y="2"/>
                        </a:lnTo>
                        <a:lnTo>
                          <a:pt x="114" y="3"/>
                        </a:lnTo>
                        <a:lnTo>
                          <a:pt x="115" y="3"/>
                        </a:lnTo>
                        <a:lnTo>
                          <a:pt x="116" y="3"/>
                        </a:lnTo>
                        <a:lnTo>
                          <a:pt x="117" y="3"/>
                        </a:lnTo>
                        <a:lnTo>
                          <a:pt x="118" y="4"/>
                        </a:lnTo>
                        <a:lnTo>
                          <a:pt x="119" y="4"/>
                        </a:lnTo>
                        <a:lnTo>
                          <a:pt x="120" y="4"/>
                        </a:lnTo>
                        <a:lnTo>
                          <a:pt x="121" y="4"/>
                        </a:lnTo>
                        <a:lnTo>
                          <a:pt x="122" y="4"/>
                        </a:lnTo>
                        <a:lnTo>
                          <a:pt x="122" y="5"/>
                        </a:lnTo>
                        <a:lnTo>
                          <a:pt x="123" y="5"/>
                        </a:lnTo>
                        <a:lnTo>
                          <a:pt x="124" y="5"/>
                        </a:lnTo>
                        <a:lnTo>
                          <a:pt x="125" y="5"/>
                        </a:lnTo>
                        <a:lnTo>
                          <a:pt x="126" y="6"/>
                        </a:lnTo>
                        <a:lnTo>
                          <a:pt x="127" y="6"/>
                        </a:lnTo>
                        <a:lnTo>
                          <a:pt x="128" y="6"/>
                        </a:lnTo>
                        <a:lnTo>
                          <a:pt x="129" y="7"/>
                        </a:lnTo>
                        <a:lnTo>
                          <a:pt x="130" y="7"/>
                        </a:lnTo>
                        <a:lnTo>
                          <a:pt x="131" y="7"/>
                        </a:lnTo>
                        <a:lnTo>
                          <a:pt x="131" y="8"/>
                        </a:lnTo>
                        <a:lnTo>
                          <a:pt x="132" y="8"/>
                        </a:lnTo>
                        <a:lnTo>
                          <a:pt x="133" y="8"/>
                        </a:lnTo>
                        <a:lnTo>
                          <a:pt x="133" y="9"/>
                        </a:lnTo>
                        <a:lnTo>
                          <a:pt x="134" y="9"/>
                        </a:lnTo>
                        <a:lnTo>
                          <a:pt x="135" y="9"/>
                        </a:lnTo>
                        <a:lnTo>
                          <a:pt x="135" y="10"/>
                        </a:lnTo>
                        <a:lnTo>
                          <a:pt x="136" y="10"/>
                        </a:lnTo>
                        <a:lnTo>
                          <a:pt x="136" y="11"/>
                        </a:lnTo>
                        <a:lnTo>
                          <a:pt x="137" y="11"/>
                        </a:lnTo>
                        <a:lnTo>
                          <a:pt x="137" y="12"/>
                        </a:lnTo>
                        <a:lnTo>
                          <a:pt x="138" y="12"/>
                        </a:lnTo>
                        <a:lnTo>
                          <a:pt x="138" y="13"/>
                        </a:lnTo>
                        <a:lnTo>
                          <a:pt x="139" y="14"/>
                        </a:lnTo>
                        <a:lnTo>
                          <a:pt x="139" y="15"/>
                        </a:lnTo>
                        <a:lnTo>
                          <a:pt x="139" y="16"/>
                        </a:lnTo>
                        <a:lnTo>
                          <a:pt x="139" y="17"/>
                        </a:lnTo>
                        <a:lnTo>
                          <a:pt x="138" y="18"/>
                        </a:lnTo>
                        <a:lnTo>
                          <a:pt x="138" y="19"/>
                        </a:lnTo>
                        <a:lnTo>
                          <a:pt x="137" y="19"/>
                        </a:lnTo>
                        <a:lnTo>
                          <a:pt x="137" y="20"/>
                        </a:lnTo>
                        <a:lnTo>
                          <a:pt x="136" y="20"/>
                        </a:lnTo>
                        <a:lnTo>
                          <a:pt x="136" y="21"/>
                        </a:lnTo>
                        <a:lnTo>
                          <a:pt x="135" y="21"/>
                        </a:lnTo>
                        <a:lnTo>
                          <a:pt x="134" y="22"/>
                        </a:lnTo>
                        <a:lnTo>
                          <a:pt x="133" y="22"/>
                        </a:lnTo>
                        <a:lnTo>
                          <a:pt x="133" y="23"/>
                        </a:lnTo>
                        <a:lnTo>
                          <a:pt x="132" y="23"/>
                        </a:lnTo>
                        <a:lnTo>
                          <a:pt x="131" y="23"/>
                        </a:lnTo>
                        <a:lnTo>
                          <a:pt x="131" y="24"/>
                        </a:lnTo>
                        <a:lnTo>
                          <a:pt x="130" y="24"/>
                        </a:lnTo>
                        <a:lnTo>
                          <a:pt x="129" y="25"/>
                        </a:lnTo>
                        <a:lnTo>
                          <a:pt x="128" y="25"/>
                        </a:lnTo>
                        <a:lnTo>
                          <a:pt x="127" y="25"/>
                        </a:lnTo>
                        <a:lnTo>
                          <a:pt x="126" y="26"/>
                        </a:lnTo>
                        <a:lnTo>
                          <a:pt x="125" y="26"/>
                        </a:lnTo>
                        <a:lnTo>
                          <a:pt x="124" y="26"/>
                        </a:lnTo>
                        <a:lnTo>
                          <a:pt x="123" y="27"/>
                        </a:lnTo>
                        <a:lnTo>
                          <a:pt x="122" y="27"/>
                        </a:lnTo>
                        <a:lnTo>
                          <a:pt x="121" y="27"/>
                        </a:lnTo>
                        <a:lnTo>
                          <a:pt x="120" y="28"/>
                        </a:lnTo>
                        <a:lnTo>
                          <a:pt x="119" y="28"/>
                        </a:lnTo>
                        <a:lnTo>
                          <a:pt x="118" y="28"/>
                        </a:lnTo>
                        <a:lnTo>
                          <a:pt x="117" y="28"/>
                        </a:lnTo>
                        <a:lnTo>
                          <a:pt x="117" y="29"/>
                        </a:lnTo>
                        <a:lnTo>
                          <a:pt x="116" y="29"/>
                        </a:lnTo>
                        <a:lnTo>
                          <a:pt x="115" y="29"/>
                        </a:lnTo>
                        <a:lnTo>
                          <a:pt x="114" y="29"/>
                        </a:lnTo>
                        <a:lnTo>
                          <a:pt x="113" y="29"/>
                        </a:lnTo>
                        <a:lnTo>
                          <a:pt x="112" y="30"/>
                        </a:lnTo>
                        <a:lnTo>
                          <a:pt x="111" y="30"/>
                        </a:lnTo>
                        <a:lnTo>
                          <a:pt x="110" y="30"/>
                        </a:lnTo>
                        <a:lnTo>
                          <a:pt x="109" y="30"/>
                        </a:lnTo>
                        <a:lnTo>
                          <a:pt x="108" y="30"/>
                        </a:lnTo>
                        <a:lnTo>
                          <a:pt x="107" y="31"/>
                        </a:lnTo>
                        <a:lnTo>
                          <a:pt x="106" y="31"/>
                        </a:lnTo>
                        <a:lnTo>
                          <a:pt x="105" y="31"/>
                        </a:lnTo>
                        <a:lnTo>
                          <a:pt x="104" y="31"/>
                        </a:lnTo>
                        <a:lnTo>
                          <a:pt x="103" y="31"/>
                        </a:lnTo>
                        <a:lnTo>
                          <a:pt x="102" y="31"/>
                        </a:lnTo>
                        <a:lnTo>
                          <a:pt x="100" y="32"/>
                        </a:lnTo>
                        <a:lnTo>
                          <a:pt x="99" y="32"/>
                        </a:lnTo>
                        <a:lnTo>
                          <a:pt x="98" y="32"/>
                        </a:lnTo>
                        <a:lnTo>
                          <a:pt x="97" y="32"/>
                        </a:lnTo>
                        <a:lnTo>
                          <a:pt x="96" y="32"/>
                        </a:lnTo>
                        <a:lnTo>
                          <a:pt x="95" y="32"/>
                        </a:lnTo>
                        <a:lnTo>
                          <a:pt x="94" y="33"/>
                        </a:lnTo>
                        <a:lnTo>
                          <a:pt x="92" y="33"/>
                        </a:lnTo>
                        <a:lnTo>
                          <a:pt x="91" y="33"/>
                        </a:lnTo>
                        <a:lnTo>
                          <a:pt x="90" y="33"/>
                        </a:lnTo>
                        <a:lnTo>
                          <a:pt x="89" y="33"/>
                        </a:lnTo>
                        <a:lnTo>
                          <a:pt x="88" y="33"/>
                        </a:lnTo>
                        <a:lnTo>
                          <a:pt x="87" y="33"/>
                        </a:lnTo>
                        <a:lnTo>
                          <a:pt x="85" y="33"/>
                        </a:lnTo>
                        <a:lnTo>
                          <a:pt x="84" y="33"/>
                        </a:lnTo>
                        <a:lnTo>
                          <a:pt x="83" y="33"/>
                        </a:lnTo>
                        <a:lnTo>
                          <a:pt x="82" y="34"/>
                        </a:lnTo>
                        <a:lnTo>
                          <a:pt x="81" y="34"/>
                        </a:lnTo>
                        <a:lnTo>
                          <a:pt x="79" y="34"/>
                        </a:lnTo>
                        <a:lnTo>
                          <a:pt x="78" y="34"/>
                        </a:lnTo>
                        <a:lnTo>
                          <a:pt x="77" y="34"/>
                        </a:lnTo>
                        <a:lnTo>
                          <a:pt x="76" y="34"/>
                        </a:lnTo>
                        <a:lnTo>
                          <a:pt x="74" y="34"/>
                        </a:lnTo>
                        <a:lnTo>
                          <a:pt x="73" y="34"/>
                        </a:lnTo>
                        <a:lnTo>
                          <a:pt x="72" y="34"/>
                        </a:lnTo>
                        <a:lnTo>
                          <a:pt x="71" y="34"/>
                        </a:lnTo>
                        <a:lnTo>
                          <a:pt x="70" y="34"/>
                        </a:lnTo>
                        <a:lnTo>
                          <a:pt x="68" y="34"/>
                        </a:lnTo>
                        <a:lnTo>
                          <a:pt x="67" y="34"/>
                        </a:lnTo>
                        <a:lnTo>
                          <a:pt x="66" y="34"/>
                        </a:lnTo>
                        <a:lnTo>
                          <a:pt x="65" y="34"/>
                        </a:lnTo>
                        <a:lnTo>
                          <a:pt x="63" y="34"/>
                        </a:lnTo>
                        <a:lnTo>
                          <a:pt x="62" y="34"/>
                        </a:lnTo>
                        <a:lnTo>
                          <a:pt x="61" y="34"/>
                        </a:lnTo>
                        <a:lnTo>
                          <a:pt x="60" y="34"/>
                        </a:lnTo>
                        <a:lnTo>
                          <a:pt x="58" y="34"/>
                        </a:lnTo>
                        <a:lnTo>
                          <a:pt x="57" y="34"/>
                        </a:lnTo>
                        <a:lnTo>
                          <a:pt x="56" y="34"/>
                        </a:lnTo>
                        <a:lnTo>
                          <a:pt x="55" y="34"/>
                        </a:lnTo>
                        <a:lnTo>
                          <a:pt x="54" y="34"/>
                        </a:lnTo>
                        <a:lnTo>
                          <a:pt x="52" y="34"/>
                        </a:lnTo>
                        <a:lnTo>
                          <a:pt x="51" y="34"/>
                        </a:lnTo>
                        <a:lnTo>
                          <a:pt x="50" y="34"/>
                        </a:lnTo>
                        <a:lnTo>
                          <a:pt x="49" y="34"/>
                        </a:lnTo>
                        <a:lnTo>
                          <a:pt x="48" y="34"/>
                        </a:lnTo>
                        <a:lnTo>
                          <a:pt x="47" y="34"/>
                        </a:lnTo>
                        <a:lnTo>
                          <a:pt x="45" y="34"/>
                        </a:lnTo>
                        <a:lnTo>
                          <a:pt x="44" y="33"/>
                        </a:lnTo>
                        <a:lnTo>
                          <a:pt x="43" y="33"/>
                        </a:lnTo>
                        <a:lnTo>
                          <a:pt x="42" y="33"/>
                        </a:lnTo>
                        <a:lnTo>
                          <a:pt x="41" y="33"/>
                        </a:lnTo>
                        <a:lnTo>
                          <a:pt x="40" y="33"/>
                        </a:lnTo>
                        <a:lnTo>
                          <a:pt x="39" y="33"/>
                        </a:lnTo>
                        <a:lnTo>
                          <a:pt x="37" y="33"/>
                        </a:lnTo>
                        <a:lnTo>
                          <a:pt x="36" y="33"/>
                        </a:lnTo>
                        <a:lnTo>
                          <a:pt x="35" y="33"/>
                        </a:lnTo>
                        <a:lnTo>
                          <a:pt x="34" y="32"/>
                        </a:lnTo>
                        <a:lnTo>
                          <a:pt x="33" y="32"/>
                        </a:lnTo>
                        <a:lnTo>
                          <a:pt x="32" y="32"/>
                        </a:lnTo>
                        <a:lnTo>
                          <a:pt x="31" y="32"/>
                        </a:lnTo>
                        <a:lnTo>
                          <a:pt x="30" y="32"/>
                        </a:lnTo>
                        <a:lnTo>
                          <a:pt x="29" y="32"/>
                        </a:lnTo>
                        <a:lnTo>
                          <a:pt x="28" y="32"/>
                        </a:lnTo>
                        <a:lnTo>
                          <a:pt x="27" y="31"/>
                        </a:lnTo>
                        <a:lnTo>
                          <a:pt x="26" y="31"/>
                        </a:lnTo>
                        <a:lnTo>
                          <a:pt x="25" y="31"/>
                        </a:lnTo>
                        <a:lnTo>
                          <a:pt x="24" y="31"/>
                        </a:lnTo>
                        <a:lnTo>
                          <a:pt x="23" y="31"/>
                        </a:lnTo>
                        <a:lnTo>
                          <a:pt x="22" y="31"/>
                        </a:lnTo>
                        <a:lnTo>
                          <a:pt x="21" y="30"/>
                        </a:lnTo>
                        <a:lnTo>
                          <a:pt x="20" y="30"/>
                        </a:lnTo>
                        <a:lnTo>
                          <a:pt x="19" y="30"/>
                        </a:lnTo>
                        <a:lnTo>
                          <a:pt x="18" y="30"/>
                        </a:lnTo>
                        <a:lnTo>
                          <a:pt x="17" y="29"/>
                        </a:lnTo>
                        <a:lnTo>
                          <a:pt x="16" y="29"/>
                        </a:lnTo>
                        <a:lnTo>
                          <a:pt x="15" y="29"/>
                        </a:lnTo>
                        <a:lnTo>
                          <a:pt x="14" y="28"/>
                        </a:lnTo>
                        <a:lnTo>
                          <a:pt x="13" y="28"/>
                        </a:lnTo>
                        <a:lnTo>
                          <a:pt x="12" y="28"/>
                        </a:lnTo>
                        <a:lnTo>
                          <a:pt x="11" y="28"/>
                        </a:lnTo>
                        <a:lnTo>
                          <a:pt x="10" y="27"/>
                        </a:lnTo>
                        <a:lnTo>
                          <a:pt x="9" y="27"/>
                        </a:lnTo>
                        <a:lnTo>
                          <a:pt x="8" y="26"/>
                        </a:lnTo>
                        <a:lnTo>
                          <a:pt x="7" y="26"/>
                        </a:lnTo>
                        <a:lnTo>
                          <a:pt x="6" y="26"/>
                        </a:lnTo>
                        <a:lnTo>
                          <a:pt x="6" y="25"/>
                        </a:lnTo>
                        <a:lnTo>
                          <a:pt x="5" y="25"/>
                        </a:lnTo>
                        <a:lnTo>
                          <a:pt x="4" y="24"/>
                        </a:lnTo>
                        <a:lnTo>
                          <a:pt x="3" y="24"/>
                        </a:lnTo>
                        <a:lnTo>
                          <a:pt x="3" y="23"/>
                        </a:lnTo>
                        <a:lnTo>
                          <a:pt x="2" y="23"/>
                        </a:lnTo>
                        <a:lnTo>
                          <a:pt x="2" y="22"/>
                        </a:lnTo>
                        <a:lnTo>
                          <a:pt x="1" y="22"/>
                        </a:lnTo>
                        <a:lnTo>
                          <a:pt x="1" y="21"/>
                        </a:lnTo>
                        <a:lnTo>
                          <a:pt x="0" y="21"/>
                        </a:lnTo>
                        <a:lnTo>
                          <a:pt x="0" y="20"/>
                        </a:lnTo>
                        <a:lnTo>
                          <a:pt x="0" y="19"/>
                        </a:lnTo>
                        <a:lnTo>
                          <a:pt x="0" y="18"/>
                        </a:lnTo>
                      </a:path>
                    </a:pathLst>
                  </a:custGeom>
                  <a:solidFill>
                    <a:srgbClr val="15191A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19" name="Freeform 2412"/>
                  <p:cNvSpPr>
                    <a:spLocks noChangeArrowheads="1"/>
                  </p:cNvSpPr>
                  <p:nvPr/>
                </p:nvSpPr>
                <p:spPr bwMode="auto">
                  <a:xfrm>
                    <a:off x="318" y="39"/>
                    <a:ext cx="109" cy="307"/>
                  </a:xfrm>
                  <a:custGeom>
                    <a:avLst/>
                    <a:gdLst>
                      <a:gd name="T0" fmla="*/ 2 w 108"/>
                      <a:gd name="T1" fmla="*/ 0 h 307"/>
                      <a:gd name="T2" fmla="*/ 99 w 108"/>
                      <a:gd name="T3" fmla="*/ 4 h 307"/>
                      <a:gd name="T4" fmla="*/ 106 w 108"/>
                      <a:gd name="T5" fmla="*/ 7 h 307"/>
                      <a:gd name="T6" fmla="*/ 110 w 108"/>
                      <a:gd name="T7" fmla="*/ 14 h 307"/>
                      <a:gd name="T8" fmla="*/ 106 w 108"/>
                      <a:gd name="T9" fmla="*/ 282 h 307"/>
                      <a:gd name="T10" fmla="*/ 102 w 108"/>
                      <a:gd name="T11" fmla="*/ 290 h 307"/>
                      <a:gd name="T12" fmla="*/ 97 w 108"/>
                      <a:gd name="T13" fmla="*/ 295 h 307"/>
                      <a:gd name="T14" fmla="*/ 0 w 108"/>
                      <a:gd name="T15" fmla="*/ 307 h 307"/>
                      <a:gd name="T16" fmla="*/ 2 w 108"/>
                      <a:gd name="T17" fmla="*/ 0 h 3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8"/>
                      <a:gd name="T28" fmla="*/ 0 h 307"/>
                      <a:gd name="T29" fmla="*/ 108 w 108"/>
                      <a:gd name="T30" fmla="*/ 307 h 30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8" h="307">
                        <a:moveTo>
                          <a:pt x="2" y="0"/>
                        </a:moveTo>
                        <a:lnTo>
                          <a:pt x="97" y="4"/>
                        </a:lnTo>
                        <a:cubicBezTo>
                          <a:pt x="97" y="4"/>
                          <a:pt x="101" y="5"/>
                          <a:pt x="104" y="7"/>
                        </a:cubicBezTo>
                        <a:cubicBezTo>
                          <a:pt x="104" y="7"/>
                          <a:pt x="106" y="10"/>
                          <a:pt x="108" y="14"/>
                        </a:cubicBezTo>
                        <a:lnTo>
                          <a:pt x="104" y="282"/>
                        </a:lnTo>
                        <a:cubicBezTo>
                          <a:pt x="104" y="282"/>
                          <a:pt x="103" y="287"/>
                          <a:pt x="100" y="290"/>
                        </a:cubicBezTo>
                        <a:cubicBezTo>
                          <a:pt x="100" y="290"/>
                          <a:pt x="98" y="294"/>
                          <a:pt x="95" y="295"/>
                        </a:cubicBezTo>
                        <a:lnTo>
                          <a:pt x="0" y="307"/>
                        </a:lnTo>
                        <a:lnTo>
                          <a:pt x="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DBDBF"/>
                      </a:gs>
                      <a:gs pos="100000">
                        <a:srgbClr val="BFBFBF"/>
                      </a:gs>
                    </a:gsLst>
                    <a:lin ang="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20" name="Freeform 2413"/>
                  <p:cNvSpPr>
                    <a:spLocks noChangeArrowheads="1"/>
                  </p:cNvSpPr>
                  <p:nvPr/>
                </p:nvSpPr>
                <p:spPr bwMode="auto">
                  <a:xfrm>
                    <a:off x="211" y="39"/>
                    <a:ext cx="117" cy="307"/>
                  </a:xfrm>
                  <a:custGeom>
                    <a:avLst/>
                    <a:gdLst>
                      <a:gd name="T0" fmla="*/ 71 w 117"/>
                      <a:gd name="T1" fmla="*/ 7 h 306"/>
                      <a:gd name="T2" fmla="*/ 107 w 117"/>
                      <a:gd name="T3" fmla="*/ 0 h 306"/>
                      <a:gd name="T4" fmla="*/ 111 w 117"/>
                      <a:gd name="T5" fmla="*/ 1 h 306"/>
                      <a:gd name="T6" fmla="*/ 115 w 117"/>
                      <a:gd name="T7" fmla="*/ 4 h 306"/>
                      <a:gd name="T8" fmla="*/ 117 w 117"/>
                      <a:gd name="T9" fmla="*/ 9 h 306"/>
                      <a:gd name="T10" fmla="*/ 115 w 117"/>
                      <a:gd name="T11" fmla="*/ 299 h 306"/>
                      <a:gd name="T12" fmla="*/ 113 w 117"/>
                      <a:gd name="T13" fmla="*/ 304 h 306"/>
                      <a:gd name="T14" fmla="*/ 110 w 117"/>
                      <a:gd name="T15" fmla="*/ 307 h 306"/>
                      <a:gd name="T16" fmla="*/ 106 w 117"/>
                      <a:gd name="T17" fmla="*/ 308 h 306"/>
                      <a:gd name="T18" fmla="*/ 0 w 117"/>
                      <a:gd name="T19" fmla="*/ 264 h 306"/>
                      <a:gd name="T20" fmla="*/ 79 w 117"/>
                      <a:gd name="T21" fmla="*/ 256 h 306"/>
                      <a:gd name="T22" fmla="*/ 71 w 117"/>
                      <a:gd name="T23" fmla="*/ 7 h 30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7"/>
                      <a:gd name="T37" fmla="*/ 0 h 306"/>
                      <a:gd name="T38" fmla="*/ 117 w 117"/>
                      <a:gd name="T39" fmla="*/ 306 h 30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7" h="306">
                        <a:moveTo>
                          <a:pt x="71" y="7"/>
                        </a:moveTo>
                        <a:lnTo>
                          <a:pt x="107" y="0"/>
                        </a:lnTo>
                        <a:cubicBezTo>
                          <a:pt x="107" y="0"/>
                          <a:pt x="109" y="0"/>
                          <a:pt x="111" y="1"/>
                        </a:cubicBezTo>
                        <a:cubicBezTo>
                          <a:pt x="111" y="1"/>
                          <a:pt x="113" y="2"/>
                          <a:pt x="115" y="4"/>
                        </a:cubicBezTo>
                        <a:cubicBezTo>
                          <a:pt x="115" y="4"/>
                          <a:pt x="116" y="6"/>
                          <a:pt x="117" y="9"/>
                        </a:cubicBezTo>
                        <a:lnTo>
                          <a:pt x="115" y="297"/>
                        </a:lnTo>
                        <a:cubicBezTo>
                          <a:pt x="115" y="297"/>
                          <a:pt x="115" y="300"/>
                          <a:pt x="113" y="302"/>
                        </a:cubicBezTo>
                        <a:cubicBezTo>
                          <a:pt x="113" y="302"/>
                          <a:pt x="112" y="304"/>
                          <a:pt x="110" y="305"/>
                        </a:cubicBezTo>
                        <a:cubicBezTo>
                          <a:pt x="110" y="305"/>
                          <a:pt x="108" y="307"/>
                          <a:pt x="106" y="306"/>
                        </a:cubicBezTo>
                        <a:lnTo>
                          <a:pt x="0" y="262"/>
                        </a:lnTo>
                        <a:lnTo>
                          <a:pt x="79" y="254"/>
                        </a:lnTo>
                        <a:lnTo>
                          <a:pt x="71" y="7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21" name="Freeform 2414"/>
                  <p:cNvSpPr>
                    <a:spLocks noChangeArrowheads="1"/>
                  </p:cNvSpPr>
                  <p:nvPr/>
                </p:nvSpPr>
                <p:spPr bwMode="auto">
                  <a:xfrm>
                    <a:off x="227" y="52"/>
                    <a:ext cx="91" cy="279"/>
                  </a:xfrm>
                  <a:custGeom>
                    <a:avLst/>
                    <a:gdLst>
                      <a:gd name="T0" fmla="*/ 56 w 91"/>
                      <a:gd name="T1" fmla="*/ 5 h 279"/>
                      <a:gd name="T2" fmla="*/ 86 w 91"/>
                      <a:gd name="T3" fmla="*/ 0 h 279"/>
                      <a:gd name="T4" fmla="*/ 88 w 91"/>
                      <a:gd name="T5" fmla="*/ 0 h 279"/>
                      <a:gd name="T6" fmla="*/ 90 w 91"/>
                      <a:gd name="T7" fmla="*/ 2 h 279"/>
                      <a:gd name="T8" fmla="*/ 91 w 91"/>
                      <a:gd name="T9" fmla="*/ 5 h 279"/>
                      <a:gd name="T10" fmla="*/ 89 w 91"/>
                      <a:gd name="T11" fmla="*/ 273 h 279"/>
                      <a:gd name="T12" fmla="*/ 88 w 91"/>
                      <a:gd name="T13" fmla="*/ 276 h 279"/>
                      <a:gd name="T14" fmla="*/ 86 w 91"/>
                      <a:gd name="T15" fmla="*/ 278 h 279"/>
                      <a:gd name="T16" fmla="*/ 84 w 91"/>
                      <a:gd name="T17" fmla="*/ 279 h 279"/>
                      <a:gd name="T18" fmla="*/ 0 w 91"/>
                      <a:gd name="T19" fmla="*/ 248 h 279"/>
                      <a:gd name="T20" fmla="*/ 63 w 91"/>
                      <a:gd name="T21" fmla="*/ 241 h 279"/>
                      <a:gd name="T22" fmla="*/ 56 w 91"/>
                      <a:gd name="T23" fmla="*/ 5 h 27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1"/>
                      <a:gd name="T37" fmla="*/ 0 h 279"/>
                      <a:gd name="T38" fmla="*/ 91 w 91"/>
                      <a:gd name="T39" fmla="*/ 279 h 27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1" h="279">
                        <a:moveTo>
                          <a:pt x="56" y="5"/>
                        </a:moveTo>
                        <a:lnTo>
                          <a:pt x="86" y="0"/>
                        </a:lnTo>
                        <a:cubicBezTo>
                          <a:pt x="86" y="0"/>
                          <a:pt x="87" y="0"/>
                          <a:pt x="88" y="0"/>
                        </a:cubicBezTo>
                        <a:cubicBezTo>
                          <a:pt x="88" y="0"/>
                          <a:pt x="89" y="1"/>
                          <a:pt x="90" y="2"/>
                        </a:cubicBezTo>
                        <a:cubicBezTo>
                          <a:pt x="90" y="2"/>
                          <a:pt x="91" y="3"/>
                          <a:pt x="91" y="5"/>
                        </a:cubicBezTo>
                        <a:lnTo>
                          <a:pt x="89" y="273"/>
                        </a:lnTo>
                        <a:cubicBezTo>
                          <a:pt x="89" y="273"/>
                          <a:pt x="89" y="275"/>
                          <a:pt x="88" y="276"/>
                        </a:cubicBezTo>
                        <a:cubicBezTo>
                          <a:pt x="88" y="276"/>
                          <a:pt x="88" y="277"/>
                          <a:pt x="86" y="278"/>
                        </a:cubicBezTo>
                        <a:cubicBezTo>
                          <a:pt x="86" y="278"/>
                          <a:pt x="85" y="279"/>
                          <a:pt x="84" y="279"/>
                        </a:cubicBezTo>
                        <a:lnTo>
                          <a:pt x="0" y="248"/>
                        </a:lnTo>
                        <a:lnTo>
                          <a:pt x="63" y="241"/>
                        </a:lnTo>
                        <a:lnTo>
                          <a:pt x="56" y="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8C8C8"/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22" name="Freeform 241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16" cy="323"/>
                  </a:xfrm>
                  <a:custGeom>
                    <a:avLst/>
                    <a:gdLst>
                      <a:gd name="T0" fmla="*/ 5 w 16"/>
                      <a:gd name="T1" fmla="*/ 0 h 323"/>
                      <a:gd name="T2" fmla="*/ 0 w 16"/>
                      <a:gd name="T3" fmla="*/ 5 h 323"/>
                      <a:gd name="T4" fmla="*/ 12 w 16"/>
                      <a:gd name="T5" fmla="*/ 322 h 323"/>
                      <a:gd name="T6" fmla="*/ 16 w 16"/>
                      <a:gd name="T7" fmla="*/ 323 h 323"/>
                      <a:gd name="T8" fmla="*/ 5 w 16"/>
                      <a:gd name="T9" fmla="*/ 0 h 3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"/>
                      <a:gd name="T16" fmla="*/ 0 h 323"/>
                      <a:gd name="T17" fmla="*/ 16 w 16"/>
                      <a:gd name="T18" fmla="*/ 323 h 3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" h="323">
                        <a:moveTo>
                          <a:pt x="5" y="0"/>
                        </a:moveTo>
                        <a:lnTo>
                          <a:pt x="0" y="5"/>
                        </a:lnTo>
                        <a:lnTo>
                          <a:pt x="12" y="322"/>
                        </a:lnTo>
                        <a:lnTo>
                          <a:pt x="16" y="323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9D9D9D"/>
                  </a:soli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23" name="Freeform 2416"/>
                  <p:cNvSpPr>
                    <a:spLocks noChangeArrowheads="1"/>
                  </p:cNvSpPr>
                  <p:nvPr/>
                </p:nvSpPr>
                <p:spPr bwMode="auto">
                  <a:xfrm>
                    <a:off x="133" y="307"/>
                    <a:ext cx="50" cy="41"/>
                  </a:xfrm>
                  <a:custGeom>
                    <a:avLst/>
                    <a:gdLst>
                      <a:gd name="T0" fmla="*/ 45 w 49"/>
                      <a:gd name="T1" fmla="*/ 0 h 41"/>
                      <a:gd name="T2" fmla="*/ 51 w 49"/>
                      <a:gd name="T3" fmla="*/ 35 h 41"/>
                      <a:gd name="T4" fmla="*/ 2 w 49"/>
                      <a:gd name="T5" fmla="*/ 41 h 41"/>
                      <a:gd name="T6" fmla="*/ 0 w 49"/>
                      <a:gd name="T7" fmla="*/ 4 h 41"/>
                      <a:gd name="T8" fmla="*/ 45 w 49"/>
                      <a:gd name="T9" fmla="*/ 0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41"/>
                      <a:gd name="T17" fmla="*/ 49 w 49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41">
                        <a:moveTo>
                          <a:pt x="43" y="0"/>
                        </a:moveTo>
                        <a:lnTo>
                          <a:pt x="49" y="35"/>
                        </a:lnTo>
                        <a:lnTo>
                          <a:pt x="2" y="41"/>
                        </a:lnTo>
                        <a:lnTo>
                          <a:pt x="0" y="4"/>
                        </a:lnTo>
                        <a:lnTo>
                          <a:pt x="43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53736"/>
                      </a:gs>
                      <a:gs pos="100000">
                        <a:srgbClr val="9B9B9B"/>
                      </a:gs>
                    </a:gsLst>
                    <a:lin ang="540000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24" name="Freeform 2417"/>
                  <p:cNvSpPr>
                    <a:spLocks noChangeArrowheads="1"/>
                  </p:cNvSpPr>
                  <p:nvPr/>
                </p:nvSpPr>
                <p:spPr bwMode="auto">
                  <a:xfrm>
                    <a:off x="128" y="311"/>
                    <a:ext cx="8" cy="37"/>
                  </a:xfrm>
                  <a:custGeom>
                    <a:avLst/>
                    <a:gdLst>
                      <a:gd name="T0" fmla="*/ 0 w 8"/>
                      <a:gd name="T1" fmla="*/ 0 h 37"/>
                      <a:gd name="T2" fmla="*/ 1 w 8"/>
                      <a:gd name="T3" fmla="*/ 35 h 37"/>
                      <a:gd name="T4" fmla="*/ 8 w 8"/>
                      <a:gd name="T5" fmla="*/ 37 h 37"/>
                      <a:gd name="T6" fmla="*/ 5 w 8"/>
                      <a:gd name="T7" fmla="*/ 0 h 37"/>
                      <a:gd name="T8" fmla="*/ 0 w 8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37"/>
                      <a:gd name="T17" fmla="*/ 8 w 8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37">
                        <a:moveTo>
                          <a:pt x="0" y="0"/>
                        </a:moveTo>
                        <a:lnTo>
                          <a:pt x="1" y="35"/>
                        </a:lnTo>
                        <a:lnTo>
                          <a:pt x="8" y="37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6767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25" name="Freeform 2418"/>
                  <p:cNvSpPr>
                    <a:spLocks noChangeArrowheads="1"/>
                  </p:cNvSpPr>
                  <p:nvPr/>
                </p:nvSpPr>
                <p:spPr bwMode="auto">
                  <a:xfrm>
                    <a:off x="112" y="365"/>
                    <a:ext cx="115" cy="18"/>
                  </a:xfrm>
                  <a:custGeom>
                    <a:avLst/>
                    <a:gdLst>
                      <a:gd name="T0" fmla="*/ 0 w 115"/>
                      <a:gd name="T1" fmla="*/ 14 h 17"/>
                      <a:gd name="T2" fmla="*/ 115 w 115"/>
                      <a:gd name="T3" fmla="*/ 8 h 17"/>
                      <a:gd name="T4" fmla="*/ 114 w 115"/>
                      <a:gd name="T5" fmla="*/ 0 h 17"/>
                      <a:gd name="T6" fmla="*/ 5 w 115"/>
                      <a:gd name="T7" fmla="*/ 6 h 17"/>
                      <a:gd name="T8" fmla="*/ 0 w 115"/>
                      <a:gd name="T9" fmla="*/ 14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15"/>
                      <a:gd name="T16" fmla="*/ 0 h 17"/>
                      <a:gd name="T17" fmla="*/ 115 w 115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15" h="17">
                        <a:moveTo>
                          <a:pt x="0" y="12"/>
                        </a:moveTo>
                        <a:cubicBezTo>
                          <a:pt x="0" y="12"/>
                          <a:pt x="58" y="24"/>
                          <a:pt x="115" y="8"/>
                        </a:cubicBezTo>
                        <a:lnTo>
                          <a:pt x="114" y="0"/>
                        </a:lnTo>
                        <a:cubicBezTo>
                          <a:pt x="114" y="0"/>
                          <a:pt x="60" y="17"/>
                          <a:pt x="5" y="6"/>
                        </a:cubicBezTo>
                        <a:lnTo>
                          <a:pt x="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EB0AF"/>
                      </a:gs>
                      <a:gs pos="50000">
                        <a:srgbClr val="C3C3C3"/>
                      </a:gs>
                      <a:gs pos="100000">
                        <a:srgbClr val="AEB0AF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26" name="Freeform 2419"/>
                  <p:cNvSpPr>
                    <a:spLocks noChangeArrowheads="1"/>
                  </p:cNvSpPr>
                  <p:nvPr/>
                </p:nvSpPr>
                <p:spPr bwMode="auto">
                  <a:xfrm>
                    <a:off x="145" y="370"/>
                    <a:ext cx="52" cy="4"/>
                  </a:xfrm>
                  <a:custGeom>
                    <a:avLst/>
                    <a:gdLst>
                      <a:gd name="T0" fmla="*/ 0 w 51"/>
                      <a:gd name="T1" fmla="*/ 3 h 4"/>
                      <a:gd name="T2" fmla="*/ 53 w 51"/>
                      <a:gd name="T3" fmla="*/ 0 h 4"/>
                      <a:gd name="T4" fmla="*/ 0 w 51"/>
                      <a:gd name="T5" fmla="*/ 3 h 4"/>
                      <a:gd name="T6" fmla="*/ 0 60000 65536"/>
                      <a:gd name="T7" fmla="*/ 0 60000 65536"/>
                      <a:gd name="T8" fmla="*/ 0 60000 65536"/>
                      <a:gd name="T9" fmla="*/ 0 w 51"/>
                      <a:gd name="T10" fmla="*/ 0 h 4"/>
                      <a:gd name="T11" fmla="*/ 51 w 51"/>
                      <a:gd name="T12" fmla="*/ 4 h 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1" h="4">
                        <a:moveTo>
                          <a:pt x="0" y="3"/>
                        </a:moveTo>
                        <a:cubicBezTo>
                          <a:pt x="0" y="3"/>
                          <a:pt x="25" y="6"/>
                          <a:pt x="51" y="0"/>
                        </a:cubicBezTo>
                        <a:cubicBezTo>
                          <a:pt x="51" y="0"/>
                          <a:pt x="25" y="2"/>
                          <a:pt x="0" y="3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27" name="Freeform 2420"/>
                  <p:cNvSpPr>
                    <a:spLocks noChangeArrowheads="1"/>
                  </p:cNvSpPr>
                  <p:nvPr/>
                </p:nvSpPr>
                <p:spPr bwMode="auto">
                  <a:xfrm>
                    <a:off x="133" y="342"/>
                    <a:ext cx="50" cy="26"/>
                  </a:xfrm>
                  <a:custGeom>
                    <a:avLst/>
                    <a:gdLst>
                      <a:gd name="T0" fmla="*/ 3 w 49"/>
                      <a:gd name="T1" fmla="*/ 5 h 25"/>
                      <a:gd name="T2" fmla="*/ 0 w 49"/>
                      <a:gd name="T3" fmla="*/ 25 h 25"/>
                      <a:gd name="T4" fmla="*/ 45 w 49"/>
                      <a:gd name="T5" fmla="*/ 25 h 25"/>
                      <a:gd name="T6" fmla="*/ 51 w 49"/>
                      <a:gd name="T7" fmla="*/ 0 h 25"/>
                      <a:gd name="T8" fmla="*/ 3 w 49"/>
                      <a:gd name="T9" fmla="*/ 5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25"/>
                      <a:gd name="T17" fmla="*/ 49 w 49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25">
                        <a:moveTo>
                          <a:pt x="3" y="5"/>
                        </a:moveTo>
                        <a:lnTo>
                          <a:pt x="0" y="23"/>
                        </a:lnTo>
                        <a:cubicBezTo>
                          <a:pt x="0" y="23"/>
                          <a:pt x="21" y="27"/>
                          <a:pt x="43" y="23"/>
                        </a:cubicBezTo>
                        <a:lnTo>
                          <a:pt x="49" y="0"/>
                        </a:lnTo>
                        <a:lnTo>
                          <a:pt x="3" y="5"/>
                        </a:lnTo>
                      </a:path>
                    </a:pathLst>
                  </a:custGeom>
                  <a:solidFill>
                    <a:srgbClr val="5F6364">
                      <a:alpha val="7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28" name="Freeform 2421"/>
                  <p:cNvSpPr>
                    <a:spLocks noChangeArrowheads="1"/>
                  </p:cNvSpPr>
                  <p:nvPr/>
                </p:nvSpPr>
                <p:spPr bwMode="auto">
                  <a:xfrm>
                    <a:off x="129" y="347"/>
                    <a:ext cx="8" cy="19"/>
                  </a:xfrm>
                  <a:custGeom>
                    <a:avLst/>
                    <a:gdLst>
                      <a:gd name="T0" fmla="*/ 0 w 8"/>
                      <a:gd name="T1" fmla="*/ 0 h 19"/>
                      <a:gd name="T2" fmla="*/ 0 w 8"/>
                      <a:gd name="T3" fmla="*/ 19 h 19"/>
                      <a:gd name="T4" fmla="*/ 4 w 8"/>
                      <a:gd name="T5" fmla="*/ 18 h 19"/>
                      <a:gd name="T6" fmla="*/ 8 w 8"/>
                      <a:gd name="T7" fmla="*/ 1 h 19"/>
                      <a:gd name="T8" fmla="*/ 0 w 8"/>
                      <a:gd name="T9" fmla="*/ 0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19"/>
                      <a:gd name="T17" fmla="*/ 8 w 8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19">
                        <a:moveTo>
                          <a:pt x="0" y="0"/>
                        </a:moveTo>
                        <a:lnTo>
                          <a:pt x="0" y="19"/>
                        </a:lnTo>
                        <a:lnTo>
                          <a:pt x="4" y="18"/>
                        </a:lnTo>
                        <a:lnTo>
                          <a:pt x="8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5F6364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29" name="Freeform 2422"/>
                  <p:cNvSpPr>
                    <a:spLocks noChangeArrowheads="1"/>
                  </p:cNvSpPr>
                  <p:nvPr/>
                </p:nvSpPr>
                <p:spPr bwMode="auto">
                  <a:xfrm>
                    <a:off x="305" y="39"/>
                    <a:ext cx="23" cy="254"/>
                  </a:xfrm>
                  <a:custGeom>
                    <a:avLst/>
                    <a:gdLst>
                      <a:gd name="T0" fmla="*/ 0 w 23"/>
                      <a:gd name="T1" fmla="*/ 2 h 253"/>
                      <a:gd name="T2" fmla="*/ 6 w 23"/>
                      <a:gd name="T3" fmla="*/ 247 h 253"/>
                      <a:gd name="T4" fmla="*/ 13 w 23"/>
                      <a:gd name="T5" fmla="*/ 254 h 253"/>
                      <a:gd name="T6" fmla="*/ 21 w 23"/>
                      <a:gd name="T7" fmla="*/ 255 h 253"/>
                      <a:gd name="T8" fmla="*/ 23 w 23"/>
                      <a:gd name="T9" fmla="*/ 11 h 253"/>
                      <a:gd name="T10" fmla="*/ 22 w 23"/>
                      <a:gd name="T11" fmla="*/ 6 h 253"/>
                      <a:gd name="T12" fmla="*/ 19 w 23"/>
                      <a:gd name="T13" fmla="*/ 1 h 253"/>
                      <a:gd name="T14" fmla="*/ 14 w 23"/>
                      <a:gd name="T15" fmla="*/ 0 h 253"/>
                      <a:gd name="T16" fmla="*/ 0 w 23"/>
                      <a:gd name="T17" fmla="*/ 2 h 2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3"/>
                      <a:gd name="T28" fmla="*/ 0 h 253"/>
                      <a:gd name="T29" fmla="*/ 23 w 23"/>
                      <a:gd name="T30" fmla="*/ 253 h 25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3" h="253">
                        <a:moveTo>
                          <a:pt x="0" y="2"/>
                        </a:moveTo>
                        <a:lnTo>
                          <a:pt x="6" y="245"/>
                        </a:lnTo>
                        <a:cubicBezTo>
                          <a:pt x="6" y="245"/>
                          <a:pt x="9" y="249"/>
                          <a:pt x="13" y="252"/>
                        </a:cubicBezTo>
                        <a:cubicBezTo>
                          <a:pt x="13" y="252"/>
                          <a:pt x="17" y="254"/>
                          <a:pt x="21" y="253"/>
                        </a:cubicBezTo>
                        <a:lnTo>
                          <a:pt x="23" y="11"/>
                        </a:lnTo>
                        <a:cubicBezTo>
                          <a:pt x="23" y="11"/>
                          <a:pt x="23" y="8"/>
                          <a:pt x="22" y="6"/>
                        </a:cubicBezTo>
                        <a:cubicBezTo>
                          <a:pt x="22" y="6"/>
                          <a:pt x="21" y="3"/>
                          <a:pt x="19" y="1"/>
                        </a:cubicBezTo>
                        <a:cubicBezTo>
                          <a:pt x="19" y="1"/>
                          <a:pt x="17" y="0"/>
                          <a:pt x="14" y="0"/>
                        </a:cubicBez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727677">
                      <a:alpha val="39999"/>
                    </a:srgbClr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30" name="Freeform 2423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39"/>
                    <a:ext cx="80" cy="289"/>
                  </a:xfrm>
                  <a:custGeom>
                    <a:avLst/>
                    <a:gdLst>
                      <a:gd name="T0" fmla="*/ 0 w 79"/>
                      <a:gd name="T1" fmla="*/ 0 h 288"/>
                      <a:gd name="T2" fmla="*/ 5 w 79"/>
                      <a:gd name="T3" fmla="*/ 12 h 288"/>
                      <a:gd name="T4" fmla="*/ 1 w 79"/>
                      <a:gd name="T5" fmla="*/ 280 h 288"/>
                      <a:gd name="T6" fmla="*/ 3 w 79"/>
                      <a:gd name="T7" fmla="*/ 286 h 288"/>
                      <a:gd name="T8" fmla="*/ 8 w 79"/>
                      <a:gd name="T9" fmla="*/ 290 h 288"/>
                      <a:gd name="T10" fmla="*/ 70 w 79"/>
                      <a:gd name="T11" fmla="*/ 283 h 288"/>
                      <a:gd name="T12" fmla="*/ 73 w 79"/>
                      <a:gd name="T13" fmla="*/ 280 h 288"/>
                      <a:gd name="T14" fmla="*/ 76 w 79"/>
                      <a:gd name="T15" fmla="*/ 277 h 288"/>
                      <a:gd name="T16" fmla="*/ 77 w 79"/>
                      <a:gd name="T17" fmla="*/ 272 h 288"/>
                      <a:gd name="T18" fmla="*/ 81 w 79"/>
                      <a:gd name="T19" fmla="*/ 15 h 288"/>
                      <a:gd name="T20" fmla="*/ 80 w 79"/>
                      <a:gd name="T21" fmla="*/ 10 h 288"/>
                      <a:gd name="T22" fmla="*/ 77 w 79"/>
                      <a:gd name="T23" fmla="*/ 6 h 288"/>
                      <a:gd name="T24" fmla="*/ 73 w 79"/>
                      <a:gd name="T25" fmla="*/ 3 h 288"/>
                      <a:gd name="T26" fmla="*/ 0 w 79"/>
                      <a:gd name="T27" fmla="*/ 0 h 288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9"/>
                      <a:gd name="T43" fmla="*/ 0 h 288"/>
                      <a:gd name="T44" fmla="*/ 79 w 79"/>
                      <a:gd name="T45" fmla="*/ 288 h 288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9" h="288">
                        <a:moveTo>
                          <a:pt x="0" y="0"/>
                        </a:moveTo>
                        <a:cubicBezTo>
                          <a:pt x="0" y="0"/>
                          <a:pt x="3" y="5"/>
                          <a:pt x="5" y="12"/>
                        </a:cubicBezTo>
                        <a:lnTo>
                          <a:pt x="1" y="278"/>
                        </a:lnTo>
                        <a:cubicBezTo>
                          <a:pt x="1" y="278"/>
                          <a:pt x="1" y="282"/>
                          <a:pt x="3" y="284"/>
                        </a:cubicBezTo>
                        <a:cubicBezTo>
                          <a:pt x="3" y="284"/>
                          <a:pt x="5" y="287"/>
                          <a:pt x="8" y="288"/>
                        </a:cubicBezTo>
                        <a:lnTo>
                          <a:pt x="68" y="281"/>
                        </a:lnTo>
                        <a:cubicBezTo>
                          <a:pt x="68" y="281"/>
                          <a:pt x="70" y="280"/>
                          <a:pt x="71" y="278"/>
                        </a:cubicBezTo>
                        <a:cubicBezTo>
                          <a:pt x="71" y="278"/>
                          <a:pt x="73" y="277"/>
                          <a:pt x="74" y="275"/>
                        </a:cubicBezTo>
                        <a:cubicBezTo>
                          <a:pt x="74" y="275"/>
                          <a:pt x="75" y="272"/>
                          <a:pt x="75" y="270"/>
                        </a:cubicBezTo>
                        <a:lnTo>
                          <a:pt x="79" y="15"/>
                        </a:lnTo>
                        <a:cubicBezTo>
                          <a:pt x="79" y="15"/>
                          <a:pt x="79" y="12"/>
                          <a:pt x="78" y="10"/>
                        </a:cubicBezTo>
                        <a:cubicBezTo>
                          <a:pt x="78" y="10"/>
                          <a:pt x="77" y="7"/>
                          <a:pt x="75" y="6"/>
                        </a:cubicBezTo>
                        <a:cubicBezTo>
                          <a:pt x="75" y="6"/>
                          <a:pt x="73" y="4"/>
                          <a:pt x="71" y="3"/>
                        </a:cubicBez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3A3A3A"/>
                      </a:gs>
                      <a:gs pos="100000">
                        <a:srgbClr val="3A3A3A"/>
                      </a:gs>
                    </a:gsLst>
                    <a:lin ang="0" scaled="1"/>
                  </a:gradFill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31" name="Freeform 2424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57"/>
                    <a:ext cx="76" cy="269"/>
                  </a:xfrm>
                  <a:custGeom>
                    <a:avLst/>
                    <a:gdLst>
                      <a:gd name="T0" fmla="*/ 17 w 75"/>
                      <a:gd name="T1" fmla="*/ 269 h 269"/>
                      <a:gd name="T2" fmla="*/ 17 w 75"/>
                      <a:gd name="T3" fmla="*/ 254 h 269"/>
                      <a:gd name="T4" fmla="*/ 57 w 75"/>
                      <a:gd name="T5" fmla="*/ 249 h 269"/>
                      <a:gd name="T6" fmla="*/ 57 w 75"/>
                      <a:gd name="T7" fmla="*/ 264 h 269"/>
                      <a:gd name="T8" fmla="*/ 17 w 75"/>
                      <a:gd name="T9" fmla="*/ 269 h 269"/>
                      <a:gd name="T10" fmla="*/ 0 w 75"/>
                      <a:gd name="T11" fmla="*/ 140 h 269"/>
                      <a:gd name="T12" fmla="*/ 74 w 75"/>
                      <a:gd name="T13" fmla="*/ 138 h 269"/>
                      <a:gd name="T14" fmla="*/ 74 w 75"/>
                      <a:gd name="T15" fmla="*/ 138 h 269"/>
                      <a:gd name="T16" fmla="*/ 0 w 75"/>
                      <a:gd name="T17" fmla="*/ 140 h 269"/>
                      <a:gd name="T18" fmla="*/ 12 w 75"/>
                      <a:gd name="T19" fmla="*/ 118 h 269"/>
                      <a:gd name="T20" fmla="*/ 64 w 75"/>
                      <a:gd name="T21" fmla="*/ 117 h 269"/>
                      <a:gd name="T22" fmla="*/ 64 w 75"/>
                      <a:gd name="T23" fmla="*/ 134 h 269"/>
                      <a:gd name="T24" fmla="*/ 12 w 75"/>
                      <a:gd name="T25" fmla="*/ 135 h 269"/>
                      <a:gd name="T26" fmla="*/ 12 w 75"/>
                      <a:gd name="T27" fmla="*/ 118 h 269"/>
                      <a:gd name="T28" fmla="*/ 0 w 75"/>
                      <a:gd name="T29" fmla="*/ 112 h 269"/>
                      <a:gd name="T30" fmla="*/ 75 w 75"/>
                      <a:gd name="T31" fmla="*/ 110 h 269"/>
                      <a:gd name="T32" fmla="*/ 75 w 75"/>
                      <a:gd name="T33" fmla="*/ 110 h 269"/>
                      <a:gd name="T34" fmla="*/ 0 w 75"/>
                      <a:gd name="T35" fmla="*/ 112 h 269"/>
                      <a:gd name="T36" fmla="*/ 0 w 75"/>
                      <a:gd name="T37" fmla="*/ 74 h 269"/>
                      <a:gd name="T38" fmla="*/ 75 w 75"/>
                      <a:gd name="T39" fmla="*/ 74 h 269"/>
                      <a:gd name="T40" fmla="*/ 75 w 75"/>
                      <a:gd name="T41" fmla="*/ 74 h 269"/>
                      <a:gd name="T42" fmla="*/ 0 w 75"/>
                      <a:gd name="T43" fmla="*/ 74 h 269"/>
                      <a:gd name="T44" fmla="*/ 0 w 75"/>
                      <a:gd name="T45" fmla="*/ 34 h 269"/>
                      <a:gd name="T46" fmla="*/ 75 w 75"/>
                      <a:gd name="T47" fmla="*/ 36 h 269"/>
                      <a:gd name="T48" fmla="*/ 75 w 75"/>
                      <a:gd name="T49" fmla="*/ 36 h 269"/>
                      <a:gd name="T50" fmla="*/ 0 w 75"/>
                      <a:gd name="T51" fmla="*/ 34 h 269"/>
                      <a:gd name="T52" fmla="*/ 1 w 75"/>
                      <a:gd name="T53" fmla="*/ 16 h 269"/>
                      <a:gd name="T54" fmla="*/ 77 w 75"/>
                      <a:gd name="T55" fmla="*/ 18 h 269"/>
                      <a:gd name="T56" fmla="*/ 77 w 75"/>
                      <a:gd name="T57" fmla="*/ 18 h 269"/>
                      <a:gd name="T58" fmla="*/ 1 w 75"/>
                      <a:gd name="T59" fmla="*/ 16 h 269"/>
                      <a:gd name="T60" fmla="*/ 1 w 75"/>
                      <a:gd name="T61" fmla="*/ 0 h 269"/>
                      <a:gd name="T62" fmla="*/ 77 w 75"/>
                      <a:gd name="T63" fmla="*/ 2 h 269"/>
                      <a:gd name="T64" fmla="*/ 77 w 75"/>
                      <a:gd name="T65" fmla="*/ 2 h 269"/>
                      <a:gd name="T66" fmla="*/ 1 w 75"/>
                      <a:gd name="T67" fmla="*/ 0 h 269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5"/>
                      <a:gd name="T103" fmla="*/ 0 h 269"/>
                      <a:gd name="T104" fmla="*/ 75 w 75"/>
                      <a:gd name="T105" fmla="*/ 269 h 269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5" h="269">
                        <a:moveTo>
                          <a:pt x="17" y="269"/>
                        </a:moveTo>
                        <a:lnTo>
                          <a:pt x="17" y="254"/>
                        </a:lnTo>
                        <a:lnTo>
                          <a:pt x="55" y="249"/>
                        </a:lnTo>
                        <a:lnTo>
                          <a:pt x="55" y="264"/>
                        </a:lnTo>
                        <a:lnTo>
                          <a:pt x="17" y="269"/>
                        </a:lnTo>
                        <a:moveTo>
                          <a:pt x="0" y="140"/>
                        </a:moveTo>
                        <a:lnTo>
                          <a:pt x="72" y="138"/>
                        </a:lnTo>
                        <a:lnTo>
                          <a:pt x="0" y="140"/>
                        </a:lnTo>
                        <a:moveTo>
                          <a:pt x="12" y="118"/>
                        </a:moveTo>
                        <a:lnTo>
                          <a:pt x="62" y="117"/>
                        </a:lnTo>
                        <a:lnTo>
                          <a:pt x="62" y="134"/>
                        </a:lnTo>
                        <a:lnTo>
                          <a:pt x="12" y="135"/>
                        </a:lnTo>
                        <a:lnTo>
                          <a:pt x="12" y="118"/>
                        </a:lnTo>
                        <a:moveTo>
                          <a:pt x="0" y="112"/>
                        </a:moveTo>
                        <a:lnTo>
                          <a:pt x="73" y="110"/>
                        </a:lnTo>
                        <a:lnTo>
                          <a:pt x="0" y="112"/>
                        </a:lnTo>
                        <a:moveTo>
                          <a:pt x="0" y="74"/>
                        </a:moveTo>
                        <a:lnTo>
                          <a:pt x="73" y="74"/>
                        </a:lnTo>
                        <a:lnTo>
                          <a:pt x="0" y="74"/>
                        </a:lnTo>
                        <a:moveTo>
                          <a:pt x="0" y="34"/>
                        </a:moveTo>
                        <a:lnTo>
                          <a:pt x="73" y="36"/>
                        </a:lnTo>
                        <a:lnTo>
                          <a:pt x="0" y="34"/>
                        </a:lnTo>
                        <a:moveTo>
                          <a:pt x="1" y="16"/>
                        </a:moveTo>
                        <a:lnTo>
                          <a:pt x="75" y="18"/>
                        </a:lnTo>
                        <a:lnTo>
                          <a:pt x="1" y="16"/>
                        </a:lnTo>
                        <a:moveTo>
                          <a:pt x="1" y="0"/>
                        </a:moveTo>
                        <a:lnTo>
                          <a:pt x="75" y="2"/>
                        </a:lnTo>
                        <a:lnTo>
                          <a:pt x="1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32" name="Freeform 2425"/>
                  <p:cNvSpPr>
                    <a:spLocks noChangeArrowheads="1"/>
                  </p:cNvSpPr>
                  <p:nvPr/>
                </p:nvSpPr>
                <p:spPr bwMode="auto">
                  <a:xfrm>
                    <a:off x="369" y="215"/>
                    <a:ext cx="18" cy="69"/>
                  </a:xfrm>
                  <a:custGeom>
                    <a:avLst/>
                    <a:gdLst>
                      <a:gd name="T0" fmla="*/ 4 w 17"/>
                      <a:gd name="T1" fmla="*/ 11 h 69"/>
                      <a:gd name="T2" fmla="*/ 4 w 17"/>
                      <a:gd name="T3" fmla="*/ 5 h 69"/>
                      <a:gd name="T4" fmla="*/ 4 w 17"/>
                      <a:gd name="T5" fmla="*/ 2 h 69"/>
                      <a:gd name="T6" fmla="*/ 6 w 17"/>
                      <a:gd name="T7" fmla="*/ 1 h 69"/>
                      <a:gd name="T8" fmla="*/ 7 w 17"/>
                      <a:gd name="T9" fmla="*/ 0 h 69"/>
                      <a:gd name="T10" fmla="*/ 11 w 17"/>
                      <a:gd name="T11" fmla="*/ 0 h 69"/>
                      <a:gd name="T12" fmla="*/ 13 w 17"/>
                      <a:gd name="T13" fmla="*/ 1 h 69"/>
                      <a:gd name="T14" fmla="*/ 14 w 17"/>
                      <a:gd name="T15" fmla="*/ 2 h 69"/>
                      <a:gd name="T16" fmla="*/ 15 w 17"/>
                      <a:gd name="T17" fmla="*/ 4 h 69"/>
                      <a:gd name="T18" fmla="*/ 15 w 17"/>
                      <a:gd name="T19" fmla="*/ 10 h 69"/>
                      <a:gd name="T20" fmla="*/ 18 w 17"/>
                      <a:gd name="T21" fmla="*/ 14 h 69"/>
                      <a:gd name="T22" fmla="*/ 19 w 17"/>
                      <a:gd name="T23" fmla="*/ 19 h 69"/>
                      <a:gd name="T24" fmla="*/ 19 w 17"/>
                      <a:gd name="T25" fmla="*/ 24 h 69"/>
                      <a:gd name="T26" fmla="*/ 17 w 17"/>
                      <a:gd name="T27" fmla="*/ 29 h 69"/>
                      <a:gd name="T28" fmla="*/ 14 w 17"/>
                      <a:gd name="T29" fmla="*/ 33 h 69"/>
                      <a:gd name="T30" fmla="*/ 14 w 17"/>
                      <a:gd name="T31" fmla="*/ 65 h 69"/>
                      <a:gd name="T32" fmla="*/ 14 w 17"/>
                      <a:gd name="T33" fmla="*/ 67 h 69"/>
                      <a:gd name="T34" fmla="*/ 12 w 17"/>
                      <a:gd name="T35" fmla="*/ 68 h 69"/>
                      <a:gd name="T36" fmla="*/ 11 w 17"/>
                      <a:gd name="T37" fmla="*/ 69 h 69"/>
                      <a:gd name="T38" fmla="*/ 7 w 17"/>
                      <a:gd name="T39" fmla="*/ 69 h 69"/>
                      <a:gd name="T40" fmla="*/ 6 w 17"/>
                      <a:gd name="T41" fmla="*/ 68 h 69"/>
                      <a:gd name="T42" fmla="*/ 4 w 17"/>
                      <a:gd name="T43" fmla="*/ 66 h 69"/>
                      <a:gd name="T44" fmla="*/ 4 w 17"/>
                      <a:gd name="T45" fmla="*/ 64 h 69"/>
                      <a:gd name="T46" fmla="*/ 4 w 17"/>
                      <a:gd name="T47" fmla="*/ 33 h 69"/>
                      <a:gd name="T48" fmla="*/ 1 w 17"/>
                      <a:gd name="T49" fmla="*/ 28 h 69"/>
                      <a:gd name="T50" fmla="*/ 0 w 17"/>
                      <a:gd name="T51" fmla="*/ 22 h 69"/>
                      <a:gd name="T52" fmla="*/ 1 w 17"/>
                      <a:gd name="T53" fmla="*/ 16 h 69"/>
                      <a:gd name="T54" fmla="*/ 4 w 17"/>
                      <a:gd name="T55" fmla="*/ 11 h 69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7"/>
                      <a:gd name="T85" fmla="*/ 0 h 69"/>
                      <a:gd name="T86" fmla="*/ 17 w 17"/>
                      <a:gd name="T87" fmla="*/ 69 h 69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7" h="69">
                        <a:moveTo>
                          <a:pt x="4" y="11"/>
                        </a:moveTo>
                        <a:lnTo>
                          <a:pt x="4" y="5"/>
                        </a:lnTo>
                        <a:cubicBezTo>
                          <a:pt x="4" y="5"/>
                          <a:pt x="4" y="3"/>
                          <a:pt x="4" y="2"/>
                        </a:cubicBezTo>
                        <a:cubicBezTo>
                          <a:pt x="4" y="2"/>
                          <a:pt x="5" y="1"/>
                          <a:pt x="6" y="1"/>
                        </a:cubicBezTo>
                        <a:cubicBezTo>
                          <a:pt x="6" y="1"/>
                          <a:pt x="6" y="0"/>
                          <a:pt x="7" y="0"/>
                        </a:cubicBezTo>
                        <a:cubicBezTo>
                          <a:pt x="7" y="0"/>
                          <a:pt x="8" y="0"/>
                          <a:pt x="9" y="0"/>
                        </a:cubicBezTo>
                        <a:cubicBezTo>
                          <a:pt x="9" y="0"/>
                          <a:pt x="10" y="0"/>
                          <a:pt x="11" y="1"/>
                        </a:cubicBezTo>
                        <a:cubicBezTo>
                          <a:pt x="11" y="1"/>
                          <a:pt x="12" y="1"/>
                          <a:pt x="12" y="2"/>
                        </a:cubicBezTo>
                        <a:cubicBezTo>
                          <a:pt x="12" y="2"/>
                          <a:pt x="13" y="3"/>
                          <a:pt x="13" y="4"/>
                        </a:cubicBezTo>
                        <a:lnTo>
                          <a:pt x="13" y="10"/>
                        </a:lnTo>
                        <a:cubicBezTo>
                          <a:pt x="13" y="10"/>
                          <a:pt x="14" y="12"/>
                          <a:pt x="16" y="14"/>
                        </a:cubicBezTo>
                        <a:cubicBezTo>
                          <a:pt x="16" y="14"/>
                          <a:pt x="17" y="16"/>
                          <a:pt x="17" y="19"/>
                        </a:cubicBezTo>
                        <a:cubicBezTo>
                          <a:pt x="17" y="19"/>
                          <a:pt x="18" y="22"/>
                          <a:pt x="17" y="24"/>
                        </a:cubicBezTo>
                        <a:cubicBezTo>
                          <a:pt x="17" y="24"/>
                          <a:pt x="17" y="27"/>
                          <a:pt x="15" y="29"/>
                        </a:cubicBezTo>
                        <a:cubicBezTo>
                          <a:pt x="15" y="29"/>
                          <a:pt x="14" y="32"/>
                          <a:pt x="12" y="33"/>
                        </a:cubicBezTo>
                        <a:lnTo>
                          <a:pt x="12" y="65"/>
                        </a:lnTo>
                        <a:cubicBezTo>
                          <a:pt x="12" y="65"/>
                          <a:pt x="12" y="66"/>
                          <a:pt x="12" y="67"/>
                        </a:cubicBezTo>
                        <a:cubicBezTo>
                          <a:pt x="12" y="67"/>
                          <a:pt x="11" y="67"/>
                          <a:pt x="10" y="68"/>
                        </a:cubicBezTo>
                        <a:cubicBezTo>
                          <a:pt x="10" y="68"/>
                          <a:pt x="10" y="69"/>
                          <a:pt x="9" y="69"/>
                        </a:cubicBezTo>
                        <a:cubicBezTo>
                          <a:pt x="9" y="69"/>
                          <a:pt x="8" y="69"/>
                          <a:pt x="7" y="69"/>
                        </a:cubicBezTo>
                        <a:cubicBezTo>
                          <a:pt x="7" y="69"/>
                          <a:pt x="6" y="68"/>
                          <a:pt x="6" y="68"/>
                        </a:cubicBezTo>
                        <a:cubicBezTo>
                          <a:pt x="6" y="68"/>
                          <a:pt x="5" y="67"/>
                          <a:pt x="4" y="66"/>
                        </a:cubicBezTo>
                        <a:cubicBezTo>
                          <a:pt x="4" y="66"/>
                          <a:pt x="4" y="65"/>
                          <a:pt x="4" y="64"/>
                        </a:cubicBezTo>
                        <a:lnTo>
                          <a:pt x="4" y="33"/>
                        </a:lnTo>
                        <a:cubicBezTo>
                          <a:pt x="4" y="33"/>
                          <a:pt x="2" y="31"/>
                          <a:pt x="1" y="28"/>
                        </a:cubicBezTo>
                        <a:cubicBezTo>
                          <a:pt x="1" y="28"/>
                          <a:pt x="0" y="25"/>
                          <a:pt x="0" y="22"/>
                        </a:cubicBezTo>
                        <a:cubicBezTo>
                          <a:pt x="0" y="22"/>
                          <a:pt x="0" y="19"/>
                          <a:pt x="1" y="16"/>
                        </a:cubicBezTo>
                        <a:cubicBezTo>
                          <a:pt x="1" y="16"/>
                          <a:pt x="2" y="13"/>
                          <a:pt x="4" y="11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33" name="Freeform 2426"/>
                  <p:cNvSpPr>
                    <a:spLocks noChangeArrowheads="1"/>
                  </p:cNvSpPr>
                  <p:nvPr/>
                </p:nvSpPr>
                <p:spPr bwMode="auto">
                  <a:xfrm>
                    <a:off x="439" y="366"/>
                    <a:ext cx="70" cy="42"/>
                  </a:xfrm>
                  <a:custGeom>
                    <a:avLst/>
                    <a:gdLst>
                      <a:gd name="T0" fmla="*/ 0 w 70"/>
                      <a:gd name="T1" fmla="*/ 15 h 41"/>
                      <a:gd name="T2" fmla="*/ 28 w 70"/>
                      <a:gd name="T3" fmla="*/ 3 h 41"/>
                      <a:gd name="T4" fmla="*/ 50 w 70"/>
                      <a:gd name="T5" fmla="*/ 3 h 41"/>
                      <a:gd name="T6" fmla="*/ 69 w 70"/>
                      <a:gd name="T7" fmla="*/ 26 h 41"/>
                      <a:gd name="T8" fmla="*/ 70 w 70"/>
                      <a:gd name="T9" fmla="*/ 32 h 41"/>
                      <a:gd name="T10" fmla="*/ 69 w 70"/>
                      <a:gd name="T11" fmla="*/ 37 h 41"/>
                      <a:gd name="T12" fmla="*/ 40 w 70"/>
                      <a:gd name="T13" fmla="*/ 44 h 41"/>
                      <a:gd name="T14" fmla="*/ 1 w 70"/>
                      <a:gd name="T15" fmla="*/ 28 h 41"/>
                      <a:gd name="T16" fmla="*/ 0 w 70"/>
                      <a:gd name="T17" fmla="*/ 15 h 4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0"/>
                      <a:gd name="T28" fmla="*/ 0 h 41"/>
                      <a:gd name="T29" fmla="*/ 70 w 70"/>
                      <a:gd name="T30" fmla="*/ 41 h 4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0" h="41">
                        <a:moveTo>
                          <a:pt x="0" y="15"/>
                        </a:moveTo>
                        <a:cubicBezTo>
                          <a:pt x="0" y="15"/>
                          <a:pt x="14" y="8"/>
                          <a:pt x="28" y="3"/>
                        </a:cubicBezTo>
                        <a:cubicBezTo>
                          <a:pt x="28" y="3"/>
                          <a:pt x="39" y="0"/>
                          <a:pt x="50" y="3"/>
                        </a:cubicBezTo>
                        <a:cubicBezTo>
                          <a:pt x="50" y="3"/>
                          <a:pt x="61" y="11"/>
                          <a:pt x="69" y="24"/>
                        </a:cubicBezTo>
                        <a:cubicBezTo>
                          <a:pt x="69" y="24"/>
                          <a:pt x="70" y="26"/>
                          <a:pt x="70" y="30"/>
                        </a:cubicBezTo>
                        <a:cubicBezTo>
                          <a:pt x="70" y="30"/>
                          <a:pt x="70" y="33"/>
                          <a:pt x="69" y="35"/>
                        </a:cubicBezTo>
                        <a:cubicBezTo>
                          <a:pt x="69" y="35"/>
                          <a:pt x="56" y="45"/>
                          <a:pt x="40" y="42"/>
                        </a:cubicBezTo>
                        <a:lnTo>
                          <a:pt x="1" y="26"/>
                        </a:lnTo>
                        <a:lnTo>
                          <a:pt x="0" y="1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C1C2C4"/>
                      </a:gs>
                      <a:gs pos="50000">
                        <a:srgbClr val="E8E8E8"/>
                      </a:gs>
                      <a:gs pos="100000">
                        <a:srgbClr val="C1C2C4"/>
                      </a:gs>
                    </a:gsLst>
                    <a:lin ang="5400000" scaled="1"/>
                  </a:grad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34" name="Freeform 2427"/>
                  <p:cNvSpPr>
                    <a:spLocks noChangeArrowheads="1"/>
                  </p:cNvSpPr>
                  <p:nvPr/>
                </p:nvSpPr>
                <p:spPr bwMode="auto">
                  <a:xfrm>
                    <a:off x="437" y="374"/>
                    <a:ext cx="45" cy="33"/>
                  </a:xfrm>
                  <a:custGeom>
                    <a:avLst/>
                    <a:gdLst>
                      <a:gd name="T0" fmla="*/ 24 w 44"/>
                      <a:gd name="T1" fmla="*/ 0 h 33"/>
                      <a:gd name="T2" fmla="*/ 25 w 44"/>
                      <a:gd name="T3" fmla="*/ 0 h 33"/>
                      <a:gd name="T4" fmla="*/ 26 w 44"/>
                      <a:gd name="T5" fmla="*/ 0 h 33"/>
                      <a:gd name="T6" fmla="*/ 27 w 44"/>
                      <a:gd name="T7" fmla="*/ 0 h 33"/>
                      <a:gd name="T8" fmla="*/ 29 w 44"/>
                      <a:gd name="T9" fmla="*/ 0 h 33"/>
                      <a:gd name="T10" fmla="*/ 30 w 44"/>
                      <a:gd name="T11" fmla="*/ 0 h 33"/>
                      <a:gd name="T12" fmla="*/ 31 w 44"/>
                      <a:gd name="T13" fmla="*/ 0 h 33"/>
                      <a:gd name="T14" fmla="*/ 32 w 44"/>
                      <a:gd name="T15" fmla="*/ 0 h 33"/>
                      <a:gd name="T16" fmla="*/ 33 w 44"/>
                      <a:gd name="T17" fmla="*/ 1 h 33"/>
                      <a:gd name="T18" fmla="*/ 35 w 44"/>
                      <a:gd name="T19" fmla="*/ 1 h 33"/>
                      <a:gd name="T20" fmla="*/ 36 w 44"/>
                      <a:gd name="T21" fmla="*/ 2 h 33"/>
                      <a:gd name="T22" fmla="*/ 37 w 44"/>
                      <a:gd name="T23" fmla="*/ 2 h 33"/>
                      <a:gd name="T24" fmla="*/ 38 w 44"/>
                      <a:gd name="T25" fmla="*/ 3 h 33"/>
                      <a:gd name="T26" fmla="*/ 39 w 44"/>
                      <a:gd name="T27" fmla="*/ 5 h 33"/>
                      <a:gd name="T28" fmla="*/ 41 w 44"/>
                      <a:gd name="T29" fmla="*/ 7 h 33"/>
                      <a:gd name="T30" fmla="*/ 42 w 44"/>
                      <a:gd name="T31" fmla="*/ 9 h 33"/>
                      <a:gd name="T32" fmla="*/ 43 w 44"/>
                      <a:gd name="T33" fmla="*/ 11 h 33"/>
                      <a:gd name="T34" fmla="*/ 44 w 44"/>
                      <a:gd name="T35" fmla="*/ 14 h 33"/>
                      <a:gd name="T36" fmla="*/ 45 w 44"/>
                      <a:gd name="T37" fmla="*/ 16 h 33"/>
                      <a:gd name="T38" fmla="*/ 46 w 44"/>
                      <a:gd name="T39" fmla="*/ 17 h 33"/>
                      <a:gd name="T40" fmla="*/ 46 w 44"/>
                      <a:gd name="T41" fmla="*/ 18 h 33"/>
                      <a:gd name="T42" fmla="*/ 46 w 44"/>
                      <a:gd name="T43" fmla="*/ 20 h 33"/>
                      <a:gd name="T44" fmla="*/ 46 w 44"/>
                      <a:gd name="T45" fmla="*/ 21 h 33"/>
                      <a:gd name="T46" fmla="*/ 46 w 44"/>
                      <a:gd name="T47" fmla="*/ 22 h 33"/>
                      <a:gd name="T48" fmla="*/ 46 w 44"/>
                      <a:gd name="T49" fmla="*/ 23 h 33"/>
                      <a:gd name="T50" fmla="*/ 46 w 44"/>
                      <a:gd name="T51" fmla="*/ 24 h 33"/>
                      <a:gd name="T52" fmla="*/ 46 w 44"/>
                      <a:gd name="T53" fmla="*/ 25 h 33"/>
                      <a:gd name="T54" fmla="*/ 45 w 44"/>
                      <a:gd name="T55" fmla="*/ 26 h 33"/>
                      <a:gd name="T56" fmla="*/ 45 w 44"/>
                      <a:gd name="T57" fmla="*/ 27 h 33"/>
                      <a:gd name="T58" fmla="*/ 45 w 44"/>
                      <a:gd name="T59" fmla="*/ 28 h 33"/>
                      <a:gd name="T60" fmla="*/ 44 w 44"/>
                      <a:gd name="T61" fmla="*/ 29 h 33"/>
                      <a:gd name="T62" fmla="*/ 44 w 44"/>
                      <a:gd name="T63" fmla="*/ 30 h 33"/>
                      <a:gd name="T64" fmla="*/ 43 w 44"/>
                      <a:gd name="T65" fmla="*/ 31 h 33"/>
                      <a:gd name="T66" fmla="*/ 43 w 44"/>
                      <a:gd name="T67" fmla="*/ 32 h 33"/>
                      <a:gd name="T68" fmla="*/ 1 w 44"/>
                      <a:gd name="T69" fmla="*/ 16 h 33"/>
                      <a:gd name="T70" fmla="*/ 1 w 44"/>
                      <a:gd name="T71" fmla="*/ 16 h 33"/>
                      <a:gd name="T72" fmla="*/ 0 w 44"/>
                      <a:gd name="T73" fmla="*/ 15 h 33"/>
                      <a:gd name="T74" fmla="*/ 0 w 44"/>
                      <a:gd name="T75" fmla="*/ 14 h 33"/>
                      <a:gd name="T76" fmla="*/ 0 w 44"/>
                      <a:gd name="T77" fmla="*/ 13 h 33"/>
                      <a:gd name="T78" fmla="*/ 0 w 44"/>
                      <a:gd name="T79" fmla="*/ 13 h 33"/>
                      <a:gd name="T80" fmla="*/ 0 w 44"/>
                      <a:gd name="T81" fmla="*/ 12 h 33"/>
                      <a:gd name="T82" fmla="*/ 0 w 44"/>
                      <a:gd name="T83" fmla="*/ 11 h 33"/>
                      <a:gd name="T84" fmla="*/ 0 w 44"/>
                      <a:gd name="T85" fmla="*/ 10 h 33"/>
                      <a:gd name="T86" fmla="*/ 0 w 44"/>
                      <a:gd name="T87" fmla="*/ 9 h 33"/>
                      <a:gd name="T88" fmla="*/ 0 w 44"/>
                      <a:gd name="T89" fmla="*/ 9 h 33"/>
                      <a:gd name="T90" fmla="*/ 0 w 44"/>
                      <a:gd name="T91" fmla="*/ 8 h 33"/>
                      <a:gd name="T92" fmla="*/ 0 w 44"/>
                      <a:gd name="T93" fmla="*/ 7 h 33"/>
                      <a:gd name="T94" fmla="*/ 0 w 44"/>
                      <a:gd name="T95" fmla="*/ 6 h 33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44"/>
                      <a:gd name="T145" fmla="*/ 0 h 33"/>
                      <a:gd name="T146" fmla="*/ 44 w 44"/>
                      <a:gd name="T147" fmla="*/ 33 h 33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44" h="33">
                        <a:moveTo>
                          <a:pt x="0" y="6"/>
                        </a:moveTo>
                        <a:lnTo>
                          <a:pt x="21" y="0"/>
                        </a:lnTo>
                        <a:lnTo>
                          <a:pt x="22" y="0"/>
                        </a:lnTo>
                        <a:lnTo>
                          <a:pt x="23" y="0"/>
                        </a:lnTo>
                        <a:lnTo>
                          <a:pt x="24" y="0"/>
                        </a:lnTo>
                        <a:lnTo>
                          <a:pt x="25" y="0"/>
                        </a:lnTo>
                        <a:lnTo>
                          <a:pt x="26" y="0"/>
                        </a:lnTo>
                        <a:lnTo>
                          <a:pt x="27" y="0"/>
                        </a:lnTo>
                        <a:lnTo>
                          <a:pt x="28" y="0"/>
                        </a:lnTo>
                        <a:lnTo>
                          <a:pt x="29" y="0"/>
                        </a:lnTo>
                        <a:lnTo>
                          <a:pt x="30" y="0"/>
                        </a:lnTo>
                        <a:lnTo>
                          <a:pt x="31" y="0"/>
                        </a:lnTo>
                        <a:lnTo>
                          <a:pt x="31" y="1"/>
                        </a:lnTo>
                        <a:lnTo>
                          <a:pt x="32" y="1"/>
                        </a:lnTo>
                        <a:lnTo>
                          <a:pt x="33" y="1"/>
                        </a:lnTo>
                        <a:lnTo>
                          <a:pt x="33" y="2"/>
                        </a:lnTo>
                        <a:lnTo>
                          <a:pt x="34" y="2"/>
                        </a:lnTo>
                        <a:lnTo>
                          <a:pt x="35" y="2"/>
                        </a:lnTo>
                        <a:lnTo>
                          <a:pt x="35" y="3"/>
                        </a:lnTo>
                        <a:lnTo>
                          <a:pt x="36" y="3"/>
                        </a:lnTo>
                        <a:lnTo>
                          <a:pt x="36" y="4"/>
                        </a:lnTo>
                        <a:lnTo>
                          <a:pt x="37" y="4"/>
                        </a:lnTo>
                        <a:lnTo>
                          <a:pt x="37" y="5"/>
                        </a:lnTo>
                        <a:lnTo>
                          <a:pt x="38" y="6"/>
                        </a:lnTo>
                        <a:lnTo>
                          <a:pt x="39" y="7"/>
                        </a:lnTo>
                        <a:lnTo>
                          <a:pt x="39" y="8"/>
                        </a:lnTo>
                        <a:lnTo>
                          <a:pt x="40" y="8"/>
                        </a:lnTo>
                        <a:lnTo>
                          <a:pt x="40" y="9"/>
                        </a:lnTo>
                        <a:lnTo>
                          <a:pt x="40" y="10"/>
                        </a:lnTo>
                        <a:lnTo>
                          <a:pt x="41" y="10"/>
                        </a:lnTo>
                        <a:lnTo>
                          <a:pt x="41" y="11"/>
                        </a:lnTo>
                        <a:lnTo>
                          <a:pt x="42" y="12"/>
                        </a:lnTo>
                        <a:lnTo>
                          <a:pt x="42" y="13"/>
                        </a:lnTo>
                        <a:lnTo>
                          <a:pt x="42" y="14"/>
                        </a:lnTo>
                        <a:lnTo>
                          <a:pt x="43" y="14"/>
                        </a:lnTo>
                        <a:lnTo>
                          <a:pt x="43" y="15"/>
                        </a:lnTo>
                        <a:lnTo>
                          <a:pt x="43" y="16"/>
                        </a:lnTo>
                        <a:lnTo>
                          <a:pt x="43" y="17"/>
                        </a:lnTo>
                        <a:lnTo>
                          <a:pt x="44" y="17"/>
                        </a:lnTo>
                        <a:lnTo>
                          <a:pt x="44" y="18"/>
                        </a:lnTo>
                        <a:lnTo>
                          <a:pt x="44" y="19"/>
                        </a:lnTo>
                        <a:lnTo>
                          <a:pt x="44" y="20"/>
                        </a:lnTo>
                        <a:lnTo>
                          <a:pt x="44" y="21"/>
                        </a:lnTo>
                        <a:lnTo>
                          <a:pt x="44" y="22"/>
                        </a:lnTo>
                        <a:lnTo>
                          <a:pt x="44" y="23"/>
                        </a:lnTo>
                        <a:lnTo>
                          <a:pt x="44" y="24"/>
                        </a:lnTo>
                        <a:lnTo>
                          <a:pt x="44" y="25"/>
                        </a:lnTo>
                        <a:lnTo>
                          <a:pt x="44" y="26"/>
                        </a:lnTo>
                        <a:lnTo>
                          <a:pt x="43" y="26"/>
                        </a:lnTo>
                        <a:lnTo>
                          <a:pt x="43" y="27"/>
                        </a:lnTo>
                        <a:lnTo>
                          <a:pt x="43" y="28"/>
                        </a:lnTo>
                        <a:lnTo>
                          <a:pt x="43" y="29"/>
                        </a:lnTo>
                        <a:lnTo>
                          <a:pt x="42" y="29"/>
                        </a:lnTo>
                        <a:lnTo>
                          <a:pt x="42" y="30"/>
                        </a:lnTo>
                        <a:lnTo>
                          <a:pt x="42" y="31"/>
                        </a:lnTo>
                        <a:lnTo>
                          <a:pt x="41" y="31"/>
                        </a:lnTo>
                        <a:lnTo>
                          <a:pt x="41" y="32"/>
                        </a:lnTo>
                        <a:lnTo>
                          <a:pt x="41" y="33"/>
                        </a:lnTo>
                        <a:lnTo>
                          <a:pt x="1" y="17"/>
                        </a:lnTo>
                        <a:lnTo>
                          <a:pt x="1" y="16"/>
                        </a:lnTo>
                        <a:lnTo>
                          <a:pt x="1" y="15"/>
                        </a:lnTo>
                        <a:lnTo>
                          <a:pt x="0" y="15"/>
                        </a:lnTo>
                        <a:lnTo>
                          <a:pt x="0" y="14"/>
                        </a:lnTo>
                        <a:lnTo>
                          <a:pt x="0" y="13"/>
                        </a:lnTo>
                        <a:lnTo>
                          <a:pt x="0" y="12"/>
                        </a:lnTo>
                        <a:lnTo>
                          <a:pt x="0" y="11"/>
                        </a:lnTo>
                        <a:lnTo>
                          <a:pt x="0" y="10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35" name="Freeform 2428"/>
                  <p:cNvSpPr>
                    <a:spLocks noChangeArrowheads="1"/>
                  </p:cNvSpPr>
                  <p:nvPr/>
                </p:nvSpPr>
                <p:spPr bwMode="auto">
                  <a:xfrm>
                    <a:off x="438" y="382"/>
                    <a:ext cx="36" cy="20"/>
                  </a:xfrm>
                  <a:custGeom>
                    <a:avLst/>
                    <a:gdLst>
                      <a:gd name="T0" fmla="*/ 0 w 36"/>
                      <a:gd name="T1" fmla="*/ 0 h 20"/>
                      <a:gd name="T2" fmla="*/ 21 w 36"/>
                      <a:gd name="T3" fmla="*/ 0 h 20"/>
                      <a:gd name="T4" fmla="*/ 34 w 36"/>
                      <a:gd name="T5" fmla="*/ 9 h 20"/>
                      <a:gd name="T6" fmla="*/ 36 w 36"/>
                      <a:gd name="T7" fmla="*/ 14 h 20"/>
                      <a:gd name="T8" fmla="*/ 34 w 36"/>
                      <a:gd name="T9" fmla="*/ 19 h 20"/>
                      <a:gd name="T10" fmla="*/ 31 w 36"/>
                      <a:gd name="T11" fmla="*/ 20 h 20"/>
                      <a:gd name="T12" fmla="*/ 27 w 36"/>
                      <a:gd name="T13" fmla="*/ 19 h 20"/>
                      <a:gd name="T14" fmla="*/ 2 w 36"/>
                      <a:gd name="T15" fmla="*/ 9 h 20"/>
                      <a:gd name="T16" fmla="*/ 0 w 36"/>
                      <a:gd name="T17" fmla="*/ 6 h 20"/>
                      <a:gd name="T18" fmla="*/ 0 w 36"/>
                      <a:gd name="T19" fmla="*/ 3 h 20"/>
                      <a:gd name="T20" fmla="*/ 0 w 36"/>
                      <a:gd name="T21" fmla="*/ 0 h 2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6"/>
                      <a:gd name="T34" fmla="*/ 0 h 20"/>
                      <a:gd name="T35" fmla="*/ 36 w 36"/>
                      <a:gd name="T36" fmla="*/ 20 h 2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6" h="20">
                        <a:moveTo>
                          <a:pt x="0" y="0"/>
                        </a:moveTo>
                        <a:lnTo>
                          <a:pt x="21" y="0"/>
                        </a:lnTo>
                        <a:cubicBezTo>
                          <a:pt x="21" y="0"/>
                          <a:pt x="29" y="2"/>
                          <a:pt x="34" y="9"/>
                        </a:cubicBezTo>
                        <a:cubicBezTo>
                          <a:pt x="34" y="9"/>
                          <a:pt x="36" y="11"/>
                          <a:pt x="36" y="14"/>
                        </a:cubicBezTo>
                        <a:cubicBezTo>
                          <a:pt x="36" y="14"/>
                          <a:pt x="36" y="16"/>
                          <a:pt x="34" y="19"/>
                        </a:cubicBezTo>
                        <a:cubicBezTo>
                          <a:pt x="34" y="19"/>
                          <a:pt x="33" y="20"/>
                          <a:pt x="31" y="20"/>
                        </a:cubicBezTo>
                        <a:cubicBezTo>
                          <a:pt x="31" y="20"/>
                          <a:pt x="28" y="20"/>
                          <a:pt x="27" y="19"/>
                        </a:cubicBezTo>
                        <a:lnTo>
                          <a:pt x="2" y="9"/>
                        </a:lnTo>
                        <a:cubicBezTo>
                          <a:pt x="2" y="9"/>
                          <a:pt x="1" y="8"/>
                          <a:pt x="0" y="6"/>
                        </a:cubicBezTo>
                        <a:cubicBezTo>
                          <a:pt x="0" y="6"/>
                          <a:pt x="0" y="5"/>
                          <a:pt x="0" y="3"/>
                        </a:cubicBezTo>
                        <a:cubicBezTo>
                          <a:pt x="0" y="3"/>
                          <a:pt x="0" y="2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36" name="Freeform 2429"/>
                  <p:cNvSpPr>
                    <a:spLocks noChangeArrowheads="1"/>
                  </p:cNvSpPr>
                  <p:nvPr/>
                </p:nvSpPr>
                <p:spPr bwMode="auto">
                  <a:xfrm>
                    <a:off x="439" y="371"/>
                    <a:ext cx="33" cy="8"/>
                  </a:xfrm>
                  <a:custGeom>
                    <a:avLst/>
                    <a:gdLst>
                      <a:gd name="T0" fmla="*/ 34 w 32"/>
                      <a:gd name="T1" fmla="*/ 0 h 8"/>
                      <a:gd name="T2" fmla="*/ 0 w 32"/>
                      <a:gd name="T3" fmla="*/ 8 h 8"/>
                      <a:gd name="T4" fmla="*/ 34 w 32"/>
                      <a:gd name="T5" fmla="*/ 3 h 8"/>
                      <a:gd name="T6" fmla="*/ 34 w 32"/>
                      <a:gd name="T7" fmla="*/ 0 h 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"/>
                      <a:gd name="T13" fmla="*/ 0 h 8"/>
                      <a:gd name="T14" fmla="*/ 32 w 32"/>
                      <a:gd name="T15" fmla="*/ 8 h 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" h="8">
                        <a:moveTo>
                          <a:pt x="32" y="0"/>
                        </a:moveTo>
                        <a:cubicBezTo>
                          <a:pt x="32" y="0"/>
                          <a:pt x="15" y="0"/>
                          <a:pt x="0" y="8"/>
                        </a:cubicBezTo>
                        <a:cubicBezTo>
                          <a:pt x="0" y="8"/>
                          <a:pt x="15" y="3"/>
                          <a:pt x="32" y="3"/>
                        </a:cubicBezTo>
                        <a:lnTo>
                          <a:pt x="3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37" name="Freeform 2430"/>
                  <p:cNvSpPr>
                    <a:spLocks noChangeArrowheads="1"/>
                  </p:cNvSpPr>
                  <p:nvPr/>
                </p:nvSpPr>
                <p:spPr bwMode="auto">
                  <a:xfrm>
                    <a:off x="454" y="369"/>
                    <a:ext cx="8" cy="4"/>
                  </a:xfrm>
                  <a:custGeom>
                    <a:avLst/>
                    <a:gdLst>
                      <a:gd name="T0" fmla="*/ 0 w 7"/>
                      <a:gd name="T1" fmla="*/ 5 h 3"/>
                      <a:gd name="T2" fmla="*/ 9 w 7"/>
                      <a:gd name="T3" fmla="*/ 0 h 3"/>
                      <a:gd name="T4" fmla="*/ 6 w 7"/>
                      <a:gd name="T5" fmla="*/ 0 h 3"/>
                      <a:gd name="T6" fmla="*/ 2 w 7"/>
                      <a:gd name="T7" fmla="*/ 1 h 3"/>
                      <a:gd name="T8" fmla="*/ 0 w 7"/>
                      <a:gd name="T9" fmla="*/ 5 h 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3"/>
                      <a:gd name="T17" fmla="*/ 7 w 7"/>
                      <a:gd name="T18" fmla="*/ 3 h 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3">
                        <a:moveTo>
                          <a:pt x="0" y="3"/>
                        </a:moveTo>
                        <a:cubicBezTo>
                          <a:pt x="0" y="3"/>
                          <a:pt x="4" y="4"/>
                          <a:pt x="7" y="0"/>
                        </a:cubicBezTo>
                        <a:cubicBezTo>
                          <a:pt x="7" y="0"/>
                          <a:pt x="6" y="0"/>
                          <a:pt x="4" y="0"/>
                        </a:cubicBezTo>
                        <a:cubicBezTo>
                          <a:pt x="4" y="0"/>
                          <a:pt x="3" y="0"/>
                          <a:pt x="2" y="1"/>
                        </a:cubicBezTo>
                        <a:cubicBezTo>
                          <a:pt x="2" y="1"/>
                          <a:pt x="0" y="2"/>
                          <a:pt x="0" y="3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2B2C2E"/>
                      </a:gs>
                      <a:gs pos="100000">
                        <a:srgbClr val="383A3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38" name="Freeform 2431"/>
                  <p:cNvSpPr>
                    <a:spLocks noChangeArrowheads="1"/>
                  </p:cNvSpPr>
                  <p:nvPr/>
                </p:nvSpPr>
                <p:spPr bwMode="auto">
                  <a:xfrm>
                    <a:off x="33" y="361"/>
                    <a:ext cx="422" cy="131"/>
                  </a:xfrm>
                  <a:custGeom>
                    <a:avLst/>
                    <a:gdLst>
                      <a:gd name="T0" fmla="*/ 57 w 421"/>
                      <a:gd name="T1" fmla="*/ 130 h 131"/>
                      <a:gd name="T2" fmla="*/ 423 w 421"/>
                      <a:gd name="T3" fmla="*/ 57 h 131"/>
                      <a:gd name="T4" fmla="*/ 414 w 421"/>
                      <a:gd name="T5" fmla="*/ 46 h 131"/>
                      <a:gd name="T6" fmla="*/ 334 w 421"/>
                      <a:gd name="T7" fmla="*/ 13 h 131"/>
                      <a:gd name="T8" fmla="*/ 333 w 421"/>
                      <a:gd name="T9" fmla="*/ 6 h 131"/>
                      <a:gd name="T10" fmla="*/ 322 w 421"/>
                      <a:gd name="T11" fmla="*/ 0 h 131"/>
                      <a:gd name="T12" fmla="*/ 0 w 421"/>
                      <a:gd name="T13" fmla="*/ 47 h 131"/>
                      <a:gd name="T14" fmla="*/ 8 w 421"/>
                      <a:gd name="T15" fmla="*/ 55 h 131"/>
                      <a:gd name="T16" fmla="*/ 9 w 421"/>
                      <a:gd name="T17" fmla="*/ 62 h 131"/>
                      <a:gd name="T18" fmla="*/ 51 w 421"/>
                      <a:gd name="T19" fmla="*/ 117 h 131"/>
                      <a:gd name="T20" fmla="*/ 53 w 421"/>
                      <a:gd name="T21" fmla="*/ 131 h 131"/>
                      <a:gd name="T22" fmla="*/ 57 w 421"/>
                      <a:gd name="T23" fmla="*/ 130 h 13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421"/>
                      <a:gd name="T37" fmla="*/ 0 h 131"/>
                      <a:gd name="T38" fmla="*/ 421 w 421"/>
                      <a:gd name="T39" fmla="*/ 131 h 13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421" h="131">
                        <a:moveTo>
                          <a:pt x="57" y="130"/>
                        </a:moveTo>
                        <a:lnTo>
                          <a:pt x="421" y="57"/>
                        </a:lnTo>
                        <a:cubicBezTo>
                          <a:pt x="421" y="57"/>
                          <a:pt x="418" y="50"/>
                          <a:pt x="412" y="46"/>
                        </a:cubicBezTo>
                        <a:lnTo>
                          <a:pt x="332" y="13"/>
                        </a:lnTo>
                        <a:lnTo>
                          <a:pt x="331" y="6"/>
                        </a:lnTo>
                        <a:lnTo>
                          <a:pt x="320" y="0"/>
                        </a:lnTo>
                        <a:lnTo>
                          <a:pt x="0" y="47"/>
                        </a:lnTo>
                        <a:cubicBezTo>
                          <a:pt x="0" y="47"/>
                          <a:pt x="4" y="51"/>
                          <a:pt x="8" y="55"/>
                        </a:cubicBezTo>
                        <a:lnTo>
                          <a:pt x="9" y="62"/>
                        </a:lnTo>
                        <a:lnTo>
                          <a:pt x="51" y="117"/>
                        </a:lnTo>
                        <a:cubicBezTo>
                          <a:pt x="51" y="117"/>
                          <a:pt x="54" y="123"/>
                          <a:pt x="53" y="131"/>
                        </a:cubicBezTo>
                        <a:lnTo>
                          <a:pt x="57" y="13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8E989A"/>
                      </a:gs>
                      <a:gs pos="100000">
                        <a:srgbClr val="7C7D7F"/>
                      </a:gs>
                    </a:gsLst>
                    <a:lin ang="0" scaled="1"/>
                  </a:gradFill>
                  <a:ln w="9525">
                    <a:solidFill>
                      <a:srgbClr val="7D7D7D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39" name="Freeform 2432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408"/>
                    <a:ext cx="57" cy="84"/>
                  </a:xfrm>
                  <a:custGeom>
                    <a:avLst/>
                    <a:gdLst>
                      <a:gd name="T0" fmla="*/ 52 w 57"/>
                      <a:gd name="T1" fmla="*/ 84 h 84"/>
                      <a:gd name="T2" fmla="*/ 56 w 57"/>
                      <a:gd name="T3" fmla="*/ 84 h 84"/>
                      <a:gd name="T4" fmla="*/ 55 w 57"/>
                      <a:gd name="T5" fmla="*/ 71 h 84"/>
                      <a:gd name="T6" fmla="*/ 11 w 57"/>
                      <a:gd name="T7" fmla="*/ 16 h 84"/>
                      <a:gd name="T8" fmla="*/ 11 w 57"/>
                      <a:gd name="T9" fmla="*/ 8 h 84"/>
                      <a:gd name="T10" fmla="*/ 3 w 57"/>
                      <a:gd name="T11" fmla="*/ 0 h 84"/>
                      <a:gd name="T12" fmla="*/ 0 w 57"/>
                      <a:gd name="T13" fmla="*/ 0 h 84"/>
                      <a:gd name="T14" fmla="*/ 0 w 57"/>
                      <a:gd name="T15" fmla="*/ 15 h 84"/>
                      <a:gd name="T16" fmla="*/ 52 w 57"/>
                      <a:gd name="T17" fmla="*/ 84 h 8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7"/>
                      <a:gd name="T28" fmla="*/ 0 h 84"/>
                      <a:gd name="T29" fmla="*/ 57 w 57"/>
                      <a:gd name="T30" fmla="*/ 84 h 8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7" h="84">
                        <a:moveTo>
                          <a:pt x="52" y="84"/>
                        </a:moveTo>
                        <a:cubicBezTo>
                          <a:pt x="52" y="84"/>
                          <a:pt x="54" y="84"/>
                          <a:pt x="56" y="84"/>
                        </a:cubicBezTo>
                        <a:cubicBezTo>
                          <a:pt x="56" y="84"/>
                          <a:pt x="57" y="77"/>
                          <a:pt x="55" y="71"/>
                        </a:cubicBezTo>
                        <a:lnTo>
                          <a:pt x="11" y="16"/>
                        </a:lnTo>
                        <a:lnTo>
                          <a:pt x="11" y="8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5"/>
                        </a:lnTo>
                        <a:lnTo>
                          <a:pt x="52" y="84"/>
                        </a:lnTo>
                      </a:path>
                    </a:pathLst>
                  </a:custGeom>
                  <a:solidFill>
                    <a:srgbClr val="393836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40" name="Freeform 2433"/>
                  <p:cNvSpPr>
                    <a:spLocks noChangeArrowheads="1"/>
                  </p:cNvSpPr>
                  <p:nvPr/>
                </p:nvSpPr>
                <p:spPr bwMode="auto">
                  <a:xfrm>
                    <a:off x="351" y="360"/>
                    <a:ext cx="105" cy="58"/>
                  </a:xfrm>
                  <a:custGeom>
                    <a:avLst/>
                    <a:gdLst>
                      <a:gd name="T0" fmla="*/ 103 w 105"/>
                      <a:gd name="T1" fmla="*/ 59 h 57"/>
                      <a:gd name="T2" fmla="*/ 105 w 105"/>
                      <a:gd name="T3" fmla="*/ 59 h 57"/>
                      <a:gd name="T4" fmla="*/ 97 w 105"/>
                      <a:gd name="T5" fmla="*/ 49 h 57"/>
                      <a:gd name="T6" fmla="*/ 15 w 105"/>
                      <a:gd name="T7" fmla="*/ 12 h 57"/>
                      <a:gd name="T8" fmla="*/ 14 w 105"/>
                      <a:gd name="T9" fmla="*/ 6 h 57"/>
                      <a:gd name="T10" fmla="*/ 2 w 105"/>
                      <a:gd name="T11" fmla="*/ 0 h 57"/>
                      <a:gd name="T12" fmla="*/ 0 w 105"/>
                      <a:gd name="T13" fmla="*/ 0 h 57"/>
                      <a:gd name="T14" fmla="*/ 13 w 105"/>
                      <a:gd name="T15" fmla="*/ 7 h 57"/>
                      <a:gd name="T16" fmla="*/ 13 w 105"/>
                      <a:gd name="T17" fmla="*/ 13 h 57"/>
                      <a:gd name="T18" fmla="*/ 96 w 105"/>
                      <a:gd name="T19" fmla="*/ 51 h 57"/>
                      <a:gd name="T20" fmla="*/ 103 w 105"/>
                      <a:gd name="T21" fmla="*/ 59 h 5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5"/>
                      <a:gd name="T34" fmla="*/ 0 h 57"/>
                      <a:gd name="T35" fmla="*/ 105 w 105"/>
                      <a:gd name="T36" fmla="*/ 57 h 5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5" h="57">
                        <a:moveTo>
                          <a:pt x="103" y="57"/>
                        </a:moveTo>
                        <a:lnTo>
                          <a:pt x="105" y="57"/>
                        </a:lnTo>
                        <a:cubicBezTo>
                          <a:pt x="105" y="57"/>
                          <a:pt x="102" y="51"/>
                          <a:pt x="97" y="47"/>
                        </a:cubicBezTo>
                        <a:lnTo>
                          <a:pt x="15" y="12"/>
                        </a:lnTo>
                        <a:lnTo>
                          <a:pt x="14" y="6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13" y="7"/>
                        </a:lnTo>
                        <a:lnTo>
                          <a:pt x="13" y="13"/>
                        </a:lnTo>
                        <a:lnTo>
                          <a:pt x="96" y="49"/>
                        </a:lnTo>
                        <a:cubicBezTo>
                          <a:pt x="96" y="49"/>
                          <a:pt x="100" y="52"/>
                          <a:pt x="103" y="57"/>
                        </a:cubicBez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41" name="Freeform 2434"/>
                  <p:cNvSpPr>
                    <a:spLocks noChangeArrowheads="1"/>
                  </p:cNvSpPr>
                  <p:nvPr/>
                </p:nvSpPr>
                <p:spPr bwMode="auto">
                  <a:xfrm>
                    <a:off x="42" y="367"/>
                    <a:ext cx="323" cy="55"/>
                  </a:xfrm>
                  <a:custGeom>
                    <a:avLst/>
                    <a:gdLst>
                      <a:gd name="T0" fmla="*/ 0 w 322"/>
                      <a:gd name="T1" fmla="*/ 49 h 55"/>
                      <a:gd name="T2" fmla="*/ 322 w 322"/>
                      <a:gd name="T3" fmla="*/ 0 h 55"/>
                      <a:gd name="T4" fmla="*/ 324 w 322"/>
                      <a:gd name="T5" fmla="*/ 5 h 55"/>
                      <a:gd name="T6" fmla="*/ 0 w 322"/>
                      <a:gd name="T7" fmla="*/ 55 h 55"/>
                      <a:gd name="T8" fmla="*/ 0 w 322"/>
                      <a:gd name="T9" fmla="*/ 49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2"/>
                      <a:gd name="T16" fmla="*/ 0 h 55"/>
                      <a:gd name="T17" fmla="*/ 322 w 322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2" h="55">
                        <a:moveTo>
                          <a:pt x="0" y="49"/>
                        </a:moveTo>
                        <a:lnTo>
                          <a:pt x="320" y="0"/>
                        </a:lnTo>
                        <a:lnTo>
                          <a:pt x="322" y="5"/>
                        </a:lnTo>
                        <a:lnTo>
                          <a:pt x="0" y="55"/>
                        </a:lnTo>
                        <a:lnTo>
                          <a:pt x="0" y="49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B9BDBE"/>
                      </a:gs>
                      <a:gs pos="100000">
                        <a:srgbClr val="B4B6B5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42" name="Freeform 2435"/>
                  <p:cNvSpPr>
                    <a:spLocks noChangeArrowheads="1"/>
                  </p:cNvSpPr>
                  <p:nvPr/>
                </p:nvSpPr>
                <p:spPr bwMode="auto">
                  <a:xfrm>
                    <a:off x="88" y="409"/>
                    <a:ext cx="367" cy="83"/>
                  </a:xfrm>
                  <a:custGeom>
                    <a:avLst/>
                    <a:gdLst>
                      <a:gd name="T0" fmla="*/ 0 w 366"/>
                      <a:gd name="T1" fmla="*/ 75 h 82"/>
                      <a:gd name="T2" fmla="*/ 359 w 366"/>
                      <a:gd name="T3" fmla="*/ 0 h 82"/>
                      <a:gd name="T4" fmla="*/ 368 w 366"/>
                      <a:gd name="T5" fmla="*/ 8 h 82"/>
                      <a:gd name="T6" fmla="*/ 0 w 366"/>
                      <a:gd name="T7" fmla="*/ 84 h 82"/>
                      <a:gd name="T8" fmla="*/ 0 w 366"/>
                      <a:gd name="T9" fmla="*/ 75 h 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6"/>
                      <a:gd name="T16" fmla="*/ 0 h 82"/>
                      <a:gd name="T17" fmla="*/ 366 w 366"/>
                      <a:gd name="T18" fmla="*/ 82 h 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6" h="82">
                        <a:moveTo>
                          <a:pt x="0" y="73"/>
                        </a:moveTo>
                        <a:lnTo>
                          <a:pt x="357" y="0"/>
                        </a:lnTo>
                        <a:cubicBezTo>
                          <a:pt x="357" y="0"/>
                          <a:pt x="363" y="2"/>
                          <a:pt x="366" y="8"/>
                        </a:cubicBezTo>
                        <a:lnTo>
                          <a:pt x="0" y="82"/>
                        </a:lnTo>
                        <a:lnTo>
                          <a:pt x="0" y="7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D5D9D8"/>
                      </a:gs>
                      <a:gs pos="100000">
                        <a:srgbClr val="C3C4C6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43" name="Freeform 2436"/>
                  <p:cNvSpPr>
                    <a:spLocks noChangeArrowheads="1"/>
                  </p:cNvSpPr>
                  <p:nvPr/>
                </p:nvSpPr>
                <p:spPr bwMode="auto">
                  <a:xfrm>
                    <a:off x="55" y="380"/>
                    <a:ext cx="373" cy="92"/>
                  </a:xfrm>
                  <a:custGeom>
                    <a:avLst/>
                    <a:gdLst>
                      <a:gd name="T0" fmla="*/ 5 w 372"/>
                      <a:gd name="T1" fmla="*/ 59 h 91"/>
                      <a:gd name="T2" fmla="*/ 35 w 372"/>
                      <a:gd name="T3" fmla="*/ 93 h 91"/>
                      <a:gd name="T4" fmla="*/ 276 w 372"/>
                      <a:gd name="T5" fmla="*/ 43 h 91"/>
                      <a:gd name="T6" fmla="*/ 253 w 372"/>
                      <a:gd name="T7" fmla="*/ 26 h 91"/>
                      <a:gd name="T8" fmla="*/ 296 w 372"/>
                      <a:gd name="T9" fmla="*/ 18 h 91"/>
                      <a:gd name="T10" fmla="*/ 323 w 372"/>
                      <a:gd name="T11" fmla="*/ 33 h 91"/>
                      <a:gd name="T12" fmla="*/ 374 w 372"/>
                      <a:gd name="T13" fmla="*/ 23 h 91"/>
                      <a:gd name="T14" fmla="*/ 374 w 372"/>
                      <a:gd name="T15" fmla="*/ 21 h 91"/>
                      <a:gd name="T16" fmla="*/ 326 w 372"/>
                      <a:gd name="T17" fmla="*/ 0 h 91"/>
                      <a:gd name="T18" fmla="*/ 270 w 372"/>
                      <a:gd name="T19" fmla="*/ 9 h 91"/>
                      <a:gd name="T20" fmla="*/ 263 w 372"/>
                      <a:gd name="T21" fmla="*/ 1 h 91"/>
                      <a:gd name="T22" fmla="*/ 225 w 372"/>
                      <a:gd name="T23" fmla="*/ 8 h 91"/>
                      <a:gd name="T24" fmla="*/ 228 w 372"/>
                      <a:gd name="T25" fmla="*/ 10 h 91"/>
                      <a:gd name="T26" fmla="*/ 224 w 372"/>
                      <a:gd name="T27" fmla="*/ 11 h 91"/>
                      <a:gd name="T28" fmla="*/ 220 w 372"/>
                      <a:gd name="T29" fmla="*/ 8 h 91"/>
                      <a:gd name="T30" fmla="*/ 162 w 372"/>
                      <a:gd name="T31" fmla="*/ 17 h 91"/>
                      <a:gd name="T32" fmla="*/ 168 w 372"/>
                      <a:gd name="T33" fmla="*/ 24 h 91"/>
                      <a:gd name="T34" fmla="*/ 163 w 372"/>
                      <a:gd name="T35" fmla="*/ 25 h 91"/>
                      <a:gd name="T36" fmla="*/ 156 w 372"/>
                      <a:gd name="T37" fmla="*/ 18 h 91"/>
                      <a:gd name="T38" fmla="*/ 99 w 372"/>
                      <a:gd name="T39" fmla="*/ 26 h 91"/>
                      <a:gd name="T40" fmla="*/ 99 w 372"/>
                      <a:gd name="T41" fmla="*/ 31 h 91"/>
                      <a:gd name="T42" fmla="*/ 102 w 372"/>
                      <a:gd name="T43" fmla="*/ 35 h 91"/>
                      <a:gd name="T44" fmla="*/ 96 w 372"/>
                      <a:gd name="T45" fmla="*/ 35 h 91"/>
                      <a:gd name="T46" fmla="*/ 90 w 372"/>
                      <a:gd name="T47" fmla="*/ 28 h 91"/>
                      <a:gd name="T48" fmla="*/ 28 w 372"/>
                      <a:gd name="T49" fmla="*/ 38 h 91"/>
                      <a:gd name="T50" fmla="*/ 27 w 372"/>
                      <a:gd name="T51" fmla="*/ 42 h 91"/>
                      <a:gd name="T52" fmla="*/ 29 w 372"/>
                      <a:gd name="T53" fmla="*/ 48 h 91"/>
                      <a:gd name="T54" fmla="*/ 19 w 372"/>
                      <a:gd name="T55" fmla="*/ 49 h 91"/>
                      <a:gd name="T56" fmla="*/ 13 w 372"/>
                      <a:gd name="T57" fmla="*/ 40 h 91"/>
                      <a:gd name="T58" fmla="*/ 0 w 372"/>
                      <a:gd name="T59" fmla="*/ 42 h 91"/>
                      <a:gd name="T60" fmla="*/ 0 w 372"/>
                      <a:gd name="T61" fmla="*/ 49 h 91"/>
                      <a:gd name="T62" fmla="*/ 5 w 372"/>
                      <a:gd name="T63" fmla="*/ 53 h 91"/>
                      <a:gd name="T64" fmla="*/ 5 w 372"/>
                      <a:gd name="T65" fmla="*/ 59 h 9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372"/>
                      <a:gd name="T100" fmla="*/ 0 h 91"/>
                      <a:gd name="T101" fmla="*/ 372 w 372"/>
                      <a:gd name="T102" fmla="*/ 91 h 9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372" h="91">
                        <a:moveTo>
                          <a:pt x="5" y="57"/>
                        </a:moveTo>
                        <a:lnTo>
                          <a:pt x="35" y="91"/>
                        </a:lnTo>
                        <a:lnTo>
                          <a:pt x="274" y="43"/>
                        </a:lnTo>
                        <a:lnTo>
                          <a:pt x="251" y="26"/>
                        </a:lnTo>
                        <a:lnTo>
                          <a:pt x="294" y="18"/>
                        </a:lnTo>
                        <a:lnTo>
                          <a:pt x="321" y="33"/>
                        </a:lnTo>
                        <a:lnTo>
                          <a:pt x="372" y="23"/>
                        </a:lnTo>
                        <a:lnTo>
                          <a:pt x="372" y="21"/>
                        </a:lnTo>
                        <a:lnTo>
                          <a:pt x="324" y="0"/>
                        </a:lnTo>
                        <a:lnTo>
                          <a:pt x="268" y="9"/>
                        </a:lnTo>
                        <a:lnTo>
                          <a:pt x="261" y="1"/>
                        </a:lnTo>
                        <a:lnTo>
                          <a:pt x="223" y="8"/>
                        </a:lnTo>
                        <a:lnTo>
                          <a:pt x="226" y="10"/>
                        </a:lnTo>
                        <a:lnTo>
                          <a:pt x="222" y="11"/>
                        </a:lnTo>
                        <a:lnTo>
                          <a:pt x="218" y="8"/>
                        </a:lnTo>
                        <a:lnTo>
                          <a:pt x="162" y="17"/>
                        </a:lnTo>
                        <a:lnTo>
                          <a:pt x="168" y="24"/>
                        </a:lnTo>
                        <a:lnTo>
                          <a:pt x="163" y="25"/>
                        </a:lnTo>
                        <a:lnTo>
                          <a:pt x="156" y="18"/>
                        </a:lnTo>
                        <a:lnTo>
                          <a:pt x="99" y="26"/>
                        </a:lnTo>
                        <a:lnTo>
                          <a:pt x="99" y="31"/>
                        </a:lnTo>
                        <a:lnTo>
                          <a:pt x="102" y="35"/>
                        </a:lnTo>
                        <a:lnTo>
                          <a:pt x="96" y="35"/>
                        </a:lnTo>
                        <a:lnTo>
                          <a:pt x="90" y="28"/>
                        </a:lnTo>
                        <a:lnTo>
                          <a:pt x="28" y="38"/>
                        </a:lnTo>
                        <a:lnTo>
                          <a:pt x="27" y="42"/>
                        </a:lnTo>
                        <a:lnTo>
                          <a:pt x="29" y="46"/>
                        </a:lnTo>
                        <a:lnTo>
                          <a:pt x="19" y="47"/>
                        </a:lnTo>
                        <a:lnTo>
                          <a:pt x="13" y="40"/>
                        </a:lnTo>
                        <a:lnTo>
                          <a:pt x="0" y="42"/>
                        </a:lnTo>
                        <a:lnTo>
                          <a:pt x="0" y="47"/>
                        </a:lnTo>
                        <a:lnTo>
                          <a:pt x="5" y="51"/>
                        </a:lnTo>
                        <a:lnTo>
                          <a:pt x="5" y="57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44" name="Freeform 2437"/>
                  <p:cNvSpPr>
                    <a:spLocks noChangeArrowheads="1"/>
                  </p:cNvSpPr>
                  <p:nvPr/>
                </p:nvSpPr>
                <p:spPr bwMode="auto">
                  <a:xfrm>
                    <a:off x="325" y="405"/>
                    <a:ext cx="49" cy="18"/>
                  </a:xfrm>
                  <a:custGeom>
                    <a:avLst/>
                    <a:gdLst>
                      <a:gd name="T0" fmla="*/ 0 w 48"/>
                      <a:gd name="T1" fmla="*/ 11 h 18"/>
                      <a:gd name="T2" fmla="*/ 9 w 48"/>
                      <a:gd name="T3" fmla="*/ 18 h 18"/>
                      <a:gd name="T4" fmla="*/ 50 w 48"/>
                      <a:gd name="T5" fmla="*/ 10 h 18"/>
                      <a:gd name="T6" fmla="*/ 50 w 48"/>
                      <a:gd name="T7" fmla="*/ 7 h 18"/>
                      <a:gd name="T8" fmla="*/ 41 w 48"/>
                      <a:gd name="T9" fmla="*/ 2 h 18"/>
                      <a:gd name="T10" fmla="*/ 27 w 48"/>
                      <a:gd name="T11" fmla="*/ 4 h 18"/>
                      <a:gd name="T12" fmla="*/ 19 w 48"/>
                      <a:gd name="T13" fmla="*/ 0 h 18"/>
                      <a:gd name="T14" fmla="*/ 5 w 48"/>
                      <a:gd name="T15" fmla="*/ 2 h 18"/>
                      <a:gd name="T16" fmla="*/ 10 w 48"/>
                      <a:gd name="T17" fmla="*/ 6 h 18"/>
                      <a:gd name="T18" fmla="*/ 0 w 48"/>
                      <a:gd name="T19" fmla="*/ 9 h 18"/>
                      <a:gd name="T20" fmla="*/ 0 w 48"/>
                      <a:gd name="T21" fmla="*/ 11 h 1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8"/>
                      <a:gd name="T34" fmla="*/ 0 h 18"/>
                      <a:gd name="T35" fmla="*/ 48 w 48"/>
                      <a:gd name="T36" fmla="*/ 18 h 1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8" h="18">
                        <a:moveTo>
                          <a:pt x="0" y="11"/>
                        </a:moveTo>
                        <a:lnTo>
                          <a:pt x="9" y="18"/>
                        </a:lnTo>
                        <a:lnTo>
                          <a:pt x="48" y="10"/>
                        </a:lnTo>
                        <a:lnTo>
                          <a:pt x="48" y="7"/>
                        </a:lnTo>
                        <a:lnTo>
                          <a:pt x="39" y="2"/>
                        </a:lnTo>
                        <a:lnTo>
                          <a:pt x="25" y="4"/>
                        </a:lnTo>
                        <a:lnTo>
                          <a:pt x="19" y="0"/>
                        </a:lnTo>
                        <a:lnTo>
                          <a:pt x="5" y="2"/>
                        </a:lnTo>
                        <a:lnTo>
                          <a:pt x="10" y="6"/>
                        </a:lnTo>
                        <a:lnTo>
                          <a:pt x="0" y="9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3B3D3C"/>
                  </a:solidFill>
                  <a:ln w="9525">
                    <a:solidFill>
                      <a:srgbClr val="25252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45" name="Line 2438"/>
                  <p:cNvSpPr>
                    <a:spLocks noChangeShapeType="1"/>
                  </p:cNvSpPr>
                  <p:nvPr/>
                </p:nvSpPr>
                <p:spPr bwMode="auto">
                  <a:xfrm rot="2040000">
                    <a:off x="334" y="410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6" name="Freeform 2439"/>
                  <p:cNvSpPr>
                    <a:spLocks noChangeArrowheads="1"/>
                  </p:cNvSpPr>
                  <p:nvPr/>
                </p:nvSpPr>
                <p:spPr bwMode="auto">
                  <a:xfrm rot="3360000">
                    <a:off x="342" y="415"/>
                    <a:ext cx="7" cy="1"/>
                  </a:xfrm>
                  <a:custGeom>
                    <a:avLst/>
                    <a:gdLst>
                      <a:gd name="T0" fmla="*/ 0 w 7"/>
                      <a:gd name="T1" fmla="*/ 0 h 1"/>
                      <a:gd name="T2" fmla="*/ 0 w 7"/>
                      <a:gd name="T3" fmla="*/ 0 h 1"/>
                      <a:gd name="T4" fmla="*/ 0 w 7"/>
                      <a:gd name="T5" fmla="*/ 0 h 1"/>
                      <a:gd name="T6" fmla="*/ 0 w 7"/>
                      <a:gd name="T7" fmla="*/ 0 h 1"/>
                      <a:gd name="T8" fmla="*/ 0 w 7"/>
                      <a:gd name="T9" fmla="*/ 0 h 1"/>
                      <a:gd name="T10" fmla="*/ 0 w 7"/>
                      <a:gd name="T11" fmla="*/ 0 h 1"/>
                      <a:gd name="T12" fmla="*/ 0 w 7"/>
                      <a:gd name="T13" fmla="*/ 0 h 1"/>
                      <a:gd name="T14" fmla="*/ 0 w 7"/>
                      <a:gd name="T15" fmla="*/ 0 h 1"/>
                      <a:gd name="T16" fmla="*/ 0 w 7"/>
                      <a:gd name="T17" fmla="*/ 0 h 1"/>
                      <a:gd name="T18" fmla="*/ 1 w 7"/>
                      <a:gd name="T19" fmla="*/ 0 h 1"/>
                      <a:gd name="T20" fmla="*/ 1 w 7"/>
                      <a:gd name="T21" fmla="*/ 0 h 1"/>
                      <a:gd name="T22" fmla="*/ 1 w 7"/>
                      <a:gd name="T23" fmla="*/ 0 h 1"/>
                      <a:gd name="T24" fmla="*/ 1 w 7"/>
                      <a:gd name="T25" fmla="*/ 0 h 1"/>
                      <a:gd name="T26" fmla="*/ 1 w 7"/>
                      <a:gd name="T27" fmla="*/ 0 h 1"/>
                      <a:gd name="T28" fmla="*/ 1 w 7"/>
                      <a:gd name="T29" fmla="*/ 0 h 1"/>
                      <a:gd name="T30" fmla="*/ 1 w 7"/>
                      <a:gd name="T31" fmla="*/ 0 h 1"/>
                      <a:gd name="T32" fmla="*/ 1 w 7"/>
                      <a:gd name="T33" fmla="*/ 0 h 1"/>
                      <a:gd name="T34" fmla="*/ 2 w 7"/>
                      <a:gd name="T35" fmla="*/ 0 h 1"/>
                      <a:gd name="T36" fmla="*/ 2 w 7"/>
                      <a:gd name="T37" fmla="*/ 0 h 1"/>
                      <a:gd name="T38" fmla="*/ 2 w 7"/>
                      <a:gd name="T39" fmla="*/ 0 h 1"/>
                      <a:gd name="T40" fmla="*/ 2 w 7"/>
                      <a:gd name="T41" fmla="*/ 0 h 1"/>
                      <a:gd name="T42" fmla="*/ 2 w 7"/>
                      <a:gd name="T43" fmla="*/ 0 h 1"/>
                      <a:gd name="T44" fmla="*/ 2 w 7"/>
                      <a:gd name="T45" fmla="*/ 0 h 1"/>
                      <a:gd name="T46" fmla="*/ 2 w 7"/>
                      <a:gd name="T47" fmla="*/ 0 h 1"/>
                      <a:gd name="T48" fmla="*/ 3 w 7"/>
                      <a:gd name="T49" fmla="*/ 0 h 1"/>
                      <a:gd name="T50" fmla="*/ 3 w 7"/>
                      <a:gd name="T51" fmla="*/ 0 h 1"/>
                      <a:gd name="T52" fmla="*/ 3 w 7"/>
                      <a:gd name="T53" fmla="*/ 0 h 1"/>
                      <a:gd name="T54" fmla="*/ 3 w 7"/>
                      <a:gd name="T55" fmla="*/ 0 h 1"/>
                      <a:gd name="T56" fmla="*/ 3 w 7"/>
                      <a:gd name="T57" fmla="*/ 0 h 1"/>
                      <a:gd name="T58" fmla="*/ 3 w 7"/>
                      <a:gd name="T59" fmla="*/ 0 h 1"/>
                      <a:gd name="T60" fmla="*/ 3 w 7"/>
                      <a:gd name="T61" fmla="*/ 0 h 1"/>
                      <a:gd name="T62" fmla="*/ 3 w 7"/>
                      <a:gd name="T63" fmla="*/ 0 h 1"/>
                      <a:gd name="T64" fmla="*/ 4 w 7"/>
                      <a:gd name="T65" fmla="*/ 0 h 1"/>
                      <a:gd name="T66" fmla="*/ 4 w 7"/>
                      <a:gd name="T67" fmla="*/ 0 h 1"/>
                      <a:gd name="T68" fmla="*/ 4 w 7"/>
                      <a:gd name="T69" fmla="*/ 0 h 1"/>
                      <a:gd name="T70" fmla="*/ 4 w 7"/>
                      <a:gd name="T71" fmla="*/ 0 h 1"/>
                      <a:gd name="T72" fmla="*/ 4 w 7"/>
                      <a:gd name="T73" fmla="*/ 0 h 1"/>
                      <a:gd name="T74" fmla="*/ 4 w 7"/>
                      <a:gd name="T75" fmla="*/ 0 h 1"/>
                      <a:gd name="T76" fmla="*/ 4 w 7"/>
                      <a:gd name="T77" fmla="*/ 0 h 1"/>
                      <a:gd name="T78" fmla="*/ 5 w 7"/>
                      <a:gd name="T79" fmla="*/ 0 h 1"/>
                      <a:gd name="T80" fmla="*/ 5 w 7"/>
                      <a:gd name="T81" fmla="*/ 0 h 1"/>
                      <a:gd name="T82" fmla="*/ 5 w 7"/>
                      <a:gd name="T83" fmla="*/ 0 h 1"/>
                      <a:gd name="T84" fmla="*/ 5 w 7"/>
                      <a:gd name="T85" fmla="*/ 0 h 1"/>
                      <a:gd name="T86" fmla="*/ 5 w 7"/>
                      <a:gd name="T87" fmla="*/ 0 h 1"/>
                      <a:gd name="T88" fmla="*/ 5 w 7"/>
                      <a:gd name="T89" fmla="*/ 0 h 1"/>
                      <a:gd name="T90" fmla="*/ 5 w 7"/>
                      <a:gd name="T91" fmla="*/ 0 h 1"/>
                      <a:gd name="T92" fmla="*/ 5 w 7"/>
                      <a:gd name="T93" fmla="*/ 0 h 1"/>
                      <a:gd name="T94" fmla="*/ 6 w 7"/>
                      <a:gd name="T95" fmla="*/ 0 h 1"/>
                      <a:gd name="T96" fmla="*/ 6 w 7"/>
                      <a:gd name="T97" fmla="*/ 0 h 1"/>
                      <a:gd name="T98" fmla="*/ 6 w 7"/>
                      <a:gd name="T99" fmla="*/ 0 h 1"/>
                      <a:gd name="T100" fmla="*/ 6 w 7"/>
                      <a:gd name="T101" fmla="*/ 0 h 1"/>
                      <a:gd name="T102" fmla="*/ 6 w 7"/>
                      <a:gd name="T103" fmla="*/ 0 h 1"/>
                      <a:gd name="T104" fmla="*/ 6 w 7"/>
                      <a:gd name="T105" fmla="*/ 0 h 1"/>
                      <a:gd name="T106" fmla="*/ 6 w 7"/>
                      <a:gd name="T107" fmla="*/ 0 h 1"/>
                      <a:gd name="T108" fmla="*/ 6 w 7"/>
                      <a:gd name="T109" fmla="*/ 0 h 1"/>
                      <a:gd name="T110" fmla="*/ 7 w 7"/>
                      <a:gd name="T111" fmla="*/ 0 h 1"/>
                      <a:gd name="T112" fmla="*/ 7 w 7"/>
                      <a:gd name="T113" fmla="*/ 0 h 1"/>
                      <a:gd name="T114" fmla="*/ 7 w 7"/>
                      <a:gd name="T115" fmla="*/ 0 h 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"/>
                      <a:gd name="T175" fmla="*/ 0 h 1"/>
                      <a:gd name="T176" fmla="*/ 7 w 7"/>
                      <a:gd name="T177" fmla="*/ 1 h 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47" name="Freeform 2440"/>
                  <p:cNvSpPr>
                    <a:spLocks noChangeArrowheads="1"/>
                  </p:cNvSpPr>
                  <p:nvPr/>
                </p:nvSpPr>
                <p:spPr bwMode="auto">
                  <a:xfrm rot="3240000">
                    <a:off x="357" y="412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0 w 6"/>
                      <a:gd name="T3" fmla="*/ 0 h 1"/>
                      <a:gd name="T4" fmla="*/ 0 w 6"/>
                      <a:gd name="T5" fmla="*/ 0 h 1"/>
                      <a:gd name="T6" fmla="*/ 0 w 6"/>
                      <a:gd name="T7" fmla="*/ 0 h 1"/>
                      <a:gd name="T8" fmla="*/ 0 w 6"/>
                      <a:gd name="T9" fmla="*/ 0 h 1"/>
                      <a:gd name="T10" fmla="*/ 0 w 6"/>
                      <a:gd name="T11" fmla="*/ 0 h 1"/>
                      <a:gd name="T12" fmla="*/ 1 w 6"/>
                      <a:gd name="T13" fmla="*/ 0 h 1"/>
                      <a:gd name="T14" fmla="*/ 1 w 6"/>
                      <a:gd name="T15" fmla="*/ 0 h 1"/>
                      <a:gd name="T16" fmla="*/ 1 w 6"/>
                      <a:gd name="T17" fmla="*/ 0 h 1"/>
                      <a:gd name="T18" fmla="*/ 1 w 6"/>
                      <a:gd name="T19" fmla="*/ 0 h 1"/>
                      <a:gd name="T20" fmla="*/ 1 w 6"/>
                      <a:gd name="T21" fmla="*/ 0 h 1"/>
                      <a:gd name="T22" fmla="*/ 2 w 6"/>
                      <a:gd name="T23" fmla="*/ 0 h 1"/>
                      <a:gd name="T24" fmla="*/ 2 w 6"/>
                      <a:gd name="T25" fmla="*/ 0 h 1"/>
                      <a:gd name="T26" fmla="*/ 2 w 6"/>
                      <a:gd name="T27" fmla="*/ 0 h 1"/>
                      <a:gd name="T28" fmla="*/ 2 w 6"/>
                      <a:gd name="T29" fmla="*/ 0 h 1"/>
                      <a:gd name="T30" fmla="*/ 2 w 6"/>
                      <a:gd name="T31" fmla="*/ 0 h 1"/>
                      <a:gd name="T32" fmla="*/ 3 w 6"/>
                      <a:gd name="T33" fmla="*/ 0 h 1"/>
                      <a:gd name="T34" fmla="*/ 3 w 6"/>
                      <a:gd name="T35" fmla="*/ 0 h 1"/>
                      <a:gd name="T36" fmla="*/ 3 w 6"/>
                      <a:gd name="T37" fmla="*/ 0 h 1"/>
                      <a:gd name="T38" fmla="*/ 3 w 6"/>
                      <a:gd name="T39" fmla="*/ 0 h 1"/>
                      <a:gd name="T40" fmla="*/ 3 w 6"/>
                      <a:gd name="T41" fmla="*/ 0 h 1"/>
                      <a:gd name="T42" fmla="*/ 3 w 6"/>
                      <a:gd name="T43" fmla="*/ 0 h 1"/>
                      <a:gd name="T44" fmla="*/ 4 w 6"/>
                      <a:gd name="T45" fmla="*/ 0 h 1"/>
                      <a:gd name="T46" fmla="*/ 4 w 6"/>
                      <a:gd name="T47" fmla="*/ 0 h 1"/>
                      <a:gd name="T48" fmla="*/ 4 w 6"/>
                      <a:gd name="T49" fmla="*/ 0 h 1"/>
                      <a:gd name="T50" fmla="*/ 4 w 6"/>
                      <a:gd name="T51" fmla="*/ 0 h 1"/>
                      <a:gd name="T52" fmla="*/ 4 w 6"/>
                      <a:gd name="T53" fmla="*/ 0 h 1"/>
                      <a:gd name="T54" fmla="*/ 5 w 6"/>
                      <a:gd name="T55" fmla="*/ 0 h 1"/>
                      <a:gd name="T56" fmla="*/ 5 w 6"/>
                      <a:gd name="T57" fmla="*/ 0 h 1"/>
                      <a:gd name="T58" fmla="*/ 5 w 6"/>
                      <a:gd name="T59" fmla="*/ 0 h 1"/>
                      <a:gd name="T60" fmla="*/ 5 w 6"/>
                      <a:gd name="T61" fmla="*/ 0 h 1"/>
                      <a:gd name="T62" fmla="*/ 5 w 6"/>
                      <a:gd name="T63" fmla="*/ 0 h 1"/>
                      <a:gd name="T64" fmla="*/ 6 w 6"/>
                      <a:gd name="T65" fmla="*/ 0 h 1"/>
                      <a:gd name="T66" fmla="*/ 6 w 6"/>
                      <a:gd name="T67" fmla="*/ 0 h 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6"/>
                      <a:gd name="T103" fmla="*/ 0 h 1"/>
                      <a:gd name="T104" fmla="*/ 6 w 6"/>
                      <a:gd name="T105" fmla="*/ 1 h 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6" h="1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3" y="0"/>
                        </a:ln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48" name="Line 2441"/>
                  <p:cNvSpPr>
                    <a:spLocks noChangeShapeType="1"/>
                  </p:cNvSpPr>
                  <p:nvPr/>
                </p:nvSpPr>
                <p:spPr bwMode="auto">
                  <a:xfrm rot="1620000">
                    <a:off x="347" y="395"/>
                    <a:ext cx="3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49" name="Freeform 2442"/>
                  <p:cNvSpPr>
                    <a:spLocks noChangeArrowheads="1"/>
                  </p:cNvSpPr>
                  <p:nvPr/>
                </p:nvSpPr>
                <p:spPr bwMode="auto">
                  <a:xfrm>
                    <a:off x="360" y="385"/>
                    <a:ext cx="42" cy="23"/>
                  </a:xfrm>
                  <a:custGeom>
                    <a:avLst/>
                    <a:gdLst>
                      <a:gd name="T0" fmla="*/ 0 w 41"/>
                      <a:gd name="T1" fmla="*/ 0 h 23"/>
                      <a:gd name="T2" fmla="*/ 43 w 41"/>
                      <a:gd name="T3" fmla="*/ 19 h 23"/>
                      <a:gd name="T4" fmla="*/ 43 w 41"/>
                      <a:gd name="T5" fmla="*/ 23 h 23"/>
                      <a:gd name="T6" fmla="*/ 0 60000 65536"/>
                      <a:gd name="T7" fmla="*/ 0 60000 65536"/>
                      <a:gd name="T8" fmla="*/ 0 60000 65536"/>
                      <a:gd name="T9" fmla="*/ 0 w 41"/>
                      <a:gd name="T10" fmla="*/ 0 h 23"/>
                      <a:gd name="T11" fmla="*/ 41 w 41"/>
                      <a:gd name="T12" fmla="*/ 23 h 2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1" h="23">
                        <a:moveTo>
                          <a:pt x="0" y="0"/>
                        </a:moveTo>
                        <a:lnTo>
                          <a:pt x="41" y="19"/>
                        </a:lnTo>
                        <a:lnTo>
                          <a:pt x="41" y="23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50" name="Freeform 2443"/>
                  <p:cNvSpPr>
                    <a:spLocks noChangeArrowheads="1"/>
                  </p:cNvSpPr>
                  <p:nvPr/>
                </p:nvSpPr>
                <p:spPr bwMode="auto">
                  <a:xfrm>
                    <a:off x="371" y="382"/>
                    <a:ext cx="43" cy="24"/>
                  </a:xfrm>
                  <a:custGeom>
                    <a:avLst/>
                    <a:gdLst>
                      <a:gd name="T0" fmla="*/ 0 w 43"/>
                      <a:gd name="T1" fmla="*/ 0 h 24"/>
                      <a:gd name="T2" fmla="*/ 43 w 43"/>
                      <a:gd name="T3" fmla="*/ 19 h 24"/>
                      <a:gd name="T4" fmla="*/ 43 w 43"/>
                      <a:gd name="T5" fmla="*/ 24 h 24"/>
                      <a:gd name="T6" fmla="*/ 0 60000 65536"/>
                      <a:gd name="T7" fmla="*/ 0 60000 65536"/>
                      <a:gd name="T8" fmla="*/ 0 60000 65536"/>
                      <a:gd name="T9" fmla="*/ 0 w 43"/>
                      <a:gd name="T10" fmla="*/ 0 h 24"/>
                      <a:gd name="T11" fmla="*/ 43 w 43"/>
                      <a:gd name="T12" fmla="*/ 24 h 2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" h="24">
                        <a:moveTo>
                          <a:pt x="0" y="0"/>
                        </a:moveTo>
                        <a:lnTo>
                          <a:pt x="43" y="19"/>
                        </a:lnTo>
                        <a:lnTo>
                          <a:pt x="43" y="24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3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51" name="Freeform 2444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388"/>
                    <a:ext cx="16" cy="10"/>
                  </a:xfrm>
                  <a:custGeom>
                    <a:avLst/>
                    <a:gdLst>
                      <a:gd name="T0" fmla="*/ 2 w 15"/>
                      <a:gd name="T1" fmla="*/ 0 h 10"/>
                      <a:gd name="T2" fmla="*/ 17 w 15"/>
                      <a:gd name="T3" fmla="*/ 9 h 10"/>
                      <a:gd name="T4" fmla="*/ 14 w 15"/>
                      <a:gd name="T5" fmla="*/ 10 h 10"/>
                      <a:gd name="T6" fmla="*/ 0 w 15"/>
                      <a:gd name="T7" fmla="*/ 0 h 10"/>
                      <a:gd name="T8" fmla="*/ 2 w 15"/>
                      <a:gd name="T9" fmla="*/ 0 h 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10"/>
                      <a:gd name="T17" fmla="*/ 15 w 15"/>
                      <a:gd name="T18" fmla="*/ 10 h 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10">
                        <a:moveTo>
                          <a:pt x="2" y="0"/>
                        </a:moveTo>
                        <a:lnTo>
                          <a:pt x="15" y="9"/>
                        </a:lnTo>
                        <a:lnTo>
                          <a:pt x="12" y="10"/>
                        </a:lnTo>
                        <a:lnTo>
                          <a:pt x="0" y="0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252525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52" name="Freeform 2445"/>
                  <p:cNvSpPr>
                    <a:spLocks noChangeArrowheads="1"/>
                  </p:cNvSpPr>
                  <p:nvPr/>
                </p:nvSpPr>
                <p:spPr bwMode="auto">
                  <a:xfrm rot="2880000">
                    <a:off x="310" y="399"/>
                    <a:ext cx="10" cy="1"/>
                  </a:xfrm>
                  <a:custGeom>
                    <a:avLst/>
                    <a:gdLst>
                      <a:gd name="T0" fmla="*/ 0 w 9"/>
                      <a:gd name="T1" fmla="*/ 0 h 1"/>
                      <a:gd name="T2" fmla="*/ 11 w 9"/>
                      <a:gd name="T3" fmla="*/ 0 h 1"/>
                      <a:gd name="T4" fmla="*/ 0 60000 65536"/>
                      <a:gd name="T5" fmla="*/ 0 60000 65536"/>
                      <a:gd name="T6" fmla="*/ 0 w 9"/>
                      <a:gd name="T7" fmla="*/ 0 h 1"/>
                      <a:gd name="T8" fmla="*/ 9 w 9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9" h="1">
                        <a:moveTo>
                          <a:pt x="0" y="0"/>
                        </a:moveTo>
                        <a:lnTo>
                          <a:pt x="9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53" name="Line 2446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294" y="390"/>
                    <a:ext cx="1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4" name="Line 2447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306" y="38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5" name="Line 2448"/>
                  <p:cNvSpPr>
                    <a:spLocks noChangeShapeType="1"/>
                  </p:cNvSpPr>
                  <p:nvPr/>
                </p:nvSpPr>
                <p:spPr bwMode="auto">
                  <a:xfrm rot="2640000">
                    <a:off x="317" y="395"/>
                    <a:ext cx="1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6" name="Line 2449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303" y="422"/>
                    <a:ext cx="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57" name="Freeform 2450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422"/>
                    <a:ext cx="5" cy="8"/>
                  </a:xfrm>
                  <a:custGeom>
                    <a:avLst/>
                    <a:gdLst>
                      <a:gd name="T0" fmla="*/ 0 w 5"/>
                      <a:gd name="T1" fmla="*/ 0 h 8"/>
                      <a:gd name="T2" fmla="*/ 4 w 5"/>
                      <a:gd name="T3" fmla="*/ 4 h 8"/>
                      <a:gd name="T4" fmla="*/ 5 w 5"/>
                      <a:gd name="T5" fmla="*/ 8 h 8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8"/>
                      <a:gd name="T11" fmla="*/ 5 w 5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8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5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58" name="Freeform 2451"/>
                  <p:cNvSpPr>
                    <a:spLocks noChangeArrowheads="1"/>
                  </p:cNvSpPr>
                  <p:nvPr/>
                </p:nvSpPr>
                <p:spPr bwMode="auto">
                  <a:xfrm>
                    <a:off x="267" y="423"/>
                    <a:ext cx="7" cy="10"/>
                  </a:xfrm>
                  <a:custGeom>
                    <a:avLst/>
                    <a:gdLst>
                      <a:gd name="T0" fmla="*/ 0 w 7"/>
                      <a:gd name="T1" fmla="*/ 0 h 9"/>
                      <a:gd name="T2" fmla="*/ 7 w 7"/>
                      <a:gd name="T3" fmla="*/ 7 h 9"/>
                      <a:gd name="T4" fmla="*/ 7 w 7"/>
                      <a:gd name="T5" fmla="*/ 11 h 9"/>
                      <a:gd name="T6" fmla="*/ 0 60000 65536"/>
                      <a:gd name="T7" fmla="*/ 0 60000 65536"/>
                      <a:gd name="T8" fmla="*/ 0 60000 65536"/>
                      <a:gd name="T9" fmla="*/ 0 w 7"/>
                      <a:gd name="T10" fmla="*/ 0 h 9"/>
                      <a:gd name="T11" fmla="*/ 7 w 7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7" h="9">
                        <a:moveTo>
                          <a:pt x="0" y="0"/>
                        </a:moveTo>
                        <a:lnTo>
                          <a:pt x="7" y="5"/>
                        </a:lnTo>
                        <a:lnTo>
                          <a:pt x="7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59" name="Freeform 2452"/>
                  <p:cNvSpPr>
                    <a:spLocks noChangeArrowheads="1"/>
                  </p:cNvSpPr>
                  <p:nvPr/>
                </p:nvSpPr>
                <p:spPr bwMode="auto">
                  <a:xfrm>
                    <a:off x="249" y="428"/>
                    <a:ext cx="6" cy="9"/>
                  </a:xfrm>
                  <a:custGeom>
                    <a:avLst/>
                    <a:gdLst>
                      <a:gd name="T0" fmla="*/ 0 w 6"/>
                      <a:gd name="T1" fmla="*/ 0 h 8"/>
                      <a:gd name="T2" fmla="*/ 5 w 6"/>
                      <a:gd name="T3" fmla="*/ 7 h 8"/>
                      <a:gd name="T4" fmla="*/ 6 w 6"/>
                      <a:gd name="T5" fmla="*/ 10 h 8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8"/>
                      <a:gd name="T11" fmla="*/ 6 w 6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8">
                        <a:moveTo>
                          <a:pt x="0" y="0"/>
                        </a:moveTo>
                        <a:lnTo>
                          <a:pt x="5" y="5"/>
                        </a:lnTo>
                        <a:lnTo>
                          <a:pt x="6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60" name="Freeform 2453"/>
                  <p:cNvSpPr>
                    <a:spLocks noChangeArrowheads="1"/>
                  </p:cNvSpPr>
                  <p:nvPr/>
                </p:nvSpPr>
                <p:spPr bwMode="auto">
                  <a:xfrm>
                    <a:off x="148" y="447"/>
                    <a:ext cx="6" cy="9"/>
                  </a:xfrm>
                  <a:custGeom>
                    <a:avLst/>
                    <a:gdLst>
                      <a:gd name="T0" fmla="*/ 0 w 5"/>
                      <a:gd name="T1" fmla="*/ 0 h 9"/>
                      <a:gd name="T2" fmla="*/ 7 w 5"/>
                      <a:gd name="T3" fmla="*/ 4 h 9"/>
                      <a:gd name="T4" fmla="*/ 7 w 5"/>
                      <a:gd name="T5" fmla="*/ 9 h 9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9"/>
                      <a:gd name="T11" fmla="*/ 5 w 5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9">
                        <a:moveTo>
                          <a:pt x="0" y="0"/>
                        </a:moveTo>
                        <a:lnTo>
                          <a:pt x="5" y="4"/>
                        </a:lnTo>
                        <a:lnTo>
                          <a:pt x="5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61" name="Freeform 2454"/>
                  <p:cNvSpPr>
                    <a:spLocks noChangeArrowheads="1"/>
                  </p:cNvSpPr>
                  <p:nvPr/>
                </p:nvSpPr>
                <p:spPr bwMode="auto">
                  <a:xfrm>
                    <a:off x="127" y="452"/>
                    <a:ext cx="4" cy="9"/>
                  </a:xfrm>
                  <a:custGeom>
                    <a:avLst/>
                    <a:gdLst>
                      <a:gd name="T0" fmla="*/ 0 w 3"/>
                      <a:gd name="T1" fmla="*/ 0 h 8"/>
                      <a:gd name="T2" fmla="*/ 5 w 3"/>
                      <a:gd name="T3" fmla="*/ 3 h 8"/>
                      <a:gd name="T4" fmla="*/ 5 w 3"/>
                      <a:gd name="T5" fmla="*/ 10 h 8"/>
                      <a:gd name="T6" fmla="*/ 0 60000 65536"/>
                      <a:gd name="T7" fmla="*/ 0 60000 65536"/>
                      <a:gd name="T8" fmla="*/ 0 60000 65536"/>
                      <a:gd name="T9" fmla="*/ 0 w 3"/>
                      <a:gd name="T10" fmla="*/ 0 h 8"/>
                      <a:gd name="T11" fmla="*/ 3 w 3"/>
                      <a:gd name="T12" fmla="*/ 8 h 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" h="8">
                        <a:moveTo>
                          <a:pt x="0" y="0"/>
                        </a:moveTo>
                        <a:lnTo>
                          <a:pt x="3" y="3"/>
                        </a:lnTo>
                        <a:lnTo>
                          <a:pt x="3" y="8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62" name="Freeform 2455"/>
                  <p:cNvSpPr>
                    <a:spLocks noChangeArrowheads="1"/>
                  </p:cNvSpPr>
                  <p:nvPr/>
                </p:nvSpPr>
                <p:spPr bwMode="auto">
                  <a:xfrm>
                    <a:off x="104" y="455"/>
                    <a:ext cx="5" cy="10"/>
                  </a:xfrm>
                  <a:custGeom>
                    <a:avLst/>
                    <a:gdLst>
                      <a:gd name="T0" fmla="*/ 0 w 4"/>
                      <a:gd name="T1" fmla="*/ 0 h 9"/>
                      <a:gd name="T2" fmla="*/ 6 w 4"/>
                      <a:gd name="T3" fmla="*/ 7 h 9"/>
                      <a:gd name="T4" fmla="*/ 6 w 4"/>
                      <a:gd name="T5" fmla="*/ 11 h 9"/>
                      <a:gd name="T6" fmla="*/ 0 60000 65536"/>
                      <a:gd name="T7" fmla="*/ 0 60000 65536"/>
                      <a:gd name="T8" fmla="*/ 0 60000 65536"/>
                      <a:gd name="T9" fmla="*/ 0 w 4"/>
                      <a:gd name="T10" fmla="*/ 0 h 9"/>
                      <a:gd name="T11" fmla="*/ 4 w 4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" h="9">
                        <a:moveTo>
                          <a:pt x="0" y="0"/>
                        </a:moveTo>
                        <a:lnTo>
                          <a:pt x="4" y="5"/>
                        </a:lnTo>
                        <a:lnTo>
                          <a:pt x="4" y="9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63" name="Line 2456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99" y="44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4" name="Line 2457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90" y="438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5" name="Line 2458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76" y="43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6" name="Line 2459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94" y="430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7" name="Line 2460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14" y="44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8" name="Line 2461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17" y="44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69" name="Line 2462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08" y="43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70" name="Line 2463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12" y="42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71" name="Line 2464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97" y="420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72" name="Freeform 2465"/>
                  <p:cNvSpPr>
                    <a:spLocks noChangeArrowheads="1"/>
                  </p:cNvSpPr>
                  <p:nvPr/>
                </p:nvSpPr>
                <p:spPr bwMode="auto">
                  <a:xfrm rot="3720000">
                    <a:off x="114" y="416"/>
                    <a:ext cx="8" cy="1"/>
                  </a:xfrm>
                  <a:custGeom>
                    <a:avLst/>
                    <a:gdLst>
                      <a:gd name="T0" fmla="*/ 0 w 7"/>
                      <a:gd name="T1" fmla="*/ 1 h 1"/>
                      <a:gd name="T2" fmla="*/ 9 w 7"/>
                      <a:gd name="T3" fmla="*/ 0 h 1"/>
                      <a:gd name="T4" fmla="*/ 0 60000 65536"/>
                      <a:gd name="T5" fmla="*/ 0 60000 65536"/>
                      <a:gd name="T6" fmla="*/ 0 w 7"/>
                      <a:gd name="T7" fmla="*/ 0 h 1"/>
                      <a:gd name="T8" fmla="*/ 7 w 7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7" h="1">
                        <a:moveTo>
                          <a:pt x="0" y="1"/>
                        </a:moveTo>
                        <a:lnTo>
                          <a:pt x="7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773" name="Line 2466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127" y="42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74" name="Line 2467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24" y="4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75" name="Line 2468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32" y="438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76" name="Line 2469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32" y="44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77" name="Line 2470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150" y="44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78" name="Line 2471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51" y="43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79" name="Line 2472"/>
                  <p:cNvSpPr>
                    <a:spLocks noChangeShapeType="1"/>
                  </p:cNvSpPr>
                  <p:nvPr/>
                </p:nvSpPr>
                <p:spPr bwMode="auto">
                  <a:xfrm rot="3540000">
                    <a:off x="140" y="429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80" name="Line 2473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42" y="422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81" name="Line 2474"/>
                  <p:cNvSpPr>
                    <a:spLocks noChangeShapeType="1"/>
                  </p:cNvSpPr>
                  <p:nvPr/>
                </p:nvSpPr>
                <p:spPr bwMode="auto">
                  <a:xfrm rot="3720000">
                    <a:off x="130" y="41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82" name="Line 2475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64" y="43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83" name="Line 2476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57" y="42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84" name="Line 2477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168" y="432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85" name="Line 2478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83" y="43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86" name="Line 2479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198" y="43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87" name="Line 2480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84" y="428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88" name="Line 248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73" y="423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89" name="Line 2482"/>
                  <p:cNvSpPr>
                    <a:spLocks noChangeShapeType="1"/>
                  </p:cNvSpPr>
                  <p:nvPr/>
                </p:nvSpPr>
                <p:spPr bwMode="auto">
                  <a:xfrm rot="3420000">
                    <a:off x="169" y="409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0" name="Line 248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172" y="416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1" name="Line 2484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184" y="406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2" name="Line 2485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192" y="415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3" name="Line 2486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191" y="421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4" name="Line 2487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00" y="42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5" name="Line 2488"/>
                  <p:cNvSpPr>
                    <a:spLocks noChangeShapeType="1"/>
                  </p:cNvSpPr>
                  <p:nvPr/>
                </p:nvSpPr>
                <p:spPr bwMode="auto">
                  <a:xfrm rot="3600000">
                    <a:off x="198" y="404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6" name="Line 2489"/>
                  <p:cNvSpPr>
                    <a:spLocks noChangeShapeType="1"/>
                  </p:cNvSpPr>
                  <p:nvPr/>
                </p:nvSpPr>
                <p:spPr bwMode="auto">
                  <a:xfrm rot="3360000">
                    <a:off x="206" y="418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7" name="Line 2490"/>
                  <p:cNvSpPr>
                    <a:spLocks noChangeShapeType="1"/>
                  </p:cNvSpPr>
                  <p:nvPr/>
                </p:nvSpPr>
                <p:spPr bwMode="auto">
                  <a:xfrm rot="3480000">
                    <a:off x="206" y="413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8" name="Line 2491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15" y="430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99" name="Line 2492"/>
                  <p:cNvSpPr>
                    <a:spLocks noChangeShapeType="1"/>
                  </p:cNvSpPr>
                  <p:nvPr/>
                </p:nvSpPr>
                <p:spPr bwMode="auto">
                  <a:xfrm rot="3180000">
                    <a:off x="217" y="423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0" name="Line 2493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31" y="42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1" name="Line 2494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30" y="42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2" name="Line 2495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20" y="41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3" name="Line 2496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33" y="399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4" name="Line 2497"/>
                  <p:cNvSpPr>
                    <a:spLocks noChangeShapeType="1"/>
                  </p:cNvSpPr>
                  <p:nvPr/>
                </p:nvSpPr>
                <p:spPr bwMode="auto">
                  <a:xfrm rot="2700000">
                    <a:off x="237" y="404"/>
                    <a:ext cx="0" cy="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5" name="Freeform 2498"/>
                  <p:cNvSpPr>
                    <a:spLocks noChangeArrowheads="1"/>
                  </p:cNvSpPr>
                  <p:nvPr/>
                </p:nvSpPr>
                <p:spPr bwMode="auto">
                  <a:xfrm rot="3300000">
                    <a:off x="235" y="412"/>
                    <a:ext cx="6" cy="1"/>
                  </a:xfrm>
                  <a:custGeom>
                    <a:avLst/>
                    <a:gdLst>
                      <a:gd name="T0" fmla="*/ 0 w 6"/>
                      <a:gd name="T1" fmla="*/ 0 h 1"/>
                      <a:gd name="T2" fmla="*/ 6 w 6"/>
                      <a:gd name="T3" fmla="*/ 0 h 1"/>
                      <a:gd name="T4" fmla="*/ 0 60000 65536"/>
                      <a:gd name="T5" fmla="*/ 0 60000 65536"/>
                      <a:gd name="T6" fmla="*/ 0 w 6"/>
                      <a:gd name="T7" fmla="*/ 0 h 1"/>
                      <a:gd name="T8" fmla="*/ 6 w 6"/>
                      <a:gd name="T9" fmla="*/ 1 h 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1">
                        <a:moveTo>
                          <a:pt x="0" y="0"/>
                        </a:moveTo>
                        <a:lnTo>
                          <a:pt x="6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06" name="Line 2499"/>
                  <p:cNvSpPr>
                    <a:spLocks noChangeShapeType="1"/>
                  </p:cNvSpPr>
                  <p:nvPr/>
                </p:nvSpPr>
                <p:spPr bwMode="auto">
                  <a:xfrm rot="2940000">
                    <a:off x="245" y="417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7" name="Line 2500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47" y="425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8" name="Line 2501"/>
                  <p:cNvSpPr>
                    <a:spLocks noChangeShapeType="1"/>
                  </p:cNvSpPr>
                  <p:nvPr/>
                </p:nvSpPr>
                <p:spPr bwMode="auto">
                  <a:xfrm rot="3240000">
                    <a:off x="248" y="39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09" name="Line 2502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48" y="40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0" name="Line 2503"/>
                  <p:cNvSpPr>
                    <a:spLocks noChangeShapeType="1"/>
                  </p:cNvSpPr>
                  <p:nvPr/>
                </p:nvSpPr>
                <p:spPr bwMode="auto">
                  <a:xfrm rot="3120000">
                    <a:off x="250" y="411"/>
                    <a:ext cx="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1" name="Line 2504"/>
                  <p:cNvSpPr>
                    <a:spLocks noChangeShapeType="1"/>
                  </p:cNvSpPr>
                  <p:nvPr/>
                </p:nvSpPr>
                <p:spPr bwMode="auto">
                  <a:xfrm rot="3060000">
                    <a:off x="260" y="416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2" name="Line 2505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94" y="394"/>
                    <a:ext cx="0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3" name="Line 2506"/>
                  <p:cNvSpPr>
                    <a:spLocks noChangeShapeType="1"/>
                  </p:cNvSpPr>
                  <p:nvPr/>
                </p:nvSpPr>
                <p:spPr bwMode="auto">
                  <a:xfrm rot="2880000">
                    <a:off x="298" y="404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4" name="Line 2507"/>
                  <p:cNvSpPr>
                    <a:spLocks noChangeShapeType="1"/>
                  </p:cNvSpPr>
                  <p:nvPr/>
                </p:nvSpPr>
                <p:spPr bwMode="auto">
                  <a:xfrm rot="3000000">
                    <a:off x="261" y="402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5" name="Line 2508"/>
                  <p:cNvSpPr>
                    <a:spLocks noChangeShapeType="1"/>
                  </p:cNvSpPr>
                  <p:nvPr/>
                </p:nvSpPr>
                <p:spPr bwMode="auto">
                  <a:xfrm rot="3300000">
                    <a:off x="261" y="394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6" name="Line 2509"/>
                  <p:cNvSpPr>
                    <a:spLocks noChangeShapeType="1"/>
                  </p:cNvSpPr>
                  <p:nvPr/>
                </p:nvSpPr>
                <p:spPr bwMode="auto">
                  <a:xfrm rot="2760000">
                    <a:off x="274" y="418"/>
                    <a:ext cx="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7" name="Line 2510"/>
                  <p:cNvSpPr>
                    <a:spLocks noChangeShapeType="1"/>
                  </p:cNvSpPr>
                  <p:nvPr/>
                </p:nvSpPr>
                <p:spPr bwMode="auto">
                  <a:xfrm rot="2820000">
                    <a:off x="275" y="412"/>
                    <a:ext cx="4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8" name="Line 2511"/>
                  <p:cNvSpPr>
                    <a:spLocks noChangeShapeType="1"/>
                  </p:cNvSpPr>
                  <p:nvPr/>
                </p:nvSpPr>
                <p:spPr bwMode="auto">
                  <a:xfrm rot="2580000">
                    <a:off x="278" y="405"/>
                    <a:ext cx="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>
                        <a:alpha val="7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19" name="Line 2512"/>
                  <p:cNvSpPr>
                    <a:spLocks noChangeShapeType="1"/>
                  </p:cNvSpPr>
                  <p:nvPr/>
                </p:nvSpPr>
                <p:spPr bwMode="auto">
                  <a:xfrm rot="-960000">
                    <a:off x="86" y="451"/>
                    <a:ext cx="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0" name="Freeform 2513"/>
                  <p:cNvSpPr>
                    <a:spLocks noChangeArrowheads="1"/>
                  </p:cNvSpPr>
                  <p:nvPr/>
                </p:nvSpPr>
                <p:spPr bwMode="auto">
                  <a:xfrm>
                    <a:off x="76" y="397"/>
                    <a:ext cx="239" cy="54"/>
                  </a:xfrm>
                  <a:custGeom>
                    <a:avLst/>
                    <a:gdLst>
                      <a:gd name="T0" fmla="*/ 4 w 239"/>
                      <a:gd name="T1" fmla="*/ 42 h 53"/>
                      <a:gd name="T2" fmla="*/ 23 w 239"/>
                      <a:gd name="T3" fmla="*/ 38 h 53"/>
                      <a:gd name="T4" fmla="*/ 32 w 239"/>
                      <a:gd name="T5" fmla="*/ 44 h 53"/>
                      <a:gd name="T6" fmla="*/ 42 w 239"/>
                      <a:gd name="T7" fmla="*/ 35 h 53"/>
                      <a:gd name="T8" fmla="*/ 62 w 239"/>
                      <a:gd name="T9" fmla="*/ 54 h 53"/>
                      <a:gd name="T10" fmla="*/ 65 w 239"/>
                      <a:gd name="T11" fmla="*/ 46 h 53"/>
                      <a:gd name="T12" fmla="*/ 66 w 239"/>
                      <a:gd name="T13" fmla="*/ 38 h 53"/>
                      <a:gd name="T14" fmla="*/ 72 w 239"/>
                      <a:gd name="T15" fmla="*/ 30 h 53"/>
                      <a:gd name="T16" fmla="*/ 77 w 239"/>
                      <a:gd name="T17" fmla="*/ 23 h 53"/>
                      <a:gd name="T18" fmla="*/ 83 w 239"/>
                      <a:gd name="T19" fmla="*/ 42 h 53"/>
                      <a:gd name="T20" fmla="*/ 81 w 239"/>
                      <a:gd name="T21" fmla="*/ 36 h 53"/>
                      <a:gd name="T22" fmla="*/ 99 w 239"/>
                      <a:gd name="T23" fmla="*/ 40 h 53"/>
                      <a:gd name="T24" fmla="*/ 99 w 239"/>
                      <a:gd name="T25" fmla="*/ 32 h 53"/>
                      <a:gd name="T26" fmla="*/ 104 w 239"/>
                      <a:gd name="T27" fmla="*/ 23 h 53"/>
                      <a:gd name="T28" fmla="*/ 88 w 239"/>
                      <a:gd name="T29" fmla="*/ 25 h 53"/>
                      <a:gd name="T30" fmla="*/ 91 w 239"/>
                      <a:gd name="T31" fmla="*/ 19 h 53"/>
                      <a:gd name="T32" fmla="*/ 107 w 239"/>
                      <a:gd name="T33" fmla="*/ 16 h 53"/>
                      <a:gd name="T34" fmla="*/ 115 w 239"/>
                      <a:gd name="T35" fmla="*/ 29 h 53"/>
                      <a:gd name="T36" fmla="*/ 114 w 239"/>
                      <a:gd name="T37" fmla="*/ 36 h 53"/>
                      <a:gd name="T38" fmla="*/ 121 w 239"/>
                      <a:gd name="T39" fmla="*/ 20 h 53"/>
                      <a:gd name="T40" fmla="*/ 136 w 239"/>
                      <a:gd name="T41" fmla="*/ 18 h 53"/>
                      <a:gd name="T42" fmla="*/ 131 w 239"/>
                      <a:gd name="T43" fmla="*/ 25 h 53"/>
                      <a:gd name="T44" fmla="*/ 131 w 239"/>
                      <a:gd name="T45" fmla="*/ 35 h 53"/>
                      <a:gd name="T46" fmla="*/ 148 w 239"/>
                      <a:gd name="T47" fmla="*/ 31 h 53"/>
                      <a:gd name="T48" fmla="*/ 146 w 239"/>
                      <a:gd name="T49" fmla="*/ 22 h 53"/>
                      <a:gd name="T50" fmla="*/ 152 w 239"/>
                      <a:gd name="T51" fmla="*/ 15 h 53"/>
                      <a:gd name="T52" fmla="*/ 152 w 239"/>
                      <a:gd name="T53" fmla="*/ 10 h 53"/>
                      <a:gd name="T54" fmla="*/ 181 w 239"/>
                      <a:gd name="T55" fmla="*/ 6 h 53"/>
                      <a:gd name="T56" fmla="*/ 183 w 239"/>
                      <a:gd name="T57" fmla="*/ 12 h 53"/>
                      <a:gd name="T58" fmla="*/ 184 w 239"/>
                      <a:gd name="T59" fmla="*/ 31 h 53"/>
                      <a:gd name="T60" fmla="*/ 199 w 239"/>
                      <a:gd name="T61" fmla="*/ 1 h 53"/>
                      <a:gd name="T62" fmla="*/ 222 w 239"/>
                      <a:gd name="T63" fmla="*/ 10 h 53"/>
                      <a:gd name="T64" fmla="*/ 232 w 239"/>
                      <a:gd name="T65" fmla="*/ 13 h 53"/>
                      <a:gd name="T66" fmla="*/ 239 w 239"/>
                      <a:gd name="T67" fmla="*/ 19 h 5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239"/>
                      <a:gd name="T103" fmla="*/ 0 h 53"/>
                      <a:gd name="T104" fmla="*/ 239 w 239"/>
                      <a:gd name="T105" fmla="*/ 53 h 5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239" h="53">
                        <a:moveTo>
                          <a:pt x="0" y="41"/>
                        </a:moveTo>
                        <a:lnTo>
                          <a:pt x="4" y="40"/>
                        </a:lnTo>
                        <a:moveTo>
                          <a:pt x="18" y="37"/>
                        </a:moveTo>
                        <a:lnTo>
                          <a:pt x="23" y="36"/>
                        </a:lnTo>
                        <a:moveTo>
                          <a:pt x="28" y="43"/>
                        </a:moveTo>
                        <a:lnTo>
                          <a:pt x="32" y="42"/>
                        </a:lnTo>
                        <a:moveTo>
                          <a:pt x="38" y="34"/>
                        </a:moveTo>
                        <a:lnTo>
                          <a:pt x="42" y="33"/>
                        </a:lnTo>
                        <a:moveTo>
                          <a:pt x="58" y="53"/>
                        </a:moveTo>
                        <a:lnTo>
                          <a:pt x="62" y="52"/>
                        </a:lnTo>
                        <a:moveTo>
                          <a:pt x="62" y="45"/>
                        </a:moveTo>
                        <a:lnTo>
                          <a:pt x="65" y="44"/>
                        </a:lnTo>
                        <a:moveTo>
                          <a:pt x="62" y="37"/>
                        </a:moveTo>
                        <a:lnTo>
                          <a:pt x="66" y="36"/>
                        </a:lnTo>
                        <a:moveTo>
                          <a:pt x="68" y="29"/>
                        </a:moveTo>
                        <a:lnTo>
                          <a:pt x="72" y="28"/>
                        </a:lnTo>
                        <a:moveTo>
                          <a:pt x="73" y="24"/>
                        </a:moveTo>
                        <a:lnTo>
                          <a:pt x="77" y="23"/>
                        </a:lnTo>
                        <a:moveTo>
                          <a:pt x="79" y="41"/>
                        </a:moveTo>
                        <a:lnTo>
                          <a:pt x="83" y="40"/>
                        </a:lnTo>
                        <a:moveTo>
                          <a:pt x="79" y="34"/>
                        </a:moveTo>
                        <a:lnTo>
                          <a:pt x="81" y="34"/>
                        </a:lnTo>
                        <a:moveTo>
                          <a:pt x="96" y="39"/>
                        </a:moveTo>
                        <a:lnTo>
                          <a:pt x="99" y="38"/>
                        </a:lnTo>
                        <a:moveTo>
                          <a:pt x="95" y="32"/>
                        </a:moveTo>
                        <a:lnTo>
                          <a:pt x="99" y="30"/>
                        </a:lnTo>
                        <a:moveTo>
                          <a:pt x="102" y="24"/>
                        </a:moveTo>
                        <a:lnTo>
                          <a:pt x="104" y="23"/>
                        </a:lnTo>
                        <a:moveTo>
                          <a:pt x="86" y="26"/>
                        </a:moveTo>
                        <a:lnTo>
                          <a:pt x="88" y="25"/>
                        </a:lnTo>
                        <a:moveTo>
                          <a:pt x="88" y="20"/>
                        </a:moveTo>
                        <a:lnTo>
                          <a:pt x="91" y="19"/>
                        </a:lnTo>
                        <a:moveTo>
                          <a:pt x="104" y="17"/>
                        </a:moveTo>
                        <a:lnTo>
                          <a:pt x="107" y="16"/>
                        </a:lnTo>
                        <a:moveTo>
                          <a:pt x="112" y="27"/>
                        </a:moveTo>
                        <a:lnTo>
                          <a:pt x="115" y="27"/>
                        </a:lnTo>
                        <a:moveTo>
                          <a:pt x="112" y="35"/>
                        </a:moveTo>
                        <a:lnTo>
                          <a:pt x="114" y="34"/>
                        </a:lnTo>
                        <a:moveTo>
                          <a:pt x="119" y="21"/>
                        </a:moveTo>
                        <a:lnTo>
                          <a:pt x="121" y="20"/>
                        </a:lnTo>
                        <a:moveTo>
                          <a:pt x="133" y="18"/>
                        </a:moveTo>
                        <a:lnTo>
                          <a:pt x="136" y="18"/>
                        </a:lnTo>
                        <a:moveTo>
                          <a:pt x="129" y="26"/>
                        </a:moveTo>
                        <a:lnTo>
                          <a:pt x="131" y="25"/>
                        </a:lnTo>
                        <a:moveTo>
                          <a:pt x="128" y="34"/>
                        </a:moveTo>
                        <a:lnTo>
                          <a:pt x="131" y="33"/>
                        </a:lnTo>
                        <a:moveTo>
                          <a:pt x="144" y="30"/>
                        </a:moveTo>
                        <a:lnTo>
                          <a:pt x="148" y="29"/>
                        </a:lnTo>
                        <a:moveTo>
                          <a:pt x="145" y="23"/>
                        </a:moveTo>
                        <a:lnTo>
                          <a:pt x="146" y="22"/>
                        </a:lnTo>
                        <a:moveTo>
                          <a:pt x="149" y="16"/>
                        </a:moveTo>
                        <a:lnTo>
                          <a:pt x="152" y="15"/>
                        </a:lnTo>
                        <a:moveTo>
                          <a:pt x="149" y="10"/>
                        </a:moveTo>
                        <a:lnTo>
                          <a:pt x="152" y="10"/>
                        </a:lnTo>
                        <a:moveTo>
                          <a:pt x="178" y="7"/>
                        </a:moveTo>
                        <a:lnTo>
                          <a:pt x="181" y="6"/>
                        </a:lnTo>
                        <a:moveTo>
                          <a:pt x="179" y="12"/>
                        </a:moveTo>
                        <a:lnTo>
                          <a:pt x="183" y="12"/>
                        </a:lnTo>
                        <a:moveTo>
                          <a:pt x="181" y="30"/>
                        </a:moveTo>
                        <a:lnTo>
                          <a:pt x="184" y="29"/>
                        </a:lnTo>
                        <a:moveTo>
                          <a:pt x="203" y="0"/>
                        </a:moveTo>
                        <a:lnTo>
                          <a:pt x="199" y="1"/>
                        </a:lnTo>
                        <a:moveTo>
                          <a:pt x="218" y="11"/>
                        </a:moveTo>
                        <a:lnTo>
                          <a:pt x="222" y="10"/>
                        </a:lnTo>
                        <a:moveTo>
                          <a:pt x="225" y="15"/>
                        </a:moveTo>
                        <a:lnTo>
                          <a:pt x="232" y="13"/>
                        </a:lnTo>
                        <a:moveTo>
                          <a:pt x="234" y="21"/>
                        </a:moveTo>
                        <a:lnTo>
                          <a:pt x="239" y="19"/>
                        </a:lnTo>
                      </a:path>
                    </a:pathLst>
                  </a:custGeom>
                  <a:noFill/>
                  <a:ln w="9525">
                    <a:solidFill>
                      <a:srgbClr val="555555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21" name="Oval 2514"/>
                  <p:cNvSpPr>
                    <a:spLocks noChangeArrowheads="1"/>
                  </p:cNvSpPr>
                  <p:nvPr/>
                </p:nvSpPr>
                <p:spPr bwMode="auto">
                  <a:xfrm rot="-1800000">
                    <a:off x="480" y="378"/>
                    <a:ext cx="5" cy="1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22" name="Freeform 2515"/>
                  <p:cNvSpPr>
                    <a:spLocks noChangeArrowheads="1"/>
                  </p:cNvSpPr>
                  <p:nvPr/>
                </p:nvSpPr>
                <p:spPr bwMode="auto">
                  <a:xfrm>
                    <a:off x="5" y="0"/>
                    <a:ext cx="286" cy="323"/>
                  </a:xfrm>
                  <a:custGeom>
                    <a:avLst/>
                    <a:gdLst>
                      <a:gd name="T0" fmla="*/ 0 w 286"/>
                      <a:gd name="T1" fmla="*/ 0 h 322"/>
                      <a:gd name="T2" fmla="*/ 278 w 286"/>
                      <a:gd name="T3" fmla="*/ 20 h 322"/>
                      <a:gd name="T4" fmla="*/ 286 w 286"/>
                      <a:gd name="T5" fmla="*/ 296 h 322"/>
                      <a:gd name="T6" fmla="*/ 10 w 286"/>
                      <a:gd name="T7" fmla="*/ 324 h 322"/>
                      <a:gd name="T8" fmla="*/ 0 w 286"/>
                      <a:gd name="T9" fmla="*/ 0 h 3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6"/>
                      <a:gd name="T16" fmla="*/ 0 h 322"/>
                      <a:gd name="T17" fmla="*/ 286 w 286"/>
                      <a:gd name="T18" fmla="*/ 322 h 3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6" h="322">
                        <a:moveTo>
                          <a:pt x="0" y="0"/>
                        </a:moveTo>
                        <a:lnTo>
                          <a:pt x="278" y="20"/>
                        </a:lnTo>
                        <a:lnTo>
                          <a:pt x="286" y="294"/>
                        </a:lnTo>
                        <a:lnTo>
                          <a:pt x="10" y="322"/>
                        </a:lnTo>
                        <a:lnTo>
                          <a:pt x="0" y="0"/>
                        </a:lnTo>
                      </a:path>
                    </a:pathLst>
                  </a:custGeom>
                  <a:blipFill dpi="0" rotWithShape="1">
                    <a:blip r:embed="rId5"/>
                    <a:srcRect/>
                    <a:stretch>
                      <a:fillRect/>
                    </a:stretch>
                  </a:blipFill>
                  <a:ln w="9525">
                    <a:solidFill>
                      <a:srgbClr val="7D7D7D">
                        <a:alpha val="59999"/>
                      </a:srgbClr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23" name="Freeform 2516"/>
                  <p:cNvSpPr>
                    <a:spLocks noChangeArrowheads="1"/>
                  </p:cNvSpPr>
                  <p:nvPr/>
                </p:nvSpPr>
                <p:spPr bwMode="auto">
                  <a:xfrm>
                    <a:off x="19" y="14"/>
                    <a:ext cx="261" cy="272"/>
                  </a:xfrm>
                  <a:custGeom>
                    <a:avLst/>
                    <a:gdLst>
                      <a:gd name="T0" fmla="*/ 0 w 260"/>
                      <a:gd name="T1" fmla="*/ 0 h 271"/>
                      <a:gd name="T2" fmla="*/ 256 w 260"/>
                      <a:gd name="T3" fmla="*/ 17 h 271"/>
                      <a:gd name="T4" fmla="*/ 262 w 260"/>
                      <a:gd name="T5" fmla="*/ 254 h 271"/>
                      <a:gd name="T6" fmla="*/ 8 w 260"/>
                      <a:gd name="T7" fmla="*/ 273 h 271"/>
                      <a:gd name="T8" fmla="*/ 0 w 260"/>
                      <a:gd name="T9" fmla="*/ 0 h 2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"/>
                      <a:gd name="T16" fmla="*/ 0 h 271"/>
                      <a:gd name="T17" fmla="*/ 260 w 260"/>
                      <a:gd name="T18" fmla="*/ 271 h 2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" h="271">
                        <a:moveTo>
                          <a:pt x="0" y="0"/>
                        </a:moveTo>
                        <a:lnTo>
                          <a:pt x="254" y="17"/>
                        </a:lnTo>
                        <a:lnTo>
                          <a:pt x="260" y="252"/>
                        </a:lnTo>
                        <a:lnTo>
                          <a:pt x="8" y="271"/>
                        </a:lnTo>
                        <a:lnTo>
                          <a:pt x="0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0D0FF"/>
                      </a:gs>
                      <a:gs pos="100000">
                        <a:srgbClr val="2040A0"/>
                      </a:gs>
                    </a:gsLst>
                    <a:lin ang="5400000" scaled="1"/>
                  </a:gradFill>
                  <a:ln w="9525">
                    <a:solidFill>
                      <a:srgbClr val="3659B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24" name="Freeform 2517"/>
                  <p:cNvSpPr>
                    <a:spLocks noChangeArrowheads="1"/>
                  </p:cNvSpPr>
                  <p:nvPr/>
                </p:nvSpPr>
                <p:spPr bwMode="auto">
                  <a:xfrm>
                    <a:off x="31" y="286"/>
                    <a:ext cx="251" cy="28"/>
                  </a:xfrm>
                  <a:custGeom>
                    <a:avLst/>
                    <a:gdLst>
                      <a:gd name="T0" fmla="*/ 0 w 251"/>
                      <a:gd name="T1" fmla="*/ 28 h 28"/>
                      <a:gd name="T2" fmla="*/ 0 w 251"/>
                      <a:gd name="T3" fmla="*/ 23 h 28"/>
                      <a:gd name="T4" fmla="*/ 251 w 251"/>
                      <a:gd name="T5" fmla="*/ 0 h 28"/>
                      <a:gd name="T6" fmla="*/ 251 w 251"/>
                      <a:gd name="T7" fmla="*/ 3 h 28"/>
                      <a:gd name="T8" fmla="*/ 0 w 251"/>
                      <a:gd name="T9" fmla="*/ 28 h 2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1"/>
                      <a:gd name="T16" fmla="*/ 0 h 28"/>
                      <a:gd name="T17" fmla="*/ 251 w 251"/>
                      <a:gd name="T18" fmla="*/ 28 h 2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1" h="28">
                        <a:moveTo>
                          <a:pt x="0" y="28"/>
                        </a:moveTo>
                        <a:lnTo>
                          <a:pt x="0" y="23"/>
                        </a:lnTo>
                        <a:lnTo>
                          <a:pt x="251" y="0"/>
                        </a:lnTo>
                        <a:lnTo>
                          <a:pt x="251" y="3"/>
                        </a:lnTo>
                        <a:lnTo>
                          <a:pt x="0" y="28"/>
                        </a:lnTo>
                      </a:path>
                    </a:pathLst>
                  </a:custGeom>
                  <a:solidFill>
                    <a:srgbClr val="585A59"/>
                  </a:soli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25" name="Freeform 2518"/>
                  <p:cNvSpPr>
                    <a:spLocks noChangeArrowheads="1"/>
                  </p:cNvSpPr>
                  <p:nvPr/>
                </p:nvSpPr>
                <p:spPr bwMode="auto">
                  <a:xfrm>
                    <a:off x="317" y="320"/>
                    <a:ext cx="106" cy="26"/>
                  </a:xfrm>
                  <a:custGeom>
                    <a:avLst/>
                    <a:gdLst>
                      <a:gd name="T0" fmla="*/ 10 w 106"/>
                      <a:gd name="T1" fmla="*/ 12 h 25"/>
                      <a:gd name="T2" fmla="*/ 106 w 106"/>
                      <a:gd name="T3" fmla="*/ 0 h 25"/>
                      <a:gd name="T4" fmla="*/ 98 w 106"/>
                      <a:gd name="T5" fmla="*/ 16 h 25"/>
                      <a:gd name="T6" fmla="*/ 0 w 106"/>
                      <a:gd name="T7" fmla="*/ 27 h 25"/>
                      <a:gd name="T8" fmla="*/ 10 w 106"/>
                      <a:gd name="T9" fmla="*/ 12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"/>
                      <a:gd name="T16" fmla="*/ 0 h 25"/>
                      <a:gd name="T17" fmla="*/ 106 w 106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" h="25">
                        <a:moveTo>
                          <a:pt x="10" y="12"/>
                        </a:moveTo>
                        <a:lnTo>
                          <a:pt x="106" y="0"/>
                        </a:lnTo>
                        <a:cubicBezTo>
                          <a:pt x="106" y="0"/>
                          <a:pt x="104" y="8"/>
                          <a:pt x="98" y="14"/>
                        </a:cubicBezTo>
                        <a:lnTo>
                          <a:pt x="0" y="25"/>
                        </a:lnTo>
                        <a:lnTo>
                          <a:pt x="10" y="12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79999"/>
                        </a:srgbClr>
                      </a:gs>
                      <a:gs pos="100000">
                        <a:srgbClr val="999999"/>
                      </a:gs>
                    </a:gsLst>
                    <a:lin ang="540000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26" name="Freeform 2519"/>
                  <p:cNvSpPr>
                    <a:spLocks noChangeArrowheads="1"/>
                  </p:cNvSpPr>
                  <p:nvPr/>
                </p:nvSpPr>
                <p:spPr bwMode="auto">
                  <a:xfrm>
                    <a:off x="481" y="399"/>
                    <a:ext cx="26" cy="10"/>
                  </a:xfrm>
                  <a:custGeom>
                    <a:avLst/>
                    <a:gdLst>
                      <a:gd name="T0" fmla="*/ 1 w 26"/>
                      <a:gd name="T1" fmla="*/ 3 h 9"/>
                      <a:gd name="T2" fmla="*/ 26 w 26"/>
                      <a:gd name="T3" fmla="*/ 0 h 9"/>
                      <a:gd name="T4" fmla="*/ 26 w 26"/>
                      <a:gd name="T5" fmla="*/ 4 h 9"/>
                      <a:gd name="T6" fmla="*/ 13 w 26"/>
                      <a:gd name="T7" fmla="*/ 10 h 9"/>
                      <a:gd name="T8" fmla="*/ 0 w 26"/>
                      <a:gd name="T9" fmla="*/ 10 h 9"/>
                      <a:gd name="T10" fmla="*/ 1 w 26"/>
                      <a:gd name="T11" fmla="*/ 3 h 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"/>
                      <a:gd name="T19" fmla="*/ 0 h 9"/>
                      <a:gd name="T20" fmla="*/ 26 w 26"/>
                      <a:gd name="T21" fmla="*/ 9 h 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" h="9">
                        <a:moveTo>
                          <a:pt x="1" y="3"/>
                        </a:moveTo>
                        <a:lnTo>
                          <a:pt x="26" y="0"/>
                        </a:lnTo>
                        <a:lnTo>
                          <a:pt x="26" y="4"/>
                        </a:lnTo>
                        <a:cubicBezTo>
                          <a:pt x="26" y="4"/>
                          <a:pt x="20" y="7"/>
                          <a:pt x="13" y="8"/>
                        </a:cubicBezTo>
                        <a:cubicBezTo>
                          <a:pt x="13" y="8"/>
                          <a:pt x="6" y="9"/>
                          <a:pt x="0" y="8"/>
                        </a:cubicBezTo>
                        <a:lnTo>
                          <a:pt x="1" y="3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727677">
                          <a:alpha val="40001"/>
                        </a:srgbClr>
                      </a:gs>
                      <a:gs pos="100000">
                        <a:srgbClr val="3A3A3A">
                          <a:alpha val="40001"/>
                        </a:srgbClr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27" name="Freeform 2520"/>
                  <p:cNvSpPr>
                    <a:spLocks noChangeArrowheads="1"/>
                  </p:cNvSpPr>
                  <p:nvPr/>
                </p:nvSpPr>
                <p:spPr bwMode="auto">
                  <a:xfrm>
                    <a:off x="35" y="361"/>
                    <a:ext cx="327" cy="56"/>
                  </a:xfrm>
                  <a:custGeom>
                    <a:avLst/>
                    <a:gdLst>
                      <a:gd name="T0" fmla="*/ 8 w 327"/>
                      <a:gd name="T1" fmla="*/ 57 h 55"/>
                      <a:gd name="T2" fmla="*/ 327 w 327"/>
                      <a:gd name="T3" fmla="*/ 5 h 55"/>
                      <a:gd name="T4" fmla="*/ 316 w 327"/>
                      <a:gd name="T5" fmla="*/ 0 h 55"/>
                      <a:gd name="T6" fmla="*/ 0 w 327"/>
                      <a:gd name="T7" fmla="*/ 48 h 55"/>
                      <a:gd name="T8" fmla="*/ 8 w 327"/>
                      <a:gd name="T9" fmla="*/ 57 h 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7"/>
                      <a:gd name="T16" fmla="*/ 0 h 55"/>
                      <a:gd name="T17" fmla="*/ 327 w 327"/>
                      <a:gd name="T18" fmla="*/ 55 h 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7" h="55">
                        <a:moveTo>
                          <a:pt x="8" y="55"/>
                        </a:moveTo>
                        <a:lnTo>
                          <a:pt x="327" y="5"/>
                        </a:lnTo>
                        <a:lnTo>
                          <a:pt x="316" y="0"/>
                        </a:lnTo>
                        <a:lnTo>
                          <a:pt x="0" y="46"/>
                        </a:lnTo>
                        <a:lnTo>
                          <a:pt x="8" y="55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4A3A6"/>
                      </a:gs>
                      <a:gs pos="100000">
                        <a:srgbClr val="747879"/>
                      </a:gs>
                    </a:gsLst>
                    <a:lin ang="0" scaled="1"/>
                  </a:gradFill>
                  <a:ln w="9525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4828" name="Line 2521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52" y="401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29" name="Line 2522"/>
                  <p:cNvSpPr>
                    <a:spLocks noChangeShapeType="1"/>
                  </p:cNvSpPr>
                  <p:nvPr/>
                </p:nvSpPr>
                <p:spPr bwMode="auto">
                  <a:xfrm rot="-540000">
                    <a:off x="169" y="385"/>
                    <a:ext cx="8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30" name="Line 2523"/>
                  <p:cNvSpPr>
                    <a:spLocks noChangeShapeType="1"/>
                  </p:cNvSpPr>
                  <p:nvPr/>
                </p:nvSpPr>
                <p:spPr bwMode="auto">
                  <a:xfrm rot="-480000">
                    <a:off x="278" y="370"/>
                    <a:ext cx="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B7B7B7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713" name="Text Box 2524"/>
              <p:cNvSpPr txBox="1">
                <a:spLocks noChangeArrowheads="1"/>
              </p:cNvSpPr>
              <p:nvPr/>
            </p:nvSpPr>
            <p:spPr bwMode="auto">
              <a:xfrm>
                <a:off x="34" y="479"/>
                <a:ext cx="761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5401" tIns="25401" rIns="25401" bIns="25401" anchor="ctr"/>
              <a:lstStyle/>
              <a:p>
                <a:pPr algn="ctr" defTabSz="455613">
                  <a:lnSpc>
                    <a:spcPts val="1250"/>
                  </a:lnSpc>
                </a:pPr>
                <a:endParaRPr lang="en-GB" sz="1400">
                  <a:latin typeface="Constantia" pitchFamily="18" charset="0"/>
                </a:endParaRPr>
              </a:p>
              <a:p>
                <a:pPr algn="ctr" defTabSz="455613">
                  <a:lnSpc>
                    <a:spcPts val="1250"/>
                  </a:lnSpc>
                </a:pPr>
                <a:endParaRPr lang="en-GB" sz="1400">
                  <a:latin typeface="Constantia" pitchFamily="18" charset="0"/>
                </a:endParaRPr>
              </a:p>
              <a:p>
                <a:pPr algn="ctr" defTabSz="455613">
                  <a:lnSpc>
                    <a:spcPts val="1250"/>
                  </a:lnSpc>
                </a:pPr>
                <a:r>
                  <a:rPr lang="en-GB" sz="1400">
                    <a:latin typeface="Constantia" pitchFamily="18" charset="0"/>
                  </a:rPr>
                  <a:t>Детские дома</a:t>
                </a:r>
              </a:p>
            </p:txBody>
          </p:sp>
        </p:grpSp>
        <p:sp>
          <p:nvSpPr>
            <p:cNvPr id="5059" name="Freeform 2525"/>
            <p:cNvSpPr>
              <a:spLocks noChangeArrowheads="1"/>
            </p:cNvSpPr>
            <p:nvPr/>
          </p:nvSpPr>
          <p:spPr bwMode="auto">
            <a:xfrm>
              <a:off x="6189663" y="4754563"/>
              <a:ext cx="49212" cy="441325"/>
            </a:xfrm>
            <a:custGeom>
              <a:avLst/>
              <a:gdLst>
                <a:gd name="T0" fmla="*/ 5040262 w 31"/>
                <a:gd name="T1" fmla="*/ 703132581 h 277"/>
                <a:gd name="T2" fmla="*/ 5040262 w 31"/>
                <a:gd name="T3" fmla="*/ 256376354 h 277"/>
                <a:gd name="T4" fmla="*/ 0 w 31"/>
                <a:gd name="T5" fmla="*/ 256376354 h 277"/>
                <a:gd name="T6" fmla="*/ 0 w 31"/>
                <a:gd name="T7" fmla="*/ 0 h 277"/>
                <a:gd name="T8" fmla="*/ 78123262 w 31"/>
                <a:gd name="T9" fmla="*/ 0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77"/>
                <a:gd name="T17" fmla="*/ 31 w 31"/>
                <a:gd name="T18" fmla="*/ 277 h 2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77">
                  <a:moveTo>
                    <a:pt x="2" y="277"/>
                  </a:moveTo>
                  <a:lnTo>
                    <a:pt x="2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5060" name="TextBox 2"/>
            <p:cNvSpPr txBox="1">
              <a:spLocks noChangeArrowheads="1"/>
            </p:cNvSpPr>
            <p:nvPr/>
          </p:nvSpPr>
          <p:spPr bwMode="auto">
            <a:xfrm>
              <a:off x="1071538" y="1643050"/>
              <a:ext cx="2160588" cy="452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>
                  <a:latin typeface="Constantia" pitchFamily="18" charset="0"/>
                </a:rPr>
                <a:t>160 учреждений ПКГО объединены в единую корпоративную сеть.</a:t>
              </a:r>
            </a:p>
            <a:p>
              <a:endParaRPr lang="ru-RU" dirty="0">
                <a:latin typeface="Constantia" pitchFamily="18" charset="0"/>
              </a:endParaRPr>
            </a:p>
            <a:p>
              <a:r>
                <a:rPr lang="ru-RU" dirty="0">
                  <a:latin typeface="Constantia" pitchFamily="18" charset="0"/>
                </a:rPr>
                <a:t>Учреждения объединены в единое информационное пространство.</a:t>
              </a:r>
            </a:p>
            <a:p>
              <a:endParaRPr lang="ru-RU" dirty="0">
                <a:latin typeface="Constantia" pitchFamily="18" charset="0"/>
              </a:endParaRPr>
            </a:p>
            <a:p>
              <a:r>
                <a:rPr lang="ru-RU" dirty="0">
                  <a:latin typeface="Constantia" pitchFamily="18" charset="0"/>
                </a:rPr>
                <a:t>Данную сеть обслуживают </a:t>
              </a:r>
              <a:r>
                <a:rPr lang="ru-RU" dirty="0" smtClean="0">
                  <a:latin typeface="Constantia" pitchFamily="18" charset="0"/>
                </a:rPr>
                <a:t>45 </a:t>
              </a:r>
              <a:r>
                <a:rPr lang="ru-RU" dirty="0">
                  <a:latin typeface="Constantia" pitchFamily="18" charset="0"/>
                </a:rPr>
                <a:t>серверов.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3700"/>
              </a:lnSpc>
            </a:pP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Внедрение решений и сопровождение участников процесса оказания услуг </a:t>
            </a:r>
            <a:endParaRPr lang="ru-RU" sz="3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857364"/>
            <a:ext cx="75009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2009 году был создан МАУ "Ресурсный центр" в целях оказания услуг в сфере информационных технологий органам администрации и муниципальным учреждениям социальной сферы (</a:t>
            </a:r>
            <a:r>
              <a:rPr lang="en-US" sz="2400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http://maurc.pkgo.ru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500438"/>
            <a:ext cx="714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Внедрение и сопровождение ИС;</a:t>
            </a:r>
          </a:p>
          <a:p>
            <a:pPr marL="355600" indent="-3556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Сопровождение компьютерной техники и ЛВС в муниципальных учреждениях; </a:t>
            </a:r>
          </a:p>
          <a:p>
            <a:pPr marL="355600" indent="-355600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сотрудников органов администрации и муниципальных  учреждений использованию ИКТ в профессиональной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57148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indent="-546100"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Разработка и принятие </a:t>
            </a:r>
          </a:p>
          <a:p>
            <a:pPr marL="546100" indent="-546100" algn="ctr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нормативной правовой базы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143116"/>
            <a:ext cx="750099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Административные регламенты оказания муниципальных услуг;</a:t>
            </a:r>
          </a:p>
          <a:p>
            <a:pPr marL="355600" indent="-3556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Положения по использованию ИС;</a:t>
            </a:r>
          </a:p>
          <a:p>
            <a:pPr marL="355600" indent="-3556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Утверждение поправок в пакет существующих регламентов и инструкций;</a:t>
            </a:r>
          </a:p>
          <a:p>
            <a:pPr marL="355600" indent="-35560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Внесение дополнений к должностным инструкциям;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857620" y="1694155"/>
            <a:ext cx="4786346" cy="3735109"/>
            <a:chOff x="3882567" y="1571612"/>
            <a:chExt cx="3950636" cy="3735109"/>
          </a:xfrm>
        </p:grpSpPr>
        <p:sp>
          <p:nvSpPr>
            <p:cNvPr id="5" name="TextBox 4"/>
            <p:cNvSpPr txBox="1"/>
            <p:nvPr/>
          </p:nvSpPr>
          <p:spPr>
            <a:xfrm>
              <a:off x="4354285" y="2071678"/>
              <a:ext cx="347891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Создан Интернет портал, с личными кабинетами учреждений и </a:t>
              </a: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определен </a:t>
              </a: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перечень информации </a:t>
              </a: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необходимой </a:t>
              </a: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для </a:t>
              </a: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размещения (</a:t>
              </a:r>
              <a:r>
                <a:rPr lang="en-US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http://edu.pkgo.ru</a:t>
              </a: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182563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Размещена и </a:t>
              </a: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актуализируется  </a:t>
              </a: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информация о</a:t>
              </a:r>
              <a:r>
                <a:rPr lang="en-US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МОУ на портале</a:t>
              </a:r>
            </a:p>
            <a:p>
              <a:pPr marL="182563" indent="-182563">
                <a:spcAft>
                  <a:spcPts val="1200"/>
                </a:spcAft>
                <a:buFont typeface="Wingdings" pitchFamily="2" charset="2"/>
                <a:buChar char="Ø"/>
              </a:pPr>
              <a:endPara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2563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Разработан и утвержден регламент оказания муниципальной услуги </a:t>
              </a:r>
              <a:endPara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57752" y="1571612"/>
              <a:ext cx="2286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u="sng" dirty="0" smtClean="0">
                  <a:latin typeface="Times New Roman" pitchFamily="18" charset="0"/>
                  <a:cs typeface="Times New Roman" pitchFamily="18" charset="0"/>
                </a:rPr>
                <a:t>Решения:</a:t>
              </a:r>
              <a:endParaRPr lang="ru-RU" sz="2400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Штриховая стрелка вправо 5"/>
            <p:cNvSpPr/>
            <p:nvPr/>
          </p:nvSpPr>
          <p:spPr>
            <a:xfrm>
              <a:off x="3882567" y="2449201"/>
              <a:ext cx="642942" cy="2857520"/>
            </a:xfrm>
            <a:prstGeom prst="striped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57224" y="642918"/>
            <a:ext cx="7643866" cy="1071570"/>
            <a:chOff x="0" y="0"/>
            <a:chExt cx="6786610" cy="1267026"/>
          </a:xfrm>
          <a:scene3d>
            <a:camera prst="orthographicFront"/>
            <a:lightRig rig="flat" dir="t"/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6786610" cy="126702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824541" y="0"/>
              <a:ext cx="5962068" cy="12670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Предоставление информации об организации общедоступного и бесплатного дошкольного, начального общего, основного общего, среднего (полного) общего образования, а также дополнительного образования в общеобразовательных учреждениях, расположенных на территории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Петропавловск-Камчатского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городского округа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928662" y="785794"/>
            <a:ext cx="791827" cy="730554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5" name="Прямая соединительная линия 14"/>
          <p:cNvCxnSpPr/>
          <p:nvPr/>
        </p:nvCxnSpPr>
        <p:spPr>
          <a:xfrm>
            <a:off x="785786" y="3357562"/>
            <a:ext cx="750099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14348" y="4572008"/>
            <a:ext cx="750099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571472" y="1643050"/>
            <a:ext cx="3786214" cy="3947164"/>
            <a:chOff x="571472" y="1571612"/>
            <a:chExt cx="3786214" cy="3947164"/>
          </a:xfrm>
        </p:grpSpPr>
        <p:sp>
          <p:nvSpPr>
            <p:cNvPr id="19" name="TextBox 18"/>
            <p:cNvSpPr txBox="1"/>
            <p:nvPr/>
          </p:nvSpPr>
          <p:spPr>
            <a:xfrm>
              <a:off x="571472" y="2071678"/>
              <a:ext cx="3786214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Создать доступный интерактивный ресурс для размещения информации учреждениями</a:t>
              </a:r>
              <a:endParaRPr lang="ru-RU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9875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Выделить минимальный перечень информации, которую необходимо разместить на ресурсе  и разместить ее.</a:t>
              </a:r>
            </a:p>
            <a:p>
              <a:pPr marL="269875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Разработать и принять НПА для оказания услуги в электронной форме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7224" y="1571612"/>
              <a:ext cx="2286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u="sng" dirty="0" smtClean="0">
                  <a:latin typeface="Times New Roman" pitchFamily="18" charset="0"/>
                  <a:cs typeface="Times New Roman" pitchFamily="18" charset="0"/>
                </a:rPr>
                <a:t>Задачи:</a:t>
              </a:r>
              <a:endParaRPr lang="ru-RU" sz="2400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3429000"/>
            <a:ext cx="892976" cy="7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57224" y="642918"/>
            <a:ext cx="7643866" cy="1071570"/>
            <a:chOff x="0" y="0"/>
            <a:chExt cx="6786610" cy="1267026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6786610" cy="126702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824541" y="0"/>
              <a:ext cx="5962068" cy="12670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Предоставление информации об организации общедоступного и бесплатного дошкольного, начального общего, основного общего, среднего (полного) общего образования, а также дополнительного образования в общеобразовательных учреждениях, расположенных на территории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Петропавловск-Камчатского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городского округа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928662" y="785794"/>
            <a:ext cx="791827" cy="730554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ик 7"/>
          <p:cNvSpPr/>
          <p:nvPr/>
        </p:nvSpPr>
        <p:spPr>
          <a:xfrm>
            <a:off x="3357554" y="5572140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http://edu.pkgo.ru</a:t>
            </a:r>
            <a:endParaRPr lang="ru-RU" sz="2800" b="1" u="sng" dirty="0">
              <a:solidFill>
                <a:srgbClr val="0033CC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 b="23729"/>
          <a:stretch>
            <a:fillRect/>
          </a:stretch>
        </p:blipFill>
        <p:spPr bwMode="auto">
          <a:xfrm>
            <a:off x="928662" y="2071678"/>
            <a:ext cx="749302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4000496" y="1571612"/>
            <a:ext cx="4607752" cy="4378051"/>
            <a:chOff x="4000496" y="1571612"/>
            <a:chExt cx="4607752" cy="4378051"/>
          </a:xfrm>
        </p:grpSpPr>
        <p:sp>
          <p:nvSpPr>
            <p:cNvPr id="15" name="TextBox 14"/>
            <p:cNvSpPr txBox="1"/>
            <p:nvPr/>
          </p:nvSpPr>
          <p:spPr>
            <a:xfrm>
              <a:off x="4714876" y="2071678"/>
              <a:ext cx="3000396" cy="387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Разработана информационная система АС «Детские сады»                           </a:t>
              </a:r>
              <a:endPara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2563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Создан Интернет портал, с интерактивными формами для обращения граждан за услугой (</a:t>
              </a:r>
              <a:r>
                <a:rPr lang="en-US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http://edu.pkgo.ru</a:t>
              </a: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marL="182563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Размещена информация о</a:t>
              </a:r>
              <a:r>
                <a:rPr lang="en-US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МДОУ</a:t>
              </a:r>
            </a:p>
            <a:p>
              <a:pPr marL="182563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Разработан и утвержден регламент оказания муниципальной услуги </a:t>
              </a:r>
              <a:endParaRPr lang="ru-RU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Штриховая стрелка вправо 16"/>
            <p:cNvSpPr/>
            <p:nvPr/>
          </p:nvSpPr>
          <p:spPr>
            <a:xfrm>
              <a:off x="4000496" y="2500306"/>
              <a:ext cx="642942" cy="2857520"/>
            </a:xfrm>
            <a:prstGeom prst="striped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72" y="3357562"/>
              <a:ext cx="892975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15272" y="4286256"/>
              <a:ext cx="892976" cy="714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Рисунок 23" descr="1328200784_f1000072_documents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15272" y="5131636"/>
              <a:ext cx="852481" cy="79769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857752" y="1571612"/>
              <a:ext cx="2286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u="sng" dirty="0" smtClean="0">
                  <a:latin typeface="Times New Roman" pitchFamily="18" charset="0"/>
                  <a:cs typeface="Times New Roman" pitchFamily="18" charset="0"/>
                </a:rPr>
                <a:t>Решения:</a:t>
              </a:r>
              <a:endParaRPr lang="ru-RU" sz="2400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285852" y="642918"/>
            <a:ext cx="6786610" cy="857256"/>
            <a:chOff x="0" y="0"/>
            <a:chExt cx="6786610" cy="1267026"/>
          </a:xfrm>
          <a:scene3d>
            <a:camera prst="orthographicFront"/>
            <a:lightRig rig="flat" dir="t"/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6786610" cy="126702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214446" y="0"/>
              <a:ext cx="5572163" cy="12670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«Предоставление места в муниципальном дошкольном образовательном учреждении» оказывается гражданам на территории </a:t>
              </a:r>
              <a:r>
                <a:rPr lang="ru-RU" sz="1600" kern="1200" dirty="0" err="1" smtClean="0">
                  <a:latin typeface="Times New Roman" pitchFamily="18" charset="0"/>
                  <a:cs typeface="Times New Roman" pitchFamily="18" charset="0"/>
                </a:rPr>
                <a:t>Петропавловск-Камчатского</a:t>
              </a: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 городского округа </a:t>
              </a: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1565595" y="698182"/>
            <a:ext cx="791827" cy="730554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9" name="Прямая соединительная линия 18"/>
          <p:cNvCxnSpPr/>
          <p:nvPr/>
        </p:nvCxnSpPr>
        <p:spPr>
          <a:xfrm>
            <a:off x="785786" y="3000372"/>
            <a:ext cx="750099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85786" y="4284668"/>
            <a:ext cx="750099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85786" y="5000636"/>
            <a:ext cx="750099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571472" y="1571612"/>
            <a:ext cx="3786214" cy="4378051"/>
            <a:chOff x="571472" y="1571612"/>
            <a:chExt cx="3786214" cy="4378051"/>
          </a:xfrm>
        </p:grpSpPr>
        <p:sp>
          <p:nvSpPr>
            <p:cNvPr id="14" name="TextBox 13"/>
            <p:cNvSpPr txBox="1"/>
            <p:nvPr/>
          </p:nvSpPr>
          <p:spPr>
            <a:xfrm>
              <a:off x="571472" y="2071678"/>
              <a:ext cx="3786214" cy="387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9875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Автоматизировать учет детей, поставленных в очередь на предоставление места в МДОУ</a:t>
              </a:r>
            </a:p>
            <a:p>
              <a:pPr marL="269875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Создать Интернет сервис для обращения  гражданина за услугой                                              </a:t>
              </a:r>
              <a:r>
                <a:rPr lang="ru-RU" dirty="0" smtClean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  <a:p>
              <a:pPr marL="269875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Разместить информацию об услуге </a:t>
              </a:r>
            </a:p>
            <a:p>
              <a:pPr marL="269875" indent="-182563">
                <a:spcAft>
                  <a:spcPts val="1200"/>
                </a:spcAft>
                <a:buFont typeface="Wingdings" pitchFamily="2" charset="2"/>
                <a:buChar char="Ø"/>
              </a:pPr>
              <a:r>
                <a:rPr lang="ru-RU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Разработать и принять НПА для оказания услуги в электронной форме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7224" y="1571612"/>
              <a:ext cx="2286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u="sng" dirty="0" smtClean="0">
                  <a:latin typeface="Times New Roman" pitchFamily="18" charset="0"/>
                  <a:cs typeface="Times New Roman" pitchFamily="18" charset="0"/>
                </a:rPr>
                <a:t>Задачи:</a:t>
              </a:r>
              <a:endParaRPr lang="ru-RU" sz="2400" b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Рисунок 41" descr="наверху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79552" y="2143116"/>
            <a:ext cx="982243" cy="7857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928</Words>
  <Application>Microsoft Office PowerPoint</Application>
  <PresentationFormat>Экран (4:3)</PresentationFormat>
  <Paragraphs>136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Visio</vt:lpstr>
      <vt:lpstr>Слайд 1</vt:lpstr>
      <vt:lpstr>Предоставление муниципальных услуг  в электронном виде</vt:lpstr>
      <vt:lpstr>Предоставление муниципальных услуг  в электронном виде</vt:lpstr>
      <vt:lpstr>Слайд 4</vt:lpstr>
      <vt:lpstr>Внедрение решений и сопровождение участников процесса оказания услуг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Проблемы по внедрению электронных услуг </vt:lpstr>
      <vt:lpstr>Слайд 19</vt:lpstr>
      <vt:lpstr>Слайд 20</vt:lpstr>
    </vt:vector>
  </TitlesOfParts>
  <Company>ADM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AShevchuk</dc:creator>
  <cp:lastModifiedBy>comp-acer</cp:lastModifiedBy>
  <cp:revision>98</cp:revision>
  <dcterms:created xsi:type="dcterms:W3CDTF">2012-09-18T06:16:30Z</dcterms:created>
  <dcterms:modified xsi:type="dcterms:W3CDTF">2012-10-18T00:16:11Z</dcterms:modified>
</cp:coreProperties>
</file>