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256" r:id="rId2"/>
    <p:sldId id="315" r:id="rId3"/>
    <p:sldId id="287" r:id="rId4"/>
    <p:sldId id="316" r:id="rId5"/>
    <p:sldId id="317" r:id="rId6"/>
    <p:sldId id="318" r:id="rId7"/>
    <p:sldId id="291" r:id="rId8"/>
    <p:sldId id="288" r:id="rId9"/>
    <p:sldId id="319" r:id="rId10"/>
    <p:sldId id="311" r:id="rId11"/>
    <p:sldId id="290" r:id="rId12"/>
    <p:sldId id="344" r:id="rId13"/>
    <p:sldId id="338" r:id="rId14"/>
    <p:sldId id="342" r:id="rId15"/>
    <p:sldId id="340" r:id="rId16"/>
    <p:sldId id="343" r:id="rId17"/>
    <p:sldId id="346" r:id="rId18"/>
    <p:sldId id="347" r:id="rId19"/>
    <p:sldId id="348" r:id="rId20"/>
    <p:sldId id="341" r:id="rId21"/>
    <p:sldId id="322" r:id="rId22"/>
    <p:sldId id="295" r:id="rId23"/>
    <p:sldId id="292" r:id="rId24"/>
    <p:sldId id="313" r:id="rId25"/>
    <p:sldId id="294" r:id="rId26"/>
    <p:sldId id="296" r:id="rId27"/>
    <p:sldId id="314" r:id="rId28"/>
    <p:sldId id="299" r:id="rId29"/>
    <p:sldId id="300" r:id="rId30"/>
    <p:sldId id="298" r:id="rId31"/>
    <p:sldId id="301" r:id="rId32"/>
    <p:sldId id="302" r:id="rId33"/>
    <p:sldId id="307" r:id="rId34"/>
    <p:sldId id="333" r:id="rId35"/>
    <p:sldId id="334" r:id="rId36"/>
    <p:sldId id="335" r:id="rId37"/>
    <p:sldId id="336" r:id="rId38"/>
    <p:sldId id="337" r:id="rId39"/>
    <p:sldId id="324" r:id="rId40"/>
    <p:sldId id="327" r:id="rId41"/>
    <p:sldId id="345" r:id="rId42"/>
    <p:sldId id="328" r:id="rId43"/>
    <p:sldId id="304" r:id="rId44"/>
    <p:sldId id="329" r:id="rId45"/>
    <p:sldId id="330" r:id="rId46"/>
    <p:sldId id="331" r:id="rId47"/>
    <p:sldId id="332" r:id="rId48"/>
    <p:sldId id="323" r:id="rId49"/>
    <p:sldId id="306" r:id="rId50"/>
    <p:sldId id="303" r:id="rId51"/>
    <p:sldId id="308" r:id="rId52"/>
    <p:sldId id="339" r:id="rId53"/>
    <p:sldId id="312" r:id="rId54"/>
    <p:sldId id="309" r:id="rId55"/>
    <p:sldId id="310" r:id="rId56"/>
    <p:sldId id="268" r:id="rId57"/>
  </p:sldIdLst>
  <p:sldSz cx="9144000" cy="5715000" type="screen16x10"/>
  <p:notesSz cx="6858000" cy="9144000"/>
  <p:defaultTextStyle>
    <a:defPPr>
      <a:defRPr lang="ru-RU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авить сюда название совей презентации" id="{335716E0-ECA9-6E43-9974-8A23E8589EF4}">
          <p14:sldIdLst>
            <p14:sldId id="256"/>
            <p14:sldId id="315"/>
            <p14:sldId id="287"/>
            <p14:sldId id="316"/>
            <p14:sldId id="317"/>
            <p14:sldId id="318"/>
            <p14:sldId id="291"/>
            <p14:sldId id="288"/>
            <p14:sldId id="319"/>
            <p14:sldId id="311"/>
            <p14:sldId id="290"/>
            <p14:sldId id="344"/>
            <p14:sldId id="338"/>
            <p14:sldId id="342"/>
            <p14:sldId id="340"/>
            <p14:sldId id="343"/>
            <p14:sldId id="346"/>
            <p14:sldId id="347"/>
            <p14:sldId id="348"/>
            <p14:sldId id="341"/>
            <p14:sldId id="322"/>
            <p14:sldId id="295"/>
            <p14:sldId id="292"/>
            <p14:sldId id="313"/>
            <p14:sldId id="294"/>
            <p14:sldId id="296"/>
            <p14:sldId id="314"/>
            <p14:sldId id="299"/>
            <p14:sldId id="300"/>
            <p14:sldId id="298"/>
            <p14:sldId id="301"/>
            <p14:sldId id="302"/>
            <p14:sldId id="307"/>
            <p14:sldId id="333"/>
            <p14:sldId id="334"/>
            <p14:sldId id="335"/>
            <p14:sldId id="336"/>
            <p14:sldId id="337"/>
            <p14:sldId id="324"/>
            <p14:sldId id="327"/>
            <p14:sldId id="345"/>
            <p14:sldId id="328"/>
            <p14:sldId id="304"/>
            <p14:sldId id="329"/>
            <p14:sldId id="330"/>
            <p14:sldId id="331"/>
            <p14:sldId id="332"/>
            <p14:sldId id="323"/>
            <p14:sldId id="306"/>
            <p14:sldId id="303"/>
            <p14:sldId id="308"/>
            <p14:sldId id="339"/>
            <p14:sldId id="312"/>
            <p14:sldId id="309"/>
            <p14:sldId id="310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ED"/>
    <a:srgbClr val="CE2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4"/>
  </p:normalViewPr>
  <p:slideViewPr>
    <p:cSldViewPr snapToGrid="0" snapToObjects="1">
      <p:cViewPr>
        <p:scale>
          <a:sx n="98" d="100"/>
          <a:sy n="98" d="100"/>
        </p:scale>
        <p:origin x="-558" y="22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47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AC4AE-B4A4-F849-87B7-64D9A63A61B3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9C529-6855-0B42-AAAB-B5F03E314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4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B5DC9-8DE5-BC42-BE0B-F83CB8F4BF9E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5E7B9-94FD-E84B-BF07-50843D45D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3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E7B9-94FD-E84B-BF07-50843D45D4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2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err="1">
                <a:ea typeface="ＭＳ Ｐゴシック" charset="-128"/>
              </a:rPr>
              <a:t>Вбросы</a:t>
            </a:r>
            <a:r>
              <a:rPr lang="ru-RU" altLang="ru-RU" dirty="0">
                <a:ea typeface="ＭＳ Ｐゴシック" charset="-128"/>
              </a:rPr>
              <a:t> и пропаганда, в основном американские, так замучили аудиторию, что она уже не выдерживает длинных кампаний, не может удерживать внимание дольше недели.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E7B9-94FD-E84B-BF07-50843D45D4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1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>
                <a:ea typeface="ＭＳ Ｐゴシック" charset="-128"/>
              </a:rPr>
              <a:t>Есть показательный аргумент от добровольных распространителей </a:t>
            </a:r>
            <a:r>
              <a:rPr lang="ru-RU" altLang="ru-RU" dirty="0" err="1">
                <a:ea typeface="ＭＳ Ｐゴシック" charset="-128"/>
              </a:rPr>
              <a:t>фейков</a:t>
            </a:r>
            <a:r>
              <a:rPr lang="ru-RU" altLang="ru-RU" dirty="0">
                <a:ea typeface="ＭＳ Ｐゴシック" charset="-128"/>
              </a:rPr>
              <a:t>: «да, это </a:t>
            </a:r>
            <a:r>
              <a:rPr lang="ru-RU" altLang="ru-RU" dirty="0" err="1">
                <a:ea typeface="ＭＳ Ｐゴシック" charset="-128"/>
              </a:rPr>
              <a:t>фейк</a:t>
            </a:r>
            <a:r>
              <a:rPr lang="ru-RU" altLang="ru-RU" dirty="0">
                <a:ea typeface="ＭＳ Ｐゴシック" charset="-128"/>
              </a:rPr>
              <a:t>, но сам факт того, что мы так легко в него поверили, показывает, как оно всё в этой стране!»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E7B9-94FD-E84B-BF07-50843D45D48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6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E7B9-94FD-E84B-BF07-50843D45D486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87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E7B9-94FD-E84B-BF07-50843D45D486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34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237600" y="237600"/>
            <a:ext cx="8668800" cy="5239800"/>
          </a:xfrm>
          <a:prstGeom prst="rect">
            <a:avLst/>
          </a:prstGeom>
          <a:solidFill>
            <a:srgbClr val="EF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680008" y="3089087"/>
            <a:ext cx="7833600" cy="708212"/>
          </a:xfrm>
        </p:spPr>
        <p:txBody>
          <a:bodyPr/>
          <a:lstStyle>
            <a:lvl1pPr marL="4763" indent="0">
              <a:tabLst/>
              <a:defRPr sz="2800" b="1" i="0" spc="20" baseline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 dirty="0"/>
              <a:t>Вставьте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pic>
        <p:nvPicPr>
          <p:cNvPr id="15" name="Изображение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" y="712800"/>
            <a:ext cx="1168982" cy="584491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16400" y="4791243"/>
            <a:ext cx="1214459" cy="25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30" b="1" i="0" cap="all" baseline="0" dirty="0">
                <a:latin typeface="Circe" charset="0"/>
                <a:ea typeface="Circe" charset="0"/>
                <a:cs typeface="Circe" charset="0"/>
              </a:rPr>
              <a:t>ПОДГОТОВЛЕНО</a:t>
            </a:r>
            <a:br>
              <a:rPr lang="ru-RU" sz="530" b="1" i="0" cap="all" baseline="0" dirty="0">
                <a:latin typeface="Circe" charset="0"/>
                <a:ea typeface="Circe" charset="0"/>
                <a:cs typeface="Circe" charset="0"/>
              </a:rPr>
            </a:br>
            <a:r>
              <a:rPr lang="ru-RU" sz="530" b="1" i="0" cap="all" baseline="0" dirty="0">
                <a:latin typeface="Circe" charset="0"/>
                <a:ea typeface="Circe" charset="0"/>
                <a:cs typeface="Circe" charset="0"/>
              </a:rPr>
              <a:t>«АШМАНОВ И ПАРТНЕРЫ»</a:t>
            </a:r>
          </a:p>
          <a:p>
            <a:fld id="{271B1FB9-4A87-254C-B137-9A60342814BA}" type="datetime6">
              <a:rPr lang="ru-RU" sz="530" b="1" i="0" cap="all" baseline="0" smtClean="0">
                <a:latin typeface="Circe" charset="0"/>
                <a:ea typeface="Circe" charset="0"/>
                <a:cs typeface="Circe" charset="0"/>
              </a:rPr>
              <a:t>апрель 17</a:t>
            </a:fld>
            <a:endParaRPr lang="ru-RU" sz="530" b="1" i="0" cap="all" baseline="0" dirty="0">
              <a:latin typeface="Circe" charset="0"/>
              <a:ea typeface="Circe" charset="0"/>
              <a:cs typeface="Circe" charset="0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0" hasCustomPrompt="1"/>
          </p:nvPr>
        </p:nvSpPr>
        <p:spPr>
          <a:xfrm>
            <a:off x="684557" y="2767424"/>
            <a:ext cx="7829051" cy="194852"/>
          </a:xfrm>
        </p:spPr>
        <p:txBody>
          <a:bodyPr lIns="18000" anchor="t"/>
          <a:lstStyle>
            <a:lvl1pPr marL="0" indent="0">
              <a:lnSpc>
                <a:spcPct val="120000"/>
              </a:lnSpc>
              <a:buNone/>
              <a:defRPr sz="1400" b="0" i="0" cap="all" baseline="0">
                <a:solidFill>
                  <a:srgbClr val="CE2639"/>
                </a:solidFill>
                <a:latin typeface="+mn-lt"/>
                <a:ea typeface="Circe Light" charset="0"/>
                <a:cs typeface="Circe Light" charset="0"/>
              </a:defRPr>
            </a:lvl1pPr>
          </a:lstStyle>
          <a:p>
            <a:pPr lvl="0"/>
            <a:r>
              <a:rPr lang="ru-RU" dirty="0"/>
              <a:t>Вставьте 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35623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3600" cy="90138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715963" y="1897199"/>
            <a:ext cx="7833600" cy="1884845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cap="all" spc="20" baseline="0">
                <a:solidFill>
                  <a:srgbClr val="CE2639"/>
                </a:solidFill>
              </a:defRPr>
            </a:lvl1pPr>
          </a:lstStyle>
          <a:p>
            <a:pPr lvl="0"/>
            <a:r>
              <a:rPr lang="ru-RU" dirty="0"/>
              <a:t>Образец вводного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5921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6400" y="3088800"/>
            <a:ext cx="7846159" cy="76358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 РАЗДЕЛА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716400" y="2767423"/>
            <a:ext cx="5421312" cy="192203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baseline="0">
                <a:solidFill>
                  <a:srgbClr val="CE2639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ОБРАЗЕЦ ПОДЗАГОЛОВКА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671801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00" y="2700811"/>
            <a:ext cx="1688400" cy="2464914"/>
          </a:xfrm>
        </p:spPr>
        <p:txBody>
          <a:bodyPr/>
          <a:lstStyle>
            <a:lvl1pPr marL="0" indent="0" algn="ctr">
              <a:buNone/>
              <a:defRPr/>
            </a:lvl1pPr>
            <a:lvl2pPr marL="177800" indent="0" algn="ctr">
              <a:buClrTx/>
              <a:buNone/>
              <a:defRPr/>
            </a:lvl2pPr>
            <a:lvl3pPr marL="355600" indent="0" algn="ctr">
              <a:buClrTx/>
              <a:buNone/>
              <a:defRPr/>
            </a:lvl3pPr>
            <a:lvl4pPr marL="534988" indent="0" algn="ctr">
              <a:buClrTx/>
              <a:buNone/>
              <a:defRPr/>
            </a:lvl4pPr>
            <a:lvl5pPr marL="712788" indent="0" algn="ctr">
              <a:buClr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2761658" y="2700811"/>
            <a:ext cx="1688400" cy="2464914"/>
          </a:xfrm>
        </p:spPr>
        <p:txBody>
          <a:bodyPr/>
          <a:lstStyle>
            <a:lvl1pPr marL="0" indent="0" algn="ctr">
              <a:buNone/>
              <a:defRPr/>
            </a:lvl1pPr>
            <a:lvl2pPr marL="177800" indent="0" algn="ctr">
              <a:buClrTx/>
              <a:buNone/>
              <a:defRPr/>
            </a:lvl2pPr>
            <a:lvl3pPr marL="355600" indent="0" algn="ctr">
              <a:buClrTx/>
              <a:buNone/>
              <a:defRPr/>
            </a:lvl3pPr>
            <a:lvl4pPr marL="534988" indent="0" algn="ctr">
              <a:buClrTx/>
              <a:buNone/>
              <a:defRPr/>
            </a:lvl4pPr>
            <a:lvl5pPr marL="712788" indent="0" algn="ctr">
              <a:buClr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5"/>
          </p:nvPr>
        </p:nvSpPr>
        <p:spPr>
          <a:xfrm>
            <a:off x="4803775" y="219600"/>
            <a:ext cx="3086100" cy="208800"/>
          </a:xfrm>
        </p:spPr>
        <p:txBody>
          <a:bodyPr/>
          <a:lstStyle>
            <a:lvl1pPr>
              <a:defRPr b="0" i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5307" cy="901385"/>
          </a:xfrm>
        </p:spPr>
        <p:txBody>
          <a:bodyPr/>
          <a:lstStyle>
            <a:lvl1pPr>
              <a:defRPr sz="2700"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4806916" y="2699215"/>
            <a:ext cx="1688400" cy="2466509"/>
          </a:xfrm>
        </p:spPr>
        <p:txBody>
          <a:bodyPr/>
          <a:lstStyle>
            <a:lvl1pPr marL="0" indent="0" algn="ctr">
              <a:buNone/>
              <a:defRPr/>
            </a:lvl1pPr>
            <a:lvl2pPr marL="177800" indent="0" algn="ctr">
              <a:buClr>
                <a:schemeClr val="tx1"/>
              </a:buClr>
              <a:buNone/>
              <a:defRPr/>
            </a:lvl2pPr>
            <a:lvl3pPr marL="355600" indent="0" algn="ctr">
              <a:buClr>
                <a:schemeClr val="tx1"/>
              </a:buClr>
              <a:buNone/>
              <a:defRPr/>
            </a:lvl3pPr>
            <a:lvl4pPr marL="534988" indent="0" algn="ctr">
              <a:buClr>
                <a:schemeClr val="tx1"/>
              </a:buClr>
              <a:buNone/>
              <a:defRPr/>
            </a:lvl4pPr>
            <a:lvl5pPr marL="712788" indent="0" algn="ctr">
              <a:buClr>
                <a:schemeClr val="tx1"/>
              </a:buClr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8"/>
          </p:nvPr>
        </p:nvSpPr>
        <p:spPr>
          <a:xfrm>
            <a:off x="6852175" y="2699215"/>
            <a:ext cx="1688400" cy="2466510"/>
          </a:xfrm>
        </p:spPr>
        <p:txBody>
          <a:bodyPr/>
          <a:lstStyle>
            <a:lvl1pPr marL="0" indent="0" algn="ctr">
              <a:buNone/>
              <a:defRPr/>
            </a:lvl1pPr>
            <a:lvl2pPr marL="177800" indent="0" algn="ctr">
              <a:buNone/>
              <a:defRPr/>
            </a:lvl2pPr>
            <a:lvl3pPr marL="355600" indent="0" algn="ctr">
              <a:buNone/>
              <a:defRPr/>
            </a:lvl3pPr>
            <a:lvl4pPr marL="534988" indent="0" algn="ctr">
              <a:buNone/>
              <a:defRPr/>
            </a:lvl4pPr>
            <a:lvl5pPr marL="712788" indent="0" algn="ctr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9"/>
          </p:nvPr>
        </p:nvSpPr>
        <p:spPr>
          <a:xfrm>
            <a:off x="1020600" y="1736442"/>
            <a:ext cx="1080000" cy="10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3" name="Рисунок 6"/>
          <p:cNvSpPr>
            <a:spLocks noGrp="1"/>
          </p:cNvSpPr>
          <p:nvPr>
            <p:ph type="pic" sz="quarter" idx="20"/>
          </p:nvPr>
        </p:nvSpPr>
        <p:spPr>
          <a:xfrm>
            <a:off x="3065858" y="1736442"/>
            <a:ext cx="1080000" cy="10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4" name="Рисунок 6"/>
          <p:cNvSpPr>
            <a:spLocks noGrp="1"/>
          </p:cNvSpPr>
          <p:nvPr>
            <p:ph type="pic" sz="quarter" idx="21"/>
          </p:nvPr>
        </p:nvSpPr>
        <p:spPr>
          <a:xfrm>
            <a:off x="5111116" y="1736442"/>
            <a:ext cx="1080000" cy="10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6" name="Рисунок 6"/>
          <p:cNvSpPr>
            <a:spLocks noGrp="1"/>
          </p:cNvSpPr>
          <p:nvPr>
            <p:ph type="pic" sz="quarter" idx="22"/>
          </p:nvPr>
        </p:nvSpPr>
        <p:spPr>
          <a:xfrm>
            <a:off x="7156375" y="1736442"/>
            <a:ext cx="1080000" cy="1080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01921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 c фоном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3"/>
          <p:cNvSpPr txBox="1">
            <a:spLocks/>
          </p:cNvSpPr>
          <p:nvPr userDrawn="1"/>
        </p:nvSpPr>
        <p:spPr>
          <a:xfrm>
            <a:off x="710265" y="219600"/>
            <a:ext cx="2330450" cy="208734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500" kern="120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АШМАНОВ</a:t>
            </a:r>
            <a:r>
              <a:rPr lang="en-US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 </a:t>
            </a: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И ПАРТНЕРЫ</a:t>
            </a:r>
          </a:p>
          <a:p>
            <a:pPr>
              <a:lnSpc>
                <a:spcPct val="110000"/>
              </a:lnSpc>
            </a:pP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2016</a:t>
            </a:r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360" y="208651"/>
            <a:ext cx="143502" cy="228688"/>
          </a:xfrm>
          <a:prstGeom prst="rect">
            <a:avLst/>
          </a:prstGeom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716400" y="1173600"/>
            <a:ext cx="7846159" cy="901385"/>
          </a:xfrm>
        </p:spPr>
        <p:txBody>
          <a:bodyPr/>
          <a:lstStyle>
            <a:lvl1pPr>
              <a:defRPr sz="2800" b="1" i="0">
                <a:solidFill>
                  <a:schemeClr val="bg1"/>
                </a:solidFill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547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 c фоном и подзаголовком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715226" y="1512198"/>
            <a:ext cx="7846159" cy="64782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3"/>
          <p:cNvSpPr txBox="1">
            <a:spLocks/>
          </p:cNvSpPr>
          <p:nvPr userDrawn="1"/>
        </p:nvSpPr>
        <p:spPr>
          <a:xfrm>
            <a:off x="710265" y="219600"/>
            <a:ext cx="2330450" cy="208734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500" kern="120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АШМАНОВ</a:t>
            </a:r>
            <a:r>
              <a:rPr lang="en-US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 </a:t>
            </a: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И ПАРТНЕРЫ</a:t>
            </a:r>
          </a:p>
          <a:p>
            <a:pPr>
              <a:lnSpc>
                <a:spcPct val="110000"/>
              </a:lnSpc>
            </a:pPr>
            <a:r>
              <a:rPr lang="ru-RU" sz="600" b="0" i="0" spc="10" baseline="0" dirty="0">
                <a:solidFill>
                  <a:schemeClr val="bg1"/>
                </a:solidFill>
                <a:latin typeface="Circe Light" charset="0"/>
                <a:ea typeface="Circe Light" charset="0"/>
                <a:cs typeface="Circe Light" charset="0"/>
              </a:rPr>
              <a:t>2016</a:t>
            </a:r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360" y="208651"/>
            <a:ext cx="143502" cy="22868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6400" y="1138458"/>
            <a:ext cx="7851120" cy="289954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b="0" i="0" cap="all" spc="20" baseline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Образец подзаголовка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81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E4267-2E2C-4B7D-9B65-0EEAAD044377}" type="datetime1">
              <a:rPr lang="ru-RU"/>
              <a:pPr>
                <a:defRPr/>
              </a:pPr>
              <a:t>17.04.2017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22F86-DAE4-4CE5-8A13-DFECE41D545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517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а колонка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399" y="1896177"/>
            <a:ext cx="7835307" cy="3269548"/>
          </a:xfrm>
        </p:spPr>
        <p:txBody>
          <a:bodyPr anchor="t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5"/>
          </p:nvPr>
        </p:nvSpPr>
        <p:spPr>
          <a:xfrm>
            <a:off x="4803775" y="219600"/>
            <a:ext cx="3086100" cy="208800"/>
          </a:xfrm>
        </p:spPr>
        <p:txBody>
          <a:bodyPr/>
          <a:lstStyle>
            <a:lvl1pPr>
              <a:defRPr b="0" i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5307" cy="901385"/>
          </a:xfrm>
        </p:spPr>
        <p:txBody>
          <a:bodyPr/>
          <a:lstStyle>
            <a:lvl1pPr>
              <a:defRPr sz="2700"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21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ки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00" y="1896177"/>
            <a:ext cx="3736800" cy="3269548"/>
          </a:xfrm>
        </p:spPr>
        <p:txBody>
          <a:bodyPr anchor="t"/>
          <a:lstStyle>
            <a:lvl1pPr marL="0" indent="0">
              <a:buNone/>
              <a:defRPr/>
            </a:lvl1pPr>
            <a:lvl2pPr marL="177800" indent="0">
              <a:buClrTx/>
              <a:buNone/>
              <a:defRPr/>
            </a:lvl2pPr>
            <a:lvl3pPr marL="355600" indent="0">
              <a:buClrTx/>
              <a:buNone/>
              <a:defRPr/>
            </a:lvl3pPr>
            <a:lvl4pPr marL="534988" indent="0">
              <a:buClrTx/>
              <a:buNone/>
              <a:defRPr/>
            </a:lvl4pPr>
            <a:lvl5pPr marL="712788" indent="0">
              <a:buClr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803775" y="1896177"/>
            <a:ext cx="3736800" cy="3269548"/>
          </a:xfrm>
        </p:spPr>
        <p:txBody>
          <a:bodyPr anchor="t"/>
          <a:lstStyle>
            <a:lvl1pPr marL="0" indent="0">
              <a:buNone/>
              <a:defRPr/>
            </a:lvl1pPr>
            <a:lvl2pPr marL="177800" indent="0">
              <a:buClrTx/>
              <a:buNone/>
              <a:defRPr/>
            </a:lvl2pPr>
            <a:lvl3pPr marL="355600" indent="0">
              <a:buClrTx/>
              <a:buNone/>
              <a:defRPr/>
            </a:lvl3pPr>
            <a:lvl4pPr marL="534988" indent="0">
              <a:buClrTx/>
              <a:buNone/>
              <a:defRPr/>
            </a:lvl4pPr>
            <a:lvl5pPr marL="712788" indent="0">
              <a:buClr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5"/>
          </p:nvPr>
        </p:nvSpPr>
        <p:spPr>
          <a:xfrm>
            <a:off x="4803775" y="219600"/>
            <a:ext cx="3086100" cy="208800"/>
          </a:xfrm>
        </p:spPr>
        <p:txBody>
          <a:bodyPr/>
          <a:lstStyle>
            <a:lvl1pPr>
              <a:defRPr b="0" i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5307" cy="901385"/>
          </a:xfrm>
        </p:spPr>
        <p:txBody>
          <a:bodyPr/>
          <a:lstStyle>
            <a:lvl1pPr>
              <a:defRPr sz="2700"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04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00" y="1896177"/>
            <a:ext cx="2372400" cy="3269548"/>
          </a:xfrm>
        </p:spPr>
        <p:txBody>
          <a:bodyPr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3442287" y="1896177"/>
            <a:ext cx="2372400" cy="3269548"/>
          </a:xfrm>
        </p:spPr>
        <p:txBody>
          <a:bodyPr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5"/>
          </p:nvPr>
        </p:nvSpPr>
        <p:spPr>
          <a:xfrm>
            <a:off x="4803775" y="219600"/>
            <a:ext cx="3086100" cy="208800"/>
          </a:xfrm>
        </p:spPr>
        <p:txBody>
          <a:bodyPr/>
          <a:lstStyle>
            <a:lvl1pPr>
              <a:defRPr b="0" i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5307" cy="901385"/>
          </a:xfrm>
        </p:spPr>
        <p:txBody>
          <a:bodyPr/>
          <a:lstStyle>
            <a:lvl1pPr>
              <a:defRPr sz="2700"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6168175" y="1894061"/>
            <a:ext cx="2372400" cy="3271664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одный текст и од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3600" cy="901385"/>
          </a:xfrm>
        </p:spPr>
        <p:txBody>
          <a:bodyPr/>
          <a:lstStyle>
            <a:lvl1pPr>
              <a:defRPr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715963" y="1861200"/>
            <a:ext cx="7833600" cy="720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cap="all" spc="20" baseline="0">
                <a:solidFill>
                  <a:srgbClr val="CE2639"/>
                </a:solidFill>
              </a:defRPr>
            </a:lvl1pPr>
          </a:lstStyle>
          <a:p>
            <a:pPr lvl="0"/>
            <a:r>
              <a:rPr lang="ru-RU" dirty="0"/>
              <a:t>Образец вводного текста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715963" y="2895395"/>
            <a:ext cx="7833600" cy="2269384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0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одный текст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3600" cy="901385"/>
          </a:xfrm>
        </p:spPr>
        <p:txBody>
          <a:bodyPr/>
          <a:lstStyle>
            <a:lvl1pPr>
              <a:defRPr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715963" y="1861200"/>
            <a:ext cx="7833600" cy="720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cap="all" spc="20" baseline="0">
                <a:solidFill>
                  <a:srgbClr val="CE2639"/>
                </a:solidFill>
              </a:defRPr>
            </a:lvl1pPr>
          </a:lstStyle>
          <a:p>
            <a:pPr lvl="0"/>
            <a:r>
              <a:rPr lang="ru-RU" dirty="0"/>
              <a:t>Образец вводного текста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715963" y="2895395"/>
            <a:ext cx="3736800" cy="2269384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4812763" y="2895395"/>
            <a:ext cx="3736800" cy="2269384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21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одный текст и 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3600" cy="901385"/>
          </a:xfrm>
        </p:spPr>
        <p:txBody>
          <a:bodyPr/>
          <a:lstStyle>
            <a:lvl1pPr>
              <a:defRPr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715963" y="1861200"/>
            <a:ext cx="7833600" cy="720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cap="all" spc="20" baseline="0">
                <a:solidFill>
                  <a:srgbClr val="CE2639"/>
                </a:solidFill>
              </a:defRPr>
            </a:lvl1pPr>
          </a:lstStyle>
          <a:p>
            <a:pPr lvl="0"/>
            <a:r>
              <a:rPr lang="ru-RU" dirty="0"/>
              <a:t>Образец вводного текста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5"/>
          </p:nvPr>
        </p:nvSpPr>
        <p:spPr>
          <a:xfrm>
            <a:off x="6177163" y="2895600"/>
            <a:ext cx="2372400" cy="22685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6"/>
          </p:nvPr>
        </p:nvSpPr>
        <p:spPr>
          <a:xfrm>
            <a:off x="715963" y="2895394"/>
            <a:ext cx="2372400" cy="22687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7"/>
          </p:nvPr>
        </p:nvSpPr>
        <p:spPr>
          <a:xfrm>
            <a:off x="3446562" y="2895394"/>
            <a:ext cx="2372401" cy="22687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ая таблиц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33600" cy="90138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715963" y="1861200"/>
            <a:ext cx="7833600" cy="175328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1400" cap="all" spc="20" baseline="0">
                <a:solidFill>
                  <a:srgbClr val="CE2639"/>
                </a:solidFill>
              </a:defRPr>
            </a:lvl1pPr>
          </a:lstStyle>
          <a:p>
            <a:pPr lvl="0"/>
            <a:r>
              <a:rPr lang="ru-RU" dirty="0"/>
              <a:t>Образец вводного текста или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6"/>
          </p:nvPr>
        </p:nvSpPr>
        <p:spPr>
          <a:xfrm>
            <a:off x="715963" y="2385393"/>
            <a:ext cx="7833600" cy="27793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8583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00" y="716400"/>
            <a:ext cx="7836293" cy="900000"/>
          </a:xfrm>
        </p:spPr>
        <p:txBody>
          <a:bodyPr anchor="t"/>
          <a:lstStyle>
            <a:lvl1pPr>
              <a:defRPr sz="2700" b="1" i="0">
                <a:latin typeface="Circe" charset="0"/>
                <a:ea typeface="Circe" charset="0"/>
                <a:cs typeface="Circe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00" y="1897200"/>
            <a:ext cx="2078189" cy="3268800"/>
          </a:xfrm>
        </p:spPr>
        <p:txBody>
          <a:bodyPr anchor="t"/>
          <a:lstStyle>
            <a:lvl1pPr marL="0" indent="0">
              <a:buNone/>
              <a:defRPr sz="1100" b="0" i="0">
                <a:latin typeface="Circe Light" charset="0"/>
                <a:ea typeface="Circe Light" charset="0"/>
                <a:cs typeface="Circe Light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/>
              <a:t>ЧЛЕНЫ ПРАВЛЕНИЯ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3148604" y="1897200"/>
            <a:ext cx="5401395" cy="3268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0066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2400" y="219600"/>
            <a:ext cx="3086100" cy="2088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10000"/>
              </a:lnSpc>
              <a:defRPr sz="600" b="0" i="0" cap="all" spc="10" baseline="0">
                <a:solidFill>
                  <a:schemeClr val="tx1"/>
                </a:solidFill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r>
              <a:rPr lang="ru-RU" dirty="0"/>
              <a:t>ЧЛЕНЫ ПРАВЛЕНИЯ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252" y="238634"/>
            <a:ext cx="654508" cy="19774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lnSpc>
                <a:spcPts val="2000"/>
              </a:lnSpc>
              <a:defRPr sz="1900" b="0" i="0">
                <a:solidFill>
                  <a:schemeClr val="tx1"/>
                </a:solidFill>
                <a:latin typeface="Circe Light" charset="0"/>
                <a:ea typeface="Circe Light" charset="0"/>
                <a:cs typeface="Circe Light" charset="0"/>
              </a:defRPr>
            </a:lvl1pPr>
          </a:lstStyle>
          <a:p>
            <a:fld id="{8EA9658B-87A7-C54B-AC3D-7CA37C325A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400" y="1897200"/>
            <a:ext cx="7835307" cy="3268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6400" y="716399"/>
            <a:ext cx="7846159" cy="90138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26" name="Изображение 2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360" y="229516"/>
            <a:ext cx="134565" cy="207822"/>
          </a:xfrm>
          <a:prstGeom prst="rect">
            <a:avLst/>
          </a:prstGeom>
        </p:spPr>
      </p:pic>
      <p:sp>
        <p:nvSpPr>
          <p:cNvPr id="27" name="Текст 13"/>
          <p:cNvSpPr txBox="1">
            <a:spLocks/>
          </p:cNvSpPr>
          <p:nvPr userDrawn="1"/>
        </p:nvSpPr>
        <p:spPr>
          <a:xfrm>
            <a:off x="710265" y="219600"/>
            <a:ext cx="2330450" cy="208734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500" kern="120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tabLst/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600" b="0" i="0" spc="10" baseline="0" dirty="0">
                <a:latin typeface="Circe Light" charset="0"/>
                <a:ea typeface="Circe Light" charset="0"/>
                <a:cs typeface="Circe Light" charset="0"/>
              </a:rPr>
              <a:t>АШМАНОВ И ПАРТНЕРЫ</a:t>
            </a:r>
          </a:p>
          <a:p>
            <a:pPr>
              <a:lnSpc>
                <a:spcPct val="110000"/>
              </a:lnSpc>
            </a:pPr>
            <a:r>
              <a:rPr lang="ru-RU" sz="600" b="0" i="0" spc="10" baseline="0" dirty="0">
                <a:latin typeface="Circe Light" charset="0"/>
                <a:ea typeface="Circe Light" charset="0"/>
                <a:cs typeface="Circe Light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5014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62" r:id="rId3"/>
    <p:sldLayoutId id="2147483681" r:id="rId4"/>
    <p:sldLayoutId id="2147483684" r:id="rId5"/>
    <p:sldLayoutId id="2147483673" r:id="rId6"/>
    <p:sldLayoutId id="2147483682" r:id="rId7"/>
    <p:sldLayoutId id="2147483674" r:id="rId8"/>
    <p:sldLayoutId id="2147483675" r:id="rId9"/>
    <p:sldLayoutId id="2147483678" r:id="rId10"/>
    <p:sldLayoutId id="2147483666" r:id="rId11"/>
    <p:sldLayoutId id="2147483685" r:id="rId12"/>
    <p:sldLayoutId id="2147483663" r:id="rId13"/>
    <p:sldLayoutId id="2147483672" r:id="rId14"/>
    <p:sldLayoutId id="2147483686" r:id="rId15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700" b="1" i="0" kern="1200" cap="all" spc="100" baseline="0">
          <a:solidFill>
            <a:schemeClr val="tx1"/>
          </a:solidFill>
          <a:latin typeface="Circe" charset="0"/>
          <a:ea typeface="Circe" charset="0"/>
          <a:cs typeface="Circe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CE2639"/>
        </a:buClr>
        <a:buFont typeface="Arial" charset="0"/>
        <a:buChar char="•"/>
        <a:tabLst/>
        <a:defRPr sz="1100" b="0" i="0" kern="1200">
          <a:solidFill>
            <a:schemeClr val="tx1"/>
          </a:solidFill>
          <a:latin typeface="+mn-lt"/>
          <a:ea typeface="Circe Light" charset="0"/>
          <a:cs typeface="Circe Light" charset="0"/>
        </a:defRPr>
      </a:lvl1pPr>
      <a:lvl2pPr marL="355600" indent="-17780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.AppleSystemUIFont" charset="-120"/>
        <a:buChar char="—"/>
        <a:tabLst/>
        <a:defRPr sz="1100" b="0" i="0" kern="1200">
          <a:solidFill>
            <a:schemeClr val="tx1"/>
          </a:solidFill>
          <a:latin typeface="+mn-lt"/>
          <a:ea typeface="Circe Light" charset="0"/>
          <a:cs typeface="Circe Light" charset="0"/>
        </a:defRPr>
      </a:lvl2pPr>
      <a:lvl3pPr marL="534988" indent="-179388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.AppleSystemUIFont" charset="-120"/>
        <a:buChar char="—"/>
        <a:tabLst/>
        <a:defRPr sz="1100" b="0" i="0" kern="1200">
          <a:solidFill>
            <a:schemeClr val="tx1"/>
          </a:solidFill>
          <a:latin typeface="+mn-lt"/>
          <a:ea typeface="Circe Light" charset="0"/>
          <a:cs typeface="Circe Light" charset="0"/>
        </a:defRPr>
      </a:lvl3pPr>
      <a:lvl4pPr marL="712788" indent="-17780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.AppleSystemUIFont" charset="-120"/>
        <a:buChar char="—"/>
        <a:tabLst/>
        <a:defRPr sz="1100" b="0" i="0" kern="1200">
          <a:solidFill>
            <a:schemeClr val="tx1"/>
          </a:solidFill>
          <a:latin typeface="+mn-lt"/>
          <a:ea typeface="Circe Light" charset="0"/>
          <a:cs typeface="Circe Light" charset="0"/>
        </a:defRPr>
      </a:lvl4pPr>
      <a:lvl5pPr marL="890588" indent="-17780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.AppleSystemUIFont" charset="-120"/>
        <a:buChar char="—"/>
        <a:tabLst/>
        <a:defRPr sz="1100" b="0" i="0" kern="1200">
          <a:solidFill>
            <a:schemeClr val="tx1"/>
          </a:solidFill>
          <a:latin typeface="+mn-lt"/>
          <a:ea typeface="Circe Light" charset="0"/>
          <a:cs typeface="Circe Light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Большие данные социальных сетей и Информационные войны в Рунете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Игорь Ашманов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5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476037"/>
            <a:ext cx="7835307" cy="3392624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Стало всё можно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Журналисты начали открыто занимать одну сторону идеологической войны; вместо новостей – мнения журналистов, сами у себя берут интервью; журналистские «корочки» раздаются на митингах, пристрастный отбор новостей, авторов и источников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Фейки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стали обычным информационным товаром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СМИ сейчас распространяют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фейки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прекрасно зная, что это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фейки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(новости про КНДР – на 99%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фейки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). Важен эффект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трафикогенерации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не достоверность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даёт индульгенцию.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Модальность «в Интернете пишут, что» снимает ответственность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ответственности.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Бизнес работает, карьеры делаются (преступникам-журналистам, придумавшим стуки погибающих на затопленной ГЭС, дали цеховую премию).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Деградация журналистики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8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935557"/>
            <a:ext cx="7835307" cy="339262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Активные сообщества 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спамеров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 40М аккаунтов русского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Твиттера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«живых» – 3-4М, из них 1,5М–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спамеры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боты.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Технологичные системы «отмывки» новостей и 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вбросов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 в Твиттер или ФБ отмывается в СМИ, снова обсуждается в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Твиттере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т.п.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Кибервойска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Пентагона, 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укроботы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диванные войска российских НКО, «ольгинские тролли»,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кремлеботы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0">
              <a:buNone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0" algn="ctr">
              <a:buNone/>
            </a:pP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То, что мы видим в медийном пространстве – это не реальность. Это результат фильтрации, отбора, </a:t>
            </a:r>
            <a:r>
              <a:rPr lang="ru-RU" altLang="ru-RU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вбросов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навязывания повестки.</a:t>
            </a:r>
          </a:p>
          <a:p>
            <a:endParaRPr lang="ru-RU" alt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активно оперируют профессионалы</a:t>
            </a:r>
          </a:p>
        </p:txBody>
      </p:sp>
    </p:spTree>
    <p:extLst>
      <p:ext uri="{BB962C8B-B14F-4D97-AF65-F5344CB8AC3E}">
        <p14:creationId xmlns:p14="http://schemas.microsoft.com/office/powerpoint/2010/main" val="4938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935557"/>
            <a:ext cx="7835307" cy="3392624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Спам, реклама, автоматические спам-системы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Мозговые вирусы, мемы, демотиваторы</a:t>
            </a:r>
          </a:p>
          <a:p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Квазиновости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тизеры, ложная повестка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Вбросы, фейки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Естественные новости и медийные события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Кампании и атаки: краткосрочные, среднесрочные, длинные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Тролли,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виртуалы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системы усиления сигнала</a:t>
            </a:r>
          </a:p>
          <a:p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КвазиСМИ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Флора и фауна медийного пространства</a:t>
            </a:r>
          </a:p>
        </p:txBody>
      </p:sp>
    </p:spTree>
    <p:extLst>
      <p:ext uri="{BB962C8B-B14F-4D97-AF65-F5344CB8AC3E}">
        <p14:creationId xmlns:p14="http://schemas.microsoft.com/office/powerpoint/2010/main" val="24834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Мозговые вирусы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13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6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719444"/>
            <a:ext cx="7835307" cy="339262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Мозговой вирус – это упорядоченная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структура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созданная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искусственно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целью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захвата власти над умами, способная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 передаче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в виде информационного сообщения того или иного формата (новость, книга, статья, письмо, ролик, фильм, песня, пр.)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захватывать внимание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неподготовленного субъекта, превращаться для него в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навязчивую идею, подчинять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себе мышление, структурировать его и делать субъекта восприимчивым к 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внешнему управлению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Мозговые вирусы: 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33686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Крайнее возбуждение объектов воздействия.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Эмоциональное напряжение, высокая «ментальная температура»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быстрое перерождение в «зомби».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Невосприимчивость к аргументам, отсутствие обратной связи, феномен «радио»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быстрое распространение.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Сейчас распространение самого вируса и охват миллионной аудитории занимают всего несколько часов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Управляемое поведение.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ражённые ментальным вирусом получают от него инструкции и начинают энергично действовать: писать, распространять, митинговать, не рефлексировать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/>
              <a:t>Большие данные и информационные войны Рунета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Мозговые вирусы: особенности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0723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329547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отличие от анекдотов 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самородящихся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мемов у вируса есть создатели и цели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доставки.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Вбросы, сети распространения, СМИ и т.п.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Крючок.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Социотехника, архетипы, негатив, ожидания реципиента, страхи, жадность, любопытство, чернуха, …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перепрошивки.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Шокирующая правда, власти скрывают, раскрытие секретов, обещания чудес, многократные повторения и т.п.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Управляющие инструкции: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сходить на сайт, проголосовать, выйти на митинг, бежать снимать деньги и т.п.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Борьба с антивирусами.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Набор аргументов для полемики и защиты: расчеловечивание «врагов»,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проплаченность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ярлыки  (ватники) и т.п.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Инструкции по дальнейшему распространению.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перепост, цепочечные рассылки, лайки, шеры и т.п.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Мозговые вирусы: архитектура</a:t>
            </a:r>
          </a:p>
        </p:txBody>
      </p:sp>
    </p:spTree>
    <p:extLst>
      <p:ext uri="{BB962C8B-B14F-4D97-AF65-F5344CB8AC3E}">
        <p14:creationId xmlns:p14="http://schemas.microsoft.com/office/powerpoint/2010/main" val="391207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6399" y="1361872"/>
            <a:ext cx="7835307" cy="3803853"/>
          </a:xfrm>
        </p:spPr>
        <p:txBody>
          <a:bodyPr/>
          <a:lstStyle/>
          <a:p>
            <a:pPr marL="0" indent="0">
              <a:buNone/>
            </a:pPr>
            <a:r>
              <a:rPr lang="ru-RU" sz="1800" b="1" cap="all" dirty="0" smtClean="0"/>
              <a:t>МИХАЛ КОСИНСКИ</a:t>
            </a:r>
            <a:endParaRPr lang="ru-RU" sz="1800" b="1" dirty="0" smtClean="0"/>
          </a:p>
          <a:p>
            <a:r>
              <a:rPr lang="ru-RU" sz="1800" dirty="0" smtClean="0"/>
              <a:t>«</a:t>
            </a:r>
            <a:r>
              <a:rPr lang="ru-RU" sz="1800" dirty="0"/>
              <a:t>Мы уже можем с точностью более 90% определить по фото сексуальную ориентацию человека»</a:t>
            </a:r>
          </a:p>
          <a:p>
            <a:r>
              <a:rPr lang="ru-RU" sz="1800" dirty="0" smtClean="0"/>
              <a:t>«вместо </a:t>
            </a:r>
            <a:r>
              <a:rPr lang="ru-RU" sz="1800" dirty="0"/>
              <a:t>того, чтобы продолжать участвовать в битве за приватность, которую мы уже проиграли, мы должны подумать, как вести себя </a:t>
            </a:r>
            <a:r>
              <a:rPr lang="ru-RU" sz="1800" dirty="0" smtClean="0"/>
              <a:t>дальше»</a:t>
            </a:r>
          </a:p>
          <a:p>
            <a:r>
              <a:rPr lang="ru-RU" sz="1800" dirty="0" smtClean="0"/>
              <a:t>«</a:t>
            </a:r>
            <a:r>
              <a:rPr lang="ru-RU" sz="1800" dirty="0"/>
              <a:t> Сегодня ты можешь сказать мне, какие у тебя политические взгляды, сексуальная ориентация, религиозная принадлежность, а можешь и не говорить. Но в будущем у тебя может не быть такого выбора. Алгоритмы видят тебя насквозь</a:t>
            </a:r>
            <a:r>
              <a:rPr lang="ru-RU" sz="1800" dirty="0" smtClean="0"/>
              <a:t>.»</a:t>
            </a:r>
            <a:endParaRPr lang="ru-RU" sz="1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smtClean="0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Психотипы</a:t>
            </a:r>
            <a:r>
              <a:rPr lang="ru-RU" dirty="0" smtClean="0"/>
              <a:t>. Методы воздействия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24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6399" y="1361872"/>
            <a:ext cx="7835307" cy="3803853"/>
          </a:xfrm>
        </p:spPr>
        <p:txBody>
          <a:bodyPr/>
          <a:lstStyle/>
          <a:p>
            <a:pPr marL="0" indent="0">
              <a:buNone/>
            </a:pPr>
            <a:r>
              <a:rPr lang="ru-RU" sz="1800" b="1" cap="all" dirty="0" smtClean="0"/>
              <a:t>Тотальный контроль</a:t>
            </a:r>
          </a:p>
          <a:p>
            <a:pPr marL="0" indent="0">
              <a:buNone/>
            </a:pPr>
            <a:r>
              <a:rPr lang="en-US" sz="1800" b="1" cap="all" dirty="0" smtClean="0"/>
              <a:t>WEB</a:t>
            </a:r>
            <a:r>
              <a:rPr lang="ru-RU" sz="1800" b="1" cap="all" dirty="0" smtClean="0"/>
              <a:t>-браузер – самый эффективный шпион</a:t>
            </a:r>
          </a:p>
          <a:p>
            <a:pPr marL="0" indent="0">
              <a:buNone/>
            </a:pPr>
            <a:r>
              <a:rPr lang="ru-RU" sz="1800" b="1" cap="all" dirty="0" smtClean="0"/>
              <a:t>СОЦ сети – среда общения без традиционных сенсоров</a:t>
            </a:r>
          </a:p>
          <a:p>
            <a:pPr marL="0" indent="0">
              <a:buNone/>
            </a:pPr>
            <a:r>
              <a:rPr lang="ru-RU" sz="1800" b="1" cap="all" dirty="0" smtClean="0"/>
              <a:t>Управление </a:t>
            </a:r>
            <a:r>
              <a:rPr lang="ru-RU" sz="1800" b="1" cap="all" dirty="0" err="1" smtClean="0"/>
              <a:t>соц</a:t>
            </a:r>
            <a:r>
              <a:rPr lang="ru-RU" sz="1800" b="1" cap="all" dirty="0" smtClean="0"/>
              <a:t> личностями</a:t>
            </a:r>
          </a:p>
          <a:p>
            <a:pPr marL="0" indent="0">
              <a:buNone/>
            </a:pPr>
            <a:r>
              <a:rPr lang="ru-RU" sz="1800" b="1" cap="all" dirty="0" smtClean="0"/>
              <a:t>Эл личность – реальная личность – потеря </a:t>
            </a:r>
            <a:r>
              <a:rPr lang="ru-RU" sz="1800" b="1" cap="all" dirty="0" err="1" smtClean="0"/>
              <a:t>субьектности</a:t>
            </a:r>
            <a:endParaRPr lang="ru-RU" sz="1800" b="1" cap="all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smtClean="0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Психотипы</a:t>
            </a:r>
            <a:r>
              <a:rPr lang="ru-RU" dirty="0" smtClean="0"/>
              <a:t>. Методы воздействия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219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2760" y="1702340"/>
            <a:ext cx="7835307" cy="3764606"/>
          </a:xfrm>
        </p:spPr>
        <p:txBody>
          <a:bodyPr/>
          <a:lstStyle/>
          <a:p>
            <a:pPr lvl="0"/>
            <a:r>
              <a:rPr lang="ru-RU" sz="2400" dirty="0" smtClean="0"/>
              <a:t>Провести </a:t>
            </a:r>
            <a:r>
              <a:rPr lang="ru-RU" sz="2400" dirty="0"/>
              <a:t>в ТГУ специализированные курсы для преподавателей школ для безопасности детей в Интернете.</a:t>
            </a:r>
          </a:p>
          <a:p>
            <a:pPr lvl="0"/>
            <a:r>
              <a:rPr lang="ru-RU" sz="2400" dirty="0"/>
              <a:t>Разработать систему целевых индикаторов и проведение постоянного мониторинга школ города по «</a:t>
            </a:r>
            <a:r>
              <a:rPr lang="ru-RU" sz="2400" dirty="0" err="1"/>
              <a:t>геотегам</a:t>
            </a:r>
            <a:r>
              <a:rPr lang="ru-RU" sz="2400" dirty="0"/>
              <a:t>» и другим индикаторам на уязвимости</a:t>
            </a:r>
          </a:p>
          <a:p>
            <a:pPr lvl="0"/>
            <a:r>
              <a:rPr lang="ru-RU" sz="2400" dirty="0"/>
              <a:t>Помочь СМИ провести обучающие программы для родителей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smtClean="0"/>
              <a:t>ЧЛЕНЫ ПРАВЛЕНИЯ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6400" y="521846"/>
            <a:ext cx="7835307" cy="901385"/>
          </a:xfrm>
        </p:spPr>
        <p:txBody>
          <a:bodyPr/>
          <a:lstStyle/>
          <a:p>
            <a:r>
              <a:rPr lang="ru-RU" sz="2800" dirty="0"/>
              <a:t>Предложения проекта КРИБРУМ в ТГУ для реализации в </a:t>
            </a:r>
            <a:r>
              <a:rPr lang="ru-RU" sz="2800" dirty="0" smtClean="0"/>
              <a:t>Томске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71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9663" y="2527909"/>
            <a:ext cx="3736800" cy="2198467"/>
          </a:xfrm>
        </p:spPr>
        <p:txBody>
          <a:bodyPr/>
          <a:lstStyle/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Собственный поисковик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блогам,</a:t>
            </a: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выкачивание 75% сообщений (ВК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Twitter)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течение 15 секунд, 20% — за час, остальных 5% —за 3 часа</a:t>
            </a:r>
          </a:p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Анализ всех видов контента: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постов, комментариев, ссылок, шеров, лайков, подписей к видео и картинкам</a:t>
            </a:r>
          </a:p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Слежение за объектами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(персоны, организации, бренды, события)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4"/>
          </p:nvPr>
        </p:nvSpPr>
        <p:spPr>
          <a:xfrm>
            <a:off x="4803775" y="2500948"/>
            <a:ext cx="3736800" cy="2198467"/>
          </a:xfrm>
        </p:spPr>
        <p:txBody>
          <a:bodyPr/>
          <a:lstStyle/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Подавление спама,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распознавание дублей, источников</a:t>
            </a:r>
          </a:p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Анализ тональности мнения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(позитив / негатив / нейтрально)</a:t>
            </a:r>
          </a:p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Анализ всего </a:t>
            </a:r>
            <a:r>
              <a:rPr lang="ru-RU" altLang="ru-RU" sz="1600" b="1" dirty="0" err="1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инфополя</a:t>
            </a: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: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ВКонтакте,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LiveJournal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Одноклассники, Мой Мир, </a:t>
            </a:r>
            <a:r>
              <a:rPr lang="en-US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YouTube,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блоги и форумы</a:t>
            </a:r>
          </a:p>
          <a:p>
            <a:pPr>
              <a:spcBef>
                <a:spcPts val="1350"/>
              </a:spcBef>
            </a:pPr>
            <a:r>
              <a:rPr lang="ru-RU" altLang="ru-RU" sz="1600" b="1" dirty="0"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Языки: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русский, английский, арабский</a:t>
            </a:r>
          </a:p>
          <a:p>
            <a:pPr>
              <a:spcBef>
                <a:spcPts val="135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dirty="0"/>
              <a:t>Большие данные </a:t>
            </a:r>
            <a:r>
              <a:rPr lang="ru-RU" dirty="0" err="1"/>
              <a:t>рунета</a:t>
            </a:r>
            <a:r>
              <a:rPr lang="ru-RU" dirty="0"/>
              <a:t> и информационные войны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400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Инструмент</a:t>
            </a:r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мониторинг соцсетей и СМИ — СИСТЕМА «</a:t>
            </a:r>
            <a:r>
              <a:rPr lang="ru-RU" altLang="ru-RU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Крибрум</a:t>
            </a:r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Изображение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" y="1905783"/>
            <a:ext cx="18716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32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Виды медийных событий в сети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20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58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40986" y="1448186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Реальный </a:t>
            </a:r>
            <a:r>
              <a:rPr lang="ru-RU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инфоповод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Контент (медийный повод) возникает сам. Если он соответствует ожиданиям пользователей – возникает вирусный эффект.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Присоединение сторон события к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горячей теме: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Участники события, пострадавшие, свидетели, журналисты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Эксперты, чиновники, следователи, ответственные лица,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Присоединение грибков и паразитов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На открытую рану садится вредная флора: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Разного рода оппозиция, политические игроки, депутаты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Жаждущие жёлтого трафика СМИ 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блоггеры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0">
              <a:buNone/>
            </a:pP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Нормальный жизненный цикл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без подогрева извне естественное событие сейчас живёт 3-4 дня, максимум неделю, с затуханием.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Естественный медийный взрыв</a:t>
            </a:r>
          </a:p>
        </p:txBody>
      </p:sp>
    </p:spTree>
    <p:extLst>
      <p:ext uri="{BB962C8B-B14F-4D97-AF65-F5344CB8AC3E}">
        <p14:creationId xmlns:p14="http://schemas.microsoft.com/office/powerpoint/2010/main" val="732316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399" y="1320264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Бытовые, «чернушные», бьющие по нервам:</a:t>
            </a:r>
          </a:p>
          <a:p>
            <a:pPr lvl="1"/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Нет дров у пенсионеров, слепого инвалида выселяют из дома 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«Не боюсь сказать», БДСМ-фантазии. Педофильская выставка.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Внутриполитические. Власть вредит и делает глупости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Норма хлеба в 300 граммов в Питере, опять ждут блокады, сдача денег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ДЭЗу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бомбоубежище, совсем одурели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Церковь требует запрета абортов и русской классики в школе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28 панфиловцев не существовало, власть продвигает миф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ФСБ всё будет прослушивать, Путин требует вернуть детей чиновников в Россию, Кадыров устраивает бои детей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Внешнеполитические. Страшная Раша опять совершает агрессию:</a:t>
            </a:r>
            <a:endParaRPr lang="ru-RU" alt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Русские хакеры взламывают США, Россия вмешивается в выборы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Россия совершает военные преступления в Сирии, плодит беженцев</a:t>
            </a:r>
          </a:p>
          <a:p>
            <a:pPr lvl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Россия сбила Боинг, польский самолёт и убила Литвиненко</a:t>
            </a:r>
          </a:p>
          <a:p>
            <a:pPr marL="177800" lvl="1" indent="0">
              <a:buNone/>
            </a:pP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Поток фейков и вирусов</a:t>
            </a:r>
          </a:p>
        </p:txBody>
      </p:sp>
    </p:spTree>
    <p:extLst>
      <p:ext uri="{BB962C8B-B14F-4D97-AF65-F5344CB8AC3E}">
        <p14:creationId xmlns:p14="http://schemas.microsoft.com/office/powerpoint/2010/main" val="2252180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712759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Атаки на чиновников и руководителей: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происшествия, благосостояние, аморальное поведение, неудачные высказывания, жадность, острая несправедливость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Атаки на предприятия: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сбои, ошибки,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фрод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сейчас часты вбросы про Крым, попадание под санкции, отнятие лицензии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Длительные кампании 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очернения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лиц, организаций, государства: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серии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вбросов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подбор негативных тем, вызывающих живой отклик и вирусный рост, подогревание темы в течение многих месяцев, создание мемов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Медийные взрывы: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присоединение к событиям, паразитирование на острых темах, организация событий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атаки</a:t>
            </a:r>
          </a:p>
        </p:txBody>
      </p:sp>
    </p:spTree>
    <p:extLst>
      <p:ext uri="{BB962C8B-B14F-4D97-AF65-F5344CB8AC3E}">
        <p14:creationId xmlns:p14="http://schemas.microsoft.com/office/powerpoint/2010/main" val="728814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290371"/>
            <a:ext cx="7835307" cy="3392624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Тактические, быстрые, актуальные: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персоны (Якунин,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Сечин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Собянин)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институты, организации (Сбербанк 18.12.2014, допинг, РПЦ)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Привязанные к событиям (9 Мая, «Бессмертный полк», Олимпиада)</a:t>
            </a:r>
          </a:p>
          <a:p>
            <a:pPr>
              <a:defRPr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Среднесрочные кампании: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Атаки на институты и организации (милиция, армия –полтора-два года)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Атака на РПЦ (9 месяцев), «Русский фашизм» (полтора года)</a:t>
            </a:r>
          </a:p>
          <a:p>
            <a:pPr marL="171450" lvl="1" indent="-171450">
              <a:spcBef>
                <a:spcPts val="750"/>
              </a:spcBef>
              <a:buClr>
                <a:srgbClr val="CE2639"/>
              </a:buClr>
              <a:buFont typeface="Arial" charset="0"/>
              <a:buChar char="•"/>
              <a:defRPr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кампании, постоянно действующие: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Создание долгоиграющих мифов, мемов (русские – вечные рабы, ГУЛАГ, 60 миллионов расстрелянных, РККА - армия насильников, одна винтовка на троих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штрафбатовцев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нефтяная игла, нежизнеспособный СССР – с 80-х годов)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Фальсификация истории, искажение источников (с 80-х годов)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Постоянная атака на Путина и его окружение, РПЦ (десятки лет)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Слои Информационных атак</a:t>
            </a:r>
          </a:p>
        </p:txBody>
      </p:sp>
    </p:spTree>
    <p:extLst>
      <p:ext uri="{BB962C8B-B14F-4D97-AF65-F5344CB8AC3E}">
        <p14:creationId xmlns:p14="http://schemas.microsoft.com/office/powerpoint/2010/main" val="4165227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40986" y="1267163"/>
            <a:ext cx="7835307" cy="3439444"/>
          </a:xfrm>
        </p:spPr>
        <p:txBody>
          <a:bodyPr/>
          <a:lstStyle/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Подбор темы и формы сообщений. Вброс должен соответствовать архетипам пользователей.</a:t>
            </a: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Вброс: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первые размещения для создания «источника», места для ссылок, снятия ответственности за контент.</a:t>
            </a: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спящий аккаунт, «сливной бачок» (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квази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-СМИ), платный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блоггер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интернет-СМИ.</a:t>
            </a: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Раскрутка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тролли, боты, сторонники, естественные перепосты.</a:t>
            </a: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 отмывки в ангажированных СМИ: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 –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подхват СМИ –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перепечатка в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снова в СМИ.</a:t>
            </a: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ответственности.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Публикации в формате «в Интернете пишут, что».</a:t>
            </a:r>
            <a:endParaRPr lang="ru-RU" alt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>
              <a:spcBef>
                <a:spcPts val="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атаки.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Новые вбросы, повторы и поддержка старых.</a:t>
            </a:r>
          </a:p>
          <a:p>
            <a:pPr marL="180000">
              <a:spcBef>
                <a:spcPts val="0"/>
              </a:spcBef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0" indent="0" algn="ctr">
              <a:spcBef>
                <a:spcPts val="0"/>
              </a:spcBef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Естественность и бесплатность. 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Хорошая атака неотличима от естественного события, люди </a:t>
            </a:r>
            <a:r>
              <a:rPr lang="ru-RU" altLang="ru-RU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перепощивают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комментируют добровольно.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Атака: организационный цикл</a:t>
            </a:r>
          </a:p>
        </p:txBody>
      </p:sp>
    </p:spTree>
    <p:extLst>
      <p:ext uri="{BB962C8B-B14F-4D97-AF65-F5344CB8AC3E}">
        <p14:creationId xmlns:p14="http://schemas.microsoft.com/office/powerpoint/2010/main" val="1509625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40986" y="1448186"/>
            <a:ext cx="7835307" cy="3392624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Пиковый рост курса доллара как фон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Общее возбуждение и тревожность аудитории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 тысяч СМС с паническими сообщениями, эффективной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социотехникой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(доверительный тон, убедительный антураж)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Внезапная активность 1-2 тыс. аккаунтов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соцсетей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темы: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Visa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прекращает операции по картам Сбербанка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Сбербанк скоро прекратит выдачу депозитов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Нельзя вынуть деньги из банкомата, и это не технический сбой, у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Сбера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нет денег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половины аккаунтов – украинские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Вбросы во многих точках, быстрая поддержка СМИ</a:t>
            </a:r>
            <a:endParaRPr lang="en-US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1: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атака на сбербанк 18.12.14</a:t>
            </a:r>
          </a:p>
        </p:txBody>
      </p:sp>
    </p:spTree>
    <p:extLst>
      <p:ext uri="{BB962C8B-B14F-4D97-AF65-F5344CB8AC3E}">
        <p14:creationId xmlns:p14="http://schemas.microsoft.com/office/powerpoint/2010/main" val="35628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4968" y="1500188"/>
            <a:ext cx="3736800" cy="4036217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Народ в панике. Сбербанк атакуют толпы людей. Снимают депозиты и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тарятся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валютой. Евро уже по 100 продают».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92 ТОЧКИ, ПОЛОВИНА УКРАИНСКИХ</a:t>
            </a:r>
          </a:p>
          <a:p>
            <a:pPr marL="0" indent="0">
              <a:spcBef>
                <a:spcPts val="150"/>
              </a:spcBef>
              <a:buNone/>
            </a:pPr>
            <a:endParaRPr lang="ru-RU" altLang="ru-RU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«ВСЁ. По картам Сбербанка невозможно получить деньги нигде. Отмазываются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тех.сбоями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80 ТОЧЕК, ПОЛОВИНА УКРАИНСКИХ</a:t>
            </a:r>
            <a:endParaRPr lang="en-US" altLang="ru-RU" sz="12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  <a:p>
            <a:pPr marL="0" indent="0">
              <a:spcBef>
                <a:spcPts val="19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«в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Икее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СПб перестали принимать карты Сбербанка. Объявили по громкой связи только что»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80 ТОЧЕК, ПОЛОВИНА УКРАИНСКИХ</a:t>
            </a:r>
            <a:endParaRPr lang="en-US" altLang="ru-RU" sz="12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  <a:p>
            <a:pPr marL="0" indent="0">
              <a:spcBef>
                <a:spcPts val="19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«Из Сбербанка побежали вкладчики. Дружно,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всей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толпой»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130 ТОЧЕК, 217 ССЫЛОК, МНОГО УКРАИНСКИХ</a:t>
            </a:r>
            <a:endParaRPr lang="ru-RU" sz="12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4"/>
          </p:nvPr>
        </p:nvSpPr>
        <p:spPr>
          <a:xfrm>
            <a:off x="4803775" y="1500188"/>
            <a:ext cx="3736800" cy="3269548"/>
          </a:xfrm>
        </p:spPr>
        <p:txBody>
          <a:bodyPr/>
          <a:lstStyle/>
          <a:p>
            <a:pPr marL="0" indent="0">
              <a:spcBef>
                <a:spcPts val="1350"/>
              </a:spcBef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VISA ГОТОВИТСЯ БЛОКИРОВАТЬ КАРТОЧКИ СБЕРБАНКА РФ!»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200 ТОЧЕК, ВСЕ УКРАИНСКИЕ</a:t>
            </a:r>
          </a:p>
          <a:p>
            <a:pPr marL="0" indent="0">
              <a:spcBef>
                <a:spcPts val="150"/>
              </a:spcBef>
              <a:buNone/>
            </a:pPr>
            <a:endParaRPr lang="en-US" altLang="ru-RU" sz="10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  <a:p>
            <a:pPr marL="0" indent="0">
              <a:spcBef>
                <a:spcPts val="19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«Объехала 9 банкоматов чтобы снять деньги. Они ВСЕ закрыты. В отделениях народ штурмом кассы берет #*Сбербанк»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160 ТОЧЕК</a:t>
            </a:r>
            <a:endParaRPr lang="en-US" altLang="ru-RU" sz="12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  <a:p>
            <a:pPr marL="0" indent="0">
              <a:spcBef>
                <a:spcPts val="19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«А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сбер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все? Онлайн банк не работает, через терминал платежи тоже недоступны»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700 ТОЧЕК</a:t>
            </a:r>
            <a:endParaRPr lang="en-US" altLang="ru-RU" sz="1200" b="1" dirty="0">
              <a:solidFill>
                <a:schemeClr val="accent1"/>
              </a:solidFill>
              <a:latin typeface="Arial" panose="020B0604020202020204" pitchFamily="34" charset="0"/>
              <a:ea typeface="Circe" charset="0"/>
              <a:cs typeface="Arial" panose="020B0604020202020204" pitchFamily="34" charset="0"/>
            </a:endParaRPr>
          </a:p>
          <a:p>
            <a:pPr marL="0" indent="0">
              <a:spcBef>
                <a:spcPts val="1950"/>
              </a:spcBef>
              <a:buNone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«Маме позвонили с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Сбера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"у Вас есть неделя снять деньги с депозита, потом выдавать не будем". Вот тебе и занавес»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ru-RU" altLang="ru-RU" sz="1200" b="1" dirty="0">
                <a:solidFill>
                  <a:schemeClr val="accent1"/>
                </a:solidFill>
                <a:latin typeface="Arial" panose="020B0604020202020204" pitchFamily="34" charset="0"/>
                <a:ea typeface="Circe" charset="0"/>
                <a:cs typeface="Arial" panose="020B0604020202020204" pitchFamily="34" charset="0"/>
              </a:rPr>
              <a:t>340 ТОЧЕК, МНОГО УКРАИНСКИХ</a:t>
            </a:r>
          </a:p>
          <a:p>
            <a:pPr marL="0" indent="0">
              <a:spcBef>
                <a:spcPts val="135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35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dirty="0"/>
              <a:t>Организации в социальных сетях:</a:t>
            </a:r>
            <a:br>
              <a:rPr lang="ru-RU" dirty="0"/>
            </a:br>
            <a:r>
              <a:rPr lang="ru-RU" dirty="0"/>
              <a:t>управление рисками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Атака на Сбербанк</a:t>
            </a:r>
            <a:r>
              <a:rPr lang="en-US" altLang="ru-RU" sz="1400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/>
            </a:r>
            <a:br>
              <a:rPr lang="en-US" altLang="ru-RU" sz="1400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примеры сообщений: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9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722042"/>
            <a:ext cx="7835307" cy="3392624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СМИ подхватили атаку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Граждане бросились забирать деньги в отделения Сбербанка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ЦБ и правительство принимали экстренные меры, чтобы сбить накал, завозили деньги фурами и самолётами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Три дня паники, оттока вкладов (600 млрд рублей)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Кто-то поменьше, чем Сбербанк – не выдержал бы</a:t>
            </a:r>
          </a:p>
          <a:p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 была произведена атака на критическую инфраструктуру, за которую никто не ответил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Атака на Сбербанк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1857070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399" y="1627067"/>
            <a:ext cx="7835307" cy="339262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Кампания «на спор».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Два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медийных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деятеля поспорили в ресторане, что за неделю выведут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любую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новость на федеральное ТВ. Выбрали тему «соль» (она была на столе).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Интернет-СМИ с широкой сетью региональных корреспондентов и неплохой цитируемостью.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Метод: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методическая публикация регулярных новостей из регионов про то, «на сколько дней осталось запасов соли в регионе».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Естественность распространения.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Цитирование и перепечатка тревожных новостей были добровольными и естественными.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через 3-4 дня – перепечатки в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топовых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СМИ, через 4-5 дней – центральное ТВ, депутатские запросы в Госдуме, паника в регионах, массовая скупка соли.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2: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создание «солевой паники»</a:t>
            </a:r>
          </a:p>
        </p:txBody>
      </p:sp>
    </p:spTree>
    <p:extLst>
      <p:ext uri="{BB962C8B-B14F-4D97-AF65-F5344CB8AC3E}">
        <p14:creationId xmlns:p14="http://schemas.microsoft.com/office/powerpoint/2010/main" val="275507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541019"/>
            <a:ext cx="7835307" cy="38289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Твиттер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4-5М активных аккаунтов, 12-15М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твитов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день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- 700К активных авторов, 250К записей в день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ВК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~60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 активных аккаунтов, 15-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 сообщений в день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Фейсбук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1-2М популярных, 9М сообщений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100 тысяч тематических групп, 2-3М активных подписчиков, 2М сообщений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Инстаграм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8М русскоязычных аккаунтов, 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2-3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 записей 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120К независимых блогов и форумов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300К записей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ru-RU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ube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- 300 000 видеороликов </a:t>
            </a:r>
            <a:endParaRPr lang="en-US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19 000 интернет-СМИ, 300К новостей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день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– </a:t>
            </a:r>
            <a:r>
              <a:rPr lang="en-US" alt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0-70 миллионов сообщений в день, 2-3 миллиарда лайков и других действий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 чем мы имеем дело в Рунете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41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476036"/>
            <a:ext cx="7835307" cy="3847503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2012.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Письмо Березовского Патриарху с просьбой не пустить Путина на выборы («я, как православный, требую и прошу вас…»)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2012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 кампании.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Пусси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Райот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прочее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Исполнитель-организатор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Марат Гельман, старый сотрудник Березовского. Более 50%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вбросов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лично от него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– декабрь 2012.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Вбросы каждые одну-две недели (нанопыль, часы Патриарха, Крымск, пансионат инвалидов, попы на мерседесах)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Тухляк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Когда реальных событий не хватает, приходится откапывать старьё (часы, квартиры, пансионат)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2012.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Внезапная остановка кампании</a:t>
            </a:r>
          </a:p>
          <a:p>
            <a:pPr algn="just"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2013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Березовский пишет покаянное письмо Путину, затем его находят повешенным.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3: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атака на РПЦ в 2012</a:t>
            </a:r>
          </a:p>
        </p:txBody>
      </p:sp>
    </p:spTree>
    <p:extLst>
      <p:ext uri="{BB962C8B-B14F-4D97-AF65-F5344CB8AC3E}">
        <p14:creationId xmlns:p14="http://schemas.microsoft.com/office/powerpoint/2010/main" val="841159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75626"/>
            <a:ext cx="7835307" cy="3439040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 рулит.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Негатив и клевету читают миллионы, опровержения – никто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Клейкость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Клевета и репутационные пятна всё-таки виснут на вороту, годами (все помнят «часы» и «нанопыль»)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Злопамятность сети.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Поисковики помнят всё, СМИ и сайты компромата им помогают. Кнопки «удалить негатив из сети» – нет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Неконкретность.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Никто не помнит деталей, «кто у кого украл», помнят только ощущение негатива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Отмывать дорого.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Вытеснение негатива на порядки труднее, дороже и дольше, чем его вброс.</a:t>
            </a:r>
          </a:p>
          <a:p>
            <a:endParaRPr lang="ru-RU" alt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репутационных атак</a:t>
            </a:r>
          </a:p>
        </p:txBody>
      </p:sp>
    </p:spTree>
    <p:extLst>
      <p:ext uri="{BB962C8B-B14F-4D97-AF65-F5344CB8AC3E}">
        <p14:creationId xmlns:p14="http://schemas.microsoft.com/office/powerpoint/2010/main" val="1383278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438904"/>
            <a:ext cx="7835307" cy="367576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Сливные бачки: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квази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-СМИ, «спящие аккаунты».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Платные 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блоггеры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интернет-СМИ: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постят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заказ практически все (с некоторыми идеологическими ограничениями)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Платные тролли.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Сотни людей, пишущих посты и комментарии на регулярной платной основе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автоматических ботов.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Автоматическое ПО,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постящее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комменты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твиты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усиления сигнала.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Тысячи живых людей,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перепощивающих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лидеров по доброй воле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Ангажированные «традиционные» СМИ.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Организуют цикл отмывки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вбросов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из Интернета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</a:t>
            </a:r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квази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-СМИ.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Продвигают в новостных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агрегаторах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создают «волну».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Инструменты атак</a:t>
            </a:r>
          </a:p>
        </p:txBody>
      </p:sp>
    </p:spTree>
    <p:extLst>
      <p:ext uri="{BB962C8B-B14F-4D97-AF65-F5344CB8AC3E}">
        <p14:creationId xmlns:p14="http://schemas.microsoft.com/office/powerpoint/2010/main" val="3780578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75626"/>
            <a:ext cx="7835307" cy="3439040"/>
          </a:xfrm>
        </p:spPr>
        <p:txBody>
          <a:bodyPr/>
          <a:lstStyle/>
          <a:p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Фейсбук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Твиттер, Гугл,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существуют по американским законам, подчиняются американской цензуре</a:t>
            </a: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Они подчиняются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Patriot Act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 2001 года о сотрудничестве с АНБ и постоянно отдают данные спецслужбам (Сноуден,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Викиликс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Они открыто участвуют в информационной войне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Явный перекос в политике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модерации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(модераторы русских сервисов – украинцы)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Идеологическое ранжирование контента (прямое участие Гугла и ФБ в выборах в США, идеологический сдвиг западных сервисов в РФ)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«Подогрев» нужных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медийных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фигур и событий (опыт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Гугла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ФБ в арабских странах)</a:t>
            </a: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Постепенно все перестают стесняться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Брин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 миссии в Китае)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Ангажированные западные сервисы</a:t>
            </a:r>
          </a:p>
        </p:txBody>
      </p:sp>
    </p:spTree>
    <p:extLst>
      <p:ext uri="{BB962C8B-B14F-4D97-AF65-F5344CB8AC3E}">
        <p14:creationId xmlns:p14="http://schemas.microsoft.com/office/powerpoint/2010/main" val="112480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4: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рейтинг «либеральности СМИ»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682760" y="1642252"/>
            <a:ext cx="6367731" cy="3538428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Размечено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несколько тысяч блоггеров:</a:t>
            </a:r>
          </a:p>
          <a:p>
            <a:pPr lvl="1"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«Либерасты»</a:t>
            </a:r>
          </a:p>
          <a:p>
            <a:pPr lvl="1"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Поцреоты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lvl="1"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Знаменитости</a:t>
            </a:r>
          </a:p>
          <a:p>
            <a:pPr lvl="1"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Журналисты</a:t>
            </a:r>
          </a:p>
          <a:p>
            <a:pPr>
              <a:defRPr/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Введён «принцип согласия»: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перепостил/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расшарил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без комментария – значит, поддерживает </a:t>
            </a:r>
          </a:p>
          <a:p>
            <a:pPr>
              <a:defRPr/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Метрика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пропорция согласий со СМИ от «либералов» с количеством согласий от «патриотов»</a:t>
            </a:r>
          </a:p>
          <a:p>
            <a:pPr>
              <a:defRPr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Получен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рейтинг аудитории СМИ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 коэффициентом «либеральности», выше коэффициент – выше поддержка «либеральной» аудитории, нейтральность – при 1.</a:t>
            </a: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E16D16-E5DA-41DD-9F0D-E9F98FD920E3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31F4D7-95A3-4365-AA5C-248540B9DD50}" type="slidenum">
              <a:rPr lang="en-US" altLang="ru-RU" sz="1512">
                <a:solidFill>
                  <a:schemeClr val="bg1"/>
                </a:solidFill>
              </a:rPr>
              <a:pPr/>
              <a:t>34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41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851286" y="680329"/>
            <a:ext cx="6367731" cy="489549"/>
          </a:xfrm>
        </p:spPr>
        <p:txBody>
          <a:bodyPr/>
          <a:lstStyle/>
          <a:p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«Либеральные» СМИ</a:t>
            </a:r>
          </a:p>
        </p:txBody>
      </p:sp>
      <p:sp>
        <p:nvSpPr>
          <p:cNvPr id="24579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F4FCE-2811-404D-A0A0-06B62E2ECABD}" type="datetime1">
              <a:rPr lang="ru-RU" altLang="ru-RU" sz="907">
                <a:solidFill>
                  <a:schemeClr val="bg1"/>
                </a:solidFill>
                <a:cs typeface="Arial" panose="020B0604020202020204" pitchFamily="34" charset="0"/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58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F6C5C-D690-4049-A00B-187E6A6C600E}" type="slidenum">
              <a:rPr lang="en-US" altLang="ru-RU" sz="1512">
                <a:solidFill>
                  <a:schemeClr val="bg1"/>
                </a:solidFill>
                <a:cs typeface="Arial" panose="020B0604020202020204" pitchFamily="34" charset="0"/>
              </a:rPr>
              <a:pPr/>
              <a:t>35</a:t>
            </a:fld>
            <a:endParaRPr lang="en-US" altLang="ru-RU" sz="1512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252867"/>
              </p:ext>
            </p:extLst>
          </p:nvPr>
        </p:nvGraphicFramePr>
        <p:xfrm>
          <a:off x="1742097" y="1333060"/>
          <a:ext cx="2938492" cy="4081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18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Афиша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71.00000</a:t>
                      </a:r>
                    </a:p>
                  </a:txBody>
                  <a:tcPr marL="51826" marR="51826" marT="0" marB="0" anchor="b"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50.20000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Sput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Pogrom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36.72727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Znak.com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32.80000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Грани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23.46875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Новая Газета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16.50000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Радио Свобода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15.29605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Репортёр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13.69231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Голос Америки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12.25000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Эхо Москвы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11.88889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1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Слон</a:t>
                      </a: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11.58621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84198"/>
              </p:ext>
            </p:extLst>
          </p:nvPr>
        </p:nvGraphicFramePr>
        <p:xfrm>
          <a:off x="5062149" y="1333061"/>
          <a:ext cx="2938492" cy="3524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6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1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1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Village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10.75000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Дождь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10.25000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Кольта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8.42857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7.25600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Форбс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7.00000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Большой Город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6.85714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Каспаров.ру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6.41176</a:t>
                      </a: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Коммерсант ФМ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6.13200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Сноб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5.13333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Ведомости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1.83051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571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«Нейтральные» СМИ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970528"/>
              </p:ext>
            </p:extLst>
          </p:nvPr>
        </p:nvGraphicFramePr>
        <p:xfrm>
          <a:off x="2207712" y="1392676"/>
          <a:ext cx="2938492" cy="4066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45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3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7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Ридус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1.33582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Регнум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1.33333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Правда.РУ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1.20968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Интерфакс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1.13469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1.11111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РБК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1.07692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Фонтанка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1.06667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Интерфакс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1.04839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ИТАР-ТАСС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0.94040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АиФ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Канал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0.82979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Вести (Россия)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0.76166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26" marR="5182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564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3C855-9EED-43EB-A2B6-1E3C789328FF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2564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28D4AD-65AE-46B0-A3EC-F1DF8EAACC81}" type="slidenum">
              <a:rPr lang="en-US" altLang="ru-RU" sz="1512">
                <a:solidFill>
                  <a:schemeClr val="bg1"/>
                </a:solidFill>
              </a:rPr>
              <a:pPr/>
              <a:t>36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4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«Патриотические» СМИ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197712"/>
              </p:ext>
            </p:extLst>
          </p:nvPr>
        </p:nvGraphicFramePr>
        <p:xfrm>
          <a:off x="1959275" y="1279066"/>
          <a:ext cx="3538429" cy="4031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41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43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Известия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0.53731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0.51136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LifeNews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0.50774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Российская  Газета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0.50000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Новые Известия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0.50000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РИА Новости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0.49800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 ФМ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0.42857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Русская Служба Новостей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0.38175</a:t>
                      </a:r>
                      <a:endParaRPr lang="ru-RU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Television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0.32000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Метрополь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0.29167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Полит-Онлайн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0.28571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Взгляд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0.26415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Канал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0.26087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Russia.RU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0.15566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Минаев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0.14286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46" marR="51846" marT="0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6677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D60BA9-A4EA-4689-9388-DDC37CFEE594}" type="datetime1">
              <a:rPr lang="ru-RU" altLang="ru-RU" sz="907">
                <a:solidFill>
                  <a:schemeClr val="bg1"/>
                </a:solidFill>
                <a:cs typeface="Arial" panose="020B0604020202020204" pitchFamily="34" charset="0"/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7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B1E26D-56FB-419B-B8AB-593A84827FE2}" type="slidenum">
              <a:rPr lang="en-US" altLang="ru-RU" sz="1512">
                <a:solidFill>
                  <a:schemeClr val="bg1"/>
                </a:solidFill>
                <a:cs typeface="Arial" panose="020B0604020202020204" pitchFamily="34" charset="0"/>
              </a:rPr>
              <a:pPr/>
              <a:t>37</a:t>
            </a:fld>
            <a:endParaRPr lang="en-US" altLang="ru-RU" sz="1512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72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Наблюдаемые особенности рейтинга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716400" y="1847365"/>
            <a:ext cx="6367731" cy="3538428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Либеральных СМИ  с индексом выше единицы в 3 раза больше, чем тех, у кого он меньше 1. «Либеральных» СМИ – 75%.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Перекос в сторону либеральности у лидеров рейтинга – гигантский, в десятки раз (максимум 70).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 «государственников» такого размаха не наблюдается (максимальное отклонение от единицы  - 0,14, то есть в 7 раз).</a:t>
            </a:r>
          </a:p>
          <a:p>
            <a:pPr marL="0" indent="0" algn="ctr">
              <a:buNone/>
            </a:pP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значит, что либеральная аудитория на порядки активнее продвигает «свои» СМИ в соцсетях.</a:t>
            </a:r>
          </a:p>
          <a:p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9FCBAD-1C2D-41C4-8AE1-7C50BEA4B305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BB78CD-51F5-429E-A39A-931F7D0631BD}" type="slidenum">
              <a:rPr lang="en-US" altLang="ru-RU" sz="1512">
                <a:solidFill>
                  <a:schemeClr val="bg1"/>
                </a:solidFill>
              </a:rPr>
              <a:pPr/>
              <a:t>38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005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Большие данные социальных сетей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39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4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350"/>
              </a:spcBef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социальных сетях контент «тонет».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Невозможно найти сообщения 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Facebook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неделю или месяц назад, как 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LiveJournal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1350"/>
              </a:spcBef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Пишущая и читающая аудитория Рунета почти вся мигрировала из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LiveJournal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Фейсбук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Теперь она привыкает к коротким текстам и репликам, короткоживущим темам и вырабатывает клиповое сознание.</a:t>
            </a:r>
          </a:p>
          <a:p>
            <a:pPr>
              <a:spcBef>
                <a:spcPts val="1350"/>
              </a:spcBef>
              <a:defRPr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spcBef>
                <a:spcPts val="1350"/>
              </a:spcBef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активной жизни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сообщения — 4—6 часов.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Это время, когда сообщение получает 95% действий — комментарии, «лайки»,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шеры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и т.д.</a:t>
            </a:r>
          </a:p>
          <a:p>
            <a:pPr>
              <a:spcBef>
                <a:spcPts val="1350"/>
              </a:spcBef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Медийные события 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СМИ сейчас в среднем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живут более 3—4 дней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Это важно знать для информационной гигиены.</a:t>
            </a:r>
          </a:p>
          <a:p>
            <a:pPr>
              <a:spcBef>
                <a:spcPts val="135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dirty="0"/>
              <a:t>Организации в социальных сетях: </a:t>
            </a:r>
          </a:p>
          <a:p>
            <a:r>
              <a:rPr lang="ru-RU" dirty="0"/>
              <a:t>управление рисками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Скорость обмена веществ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545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399" y="1578872"/>
            <a:ext cx="8063999" cy="3808525"/>
          </a:xfrm>
        </p:spPr>
        <p:txBody>
          <a:bodyPr/>
          <a:lstStyle/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Модное, «шумовое» слово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научное, а скорее медийное понятие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новое понятие (ему примерно 30 лет, раньше называлось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Mining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т.п.)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алгоритмы обработки, а сами данные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Большие массивы данных со специфическими свойствами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 такое «большие данные»</a:t>
            </a:r>
          </a:p>
        </p:txBody>
      </p:sp>
    </p:spTree>
    <p:extLst>
      <p:ext uri="{BB962C8B-B14F-4D97-AF65-F5344CB8AC3E}">
        <p14:creationId xmlns:p14="http://schemas.microsoft.com/office/powerpoint/2010/main" val="398638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399" y="1578872"/>
            <a:ext cx="8063999" cy="3808525"/>
          </a:xfrm>
        </p:spPr>
        <p:txBody>
          <a:bodyPr/>
          <a:lstStyle/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Большие (нельзя обработать вручную)</a:t>
            </a:r>
          </a:p>
          <a:p>
            <a:pPr marL="360000"/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Целое больше суммы частей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(сверху видны закономерности и связи)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Данные из разных каналов (соцсети, поисковики, камеры, телефоны, счётчики)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Данные разного формата (текст, связи, картинки, видео, голос)</a:t>
            </a:r>
          </a:p>
          <a:p>
            <a:pPr marL="36000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ретроспективой (накопление истории, признаков и маркеров)</a:t>
            </a:r>
          </a:p>
          <a:p>
            <a:pPr marL="360000"/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о людях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«большие данные» - 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766442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Методы и виды анализа Больших пользовательских данных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ЧЛЕНЫ ПРАВЛЕНИЯ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t>42</a:t>
            </a:fld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223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489961"/>
            <a:ext cx="7835307" cy="3624705"/>
          </a:xfrm>
        </p:spPr>
        <p:txBody>
          <a:bodyPr/>
          <a:lstStyle/>
          <a:p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Распознавание фактора: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политические предпочтения, ангажированность,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тематические предпочтения,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география,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участие в спам-компаниях,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старый/новый, популярный/одинокий аккаунт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привычки, склонности, социальный уровень</a:t>
            </a:r>
          </a:p>
          <a:p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Накопление ретроспективы за несколько лет, усиление фактора</a:t>
            </a:r>
          </a:p>
          <a:p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Разметка аккаунтов по наличию фактора</a:t>
            </a:r>
          </a:p>
          <a:p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Распространение разметки фактором по связям аккаунта (с понижающими коэффициентами)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Маркирование людей (аккаунтов)</a:t>
            </a:r>
          </a:p>
        </p:txBody>
      </p:sp>
    </p:spTree>
    <p:extLst>
      <p:ext uri="{BB962C8B-B14F-4D97-AF65-F5344CB8AC3E}">
        <p14:creationId xmlns:p14="http://schemas.microsoft.com/office/powerpoint/2010/main" val="3620685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Вычисление связей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716401" y="1346439"/>
            <a:ext cx="6523234" cy="3843197"/>
          </a:xfrm>
        </p:spPr>
        <p:txBody>
          <a:bodyPr/>
          <a:lstStyle/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Статическая связь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фолловинг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френды, …)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Динамические связи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комментирование,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лайкание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расшаривание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Близость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степень близости/заинтересованности: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скорость контактов, 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контактов в день,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доля реакций на весь поток сообщений</a:t>
            </a:r>
          </a:p>
          <a:p>
            <a:pPr lvl="1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двусторонность контактов или ретрансляция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Согласие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»: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расшаривание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перепост без комментариев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Сходство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совпадение тематической, идеологической, географической разметки</a:t>
            </a:r>
          </a:p>
        </p:txBody>
      </p:sp>
      <p:sp>
        <p:nvSpPr>
          <p:cNvPr id="18436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D241A2-6ACF-4A94-887E-C6A8DC620A1B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1843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EA204-C9A5-4597-A406-63E01689AD4B}" type="slidenum">
              <a:rPr lang="en-US" altLang="ru-RU" sz="1512">
                <a:solidFill>
                  <a:schemeClr val="bg1"/>
                </a:solidFill>
              </a:rPr>
              <a:pPr/>
              <a:t>44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29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16400" y="660700"/>
            <a:ext cx="7846159" cy="901385"/>
          </a:xfrm>
        </p:spPr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Вычисление клик, групп, сетей распространения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751378" y="1747750"/>
            <a:ext cx="6367731" cy="3843196"/>
          </a:xfrm>
        </p:spPr>
        <p:txBody>
          <a:bodyPr/>
          <a:lstStyle/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порогов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близости (комментирование,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лайкание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«согласие», двустороннее общение)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Анализ динамики: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учёт сообщений в ретроспективе, накопление фактора близости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Выявление структуры: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лидера, центра(-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), концентрических кругов близости</a:t>
            </a:r>
          </a:p>
          <a:p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Маркирование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пользователей по принадлежности к клике</a:t>
            </a:r>
          </a:p>
        </p:txBody>
      </p:sp>
      <p:sp>
        <p:nvSpPr>
          <p:cNvPr id="19460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FB3CD0-5FB3-4F69-B774-FFFA4765CE7E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560FA9-18C2-43AE-91F5-BD227E45B565}" type="slidenum">
              <a:rPr lang="en-US" altLang="ru-RU" sz="1512">
                <a:solidFill>
                  <a:schemeClr val="bg1"/>
                </a:solidFill>
              </a:rPr>
              <a:pPr/>
              <a:t>45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79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Анализ информационных атак и кампаний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716400" y="1789992"/>
            <a:ext cx="6367731" cy="3843197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Вычисление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первоисточников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дублей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распространённости сообщения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групп поддержки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Распознавание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ботов и спамеров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Распознавание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географии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поддержки в СМИ</a:t>
            </a:r>
          </a:p>
        </p:txBody>
      </p:sp>
      <p:sp>
        <p:nvSpPr>
          <p:cNvPr id="20484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039A6D-B470-4FDD-946E-CE7956B37765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01B928-38D2-4973-B2EE-1DDF90968870}" type="slidenum">
              <a:rPr lang="en-US" altLang="ru-RU" sz="1512">
                <a:solidFill>
                  <a:schemeClr val="bg1"/>
                </a:solidFill>
              </a:rPr>
              <a:pPr/>
              <a:t>46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197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Предсказывание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716400" y="1571835"/>
            <a:ext cx="6367731" cy="3843197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Предсказание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роста и размера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медийного события по «скорости взлёта»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Предсказание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длительности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хода информационной кампании по участию спамеров, ботов, известных групп поддержки и размеченных блоггеров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Предсказание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масштаба митингов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других офлайновых событий по уровню поддержки в соцсетях</a:t>
            </a:r>
          </a:p>
        </p:txBody>
      </p:sp>
      <p:sp>
        <p:nvSpPr>
          <p:cNvPr id="2150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993DF-CF9D-4E7A-855F-0F608E11327C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2150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3FA585-4A89-4E13-ABEA-A8A9C592FDA3}" type="slidenum">
              <a:rPr lang="en-US" altLang="ru-RU" sz="1512">
                <a:solidFill>
                  <a:schemeClr val="bg1"/>
                </a:solidFill>
              </a:rPr>
              <a:pPr/>
              <a:t>47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402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75626"/>
            <a:ext cx="7835307" cy="3439040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Исследованы выборы мэра Москвы осенью 2013</a:t>
            </a:r>
          </a:p>
          <a:p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Собянин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вообще не продвигался в сети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Коммунисты завели/наняли 3-5 тысяч ботов и вбрасывали по 2-3К одинаковых сообщений одновременно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 Навального в сети агитировали 50-70 тысяч настоящих пользователей, ангажированная часть интернет-СМИ автоматически перепечатывала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Мы посчитали активность этой группы, связи, направления потоков сообщений 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перепостов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получили качественную картину.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48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5: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«Стадо Навального»</a:t>
            </a:r>
          </a:p>
        </p:txBody>
      </p:sp>
    </p:spTree>
    <p:extLst>
      <p:ext uri="{BB962C8B-B14F-4D97-AF65-F5344CB8AC3E}">
        <p14:creationId xmlns:p14="http://schemas.microsoft.com/office/powerpoint/2010/main" val="2848692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89551"/>
            <a:ext cx="7835307" cy="354579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(«центр»): только вещает.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Ядро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(«соратники»): 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Имеют плотное двустороннее общение с центром и между собой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Мгновенно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ретвитят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(секунды), много комментируют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Ближний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(«стая»):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Очень быстро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ретвитят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(минуты)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Имеют сами много последователей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круг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(«тусовка»):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Просто быстро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ретвитят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(полчаса)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Ретвитят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без комментариев, не добавляют ничего от себя</a:t>
            </a:r>
          </a:p>
          <a:p>
            <a:pPr lvl="1">
              <a:spcBef>
                <a:spcPts val="300"/>
              </a:spcBef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имеют общения с ближним кругом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Внешний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(«стадо») –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ретвитят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за часы, пассивно давая «согласие».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49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кругов близости в сети сторонников</a:t>
            </a:r>
          </a:p>
        </p:txBody>
      </p:sp>
    </p:spTree>
    <p:extLst>
      <p:ext uri="{BB962C8B-B14F-4D97-AF65-F5344CB8AC3E}">
        <p14:creationId xmlns:p14="http://schemas.microsoft.com/office/powerpoint/2010/main" val="215772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90—95</a:t>
            </a:r>
            <a:r>
              <a:rPr lang="en-US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% 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сообщений — шлак: спам, дубли, пропаганда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Менее 5</a:t>
            </a:r>
            <a:r>
              <a:rPr lang="en-US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% 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сообщений оригинальны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Пропорция оригиналов/дублей </a:t>
            </a:r>
            <a:r>
              <a:rPr lang="ru-RU" altLang="ru-RU" sz="1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—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1 :3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95% сообщений — </a:t>
            </a:r>
            <a:r>
              <a:rPr lang="ru-RU" altLang="ru-RU" sz="1600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ретвиты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«</a:t>
            </a:r>
            <a:r>
              <a:rPr lang="ru-RU" altLang="ru-RU" sz="1600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шеры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» и </a:t>
            </a:r>
            <a:r>
              <a:rPr lang="ru-RU" altLang="ru-RU" sz="1600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репосты</a:t>
            </a: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даже без комментариев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Язык — в среднем безграмотный, ломаный, с ошибками в правописании и пунктуации, с жаргоном, матом и бранью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Средняя длина сообщения все время падает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Быстро растёт инструментарий выражения эмоций без текста (смайлики, лайки и т.п.)</a:t>
            </a:r>
          </a:p>
          <a:p>
            <a:pPr>
              <a:spcBef>
                <a:spcPts val="1350"/>
              </a:spcBef>
            </a:pPr>
            <a:r>
              <a:rPr lang="ru-RU" altLang="ru-RU" sz="1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Пользователи мигрируют в мессенджеры, где общение  синхронное, мгновенное, клиповое, сиюминутное.</a:t>
            </a:r>
          </a:p>
          <a:p>
            <a:pPr>
              <a:spcBef>
                <a:spcPts val="1350"/>
              </a:spcBef>
            </a:pPr>
            <a:endParaRPr lang="ru-RU" altLang="ru-RU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dirty="0"/>
              <a:t>Организации в социальных сетях: </a:t>
            </a:r>
          </a:p>
          <a:p>
            <a:r>
              <a:rPr lang="ru-RU" dirty="0"/>
              <a:t>управление рисками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Качество контента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857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350712"/>
            <a:ext cx="7835307" cy="343904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altLang="ru-RU" sz="1800" b="1" dirty="0"/>
              <a:t>«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Ядро»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(друзья, соратники, агенты, карьеристы, политиканы, профессионалы) - 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40-60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человек</a:t>
            </a:r>
          </a:p>
          <a:p>
            <a:pPr>
              <a:spcBef>
                <a:spcPts val="300"/>
              </a:spcBef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Стая»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свои (журналисты, коллеги, одноплеменники, друзья) – 280-300 человек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«Тусовка»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(супруги, родственники, друзья членов стаи, сочувствующие, журналисты) – 3-4 тысячи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«Стадо»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слой возбуждения (завсегдатаи блогов, городские сумасшедшие, вечные оппозиционеры, офисный планктон) – 40-50 тысяч человек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Ширнармассы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цель воздействия, 1-2 миллиона</a:t>
            </a:r>
          </a:p>
          <a:p>
            <a:pPr>
              <a:spcBef>
                <a:spcPts val="300"/>
              </a:spcBef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Вывод: за несколько лет построена мощная система усиления сигнала, доставляющая сообщение 1-2 миллионам человек за несколько часов</a:t>
            </a:r>
          </a:p>
          <a:p>
            <a:pPr>
              <a:spcBef>
                <a:spcPts val="300"/>
              </a:spcBef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50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6400" y="660699"/>
            <a:ext cx="7835307" cy="901385"/>
          </a:xfrm>
        </p:spPr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концентрические круги</a:t>
            </a:r>
          </a:p>
        </p:txBody>
      </p:sp>
    </p:spTree>
    <p:extLst>
      <p:ext uri="{BB962C8B-B14F-4D97-AF65-F5344CB8AC3E}">
        <p14:creationId xmlns:p14="http://schemas.microsoft.com/office/powerpoint/2010/main" val="9692280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51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Внутреннее ядро и «ближний круг»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1736" y="1355354"/>
            <a:ext cx="5145530" cy="4056780"/>
          </a:xfrm>
        </p:spPr>
      </p:pic>
    </p:spTree>
    <p:extLst>
      <p:ext uri="{BB962C8B-B14F-4D97-AF65-F5344CB8AC3E}">
        <p14:creationId xmlns:p14="http://schemas.microsoft.com/office/powerpoint/2010/main" val="9792194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Большие данные: Выводы</a:t>
            </a: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716400" y="1317651"/>
            <a:ext cx="6367731" cy="3538429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То, что мы пишем и делаем в соцсетях, полностью нас определяет и раскрывает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Всё это лежит на поверхности или легко вычисляется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Вокруг нас очень много наблюдателей: владельцы платформ, поисковики, счётчики, смартфоны, рекламные сети, социальные сети, СМИ, умные устройства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Данных, доступных для внешнего наблюдателя - достаточно для любого анализа, данные никогда не забываются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Большие данные позволяют размечать личности, вычислять групповую активность и ангажированность, вести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постанализ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информационных кампаний и предсказывать действия</a:t>
            </a:r>
          </a:p>
        </p:txBody>
      </p:sp>
      <p:sp>
        <p:nvSpPr>
          <p:cNvPr id="36868" name="Дата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02C8A1-C74D-495C-931D-A43F5D857305}" type="datetime1">
              <a:rPr lang="ru-RU" altLang="ru-RU" sz="907">
                <a:solidFill>
                  <a:schemeClr val="bg1"/>
                </a:solidFill>
              </a:rPr>
              <a:pPr/>
              <a:t>17.04.2017</a:t>
            </a:fld>
            <a:endParaRPr lang="en-US" altLang="ru-RU" sz="907">
              <a:solidFill>
                <a:schemeClr val="bg1"/>
              </a:solidFill>
            </a:endParaRPr>
          </a:p>
        </p:txBody>
      </p:sp>
      <p:sp>
        <p:nvSpPr>
          <p:cNvPr id="3686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1522" indent="-215970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879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9431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54983" indent="-172776"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00535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46086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91638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37190" indent="-172776" eaLnBrk="0" fontAlgn="base" hangingPunct="0">
              <a:spcBef>
                <a:spcPct val="0"/>
              </a:spcBef>
              <a:spcAft>
                <a:spcPct val="0"/>
              </a:spcAft>
              <a:defRPr sz="1436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46B2CE-3E5A-4B5E-ABDF-A377F314C4E9}" type="slidenum">
              <a:rPr lang="en-US" altLang="ru-RU" sz="1512">
                <a:solidFill>
                  <a:schemeClr val="bg1"/>
                </a:solidFill>
              </a:rPr>
              <a:pPr/>
              <a:t>52</a:t>
            </a:fld>
            <a:endParaRPr lang="en-US" altLang="ru-RU" sz="151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850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75626"/>
            <a:ext cx="7835307" cy="3439040"/>
          </a:xfrm>
        </p:spPr>
        <p:txBody>
          <a:bodyPr/>
          <a:lstStyle/>
          <a:p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Медийное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пространство будет всё больше замусориваться.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Длительность событий будет сокращаться (уже сейчас 3-4 дня, будет меньше).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Журналистика продолжит деградировать, будет замещаться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блогоподобными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таблоидами,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агрегаторами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фейков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видео-СМИ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Будет расти запрос пользователей на «чистые источники», на нейтральную и достоверную информацию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атаки будут наращивать интенсивность, «желтизну», циничность, сдвигать норму 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янебоюсьсказать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Государство и общество осознают проблему информационных атак, начнут защищаться (закон Яровой, законы о серверах и БПД, законы о фильтрации,  ответственности новостных агрегаторов 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блоггеров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53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 будет</a:t>
            </a:r>
          </a:p>
        </p:txBody>
      </p:sp>
    </p:spTree>
    <p:extLst>
      <p:ext uri="{BB962C8B-B14F-4D97-AF65-F5344CB8AC3E}">
        <p14:creationId xmlns:p14="http://schemas.microsoft.com/office/powerpoint/2010/main" val="19140306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17783"/>
            <a:ext cx="8288351" cy="309770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Признание проблемы.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Сейчас часто нет понимания того, что нас атакуют, есть иллюзия, что это естественные для «свободы слова» процессы.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Понимание происходящего.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Нужны центры мониторинга атак, исследования структур распространения, планов и методов.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Нужно планирование.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Нужна выработка стратегии, задач и плана по построению системы защиты от атак, средств нападения.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Асимметричный ответ.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Ольгинские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тролли»,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кремлеботы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плохое решение. Нам не удастся переврать Америку.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Единая государственная воля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Сейчас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Минсвязь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РКН, Госдума и другие часто занимаются чем-то перпендикулярным, тянут в разные стороны.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Независимость и решительность.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Перестать бояться того, что о нас скажут на Западе, и что внесут в их «рейтинги» на последние места</a:t>
            </a:r>
          </a:p>
          <a:p>
            <a:pPr>
              <a:spcBef>
                <a:spcPts val="300"/>
              </a:spcBef>
            </a:pP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Итогом будет «национализация»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медийного пространства.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54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защищаться государству</a:t>
            </a:r>
          </a:p>
        </p:txBody>
      </p:sp>
    </p:spTree>
    <p:extLst>
      <p:ext uri="{BB962C8B-B14F-4D97-AF65-F5344CB8AC3E}">
        <p14:creationId xmlns:p14="http://schemas.microsoft.com/office/powerpoint/2010/main" val="1320354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6400" y="1675626"/>
            <a:ext cx="7835307" cy="3439040"/>
          </a:xfrm>
        </p:spPr>
        <p:txBody>
          <a:bodyPr/>
          <a:lstStyle/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Поисковые машины, справочные ресурсы,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Рупедия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Социальные сети, мессенджеры, блоги, форумы, рассылки</a:t>
            </a:r>
          </a:p>
          <a:p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Интернет-СМИ, традиционные СМИ и ТВ</a:t>
            </a:r>
          </a:p>
          <a:p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Видеохостинги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фотохостинги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Контентные ресурсы и сервисы (рейтинги/аналитика, история, наука, автомобили, спорт, кино, книги, рекрутинг…)</a:t>
            </a:r>
          </a:p>
          <a:p>
            <a:pPr marL="273050" lvl="1" indent="-273050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Мобильные платформы, приложения для социальных сетей и мобильных устройств</a:t>
            </a:r>
          </a:p>
          <a:p>
            <a:pPr marL="273050" lvl="1" indent="-273050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Детский Интернет, игры</a:t>
            </a:r>
          </a:p>
          <a:p>
            <a:pPr marL="273050" lvl="1" indent="-273050"/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Всё перечисленное за 5-7 лет постепенно станет отечественным или контролируемым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55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Медийная инфраструктура будет «национализироваться»</a:t>
            </a:r>
          </a:p>
        </p:txBody>
      </p:sp>
    </p:spTree>
    <p:extLst>
      <p:ext uri="{BB962C8B-B14F-4D97-AF65-F5344CB8AC3E}">
        <p14:creationId xmlns:p14="http://schemas.microsoft.com/office/powerpoint/2010/main" val="18262481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ru-RU" sz="1400" cap="all" dirty="0">
                <a:latin typeface="Arial" panose="020B0604020202020204" pitchFamily="34" charset="0"/>
                <a:cs typeface="Arial" panose="020B0604020202020204" pitchFamily="34" charset="0"/>
              </a:rPr>
              <a:t>Игорь Ашманов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Управляющий партнер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«Ашманов и партнеры»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igor@ashmanov.com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56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СПАСИБО, 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162615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Тональность контента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/>
              <a:t>Организации в социальных сетях: </a:t>
            </a:r>
          </a:p>
          <a:p>
            <a:r>
              <a:rPr lang="ru-RU" dirty="0"/>
              <a:t>управление рисками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716400" y="1763537"/>
            <a:ext cx="7833600" cy="720000"/>
          </a:xfrm>
        </p:spPr>
        <p:txBody>
          <a:bodyPr/>
          <a:lstStyle/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Негатива в сети намного больше, чем позитива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716400" y="2419505"/>
            <a:ext cx="3736800" cy="2269384"/>
          </a:xfrm>
        </p:spPr>
        <p:txBody>
          <a:bodyPr/>
          <a:lstStyle/>
          <a:p>
            <a:pPr>
              <a:spcBef>
                <a:spcPts val="1350"/>
              </a:spcBef>
              <a:defRPr/>
            </a:pPr>
            <a:r>
              <a:rPr lang="ru-RU" altLang="ru-RU" sz="18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Чувство вседозволенности, безнаказанности, виртуальности, снятие барьеров приличий и вежливости</a:t>
            </a:r>
          </a:p>
          <a:p>
            <a:pPr>
              <a:spcBef>
                <a:spcPts val="1350"/>
              </a:spcBef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Сетевая публика ждёт именно негатива, он вызывает наибольший отклик</a:t>
            </a:r>
          </a:p>
          <a:p>
            <a:pPr>
              <a:spcBef>
                <a:spcPts val="1350"/>
              </a:spcBef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Среднее отношение ругани к похвале в Рунете — 2 к 1.</a:t>
            </a:r>
          </a:p>
          <a:p>
            <a:pPr>
              <a:spcBef>
                <a:spcPts val="1350"/>
              </a:spcBef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4895257" y="2419505"/>
            <a:ext cx="3736800" cy="2269384"/>
          </a:xfrm>
        </p:spPr>
        <p:txBody>
          <a:bodyPr/>
          <a:lstStyle/>
          <a:p>
            <a:pPr>
              <a:spcBef>
                <a:spcPts val="135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Самая «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напряженная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область контента — политика </a:t>
            </a:r>
            <a:r>
              <a:rPr lang="ru-RU" altLang="ru-RU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—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содержит 70—80% оценочных текстов, соотношение ругань/похвала — 6:1</a:t>
            </a:r>
          </a:p>
          <a:p>
            <a:pPr>
              <a:spcBef>
                <a:spcPts val="1350"/>
              </a:spcBef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Самая «хвалимая» отрасль — шоу-бизнес, кино и телевидение. Соотношение ругани к похвале </a:t>
            </a:r>
            <a:r>
              <a:rPr lang="ru-RU" altLang="ru-RU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—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 к 3. Самые «хвалимые» объекты — Иван Ургант и шоу «Голос».</a:t>
            </a:r>
          </a:p>
          <a:p>
            <a:pPr>
              <a:spcBef>
                <a:spcPts val="135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2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476036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Совокупный интеллект.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2000 году в играх Рамблера и ЧГК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две-три тысячи играющих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выигрывали у лучшей команды Знатоков всухую, несмотря на гандикап в скорости. Приходилось «ослаблять гайку».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Самая большая скорость.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падении Челябинского метеорита в 7.20 утра 15 февраля 2013 первая (верная) версия появилась в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Твиттере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40 секунд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СМИ дали первые сообщения (неверные) в 8.40, через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час двадцать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К этому времени в сети о метеорите знало уже 250-300 тысяч пользователей, шло 500 сообщений в минуту.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Непредсказуемость и неуправляемость реакции.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сентябре 1992 в «Коммерсанте» и «Огоньке» была сделана попытка всерьёз внедрить позитивное понятие «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новый русский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(в противоположность «совковому быдлу», пьянчугам и бабкам в платочках). Все мы знаем, что из этого вышло.</a:t>
            </a:r>
          </a:p>
          <a:p>
            <a:endParaRPr lang="ru-RU" altLang="ru-RU" sz="1800" dirty="0"/>
          </a:p>
          <a:p>
            <a:pPr>
              <a:buFont typeface="Wingdings" panose="05000000000000000000" pitchFamily="2" charset="2"/>
              <a:buNone/>
            </a:pPr>
            <a:endParaRPr lang="ru-RU" altLang="ru-RU" sz="1200" b="1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Сила социальных сетей</a:t>
            </a:r>
          </a:p>
        </p:txBody>
      </p:sp>
    </p:spTree>
    <p:extLst>
      <p:ext uri="{BB962C8B-B14F-4D97-AF65-F5344CB8AC3E}">
        <p14:creationId xmlns:p14="http://schemas.microsoft.com/office/powerpoint/2010/main" val="268676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2760" y="1657061"/>
            <a:ext cx="7835307" cy="3392624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Пассивный залог.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новых медиа ты не можешь навязать свой имидж, за тебя его формирует пользователь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прозрачны в эпоху Интернета, сотрудники в любом случае будут выносить сор из избы</a:t>
            </a:r>
          </a:p>
          <a:p>
            <a:r>
              <a:rPr lang="ru-RU" altLang="ru-RU" sz="1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Легковоспламеняемость</a:t>
            </a:r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Легко организовать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репутационную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атаку, её охотно подхватывают СМИ и пользователи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 ждёт негатива.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Вбросы быстро взлетают, если соответствуют ожиданиям публики (</a:t>
            </a:r>
            <a:r>
              <a:rPr lang="ru-RU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задавил инвалида, обманывает с процентами, построил </a:t>
            </a:r>
            <a:r>
              <a:rPr lang="ru-RU" altLang="ru-RU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шубохранилище</a:t>
            </a:r>
            <a:r>
              <a:rPr lang="ru-RU" alt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, обрушил доллар, потерял данные, крадёт деньги пользователей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alt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Никого не интересует правда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Вирусный вброс бурно распространяется, даже если это очевидный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фейк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Неприятные особенности социальных сетей и сетевых СМИ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0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6400" y="1560421"/>
            <a:ext cx="3736800" cy="326954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ПОЛЬЗОВАТЕЛИ СТРЕМИТЕЛЬНО ГЛУПЕЮТ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Беспамятность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Facebook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нет памяти, контент «тонет». Среднее время жизни поста — 6 часов. Можно многократно применять одни и те же сценарии и вбросы.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Клиповое мышление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Объем поста 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среднем 5 раз меньше, чем в ЖЖ (630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3800 знаков).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4"/>
          </p:nvPr>
        </p:nvSpPr>
        <p:spPr>
          <a:xfrm>
            <a:off x="4879200" y="1560421"/>
            <a:ext cx="3736800" cy="326954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ОЖЕСТОЧЕНИЕ И ГРЯЗЬ</a:t>
            </a:r>
          </a:p>
          <a:p>
            <a:pPr marL="0" indent="0">
              <a:buNone/>
            </a:pPr>
            <a:endParaRPr lang="ru-RU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Градус дискуссий повышается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никто никого не слышит. 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Стало можно все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Вбросы, обман, пропаганда, спам больше не постыдны. Лозунг эпохи: «вы не рефлексируйте, вы распространяйте»! 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Активные сообщества спамеров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 40 млн аккаунтов Твиттера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«живых» — 3—4 млн, из них 1,5 млн — боты.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ru-RU" dirty="0"/>
              <a:t>Организации в социальных сетях: </a:t>
            </a:r>
          </a:p>
          <a:p>
            <a:r>
              <a:rPr lang="ru-RU" dirty="0"/>
              <a:t>управление рисками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EA9658B-87A7-C54B-AC3D-7CA37C325A4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Деградация пользователей сетей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765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иП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0272C"/>
      </a:accent1>
      <a:accent2>
        <a:srgbClr val="ADBF00"/>
      </a:accent2>
      <a:accent3>
        <a:srgbClr val="2FB3E8"/>
      </a:accent3>
      <a:accent4>
        <a:srgbClr val="F28100"/>
      </a:accent4>
      <a:accent5>
        <a:srgbClr val="E2EDC6"/>
      </a:accent5>
      <a:accent6>
        <a:srgbClr val="B2E8F7"/>
      </a:accent6>
      <a:hlink>
        <a:srgbClr val="D0272C"/>
      </a:hlink>
      <a:folHlink>
        <a:srgbClr val="99272C"/>
      </a:folHlink>
    </a:clrScheme>
    <a:fontScheme name="Circe">
      <a:majorFont>
        <a:latin typeface="Circe Bold"/>
        <a:ea typeface=""/>
        <a:cs typeface=""/>
      </a:majorFont>
      <a:minorFont>
        <a:latin typeface="Circe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резентации" id="{5C65739E-66B3-4031-ABCE-09DCB1B81A04}" vid="{5A9466C8-33ED-4B13-B33F-50AD2901FF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</Template>
  <TotalTime>9116</TotalTime>
  <Words>4138</Words>
  <Application>Microsoft Office PowerPoint</Application>
  <PresentationFormat>Экран (16:10)</PresentationFormat>
  <Paragraphs>560</Paragraphs>
  <Slides>56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Большие данные социальных сетей и Информационные войны в Рунете</vt:lpstr>
      <vt:lpstr>Инструмент мониторинг соцсетей и СМИ — СИСТЕМА «Крибрум»</vt:lpstr>
      <vt:lpstr>С чем мы имеем дело в Рунете</vt:lpstr>
      <vt:lpstr>Скорость обмена веществ</vt:lpstr>
      <vt:lpstr>Качество контента</vt:lpstr>
      <vt:lpstr>Тональность контента</vt:lpstr>
      <vt:lpstr>Сила социальных сетей</vt:lpstr>
      <vt:lpstr>Неприятные особенности социальных сетей и сетевых СМИ</vt:lpstr>
      <vt:lpstr>Деградация пользователей сетей</vt:lpstr>
      <vt:lpstr>Деградация журналистики</vt:lpstr>
      <vt:lpstr>В соцсетях активно оперируют профессионалы</vt:lpstr>
      <vt:lpstr>Флора и фауна медийного пространства</vt:lpstr>
      <vt:lpstr>Мозговые вирусы</vt:lpstr>
      <vt:lpstr>Мозговые вирусы: определение</vt:lpstr>
      <vt:lpstr>Мозговые вирусы: особенности воздействия</vt:lpstr>
      <vt:lpstr>Мозговые вирусы: архитектура</vt:lpstr>
      <vt:lpstr>Психотипы. Методы воздействия </vt:lpstr>
      <vt:lpstr>Психотипы. Методы воздействия </vt:lpstr>
      <vt:lpstr>Предложения проекта КРИБРУМ в ТГУ для реализации в Томске</vt:lpstr>
      <vt:lpstr>Виды медийных событий в сети</vt:lpstr>
      <vt:lpstr>Естественный медийный взрыв</vt:lpstr>
      <vt:lpstr>Поток фейков и вирусов</vt:lpstr>
      <vt:lpstr>Информационные атаки</vt:lpstr>
      <vt:lpstr>Слои Информационных атак</vt:lpstr>
      <vt:lpstr>Атака: организационный цикл</vt:lpstr>
      <vt:lpstr>Пример 1: атака на сбербанк 18.12.14</vt:lpstr>
      <vt:lpstr>Атака на Сбербанк примеры сообщений:</vt:lpstr>
      <vt:lpstr>Атака на Сбербанк результат:</vt:lpstr>
      <vt:lpstr>Пример 2: создание «солевой паники»</vt:lpstr>
      <vt:lpstr>Пример 3: атака на РПЦ в 2012</vt:lpstr>
      <vt:lpstr>Результаты репутационных атак</vt:lpstr>
      <vt:lpstr>Инструменты атак</vt:lpstr>
      <vt:lpstr>Ангажированные западные сервисы</vt:lpstr>
      <vt:lpstr>Пример 4: рейтинг «либеральности СМИ»</vt:lpstr>
      <vt:lpstr>«Либеральные» СМИ</vt:lpstr>
      <vt:lpstr>«Нейтральные» СМИ</vt:lpstr>
      <vt:lpstr>«Патриотические» СМИ</vt:lpstr>
      <vt:lpstr>Наблюдаемые особенности рейтинга</vt:lpstr>
      <vt:lpstr>Большие данные социальных сетей</vt:lpstr>
      <vt:lpstr>Что такое «большие данные»</vt:lpstr>
      <vt:lpstr>«большие данные» - определение</vt:lpstr>
      <vt:lpstr>Методы и виды анализа Больших пользовательских данных</vt:lpstr>
      <vt:lpstr>Маркирование людей (аккаунтов)</vt:lpstr>
      <vt:lpstr>Вычисление связей</vt:lpstr>
      <vt:lpstr>Вычисление клик, групп, сетей распространения</vt:lpstr>
      <vt:lpstr>Анализ информационных атак и кампаний</vt:lpstr>
      <vt:lpstr>Предсказывание</vt:lpstr>
      <vt:lpstr>Пример 5: «Стадо Навального»</vt:lpstr>
      <vt:lpstr>Исследование кругов близости в сети сторонников</vt:lpstr>
      <vt:lpstr>концентрические круги</vt:lpstr>
      <vt:lpstr>Внутреннее ядро и «ближний круг»</vt:lpstr>
      <vt:lpstr>Большие данные: Выводы</vt:lpstr>
      <vt:lpstr>Что будет</vt:lpstr>
      <vt:lpstr>Как защищаться государству</vt:lpstr>
      <vt:lpstr>Медийная инфраструктура будет «национализироваться»</vt:lpstr>
      <vt:lpstr>СПАСИБО, 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ЧЛЕНЫ ПРАВЛЕНИЯ</dc:title>
  <dc:creator>Станислав Ашманов</dc:creator>
  <cp:lastModifiedBy>Пользователь</cp:lastModifiedBy>
  <cp:revision>149</cp:revision>
  <dcterms:created xsi:type="dcterms:W3CDTF">2016-08-25T19:20:21Z</dcterms:created>
  <dcterms:modified xsi:type="dcterms:W3CDTF">2017-04-17T02:18:46Z</dcterms:modified>
</cp:coreProperties>
</file>