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67" r:id="rId3"/>
    <p:sldId id="268" r:id="rId4"/>
    <p:sldId id="269" r:id="rId5"/>
    <p:sldId id="271" r:id="rId6"/>
    <p:sldId id="266" r:id="rId7"/>
    <p:sldId id="274" r:id="rId8"/>
    <p:sldId id="272" r:id="rId9"/>
    <p:sldId id="287" r:id="rId10"/>
    <p:sldId id="277" r:id="rId11"/>
    <p:sldId id="279" r:id="rId12"/>
    <p:sldId id="280" r:id="rId13"/>
    <p:sldId id="282" r:id="rId14"/>
    <p:sldId id="283" r:id="rId15"/>
    <p:sldId id="284" r:id="rId16"/>
    <p:sldId id="285" r:id="rId17"/>
    <p:sldId id="288" r:id="rId18"/>
    <p:sldId id="289" r:id="rId19"/>
    <p:sldId id="25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7A31A-7926-486B-BF36-1BC716F9FED8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F24E8-925C-43A4-9992-9F73EA0F0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4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1EEF-2356-4741-B496-B196F50BF18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15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15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8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9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pPr/>
              <a:t>10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9" y="8689977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Центр ГРАНИ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8AB9-B71E-4FE2-B06B-691E66DC9A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17.04.2014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60210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6460-7520-47B1-BAB7-0084B1D3C0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17.04.2014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3999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okrk.ru/&#1043;&#1086;&#1089;&#1091;&#1076;&#1072;&#1088;&#1089;&#1090;&#1074;&#1077;&#1085;&#1085;&#1072;&#1103;_&#1087;&#1086;&#1076;&#1076;&#1077;&#1088;&#1078;&#1082;&#1072;_&#1043;&#1054;/&#1043;&#1086;&#1089;&#1091;&#1076;&#1072;&#1088;&#1089;&#1090;&#1074;&#1077;&#1085;&#1085;&#1099;&#1077;_&#1079;&#1072;&#1082;&#1072;&#1079;&#1099;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aoi24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i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0928"/>
            <a:ext cx="5905500" cy="3933825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251520" y="413190"/>
            <a:ext cx="8568951" cy="618416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285750" indent="-285750"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социально-ориентированных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некоммерческих организаций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общественности Красноярского края в административной реформе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1</a:t>
            </a:fld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6" name="Рисунок 1" descr="АОИ-ЛОГ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3190"/>
            <a:ext cx="1142243" cy="112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59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10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323850" y="476672"/>
            <a:ext cx="8424614" cy="4680520"/>
          </a:xfrm>
        </p:spPr>
        <p:txBody>
          <a:bodyPr/>
          <a:lstStyle/>
          <a:p>
            <a:pPr marL="0" indent="0" algn="ctr"/>
            <a:endParaRPr lang="ru-RU" b="1" dirty="0" smtClean="0"/>
          </a:p>
          <a:p>
            <a:pPr marL="0" indent="0" algn="ctr"/>
            <a:r>
              <a:rPr lang="ru-RU" b="1" dirty="0" smtClean="0"/>
              <a:t>Проект «Новая модель эффективного управления муниципальным образованием»</a:t>
            </a:r>
          </a:p>
          <a:p>
            <a:pPr marL="0" indent="0" algn="ctr"/>
            <a:endParaRPr lang="ru-RU" b="1" dirty="0"/>
          </a:p>
          <a:p>
            <a:pPr marL="0" indent="0" algn="ctr"/>
            <a:r>
              <a:rPr lang="ru-RU" b="1" dirty="0" smtClean="0"/>
              <a:t>ОЦЕНКА </a:t>
            </a:r>
            <a:r>
              <a:rPr lang="ru-RU" b="1" dirty="0"/>
              <a:t>КАЧЕСТВА ДЕЯТЕЛЬНОСТИ МБУ «МОЛОДЕЖНЫЙ ЦЕНТР ИЛАНСКОГО РАЙОНА</a:t>
            </a:r>
            <a:r>
              <a:rPr lang="ru-RU" b="1" dirty="0" smtClean="0"/>
              <a:t>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8352928" cy="201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G:\ане\_DSC31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937" y="3429000"/>
            <a:ext cx="5790527" cy="3248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6009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022830"/>
              </p:ext>
            </p:extLst>
          </p:nvPr>
        </p:nvGraphicFramePr>
        <p:xfrm>
          <a:off x="1" y="59785"/>
          <a:ext cx="9144000" cy="110120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1800"/>
                <a:gridCol w="3024336"/>
                <a:gridCol w="1512167"/>
                <a:gridCol w="1835697"/>
              </a:tblGrid>
              <a:tr h="704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Услуги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Критерии оценки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Кол-во баллов/мах кол-во по данному пункту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Источник информации</a:t>
                      </a: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Месторасположение МЦ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-доступность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-наличие указателей о местонахождении МЦ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0/до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Опросы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57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Доступность информационных услуг  (наличие информации о деятельности центра)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на сайте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в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Сми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на стендах(афиши, информационные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банеры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в социальных сетях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наличие своего сайта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4/До 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Мониторинг сайтов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Режим работы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часы и дни работы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8/До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Наличие вывески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Информации на сайте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5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Комфортность пребывания в самом МЦ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психологический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климат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бытовая обстановка( наличие теплого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сан.узла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  чистота, уют)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3/До 3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посещение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0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Качество проведенных мероприятий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количество участников 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 начало и конец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мероприятия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-количество 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благополучателей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-удовлетворенность участников и 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благополучателей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вовлеченность присутствующих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-количество проведенных мероприятий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5/До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(мероприятия оценивались</a:t>
                      </a:r>
                      <a:r>
                        <a:rPr lang="ru-RU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  2013 год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Непосредственное посещение всех мероприятий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4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Возможность обратной связи в работе МЦ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наличие группы МЦ в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соц.сетях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5/До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СМС –голосование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обсуждение в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соц.сетях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4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Разнообразие направлений деятельности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Наличие направлений: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патриотизм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добровольчество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танцевальные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жанры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спорт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пр.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7/До 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(14</a:t>
                      </a:r>
                      <a:r>
                        <a:rPr lang="ru-RU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основных направлений в молодежной политике Красноярского края)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Анализ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программ,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любительских объединений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0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4179196"/>
              </p:ext>
            </p:extLst>
          </p:nvPr>
        </p:nvGraphicFramePr>
        <p:xfrm>
          <a:off x="0" y="0"/>
          <a:ext cx="9144000" cy="80834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1692"/>
                <a:gridCol w="2904444"/>
                <a:gridCol w="1656184"/>
                <a:gridCol w="1691680"/>
              </a:tblGrid>
              <a:tr h="1297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Услуги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Критерии оценки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Кол-во баллов/мах кол-во баллов по данному пункту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Источник информации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18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Компетентность специалистов центров 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-грамотность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речь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организаторские способности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лидерские способности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коммуникабельность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количество регулярно сотрудничающей (работающей) молодежи с данным специалистом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6/До 6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Личное общение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3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Участие в мероприятиях различных уровней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Районных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Межрайонных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Зональных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Краевых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Федеральных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4/До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2013 год)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(0 по федеральным мероприятиям)</a:t>
                      </a: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Наличие информации в СМИ. Интернете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Наличие дипломов. Грамот, сертификатов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3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Охват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территории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(в Иланском районе 9 Муниципальных</a:t>
                      </a:r>
                      <a:r>
                        <a:rPr lang="ru-RU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образований)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Кол-во МО вовлеченных в деятельность МЦ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5/До 9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План мероприятий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Отчеты о деятельности размещенные на информационных ресурсах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Техническая оснащенность молодежного центра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наличие 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 проекторы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И пр. оборудование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10/До 10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Визуальное наличие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одержимое 8"/>
          <p:cNvSpPr txBox="1">
            <a:spLocks/>
          </p:cNvSpPr>
          <p:nvPr/>
        </p:nvSpPr>
        <p:spPr>
          <a:xfrm>
            <a:off x="4860032" y="4941168"/>
            <a:ext cx="4041775" cy="1761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8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ОЦЕНКА КАЧЕСТВА УСЛУГ ДОПОЛНИТЕЛЬНОГО ОБРАЗОВАНИЯ</a:t>
            </a:r>
            <a:endParaRPr lang="de-DE" sz="2400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13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8352928" cy="201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ttp://cs405127.userapi.com/v405127159/a4e/_eYZZ__O7w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730" y="2348880"/>
            <a:ext cx="603342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0870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47599"/>
              </p:ext>
            </p:extLst>
          </p:nvPr>
        </p:nvGraphicFramePr>
        <p:xfrm>
          <a:off x="-36512" y="1"/>
          <a:ext cx="9180511" cy="1036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016224"/>
                <a:gridCol w="1872208"/>
                <a:gridCol w="1656184"/>
                <a:gridCol w="2123727"/>
              </a:tblGrid>
              <a:tr h="524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Услуга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Источник информации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Периодичность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Критерии оценки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Ответственный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98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Наличие доп.образования в районе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Управление образования (телефон, сайт)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Сентябрь.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Декабрь.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1б.-учреждения </a:t>
                      </a:r>
                      <a:r>
                        <a:rPr lang="ru-RU" sz="14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доп.обр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1б-в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школах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(2\2)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Бобровская Н.А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(спец. </a:t>
                      </a:r>
                      <a:r>
                        <a:rPr lang="ru-RU" sz="14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Рц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 сфере обр.)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Нефедова Н.В.(зам.директора шк.№41)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6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Разнообразие предоставляемых услуг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Сайты и администрация школ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Сайт и администрация ЦДОД, ДЮСШ, МКДЦ «Орион»,ДКЖ, </a:t>
                      </a:r>
                      <a:r>
                        <a:rPr lang="ru-RU" sz="14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Муз.школа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Молодежный центр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Сентябрь.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Февраль.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1б.-доступность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информации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1б-колличество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групп 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1б-наличие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мест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1б-график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занятий (0,5)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1б-оплата (0,5)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1б-возраст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(5\6)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-Пантелеева Ю.В.(зам.директора шк.№41)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-Дегтярев М.(учащийся шк.№41)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ru-RU" sz="1400" b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Ващилов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98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Достижения, отзывы. Участие в мероприятиях различных уровней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Опрос посещающих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Наличие информации в СМИ. Интернете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Наличие дипломов. Грамот, сертификатов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Сентябрь.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Апрель.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1б-Районных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1б-Межрайонных (),5)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1б-Зональных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1б-Краевых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1б-Федеральных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(0,5)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(3\5)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Алексеева 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Рожкова К.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67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Компетентность специалистов дополнительного образования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Опросы личное общение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Сентябрь.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Май.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1б-грамотность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речь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 организаторские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способности (1)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 лидерские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способности (0,5)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1б-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коммуникабельность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(4,5\5)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Бобровская Н.А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(спец. </a:t>
                      </a:r>
                      <a:r>
                        <a:rPr lang="ru-RU" sz="14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Рц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 сфере обр.)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Нефедова Н.В.(зам.директора шк.№41)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620688"/>
            <a:ext cx="9143999" cy="623731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sz="2400" b="1" dirty="0" smtClean="0"/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sz="2400" b="1" dirty="0"/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sz="2400" b="1" dirty="0" smtClean="0"/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sz="2400" b="1" dirty="0"/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Оценка качества работы городского  общественного транспорта</a:t>
            </a: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dirty="0" smtClean="0"/>
              <a:t> </a:t>
            </a:r>
            <a:br>
              <a:rPr lang="ru-RU" sz="2400" dirty="0" smtClean="0"/>
            </a:br>
            <a:endParaRPr lang="de-DE" sz="240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15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8352928" cy="201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37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26999"/>
              </p:ext>
            </p:extLst>
          </p:nvPr>
        </p:nvGraphicFramePr>
        <p:xfrm>
          <a:off x="-180526" y="-1"/>
          <a:ext cx="9505055" cy="83295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58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Услуга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Источник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Периодичность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Критерии оценки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Ответственные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3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Оценка интенсивности маршрута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Пассажиры (согласно регламенту местного образования 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 раз в месяц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0 –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несоотв-т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регл-у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1-соотв-т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регл-у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(1)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(1\1)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-Туров Артем (учащийся ПУ-6)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41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Информированность пассажиров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Предприятия «АТП» и ЧП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 мере сезонных изменений маршрутов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– местные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СМИ (0)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1- объявления 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остановках (0)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Мах-2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(0\2)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Тузова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Оксана (психолог шк.№41)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-Алексеева Марина (учащаяся 10 класса шк.№1)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8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Состояние общественного транспорта 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Пассажиры (согласно регламенту местного образования )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 раз в месяц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 температурный режим  в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салоне (0)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1б-комфотные 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кресла (0)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 б- чистый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салон (1)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Мах-3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(1\3)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Качановская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Елена (учитель шк.№1)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-Соколова Наталья  (учащаяся 10 класса шк.№1)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8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Комфортность во время передвижения в общественном транспорте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Наблюдения, опрос пассажиров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1 раз в месяц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1б-соблюдение дорожного режима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водителем (1)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1б-компетентность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кондуктора (1)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Мах -2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(2\2)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Состояние остановок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Пассажиры (согласно регламенту местного образования )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1 раз в месяц</a:t>
                      </a:r>
                      <a:endParaRPr lang="ru-RU" sz="14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1б-Доступность к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остановке (1)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1б-эстетическое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состояние (1)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Мах-2б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(2\2)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-Туров Артем (учащийся ПУ-6)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9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Итоги круглого стола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«Участие общественности в формировании подходов к оценке государственных и муниципальных услуг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 25.10.2013г.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1. Совету </a:t>
            </a:r>
            <a:r>
              <a:rPr lang="ru-RU" sz="7200" dirty="0">
                <a:latin typeface="Arial" pitchFamily="34" charset="0"/>
                <a:cs typeface="Arial" pitchFamily="34" charset="0"/>
              </a:rPr>
              <a:t>гражданской ассамблеи обратиться в министерства края, связанные с социальным обслуживанием населения в области образования, культуры, здравоохранения, физической культуры и спорта, социальной защиты, с предложениями разработать формы и процедуры:</a:t>
            </a:r>
          </a:p>
          <a:p>
            <a:pPr marL="0" indent="0"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- участия Гражданской ассамблеи и входящих в нее общественных палат и общественных объединений в осуществлении независимой оценки качества работы государственных организаций, осуществляющих социальное обслуживание населения</a:t>
            </a:r>
          </a:p>
          <a:p>
            <a:pPr marL="0" indent="0"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- участия местных общественных палат в осуществлении независимой оценки работы муниципальных учреждений, оказывающих социальные услуги.</a:t>
            </a:r>
          </a:p>
          <a:p>
            <a:pPr marL="0" indent="0"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2. Совету Гражданской ассамблеи предложить органам государственной власти, вводящим систему независимой  оценки, предусмотреть  включение в эту работу профессиональных экспертов и целевое финансирование данных видов работ. </a:t>
            </a:r>
          </a:p>
          <a:p>
            <a:pPr marL="0" indent="0">
              <a:buNone/>
            </a:pPr>
            <a:r>
              <a:rPr lang="ru-RU" sz="7200" dirty="0">
                <a:latin typeface="Arial" pitchFamily="34" charset="0"/>
                <a:cs typeface="Arial" pitchFamily="34" charset="0"/>
              </a:rPr>
              <a:t>3. Для повышения эффективности независимой оценки и ее системности предложить органам государственной власти, вводящим систему независимой оценки, разработать универсальные методические рекомендации по проведению независимой оценки, которые будут доступны всем общественным советам.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123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Конкурс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на предоставление субсидий СО НКО Красноярского края на финансирование части расходов, связанных с оказанием населению Красноярского края инновационных социальных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104456" cy="4824536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Для участия в конкурсе необходимо подать заполненную заявку не позднее 10-00 (местное время) 07 апреля 2014 года по адресу: г. Красноярск, ул. Ленина, д. 123-а, 10-й этаж,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каб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10-12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первый этап – отбор конкурсных заданий, представленных органами исполнительной власти Красноярского края, муниципальными районами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latin typeface="Arial" pitchFamily="34" charset="0"/>
                <a:cs typeface="Arial" pitchFamily="34" charset="0"/>
              </a:rPr>
              <a:t>и городскими округами Красноярского края и СОНКО.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Первый этап конкурса объявляется 1 раз в год.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4536504" cy="379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161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Информация для участия в госзаказах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712" y="1556792"/>
            <a:ext cx="5760640" cy="482453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http://gokrk.ru/</a:t>
            </a:r>
            <a:r>
              <a:rPr lang="ru-RU" dirty="0" err="1">
                <a:hlinkClick r:id="rId3"/>
              </a:rPr>
              <a:t>Государственная_поддержка_ГО</a:t>
            </a:r>
            <a:r>
              <a:rPr lang="ru-RU" dirty="0">
                <a:hlinkClick r:id="rId3"/>
              </a:rPr>
              <a:t>/</a:t>
            </a:r>
            <a:r>
              <a:rPr lang="ru-RU" dirty="0" err="1">
                <a:hlinkClick r:id="rId3"/>
              </a:rPr>
              <a:t>Государственные_заказы</a:t>
            </a:r>
            <a:r>
              <a:rPr lang="ru-RU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http://aoi24.ru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97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332656"/>
            <a:ext cx="8497092" cy="79208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СТАРТ БЮДЖЕТНОЙ РЕФОРМЫ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24"/>
          <p:cNvGrpSpPr/>
          <p:nvPr/>
        </p:nvGrpSpPr>
        <p:grpSpPr>
          <a:xfrm>
            <a:off x="253295" y="981361"/>
            <a:ext cx="8701105" cy="5687998"/>
            <a:chOff x="429440" y="1148326"/>
            <a:chExt cx="8429304" cy="3723359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3" name="Gruppieren 31"/>
            <p:cNvGrpSpPr/>
            <p:nvPr/>
          </p:nvGrpSpPr>
          <p:grpSpPr bwMode="gray">
            <a:xfrm>
              <a:off x="756783" y="2468889"/>
              <a:ext cx="8101961" cy="1238558"/>
              <a:chOff x="756783" y="2468889"/>
              <a:chExt cx="8101961" cy="1238558"/>
            </a:xfrm>
            <a:grpFill/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gray">
              <a:xfrm>
                <a:off x="756783" y="2560787"/>
                <a:ext cx="316243" cy="642415"/>
                <a:chOff x="553" y="1792"/>
                <a:chExt cx="187" cy="349"/>
              </a:xfrm>
              <a:grpFill/>
            </p:grpSpPr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gray">
                <a:xfrm>
                  <a:off x="553" y="2136"/>
                  <a:ext cx="187" cy="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 type="triangle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Line 8"/>
                <p:cNvSpPr>
                  <a:spLocks noChangeShapeType="1"/>
                </p:cNvSpPr>
                <p:nvPr/>
              </p:nvSpPr>
              <p:spPr bwMode="gray">
                <a:xfrm>
                  <a:off x="553" y="1792"/>
                  <a:ext cx="0" cy="349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" name="AutoShape 13"/>
              <p:cNvSpPr>
                <a:spLocks noChangeArrowheads="1"/>
              </p:cNvSpPr>
              <p:nvPr/>
            </p:nvSpPr>
            <p:spPr bwMode="gray">
              <a:xfrm>
                <a:off x="1376712" y="2468889"/>
                <a:ext cx="7482032" cy="1238558"/>
              </a:xfrm>
              <a:prstGeom prst="homePlate">
                <a:avLst>
                  <a:gd name="adj" fmla="val 48981"/>
                </a:avLst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r>
                  <a:rPr lang="ru-RU" b="1" dirty="0"/>
                  <a:t>7 мая 2013 года Федеральный закон № 104-ФЗ «О внесении изменений в Бюджетный кодекс Российской Федерации и отдельные законодательные акты Российской Федерации в связи с совершенствованием бюджетного процесса» установлена правовая основа для разработки и реализации государственных (муниципальных) программ, а также утверждения программного бюджета Российской Федерации.</a:t>
                </a: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756783" y="2638098"/>
                <a:ext cx="527422" cy="360000"/>
              </a:xfrm>
              <a:prstGeom prst="ellipse">
                <a:avLst/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2</a:t>
                </a:r>
              </a:p>
            </p:txBody>
          </p:sp>
        </p:grpSp>
        <p:grpSp>
          <p:nvGrpSpPr>
            <p:cNvPr id="5" name="Gruppieren 30"/>
            <p:cNvGrpSpPr/>
            <p:nvPr/>
          </p:nvGrpSpPr>
          <p:grpSpPr bwMode="gray">
            <a:xfrm>
              <a:off x="429440" y="1148326"/>
              <a:ext cx="8263024" cy="1174845"/>
              <a:chOff x="429440" y="1148326"/>
              <a:chExt cx="8263024" cy="1174845"/>
            </a:xfrm>
            <a:grpFill/>
          </p:grpSpPr>
          <p:sp>
            <p:nvSpPr>
              <p:cNvPr id="14" name="AutoShape 12"/>
              <p:cNvSpPr>
                <a:spLocks noChangeArrowheads="1"/>
              </p:cNvSpPr>
              <p:nvPr/>
            </p:nvSpPr>
            <p:spPr bwMode="gray">
              <a:xfrm>
                <a:off x="756783" y="1148326"/>
                <a:ext cx="7935681" cy="1174845"/>
              </a:xfrm>
              <a:prstGeom prst="homePlate">
                <a:avLst>
                  <a:gd name="adj" fmla="val 48981"/>
                </a:avLst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endParaRPr lang="ru-RU" sz="16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429440" y="1148326"/>
                <a:ext cx="591054" cy="360000"/>
              </a:xfrm>
              <a:prstGeom prst="ellipse">
                <a:avLst/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6" name="Gruppieren 32"/>
            <p:cNvGrpSpPr/>
            <p:nvPr/>
          </p:nvGrpSpPr>
          <p:grpSpPr bwMode="gray">
            <a:xfrm>
              <a:off x="1379124" y="3637615"/>
              <a:ext cx="7419634" cy="1234070"/>
              <a:chOff x="1379124" y="3637615"/>
              <a:chExt cx="7419634" cy="1234070"/>
            </a:xfrm>
            <a:grpFill/>
          </p:grpSpPr>
          <p:sp>
            <p:nvSpPr>
              <p:cNvPr id="16" name="AutoShape 14"/>
              <p:cNvSpPr>
                <a:spLocks noChangeArrowheads="1"/>
              </p:cNvSpPr>
              <p:nvPr/>
            </p:nvSpPr>
            <p:spPr bwMode="gray">
              <a:xfrm>
                <a:off x="1686912" y="3808801"/>
                <a:ext cx="7111846" cy="1062884"/>
              </a:xfrm>
              <a:prstGeom prst="homePlate">
                <a:avLst>
                  <a:gd name="adj" fmla="val 48981"/>
                </a:avLst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indent="-190500"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dirty="0">
                    <a:solidFill>
                      <a:schemeClr val="bg1"/>
                    </a:solidFill>
                  </a:rPr>
                  <a:t> </a:t>
                </a:r>
                <a:r>
                  <a:rPr lang="ru-RU" b="1" dirty="0"/>
                  <a:t>Начиная с бюджетов на 2014 год и на плановый период 2015 и 2016 годов, вносятся существенные изменения в процесс формирования и исполнения краевого бюджета, в том числе в порядок разработки, утверждения и реализации ведомственных целевых программ</a:t>
                </a:r>
                <a:endParaRPr lang="ru-RU" b="1" noProof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gray">
              <a:xfrm>
                <a:off x="1379124" y="3722288"/>
                <a:ext cx="518966" cy="360000"/>
              </a:xfrm>
              <a:prstGeom prst="ellipse">
                <a:avLst/>
              </a:prstGeom>
              <a:grpFill/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3</a:t>
                </a:r>
              </a:p>
            </p:txBody>
          </p:sp>
          <p:grpSp>
            <p:nvGrpSpPr>
              <p:cNvPr id="7" name="Group 20"/>
              <p:cNvGrpSpPr>
                <a:grpSpLocks/>
              </p:cNvGrpSpPr>
              <p:nvPr/>
            </p:nvGrpSpPr>
            <p:grpSpPr bwMode="gray">
              <a:xfrm>
                <a:off x="1379124" y="3637615"/>
                <a:ext cx="316243" cy="642414"/>
                <a:chOff x="553" y="1792"/>
                <a:chExt cx="187" cy="349"/>
              </a:xfrm>
              <a:grpFill/>
            </p:grpSpPr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gray">
                <a:xfrm>
                  <a:off x="553" y="2136"/>
                  <a:ext cx="187" cy="0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 type="triangle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Line 22"/>
                <p:cNvSpPr>
                  <a:spLocks noChangeShapeType="1"/>
                </p:cNvSpPr>
                <p:nvPr/>
              </p:nvSpPr>
              <p:spPr bwMode="gray">
                <a:xfrm>
                  <a:off x="553" y="1792"/>
                  <a:ext cx="0" cy="349"/>
                </a:xfrm>
                <a:prstGeom prst="line">
                  <a:avLst/>
                </a:prstGeom>
                <a:grpFill/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6" name="Line 24"/>
            <p:cNvSpPr>
              <a:spLocks noChangeShapeType="1"/>
            </p:cNvSpPr>
            <p:nvPr/>
          </p:nvSpPr>
          <p:spPr bwMode="gray">
            <a:xfrm>
              <a:off x="1984553" y="1427197"/>
              <a:ext cx="316243" cy="0"/>
            </a:xfrm>
            <a:prstGeom prst="line">
              <a:avLst/>
            </a:prstGeom>
            <a:grp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  <a:headEnd/>
              <a:tailEnd type="triangle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2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3964" y="1124744"/>
            <a:ext cx="7166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7 мая </a:t>
            </a:r>
            <a:r>
              <a:rPr lang="ru-RU" b="1" dirty="0" smtClean="0"/>
              <a:t>2012 года </a:t>
            </a:r>
            <a:r>
              <a:rPr lang="ru-RU" b="1" dirty="0"/>
              <a:t>№ 596 Указ Президента Российской Федерации «О долгосрочной государственной экономической политике</a:t>
            </a:r>
            <a:r>
              <a:rPr lang="ru-RU" b="1" dirty="0" smtClean="0"/>
              <a:t>» -  </a:t>
            </a:r>
            <a:r>
              <a:rPr lang="ru-RU" b="1" dirty="0"/>
              <a:t>поставлены задачи по внедрению в деятельность органов исполнительной власти программно-целевых методов управления и переходу к программному бюджету на основе государственных программ.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00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285750" indent="-28575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332656"/>
            <a:ext cx="8497092" cy="792088"/>
          </a:xfrm>
        </p:spPr>
        <p:txBody>
          <a:bodyPr>
            <a:noAutofit/>
          </a:bodyPr>
          <a:lstStyle/>
          <a:p>
            <a:r>
              <a:rPr lang="ru-RU" sz="2400" b="1" dirty="0"/>
              <a:t>Направления реформы государственного </a:t>
            </a:r>
            <a:r>
              <a:rPr lang="ru-RU" sz="2400" b="1" dirty="0" smtClean="0"/>
              <a:t>управления (включение общественности)</a:t>
            </a:r>
            <a:endParaRPr lang="de-DE" sz="240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3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41277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контроль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Участие родителей и учащихся в управлении образовательными организациями и разрешении конфликтов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 представителей общественности к контролю за финансово-хозяйственной деятельностью автономных учреждений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оценки деятельности автономных учреждений гражданами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независимой оценки качества работы организаций, оказывающих социальные услуги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для граждан внесения предложений через специальный ИНТЕРНЕТ- ресурс Российская общественная инициатива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www.roi.ru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Создание «Открытого правительства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40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285750" indent="-28575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332656"/>
            <a:ext cx="8352606" cy="1008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вовлечения общественности в процессы взаимодействия с органами власти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(особенно активизировались в 2012-2013г.г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4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13285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общественных советов при органах власти всех уровней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общественных советов к обсуждению нормативных актов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Создание попечительских советов при учреждениях социальной сферы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1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285750" indent="-28575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Arial" panose="020B0604020202020204" pitchFamily="34" charset="0"/>
              <a:buChar char="•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332656"/>
            <a:ext cx="8352606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задачи и функции Общественного совета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5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3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предложений по совершенствованию государственной политики в сфере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органа исполнительной власти (ОИВ),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поддержка инициатив общественных организаций в указанной сфере;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обязательной общественной экспертизы законодательных инициатив, проектов правовых актов и государственных программ,  разрабатываемых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ОИВ;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информированности общественности по основным направлениям деятельности ОИВ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Общественный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совет осуществляет следующие функции: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Выработка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предложений по организации сотрудничества ОИВ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органами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самоуправления, общественными объединениями, научными, некоммерческими организациями и средствами массовой информации по вопросам, отнесенным к компетенции ОИВ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предложений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рекомендаций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совершенствованию федерального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регионального законодательства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разрабатываемым государственным программам и региональным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 независимой оценки деятельности муниципальных и государственных учреждений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850" y="238539"/>
            <a:ext cx="8497092" cy="103022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и обязательность проведения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независимой системы оценки качества работы организаций, </a:t>
            </a:r>
            <a:b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оказывающих социальные услуги</a:t>
            </a:r>
            <a:endParaRPr lang="de-DE" sz="20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24"/>
          <p:cNvGrpSpPr/>
          <p:nvPr/>
        </p:nvGrpSpPr>
        <p:grpSpPr>
          <a:xfrm>
            <a:off x="323850" y="1402046"/>
            <a:ext cx="8496300" cy="4246564"/>
            <a:chOff x="323850" y="1555749"/>
            <a:chExt cx="8496300" cy="4246564"/>
          </a:xfrm>
        </p:grpSpPr>
        <p:grpSp>
          <p:nvGrpSpPr>
            <p:cNvPr id="3" name="Gruppieren 31"/>
            <p:cNvGrpSpPr/>
            <p:nvPr/>
          </p:nvGrpSpPr>
          <p:grpSpPr bwMode="gray">
            <a:xfrm>
              <a:off x="756783" y="2560787"/>
              <a:ext cx="6835598" cy="1076828"/>
              <a:chOff x="756783" y="2560787"/>
              <a:chExt cx="6835598" cy="1076828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gray">
              <a:xfrm>
                <a:off x="756783" y="2560787"/>
                <a:ext cx="316243" cy="642415"/>
                <a:chOff x="553" y="1792"/>
                <a:chExt cx="187" cy="349"/>
              </a:xfrm>
            </p:grpSpPr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gray">
                <a:xfrm>
                  <a:off x="553" y="2136"/>
                  <a:ext cx="187" cy="0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 type="triangle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" name="Line 8"/>
                <p:cNvSpPr>
                  <a:spLocks noChangeShapeType="1"/>
                </p:cNvSpPr>
                <p:nvPr/>
              </p:nvSpPr>
              <p:spPr bwMode="gray">
                <a:xfrm>
                  <a:off x="553" y="1792"/>
                  <a:ext cx="0" cy="349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" name="AutoShape 13"/>
              <p:cNvSpPr>
                <a:spLocks noChangeArrowheads="1"/>
              </p:cNvSpPr>
              <p:nvPr/>
            </p:nvSpPr>
            <p:spPr bwMode="gray">
              <a:xfrm>
                <a:off x="1073027" y="2722772"/>
                <a:ext cx="6519354" cy="914843"/>
              </a:xfrm>
              <a:prstGeom prst="homePlate">
                <a:avLst>
                  <a:gd name="adj" fmla="val 4898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Послание Президента Российской Федерации Федеральному Собранию Российской Федерации от 12 декабря 2012 года</a:t>
                </a:r>
                <a:endParaRPr lang="de-DE" sz="1600" b="1" noProof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924205" y="2638098"/>
                <a:ext cx="360000" cy="360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2</a:t>
                </a:r>
              </a:p>
            </p:txBody>
          </p:sp>
        </p:grpSp>
        <p:grpSp>
          <p:nvGrpSpPr>
            <p:cNvPr id="5" name="Gruppieren 30"/>
            <p:cNvGrpSpPr/>
            <p:nvPr/>
          </p:nvGrpSpPr>
          <p:grpSpPr bwMode="gray">
            <a:xfrm>
              <a:off x="323850" y="1555749"/>
              <a:ext cx="6668175" cy="995835"/>
              <a:chOff x="323850" y="1555749"/>
              <a:chExt cx="6668175" cy="995835"/>
            </a:xfrm>
          </p:grpSpPr>
          <p:sp>
            <p:nvSpPr>
              <p:cNvPr id="14" name="AutoShape 12"/>
              <p:cNvSpPr>
                <a:spLocks noChangeArrowheads="1"/>
              </p:cNvSpPr>
              <p:nvPr/>
            </p:nvSpPr>
            <p:spPr bwMode="gray">
              <a:xfrm>
                <a:off x="472672" y="1636741"/>
                <a:ext cx="6519353" cy="914843"/>
              </a:xfrm>
              <a:prstGeom prst="homePlate">
                <a:avLst>
                  <a:gd name="adj" fmla="val 4898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Указ Президента Российской Федерации от 7 мая 2012 года       № 597 «О мероприятиях по реализации государственной социальной политики» (подпункт«к» пункта 1</a:t>
                </a:r>
                <a:r>
                  <a:rPr lang="ru-RU" sz="1600" b="1" noProof="1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)</a:t>
                </a:r>
                <a:endParaRPr lang="ru-RU" sz="1600" b="1" noProof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323850" y="1555749"/>
                <a:ext cx="360000" cy="360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6" name="Gruppieren 32"/>
            <p:cNvGrpSpPr/>
            <p:nvPr/>
          </p:nvGrpSpPr>
          <p:grpSpPr bwMode="gray">
            <a:xfrm>
              <a:off x="1379124" y="3637615"/>
              <a:ext cx="6827141" cy="1086030"/>
              <a:chOff x="1379124" y="3637615"/>
              <a:chExt cx="6827141" cy="1086030"/>
            </a:xfrm>
          </p:grpSpPr>
          <p:sp>
            <p:nvSpPr>
              <p:cNvPr id="16" name="AutoShape 14"/>
              <p:cNvSpPr>
                <a:spLocks noChangeArrowheads="1"/>
              </p:cNvSpPr>
              <p:nvPr/>
            </p:nvSpPr>
            <p:spPr bwMode="gray">
              <a:xfrm>
                <a:off x="1686912" y="3808802"/>
                <a:ext cx="6519353" cy="914843"/>
              </a:xfrm>
              <a:prstGeom prst="homePlate">
                <a:avLst>
                  <a:gd name="adj" fmla="val 4898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indent="-190500"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Постановление Правительства РФ от 30 марта 2013 года №286 «О формировании независимой системы оценки качества работы организаций, оказывающих социальные услуги»</a:t>
                </a:r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gray">
              <a:xfrm>
                <a:off x="1538090" y="3722288"/>
                <a:ext cx="360000" cy="360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3</a:t>
                </a:r>
              </a:p>
            </p:txBody>
          </p:sp>
          <p:grpSp>
            <p:nvGrpSpPr>
              <p:cNvPr id="7" name="Group 20"/>
              <p:cNvGrpSpPr>
                <a:grpSpLocks/>
              </p:cNvGrpSpPr>
              <p:nvPr/>
            </p:nvGrpSpPr>
            <p:grpSpPr bwMode="gray">
              <a:xfrm>
                <a:off x="1379124" y="3637615"/>
                <a:ext cx="316243" cy="642414"/>
                <a:chOff x="553" y="1792"/>
                <a:chExt cx="187" cy="349"/>
              </a:xfrm>
            </p:grpSpPr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gray">
                <a:xfrm>
                  <a:off x="553" y="2136"/>
                  <a:ext cx="187" cy="0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 type="triangle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Line 22"/>
                <p:cNvSpPr>
                  <a:spLocks noChangeShapeType="1"/>
                </p:cNvSpPr>
                <p:nvPr/>
              </p:nvSpPr>
              <p:spPr bwMode="gray">
                <a:xfrm>
                  <a:off x="553" y="1792"/>
                  <a:ext cx="0" cy="349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8" name="Gruppieren 33"/>
            <p:cNvGrpSpPr/>
            <p:nvPr/>
          </p:nvGrpSpPr>
          <p:grpSpPr bwMode="gray">
            <a:xfrm>
              <a:off x="1984553" y="4723645"/>
              <a:ext cx="6835597" cy="1078668"/>
              <a:chOff x="1984553" y="4723645"/>
              <a:chExt cx="6835597" cy="1078668"/>
            </a:xfrm>
          </p:grpSpPr>
          <p:sp>
            <p:nvSpPr>
              <p:cNvPr id="17" name="AutoShape 15"/>
              <p:cNvSpPr>
                <a:spLocks noChangeArrowheads="1"/>
              </p:cNvSpPr>
              <p:nvPr/>
            </p:nvSpPr>
            <p:spPr bwMode="gray">
              <a:xfrm>
                <a:off x="2300796" y="4887470"/>
                <a:ext cx="6519354" cy="914843"/>
              </a:xfrm>
              <a:prstGeom prst="homePlate">
                <a:avLst>
                  <a:gd name="adj" fmla="val 4898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24000" tIns="0" rIns="0" bIns="0" anchor="ctr"/>
              <a:lstStyle/>
              <a:p>
                <a:pPr indent="-190500"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Распоряжение Правительства РФ от 30 марта 2013 № 487-р </a:t>
                </a:r>
                <a:endParaRPr lang="ru-RU" sz="1600" b="1" noProof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  <a:p>
                <a:pPr indent="-190500" defTabSz="801688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ru-RU" sz="1600" b="1" i="1" dirty="0"/>
                  <a:t>Утверждает План мероприятий по формированию независимой системы оценки качества работы организаций, оказывающих социальные услуги, на </a:t>
                </a:r>
                <a:r>
                  <a:rPr lang="ru-RU" sz="1600" b="1" i="1" dirty="0" smtClean="0"/>
                  <a:t>2013-2015</a:t>
                </a:r>
                <a:endParaRPr lang="ru-RU" sz="1600" b="1" noProof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gray">
              <a:xfrm>
                <a:off x="1984553" y="4806478"/>
                <a:ext cx="360000" cy="3600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algn="ctr" defTabSz="801688" eaLnBrk="0" hangingPunct="0">
                  <a:defRPr/>
                </a:pPr>
                <a:r>
                  <a:rPr lang="en-GB" sz="2400" b="1" noProof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cs typeface="Arial" charset="0"/>
                  </a:rPr>
                  <a:t>4</a:t>
                </a:r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gray">
              <a:xfrm>
                <a:off x="1984553" y="4723645"/>
                <a:ext cx="316243" cy="642414"/>
                <a:chOff x="553" y="1792"/>
                <a:chExt cx="187" cy="349"/>
              </a:xfrm>
            </p:grpSpPr>
            <p:sp>
              <p:nvSpPr>
                <p:cNvPr id="26" name="Line 24"/>
                <p:cNvSpPr>
                  <a:spLocks noChangeShapeType="1"/>
                </p:cNvSpPr>
                <p:nvPr/>
              </p:nvSpPr>
              <p:spPr bwMode="gray">
                <a:xfrm>
                  <a:off x="553" y="2136"/>
                  <a:ext cx="187" cy="0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 type="triangle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gray">
                <a:xfrm>
                  <a:off x="553" y="1792"/>
                  <a:ext cx="0" cy="349"/>
                </a:xfrm>
                <a:prstGeom prst="line">
                  <a:avLst/>
                </a:prstGeom>
                <a:solidFill>
                  <a:srgbClr val="FFFFFF"/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  <a:miter lim="800000"/>
                  <a:headEnd/>
                  <a:tailEnd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/>
                <a:p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9" name="AutoShape 15"/>
          <p:cNvSpPr>
            <a:spLocks noChangeArrowheads="1"/>
          </p:cNvSpPr>
          <p:nvPr/>
        </p:nvSpPr>
        <p:spPr bwMode="gray">
          <a:xfrm>
            <a:off x="2844374" y="5802313"/>
            <a:ext cx="6231322" cy="855199"/>
          </a:xfrm>
          <a:prstGeom prst="homePlate">
            <a:avLst>
              <a:gd name="adj" fmla="val 48981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324000" tIns="0" rIns="0" bIns="0" anchor="ctr"/>
          <a:lstStyle/>
          <a:p>
            <a:pPr indent="-190500" defTabSz="801688" eaLnBrk="0" hangingPunct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1600" b="1" noProof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Методики независимой оценки, утвержденные социальными ведомствами</a:t>
            </a:r>
            <a:endParaRPr lang="ru-RU" sz="1600" b="1" noProof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gray">
          <a:xfrm>
            <a:off x="2411760" y="5648610"/>
            <a:ext cx="0" cy="642414"/>
          </a:xfrm>
          <a:prstGeom prst="line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gray">
          <a:xfrm>
            <a:off x="2418523" y="6291024"/>
            <a:ext cx="316243" cy="0"/>
          </a:xfrm>
          <a:prstGeom prst="line">
            <a:avLst/>
          </a:prstGeom>
          <a:solidFill>
            <a:srgbClr val="FFFFFF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 type="triangle"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gray">
          <a:xfrm>
            <a:off x="2554766" y="5763440"/>
            <a:ext cx="360000" cy="36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ru-RU" sz="2400" b="1" noProof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5</a:t>
            </a:r>
            <a:endParaRPr lang="en-GB" sz="2400" b="1" noProof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06265" y="6356350"/>
            <a:ext cx="869430" cy="365125"/>
          </a:xfrm>
        </p:spPr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6</a:t>
            </a:fld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74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1246245"/>
          </a:xfrm>
        </p:spPr>
        <p:txBody>
          <a:bodyPr/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Цели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независимой системы оценки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качества работы организаций, оказывающих социальные услуги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7"/>
          <p:cNvGrpSpPr/>
          <p:nvPr/>
        </p:nvGrpSpPr>
        <p:grpSpPr bwMode="gray">
          <a:xfrm>
            <a:off x="0" y="2579091"/>
            <a:ext cx="9144000" cy="922412"/>
            <a:chOff x="0" y="4221088"/>
            <a:chExt cx="9144000" cy="922412"/>
          </a:xfrm>
        </p:grpSpPr>
        <p:sp>
          <p:nvSpPr>
            <p:cNvPr id="39" name="Rechteck 38"/>
            <p:cNvSpPr/>
            <p:nvPr/>
          </p:nvSpPr>
          <p:spPr bwMode="gray">
            <a:xfrm flipV="1">
              <a:off x="0" y="4221088"/>
              <a:ext cx="9144000" cy="107070"/>
            </a:xfrm>
            <a:prstGeom prst="rect">
              <a:avLst/>
            </a:prstGeom>
            <a:gradFill flip="none" rotWithShape="1">
              <a:gsLst>
                <a:gs pos="0">
                  <a:srgbClr val="262626">
                    <a:alpha val="44706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Rechteck 39"/>
            <p:cNvSpPr/>
            <p:nvPr/>
          </p:nvSpPr>
          <p:spPr bwMode="gray">
            <a:xfrm>
              <a:off x="0" y="4328160"/>
              <a:ext cx="9144000" cy="815340"/>
            </a:xfrm>
            <a:prstGeom prst="rect">
              <a:avLst/>
            </a:prstGeom>
            <a:gradFill flip="none" rotWithShape="1">
              <a:gsLst>
                <a:gs pos="0">
                  <a:srgbClr val="262626">
                    <a:alpha val="44706"/>
                  </a:srgbClr>
                </a:gs>
                <a:gs pos="100000">
                  <a:srgbClr val="C00000">
                    <a:alpha val="0"/>
                  </a:srgbClr>
                </a:gs>
              </a:gsLst>
              <a:lin ang="5400000" scaled="1"/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738256" y="2175426"/>
            <a:ext cx="36483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8257" y="3315872"/>
            <a:ext cx="36483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8258" y="4407485"/>
            <a:ext cx="3648326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8256" y="5391874"/>
            <a:ext cx="3673608" cy="10614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uppieren 48"/>
          <p:cNvGrpSpPr/>
          <p:nvPr/>
        </p:nvGrpSpPr>
        <p:grpSpPr bwMode="gray">
          <a:xfrm>
            <a:off x="738256" y="2371982"/>
            <a:ext cx="7906307" cy="3946238"/>
            <a:chOff x="1144447" y="2724858"/>
            <a:chExt cx="8129361" cy="376298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5" name="Textfeld 24"/>
            <p:cNvSpPr txBox="1"/>
            <p:nvPr/>
          </p:nvSpPr>
          <p:spPr bwMode="gray">
            <a:xfrm>
              <a:off x="1755127" y="2724858"/>
              <a:ext cx="1579984" cy="430887"/>
            </a:xfrm>
            <a:prstGeom prst="rect">
              <a:avLst/>
            </a:prstGeom>
            <a:grpFill/>
            <a:effectLst>
              <a:reflection blurRad="6350" stA="52000" endA="300" endPos="35000" dir="5400000" sy="-100000" algn="bl" rotWithShape="0"/>
            </a:effectLst>
          </p:spPr>
          <p:txBody>
            <a:bodyPr wrap="none" tIns="0" bIns="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Качество</a:t>
              </a:r>
            </a:p>
          </p:txBody>
        </p:sp>
        <p:sp>
          <p:nvSpPr>
            <p:cNvPr id="26" name="Textfeld 25"/>
            <p:cNvSpPr txBox="1"/>
            <p:nvPr/>
          </p:nvSpPr>
          <p:spPr bwMode="gray">
            <a:xfrm>
              <a:off x="1156753" y="3625060"/>
              <a:ext cx="3723445" cy="410877"/>
            </a:xfrm>
            <a:prstGeom prst="rect">
              <a:avLst/>
            </a:prstGeom>
            <a:grpFill/>
            <a:effectLst>
              <a:reflection blurRad="6350" stA="52000" endA="300" endPos="35000" dir="5400000" sy="-100000" algn="bl" rotWithShape="0"/>
            </a:effectLst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Информированность </a:t>
              </a:r>
              <a:endParaRPr lang="en-US" sz="28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  <p:sp>
          <p:nvSpPr>
            <p:cNvPr id="27" name="Textfeld 26"/>
            <p:cNvSpPr txBox="1"/>
            <p:nvPr/>
          </p:nvSpPr>
          <p:spPr bwMode="gray">
            <a:xfrm>
              <a:off x="1209351" y="4671737"/>
              <a:ext cx="2833596" cy="430887"/>
            </a:xfrm>
            <a:prstGeom prst="rect">
              <a:avLst/>
            </a:prstGeom>
            <a:grpFill/>
            <a:effectLst>
              <a:reflection blurRad="6350" stA="52000" endA="300" endPos="35000" dir="5400000" sy="-100000" algn="bl" rotWithShape="0"/>
            </a:effectLst>
          </p:spPr>
          <p:txBody>
            <a:bodyPr wrap="none" tIns="0" bIns="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Стимулирование</a:t>
              </a:r>
              <a:endParaRPr lang="en-US" sz="28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  <p:sp>
          <p:nvSpPr>
            <p:cNvPr id="28" name="Textfeld 27"/>
            <p:cNvSpPr txBox="1"/>
            <p:nvPr/>
          </p:nvSpPr>
          <p:spPr bwMode="gray">
            <a:xfrm>
              <a:off x="1144447" y="5666085"/>
              <a:ext cx="3735751" cy="821755"/>
            </a:xfrm>
            <a:prstGeom prst="rect">
              <a:avLst/>
            </a:prstGeom>
            <a:grpFill/>
            <a:effectLst>
              <a:reflection blurRad="6350" stA="52000" endA="300" endPos="35000" dir="5400000" sy="-100000" algn="bl" rotWithShape="0"/>
            </a:effectLst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Общественная активность</a:t>
              </a:r>
              <a:endParaRPr lang="en-US" sz="2800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  <p:cxnSp>
          <p:nvCxnSpPr>
            <p:cNvPr id="41" name="Gerade Verbindung 40"/>
            <p:cNvCxnSpPr/>
            <p:nvPr/>
          </p:nvCxnSpPr>
          <p:spPr bwMode="gray">
            <a:xfrm>
              <a:off x="4218940" y="2940302"/>
              <a:ext cx="1379220" cy="0"/>
            </a:xfrm>
            <a:prstGeom prst="line">
              <a:avLst/>
            </a:prstGeom>
            <a:grpFill/>
            <a:ln>
              <a:solidFill>
                <a:srgbClr val="59595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gray">
            <a:xfrm>
              <a:off x="4386580" y="3625060"/>
              <a:ext cx="1379220" cy="0"/>
            </a:xfrm>
            <a:prstGeom prst="line">
              <a:avLst/>
            </a:prstGeom>
            <a:grpFill/>
            <a:ln>
              <a:solidFill>
                <a:srgbClr val="59595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 bwMode="gray">
            <a:xfrm>
              <a:off x="4678303" y="4658073"/>
              <a:ext cx="1379220" cy="0"/>
            </a:xfrm>
            <a:prstGeom prst="line">
              <a:avLst/>
            </a:prstGeom>
            <a:grpFill/>
            <a:ln>
              <a:solidFill>
                <a:srgbClr val="59595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 bwMode="gray">
            <a:xfrm>
              <a:off x="4880198" y="5588458"/>
              <a:ext cx="1379220" cy="0"/>
            </a:xfrm>
            <a:prstGeom prst="line">
              <a:avLst/>
            </a:prstGeom>
            <a:grpFill/>
            <a:ln>
              <a:solidFill>
                <a:srgbClr val="59595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 bwMode="gray">
            <a:xfrm>
              <a:off x="5598159" y="2746761"/>
              <a:ext cx="3675645" cy="5576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повышение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качества и доступности </a:t>
              </a:r>
              <a:endParaRPr lang="ru-RU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социальных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услуг для населения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feld 45"/>
            <p:cNvSpPr txBox="1"/>
            <p:nvPr/>
          </p:nvSpPr>
          <p:spPr bwMode="gray">
            <a:xfrm>
              <a:off x="5598160" y="3471171"/>
              <a:ext cx="3675647" cy="7924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улучшение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информированности </a:t>
              </a:r>
              <a:endParaRPr lang="ru-RU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потребителей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о качестве работы </a:t>
              </a:r>
              <a:endParaRPr lang="ru-RU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социальных учреждений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 bwMode="gray">
            <a:xfrm>
              <a:off x="5598160" y="4317494"/>
              <a:ext cx="3675647" cy="102719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стимулирование организаций</a:t>
              </a: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принятию мер по повышению </a:t>
              </a:r>
              <a:endParaRPr lang="ru-RU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качества 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и удовлетворенности </a:t>
              </a:r>
              <a:endParaRPr lang="ru-RU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потребителей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feld 47"/>
            <p:cNvSpPr txBox="1"/>
            <p:nvPr/>
          </p:nvSpPr>
          <p:spPr bwMode="gray">
            <a:xfrm>
              <a:off x="5598162" y="5466032"/>
              <a:ext cx="3675646" cy="7924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Воспитание ответственного</a:t>
              </a:r>
            </a:p>
            <a:p>
              <a:r>
                <a:rPr lang="ru-RU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потребителя, заинтересованного</a:t>
              </a:r>
            </a:p>
            <a:p>
              <a:r>
                <a:rPr lang="ru-RU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настройке качества услуг</a:t>
              </a:r>
              <a:endPara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ru-RU" sz="2400" b="1" noProof="1" smtClean="0">
                <a:latin typeface="Arial" panose="020B0604020202020204" pitchFamily="34" charset="0"/>
                <a:cs typeface="Arial" panose="020B0604020202020204" pitchFamily="34" charset="0"/>
              </a:rPr>
              <a:t>Примеры независимой ценки</a:t>
            </a:r>
            <a:endParaRPr lang="de-DE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8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395536" y="1412776"/>
            <a:ext cx="8352928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Общественный совет при министерстве социальной политики Красноярского края: независимая оценка качества оказания услуг учреждениями социального обслуживания населения (посещение учреждений, анкетирование, </a:t>
            </a:r>
            <a:r>
              <a:rPr lang="ru-RU" sz="2400" dirty="0" err="1" smtClean="0"/>
              <a:t>рейтингование</a:t>
            </a:r>
            <a:r>
              <a:rPr lang="ru-RU" sz="2400" dirty="0" smtClean="0"/>
              <a:t> – </a:t>
            </a:r>
            <a:r>
              <a:rPr lang="ru-RU" sz="2400" b="1" dirty="0" smtClean="0"/>
              <a:t>отчеты на сайте министерства</a:t>
            </a:r>
            <a:r>
              <a:rPr lang="ru-RU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Общественный совет при </a:t>
            </a:r>
            <a:r>
              <a:rPr lang="ru-RU" sz="2400" dirty="0" smtClean="0"/>
              <a:t>министерстве здравоохранения Красноярского края - </a:t>
            </a:r>
            <a:r>
              <a:rPr lang="ru-RU" sz="2400" dirty="0"/>
              <a:t>независимая оценка качества оказания услуг </a:t>
            </a:r>
            <a:r>
              <a:rPr lang="ru-RU" sz="2400" dirty="0" smtClean="0"/>
              <a:t>медицинских учреждений (анкетирование специалистов и пациентов- </a:t>
            </a:r>
            <a:r>
              <a:rPr lang="ru-RU" sz="2400" b="1" dirty="0" smtClean="0"/>
              <a:t>отчета нет</a:t>
            </a:r>
            <a:r>
              <a:rPr lang="ru-RU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Общественный </a:t>
            </a:r>
            <a:r>
              <a:rPr lang="ru-RU" sz="2400" dirty="0"/>
              <a:t>совет при министерстве </a:t>
            </a:r>
            <a:r>
              <a:rPr lang="ru-RU" sz="2400" dirty="0" smtClean="0"/>
              <a:t>образования и науки  </a:t>
            </a:r>
            <a:r>
              <a:rPr lang="ru-RU" sz="2400" dirty="0"/>
              <a:t>Красноярского </a:t>
            </a:r>
            <a:r>
              <a:rPr lang="ru-RU" sz="2400" dirty="0" smtClean="0"/>
              <a:t>края – </a:t>
            </a:r>
            <a:r>
              <a:rPr lang="ru-RU" sz="2400" dirty="0"/>
              <a:t>Независимая общественная оценка качества работы образовательных </a:t>
            </a:r>
            <a:r>
              <a:rPr lang="ru-RU" sz="2400" dirty="0" smtClean="0"/>
              <a:t>организаций </a:t>
            </a:r>
            <a:r>
              <a:rPr lang="ru-RU" sz="2400" b="1" dirty="0"/>
              <a:t>отчета нет</a:t>
            </a:r>
            <a:r>
              <a:rPr lang="ru-RU" sz="2400" dirty="0" smtClean="0"/>
              <a:t> 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8352928" cy="201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62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gray">
          <a:xfrm>
            <a:off x="0" y="1412776"/>
            <a:ext cx="9143999" cy="54452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altLang="ru-RU" sz="2400" b="1" dirty="0"/>
              <a:t>«Открытый регион. Открытый </a:t>
            </a:r>
            <a:r>
              <a:rPr lang="ru-RU" altLang="ru-RU" sz="2400" b="1" dirty="0" smtClean="0"/>
              <a:t> муниципалитет</a:t>
            </a:r>
            <a:r>
              <a:rPr lang="ru-RU" altLang="ru-RU" sz="2400" b="1" dirty="0"/>
              <a:t>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b="1" smtClean="0">
                <a:solidFill>
                  <a:schemeClr val="tx1"/>
                </a:solidFill>
              </a:rPr>
              <a:pPr/>
              <a:t>9</a:t>
            </a:fld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0" y="855663"/>
            <a:ext cx="8748464" cy="4949601"/>
          </a:xfrm>
        </p:spPr>
        <p:txBody>
          <a:bodyPr>
            <a:normAutofit fontScale="25000" lnSpcReduction="20000"/>
          </a:bodyPr>
          <a:lstStyle/>
          <a:p>
            <a:pPr marL="0" indent="0" algn="ctr"/>
            <a:endParaRPr lang="ru-RU" altLang="ru-RU" b="1" dirty="0" smtClean="0"/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Интернет-портал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«Открытый край</a:t>
            </a:r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8000" u="sng" dirty="0">
                <a:latin typeface="Arial" pitchFamily="34" charset="0"/>
                <a:cs typeface="Arial" pitchFamily="34" charset="0"/>
              </a:rPr>
              <a:t>http://openkray24.ru/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. 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субсидий муниципальным районам и городским округам на создание ресурсных центров «Открытое пространство»;</a:t>
            </a: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материалов в СМИ, направленных на взаимодействие власти и </a:t>
            </a:r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лекций «Гражданское участие и гражданский диалог»;</a:t>
            </a: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Ознакомление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с деятельностью ЗС края для представителей общественности из территорий края;</a:t>
            </a: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Сборник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«Актуальное законодательство»;</a:t>
            </a:r>
          </a:p>
          <a:p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Атласы </a:t>
            </a:r>
            <a:r>
              <a:rPr lang="ru-RU" alt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жизненных ситуаций для граждан</a:t>
            </a:r>
            <a:r>
              <a:rPr lang="ru-RU" alt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ортал 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общественного контроля г. Красноярска «Наш Красноярск» (прямой адрес: </a:t>
            </a:r>
            <a:r>
              <a:rPr lang="ru-RU" sz="8000" u="sng" dirty="0">
                <a:latin typeface="Arial" panose="020B0604020202020204" pitchFamily="34" charset="0"/>
                <a:cs typeface="Arial" panose="020B0604020202020204" pitchFamily="34" charset="0"/>
              </a:rPr>
              <a:t>http://НашКрасноярск.рф</a:t>
            </a:r>
            <a:r>
              <a:rPr lang="ru-RU" sz="8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8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8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сегодняшний день система порталов общественного кон-</a:t>
            </a:r>
            <a:r>
              <a:rPr lang="ru-RU" sz="8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троля</a:t>
            </a:r>
            <a:r>
              <a:rPr lang="ru-RU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действует уже в восьми городах Красноярского края: Красноярск, Минусинск, Ачинск, Назарово, Канск, Сосновоборск, </a:t>
            </a:r>
            <a:r>
              <a:rPr lang="ru-RU" sz="8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Лесосибирск</a:t>
            </a:r>
            <a:r>
              <a:rPr lang="ru-RU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ЗАТО Железногорск</a:t>
            </a:r>
            <a:endParaRPr lang="ru-RU" altLang="ru-RU" sz="8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/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8352928" cy="201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86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1780</Words>
  <Application>Microsoft Office PowerPoint</Application>
  <PresentationFormat>Экран (4:3)</PresentationFormat>
  <Paragraphs>350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СТАРТ БЮДЖЕТНОЙ РЕФОРМЫ </vt:lpstr>
      <vt:lpstr>Направления реформы государственного управления (включение общественности)</vt:lpstr>
      <vt:lpstr> Механизмы вовлечения общественности в процессы взаимодействия с органами власти (особенно активизировались в 2012-2013г.г.) </vt:lpstr>
      <vt:lpstr>Основные задачи и функции Общественного совета  </vt:lpstr>
      <vt:lpstr>Основания создания и обязательность проведения независимой системы оценки качества работы организаций,  оказывающих социальные услуги</vt:lpstr>
      <vt:lpstr>Цели  независимой системы оценки качества работы организаций, оказывающих социальные услуги</vt:lpstr>
      <vt:lpstr>Примеры независимой ценки</vt:lpstr>
      <vt:lpstr>«Открытый регион. Открытый  муниципалитет»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круглого стола «Участие общественности в формировании подходов к оценке государственных и муниципальных услуг» 25.10.2013г.</vt:lpstr>
      <vt:lpstr>Конкурс на предоставление субсидий СО НКО Красноярского края на финансирование части расходов, связанных с оказанием населению Красноярского края инновационных социальных услуг</vt:lpstr>
      <vt:lpstr>Информация для участия в госзаказах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«Работа НКО в условиях изменения законодательства в части разгосударствления государственного сектора производства социальных услуг» </dc:title>
  <cp:lastModifiedBy>Владимир</cp:lastModifiedBy>
  <cp:revision>59</cp:revision>
  <dcterms:modified xsi:type="dcterms:W3CDTF">2014-04-17T05:56:33Z</dcterms:modified>
</cp:coreProperties>
</file>