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20" r:id="rId3"/>
    <p:sldId id="325" r:id="rId4"/>
    <p:sldId id="300" r:id="rId5"/>
    <p:sldId id="324" r:id="rId6"/>
    <p:sldId id="321" r:id="rId7"/>
    <p:sldId id="326" r:id="rId8"/>
    <p:sldId id="32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одионов Д.М." initials="РДМ" lastIdx="16" clrIdx="0"/>
  <p:cmAuthor id="1" name="Владислав" initials="В" lastIdx="13" clrIdx="1">
    <p:extLst>
      <p:ext uri="{19B8F6BF-5375-455C-9EA6-DF929625EA0E}">
        <p15:presenceInfo xmlns:p15="http://schemas.microsoft.com/office/powerpoint/2012/main" userId="Владислав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B9"/>
    <a:srgbClr val="5D7430"/>
    <a:srgbClr val="1C4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0" autoAdjust="0"/>
    <p:restoredTop sz="76100" autoAdjust="0"/>
  </p:normalViewPr>
  <p:slideViewPr>
    <p:cSldViewPr>
      <p:cViewPr varScale="1">
        <p:scale>
          <a:sx n="65" d="100"/>
          <a:sy n="65" d="100"/>
        </p:scale>
        <p:origin x="189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BDBD8-8FE9-4267-91FF-F9EED17A2776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B6EF7-9097-4784-81C7-8A604F271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16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EF7-9097-4784-81C7-8A604F271F4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218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Горизонтальная ИС. Решает не задачу конкретного департамента</a:t>
            </a:r>
            <a:r>
              <a:rPr lang="ru-RU" baseline="0" dirty="0" smtClean="0"/>
              <a:t> муниципалитета, а задачу оказания услуг муниципалитета в целом.</a:t>
            </a:r>
            <a:endParaRPr lang="ru-RU" dirty="0" smtClean="0"/>
          </a:p>
          <a:p>
            <a:endParaRPr lang="ru-RU" dirty="0" smtClean="0">
              <a:latin typeface="Arial" charset="0"/>
            </a:endParaRPr>
          </a:p>
          <a:p>
            <a:r>
              <a:rPr lang="ru-RU" dirty="0" smtClean="0">
                <a:latin typeface="Arial" charset="0"/>
              </a:rPr>
              <a:t>Входит в базовый функционал :</a:t>
            </a:r>
          </a:p>
          <a:p>
            <a:pPr>
              <a:buFontTx/>
              <a:buChar char="-"/>
            </a:pPr>
            <a:r>
              <a:rPr lang="ru-RU" baseline="0" dirty="0" smtClean="0">
                <a:latin typeface="Arial" charset="0"/>
              </a:rPr>
              <a:t>СИА</a:t>
            </a:r>
          </a:p>
          <a:p>
            <a:pPr>
              <a:buFontTx/>
              <a:buChar char="-"/>
            </a:pPr>
            <a:r>
              <a:rPr lang="ru-RU" baseline="0" dirty="0" smtClean="0">
                <a:latin typeface="Arial" charset="0"/>
              </a:rPr>
              <a:t> СМЭВ</a:t>
            </a:r>
          </a:p>
          <a:p>
            <a:pPr>
              <a:buFontTx/>
              <a:buChar char="-"/>
            </a:pPr>
            <a:r>
              <a:rPr lang="ru-RU" baseline="0" dirty="0" smtClean="0">
                <a:latin typeface="Arial" charset="0"/>
              </a:rPr>
              <a:t>ВИС</a:t>
            </a:r>
          </a:p>
          <a:p>
            <a:pPr>
              <a:buFontTx/>
              <a:buChar char="-"/>
            </a:pPr>
            <a:r>
              <a:rPr lang="ru-RU" baseline="0" dirty="0" smtClean="0">
                <a:latin typeface="Arial" charset="0"/>
              </a:rPr>
              <a:t>РПГУ</a:t>
            </a:r>
            <a:endParaRPr lang="ru-RU" dirty="0" smtClean="0">
              <a:latin typeface="Arial" charset="0"/>
            </a:endParaRPr>
          </a:p>
          <a:p>
            <a:endParaRPr 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1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EF7-9097-4784-81C7-8A604F271F4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663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A8501-B817-4163-880B-422C7A9F3BED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6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EF7-9097-4784-81C7-8A604F271F4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47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5430-8666-43BB-8162-1414C0B895EF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6C9A-C2C6-4B41-ADED-69439C885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5430-8666-43BB-8162-1414C0B895EF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6C9A-C2C6-4B41-ADED-69439C885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5430-8666-43BB-8162-1414C0B895EF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6C9A-C2C6-4B41-ADED-69439C885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5430-8666-43BB-8162-1414C0B895EF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6C9A-C2C6-4B41-ADED-69439C885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5430-8666-43BB-8162-1414C0B895EF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6C9A-C2C6-4B41-ADED-69439C885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5430-8666-43BB-8162-1414C0B895EF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6C9A-C2C6-4B41-ADED-69439C885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5430-8666-43BB-8162-1414C0B895EF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6C9A-C2C6-4B41-ADED-69439C885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5430-8666-43BB-8162-1414C0B895EF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6C9A-C2C6-4B41-ADED-69439C885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5430-8666-43BB-8162-1414C0B895EF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6C9A-C2C6-4B41-ADED-69439C885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5430-8666-43BB-8162-1414C0B895EF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6C9A-C2C6-4B41-ADED-69439C885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5430-8666-43BB-8162-1414C0B895EF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6C9A-C2C6-4B41-ADED-69439C885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55430-8666-43BB-8162-1414C0B895EF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46C9A-C2C6-4B41-ADED-69439C885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1" y="5702300"/>
            <a:ext cx="9143999" cy="1155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Logo-for-pri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356" y="5929330"/>
            <a:ext cx="2172256" cy="703239"/>
          </a:xfrm>
          <a:prstGeom prst="rect">
            <a:avLst/>
          </a:prstGeom>
        </p:spPr>
      </p:pic>
      <p:sp>
        <p:nvSpPr>
          <p:cNvPr id="6" name="Rectangle 2"/>
          <p:cNvSpPr/>
          <p:nvPr/>
        </p:nvSpPr>
        <p:spPr>
          <a:xfrm>
            <a:off x="1" y="1"/>
            <a:ext cx="9143999" cy="142851"/>
          </a:xfrm>
          <a:prstGeom prst="rect">
            <a:avLst/>
          </a:prstGeom>
          <a:solidFill>
            <a:srgbClr val="1B5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B9BD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1174608"/>
            <a:ext cx="6840760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Лаборатория Свободных Решений</a:t>
            </a:r>
          </a:p>
        </p:txBody>
      </p:sp>
      <p:pic>
        <p:nvPicPr>
          <p:cNvPr id="8" name="Рисунок 7" descr="shad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703546"/>
            <a:ext cx="9143998" cy="295275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1249159" y="4635985"/>
            <a:ext cx="714380" cy="1588"/>
          </a:xfrm>
          <a:prstGeom prst="line">
            <a:avLst/>
          </a:prstGeom>
          <a:ln w="19050">
            <a:solidFill>
              <a:srgbClr val="535F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70441" y="3949411"/>
            <a:ext cx="6634211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dirty="0">
                <a:solidFill>
                  <a:srgbClr val="535F77"/>
                </a:solidFill>
                <a:ea typeface="Tahoma" pitchFamily="34" charset="0"/>
                <a:cs typeface="Tahoma" pitchFamily="34" charset="0"/>
              </a:rPr>
              <a:t>«Информационные технологии в местном самоуправлении</a:t>
            </a:r>
            <a:r>
              <a:rPr lang="ru-RU" dirty="0" smtClean="0">
                <a:solidFill>
                  <a:srgbClr val="535F77"/>
                </a:solidFill>
                <a:ea typeface="Tahoma" pitchFamily="34" charset="0"/>
                <a:cs typeface="Tahoma" pitchFamily="34" charset="0"/>
              </a:rPr>
              <a:t>»</a:t>
            </a:r>
            <a:endParaRPr lang="en-US" dirty="0" smtClean="0">
              <a:solidFill>
                <a:srgbClr val="535F77"/>
              </a:solidFill>
              <a:ea typeface="Tahoma" pitchFamily="34" charset="0"/>
              <a:cs typeface="Tahoma" pitchFamily="34" charset="0"/>
            </a:endParaRPr>
          </a:p>
          <a:p>
            <a:pPr>
              <a:lnSpc>
                <a:spcPts val="2500"/>
              </a:lnSpc>
            </a:pPr>
            <a:r>
              <a:rPr lang="ru-RU" dirty="0" smtClean="0">
                <a:solidFill>
                  <a:srgbClr val="535F77"/>
                </a:solidFill>
                <a:ea typeface="Tahoma" pitchFamily="34" charset="0"/>
                <a:cs typeface="Tahoma" pitchFamily="34" charset="0"/>
              </a:rPr>
              <a:t>Конференция АСДГ, Красноярск, 2014</a:t>
            </a:r>
          </a:p>
          <a:p>
            <a:pPr>
              <a:lnSpc>
                <a:spcPts val="2500"/>
              </a:lnSpc>
            </a:pPr>
            <a:r>
              <a:rPr lang="ru-RU" dirty="0" smtClean="0">
                <a:solidFill>
                  <a:srgbClr val="535F77"/>
                </a:solidFill>
                <a:ea typeface="Tahoma" pitchFamily="34" charset="0"/>
                <a:cs typeface="Tahoma" pitchFamily="34" charset="0"/>
              </a:rPr>
              <a:t>Директор по развитию</a:t>
            </a:r>
          </a:p>
          <a:p>
            <a:pPr>
              <a:lnSpc>
                <a:spcPts val="2500"/>
              </a:lnSpc>
            </a:pPr>
            <a:r>
              <a:rPr lang="ru-RU" dirty="0" smtClean="0">
                <a:solidFill>
                  <a:srgbClr val="535F77"/>
                </a:solidFill>
                <a:ea typeface="Tahoma" pitchFamily="34" charset="0"/>
                <a:cs typeface="Tahoma" pitchFamily="34" charset="0"/>
              </a:rPr>
              <a:t>Котов Алексей Анатольевич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24600" y="5715016"/>
            <a:ext cx="2819400" cy="111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тел.: 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+7 (499) 703-39-66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/>
            </a:r>
            <a:b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</a:br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400" i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            </a:t>
            </a:r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+7 (8482) 554-771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e-mail:  </a:t>
            </a:r>
            <a:r>
              <a:rPr lang="en-US" sz="1400" i="1" u="sng" dirty="0" smtClean="0">
                <a:solidFill>
                  <a:srgbClr val="0070C0"/>
                </a:solidFill>
                <a:latin typeface="Trebuchet MS" pitchFamily="34" charset="0"/>
              </a:rPr>
              <a:t>info@osslabs.ru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сайт: 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400" i="1" u="sng" dirty="0" smtClean="0">
                <a:solidFill>
                  <a:srgbClr val="0070C0"/>
                </a:solidFill>
                <a:latin typeface="Trebuchet MS" pitchFamily="34" charset="0"/>
              </a:rPr>
              <a:t>osslabs.ru</a:t>
            </a:r>
            <a:r>
              <a:rPr lang="ru-RU" dirty="0" smtClean="0">
                <a:latin typeface="Trebuchet MS" pitchFamily="34" charset="0"/>
              </a:rPr>
              <a:t> </a:t>
            </a:r>
            <a:endParaRPr lang="ru-RU" dirty="0"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40"/>
    </mc:Choice>
    <mc:Fallback xmlns="">
      <p:transition spd="slow" advTm="1154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036" y="357170"/>
            <a:ext cx="708317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0638" indent="-20638"/>
            <a:r>
              <a:rPr lang="ru-RU" sz="2400" b="1" dirty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О компании</a:t>
            </a:r>
            <a:endParaRPr lang="en-US" sz="2400" b="1" dirty="0">
              <a:solidFill>
                <a:srgbClr val="1C48A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2036" y="1042036"/>
            <a:ext cx="8678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r>
              <a:rPr lang="ru-RU" b="1" i="1" dirty="0">
                <a:solidFill>
                  <a:srgbClr val="333333"/>
                </a:solidFill>
                <a:latin typeface="Arial" panose="020B0604020202020204" pitchFamily="34" charset="0"/>
              </a:rPr>
              <a:t>Лаборатория Свободных Решений</a:t>
            </a: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— 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российская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компания, осуществляющая деятельность в сфере 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информационных технологий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(ИТ) с использованием </a:t>
            </a: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свободного программного обеспечения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endParaRPr lang="ru-RU" dirty="0"/>
          </a:p>
        </p:txBody>
      </p:sp>
      <p:sp>
        <p:nvSpPr>
          <p:cNvPr id="10" name="Rectangle 2"/>
          <p:cNvSpPr/>
          <p:nvPr/>
        </p:nvSpPr>
        <p:spPr>
          <a:xfrm>
            <a:off x="1" y="1"/>
            <a:ext cx="9143999" cy="142851"/>
          </a:xfrm>
          <a:prstGeom prst="rect">
            <a:avLst/>
          </a:prstGeom>
          <a:solidFill>
            <a:srgbClr val="1B5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B9BD5"/>
              </a:solidFill>
            </a:endParaRPr>
          </a:p>
        </p:txBody>
      </p:sp>
      <p:pic>
        <p:nvPicPr>
          <p:cNvPr id="11" name="Рисунок 10" descr="Logo-for-print.png"/>
          <p:cNvPicPr>
            <a:picLocks noChangeAspect="1"/>
          </p:cNvPicPr>
          <p:nvPr/>
        </p:nvPicPr>
        <p:blipFill>
          <a:blip r:embed="rId3" cstate="print">
            <a:lum bright="50000"/>
          </a:blip>
          <a:stretch>
            <a:fillRect/>
          </a:stretch>
        </p:blipFill>
        <p:spPr>
          <a:xfrm>
            <a:off x="7072330" y="285728"/>
            <a:ext cx="1857388" cy="60130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1026" name="Picture 2" descr="http://z-valley.cik63.ru/templates/z-valley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709887"/>
            <a:ext cx="2276074" cy="71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russoft.ru/files/t19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401464"/>
            <a:ext cx="155257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548204"/>
            <a:ext cx="2568037" cy="22451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1364" y="3019467"/>
            <a:ext cx="57504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Компания года в сфере информационных технологий по Самарской области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242365"/>
            <a:ext cx="8534182" cy="29868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78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7"/>
    </mc:Choice>
    <mc:Fallback xmlns="">
      <p:transition spd="slow" advTm="1059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438150" y="385061"/>
            <a:ext cx="7176655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/>
            <a:r>
              <a:rPr lang="ru-RU" sz="2400" b="1" dirty="0" smtClean="0">
                <a:solidFill>
                  <a:srgbClr val="1C48A0"/>
                </a:solidFill>
                <a:latin typeface="+mj-lt"/>
                <a:ea typeface="Tahoma" pitchFamily="34" charset="0"/>
                <a:cs typeface="Tahoma" pitchFamily="34" charset="0"/>
              </a:rPr>
              <a:t>АИС «ГОСУСЛУГИ» для автоматизации</a:t>
            </a:r>
          </a:p>
          <a:p>
            <a:pPr marL="285750" indent="-285750"/>
            <a:r>
              <a:rPr lang="ru-RU" sz="2400" b="1" dirty="0" smtClean="0">
                <a:solidFill>
                  <a:srgbClr val="1C48A0"/>
                </a:solidFill>
                <a:latin typeface="+mj-lt"/>
                <a:ea typeface="Tahoma" pitchFamily="34" charset="0"/>
                <a:cs typeface="Tahoma" pitchFamily="34" charset="0"/>
              </a:rPr>
              <a:t>муниципальных услуг в ОМСУ.</a:t>
            </a:r>
            <a:endParaRPr lang="en-US" sz="2400" b="1" dirty="0">
              <a:solidFill>
                <a:srgbClr val="1C48A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"/>
          <p:cNvSpPr/>
          <p:nvPr/>
        </p:nvSpPr>
        <p:spPr>
          <a:xfrm>
            <a:off x="1" y="1"/>
            <a:ext cx="9143999" cy="142851"/>
          </a:xfrm>
          <a:prstGeom prst="rect">
            <a:avLst/>
          </a:prstGeom>
          <a:solidFill>
            <a:srgbClr val="1B5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B9BD5"/>
              </a:solidFill>
            </a:endParaRPr>
          </a:p>
        </p:txBody>
      </p:sp>
      <p:pic>
        <p:nvPicPr>
          <p:cNvPr id="26" name="Рисунок 25" descr="Logo-for-print.png"/>
          <p:cNvPicPr>
            <a:picLocks noChangeAspect="1"/>
          </p:cNvPicPr>
          <p:nvPr/>
        </p:nvPicPr>
        <p:blipFill>
          <a:blip r:embed="rId3" cstate="print">
            <a:lum bright="50000"/>
          </a:blip>
          <a:stretch>
            <a:fillRect/>
          </a:stretch>
        </p:blipFill>
        <p:spPr>
          <a:xfrm>
            <a:off x="7072330" y="285728"/>
            <a:ext cx="1857388" cy="60130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89" y="3429000"/>
            <a:ext cx="1028700" cy="126682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55" y="1712700"/>
            <a:ext cx="1032568" cy="144016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2331" y="2528482"/>
            <a:ext cx="5479146" cy="3582038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826352" y="1894105"/>
            <a:ext cx="2358965" cy="200515"/>
          </a:xfrm>
          <a:prstGeom prst="rect">
            <a:avLst/>
          </a:prstGeom>
          <a:solidFill>
            <a:srgbClr val="FDFDB9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Электронная подача обращения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5079168" y="2094620"/>
            <a:ext cx="0" cy="388289"/>
          </a:xfrm>
          <a:prstGeom prst="straightConnector1">
            <a:avLst/>
          </a:prstGeom>
          <a:ln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40" y="5157192"/>
            <a:ext cx="890598" cy="109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05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036" y="357166"/>
            <a:ext cx="708317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0638" indent="-20638"/>
            <a:r>
              <a:rPr lang="ru-RU" sz="2400" b="1" dirty="0" smtClean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АИС ГОСУСЛУГИ.МФЦ</a:t>
            </a:r>
            <a:endParaRPr lang="en-US" sz="2400" b="1" dirty="0">
              <a:solidFill>
                <a:srgbClr val="1C48A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1" y="1"/>
            <a:ext cx="9143999" cy="142851"/>
          </a:xfrm>
          <a:prstGeom prst="rect">
            <a:avLst/>
          </a:prstGeom>
          <a:solidFill>
            <a:srgbClr val="1B5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B9BD5"/>
              </a:solidFill>
            </a:endParaRPr>
          </a:p>
        </p:txBody>
      </p:sp>
      <p:pic>
        <p:nvPicPr>
          <p:cNvPr id="6" name="Рисунок 5" descr="Logo-for-print.png"/>
          <p:cNvPicPr>
            <a:picLocks noChangeAspect="1"/>
          </p:cNvPicPr>
          <p:nvPr/>
        </p:nvPicPr>
        <p:blipFill>
          <a:blip r:embed="rId3" cstate="print">
            <a:lum bright="50000"/>
          </a:blip>
          <a:stretch>
            <a:fillRect/>
          </a:stretch>
        </p:blipFill>
        <p:spPr>
          <a:xfrm>
            <a:off x="7072330" y="285728"/>
            <a:ext cx="1857388" cy="60130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8" name="Рисунок 7" descr="seachSrv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508" y="1844824"/>
            <a:ext cx="8860278" cy="4392488"/>
          </a:xfrm>
          <a:prstGeom prst="rect">
            <a:avLst/>
          </a:prstGeom>
          <a:ln w="25400"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44508" y="107350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Автоматизация сети МФЦ Московской области. 38 действующих МФЦ. Более 100 государственных и муниципальных услуг по принципу «Одного окна».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33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24"/>
    </mc:Choice>
    <mc:Fallback xmlns="">
      <p:transition spd="slow" advTm="1062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(white)-for-pr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91502" y="202280"/>
            <a:ext cx="2195251" cy="710664"/>
          </a:xfrm>
          <a:prstGeom prst="rect">
            <a:avLst/>
          </a:prstGeom>
        </p:spPr>
      </p:pic>
      <p:sp>
        <p:nvSpPr>
          <p:cNvPr id="13" name="Rectangle 2"/>
          <p:cNvSpPr/>
          <p:nvPr/>
        </p:nvSpPr>
        <p:spPr>
          <a:xfrm>
            <a:off x="1" y="1"/>
            <a:ext cx="9143999" cy="142851"/>
          </a:xfrm>
          <a:prstGeom prst="rect">
            <a:avLst/>
          </a:prstGeom>
          <a:solidFill>
            <a:srgbClr val="1B5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B9BD5"/>
              </a:solidFill>
            </a:endParaRPr>
          </a:p>
        </p:txBody>
      </p:sp>
      <p:pic>
        <p:nvPicPr>
          <p:cNvPr id="14" name="Рисунок 13" descr="Logo-for-print.png"/>
          <p:cNvPicPr>
            <a:picLocks noChangeAspect="1"/>
          </p:cNvPicPr>
          <p:nvPr/>
        </p:nvPicPr>
        <p:blipFill>
          <a:blip r:embed="rId4" cstate="print">
            <a:lum bright="50000"/>
          </a:blip>
          <a:stretch>
            <a:fillRect/>
          </a:stretch>
        </p:blipFill>
        <p:spPr>
          <a:xfrm>
            <a:off x="7072330" y="285728"/>
            <a:ext cx="1857388" cy="60130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79512" y="303039"/>
            <a:ext cx="6490677" cy="83099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marL="285750" indent="-285750"/>
            <a:r>
              <a:rPr lang="ru-RU" sz="2400" b="1" dirty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АИС ГУ Московской области</a:t>
            </a:r>
          </a:p>
          <a:p>
            <a:pPr marL="285750" indent="-285750"/>
            <a:r>
              <a:rPr lang="ru-RU" sz="2400" b="1" dirty="0" smtClean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Интеграция с ведомственными системами</a:t>
            </a:r>
            <a:endParaRPr lang="en-US" sz="2400" b="1" dirty="0">
              <a:solidFill>
                <a:srgbClr val="1C48A0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91" y="1677360"/>
            <a:ext cx="8238393" cy="51104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2" y="1125875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Услуга: Прием заявлений на зачисление в детский сад.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8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1" y="342368"/>
            <a:ext cx="6324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Автоматизация </a:t>
            </a:r>
            <a:r>
              <a:rPr lang="ru-RU" sz="2400" b="1" dirty="0" err="1" smtClean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госуслуг</a:t>
            </a:r>
            <a:r>
              <a:rPr lang="ru-RU" sz="2400" b="1" dirty="0" smtClean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 Московской области.</a:t>
            </a:r>
          </a:p>
          <a:p>
            <a:r>
              <a:rPr lang="ru-RU" sz="2400" b="1" dirty="0" smtClean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Органы власти, МФЦ, Почта России</a:t>
            </a:r>
            <a:endParaRPr lang="en-US" sz="2400" b="1" dirty="0">
              <a:solidFill>
                <a:srgbClr val="1C48A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87442" y="1350906"/>
            <a:ext cx="11617378" cy="542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9875" indent="-2698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38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МФЦ</a:t>
            </a:r>
          </a:p>
          <a:p>
            <a:pPr marL="269875" indent="-2698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100" b="1" dirty="0">
              <a:solidFill>
                <a:schemeClr val="tx1">
                  <a:lumMod val="85000"/>
                  <a:lumOff val="1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269875" indent="-2698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5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0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отделений почтовой связи</a:t>
            </a:r>
          </a:p>
          <a:p>
            <a:pPr marL="269875" indent="-2698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100" b="1" dirty="0">
              <a:solidFill>
                <a:schemeClr val="tx1">
                  <a:lumMod val="85000"/>
                  <a:lumOff val="1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269875" indent="-2698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4 ОИВ: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Министерство социальной защиты населения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Главное архивное управление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Министерство сельского хозяйства и продовольствия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Министерство транспорта</a:t>
            </a:r>
          </a:p>
          <a:p>
            <a:pPr marL="269875" indent="-2698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100" b="1" dirty="0">
              <a:solidFill>
                <a:schemeClr val="tx1">
                  <a:lumMod val="85000"/>
                  <a:lumOff val="1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269875" indent="-2698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3 ОМСУ: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Городской округ Долгопрудный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Клинский муниципальный район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Щёлковский муниципальный район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7443" y="2038666"/>
            <a:ext cx="884227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7443" y="2698230"/>
            <a:ext cx="884227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87442" y="4901780"/>
            <a:ext cx="580868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ая фигурная скобка 10"/>
          <p:cNvSpPr/>
          <p:nvPr/>
        </p:nvSpPr>
        <p:spPr>
          <a:xfrm>
            <a:off x="5956091" y="1429973"/>
            <a:ext cx="202368" cy="4737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4" name="Правая фигурная скобка 43"/>
          <p:cNvSpPr/>
          <p:nvPr/>
        </p:nvSpPr>
        <p:spPr>
          <a:xfrm>
            <a:off x="5956091" y="2118076"/>
            <a:ext cx="202368" cy="4737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5" name="Правая фигурная скобка 44"/>
          <p:cNvSpPr/>
          <p:nvPr/>
        </p:nvSpPr>
        <p:spPr>
          <a:xfrm>
            <a:off x="5956091" y="2791203"/>
            <a:ext cx="202368" cy="38644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6293369" y="1437230"/>
            <a:ext cx="2766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Порядка </a:t>
            </a:r>
            <a:r>
              <a:rPr lang="ru-RU" sz="2000" b="1" u="sng" dirty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650</a:t>
            </a:r>
            <a:r>
              <a:rPr lang="ru-RU" sz="1600" b="1" dirty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 пользователей</a:t>
            </a: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6293369" y="2111783"/>
            <a:ext cx="2766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Порядка </a:t>
            </a:r>
            <a:r>
              <a:rPr lang="ru-RU" sz="2000" b="1" u="sng" dirty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100</a:t>
            </a:r>
            <a:r>
              <a:rPr lang="ru-RU" sz="1600" b="1" dirty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 пользователей</a:t>
            </a:r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293369" y="4048200"/>
            <a:ext cx="2778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Порядка </a:t>
            </a:r>
            <a:r>
              <a:rPr lang="ru-RU" sz="2000" b="1" u="sng" dirty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100</a:t>
            </a:r>
            <a:r>
              <a:rPr lang="ru-RU" sz="2000" b="1" dirty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dirty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пользователей</a:t>
            </a:r>
          </a:p>
        </p:txBody>
      </p: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6293369" y="4937165"/>
            <a:ext cx="28506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планируется подключить в ближайшее время еще</a:t>
            </a:r>
          </a:p>
          <a:p>
            <a:r>
              <a:rPr lang="ru-RU" sz="1600" b="1" dirty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порядка </a:t>
            </a:r>
            <a:r>
              <a:rPr lang="ru-RU" sz="2000" b="1" u="sng" dirty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150</a:t>
            </a:r>
            <a:r>
              <a:rPr lang="ru-RU" sz="2000" b="1" dirty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пользователей</a:t>
            </a: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7522039" y="45205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+</a:t>
            </a:r>
          </a:p>
        </p:txBody>
      </p:sp>
      <p:sp>
        <p:nvSpPr>
          <p:cNvPr id="54" name="Rectangle 2"/>
          <p:cNvSpPr/>
          <p:nvPr/>
        </p:nvSpPr>
        <p:spPr>
          <a:xfrm>
            <a:off x="1" y="1"/>
            <a:ext cx="9143999" cy="142851"/>
          </a:xfrm>
          <a:prstGeom prst="rect">
            <a:avLst/>
          </a:prstGeom>
          <a:solidFill>
            <a:srgbClr val="1B5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B9BD5"/>
              </a:solidFill>
            </a:endParaRPr>
          </a:p>
        </p:txBody>
      </p:sp>
      <p:pic>
        <p:nvPicPr>
          <p:cNvPr id="55" name="Рисунок 54" descr="Logo-for-print.png"/>
          <p:cNvPicPr>
            <a:picLocks noChangeAspect="1"/>
          </p:cNvPicPr>
          <p:nvPr/>
        </p:nvPicPr>
        <p:blipFill>
          <a:blip r:embed="rId2" cstate="print">
            <a:lum bright="50000"/>
          </a:blip>
          <a:stretch>
            <a:fillRect/>
          </a:stretch>
        </p:blipFill>
        <p:spPr>
          <a:xfrm>
            <a:off x="7072330" y="285728"/>
            <a:ext cx="1857388" cy="60130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36193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80"/>
    </mc:Choice>
    <mc:Fallback xmlns="">
      <p:transition spd="slow" advTm="1058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036" y="357170"/>
            <a:ext cx="708317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0638" indent="-20638"/>
            <a:r>
              <a:rPr lang="ru-RU" sz="2400" b="1" dirty="0" smtClean="0">
                <a:solidFill>
                  <a:srgbClr val="1C48A0"/>
                </a:solidFill>
                <a:ea typeface="Tahoma" pitchFamily="34" charset="0"/>
                <a:cs typeface="Tahoma" pitchFamily="34" charset="0"/>
              </a:rPr>
              <a:t>Наши решения</a:t>
            </a:r>
            <a:endParaRPr lang="en-US" sz="2400" b="1" dirty="0">
              <a:solidFill>
                <a:srgbClr val="1C48A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2036" y="1916832"/>
            <a:ext cx="867819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CSMS – client service management system </a:t>
            </a:r>
            <a:r>
              <a:rPr lang="ru-RU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(автоматизация управления внутренними и  внешними услугами организации)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АИС МФЦ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АИС ГОСУСЛУГИ (автоматизация предоставления государственных и муниципальных услуг в органах власти и органах местного самоуправления)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НСИ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КХД (корпоративное хранилище данных)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BI </a:t>
            </a:r>
            <a:r>
              <a:rPr lang="ru-RU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(бизнес аналитика)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Порталы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Решение для мониторинга инфраструктуры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>
                <a:solidFill>
                  <a:srgbClr val="333333"/>
                </a:solidFill>
                <a:latin typeface="Arial" panose="020B0604020202020204" pitchFamily="34" charset="0"/>
              </a:rPr>
              <a:t>ITAM / ITSM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СЭД</a:t>
            </a:r>
            <a:endParaRPr lang="ru-RU" dirty="0"/>
          </a:p>
        </p:txBody>
      </p:sp>
      <p:sp>
        <p:nvSpPr>
          <p:cNvPr id="10" name="Rectangle 2"/>
          <p:cNvSpPr/>
          <p:nvPr/>
        </p:nvSpPr>
        <p:spPr>
          <a:xfrm>
            <a:off x="1" y="1"/>
            <a:ext cx="9143999" cy="142851"/>
          </a:xfrm>
          <a:prstGeom prst="rect">
            <a:avLst/>
          </a:prstGeom>
          <a:solidFill>
            <a:srgbClr val="1B5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B9BD5"/>
              </a:solidFill>
            </a:endParaRPr>
          </a:p>
        </p:txBody>
      </p:sp>
      <p:pic>
        <p:nvPicPr>
          <p:cNvPr id="11" name="Рисунок 10" descr="Logo-for-print.png"/>
          <p:cNvPicPr>
            <a:picLocks noChangeAspect="1"/>
          </p:cNvPicPr>
          <p:nvPr/>
        </p:nvPicPr>
        <p:blipFill>
          <a:blip r:embed="rId3" cstate="print">
            <a:lum bright="50000"/>
          </a:blip>
          <a:stretch>
            <a:fillRect/>
          </a:stretch>
        </p:blipFill>
        <p:spPr>
          <a:xfrm>
            <a:off x="7072330" y="285728"/>
            <a:ext cx="1857388" cy="60130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30557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7414" y="2744713"/>
            <a:ext cx="8560866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az-Cyrl-AZ" sz="3600" b="1" dirty="0">
                <a:solidFill>
                  <a:srgbClr val="1C48A0"/>
                </a:solidFill>
                <a:ea typeface="Gulim"/>
                <a:cs typeface="Calibri"/>
              </a:rPr>
              <a:t>Спасибо за внимание</a:t>
            </a:r>
            <a:endParaRPr lang="en-US" sz="3600" b="1" dirty="0">
              <a:solidFill>
                <a:srgbClr val="1C48A0"/>
              </a:solidFill>
              <a:ea typeface="Gulim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0" y="5702300"/>
            <a:ext cx="9144000" cy="1155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Рисунок 9" descr="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03546"/>
            <a:ext cx="9143999" cy="295275"/>
          </a:xfrm>
          <a:prstGeom prst="rect">
            <a:avLst/>
          </a:prstGeom>
        </p:spPr>
      </p:pic>
      <p:pic>
        <p:nvPicPr>
          <p:cNvPr id="12" name="Рисунок 11" descr="Logo-for-pr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355" y="564846"/>
            <a:ext cx="2386571" cy="772621"/>
          </a:xfrm>
          <a:prstGeom prst="rect">
            <a:avLst/>
          </a:prstGeom>
        </p:spPr>
      </p:pic>
      <p:sp>
        <p:nvSpPr>
          <p:cNvPr id="13" name="Rectangle 2"/>
          <p:cNvSpPr/>
          <p:nvPr/>
        </p:nvSpPr>
        <p:spPr>
          <a:xfrm>
            <a:off x="1" y="1"/>
            <a:ext cx="9144000" cy="142852"/>
          </a:xfrm>
          <a:prstGeom prst="rect">
            <a:avLst/>
          </a:prstGeom>
          <a:solidFill>
            <a:srgbClr val="1B5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B9BD5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24600" y="5715016"/>
            <a:ext cx="2819400" cy="111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тел.: 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+7 (499) 703-39-66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/>
            </a:r>
            <a:b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</a:br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400" i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            </a:t>
            </a:r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+7 (8482) 554-771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e-mail:  </a:t>
            </a:r>
            <a:r>
              <a:rPr lang="en-US" sz="1400" i="1" u="sng" dirty="0" smtClean="0">
                <a:solidFill>
                  <a:srgbClr val="0070C0"/>
                </a:solidFill>
                <a:latin typeface="Trebuchet MS" pitchFamily="34" charset="0"/>
              </a:rPr>
              <a:t>info@osslabs.ru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сайт: 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400" i="1" u="sng" dirty="0" smtClean="0">
                <a:solidFill>
                  <a:srgbClr val="0070C0"/>
                </a:solidFill>
                <a:latin typeface="Trebuchet MS" pitchFamily="34" charset="0"/>
              </a:rPr>
              <a:t>osslabs.ru</a:t>
            </a:r>
            <a:r>
              <a:rPr lang="ru-RU" dirty="0" smtClean="0">
                <a:latin typeface="Trebuchet MS" pitchFamily="34" charset="0"/>
              </a:rPr>
              <a:t> </a:t>
            </a:r>
            <a:endParaRPr lang="ru-RU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8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6756</TotalTime>
  <Words>265</Words>
  <Application>Microsoft Office PowerPoint</Application>
  <PresentationFormat>Экран (4:3)</PresentationFormat>
  <Paragraphs>68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Gulim</vt:lpstr>
      <vt:lpstr>Arial</vt:lpstr>
      <vt:lpstr>Calibri</vt:lpstr>
      <vt:lpstr>Tahoma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Котов</dc:creator>
  <cp:lastModifiedBy>Котов Алексей</cp:lastModifiedBy>
  <cp:revision>261</cp:revision>
  <dcterms:created xsi:type="dcterms:W3CDTF">2013-05-29T07:44:58Z</dcterms:created>
  <dcterms:modified xsi:type="dcterms:W3CDTF">2014-10-13T08:09:15Z</dcterms:modified>
</cp:coreProperties>
</file>