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95" r:id="rId3"/>
    <p:sldId id="308" r:id="rId4"/>
    <p:sldId id="331" r:id="rId5"/>
    <p:sldId id="332" r:id="rId6"/>
    <p:sldId id="333" r:id="rId7"/>
    <p:sldId id="317" r:id="rId8"/>
    <p:sldId id="334" r:id="rId9"/>
    <p:sldId id="318" r:id="rId10"/>
    <p:sldId id="319" r:id="rId11"/>
    <p:sldId id="287" r:id="rId12"/>
    <p:sldId id="321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5" r:id="rId21"/>
    <p:sldId id="297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D9EFF"/>
    <a:srgbClr val="DB3535"/>
    <a:srgbClr val="412F2F"/>
    <a:srgbClr val="35302E"/>
    <a:srgbClr val="D9DBDC"/>
    <a:srgbClr val="5B5856"/>
    <a:srgbClr val="C12323"/>
    <a:srgbClr val="261C1C"/>
    <a:srgbClr val="E99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1562" autoAdjust="0"/>
  </p:normalViewPr>
  <p:slideViewPr>
    <p:cSldViewPr>
      <p:cViewPr varScale="1">
        <p:scale>
          <a:sx n="108" d="100"/>
          <a:sy n="108" d="100"/>
        </p:scale>
        <p:origin x="744" y="77"/>
      </p:cViewPr>
      <p:guideLst>
        <p:guide orient="horz" pos="1620"/>
        <p:guide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A0A22-E65D-468B-B2DC-3FB6ECB336EC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CC0B1A-19E1-4A36-931F-1ED502FDF55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u="none" dirty="0" smtClean="0">
              <a:solidFill>
                <a:schemeClr val="bg2"/>
              </a:solidFill>
            </a:rPr>
            <a:t>Цели </a:t>
          </a:r>
          <a:r>
            <a:rPr lang="ru-RU" sz="2000" b="1" i="0" u="none" dirty="0" smtClean="0">
              <a:solidFill>
                <a:schemeClr val="bg2"/>
              </a:solidFill>
            </a:rPr>
            <a:t>пользователя</a:t>
          </a:r>
          <a:endParaRPr lang="ru-RU" sz="2000" b="1" dirty="0">
            <a:solidFill>
              <a:schemeClr val="bg2"/>
            </a:solidFill>
          </a:endParaRPr>
        </a:p>
      </dgm:t>
    </dgm:pt>
    <dgm:pt modelId="{DE182541-CEBB-4938-A53F-EE01260E0371}" type="parTrans" cxnId="{D9F2D772-3A5A-4E18-A220-A971C7320FA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58F3D91-3B8E-40C8-8AE3-76F316EF2E07}" type="sibTrans" cxnId="{D9F2D772-3A5A-4E18-A220-A971C7320FA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9D35066-8593-417B-AB5B-63E0588FDEB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i="0" u="none" dirty="0" smtClean="0">
              <a:solidFill>
                <a:schemeClr val="tx2"/>
              </a:solidFill>
            </a:rPr>
            <a:t>Население - ...</a:t>
          </a:r>
          <a:endParaRPr lang="ru-RU" dirty="0">
            <a:solidFill>
              <a:schemeClr val="tx2"/>
            </a:solidFill>
          </a:endParaRPr>
        </a:p>
      </dgm:t>
    </dgm:pt>
    <dgm:pt modelId="{6199355B-BC7F-49C6-8058-24B775A6F561}" type="parTrans" cxnId="{45FEBC34-6BF2-4A9F-99EE-0F6E6B91B9A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742CEBE-C436-4AA1-94DF-D09A88F79B06}" type="sibTrans" cxnId="{45FEBC34-6BF2-4A9F-99EE-0F6E6B91B9A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0BDBC3A-3CBE-45FD-A261-B1F796E7C8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u="none" dirty="0" smtClean="0">
              <a:solidFill>
                <a:schemeClr val="bg2"/>
              </a:solidFill>
            </a:rPr>
            <a:t>Цели </a:t>
          </a:r>
          <a:r>
            <a:rPr lang="ru-RU" sz="2000" b="1" i="0" u="none" dirty="0" smtClean="0">
              <a:solidFill>
                <a:schemeClr val="bg2"/>
              </a:solidFill>
            </a:rPr>
            <a:t>отрасли</a:t>
          </a:r>
          <a:endParaRPr lang="ru-RU" sz="2000" b="1" dirty="0">
            <a:solidFill>
              <a:schemeClr val="bg2"/>
            </a:solidFill>
          </a:endParaRPr>
        </a:p>
      </dgm:t>
    </dgm:pt>
    <dgm:pt modelId="{FDFE51A3-D968-4314-BA80-D468B36A5DA7}" type="parTrans" cxnId="{C433D90C-1C25-4E8C-9ACE-AAB575F7180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B626759-C8B5-4C99-A8DE-50E3C72D7033}" type="sibTrans" cxnId="{C433D90C-1C25-4E8C-9ACE-AAB575F7180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AF6DBDB-1E43-462A-84AA-F9CF578BFDB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u="none" dirty="0" smtClean="0">
              <a:solidFill>
                <a:schemeClr val="bg2"/>
              </a:solidFill>
            </a:rPr>
            <a:t>Внешние факторы</a:t>
          </a:r>
          <a:endParaRPr lang="ru-RU" sz="2000" b="1" dirty="0">
            <a:solidFill>
              <a:schemeClr val="bg2"/>
            </a:solidFill>
          </a:endParaRPr>
        </a:p>
      </dgm:t>
    </dgm:pt>
    <dgm:pt modelId="{9E40537E-77F0-4C6C-9FBF-868B4D2870D8}" type="parTrans" cxnId="{AEA21F65-C82D-44A0-AE3E-790ED5AD578A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43F4152-7A5B-46EA-B573-9B229B4CE099}" type="sibTrans" cxnId="{AEA21F65-C82D-44A0-AE3E-790ED5AD578A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0193494-231A-4584-B4C5-D70D779636A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i="0" u="none" smtClean="0">
              <a:solidFill>
                <a:schemeClr val="tx2"/>
              </a:solidFill>
            </a:rPr>
            <a:t>Нормативные документы - …</a:t>
          </a:r>
          <a:endParaRPr lang="ru-RU" sz="1600" dirty="0">
            <a:solidFill>
              <a:schemeClr val="tx2"/>
            </a:solidFill>
          </a:endParaRPr>
        </a:p>
      </dgm:t>
    </dgm:pt>
    <dgm:pt modelId="{7A8C63FD-4C45-43B2-A14B-FB0BE42AB437}" type="parTrans" cxnId="{EFF08BAF-8A66-4D1B-914F-47567CA8BFD2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5EEEB20-9C80-4495-9E66-F5B26DCE0E46}" type="sibTrans" cxnId="{EFF08BAF-8A66-4D1B-914F-47567CA8BFD2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E33A446-8970-4F1E-99BC-FBBF9A20E3B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i="0" u="none" dirty="0" smtClean="0">
              <a:solidFill>
                <a:schemeClr val="tx2"/>
              </a:solidFill>
            </a:rPr>
            <a:t>Сотрудник - …</a:t>
          </a:r>
          <a:endParaRPr lang="ru-RU" dirty="0">
            <a:solidFill>
              <a:schemeClr val="tx2"/>
            </a:solidFill>
          </a:endParaRPr>
        </a:p>
      </dgm:t>
    </dgm:pt>
    <dgm:pt modelId="{9005F0C3-4690-40F6-BEB2-EF5F4CF6C6CE}" type="parTrans" cxnId="{57AFE456-1263-4220-9A68-3C215BAEA0C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E41729B-09A0-47AB-AE77-5490855BC001}" type="sibTrans" cxnId="{57AFE456-1263-4220-9A68-3C215BAEA0C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B72F7E7-F90B-4F9E-AEE8-EE6DF42B926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i="0" u="none" dirty="0" smtClean="0">
              <a:solidFill>
                <a:schemeClr val="tx2"/>
              </a:solidFill>
            </a:rPr>
            <a:t>Руководитель учреждения- …</a:t>
          </a:r>
          <a:endParaRPr lang="ru-RU" dirty="0">
            <a:solidFill>
              <a:schemeClr val="tx2"/>
            </a:solidFill>
          </a:endParaRPr>
        </a:p>
      </dgm:t>
    </dgm:pt>
    <dgm:pt modelId="{F3E32097-9D33-47A4-801E-416D86D3A9C7}" type="parTrans" cxnId="{F899E1F5-7C04-44DF-8EC2-9ADE38388CF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D08CC69-D8DC-4B31-8136-33B0DFB2677C}" type="sibTrans" cxnId="{F899E1F5-7C04-44DF-8EC2-9ADE38388CF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88D0D8B-D417-41F6-BC9B-B5F9A47643F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i="0" u="none" dirty="0" smtClean="0">
              <a:solidFill>
                <a:schemeClr val="tx2"/>
              </a:solidFill>
            </a:rPr>
            <a:t>Руководитель отрасли - …</a:t>
          </a:r>
          <a:endParaRPr lang="ru-RU" dirty="0">
            <a:solidFill>
              <a:schemeClr val="tx2"/>
            </a:solidFill>
          </a:endParaRPr>
        </a:p>
      </dgm:t>
    </dgm:pt>
    <dgm:pt modelId="{7710AFED-714B-481C-9FD0-2FB10CA70144}" type="parTrans" cxnId="{8736ADCE-B93B-40A2-8D3C-A8684DBB9B2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C093B04-AED8-4D03-A9AF-A8C2BDD83CC7}" type="sibTrans" cxnId="{8736ADCE-B93B-40A2-8D3C-A8684DBB9B2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9C85279-48EF-485A-B97F-CC4082C646C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i="0" u="none" dirty="0" smtClean="0">
              <a:solidFill>
                <a:schemeClr val="tx2"/>
              </a:solidFill>
            </a:rPr>
            <a:t>Руководитель муниципалитета - ..</a:t>
          </a:r>
          <a:endParaRPr lang="ru-RU" dirty="0">
            <a:solidFill>
              <a:schemeClr val="tx2"/>
            </a:solidFill>
          </a:endParaRPr>
        </a:p>
      </dgm:t>
    </dgm:pt>
    <dgm:pt modelId="{0E909C7F-2E4B-4511-97DD-BECBFE55F334}" type="parTrans" cxnId="{3AB7BBB0-31A5-4DDF-8B66-AC7C8A573FF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8C256F7-0698-4683-AAED-5DDA10968777}" type="sibTrans" cxnId="{3AB7BBB0-31A5-4DDF-8B66-AC7C8A573FF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2DAFADA-B830-4412-9010-132FC710D8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i="0" u="none" smtClean="0">
              <a:solidFill>
                <a:schemeClr val="tx2"/>
              </a:solidFill>
            </a:rPr>
            <a:t>Экономические факторы - …</a:t>
          </a:r>
          <a:endParaRPr lang="ru-RU" sz="1600" dirty="0">
            <a:solidFill>
              <a:schemeClr val="tx2"/>
            </a:solidFill>
          </a:endParaRPr>
        </a:p>
      </dgm:t>
    </dgm:pt>
    <dgm:pt modelId="{BE36A9D2-99F3-476E-B789-4A8DF71FD3B2}" type="parTrans" cxnId="{EBA884A6-F657-4ED3-8C1D-B37B65A971B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2C50401-A1F2-491D-B909-BE4AF035E995}" type="sibTrans" cxnId="{EBA884A6-F657-4ED3-8C1D-B37B65A971B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8CB27C56-CD5F-4051-9872-A9B438C270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i="0" u="none" smtClean="0">
              <a:solidFill>
                <a:schemeClr val="tx2"/>
              </a:solidFill>
            </a:rPr>
            <a:t>Социальные факторы - …</a:t>
          </a:r>
          <a:endParaRPr lang="ru-RU" sz="1600" dirty="0">
            <a:solidFill>
              <a:schemeClr val="tx2"/>
            </a:solidFill>
          </a:endParaRPr>
        </a:p>
      </dgm:t>
    </dgm:pt>
    <dgm:pt modelId="{8C1D9E61-C58A-4FB4-B83A-E29D7D48C944}" type="parTrans" cxnId="{7C4E3044-7AF8-4387-B53A-DD9ADCD60CE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ED7D98B-5D2E-416C-B047-974FE187A8F1}" type="sibTrans" cxnId="{7C4E3044-7AF8-4387-B53A-DD9ADCD60CE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50FED25-C72C-4E65-BEB4-90B7578F1302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Образование - …</a:t>
          </a:r>
          <a:endParaRPr lang="ru-RU" dirty="0">
            <a:solidFill>
              <a:schemeClr val="tx2"/>
            </a:solidFill>
          </a:endParaRPr>
        </a:p>
      </dgm:t>
    </dgm:pt>
    <dgm:pt modelId="{7487319E-1EA1-4764-B73E-33504334AFFF}" type="parTrans" cxnId="{36B71908-C448-44E2-99B2-012690CBF1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558D403-D7B7-405C-BC85-DA934E596478}" type="sibTrans" cxnId="{36B71908-C448-44E2-99B2-012690CBF1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0AE2FD5-82B3-4E2E-8FBD-EE65062712B9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Культура - …</a:t>
          </a:r>
          <a:endParaRPr lang="ru-RU" dirty="0">
            <a:solidFill>
              <a:schemeClr val="tx2"/>
            </a:solidFill>
          </a:endParaRPr>
        </a:p>
      </dgm:t>
    </dgm:pt>
    <dgm:pt modelId="{F611501F-05F9-4B44-94F7-C066F3DBC9ED}" type="parTrans" cxnId="{A6C729B8-C208-4E9C-92B4-56832B8457F0}">
      <dgm:prSet/>
      <dgm:spPr/>
      <dgm:t>
        <a:bodyPr/>
        <a:lstStyle/>
        <a:p>
          <a:endParaRPr lang="ru-RU"/>
        </a:p>
      </dgm:t>
    </dgm:pt>
    <dgm:pt modelId="{00E5CD3B-53D2-4497-8999-979FE2A49969}" type="sibTrans" cxnId="{A6C729B8-C208-4E9C-92B4-56832B8457F0}">
      <dgm:prSet/>
      <dgm:spPr/>
      <dgm:t>
        <a:bodyPr/>
        <a:lstStyle/>
        <a:p>
          <a:endParaRPr lang="ru-RU"/>
        </a:p>
      </dgm:t>
    </dgm:pt>
    <dgm:pt modelId="{73A93626-C821-45F0-9A28-AC3EF479CEFA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Спорт - …</a:t>
          </a:r>
          <a:endParaRPr lang="ru-RU" dirty="0">
            <a:solidFill>
              <a:schemeClr val="tx2"/>
            </a:solidFill>
          </a:endParaRPr>
        </a:p>
      </dgm:t>
    </dgm:pt>
    <dgm:pt modelId="{F80136D1-303D-4C6E-BC2A-48FC6175BBE9}" type="parTrans" cxnId="{828300DC-90B9-4E82-9636-FEADAC8E4C40}">
      <dgm:prSet/>
      <dgm:spPr/>
      <dgm:t>
        <a:bodyPr/>
        <a:lstStyle/>
        <a:p>
          <a:endParaRPr lang="ru-RU"/>
        </a:p>
      </dgm:t>
    </dgm:pt>
    <dgm:pt modelId="{BEA23E5C-8358-4061-BA74-489CA99B25E6}" type="sibTrans" cxnId="{828300DC-90B9-4E82-9636-FEADAC8E4C40}">
      <dgm:prSet/>
      <dgm:spPr/>
      <dgm:t>
        <a:bodyPr/>
        <a:lstStyle/>
        <a:p>
          <a:endParaRPr lang="ru-RU"/>
        </a:p>
      </dgm:t>
    </dgm:pt>
    <dgm:pt modelId="{E1821F97-378C-4429-A0C6-EB36F2C53B81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…</a:t>
          </a:r>
          <a:endParaRPr lang="ru-RU" dirty="0">
            <a:solidFill>
              <a:schemeClr val="tx2"/>
            </a:solidFill>
          </a:endParaRPr>
        </a:p>
      </dgm:t>
    </dgm:pt>
    <dgm:pt modelId="{B9ED6341-0828-4A84-9BE8-248CA45DBBE3}" type="parTrans" cxnId="{13BBF1C3-5522-48FC-9422-0732107E1C11}">
      <dgm:prSet/>
      <dgm:spPr/>
      <dgm:t>
        <a:bodyPr/>
        <a:lstStyle/>
        <a:p>
          <a:endParaRPr lang="ru-RU"/>
        </a:p>
      </dgm:t>
    </dgm:pt>
    <dgm:pt modelId="{79BC92DE-4B02-4358-A03A-D4ED151B9223}" type="sibTrans" cxnId="{13BBF1C3-5522-48FC-9422-0732107E1C11}">
      <dgm:prSet/>
      <dgm:spPr/>
      <dgm:t>
        <a:bodyPr/>
        <a:lstStyle/>
        <a:p>
          <a:endParaRPr lang="ru-RU"/>
        </a:p>
      </dgm:t>
    </dgm:pt>
    <dgm:pt modelId="{8A8DEBAC-308B-4D8B-ADE6-135191BB65A3}" type="pres">
      <dgm:prSet presAssocID="{60DA0A22-E65D-468B-B2DC-3FB6ECB336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B71B2C-511A-49D6-8D0A-9530502B63AD}" type="pres">
      <dgm:prSet presAssocID="{40CC0B1A-19E1-4A36-931F-1ED502FDF552}" presName="composite" presStyleCnt="0"/>
      <dgm:spPr/>
      <dgm:t>
        <a:bodyPr/>
        <a:lstStyle/>
        <a:p>
          <a:endParaRPr lang="ru-RU"/>
        </a:p>
      </dgm:t>
    </dgm:pt>
    <dgm:pt modelId="{790A0658-ABE2-4F46-BF09-427AD54BC4AB}" type="pres">
      <dgm:prSet presAssocID="{40CC0B1A-19E1-4A36-931F-1ED502FDF5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F8FD7-1CC1-45CD-952E-7BBE6595645E}" type="pres">
      <dgm:prSet presAssocID="{40CC0B1A-19E1-4A36-931F-1ED502FDF55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5099-61AE-4E8A-8CB5-8C47394DCCBB}" type="pres">
      <dgm:prSet presAssocID="{258F3D91-3B8E-40C8-8AE3-76F316EF2E07}" presName="space" presStyleCnt="0"/>
      <dgm:spPr/>
      <dgm:t>
        <a:bodyPr/>
        <a:lstStyle/>
        <a:p>
          <a:endParaRPr lang="ru-RU"/>
        </a:p>
      </dgm:t>
    </dgm:pt>
    <dgm:pt modelId="{062A864D-E3CF-4556-B409-0A904FAD9C25}" type="pres">
      <dgm:prSet presAssocID="{D0BDBC3A-3CBE-45FD-A261-B1F796E7C876}" presName="composite" presStyleCnt="0"/>
      <dgm:spPr/>
      <dgm:t>
        <a:bodyPr/>
        <a:lstStyle/>
        <a:p>
          <a:endParaRPr lang="ru-RU"/>
        </a:p>
      </dgm:t>
    </dgm:pt>
    <dgm:pt modelId="{FC5A8921-8A4D-4A1E-BE4F-38FE236E5A8D}" type="pres">
      <dgm:prSet presAssocID="{D0BDBC3A-3CBE-45FD-A261-B1F796E7C8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38D6F-8A89-42F9-B719-375E8A87B3C4}" type="pres">
      <dgm:prSet presAssocID="{D0BDBC3A-3CBE-45FD-A261-B1F796E7C87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A38F3-1520-46D9-BF7A-87B399782972}" type="pres">
      <dgm:prSet presAssocID="{0B626759-C8B5-4C99-A8DE-50E3C72D7033}" presName="space" presStyleCnt="0"/>
      <dgm:spPr/>
      <dgm:t>
        <a:bodyPr/>
        <a:lstStyle/>
        <a:p>
          <a:endParaRPr lang="ru-RU"/>
        </a:p>
      </dgm:t>
    </dgm:pt>
    <dgm:pt modelId="{66A898DA-4F38-4620-A865-B0906ED84B4E}" type="pres">
      <dgm:prSet presAssocID="{7AF6DBDB-1E43-462A-84AA-F9CF578BFDB5}" presName="composite" presStyleCnt="0"/>
      <dgm:spPr/>
      <dgm:t>
        <a:bodyPr/>
        <a:lstStyle/>
        <a:p>
          <a:endParaRPr lang="ru-RU"/>
        </a:p>
      </dgm:t>
    </dgm:pt>
    <dgm:pt modelId="{97C2CE72-8D88-44B0-ADD7-52064F355566}" type="pres">
      <dgm:prSet presAssocID="{7AF6DBDB-1E43-462A-84AA-F9CF578BFD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B72A9-81C2-4AD5-94BC-5738528533A9}" type="pres">
      <dgm:prSet presAssocID="{7AF6DBDB-1E43-462A-84AA-F9CF578BFDB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08BAF-8A66-4D1B-914F-47567CA8BFD2}" srcId="{7AF6DBDB-1E43-462A-84AA-F9CF578BFDB5}" destId="{A0193494-231A-4584-B4C5-D70D779636A3}" srcOrd="0" destOrd="0" parTransId="{7A8C63FD-4C45-43B2-A14B-FB0BE42AB437}" sibTransId="{05EEEB20-9C80-4495-9E66-F5B26DCE0E46}"/>
    <dgm:cxn modelId="{8736ADCE-B93B-40A2-8D3C-A8684DBB9B29}" srcId="{40CC0B1A-19E1-4A36-931F-1ED502FDF552}" destId="{D88D0D8B-D417-41F6-BC9B-B5F9A47643FF}" srcOrd="3" destOrd="0" parTransId="{7710AFED-714B-481C-9FD0-2FB10CA70144}" sibTransId="{2C093B04-AED8-4D03-A9AF-A8C2BDD83CC7}"/>
    <dgm:cxn modelId="{A6C729B8-C208-4E9C-92B4-56832B8457F0}" srcId="{D0BDBC3A-3CBE-45FD-A261-B1F796E7C876}" destId="{E0AE2FD5-82B3-4E2E-8FBD-EE65062712B9}" srcOrd="1" destOrd="0" parTransId="{F611501F-05F9-4B44-94F7-C066F3DBC9ED}" sibTransId="{00E5CD3B-53D2-4497-8999-979FE2A49969}"/>
    <dgm:cxn modelId="{3AB7BBB0-31A5-4DDF-8B66-AC7C8A573FF0}" srcId="{40CC0B1A-19E1-4A36-931F-1ED502FDF552}" destId="{09C85279-48EF-485A-B97F-CC4082C646C5}" srcOrd="4" destOrd="0" parTransId="{0E909C7F-2E4B-4511-97DD-BECBFE55F334}" sibTransId="{E8C256F7-0698-4683-AAED-5DDA10968777}"/>
    <dgm:cxn modelId="{AEA21F65-C82D-44A0-AE3E-790ED5AD578A}" srcId="{60DA0A22-E65D-468B-B2DC-3FB6ECB336EC}" destId="{7AF6DBDB-1E43-462A-84AA-F9CF578BFDB5}" srcOrd="2" destOrd="0" parTransId="{9E40537E-77F0-4C6C-9FBF-868B4D2870D8}" sibTransId="{643F4152-7A5B-46EA-B573-9B229B4CE099}"/>
    <dgm:cxn modelId="{57AFE456-1263-4220-9A68-3C215BAEA0CD}" srcId="{40CC0B1A-19E1-4A36-931F-1ED502FDF552}" destId="{7E33A446-8970-4F1E-99BC-FBBF9A20E3B9}" srcOrd="1" destOrd="0" parTransId="{9005F0C3-4690-40F6-BEB2-EF5F4CF6C6CE}" sibTransId="{DE41729B-09A0-47AB-AE77-5490855BC001}"/>
    <dgm:cxn modelId="{925FBB50-ED97-4760-B99A-8F2C04EEF5AA}" type="presOf" srcId="{D0BDBC3A-3CBE-45FD-A261-B1F796E7C876}" destId="{FC5A8921-8A4D-4A1E-BE4F-38FE236E5A8D}" srcOrd="0" destOrd="0" presId="urn:microsoft.com/office/officeart/2005/8/layout/hList1"/>
    <dgm:cxn modelId="{B138FE31-2C22-4DC5-BA98-A9398B8BA4B4}" type="presOf" srcId="{7E33A446-8970-4F1E-99BC-FBBF9A20E3B9}" destId="{960F8FD7-1CC1-45CD-952E-7BBE6595645E}" srcOrd="0" destOrd="1" presId="urn:microsoft.com/office/officeart/2005/8/layout/hList1"/>
    <dgm:cxn modelId="{189F7D97-C6D6-48C2-BF03-D0BFB68B0914}" type="presOf" srcId="{7AF6DBDB-1E43-462A-84AA-F9CF578BFDB5}" destId="{97C2CE72-8D88-44B0-ADD7-52064F355566}" srcOrd="0" destOrd="0" presId="urn:microsoft.com/office/officeart/2005/8/layout/hList1"/>
    <dgm:cxn modelId="{45FEBC34-6BF2-4A9F-99EE-0F6E6B91B9AF}" srcId="{40CC0B1A-19E1-4A36-931F-1ED502FDF552}" destId="{F9D35066-8593-417B-AB5B-63E0588FDEBE}" srcOrd="0" destOrd="0" parTransId="{6199355B-BC7F-49C6-8058-24B775A6F561}" sibTransId="{A742CEBE-C436-4AA1-94DF-D09A88F79B06}"/>
    <dgm:cxn modelId="{B68E2808-138B-4B44-B260-5579B95D3309}" type="presOf" srcId="{F9D35066-8593-417B-AB5B-63E0588FDEBE}" destId="{960F8FD7-1CC1-45CD-952E-7BBE6595645E}" srcOrd="0" destOrd="0" presId="urn:microsoft.com/office/officeart/2005/8/layout/hList1"/>
    <dgm:cxn modelId="{828300DC-90B9-4E82-9636-FEADAC8E4C40}" srcId="{D0BDBC3A-3CBE-45FD-A261-B1F796E7C876}" destId="{73A93626-C821-45F0-9A28-AC3EF479CEFA}" srcOrd="2" destOrd="0" parTransId="{F80136D1-303D-4C6E-BC2A-48FC6175BBE9}" sibTransId="{BEA23E5C-8358-4061-BA74-489CA99B25E6}"/>
    <dgm:cxn modelId="{2D488F4B-BF5D-4F2A-86E6-7BDA7B1F3AD4}" type="presOf" srcId="{60DA0A22-E65D-468B-B2DC-3FB6ECB336EC}" destId="{8A8DEBAC-308B-4D8B-ADE6-135191BB65A3}" srcOrd="0" destOrd="0" presId="urn:microsoft.com/office/officeart/2005/8/layout/hList1"/>
    <dgm:cxn modelId="{E4FD98A8-3507-43F6-B1CC-8E06002F2CD2}" type="presOf" srcId="{550FED25-C72C-4E65-BEB4-90B7578F1302}" destId="{4EE38D6F-8A89-42F9-B719-375E8A87B3C4}" srcOrd="0" destOrd="0" presId="urn:microsoft.com/office/officeart/2005/8/layout/hList1"/>
    <dgm:cxn modelId="{F899E1F5-7C04-44DF-8EC2-9ADE38388CF8}" srcId="{40CC0B1A-19E1-4A36-931F-1ED502FDF552}" destId="{6B72F7E7-F90B-4F9E-AEE8-EE6DF42B9269}" srcOrd="2" destOrd="0" parTransId="{F3E32097-9D33-47A4-801E-416D86D3A9C7}" sibTransId="{5D08CC69-D8DC-4B31-8136-33B0DFB2677C}"/>
    <dgm:cxn modelId="{F58ECC9F-DF21-4AC0-9462-BE3AFA91E4C3}" type="presOf" srcId="{E2DAFADA-B830-4412-9010-132FC710D8C5}" destId="{691B72A9-81C2-4AD5-94BC-5738528533A9}" srcOrd="0" destOrd="1" presId="urn:microsoft.com/office/officeart/2005/8/layout/hList1"/>
    <dgm:cxn modelId="{D9F2D772-3A5A-4E18-A220-A971C7320FAD}" srcId="{60DA0A22-E65D-468B-B2DC-3FB6ECB336EC}" destId="{40CC0B1A-19E1-4A36-931F-1ED502FDF552}" srcOrd="0" destOrd="0" parTransId="{DE182541-CEBB-4938-A53F-EE01260E0371}" sibTransId="{258F3D91-3B8E-40C8-8AE3-76F316EF2E07}"/>
    <dgm:cxn modelId="{C2513152-FB64-4146-B3E8-EF4C81DAF787}" type="presOf" srcId="{A0193494-231A-4584-B4C5-D70D779636A3}" destId="{691B72A9-81C2-4AD5-94BC-5738528533A9}" srcOrd="0" destOrd="0" presId="urn:microsoft.com/office/officeart/2005/8/layout/hList1"/>
    <dgm:cxn modelId="{13BBF1C3-5522-48FC-9422-0732107E1C11}" srcId="{D0BDBC3A-3CBE-45FD-A261-B1F796E7C876}" destId="{E1821F97-378C-4429-A0C6-EB36F2C53B81}" srcOrd="3" destOrd="0" parTransId="{B9ED6341-0828-4A84-9BE8-248CA45DBBE3}" sibTransId="{79BC92DE-4B02-4358-A03A-D4ED151B9223}"/>
    <dgm:cxn modelId="{61917151-5425-4808-9A94-2DE0B08EB814}" type="presOf" srcId="{D88D0D8B-D417-41F6-BC9B-B5F9A47643FF}" destId="{960F8FD7-1CC1-45CD-952E-7BBE6595645E}" srcOrd="0" destOrd="3" presId="urn:microsoft.com/office/officeart/2005/8/layout/hList1"/>
    <dgm:cxn modelId="{C433D90C-1C25-4E8C-9ACE-AAB575F7180B}" srcId="{60DA0A22-E65D-468B-B2DC-3FB6ECB336EC}" destId="{D0BDBC3A-3CBE-45FD-A261-B1F796E7C876}" srcOrd="1" destOrd="0" parTransId="{FDFE51A3-D968-4314-BA80-D468B36A5DA7}" sibTransId="{0B626759-C8B5-4C99-A8DE-50E3C72D7033}"/>
    <dgm:cxn modelId="{E02AC290-C58D-48FD-A733-3560A9C06578}" type="presOf" srcId="{8CB27C56-CD5F-4051-9872-A9B438C27081}" destId="{691B72A9-81C2-4AD5-94BC-5738528533A9}" srcOrd="0" destOrd="2" presId="urn:microsoft.com/office/officeart/2005/8/layout/hList1"/>
    <dgm:cxn modelId="{EBF67109-4892-41B3-B771-D93E23578D09}" type="presOf" srcId="{E0AE2FD5-82B3-4E2E-8FBD-EE65062712B9}" destId="{4EE38D6F-8A89-42F9-B719-375E8A87B3C4}" srcOrd="0" destOrd="1" presId="urn:microsoft.com/office/officeart/2005/8/layout/hList1"/>
    <dgm:cxn modelId="{36B71908-C448-44E2-99B2-012690CBF14F}" srcId="{D0BDBC3A-3CBE-45FD-A261-B1F796E7C876}" destId="{550FED25-C72C-4E65-BEB4-90B7578F1302}" srcOrd="0" destOrd="0" parTransId="{7487319E-1EA1-4764-B73E-33504334AFFF}" sibTransId="{6558D403-D7B7-405C-BC85-DA934E596478}"/>
    <dgm:cxn modelId="{E5ACFE19-DF56-437B-8B10-EC0BB51EB953}" type="presOf" srcId="{6B72F7E7-F90B-4F9E-AEE8-EE6DF42B9269}" destId="{960F8FD7-1CC1-45CD-952E-7BBE6595645E}" srcOrd="0" destOrd="2" presId="urn:microsoft.com/office/officeart/2005/8/layout/hList1"/>
    <dgm:cxn modelId="{98A9D82C-0DF9-4B38-AF57-A3189217B2C7}" type="presOf" srcId="{40CC0B1A-19E1-4A36-931F-1ED502FDF552}" destId="{790A0658-ABE2-4F46-BF09-427AD54BC4AB}" srcOrd="0" destOrd="0" presId="urn:microsoft.com/office/officeart/2005/8/layout/hList1"/>
    <dgm:cxn modelId="{7C4E3044-7AF8-4387-B53A-DD9ADCD60CE1}" srcId="{7AF6DBDB-1E43-462A-84AA-F9CF578BFDB5}" destId="{8CB27C56-CD5F-4051-9872-A9B438C27081}" srcOrd="2" destOrd="0" parTransId="{8C1D9E61-C58A-4FB4-B83A-E29D7D48C944}" sibTransId="{FED7D98B-5D2E-416C-B047-974FE187A8F1}"/>
    <dgm:cxn modelId="{E27BDC9B-BB0A-47F2-856D-BB4C91D158D9}" type="presOf" srcId="{09C85279-48EF-485A-B97F-CC4082C646C5}" destId="{960F8FD7-1CC1-45CD-952E-7BBE6595645E}" srcOrd="0" destOrd="4" presId="urn:microsoft.com/office/officeart/2005/8/layout/hList1"/>
    <dgm:cxn modelId="{EBA884A6-F657-4ED3-8C1D-B37B65A971B9}" srcId="{7AF6DBDB-1E43-462A-84AA-F9CF578BFDB5}" destId="{E2DAFADA-B830-4412-9010-132FC710D8C5}" srcOrd="1" destOrd="0" parTransId="{BE36A9D2-99F3-476E-B789-4A8DF71FD3B2}" sibTransId="{52C50401-A1F2-491D-B909-BE4AF035E995}"/>
    <dgm:cxn modelId="{AC08FA3A-F3DA-4FCD-8850-ABB53827F236}" type="presOf" srcId="{73A93626-C821-45F0-9A28-AC3EF479CEFA}" destId="{4EE38D6F-8A89-42F9-B719-375E8A87B3C4}" srcOrd="0" destOrd="2" presId="urn:microsoft.com/office/officeart/2005/8/layout/hList1"/>
    <dgm:cxn modelId="{51AD625F-C56B-4B41-9B5A-89940CADFCEC}" type="presOf" srcId="{E1821F97-378C-4429-A0C6-EB36F2C53B81}" destId="{4EE38D6F-8A89-42F9-B719-375E8A87B3C4}" srcOrd="0" destOrd="3" presId="urn:microsoft.com/office/officeart/2005/8/layout/hList1"/>
    <dgm:cxn modelId="{6E427B5E-3A0B-4A49-B202-E7D16CD77BB3}" type="presParOf" srcId="{8A8DEBAC-308B-4D8B-ADE6-135191BB65A3}" destId="{02B71B2C-511A-49D6-8D0A-9530502B63AD}" srcOrd="0" destOrd="0" presId="urn:microsoft.com/office/officeart/2005/8/layout/hList1"/>
    <dgm:cxn modelId="{D7AA5DB0-9C84-4843-BF82-C23D9D800B33}" type="presParOf" srcId="{02B71B2C-511A-49D6-8D0A-9530502B63AD}" destId="{790A0658-ABE2-4F46-BF09-427AD54BC4AB}" srcOrd="0" destOrd="0" presId="urn:microsoft.com/office/officeart/2005/8/layout/hList1"/>
    <dgm:cxn modelId="{6ABC7470-C748-4AA3-BB00-9EC2539F947A}" type="presParOf" srcId="{02B71B2C-511A-49D6-8D0A-9530502B63AD}" destId="{960F8FD7-1CC1-45CD-952E-7BBE6595645E}" srcOrd="1" destOrd="0" presId="urn:microsoft.com/office/officeart/2005/8/layout/hList1"/>
    <dgm:cxn modelId="{1194E14D-6BB4-4A43-A423-7BE9118A6EDF}" type="presParOf" srcId="{8A8DEBAC-308B-4D8B-ADE6-135191BB65A3}" destId="{C0D35099-61AE-4E8A-8CB5-8C47394DCCBB}" srcOrd="1" destOrd="0" presId="urn:microsoft.com/office/officeart/2005/8/layout/hList1"/>
    <dgm:cxn modelId="{91A1EA92-429A-48CB-B6AD-A528CA4C87CE}" type="presParOf" srcId="{8A8DEBAC-308B-4D8B-ADE6-135191BB65A3}" destId="{062A864D-E3CF-4556-B409-0A904FAD9C25}" srcOrd="2" destOrd="0" presId="urn:microsoft.com/office/officeart/2005/8/layout/hList1"/>
    <dgm:cxn modelId="{9A2CDDA8-F0B3-4858-AC0F-F3E6BFD6838E}" type="presParOf" srcId="{062A864D-E3CF-4556-B409-0A904FAD9C25}" destId="{FC5A8921-8A4D-4A1E-BE4F-38FE236E5A8D}" srcOrd="0" destOrd="0" presId="urn:microsoft.com/office/officeart/2005/8/layout/hList1"/>
    <dgm:cxn modelId="{30977041-16C1-4A34-A909-E6C3BC0E3DE3}" type="presParOf" srcId="{062A864D-E3CF-4556-B409-0A904FAD9C25}" destId="{4EE38D6F-8A89-42F9-B719-375E8A87B3C4}" srcOrd="1" destOrd="0" presId="urn:microsoft.com/office/officeart/2005/8/layout/hList1"/>
    <dgm:cxn modelId="{E12F74E3-4DA3-453F-9294-0185DDA2410A}" type="presParOf" srcId="{8A8DEBAC-308B-4D8B-ADE6-135191BB65A3}" destId="{7F6A38F3-1520-46D9-BF7A-87B399782972}" srcOrd="3" destOrd="0" presId="urn:microsoft.com/office/officeart/2005/8/layout/hList1"/>
    <dgm:cxn modelId="{A0FAC9F6-9AD7-41BA-930E-D44DB0365974}" type="presParOf" srcId="{8A8DEBAC-308B-4D8B-ADE6-135191BB65A3}" destId="{66A898DA-4F38-4620-A865-B0906ED84B4E}" srcOrd="4" destOrd="0" presId="urn:microsoft.com/office/officeart/2005/8/layout/hList1"/>
    <dgm:cxn modelId="{91E68AD4-2FBE-4B85-AB1E-F336C21DA754}" type="presParOf" srcId="{66A898DA-4F38-4620-A865-B0906ED84B4E}" destId="{97C2CE72-8D88-44B0-ADD7-52064F355566}" srcOrd="0" destOrd="0" presId="urn:microsoft.com/office/officeart/2005/8/layout/hList1"/>
    <dgm:cxn modelId="{0643EEDB-59D8-4303-AFCF-F9711BB25E8B}" type="presParOf" srcId="{66A898DA-4F38-4620-A865-B0906ED84B4E}" destId="{691B72A9-81C2-4AD5-94BC-5738528533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3F08AF-1CAB-4A68-97AA-A5371DE822D1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</dgm:pt>
    <dgm:pt modelId="{80A5E85F-6AC6-402B-849B-D9270BC79C35}">
      <dgm:prSet phldrT="[Текст]" custT="1"/>
      <dgm:spPr/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0" i="0" u="none" smtClean="0">
              <a:solidFill>
                <a:schemeClr val="tx2"/>
              </a:solidFill>
            </a:rPr>
            <a:t>Обеспечение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0" i="0" u="none" smtClean="0">
              <a:solidFill>
                <a:schemeClr val="tx2"/>
              </a:solidFill>
            </a:rPr>
            <a:t>исполнение законодательства</a:t>
          </a:r>
          <a:endParaRPr lang="ru-RU" sz="1800" dirty="0">
            <a:solidFill>
              <a:schemeClr val="tx2"/>
            </a:solidFill>
          </a:endParaRPr>
        </a:p>
      </dgm:t>
    </dgm:pt>
    <dgm:pt modelId="{B99E4C6C-21F2-4D61-BAFD-B66A3F94D4DA}" type="parTrans" cxnId="{400A6224-E1D0-44E8-B4E6-81FECFEBFD8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F957500-A6D4-49C2-9C4D-93173CA998A2}" type="sibTrans" cxnId="{400A6224-E1D0-44E8-B4E6-81FECFEBFD8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C9551AA4-6506-4545-A7B2-8C9FD4052FDE}">
      <dgm:prSet phldrT="[Текст]" custT="1"/>
      <dgm:spPr/>
      <dgm:t>
        <a:bodyPr/>
        <a:lstStyle/>
        <a:p>
          <a:pPr algn="l" rtl="0"/>
          <a:r>
            <a:rPr lang="ru-RU" sz="1800" b="0" i="0" u="none" smtClean="0">
              <a:solidFill>
                <a:schemeClr val="tx2"/>
              </a:solidFill>
            </a:rPr>
            <a:t>Обеспечение  руководителя информацией</a:t>
          </a:r>
          <a:endParaRPr lang="ru-RU" sz="1800" dirty="0">
            <a:solidFill>
              <a:schemeClr val="tx2"/>
            </a:solidFill>
          </a:endParaRPr>
        </a:p>
      </dgm:t>
    </dgm:pt>
    <dgm:pt modelId="{795E1121-24D1-41E8-9443-31A07B5A3136}" type="parTrans" cxnId="{1F0D3803-6AA3-46B2-93FC-4BFED9F82B8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9CB60B7-52D0-420C-A432-045F194F0D15}" type="sibTrans" cxnId="{1F0D3803-6AA3-46B2-93FC-4BFED9F82B8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8054208-B120-412C-8C9A-2373977C052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0" i="0" u="none" smtClean="0">
              <a:solidFill>
                <a:schemeClr val="tx2"/>
              </a:solidFill>
            </a:rPr>
            <a:t>Обеспечение населения информацией</a:t>
          </a:r>
          <a:endParaRPr lang="ru-RU" sz="1800" dirty="0">
            <a:solidFill>
              <a:schemeClr val="tx2"/>
            </a:solidFill>
          </a:endParaRPr>
        </a:p>
      </dgm:t>
    </dgm:pt>
    <dgm:pt modelId="{CEFA8A1E-889C-46FF-A64C-D0D344331190}" type="parTrans" cxnId="{505A94A2-2022-481A-A204-45112B325575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8F4E2C1-E887-4772-8CFF-C5F7EFD0C796}" type="sibTrans" cxnId="{505A94A2-2022-481A-A204-45112B325575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282BC43-C0BE-4950-8B50-21C1CBF604AF}" type="pres">
      <dgm:prSet presAssocID="{6B3F08AF-1CAB-4A68-97AA-A5371DE822D1}" presName="compositeShape" presStyleCnt="0">
        <dgm:presLayoutVars>
          <dgm:chMax val="7"/>
          <dgm:dir/>
          <dgm:resizeHandles val="exact"/>
        </dgm:presLayoutVars>
      </dgm:prSet>
      <dgm:spPr/>
    </dgm:pt>
    <dgm:pt modelId="{A5C25782-F4EF-4F78-B65E-3D6EAF4152D7}" type="pres">
      <dgm:prSet presAssocID="{80A5E85F-6AC6-402B-849B-D9270BC79C35}" presName="circ1" presStyleLbl="vennNode1" presStyleIdx="0" presStyleCnt="3"/>
      <dgm:spPr/>
      <dgm:t>
        <a:bodyPr/>
        <a:lstStyle/>
        <a:p>
          <a:endParaRPr lang="ru-RU"/>
        </a:p>
      </dgm:t>
    </dgm:pt>
    <dgm:pt modelId="{0F34970C-214C-4A55-9EEF-88F48488F732}" type="pres">
      <dgm:prSet presAssocID="{80A5E85F-6AC6-402B-849B-D9270BC79C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4F224-1A88-4457-8E1D-0FCCBEA62C1E}" type="pres">
      <dgm:prSet presAssocID="{C9551AA4-6506-4545-A7B2-8C9FD4052FDE}" presName="circ2" presStyleLbl="vennNode1" presStyleIdx="1" presStyleCnt="3" custLinFactNeighborX="11814" custLinFactNeighborY="-3717"/>
      <dgm:spPr/>
      <dgm:t>
        <a:bodyPr/>
        <a:lstStyle/>
        <a:p>
          <a:endParaRPr lang="ru-RU"/>
        </a:p>
      </dgm:t>
    </dgm:pt>
    <dgm:pt modelId="{1E942F68-AAFD-4B9E-B7D0-FC7E8B6B0CC1}" type="pres">
      <dgm:prSet presAssocID="{C9551AA4-6506-4545-A7B2-8C9FD4052F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8FC2A-26A8-4192-A671-CD91A06D03C3}" type="pres">
      <dgm:prSet presAssocID="{68054208-B120-412C-8C9A-2373977C0521}" presName="circ3" presStyleLbl="vennNode1" presStyleIdx="2" presStyleCnt="3" custLinFactNeighborX="-8965" custLinFactNeighborY="-6534"/>
      <dgm:spPr/>
      <dgm:t>
        <a:bodyPr/>
        <a:lstStyle/>
        <a:p>
          <a:endParaRPr lang="ru-RU"/>
        </a:p>
      </dgm:t>
    </dgm:pt>
    <dgm:pt modelId="{3300AAEE-2649-4F3E-A393-478C95499D77}" type="pres">
      <dgm:prSet presAssocID="{68054208-B120-412C-8C9A-2373977C05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D3803-6AA3-46B2-93FC-4BFED9F82B89}" srcId="{6B3F08AF-1CAB-4A68-97AA-A5371DE822D1}" destId="{C9551AA4-6506-4545-A7B2-8C9FD4052FDE}" srcOrd="1" destOrd="0" parTransId="{795E1121-24D1-41E8-9443-31A07B5A3136}" sibTransId="{39CB60B7-52D0-420C-A432-045F194F0D15}"/>
    <dgm:cxn modelId="{400A6224-E1D0-44E8-B4E6-81FECFEBFD84}" srcId="{6B3F08AF-1CAB-4A68-97AA-A5371DE822D1}" destId="{80A5E85F-6AC6-402B-849B-D9270BC79C35}" srcOrd="0" destOrd="0" parTransId="{B99E4C6C-21F2-4D61-BAFD-B66A3F94D4DA}" sibTransId="{7F957500-A6D4-49C2-9C4D-93173CA998A2}"/>
    <dgm:cxn modelId="{1273B3D7-8686-464B-8EE2-401F7392B34D}" type="presOf" srcId="{80A5E85F-6AC6-402B-849B-D9270BC79C35}" destId="{A5C25782-F4EF-4F78-B65E-3D6EAF4152D7}" srcOrd="0" destOrd="0" presId="urn:microsoft.com/office/officeart/2005/8/layout/venn1"/>
    <dgm:cxn modelId="{056CCD59-185A-40EC-8122-67F996497AC3}" type="presOf" srcId="{68054208-B120-412C-8C9A-2373977C0521}" destId="{8628FC2A-26A8-4192-A671-CD91A06D03C3}" srcOrd="0" destOrd="0" presId="urn:microsoft.com/office/officeart/2005/8/layout/venn1"/>
    <dgm:cxn modelId="{3AE6975A-CA71-472D-8916-528B65855449}" type="presOf" srcId="{68054208-B120-412C-8C9A-2373977C0521}" destId="{3300AAEE-2649-4F3E-A393-478C95499D77}" srcOrd="1" destOrd="0" presId="urn:microsoft.com/office/officeart/2005/8/layout/venn1"/>
    <dgm:cxn modelId="{B6CCC4C6-7BF9-4158-94A8-4268DB869B8E}" type="presOf" srcId="{C9551AA4-6506-4545-A7B2-8C9FD4052FDE}" destId="{EC74F224-1A88-4457-8E1D-0FCCBEA62C1E}" srcOrd="0" destOrd="0" presId="urn:microsoft.com/office/officeart/2005/8/layout/venn1"/>
    <dgm:cxn modelId="{63C370B9-96C1-4A3A-BE02-DBEC7D325DF9}" type="presOf" srcId="{C9551AA4-6506-4545-A7B2-8C9FD4052FDE}" destId="{1E942F68-AAFD-4B9E-B7D0-FC7E8B6B0CC1}" srcOrd="1" destOrd="0" presId="urn:microsoft.com/office/officeart/2005/8/layout/venn1"/>
    <dgm:cxn modelId="{505A94A2-2022-481A-A204-45112B325575}" srcId="{6B3F08AF-1CAB-4A68-97AA-A5371DE822D1}" destId="{68054208-B120-412C-8C9A-2373977C0521}" srcOrd="2" destOrd="0" parTransId="{CEFA8A1E-889C-46FF-A64C-D0D344331190}" sibTransId="{B8F4E2C1-E887-4772-8CFF-C5F7EFD0C796}"/>
    <dgm:cxn modelId="{B9274397-C13C-4186-85AD-6BA1D39E9930}" type="presOf" srcId="{6B3F08AF-1CAB-4A68-97AA-A5371DE822D1}" destId="{D282BC43-C0BE-4950-8B50-21C1CBF604AF}" srcOrd="0" destOrd="0" presId="urn:microsoft.com/office/officeart/2005/8/layout/venn1"/>
    <dgm:cxn modelId="{30209B74-74C3-4286-861A-DF58BEED4903}" type="presOf" srcId="{80A5E85F-6AC6-402B-849B-D9270BC79C35}" destId="{0F34970C-214C-4A55-9EEF-88F48488F732}" srcOrd="1" destOrd="0" presId="urn:microsoft.com/office/officeart/2005/8/layout/venn1"/>
    <dgm:cxn modelId="{74B3D1E4-0D6B-4AB1-B336-2CEA6F3F685F}" type="presParOf" srcId="{D282BC43-C0BE-4950-8B50-21C1CBF604AF}" destId="{A5C25782-F4EF-4F78-B65E-3D6EAF4152D7}" srcOrd="0" destOrd="0" presId="urn:microsoft.com/office/officeart/2005/8/layout/venn1"/>
    <dgm:cxn modelId="{02D304B6-BA01-42B7-A00C-ADBF29F0C35F}" type="presParOf" srcId="{D282BC43-C0BE-4950-8B50-21C1CBF604AF}" destId="{0F34970C-214C-4A55-9EEF-88F48488F732}" srcOrd="1" destOrd="0" presId="urn:microsoft.com/office/officeart/2005/8/layout/venn1"/>
    <dgm:cxn modelId="{F97C04E0-CBCA-4344-8E5E-610E0443B1F6}" type="presParOf" srcId="{D282BC43-C0BE-4950-8B50-21C1CBF604AF}" destId="{EC74F224-1A88-4457-8E1D-0FCCBEA62C1E}" srcOrd="2" destOrd="0" presId="urn:microsoft.com/office/officeart/2005/8/layout/venn1"/>
    <dgm:cxn modelId="{ACB2834A-280C-4A98-81F7-22F9C34AADA5}" type="presParOf" srcId="{D282BC43-C0BE-4950-8B50-21C1CBF604AF}" destId="{1E942F68-AAFD-4B9E-B7D0-FC7E8B6B0CC1}" srcOrd="3" destOrd="0" presId="urn:microsoft.com/office/officeart/2005/8/layout/venn1"/>
    <dgm:cxn modelId="{BBFAD522-6801-4C8F-A179-A131E0C5FA62}" type="presParOf" srcId="{D282BC43-C0BE-4950-8B50-21C1CBF604AF}" destId="{8628FC2A-26A8-4192-A671-CD91A06D03C3}" srcOrd="4" destOrd="0" presId="urn:microsoft.com/office/officeart/2005/8/layout/venn1"/>
    <dgm:cxn modelId="{FF23866D-C313-4D74-925C-B3F7F55DFC77}" type="presParOf" srcId="{D282BC43-C0BE-4950-8B50-21C1CBF604AF}" destId="{3300AAEE-2649-4F3E-A393-478C95499D77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F08AF-1CAB-4A68-97AA-A5371DE822D1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 phldr="1"/>
      <dgm:spPr/>
    </dgm:pt>
    <dgm:pt modelId="{80A5E85F-6AC6-402B-849B-D9270BC79C35}">
      <dgm:prSet phldrT="[Текст]" custT="1"/>
      <dgm:spPr/>
      <dgm:t>
        <a:bodyPr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 smtClean="0">
              <a:solidFill>
                <a:schemeClr val="tx2"/>
              </a:solidFill>
            </a:rPr>
            <a:t>Обеспечение исполнения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 smtClean="0">
              <a:solidFill>
                <a:schemeClr val="tx2"/>
              </a:solidFill>
            </a:rPr>
            <a:t>законодательства</a:t>
          </a:r>
          <a:endParaRPr lang="ru-RU" sz="1200" b="1" dirty="0">
            <a:solidFill>
              <a:schemeClr val="tx2"/>
            </a:solidFill>
          </a:endParaRPr>
        </a:p>
      </dgm:t>
    </dgm:pt>
    <dgm:pt modelId="{B99E4C6C-21F2-4D61-BAFD-B66A3F94D4DA}" type="parTrans" cxnId="{400A6224-E1D0-44E8-B4E6-81FECFEBFD84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7F957500-A6D4-49C2-9C4D-93173CA998A2}" type="sibTrans" cxnId="{400A6224-E1D0-44E8-B4E6-81FECFEBFD84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C9551AA4-6506-4545-A7B2-8C9FD4052FDE}">
      <dgm:prSet phldrT="[Текст]" custT="1"/>
      <dgm:spPr/>
      <dgm:t>
        <a:bodyPr/>
        <a:lstStyle/>
        <a:p>
          <a:pPr algn="ctr" rtl="0"/>
          <a:r>
            <a:rPr lang="ru-RU" sz="1200" b="1" i="0" u="none" smtClean="0">
              <a:solidFill>
                <a:schemeClr val="tx2"/>
              </a:solidFill>
            </a:rPr>
            <a:t>Обеспечение руководителя информацией</a:t>
          </a:r>
          <a:endParaRPr lang="ru-RU" sz="1200" b="1" dirty="0">
            <a:solidFill>
              <a:schemeClr val="tx2"/>
            </a:solidFill>
          </a:endParaRPr>
        </a:p>
      </dgm:t>
    </dgm:pt>
    <dgm:pt modelId="{795E1121-24D1-41E8-9443-31A07B5A3136}" type="parTrans" cxnId="{1F0D3803-6AA3-46B2-93FC-4BFED9F82B89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39CB60B7-52D0-420C-A432-045F194F0D15}" type="sibTrans" cxnId="{1F0D3803-6AA3-46B2-93FC-4BFED9F82B89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8054208-B120-412C-8C9A-2373977C052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smtClean="0">
              <a:solidFill>
                <a:schemeClr val="tx2"/>
              </a:solidFill>
            </a:rPr>
            <a:t>Обеспечение населения информацией</a:t>
          </a:r>
          <a:endParaRPr lang="ru-RU" sz="1200" b="1" dirty="0">
            <a:solidFill>
              <a:schemeClr val="tx2"/>
            </a:solidFill>
          </a:endParaRPr>
        </a:p>
      </dgm:t>
    </dgm:pt>
    <dgm:pt modelId="{CEFA8A1E-889C-46FF-A64C-D0D344331190}" type="parTrans" cxnId="{505A94A2-2022-481A-A204-45112B325575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8F4E2C1-E887-4772-8CFF-C5F7EFD0C796}" type="sibTrans" cxnId="{505A94A2-2022-481A-A204-45112B325575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CE3F3460-EFAB-45D6-B584-BA80EF9AC1D7}" type="pres">
      <dgm:prSet presAssocID="{6B3F08AF-1CAB-4A68-97AA-A5371DE822D1}" presName="Name0" presStyleCnt="0">
        <dgm:presLayoutVars>
          <dgm:dir/>
          <dgm:resizeHandles val="exact"/>
        </dgm:presLayoutVars>
      </dgm:prSet>
      <dgm:spPr/>
    </dgm:pt>
    <dgm:pt modelId="{B71B3262-8DEC-4868-A13C-A5E30787AABE}" type="pres">
      <dgm:prSet presAssocID="{80A5E85F-6AC6-402B-849B-D9270BC79C35}" presName="Name5" presStyleLbl="vennNode1" presStyleIdx="0" presStyleCnt="3" custScaleX="119973" custScaleY="120662" custLinFactNeighborX="19759" custLinFactNeighborY="-4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836E3-06F4-407A-BEF8-513B750DC2DB}" type="pres">
      <dgm:prSet presAssocID="{7F957500-A6D4-49C2-9C4D-93173CA998A2}" presName="space" presStyleCnt="0"/>
      <dgm:spPr/>
    </dgm:pt>
    <dgm:pt modelId="{D364D3AA-D9F7-4897-B47D-F2E26B1BFAF0}" type="pres">
      <dgm:prSet presAssocID="{C9551AA4-6506-4545-A7B2-8C9FD4052FDE}" presName="Name5" presStyleLbl="vennNode1" presStyleIdx="1" presStyleCnt="3" custLinFactNeighborX="-75286" custLinFactNeighborY="4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B7D26-6D23-4460-AC03-1E803A3AC5CE}" type="pres">
      <dgm:prSet presAssocID="{39CB60B7-52D0-420C-A432-045F194F0D15}" presName="space" presStyleCnt="0"/>
      <dgm:spPr/>
    </dgm:pt>
    <dgm:pt modelId="{924059CB-57DE-439D-A477-64105D466577}" type="pres">
      <dgm:prSet presAssocID="{68054208-B120-412C-8C9A-2373977C0521}" presName="Name5" presStyleLbl="vennNode1" presStyleIdx="2" presStyleCnt="3" custLinFactX="-22198" custLinFactNeighborX="-100000" custLinFactNeighborY="-4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A6224-E1D0-44E8-B4E6-81FECFEBFD84}" srcId="{6B3F08AF-1CAB-4A68-97AA-A5371DE822D1}" destId="{80A5E85F-6AC6-402B-849B-D9270BC79C35}" srcOrd="0" destOrd="0" parTransId="{B99E4C6C-21F2-4D61-BAFD-B66A3F94D4DA}" sibTransId="{7F957500-A6D4-49C2-9C4D-93173CA998A2}"/>
    <dgm:cxn modelId="{44FF0FE8-123D-4F38-87D7-A44EE9924BC5}" type="presOf" srcId="{6B3F08AF-1CAB-4A68-97AA-A5371DE822D1}" destId="{CE3F3460-EFAB-45D6-B584-BA80EF9AC1D7}" srcOrd="0" destOrd="0" presId="urn:microsoft.com/office/officeart/2005/8/layout/venn3"/>
    <dgm:cxn modelId="{0BA5EB7A-AA09-43C5-A663-79E5E7A336D0}" type="presOf" srcId="{80A5E85F-6AC6-402B-849B-D9270BC79C35}" destId="{B71B3262-8DEC-4868-A13C-A5E30787AABE}" srcOrd="0" destOrd="0" presId="urn:microsoft.com/office/officeart/2005/8/layout/venn3"/>
    <dgm:cxn modelId="{1F0D3803-6AA3-46B2-93FC-4BFED9F82B89}" srcId="{6B3F08AF-1CAB-4A68-97AA-A5371DE822D1}" destId="{C9551AA4-6506-4545-A7B2-8C9FD4052FDE}" srcOrd="1" destOrd="0" parTransId="{795E1121-24D1-41E8-9443-31A07B5A3136}" sibTransId="{39CB60B7-52D0-420C-A432-045F194F0D15}"/>
    <dgm:cxn modelId="{23BB0F66-F6C0-4BC6-A526-0261DC12134D}" type="presOf" srcId="{C9551AA4-6506-4545-A7B2-8C9FD4052FDE}" destId="{D364D3AA-D9F7-4897-B47D-F2E26B1BFAF0}" srcOrd="0" destOrd="0" presId="urn:microsoft.com/office/officeart/2005/8/layout/venn3"/>
    <dgm:cxn modelId="{505A94A2-2022-481A-A204-45112B325575}" srcId="{6B3F08AF-1CAB-4A68-97AA-A5371DE822D1}" destId="{68054208-B120-412C-8C9A-2373977C0521}" srcOrd="2" destOrd="0" parTransId="{CEFA8A1E-889C-46FF-A64C-D0D344331190}" sibTransId="{B8F4E2C1-E887-4772-8CFF-C5F7EFD0C796}"/>
    <dgm:cxn modelId="{F1BA6BB0-2033-47D9-8D97-22C3852FCEB0}" type="presOf" srcId="{68054208-B120-412C-8C9A-2373977C0521}" destId="{924059CB-57DE-439D-A477-64105D466577}" srcOrd="0" destOrd="0" presId="urn:microsoft.com/office/officeart/2005/8/layout/venn3"/>
    <dgm:cxn modelId="{93ABB56E-5F19-4E24-8515-B57D59AAC9D3}" type="presParOf" srcId="{CE3F3460-EFAB-45D6-B584-BA80EF9AC1D7}" destId="{B71B3262-8DEC-4868-A13C-A5E30787AABE}" srcOrd="0" destOrd="0" presId="urn:microsoft.com/office/officeart/2005/8/layout/venn3"/>
    <dgm:cxn modelId="{85D4949B-942A-4F88-961C-C731606F4F76}" type="presParOf" srcId="{CE3F3460-EFAB-45D6-B584-BA80EF9AC1D7}" destId="{7EC836E3-06F4-407A-BEF8-513B750DC2DB}" srcOrd="1" destOrd="0" presId="urn:microsoft.com/office/officeart/2005/8/layout/venn3"/>
    <dgm:cxn modelId="{5DD9C33A-57B6-4ECC-9DA9-67A6C8BBCC24}" type="presParOf" srcId="{CE3F3460-EFAB-45D6-B584-BA80EF9AC1D7}" destId="{D364D3AA-D9F7-4897-B47D-F2E26B1BFAF0}" srcOrd="2" destOrd="0" presId="urn:microsoft.com/office/officeart/2005/8/layout/venn3"/>
    <dgm:cxn modelId="{805AA312-5024-4B4D-8C7C-DF4E25F948C9}" type="presParOf" srcId="{CE3F3460-EFAB-45D6-B584-BA80EF9AC1D7}" destId="{8F0B7D26-6D23-4460-AC03-1E803A3AC5CE}" srcOrd="3" destOrd="0" presId="urn:microsoft.com/office/officeart/2005/8/layout/venn3"/>
    <dgm:cxn modelId="{A1AAD3B8-F1D6-4D0C-8192-74FE67F514FA}" type="presParOf" srcId="{CE3F3460-EFAB-45D6-B584-BA80EF9AC1D7}" destId="{924059CB-57DE-439D-A477-64105D46657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A0658-ABE2-4F46-BF09-427AD54BC4AB}">
      <dsp:nvSpPr>
        <dsp:cNvPr id="0" name=""/>
        <dsp:cNvSpPr/>
      </dsp:nvSpPr>
      <dsp:spPr>
        <a:xfrm>
          <a:off x="2475" y="36904"/>
          <a:ext cx="2413393" cy="518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u="none" kern="1200" dirty="0" smtClean="0">
              <a:solidFill>
                <a:schemeClr val="bg2"/>
              </a:solidFill>
            </a:rPr>
            <a:t>Цели </a:t>
          </a:r>
          <a:r>
            <a:rPr lang="ru-RU" sz="2000" b="1" i="0" u="none" kern="1200" dirty="0" smtClean="0">
              <a:solidFill>
                <a:schemeClr val="bg2"/>
              </a:solidFill>
            </a:rPr>
            <a:t>пользователя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2475" y="36904"/>
        <a:ext cx="2413393" cy="518400"/>
      </dsp:txXfrm>
    </dsp:sp>
    <dsp:sp modelId="{960F8FD7-1CC1-45CD-952E-7BBE6595645E}">
      <dsp:nvSpPr>
        <dsp:cNvPr id="0" name=""/>
        <dsp:cNvSpPr/>
      </dsp:nvSpPr>
      <dsp:spPr>
        <a:xfrm>
          <a:off x="2475" y="555304"/>
          <a:ext cx="2413393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u="none" kern="1200" dirty="0" smtClean="0">
              <a:solidFill>
                <a:schemeClr val="tx2"/>
              </a:solidFill>
            </a:rPr>
            <a:t>Население - ...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u="none" kern="1200" dirty="0" smtClean="0">
              <a:solidFill>
                <a:schemeClr val="tx2"/>
              </a:solidFill>
            </a:rPr>
            <a:t>Сотрудник - …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u="none" kern="1200" dirty="0" smtClean="0">
              <a:solidFill>
                <a:schemeClr val="tx2"/>
              </a:solidFill>
            </a:rPr>
            <a:t>Руководитель учреждения- …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u="none" kern="1200" dirty="0" smtClean="0">
              <a:solidFill>
                <a:schemeClr val="tx2"/>
              </a:solidFill>
            </a:rPr>
            <a:t>Руководитель отрасли - …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u="none" kern="1200" dirty="0" smtClean="0">
              <a:solidFill>
                <a:schemeClr val="tx2"/>
              </a:solidFill>
            </a:rPr>
            <a:t>Руководитель муниципалитета - ..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2475" y="555304"/>
        <a:ext cx="2413393" cy="2519910"/>
      </dsp:txXfrm>
    </dsp:sp>
    <dsp:sp modelId="{FC5A8921-8A4D-4A1E-BE4F-38FE236E5A8D}">
      <dsp:nvSpPr>
        <dsp:cNvPr id="0" name=""/>
        <dsp:cNvSpPr/>
      </dsp:nvSpPr>
      <dsp:spPr>
        <a:xfrm>
          <a:off x="2753743" y="36904"/>
          <a:ext cx="2413393" cy="518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u="none" kern="1200" dirty="0" smtClean="0">
              <a:solidFill>
                <a:schemeClr val="bg2"/>
              </a:solidFill>
            </a:rPr>
            <a:t>Цели </a:t>
          </a:r>
          <a:r>
            <a:rPr lang="ru-RU" sz="2000" b="1" i="0" u="none" kern="1200" dirty="0" smtClean="0">
              <a:solidFill>
                <a:schemeClr val="bg2"/>
              </a:solidFill>
            </a:rPr>
            <a:t>отрасли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2753743" y="36904"/>
        <a:ext cx="2413393" cy="518400"/>
      </dsp:txXfrm>
    </dsp:sp>
    <dsp:sp modelId="{4EE38D6F-8A89-42F9-B719-375E8A87B3C4}">
      <dsp:nvSpPr>
        <dsp:cNvPr id="0" name=""/>
        <dsp:cNvSpPr/>
      </dsp:nvSpPr>
      <dsp:spPr>
        <a:xfrm>
          <a:off x="2753743" y="555304"/>
          <a:ext cx="2413393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/>
              </a:solidFill>
            </a:rPr>
            <a:t>Образование - …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/>
              </a:solidFill>
            </a:rPr>
            <a:t>Культура - …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/>
              </a:solidFill>
            </a:rPr>
            <a:t>Спорт - …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2"/>
              </a:solidFill>
            </a:rPr>
            <a:t>…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2753743" y="555304"/>
        <a:ext cx="2413393" cy="2519910"/>
      </dsp:txXfrm>
    </dsp:sp>
    <dsp:sp modelId="{97C2CE72-8D88-44B0-ADD7-52064F355566}">
      <dsp:nvSpPr>
        <dsp:cNvPr id="0" name=""/>
        <dsp:cNvSpPr/>
      </dsp:nvSpPr>
      <dsp:spPr>
        <a:xfrm>
          <a:off x="5505011" y="36904"/>
          <a:ext cx="2413393" cy="518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u="none" kern="1200" dirty="0" smtClean="0">
              <a:solidFill>
                <a:schemeClr val="bg2"/>
              </a:solidFill>
            </a:rPr>
            <a:t>Внешние факторы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5505011" y="36904"/>
        <a:ext cx="2413393" cy="518400"/>
      </dsp:txXfrm>
    </dsp:sp>
    <dsp:sp modelId="{691B72A9-81C2-4AD5-94BC-5738528533A9}">
      <dsp:nvSpPr>
        <dsp:cNvPr id="0" name=""/>
        <dsp:cNvSpPr/>
      </dsp:nvSpPr>
      <dsp:spPr>
        <a:xfrm>
          <a:off x="5505011" y="555304"/>
          <a:ext cx="2413393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u="none" kern="1200" smtClean="0">
              <a:solidFill>
                <a:schemeClr val="tx2"/>
              </a:solidFill>
            </a:rPr>
            <a:t>Нормативные документы - …</a:t>
          </a:r>
          <a:endParaRPr lang="ru-RU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u="none" kern="1200" smtClean="0">
              <a:solidFill>
                <a:schemeClr val="tx2"/>
              </a:solidFill>
            </a:rPr>
            <a:t>Экономические факторы - …</a:t>
          </a:r>
          <a:endParaRPr lang="ru-RU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u="none" kern="1200" smtClean="0">
              <a:solidFill>
                <a:schemeClr val="tx2"/>
              </a:solidFill>
            </a:rPr>
            <a:t>Социальные факторы - …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5505011" y="555304"/>
        <a:ext cx="2413393" cy="251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25782-F4EF-4F78-B65E-3D6EAF4152D7}">
      <dsp:nvSpPr>
        <dsp:cNvPr id="0" name=""/>
        <dsp:cNvSpPr/>
      </dsp:nvSpPr>
      <dsp:spPr>
        <a:xfrm>
          <a:off x="3671992" y="53262"/>
          <a:ext cx="2556607" cy="2556607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u="none" kern="1200" smtClean="0">
              <a:solidFill>
                <a:schemeClr val="tx2"/>
              </a:solidFill>
            </a:rPr>
            <a:t>Обеспечение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u="none" kern="1200" smtClean="0">
              <a:solidFill>
                <a:schemeClr val="tx2"/>
              </a:solidFill>
            </a:rPr>
            <a:t>исполнение законодательства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4012873" y="500668"/>
        <a:ext cx="1874845" cy="1150473"/>
      </dsp:txXfrm>
    </dsp:sp>
    <dsp:sp modelId="{EC74F224-1A88-4457-8E1D-0FCCBEA62C1E}">
      <dsp:nvSpPr>
        <dsp:cNvPr id="0" name=""/>
        <dsp:cNvSpPr/>
      </dsp:nvSpPr>
      <dsp:spPr>
        <a:xfrm>
          <a:off x="4896539" y="1556113"/>
          <a:ext cx="2556607" cy="2556607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-13383"/>
            <a:lumOff val="15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smtClean="0">
              <a:solidFill>
                <a:schemeClr val="tx2"/>
              </a:solidFill>
            </a:rPr>
            <a:t>Обеспечение  руководителя информацией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678434" y="2216569"/>
        <a:ext cx="1533964" cy="1406133"/>
      </dsp:txXfrm>
    </dsp:sp>
    <dsp:sp modelId="{8628FC2A-26A8-4192-A671-CD91A06D03C3}">
      <dsp:nvSpPr>
        <dsp:cNvPr id="0" name=""/>
        <dsp:cNvSpPr/>
      </dsp:nvSpPr>
      <dsp:spPr>
        <a:xfrm>
          <a:off x="2520283" y="1484093"/>
          <a:ext cx="2556607" cy="2556607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-26765"/>
            <a:lumOff val="31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u="none" kern="1200" smtClean="0">
              <a:solidFill>
                <a:schemeClr val="tx2"/>
              </a:solidFill>
            </a:rPr>
            <a:t>Обеспечение населения информацией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2761030" y="2144550"/>
        <a:ext cx="1533964" cy="1406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B3262-8DEC-4868-A13C-A5E30787AABE}">
      <dsp:nvSpPr>
        <dsp:cNvPr id="0" name=""/>
        <dsp:cNvSpPr/>
      </dsp:nvSpPr>
      <dsp:spPr>
        <a:xfrm>
          <a:off x="66576" y="0"/>
          <a:ext cx="1973475" cy="1984808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26" tIns="15240" rIns="90526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u="none" kern="1200" dirty="0" smtClean="0">
              <a:solidFill>
                <a:schemeClr val="tx2"/>
              </a:solidFill>
            </a:rPr>
            <a:t>Обеспечение исполнения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u="none" kern="1200" dirty="0" smtClean="0">
              <a:solidFill>
                <a:schemeClr val="tx2"/>
              </a:solidFill>
            </a:rPr>
            <a:t>законодательства</a:t>
          </a:r>
          <a:endParaRPr lang="ru-RU" sz="1200" b="1" kern="1200" dirty="0">
            <a:solidFill>
              <a:schemeClr val="tx2"/>
            </a:solidFill>
          </a:endParaRPr>
        </a:p>
      </dsp:txBody>
      <dsp:txXfrm>
        <a:off x="355585" y="290668"/>
        <a:ext cx="1395457" cy="1403472"/>
      </dsp:txXfrm>
    </dsp:sp>
    <dsp:sp modelId="{D364D3AA-D9F7-4897-B47D-F2E26B1BFAF0}">
      <dsp:nvSpPr>
        <dsp:cNvPr id="0" name=""/>
        <dsp:cNvSpPr/>
      </dsp:nvSpPr>
      <dsp:spPr>
        <a:xfrm>
          <a:off x="1398380" y="1750600"/>
          <a:ext cx="1644932" cy="164493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-19968"/>
            <a:lumOff val="27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26" tIns="15240" rIns="90526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tx2"/>
              </a:solidFill>
            </a:rPr>
            <a:t>Обеспечение руководителя информацией</a:t>
          </a:r>
          <a:endParaRPr lang="ru-RU" sz="1200" b="1" kern="1200" dirty="0">
            <a:solidFill>
              <a:schemeClr val="tx2"/>
            </a:solidFill>
          </a:endParaRPr>
        </a:p>
      </dsp:txBody>
      <dsp:txXfrm>
        <a:off x="1639275" y="1991495"/>
        <a:ext cx="1163142" cy="1163142"/>
      </dsp:txXfrm>
    </dsp:sp>
    <dsp:sp modelId="{924059CB-57DE-439D-A477-64105D466577}">
      <dsp:nvSpPr>
        <dsp:cNvPr id="0" name=""/>
        <dsp:cNvSpPr/>
      </dsp:nvSpPr>
      <dsp:spPr>
        <a:xfrm>
          <a:off x="2267878" y="124715"/>
          <a:ext cx="1644932" cy="164493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-19968"/>
            <a:lumOff val="27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26" tIns="15240" rIns="90526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u="none" kern="1200" smtClean="0">
              <a:solidFill>
                <a:schemeClr val="tx2"/>
              </a:solidFill>
            </a:rPr>
            <a:t>Обеспечение населения информацией</a:t>
          </a:r>
          <a:endParaRPr lang="ru-RU" sz="1200" b="1" kern="1200" dirty="0">
            <a:solidFill>
              <a:schemeClr val="tx2"/>
            </a:solidFill>
          </a:endParaRPr>
        </a:p>
      </dsp:txBody>
      <dsp:txXfrm>
        <a:off x="2508773" y="365610"/>
        <a:ext cx="1163142" cy="116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2F8DF-DAD6-471A-9704-91CEC2BD46B2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9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28C35-D3AF-4C4A-A70B-F4232CC1830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F472-975B-4224-A7BF-B0BF7BEFE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F472-975B-4224-A7BF-B0BF7BEFEAE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5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F472-975B-4224-A7BF-B0BF7BEFEAE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3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F472-975B-4224-A7BF-B0BF7BEFEAE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F472-975B-4224-A7BF-B0BF7BEFEAE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0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F472-975B-4224-A7BF-B0BF7BEFEAE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3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F472-975B-4224-A7BF-B0BF7BEFEAE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8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 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592138" y="1366836"/>
            <a:ext cx="8288396" cy="3221138"/>
          </a:xfrm>
        </p:spPr>
        <p:txBody>
          <a:bodyPr>
            <a:noAutofit/>
          </a:bodyPr>
          <a:lstStyle>
            <a:lvl1pPr marL="0" indent="0">
              <a:buFontTx/>
              <a:buNone/>
              <a:tabLst/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Общий текст</a:t>
            </a:r>
          </a:p>
        </p:txBody>
      </p:sp>
    </p:spTree>
    <p:extLst>
      <p:ext uri="{BB962C8B-B14F-4D97-AF65-F5344CB8AC3E}">
        <p14:creationId xmlns:p14="http://schemas.microsoft.com/office/powerpoint/2010/main" val="280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36971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9589" tIns="39795" rIns="79589" bIns="3979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9589" tIns="39795" rIns="79589" bIns="39795"/>
          <a:lstStyle/>
          <a:p>
            <a:fld id="{33E85A36-2DCF-42C4-9E23-146EC3DF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49658" y="3253423"/>
            <a:ext cx="2044706" cy="29209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buFontTx/>
              <a:buNone/>
              <a:defRPr sz="1200" baseline="0">
                <a:solidFill>
                  <a:srgbClr val="5B5856"/>
                </a:solidFill>
              </a:defRPr>
            </a:lvl1pPr>
            <a:lvl2pPr algn="ctr">
              <a:buFontTx/>
              <a:buNone/>
              <a:defRPr sz="1200">
                <a:solidFill>
                  <a:srgbClr val="5B5856"/>
                </a:solidFill>
              </a:defRPr>
            </a:lvl2pPr>
            <a:lvl3pPr algn="ctr">
              <a:buFontTx/>
              <a:buNone/>
              <a:defRPr sz="1200">
                <a:solidFill>
                  <a:srgbClr val="5B5856"/>
                </a:solidFill>
              </a:defRPr>
            </a:lvl3pPr>
            <a:lvl4pPr algn="ctr">
              <a:buFontTx/>
              <a:buNone/>
              <a:defRPr sz="1200">
                <a:solidFill>
                  <a:srgbClr val="5B5856"/>
                </a:solidFill>
              </a:defRPr>
            </a:lvl4pPr>
            <a:lvl5pPr algn="ctr">
              <a:buFontTx/>
              <a:buNone/>
              <a:defRPr sz="1200">
                <a:solidFill>
                  <a:srgbClr val="5B5856"/>
                </a:solidFill>
              </a:defRPr>
            </a:lvl5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855936" y="2778747"/>
            <a:ext cx="3432175" cy="4746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400" b="1">
                <a:solidFill>
                  <a:srgbClr val="35302E"/>
                </a:solidFill>
              </a:defRPr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957213" y="3910653"/>
            <a:ext cx="7231161" cy="365128"/>
            <a:chOff x="956420" y="4214838"/>
            <a:chExt cx="7231161" cy="511973"/>
          </a:xfrm>
        </p:grpSpPr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957213" y="4214838"/>
              <a:ext cx="7229574" cy="1589"/>
            </a:xfrm>
            <a:prstGeom prst="line">
              <a:avLst/>
            </a:prstGeom>
            <a:ln>
              <a:solidFill>
                <a:srgbClr val="35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 userDrawn="1"/>
          </p:nvCxnSpPr>
          <p:spPr>
            <a:xfrm rot="5400000" flipH="1" flipV="1">
              <a:off x="719880" y="4452167"/>
              <a:ext cx="474668" cy="1588"/>
            </a:xfrm>
            <a:prstGeom prst="line">
              <a:avLst/>
            </a:prstGeom>
            <a:ln>
              <a:solidFill>
                <a:srgbClr val="35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 userDrawn="1"/>
          </p:nvCxnSpPr>
          <p:spPr>
            <a:xfrm rot="5400000" flipH="1" flipV="1">
              <a:off x="7931196" y="4470426"/>
              <a:ext cx="511182" cy="1588"/>
            </a:xfrm>
            <a:prstGeom prst="line">
              <a:avLst/>
            </a:prstGeom>
            <a:ln>
              <a:solidFill>
                <a:srgbClr val="35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Текст 28"/>
          <p:cNvSpPr>
            <a:spLocks noGrp="1"/>
          </p:cNvSpPr>
          <p:nvPr>
            <p:ph type="body" sz="quarter" idx="13" hasCustomPrompt="1"/>
          </p:nvPr>
        </p:nvSpPr>
        <p:spPr>
          <a:xfrm>
            <a:off x="3330558" y="4020166"/>
            <a:ext cx="2373345" cy="292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baseline="0">
                <a:solidFill>
                  <a:srgbClr val="35302E"/>
                </a:solidFill>
              </a:defRPr>
            </a:lvl1pPr>
          </a:lstStyle>
          <a:p>
            <a:pPr lvl="0"/>
            <a:r>
              <a:rPr lang="ru-RU" dirty="0" smtClean="0"/>
              <a:t>Телефон +7 000000000</a:t>
            </a:r>
            <a:endParaRPr lang="ru-RU" dirty="0"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752" y="4020189"/>
            <a:ext cx="2081193" cy="292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>
                <a:solidFill>
                  <a:srgbClr val="35302E"/>
                </a:solidFill>
              </a:defRPr>
            </a:lvl1pPr>
          </a:lstStyle>
          <a:p>
            <a:pPr lvl="0"/>
            <a:r>
              <a:rPr lang="ru-RU" dirty="0" smtClean="0"/>
              <a:t>Почта</a:t>
            </a:r>
            <a:r>
              <a:rPr lang="en-US" dirty="0" smtClean="0"/>
              <a:t>@</a:t>
            </a:r>
            <a:r>
              <a:rPr lang="en-US" dirty="0" err="1" smtClean="0"/>
              <a:t>xxxxx.ru</a:t>
            </a:r>
            <a:endParaRPr lang="ru-RU" dirty="0"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5996007" y="4020189"/>
            <a:ext cx="2044679" cy="292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>
                <a:solidFill>
                  <a:srgbClr val="35302E"/>
                </a:solidFill>
              </a:defRPr>
            </a:lvl1pPr>
          </a:lstStyle>
          <a:p>
            <a:pPr lvl="0"/>
            <a:r>
              <a:rPr lang="en-US" dirty="0" smtClean="0"/>
              <a:t>www.rarus.ru</a:t>
            </a:r>
            <a:endParaRPr lang="ru-RU" dirty="0"/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16" hasCustomPrompt="1"/>
          </p:nvPr>
        </p:nvSpPr>
        <p:spPr>
          <a:xfrm>
            <a:off x="3440097" y="843558"/>
            <a:ext cx="2268453" cy="18621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35302E"/>
                </a:solidFill>
              </a:defRPr>
            </a:lvl1pPr>
          </a:lstStyle>
          <a:p>
            <a:r>
              <a:rPr lang="ru-RU" dirty="0" smtClean="0"/>
              <a:t>Вставить свое фото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1883598" cy="3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06374" y="1987542"/>
            <a:ext cx="8737626" cy="865573"/>
          </a:xfrm>
        </p:spPr>
        <p:txBody>
          <a:bodyPr>
            <a:noAutofit/>
          </a:bodyPr>
          <a:lstStyle>
            <a:lvl1pPr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1" hasCustomPrompt="1"/>
          </p:nvPr>
        </p:nvSpPr>
        <p:spPr>
          <a:xfrm>
            <a:off x="4243383" y="2754315"/>
            <a:ext cx="3468688" cy="3651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buFontTx/>
              <a:buNone/>
              <a:defRPr sz="2800" b="0"/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76370" y="4776795"/>
            <a:ext cx="1716110" cy="2000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ru-RU" sz="700" dirty="0" smtClean="0">
                <a:solidFill>
                  <a:srgbClr val="5B5856"/>
                </a:solidFill>
              </a:rPr>
              <a:t>1С-Рарус </a:t>
            </a:r>
            <a:r>
              <a:rPr lang="en-US" sz="700" dirty="0" smtClean="0">
                <a:solidFill>
                  <a:srgbClr val="5B5856"/>
                </a:solidFill>
              </a:rPr>
              <a:t>© 201</a:t>
            </a:r>
            <a:r>
              <a:rPr lang="ru-RU" sz="700" dirty="0" smtClean="0">
                <a:solidFill>
                  <a:srgbClr val="5B5856"/>
                </a:solidFill>
              </a:rPr>
              <a:t>6</a:t>
            </a: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5667390" y="3265497"/>
            <a:ext cx="2044706" cy="29209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buFontTx/>
              <a:buNone/>
              <a:defRPr sz="1200" baseline="0">
                <a:solidFill>
                  <a:srgbClr val="261C1C"/>
                </a:solidFill>
              </a:defRPr>
            </a:lvl1pPr>
            <a:lvl2pPr algn="ctr">
              <a:buFontTx/>
              <a:buNone/>
              <a:defRPr sz="1200">
                <a:solidFill>
                  <a:srgbClr val="5B5856"/>
                </a:solidFill>
              </a:defRPr>
            </a:lvl2pPr>
            <a:lvl3pPr algn="ctr">
              <a:buFontTx/>
              <a:buNone/>
              <a:defRPr sz="1200">
                <a:solidFill>
                  <a:srgbClr val="5B5856"/>
                </a:solidFill>
              </a:defRPr>
            </a:lvl3pPr>
            <a:lvl4pPr algn="ctr">
              <a:buFontTx/>
              <a:buNone/>
              <a:defRPr sz="1200">
                <a:solidFill>
                  <a:srgbClr val="5B5856"/>
                </a:solidFill>
              </a:defRPr>
            </a:lvl4pPr>
            <a:lvl5pPr algn="ctr">
              <a:buFontTx/>
              <a:buNone/>
              <a:defRPr sz="1200">
                <a:solidFill>
                  <a:srgbClr val="5B5856"/>
                </a:solidFill>
              </a:defRPr>
            </a:lvl5pPr>
          </a:lstStyle>
          <a:p>
            <a:pPr lvl="0"/>
            <a:r>
              <a:rPr lang="ru-RU" dirty="0" smtClean="0"/>
              <a:t> должность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 ОБРАЗЕЦ ЗАГОЛОВКА</a:t>
            </a:r>
            <a:endParaRPr lang="ru-RU" dirty="0"/>
          </a:p>
        </p:txBody>
      </p:sp>
      <p:sp>
        <p:nvSpPr>
          <p:cNvPr id="1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592082" y="1003266"/>
            <a:ext cx="8450873" cy="2540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="0"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5" hasCustomPrompt="1"/>
          </p:nvPr>
        </p:nvSpPr>
        <p:spPr>
          <a:xfrm>
            <a:off x="3257532" y="1731950"/>
            <a:ext cx="5623001" cy="2957553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1588"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3257532" y="1293795"/>
            <a:ext cx="56230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="1" baseline="0"/>
            </a:lvl1pPr>
          </a:lstStyle>
          <a:p>
            <a:pPr lvl="0"/>
            <a:r>
              <a:rPr lang="ru-RU" dirty="0" smtClean="0"/>
              <a:t>Название объекта</a:t>
            </a:r>
            <a:endParaRPr lang="ru-RU" dirty="0"/>
          </a:p>
        </p:txBody>
      </p:sp>
      <p:sp>
        <p:nvSpPr>
          <p:cNvPr id="12" name="Текст 15"/>
          <p:cNvSpPr>
            <a:spLocks noGrp="1"/>
          </p:cNvSpPr>
          <p:nvPr>
            <p:ph type="body" sz="quarter" idx="19" hasCustomPrompt="1"/>
          </p:nvPr>
        </p:nvSpPr>
        <p:spPr>
          <a:xfrm>
            <a:off x="592082" y="1293795"/>
            <a:ext cx="255591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="1" baseline="0"/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21"/>
          </p:nvPr>
        </p:nvSpPr>
        <p:spPr>
          <a:xfrm>
            <a:off x="592137" y="1731951"/>
            <a:ext cx="2555855" cy="2957524"/>
          </a:xfrm>
        </p:spPr>
        <p:txBody>
          <a:bodyPr>
            <a:noAutofit/>
          </a:bodyPr>
          <a:lstStyle>
            <a:lvl1pPr marL="176213" indent="-176213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марк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42908" y="134541"/>
            <a:ext cx="8737626" cy="86557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 ОБРАЗЕЦ ЗАГОЛОВКА</a:t>
            </a:r>
            <a:endParaRPr lang="ru-RU" dirty="0"/>
          </a:p>
        </p:txBody>
      </p:sp>
      <p:sp>
        <p:nvSpPr>
          <p:cNvPr id="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592083" y="1014377"/>
            <a:ext cx="8215371" cy="5431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="0"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Содержимое 12"/>
          <p:cNvSpPr>
            <a:spLocks noGrp="1"/>
          </p:cNvSpPr>
          <p:nvPr>
            <p:ph sz="quarter" idx="15" hasCustomPrompt="1"/>
          </p:nvPr>
        </p:nvSpPr>
        <p:spPr>
          <a:xfrm>
            <a:off x="592084" y="1995686"/>
            <a:ext cx="2519396" cy="2693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  <p:sp>
        <p:nvSpPr>
          <p:cNvPr id="9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3257532" y="1630543"/>
            <a:ext cx="56230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="1" baseline="0"/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2083" y="1630543"/>
            <a:ext cx="2519417" cy="3651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dirty="0" smtClean="0"/>
              <a:t>Название 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0" hasCustomPrompt="1"/>
          </p:nvPr>
        </p:nvSpPr>
        <p:spPr>
          <a:xfrm>
            <a:off x="3257532" y="1995686"/>
            <a:ext cx="5623002" cy="2693789"/>
          </a:xfrm>
        </p:spPr>
        <p:txBody>
          <a:bodyPr>
            <a:normAutofit/>
          </a:bodyPr>
          <a:lstStyle>
            <a:lvl1pPr marL="176213" indent="-176213">
              <a:defRPr sz="1400"/>
            </a:lvl1pPr>
          </a:lstStyle>
          <a:p>
            <a:pPr lvl="0"/>
            <a:r>
              <a:rPr lang="ru-RU" dirty="0" smtClean="0"/>
              <a:t>Маркированный список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текст+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 Образец заголовка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92084" y="1282730"/>
            <a:ext cx="2555910" cy="4798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330558" y="1288643"/>
            <a:ext cx="5575321" cy="4798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9"/>
          </p:nvPr>
        </p:nvSpPr>
        <p:spPr>
          <a:xfrm>
            <a:off x="3367088" y="1841500"/>
            <a:ext cx="5513387" cy="1752614"/>
          </a:xfrm>
        </p:spPr>
        <p:txBody>
          <a:bodyPr/>
          <a:lstStyle>
            <a:lvl1pPr marL="0" indent="0">
              <a:buFontTx/>
              <a:buNone/>
              <a:tabLst/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0" hasCustomPrompt="1"/>
          </p:nvPr>
        </p:nvSpPr>
        <p:spPr>
          <a:xfrm>
            <a:off x="3367072" y="3630627"/>
            <a:ext cx="5513404" cy="1022336"/>
          </a:xfrm>
        </p:spPr>
        <p:txBody>
          <a:bodyPr>
            <a:normAutofit/>
          </a:bodyPr>
          <a:lstStyle>
            <a:lvl1pPr marL="176213" indent="-176213">
              <a:defRPr sz="1400"/>
            </a:lvl1pPr>
          </a:lstStyle>
          <a:p>
            <a:pPr lvl="0"/>
            <a:r>
              <a:rPr lang="ru-RU" dirty="0" smtClean="0"/>
              <a:t>Маркированный список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21" hasCustomPrompt="1"/>
          </p:nvPr>
        </p:nvSpPr>
        <p:spPr>
          <a:xfrm>
            <a:off x="592138" y="1841500"/>
            <a:ext cx="2555875" cy="2811463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592083" y="1000114"/>
            <a:ext cx="8215371" cy="4915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tabLst>
                <a:tab pos="0" algn="l"/>
              </a:tabLst>
              <a:defRPr sz="1800" b="0"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5" hasCustomPrompt="1"/>
          </p:nvPr>
        </p:nvSpPr>
        <p:spPr>
          <a:xfrm>
            <a:off x="592083" y="1707654"/>
            <a:ext cx="3979917" cy="2945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6" hasCustomPrompt="1"/>
          </p:nvPr>
        </p:nvSpPr>
        <p:spPr>
          <a:xfrm>
            <a:off x="4900617" y="1707654"/>
            <a:ext cx="3979918" cy="2945337"/>
          </a:xfrm>
        </p:spPr>
        <p:txBody>
          <a:bodyPr>
            <a:noAutofit/>
          </a:bodyPr>
          <a:lstStyle>
            <a:lvl1pPr marL="176213" indent="-176213">
              <a:buFontTx/>
              <a:buNone/>
              <a:tabLst>
                <a:tab pos="88900" algn="l"/>
              </a:tabLst>
              <a:defRPr sz="1400"/>
            </a:lvl1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 Образец заголовка</a:t>
            </a:r>
            <a:endParaRPr lang="ru-RU" dirty="0"/>
          </a:p>
        </p:txBody>
      </p:sp>
      <p:sp>
        <p:nvSpPr>
          <p:cNvPr id="4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592083" y="1000114"/>
            <a:ext cx="8215371" cy="2206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buFontTx/>
              <a:buNone/>
              <a:defRPr sz="1600" b="0"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92084" y="1282730"/>
            <a:ext cx="2555910" cy="4798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1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 hasCustomPrompt="1"/>
          </p:nvPr>
        </p:nvSpPr>
        <p:spPr>
          <a:xfrm>
            <a:off x="592084" y="1762551"/>
            <a:ext cx="2555910" cy="285392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3476610" y="1282730"/>
            <a:ext cx="2555910" cy="4798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2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 hasCustomPrompt="1"/>
          </p:nvPr>
        </p:nvSpPr>
        <p:spPr>
          <a:xfrm>
            <a:off x="3476610" y="1762551"/>
            <a:ext cx="2555910" cy="285392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324624" y="1288643"/>
            <a:ext cx="2555910" cy="4798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3</a:t>
            </a:r>
          </a:p>
        </p:txBody>
      </p:sp>
      <p:sp>
        <p:nvSpPr>
          <p:cNvPr id="15" name="Содержимое 5"/>
          <p:cNvSpPr>
            <a:spLocks noGrp="1"/>
          </p:cNvSpPr>
          <p:nvPr>
            <p:ph sz="quarter" idx="22" hasCustomPrompt="1"/>
          </p:nvPr>
        </p:nvSpPr>
        <p:spPr>
          <a:xfrm>
            <a:off x="6324624" y="1768464"/>
            <a:ext cx="2555910" cy="285392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Вставить объект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4"/>
          <p:cNvSpPr>
            <a:spLocks noGrp="1"/>
          </p:cNvSpPr>
          <p:nvPr>
            <p:ph sz="quarter" idx="11" hasCustomPrompt="1"/>
          </p:nvPr>
        </p:nvSpPr>
        <p:spPr>
          <a:xfrm>
            <a:off x="4243383" y="2754315"/>
            <a:ext cx="3468688" cy="3651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buFontTx/>
              <a:buNone/>
              <a:defRPr sz="2800" b="0">
                <a:solidFill>
                  <a:srgbClr val="35302E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06374" y="1987542"/>
            <a:ext cx="8737626" cy="865573"/>
          </a:xfrm>
        </p:spPr>
        <p:txBody>
          <a:bodyPr>
            <a:noAutofit/>
          </a:bodyPr>
          <a:lstStyle>
            <a:lvl1pPr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6" name="Содержимое 14"/>
          <p:cNvSpPr>
            <a:spLocks noGrp="1"/>
          </p:cNvSpPr>
          <p:nvPr>
            <p:ph sz="quarter" idx="18" hasCustomPrompt="1"/>
          </p:nvPr>
        </p:nvSpPr>
        <p:spPr>
          <a:xfrm>
            <a:off x="4283968" y="3142724"/>
            <a:ext cx="3468688" cy="3651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buFontTx/>
              <a:buNone/>
              <a:defRPr sz="2800" b="0">
                <a:solidFill>
                  <a:srgbClr val="35302E"/>
                </a:solidFill>
              </a:defRPr>
            </a:lvl1pPr>
          </a:lstStyle>
          <a:p>
            <a:pPr lvl="0"/>
            <a:r>
              <a:rPr lang="ru-RU" dirty="0" smtClean="0"/>
              <a:t>почта</a:t>
            </a:r>
            <a:r>
              <a:rPr lang="en-US" dirty="0" smtClean="0"/>
              <a:t>@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08" y="134541"/>
            <a:ext cx="8737626" cy="8655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9" y="4803998"/>
            <a:ext cx="750155" cy="1589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50" r:id="rId3"/>
    <p:sldLayoutId id="2147483676" r:id="rId4"/>
    <p:sldLayoutId id="2147483674" r:id="rId5"/>
    <p:sldLayoutId id="2147483652" r:id="rId6"/>
    <p:sldLayoutId id="2147483675" r:id="rId7"/>
    <p:sldLayoutId id="2147483681" r:id="rId8"/>
    <p:sldLayoutId id="2147483683" r:id="rId9"/>
    <p:sldLayoutId id="2147483684" r:id="rId10"/>
    <p:sldLayoutId id="2147483685" r:id="rId11"/>
  </p:sldLayoutIdLst>
  <p:hf hdr="0" ftr="0" dt="0"/>
  <p:txStyles>
    <p:titleStyle>
      <a:lvl1pPr marL="457200" indent="-457200" algn="l" defTabSz="914400" rtl="0" eaLnBrk="1" latinLnBrk="0" hangingPunct="1">
        <a:spcBef>
          <a:spcPct val="0"/>
        </a:spcBef>
        <a:buSzPct val="120000"/>
        <a:buFontTx/>
        <a:buBlip>
          <a:blip r:embed="rId14"/>
        </a:buBlip>
        <a:defRPr lang="ru-RU" sz="3500" b="1" kern="1200" cap="all" baseline="0" dirty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SzPct val="100000"/>
        <a:buFontTx/>
        <a:buNone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Tx/>
        <a:buNone/>
        <a:tabLst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534988" indent="-228600" algn="l" defTabSz="914400" rtl="0" eaLnBrk="1" latinLnBrk="0" hangingPunct="1">
        <a:spcBef>
          <a:spcPct val="20000"/>
        </a:spcBef>
        <a:buFontTx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809625" indent="-228600" algn="l" defTabSz="914400" rtl="0" eaLnBrk="1" latinLnBrk="0" hangingPunct="1">
        <a:spcBef>
          <a:spcPct val="20000"/>
        </a:spcBef>
        <a:buFontTx/>
        <a:buNone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spcBef>
          <a:spcPct val="20000"/>
        </a:spcBef>
        <a:buFontTx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1"/>
          </p:nvPr>
        </p:nvSpPr>
        <p:spPr>
          <a:xfrm>
            <a:off x="5292080" y="3939902"/>
            <a:ext cx="3468688" cy="365130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Клоков Евгений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>
          <a:xfrm>
            <a:off x="2987824" y="4371950"/>
            <a:ext cx="5789122" cy="292093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Департамент по работе с госсектором «1С-Рарус»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1203598"/>
            <a:ext cx="7285112" cy="223224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СОВРЕМЕННЫЕ </a:t>
            </a:r>
            <a:r>
              <a:rPr lang="ru-RU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ИНФОРМАЦИОННЫЕ </a:t>
            </a:r>
            <a:r>
              <a:rPr lang="ru-RU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 ТЕХНОЛОГИИ -</a:t>
            </a:r>
          </a:p>
          <a:p>
            <a:pPr algn="r"/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как  </a:t>
            </a:r>
            <a:r>
              <a:rPr lang="ru-RU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руководителю  использовать  </a:t>
            </a:r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все возможности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44678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69994" y="339502"/>
            <a:ext cx="6978470" cy="115213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bg2"/>
              </a:buClr>
            </a:pPr>
            <a:r>
              <a:rPr lang="ru-RU" sz="3200" b="1" cap="all" dirty="0">
                <a:solidFill>
                  <a:schemeClr val="bg1"/>
                </a:solidFill>
                <a:cs typeface="Angsana New" panose="02020603050405020304" pitchFamily="18" charset="-34"/>
              </a:rPr>
              <a:t>Построение </a:t>
            </a:r>
          </a:p>
          <a:p>
            <a:pPr>
              <a:buClr>
                <a:schemeClr val="bg2"/>
              </a:buClr>
            </a:pPr>
            <a:r>
              <a:rPr lang="ru-RU" sz="3200" b="1" cap="all" dirty="0">
                <a:solidFill>
                  <a:schemeClr val="bg1"/>
                </a:solidFill>
                <a:cs typeface="Angsana New" panose="02020603050405020304" pitchFamily="18" charset="-34"/>
              </a:rPr>
              <a:t>информационных систем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537" y="1635646"/>
            <a:ext cx="6984927" cy="21595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19113" indent="-342900">
              <a:spcBef>
                <a:spcPts val="2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Описание </a:t>
            </a:r>
            <a:r>
              <a:rPr lang="ru-RU" dirty="0">
                <a:solidFill>
                  <a:srgbClr val="000000"/>
                </a:solidFill>
              </a:rPr>
              <a:t>процессов, подлежащих информатизации</a:t>
            </a:r>
          </a:p>
          <a:p>
            <a:pPr marL="519113" indent="-342900">
              <a:spcBef>
                <a:spcPts val="2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Разработка  </a:t>
            </a:r>
            <a:r>
              <a:rPr lang="ru-RU" dirty="0">
                <a:solidFill>
                  <a:srgbClr val="000000"/>
                </a:solidFill>
              </a:rPr>
              <a:t>информационных  систем,  отвечающих  требованиям функционального </a:t>
            </a:r>
            <a:r>
              <a:rPr lang="ru-RU" dirty="0" smtClean="0">
                <a:solidFill>
                  <a:srgbClr val="000000"/>
                </a:solidFill>
              </a:rPr>
              <a:t>заказчика</a:t>
            </a:r>
            <a:endParaRPr lang="ru-RU" dirty="0">
              <a:solidFill>
                <a:srgbClr val="000000"/>
              </a:solidFill>
            </a:endParaRPr>
          </a:p>
          <a:p>
            <a:pPr marL="519113" indent="-342900">
              <a:spcBef>
                <a:spcPts val="2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Создание </a:t>
            </a:r>
            <a:r>
              <a:rPr lang="ru-RU" dirty="0">
                <a:solidFill>
                  <a:srgbClr val="000000"/>
                </a:solidFill>
              </a:rPr>
              <a:t>удобного и привлекательного </a:t>
            </a:r>
            <a:r>
              <a:rPr lang="ru-RU" dirty="0" smtClean="0">
                <a:solidFill>
                  <a:srgbClr val="000000"/>
                </a:solidFill>
              </a:rPr>
              <a:t>интерфейса</a:t>
            </a:r>
            <a:endParaRPr lang="ru-RU" dirty="0">
              <a:solidFill>
                <a:srgbClr val="000000"/>
              </a:solidFill>
            </a:endParaRPr>
          </a:p>
          <a:p>
            <a:pPr marL="519113" indent="-342900">
              <a:spcBef>
                <a:spcPts val="2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Постоянное  </a:t>
            </a:r>
            <a:r>
              <a:rPr lang="ru-RU" dirty="0">
                <a:solidFill>
                  <a:srgbClr val="000000"/>
                </a:solidFill>
              </a:rPr>
              <a:t>обучение  пользователей  работе в системе</a:t>
            </a:r>
          </a:p>
          <a:p>
            <a:pPr marL="519113" indent="-342900">
              <a:spcBef>
                <a:spcPts val="2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Ежедневная </a:t>
            </a:r>
            <a:r>
              <a:rPr lang="ru-RU" dirty="0">
                <a:solidFill>
                  <a:srgbClr val="000000"/>
                </a:solidFill>
              </a:rPr>
              <a:t>работа линии консультаций</a:t>
            </a:r>
          </a:p>
          <a:p>
            <a:pPr marL="519113" indent="-342900">
              <a:spcBef>
                <a:spcPts val="2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Обмен </a:t>
            </a:r>
            <a:r>
              <a:rPr lang="ru-RU" dirty="0">
                <a:solidFill>
                  <a:srgbClr val="000000"/>
                </a:solidFill>
              </a:rPr>
              <a:t>данными с другими информационными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1069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/>
          <p:cNvSpPr>
            <a:spLocks noGrp="1"/>
          </p:cNvSpPr>
          <p:nvPr>
            <p:ph type="title"/>
          </p:nvPr>
        </p:nvSpPr>
        <p:spPr>
          <a:xfrm>
            <a:off x="323528" y="555526"/>
            <a:ext cx="4896544" cy="7960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Angsana New" panose="02020603050405020304" pitchFamily="18" charset="-34"/>
              </a:rPr>
              <a:t>Взаимодействие с Заказчиком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7840" y="567327"/>
            <a:ext cx="3186608" cy="4104456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chemeClr val="tx2"/>
                </a:solidFill>
              </a:rPr>
              <a:t>Анализ потребностей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chemeClr val="tx2"/>
                </a:solidFill>
              </a:rPr>
              <a:t>Определение целей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chemeClr val="tx2"/>
                </a:solidFill>
              </a:rPr>
              <a:t>Создание рабочей группы проекта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chemeClr val="tx2"/>
                </a:solidFill>
              </a:rPr>
              <a:t>Совещания по управлению проектом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chemeClr val="tx2"/>
                </a:solidFill>
              </a:rPr>
              <a:t>Семинары по обучению и выявлению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5863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9851" y="1563638"/>
            <a:ext cx="5292589" cy="1872208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9113" indent="-342900">
              <a:spcBef>
                <a:spcPts val="4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>
                <a:solidFill>
                  <a:srgbClr val="000000"/>
                </a:solidFill>
              </a:rPr>
              <a:t>Снижение затрат на закупку оборудования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>
                <a:solidFill>
                  <a:srgbClr val="000000"/>
                </a:solidFill>
              </a:rPr>
              <a:t>Сокращение времени развертывания новых сервисов 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>
                <a:solidFill>
                  <a:srgbClr val="000000"/>
                </a:solidFill>
              </a:rPr>
              <a:t>Повышение доступности 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dirty="0">
                <a:solidFill>
                  <a:srgbClr val="000000"/>
                </a:solidFill>
              </a:rPr>
              <a:t>Снижение рисков при потере данных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858126" y="411510"/>
            <a:ext cx="3674314" cy="796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0" indent="-457200" algn="l" defTabSz="914400" rtl="0" eaLnBrk="1" latinLnBrk="0" hangingPunct="1">
              <a:spcBef>
                <a:spcPct val="0"/>
              </a:spcBef>
              <a:buSzPct val="120000"/>
              <a:buFontTx/>
              <a:buBlip>
                <a:blip r:embed="rId3"/>
              </a:buBlip>
              <a:defRPr lang="ru-RU" sz="35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  <a:cs typeface="Angsana New" panose="02020603050405020304" pitchFamily="18" charset="-34"/>
              </a:rPr>
              <a:t>Облачные  системы</a:t>
            </a:r>
            <a:endParaRPr lang="ru-RU" sz="2800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06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/>
          <p:cNvSpPr>
            <a:spLocks noGrp="1"/>
          </p:cNvSpPr>
          <p:nvPr>
            <p:ph type="title"/>
          </p:nvPr>
        </p:nvSpPr>
        <p:spPr>
          <a:xfrm>
            <a:off x="142908" y="134541"/>
            <a:ext cx="9001092" cy="8655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+mn-lt"/>
                <a:cs typeface="Angsana New" panose="02020603050405020304" pitchFamily="18" charset="-34"/>
              </a:rPr>
              <a:t>Облачные системы «1С-Рарус»</a:t>
            </a:r>
            <a:endParaRPr lang="ru-RU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347614"/>
            <a:ext cx="4935200" cy="2924071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9113" indent="-342900">
              <a:spcBef>
                <a:spcPts val="10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Автоматизированная  система  учета  финансово­-хозяйственной деятельности  и  консолидации  отчетности  муниципальных  учреждений системы  образования  города  Новосибирска</a:t>
            </a:r>
          </a:p>
          <a:p>
            <a:pPr marL="519113" indent="-342900">
              <a:spcBef>
                <a:spcPts val="10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Автоматизированная  </a:t>
            </a:r>
            <a:r>
              <a:rPr lang="ru-RU" sz="1600" dirty="0">
                <a:solidFill>
                  <a:srgbClr val="000000"/>
                </a:solidFill>
              </a:rPr>
              <a:t>система  льготного  лекарственного обеспечения</a:t>
            </a:r>
          </a:p>
          <a:p>
            <a:pPr marL="519113" indent="-342900">
              <a:spcBef>
                <a:spcPts val="10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Автоматизированная </a:t>
            </a:r>
            <a:r>
              <a:rPr lang="ru-RU" sz="1600" dirty="0">
                <a:solidFill>
                  <a:srgbClr val="000000"/>
                </a:solidFill>
              </a:rPr>
              <a:t>система консолидации управленческой отчетности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53306"/>
            <a:ext cx="2520280" cy="58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71750"/>
            <a:ext cx="2520280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56809"/>
            <a:ext cx="2520280" cy="61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7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55299" y="1743658"/>
            <a:ext cx="4032449" cy="208823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Clr>
                <a:schemeClr val="bg2"/>
              </a:buClr>
            </a:pP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Система Учета ФХД и Консолидация отчетности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>
          <a:xfrm>
            <a:off x="611560" y="2181013"/>
            <a:ext cx="3672408" cy="2478969"/>
          </a:xfrm>
        </p:spPr>
        <p:txBody>
          <a:bodyPr/>
          <a:lstStyle/>
          <a:p>
            <a:pPr marL="176213">
              <a:tabLst>
                <a:tab pos="88900" algn="l"/>
              </a:tabLst>
            </a:pPr>
            <a:r>
              <a:rPr lang="ru-RU" sz="1800" b="1" dirty="0"/>
              <a:t>Автоматизированная  система  учета  финансово</a:t>
            </a:r>
            <a:r>
              <a:rPr lang="ru-RU" sz="1800" b="1" dirty="0" smtClean="0"/>
              <a:t>­-хозяйственной  </a:t>
            </a:r>
            <a:r>
              <a:rPr lang="ru-RU" sz="1800" b="1" dirty="0"/>
              <a:t>деятельности  </a:t>
            </a:r>
            <a:r>
              <a:rPr lang="ru-RU" sz="1800" b="1" dirty="0" smtClean="0"/>
              <a:t>и консолидации  </a:t>
            </a:r>
            <a:r>
              <a:rPr lang="ru-RU" sz="1800" b="1" dirty="0"/>
              <a:t>отчетности  муниципальных  учреждений  системы  образования  города </a:t>
            </a:r>
            <a:r>
              <a:rPr lang="ru-RU" sz="1800" b="1" dirty="0" smtClean="0"/>
              <a:t>Новосибирска</a:t>
            </a:r>
            <a:endParaRPr lang="ru-RU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4932041" y="1347614"/>
            <a:ext cx="3672407" cy="30243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b="1" dirty="0">
                <a:solidFill>
                  <a:schemeClr val="bg2"/>
                </a:solidFill>
              </a:rPr>
              <a:t>С января 2015 года </a:t>
            </a:r>
            <a:r>
              <a:rPr lang="ru-RU" sz="1800" dirty="0">
                <a:solidFill>
                  <a:srgbClr val="000000"/>
                </a:solidFill>
              </a:rPr>
              <a:t>в промышленной эксплуатации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endParaRPr lang="ru-RU" sz="1800" dirty="0">
              <a:solidFill>
                <a:srgbClr val="000000"/>
              </a:solidFill>
            </a:endParaRP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dirty="0">
                <a:solidFill>
                  <a:srgbClr val="000000"/>
                </a:solidFill>
              </a:rPr>
              <a:t>Ежедневная поддержка </a:t>
            </a:r>
            <a:r>
              <a:rPr lang="ru-RU" sz="1800" b="1" dirty="0">
                <a:solidFill>
                  <a:schemeClr val="bg2"/>
                </a:solidFill>
              </a:rPr>
              <a:t>1200 пользователей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endParaRPr lang="ru-RU" sz="1800" dirty="0">
              <a:solidFill>
                <a:srgbClr val="000000"/>
              </a:solidFill>
            </a:endParaRP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b="1" dirty="0">
                <a:solidFill>
                  <a:schemeClr val="bg2"/>
                </a:solidFill>
              </a:rPr>
              <a:t>507 учреждений </a:t>
            </a:r>
            <a:r>
              <a:rPr lang="ru-RU" sz="1800" dirty="0">
                <a:solidFill>
                  <a:srgbClr val="000000"/>
                </a:solidFill>
              </a:rPr>
              <a:t>системы образования города Новосибирска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7614"/>
            <a:ext cx="2713470" cy="61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2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Автоматизированная Система  Льготного Лекарственного Обеспечения 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>
          <a:xfrm>
            <a:off x="717151" y="2174730"/>
            <a:ext cx="3816424" cy="1909188"/>
          </a:xfrm>
        </p:spPr>
        <p:txBody>
          <a:bodyPr/>
          <a:lstStyle/>
          <a:p>
            <a:pPr marL="176213">
              <a:spcBef>
                <a:spcPts val="0"/>
              </a:spcBef>
              <a:tabLst>
                <a:tab pos="889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Автоматизированная </a:t>
            </a:r>
            <a:r>
              <a:rPr lang="ru-RU" sz="2400" b="1" dirty="0">
                <a:solidFill>
                  <a:schemeClr val="tx2"/>
                </a:solidFill>
              </a:rPr>
              <a:t>система льготного лекарственного </a:t>
            </a:r>
            <a:r>
              <a:rPr lang="ru-RU" sz="2400" b="1" dirty="0" smtClean="0">
                <a:solidFill>
                  <a:schemeClr val="tx2"/>
                </a:solidFill>
              </a:rPr>
              <a:t>обеспечения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4716016" y="1491630"/>
            <a:ext cx="3816424" cy="28083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b="1" dirty="0">
                <a:solidFill>
                  <a:schemeClr val="bg2"/>
                </a:solidFill>
              </a:rPr>
              <a:t>С 2014 года </a:t>
            </a:r>
            <a:r>
              <a:rPr lang="ru-RU" sz="1800" dirty="0">
                <a:solidFill>
                  <a:schemeClr val="tx2"/>
                </a:solidFill>
              </a:rPr>
              <a:t>в промышленной эксплуатации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endParaRPr lang="ru-RU" sz="1800" b="1" dirty="0">
              <a:solidFill>
                <a:schemeClr val="bg2"/>
              </a:solidFill>
            </a:endParaRP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dirty="0">
                <a:solidFill>
                  <a:schemeClr val="tx2"/>
                </a:solidFill>
              </a:rPr>
              <a:t>Ежедневная поддержка </a:t>
            </a:r>
            <a:r>
              <a:rPr lang="ru-RU" sz="1800" b="1" dirty="0">
                <a:solidFill>
                  <a:schemeClr val="bg2"/>
                </a:solidFill>
              </a:rPr>
              <a:t>2 822 пользователей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endParaRPr lang="ru-RU" sz="1800" b="1" dirty="0">
              <a:solidFill>
                <a:schemeClr val="bg2"/>
              </a:solidFill>
            </a:endParaRP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dirty="0">
                <a:solidFill>
                  <a:schemeClr val="tx2"/>
                </a:solidFill>
              </a:rPr>
              <a:t>В системе ежегодно выписывается </a:t>
            </a:r>
            <a:r>
              <a:rPr lang="ru-RU" sz="1800" b="1" dirty="0" smtClean="0">
                <a:solidFill>
                  <a:schemeClr val="bg2"/>
                </a:solidFill>
              </a:rPr>
              <a:t>2 </a:t>
            </a:r>
            <a:r>
              <a:rPr lang="ru-RU" sz="1800" b="1" dirty="0">
                <a:solidFill>
                  <a:schemeClr val="bg2"/>
                </a:solidFill>
              </a:rPr>
              <a:t>000 000 льготных рецептов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4" y="1491630"/>
            <a:ext cx="2592288" cy="54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2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909" y="118373"/>
            <a:ext cx="8737626" cy="865573"/>
          </a:xfrm>
        </p:spPr>
        <p:txBody>
          <a:bodyPr/>
          <a:lstStyle/>
          <a:p>
            <a:r>
              <a:rPr lang="ru-RU" sz="2500" dirty="0" smtClean="0"/>
              <a:t>Автоматизированная система  КОНСОЛИДАЦИИ управленческой отчетности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>
          <a:xfrm>
            <a:off x="683569" y="2283718"/>
            <a:ext cx="3672408" cy="1656184"/>
          </a:xfrm>
        </p:spPr>
        <p:txBody>
          <a:bodyPr/>
          <a:lstStyle/>
          <a:p>
            <a:pPr marL="176213">
              <a:tabLst>
                <a:tab pos="88900" algn="l"/>
              </a:tabLst>
            </a:pPr>
            <a:r>
              <a:rPr lang="ru-RU" sz="2400" b="1" dirty="0" smtClean="0"/>
              <a:t>Автоматизированная </a:t>
            </a:r>
            <a:r>
              <a:rPr lang="ru-RU" sz="2400" b="1" dirty="0"/>
              <a:t>система консолидации управленческой </a:t>
            </a:r>
            <a:r>
              <a:rPr lang="ru-RU" sz="2400" b="1" dirty="0" smtClean="0"/>
              <a:t>отчетности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4788023" y="1419622"/>
            <a:ext cx="3888433" cy="295232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b="1" dirty="0">
                <a:solidFill>
                  <a:schemeClr val="bg2"/>
                </a:solidFill>
              </a:rPr>
              <a:t>С 2015 года </a:t>
            </a:r>
            <a:r>
              <a:rPr lang="ru-RU" sz="1800" dirty="0">
                <a:solidFill>
                  <a:schemeClr val="tx2"/>
                </a:solidFill>
              </a:rPr>
              <a:t>в промышленной эксплуатации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endParaRPr lang="ru-RU" sz="1800" dirty="0">
              <a:solidFill>
                <a:schemeClr val="tx2"/>
              </a:solidFill>
            </a:endParaRP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dirty="0">
                <a:solidFill>
                  <a:schemeClr val="tx2"/>
                </a:solidFill>
              </a:rPr>
              <a:t>Ежедневная поддержка </a:t>
            </a:r>
            <a:r>
              <a:rPr lang="ru-RU" sz="1800" b="1" dirty="0">
                <a:solidFill>
                  <a:schemeClr val="bg2"/>
                </a:solidFill>
              </a:rPr>
              <a:t>52 профессиональных образовательных организаций </a:t>
            </a: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endParaRPr lang="ru-RU" sz="1800" dirty="0">
              <a:solidFill>
                <a:schemeClr val="tx2"/>
              </a:solidFill>
            </a:endParaRPr>
          </a:p>
          <a:p>
            <a:pPr marL="519113" indent="-342900">
              <a:spcBef>
                <a:spcPts val="400"/>
              </a:spcBef>
              <a:buClr>
                <a:schemeClr val="bg2"/>
              </a:buClr>
              <a:buBlip>
                <a:blip r:embed="rId4"/>
              </a:buBlip>
            </a:pPr>
            <a:r>
              <a:rPr lang="ru-RU" sz="1800" dirty="0">
                <a:solidFill>
                  <a:schemeClr val="tx2"/>
                </a:solidFill>
              </a:rPr>
              <a:t>За 2015 год разработано </a:t>
            </a:r>
            <a:r>
              <a:rPr lang="ru-RU" sz="1800" b="1" dirty="0">
                <a:solidFill>
                  <a:schemeClr val="bg2"/>
                </a:solidFill>
              </a:rPr>
              <a:t>27 форм сводных отчетов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21786"/>
            <a:ext cx="2592288" cy="64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5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/>
          <p:cNvSpPr>
            <a:spLocks noGrp="1"/>
          </p:cNvSpPr>
          <p:nvPr>
            <p:ph type="title"/>
          </p:nvPr>
        </p:nvSpPr>
        <p:spPr>
          <a:xfrm>
            <a:off x="142908" y="134541"/>
            <a:ext cx="9001092" cy="8655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/>
                </a:solidFill>
                <a:latin typeface="+mn-lt"/>
                <a:cs typeface="Angsana New" panose="02020603050405020304" pitchFamily="18" charset="-34"/>
              </a:rPr>
              <a:t>Факторы успеха </a:t>
            </a:r>
            <a:r>
              <a:rPr lang="ru-RU" dirty="0" smtClean="0">
                <a:solidFill>
                  <a:schemeClr val="bg2"/>
                </a:solidFill>
                <a:latin typeface="+mn-lt"/>
                <a:cs typeface="Angsana New" panose="02020603050405020304" pitchFamily="18" charset="-34"/>
              </a:rPr>
              <a:t>информатизации</a:t>
            </a:r>
            <a:endParaRPr lang="ru-RU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1000114"/>
            <a:ext cx="6552728" cy="3600400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Постановка измеримых целей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Декомпозиция целей в измеримые задачи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Определение критериев контроля хода проекта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Изучение существующих рабочих процессов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Управляемые коммуникации заказчика и исполнителя</a:t>
            </a:r>
          </a:p>
        </p:txBody>
      </p:sp>
    </p:spTree>
    <p:extLst>
      <p:ext uri="{BB962C8B-B14F-4D97-AF65-F5344CB8AC3E}">
        <p14:creationId xmlns:p14="http://schemas.microsoft.com/office/powerpoint/2010/main" val="11400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1115616" y="891360"/>
            <a:ext cx="6912768" cy="4128662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579"/>
            <a:ext cx="8496944" cy="53697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Единая </a:t>
            </a:r>
            <a:r>
              <a:rPr lang="ru-RU" sz="2400" dirty="0">
                <a:solidFill>
                  <a:schemeClr val="bg2"/>
                </a:solidFill>
              </a:rPr>
              <a:t>информационная система </a:t>
            </a:r>
            <a:r>
              <a:rPr lang="ru-RU" sz="2400" dirty="0" smtClean="0">
                <a:solidFill>
                  <a:schemeClr val="bg2"/>
                </a:solidFill>
              </a:rPr>
              <a:t>управления </a:t>
            </a:r>
            <a:r>
              <a:rPr lang="ru-RU" sz="2400" dirty="0">
                <a:solidFill>
                  <a:schemeClr val="bg2"/>
                </a:solidFill>
              </a:rPr>
              <a:t>муниципалитетом</a:t>
            </a:r>
          </a:p>
        </p:txBody>
      </p:sp>
      <p:pic>
        <p:nvPicPr>
          <p:cNvPr id="5" name="Рисунок 5" descr="agency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60" y="1923678"/>
            <a:ext cx="537400" cy="5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4"/>
          <p:cNvSpPr/>
          <p:nvPr/>
        </p:nvSpPr>
        <p:spPr>
          <a:xfrm>
            <a:off x="3910870" y="1203598"/>
            <a:ext cx="2642330" cy="56645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Портал </a:t>
            </a:r>
          </a:p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«Открытый бюджет»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874349" y="2219022"/>
            <a:ext cx="1484423" cy="59826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«Электронный паспорт»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Новосибирска</a:t>
            </a: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4532444" y="2219023"/>
            <a:ext cx="1484423" cy="59795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Контрольно-аналитический центр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3759" y="1520169"/>
            <a:ext cx="909821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Граждане</a:t>
            </a: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6232790" y="2219023"/>
            <a:ext cx="1484423" cy="59795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Регистр муниципальных служащих и сотрудников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3267908" y="3290224"/>
            <a:ext cx="1484423" cy="5711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Центры консолидации финансовой информации</a:t>
            </a: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5848591" y="3299967"/>
            <a:ext cx="1484423" cy="57112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Центры консолидации кадровой информации</a:t>
            </a: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4086008" y="4236825"/>
            <a:ext cx="887850" cy="56645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Автоматизация закупок</a:t>
            </a: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2848199" y="4236824"/>
            <a:ext cx="887850" cy="56645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Бухгалтерский учет</a:t>
            </a: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6738995" y="4236824"/>
            <a:ext cx="887850" cy="56645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Учет заработной платы</a:t>
            </a: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5501186" y="4236823"/>
            <a:ext cx="887850" cy="56645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062" tIns="30062" rIns="30062" bIns="30062" numCol="1" spcCol="1270" anchor="ctr" anchorCtr="0">
            <a:noAutofit/>
          </a:bodyPr>
          <a:lstStyle/>
          <a:p>
            <a:pPr algn="ctr" defTabSz="3507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Кадровый  учет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693757" y="1787288"/>
            <a:ext cx="6228000" cy="1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689705" y="2399422"/>
            <a:ext cx="90982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Руководство Мэрии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86447" y="3473493"/>
            <a:ext cx="90982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Руководство ГРБС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86446" y="4560935"/>
            <a:ext cx="909821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Учреждения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693757" y="2790202"/>
            <a:ext cx="6228000" cy="1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93757" y="4018295"/>
            <a:ext cx="6228000" cy="1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659861" y="4960222"/>
            <a:ext cx="6228000" cy="1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715258" y="595276"/>
            <a:ext cx="16553" cy="5851247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225400" y="3414069"/>
            <a:ext cx="24244" cy="3039265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442953" y="1707654"/>
            <a:ext cx="10799" cy="1836000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7865596" y="595275"/>
            <a:ext cx="10114" cy="5851247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118855" y="1707654"/>
            <a:ext cx="10799" cy="1836000"/>
          </a:xfrm>
          <a:prstGeom prst="line">
            <a:avLst/>
          </a:prstGeom>
          <a:ln w="6350">
            <a:solidFill>
              <a:srgbClr val="FFD292">
                <a:alpha val="27000"/>
              </a:srgbClr>
            </a:solidFill>
            <a:prstDash val="sysDash"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1755989" y="1207762"/>
            <a:ext cx="763577" cy="355876"/>
            <a:chOff x="404461" y="2607133"/>
            <a:chExt cx="763577" cy="355876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4461" y="2607133"/>
              <a:ext cx="189203" cy="355876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5919" y="2607133"/>
              <a:ext cx="189203" cy="35587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7377" y="2607133"/>
              <a:ext cx="189203" cy="35587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8835" y="2607133"/>
              <a:ext cx="189203" cy="355876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835696" y="3003798"/>
            <a:ext cx="608553" cy="51339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659861" y="4155926"/>
            <a:ext cx="1016012" cy="441954"/>
            <a:chOff x="245294" y="6653995"/>
            <a:chExt cx="1194225" cy="54677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45294" y="6653995"/>
              <a:ext cx="648126" cy="54677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837463" y="6692861"/>
              <a:ext cx="602056" cy="507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1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/>
          <p:cNvSpPr>
            <a:spLocks noGrp="1"/>
          </p:cNvSpPr>
          <p:nvPr>
            <p:ph type="title"/>
          </p:nvPr>
        </p:nvSpPr>
        <p:spPr>
          <a:xfrm>
            <a:off x="131977" y="267494"/>
            <a:ext cx="9001092" cy="865573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2"/>
                </a:solidFill>
                <a:latin typeface="+mn-lt"/>
                <a:cs typeface="Angsana New" panose="02020603050405020304" pitchFamily="18" charset="-34"/>
              </a:rPr>
              <a:t>Единая информационная система управления муниципалитетом</a:t>
            </a:r>
            <a:endParaRPr lang="ru-RU" sz="3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1347614"/>
            <a:ext cx="5616624" cy="3384376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tx2"/>
                </a:solidFill>
              </a:rPr>
              <a:t>Эффективное управление муниципальными финансами и ресурсами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tx2"/>
                </a:solidFill>
              </a:rPr>
              <a:t>Обеспечение  открытости  органов местного  самоуправления  и муниципальных учреждений перед населением города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tx2"/>
                </a:solidFill>
              </a:rPr>
              <a:t>Осуществление мониторинга деятельности учреждений и органов управления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tx2"/>
                </a:solidFill>
              </a:rPr>
              <a:t>Анализ социально ­ экономической эффективности учреждений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tx2"/>
                </a:solidFill>
              </a:rPr>
              <a:t>Создание  современных  механизмов  управления  и  расходования 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4418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95936" y="1707654"/>
            <a:ext cx="4680520" cy="2376264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buClr>
                <a:schemeClr val="bg2"/>
              </a:buClr>
            </a:pP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908" y="134541"/>
            <a:ext cx="8737626" cy="840721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ИНФОРМАЦИОННЫЕ СИСТЕМЫ	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92083" y="1024413"/>
            <a:ext cx="8215371" cy="318106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dirty="0"/>
              <a:t>Концепция региональной </a:t>
            </a:r>
            <a:r>
              <a:rPr lang="ru-RU" dirty="0" smtClean="0"/>
              <a:t>информатизации</a:t>
            </a:r>
            <a:r>
              <a:rPr lang="ru-RU" sz="1100" dirty="0" smtClean="0"/>
              <a:t> (Утверждена распоряжением Правительства РФ, 29.12.2014)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>
          <a:xfrm>
            <a:off x="755576" y="1985974"/>
            <a:ext cx="3168351" cy="1593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2"/>
                </a:solidFill>
              </a:rPr>
              <a:t>К  </a:t>
            </a:r>
            <a:r>
              <a:rPr lang="ru-RU" dirty="0">
                <a:solidFill>
                  <a:schemeClr val="bg2"/>
                </a:solidFill>
              </a:rPr>
              <a:t>информационным  системам  </a:t>
            </a:r>
            <a:r>
              <a:rPr lang="ru-RU" dirty="0" smtClean="0">
                <a:solidFill>
                  <a:schemeClr val="bg2"/>
                </a:solidFill>
              </a:rPr>
              <a:t>обеспечения  </a:t>
            </a:r>
            <a:r>
              <a:rPr lang="ru-RU" dirty="0">
                <a:solidFill>
                  <a:schemeClr val="bg2"/>
                </a:solidFill>
              </a:rPr>
              <a:t>управленческой  деятельности, </a:t>
            </a:r>
            <a:r>
              <a:rPr lang="ru-RU" dirty="0" smtClean="0">
                <a:solidFill>
                  <a:schemeClr val="bg2"/>
                </a:solidFill>
              </a:rPr>
              <a:t>предназначенным  </a:t>
            </a:r>
            <a:r>
              <a:rPr lang="ru-RU" dirty="0">
                <a:solidFill>
                  <a:schemeClr val="bg2"/>
                </a:solidFill>
              </a:rPr>
              <a:t>для  автоматизации  типовых  обеспечивающих  полномочий </a:t>
            </a:r>
            <a:r>
              <a:rPr lang="ru-RU" dirty="0" smtClean="0">
                <a:solidFill>
                  <a:schemeClr val="bg2"/>
                </a:solidFill>
              </a:rPr>
              <a:t>органов  </a:t>
            </a:r>
            <a:r>
              <a:rPr lang="ru-RU" dirty="0">
                <a:solidFill>
                  <a:schemeClr val="bg2"/>
                </a:solidFill>
              </a:rPr>
              <a:t>государственной  власти  и  местного  самоуправления,  целесообразно </a:t>
            </a:r>
            <a:r>
              <a:rPr lang="ru-RU" dirty="0" smtClean="0">
                <a:solidFill>
                  <a:schemeClr val="bg2"/>
                </a:solidFill>
              </a:rPr>
              <a:t>отнести</a:t>
            </a:r>
            <a:r>
              <a:rPr lang="ru-RU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3851920" y="1861381"/>
            <a:ext cx="4680521" cy="2150529"/>
          </a:xfrm>
        </p:spPr>
        <p:txBody>
          <a:bodyPr/>
          <a:lstStyle/>
          <a:p>
            <a:pPr marL="519113" indent="-342900">
              <a:spcBef>
                <a:spcPts val="0"/>
              </a:spcBef>
              <a:buBlip>
                <a:blip r:embed="rId4"/>
              </a:buBlip>
            </a:pPr>
            <a:r>
              <a:rPr lang="ru-RU" dirty="0"/>
              <a:t>Системы электронного документооборота</a:t>
            </a:r>
          </a:p>
          <a:p>
            <a:pPr marL="519113" indent="-342900">
              <a:spcBef>
                <a:spcPts val="0"/>
              </a:spcBef>
              <a:buBlip>
                <a:blip r:embed="rId4"/>
              </a:buBlip>
            </a:pPr>
            <a:r>
              <a:rPr lang="ru-RU" dirty="0" smtClean="0"/>
              <a:t>Информационно­-аналитические </a:t>
            </a:r>
            <a:r>
              <a:rPr lang="ru-RU" dirty="0"/>
              <a:t>системы</a:t>
            </a:r>
          </a:p>
          <a:p>
            <a:pPr marL="519113" indent="-342900">
              <a:spcBef>
                <a:spcPts val="0"/>
              </a:spcBef>
              <a:buBlip>
                <a:blip r:embed="rId4"/>
              </a:buBlip>
            </a:pPr>
            <a:r>
              <a:rPr lang="ru-RU" dirty="0" smtClean="0"/>
              <a:t>Системы </a:t>
            </a:r>
            <a:r>
              <a:rPr lang="ru-RU" dirty="0"/>
              <a:t>кадрового и бухгалтерского учета</a:t>
            </a:r>
          </a:p>
          <a:p>
            <a:pPr marL="519113" indent="-342900">
              <a:spcBef>
                <a:spcPts val="0"/>
              </a:spcBef>
              <a:buBlip>
                <a:blip r:embed="rId4"/>
              </a:buBlip>
            </a:pPr>
            <a:r>
              <a:rPr lang="ru-RU" dirty="0" smtClean="0"/>
              <a:t>Иные  </a:t>
            </a:r>
            <a:r>
              <a:rPr lang="ru-RU" dirty="0"/>
              <a:t>системы,  в  том  числе  </a:t>
            </a:r>
            <a:r>
              <a:rPr lang="ru-RU" dirty="0" smtClean="0"/>
              <a:t>системы управления  </a:t>
            </a:r>
            <a:r>
              <a:rPr lang="ru-RU" dirty="0"/>
              <a:t>материальными  и </a:t>
            </a:r>
            <a:r>
              <a:rPr lang="ru-RU" dirty="0" smtClean="0"/>
              <a:t>нематериальными  </a:t>
            </a:r>
            <a:r>
              <a:rPr lang="ru-RU" dirty="0"/>
              <a:t>активами,  </a:t>
            </a:r>
            <a:r>
              <a:rPr lang="ru-RU" dirty="0" smtClean="0"/>
              <a:t>справочной  </a:t>
            </a:r>
            <a:r>
              <a:rPr lang="ru-RU" dirty="0"/>
              <a:t>правовой  информации, </a:t>
            </a:r>
            <a:r>
              <a:rPr lang="ru-RU" dirty="0" smtClean="0"/>
              <a:t>ведения  </a:t>
            </a:r>
            <a:r>
              <a:rPr lang="ru-RU" dirty="0"/>
              <a:t>официальных  сайтов,  центров  обработки  вызовов, </a:t>
            </a:r>
            <a:r>
              <a:rPr lang="ru-RU" dirty="0" smtClean="0"/>
              <a:t>автоматизации </a:t>
            </a:r>
            <a:r>
              <a:rPr lang="ru-RU" dirty="0"/>
              <a:t>приема и обработки запросов и обращений граждан и </a:t>
            </a:r>
            <a:r>
              <a:rPr lang="ru-RU" dirty="0" smtClean="0"/>
              <a:t>другие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1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Остались вопросы? – приглашаем на дискуссионную </a:t>
            </a:r>
            <a:r>
              <a:rPr lang="ru-RU" sz="2500" dirty="0" smtClean="0"/>
              <a:t>площадку и круглый стол</a:t>
            </a:r>
            <a:endParaRPr lang="ru-RU" sz="25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07316" y="1059583"/>
            <a:ext cx="8501188" cy="35283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b="0" kern="1200">
                <a:solidFill>
                  <a:srgbClr val="35302E"/>
                </a:solidFill>
                <a:latin typeface="+mn-lt"/>
                <a:ea typeface="+mn-ea"/>
                <a:cs typeface="+mn-cs"/>
              </a:defRPr>
            </a:lvl1pPr>
            <a:lvl2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600" kern="1200" baseline="0">
                <a:solidFill>
                  <a:srgbClr val="35302E"/>
                </a:solidFill>
                <a:latin typeface="+mn-lt"/>
                <a:ea typeface="+mn-ea"/>
                <a:cs typeface="+mn-cs"/>
              </a:defRPr>
            </a:lvl2pPr>
            <a:lvl3pPr marL="534988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35302E"/>
                </a:solidFill>
                <a:latin typeface="+mn-lt"/>
                <a:ea typeface="+mn-ea"/>
                <a:cs typeface="+mn-cs"/>
              </a:defRPr>
            </a:lvl3pPr>
            <a:lvl4pPr marL="809625" indent="-22860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rgbClr val="35302E"/>
                </a:solidFill>
                <a:latin typeface="+mn-lt"/>
                <a:ea typeface="+mn-ea"/>
                <a:cs typeface="+mn-cs"/>
              </a:defRPr>
            </a:lvl4pPr>
            <a:lvl5pPr marL="984250" indent="-22860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35302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Круглый стол и дискуссионная площадка</a:t>
            </a:r>
            <a:r>
              <a:rPr lang="ru-RU" sz="2700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«Бухгалтерский учет в современных условиях  - ­ только необходимость или </a:t>
            </a:r>
            <a:r>
              <a:rPr lang="ru-RU" b="1" u="sng" dirty="0" smtClean="0">
                <a:solidFill>
                  <a:srgbClr val="000000"/>
                </a:solidFill>
              </a:rPr>
              <a:t>инструмент управления</a:t>
            </a:r>
            <a:r>
              <a:rPr lang="ru-RU" b="1" dirty="0" smtClean="0">
                <a:solidFill>
                  <a:srgbClr val="000000"/>
                </a:solidFill>
              </a:rPr>
              <a:t>?»</a:t>
            </a:r>
          </a:p>
          <a:p>
            <a:pPr marL="0" indent="0">
              <a:buNone/>
            </a:pPr>
            <a:endParaRPr lang="ru-RU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/>
                </a:solidFill>
              </a:rPr>
              <a:t>Вопросы для обсуждения</a:t>
            </a:r>
          </a:p>
          <a:p>
            <a:pPr marL="702000" lvl="1" indent="-342900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Бухгалтерская служба ­ как оценить эффективность?</a:t>
            </a:r>
          </a:p>
          <a:p>
            <a:pPr marL="702000" lvl="1" indent="-342900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Мониторинг финансово­-хозяйственной деятельности ­- какие показатели нужны руководителю?</a:t>
            </a:r>
          </a:p>
          <a:p>
            <a:pPr marL="702000" lvl="1" indent="-342900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Зачем нужны информационные системы муниципалитету?</a:t>
            </a:r>
          </a:p>
          <a:p>
            <a:pPr marL="702000" lvl="1" indent="-342900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Точки роста эффективности в информатизации закупочной деятельности</a:t>
            </a:r>
          </a:p>
          <a:p>
            <a:pPr marL="702000" lvl="1" indent="-342900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Эффективный контракт руководителя ­- как объективно оценить управленца?</a:t>
            </a:r>
          </a:p>
          <a:p>
            <a:pPr marL="702000" lvl="1" indent="-342900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Информационная система учета финансово­-хозяйственной деятельности для управления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4976" y="1225050"/>
            <a:ext cx="459897" cy="4574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6352" y="1288407"/>
            <a:ext cx="1934387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</a:rPr>
              <a:t>3 марта 2016 </a:t>
            </a:r>
            <a:r>
              <a:rPr lang="ru-RU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г.</a:t>
            </a:r>
            <a:endParaRPr lang="ru-RU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4873" y="1288407"/>
            <a:ext cx="1934387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10:30-13.00</a:t>
            </a:r>
            <a:endParaRPr lang="ru-RU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131590"/>
            <a:ext cx="654191" cy="6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1"/>
          </p:nvPr>
        </p:nvSpPr>
        <p:spPr>
          <a:xfrm>
            <a:off x="1511660" y="2758381"/>
            <a:ext cx="6048672" cy="486743"/>
          </a:xfrm>
        </p:spPr>
        <p:txBody>
          <a:bodyPr/>
          <a:lstStyle/>
          <a:p>
            <a:r>
              <a:rPr lang="ru-RU" sz="1800" dirty="0" smtClean="0">
                <a:solidFill>
                  <a:srgbClr val="000000"/>
                </a:solidFill>
              </a:rPr>
              <a:t>Руководитель Департамента по работе с госсектором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1763688" y="2283718"/>
            <a:ext cx="5544616" cy="47466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Клоков Евгений Иванович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3"/>
          </p:nvPr>
        </p:nvSpPr>
        <p:spPr>
          <a:xfrm>
            <a:off x="3580041" y="3994703"/>
            <a:ext cx="2373345" cy="2921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+7 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</a:rPr>
              <a:t>383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r>
              <a:rPr lang="en-US" dirty="0" smtClean="0">
                <a:solidFill>
                  <a:schemeClr val="bg2"/>
                </a:solidFill>
              </a:rPr>
              <a:t> 335-80-77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4"/>
          </p:nvPr>
        </p:nvSpPr>
        <p:spPr>
          <a:xfrm>
            <a:off x="1131769" y="4007842"/>
            <a:ext cx="2330479" cy="2921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e.klokov@rarus.ru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5"/>
          </p:nvPr>
        </p:nvSpPr>
        <p:spPr>
          <a:xfrm>
            <a:off x="6012160" y="3986694"/>
            <a:ext cx="2044679" cy="2921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www.dgs.rarus.ru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1619672" y="1432033"/>
            <a:ext cx="5688632" cy="679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571500" indent="-571500" algn="l" defTabSz="914400" rtl="0" eaLnBrk="1" latinLnBrk="0" hangingPunct="1">
              <a:spcBef>
                <a:spcPct val="0"/>
              </a:spcBef>
              <a:buSzPct val="120000"/>
              <a:buFontTx/>
              <a:buBlip>
                <a:blip r:embed="rId3"/>
              </a:buBlip>
              <a:defRPr lang="ru-RU" sz="3500" b="1" kern="1200" cap="all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ngsana New" panose="02020603050405020304" pitchFamily="18" charset="-34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6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9592" y="411510"/>
            <a:ext cx="7802714" cy="997989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4600" b="1" cap="all" dirty="0">
                <a:solidFill>
                  <a:schemeClr val="bg1"/>
                </a:solidFill>
              </a:rPr>
              <a:t>Информационная</a:t>
            </a:r>
            <a:r>
              <a:rPr lang="ru-RU" sz="4600" b="1" dirty="0">
                <a:solidFill>
                  <a:schemeClr val="bg1"/>
                </a:solidFill>
              </a:rPr>
              <a:t> </a:t>
            </a:r>
            <a:r>
              <a:rPr lang="ru-RU" sz="4600" b="1" cap="all" dirty="0">
                <a:solidFill>
                  <a:schemeClr val="bg1"/>
                </a:solidFill>
              </a:rPr>
              <a:t>система -­ </a:t>
            </a:r>
          </a:p>
          <a:p>
            <a:pPr algn="r">
              <a:lnSpc>
                <a:spcPct val="120000"/>
              </a:lnSpc>
            </a:pPr>
            <a:r>
              <a:rPr lang="ru-RU" sz="4600" b="1" cap="all" dirty="0">
                <a:solidFill>
                  <a:schemeClr val="bg1"/>
                </a:solidFill>
              </a:rPr>
              <a:t>инструмент, влияющий 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067694"/>
            <a:ext cx="686661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19113" indent="-342900"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Эффективность управления</a:t>
            </a:r>
          </a:p>
          <a:p>
            <a:pPr marL="519113" indent="-342900"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Принятие оперативных и стратегических решений</a:t>
            </a:r>
          </a:p>
          <a:p>
            <a:pPr marL="519113" indent="-342900"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Планирование  и  исполнение  бюджетов  в  соответствии  с  федеральным законодательством РФ</a:t>
            </a:r>
          </a:p>
          <a:p>
            <a:pPr marL="519113" indent="-342900"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Уровень контроля подведомственных учреждений</a:t>
            </a:r>
            <a:endParaRPr lang="en-US" sz="2000" dirty="0">
              <a:solidFill>
                <a:srgbClr val="000000"/>
              </a:solidFill>
            </a:endParaRPr>
          </a:p>
          <a:p>
            <a:pPr marL="519113" indent="-342900"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Информирование населения и получение обратной связи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5A36-2DCF-42C4-9E23-146EC3DF3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информатизации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92083" y="935185"/>
            <a:ext cx="8215371" cy="220648"/>
          </a:xfrm>
        </p:spPr>
        <p:txBody>
          <a:bodyPr/>
          <a:lstStyle/>
          <a:p>
            <a:r>
              <a:rPr lang="ru-RU" dirty="0"/>
              <a:t>Определить цель - важнейшее условие успешной </a:t>
            </a:r>
            <a:r>
              <a:rPr lang="ru-RU" dirty="0" smtClean="0"/>
              <a:t>информатизации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64526957"/>
              </p:ext>
            </p:extLst>
          </p:nvPr>
        </p:nvGraphicFramePr>
        <p:xfrm>
          <a:off x="683568" y="1354693"/>
          <a:ext cx="792088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Волна 17"/>
          <p:cNvSpPr/>
          <p:nvPr/>
        </p:nvSpPr>
        <p:spPr>
          <a:xfrm>
            <a:off x="6444208" y="339502"/>
            <a:ext cx="2436326" cy="576064"/>
          </a:xfrm>
          <a:prstGeom prst="wave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/>
            <a:endParaRPr lang="ru-RU" dirty="0" smtClean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935246" y="284574"/>
            <a:ext cx="1872208" cy="7155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Обсудить вопрос на дискуссионной площадке 03.03.2015 в 10.30</a:t>
            </a:r>
          </a:p>
        </p:txBody>
      </p:sp>
    </p:spTree>
    <p:extLst>
      <p:ext uri="{BB962C8B-B14F-4D97-AF65-F5344CB8AC3E}">
        <p14:creationId xmlns:p14="http://schemas.microsoft.com/office/powerpoint/2010/main" val="7353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716016" y="1203598"/>
            <a:ext cx="3960440" cy="2736304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indent="1588"/>
            <a:r>
              <a:rPr lang="ru-RU" sz="1400" dirty="0" smtClean="0">
                <a:solidFill>
                  <a:schemeClr val="tx2"/>
                </a:solidFill>
              </a:rPr>
              <a:t>Программные продукты разрабатываются для реализации правил и требований, закрепленных в нормативной документации. </a:t>
            </a:r>
            <a:endParaRPr lang="ru-RU" sz="1400" dirty="0">
              <a:solidFill>
                <a:srgbClr val="000000"/>
              </a:solidFill>
            </a:endParaRPr>
          </a:p>
          <a:p>
            <a:pPr indent="1588"/>
            <a:endParaRPr lang="ru-RU" sz="1600" dirty="0">
              <a:solidFill>
                <a:srgbClr val="000000"/>
              </a:solidFill>
            </a:endParaRPr>
          </a:p>
          <a:p>
            <a:pPr indent="1588"/>
            <a:r>
              <a:rPr lang="ru-RU" sz="3200" b="1" dirty="0">
                <a:solidFill>
                  <a:schemeClr val="bg2"/>
                </a:solidFill>
              </a:rPr>
              <a:t>Б</a:t>
            </a:r>
            <a:r>
              <a:rPr lang="ru-RU" sz="3200" b="1" dirty="0" smtClean="0">
                <a:solidFill>
                  <a:schemeClr val="bg2"/>
                </a:solidFill>
              </a:rPr>
              <a:t>олее 1570 объектов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содержится в  конфигурации </a:t>
            </a:r>
            <a:r>
              <a:rPr lang="ru-RU" sz="1400" dirty="0">
                <a:solidFill>
                  <a:srgbClr val="000000"/>
                </a:solidFill>
              </a:rPr>
              <a:t>«1С:Бухгалтерии государственного учреждения</a:t>
            </a:r>
            <a:r>
              <a:rPr lang="ru-RU" sz="1400" dirty="0" smtClean="0">
                <a:solidFill>
                  <a:srgbClr val="000000"/>
                </a:solidFill>
              </a:rPr>
              <a:t>».</a:t>
            </a:r>
            <a:endParaRPr lang="ru-RU" sz="1400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5"/>
          </p:nvPr>
        </p:nvSpPr>
        <p:spPr>
          <a:xfrm>
            <a:off x="107504" y="1203598"/>
            <a:ext cx="4752528" cy="23042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Возможно </a:t>
            </a:r>
            <a:r>
              <a:rPr lang="ru-RU" sz="2400" b="1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ли отказаться от информационных </a:t>
            </a:r>
            <a:r>
              <a:rPr lang="ru-RU" sz="2400" b="1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систем?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Возможно ли Вести </a:t>
            </a:r>
            <a:r>
              <a:rPr lang="ru-RU" sz="2400" b="1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учет без программных продуктов?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500" b="1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35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Единая информационная </a:t>
            </a:r>
            <a:r>
              <a:rPr lang="ru-RU" dirty="0" smtClean="0"/>
              <a:t>система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2947932"/>
              </p:ext>
            </p:extLst>
          </p:nvPr>
        </p:nvGraphicFramePr>
        <p:xfrm>
          <a:off x="-684584" y="882488"/>
          <a:ext cx="9900592" cy="426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491880" y="2355726"/>
            <a:ext cx="1566428" cy="1512168"/>
            <a:chOff x="3445257" y="53262"/>
            <a:chExt cx="2556607" cy="2556607"/>
          </a:xfrm>
          <a:solidFill>
            <a:schemeClr val="bg2"/>
          </a:solidFill>
        </p:grpSpPr>
        <p:sp>
          <p:nvSpPr>
            <p:cNvPr id="6" name="Овал 5"/>
            <p:cNvSpPr/>
            <p:nvPr/>
          </p:nvSpPr>
          <p:spPr>
            <a:xfrm>
              <a:off x="3445257" y="53262"/>
              <a:ext cx="2556607" cy="255660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3733223" y="677196"/>
              <a:ext cx="1980676" cy="1308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</a:pPr>
              <a:r>
                <a:rPr lang="ru-RU" sz="1200" b="1" i="0" u="none" kern="1200" dirty="0" smtClean="0">
                  <a:solidFill>
                    <a:schemeClr val="bg1"/>
                  </a:solidFill>
                </a:rPr>
                <a:t>Единая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ru-RU" sz="1200" b="1" dirty="0" smtClean="0">
                  <a:solidFill>
                    <a:schemeClr val="bg1"/>
                  </a:solidFill>
                </a:rPr>
                <a:t>информационная</a:t>
              </a:r>
            </a:p>
            <a:p>
              <a:pPr lvl="0" algn="ctr" defTabSz="666750">
                <a:spcBef>
                  <a:spcPct val="0"/>
                </a:spcBef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система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9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504" y="195486"/>
            <a:ext cx="8928992" cy="865573"/>
          </a:xfrm>
        </p:spPr>
        <p:txBody>
          <a:bodyPr/>
          <a:lstStyle/>
          <a:p>
            <a:r>
              <a:rPr lang="ru-RU" dirty="0" smtClean="0"/>
              <a:t>Разрозненные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>
          <a:xfrm>
            <a:off x="4572000" y="1275606"/>
            <a:ext cx="4033506" cy="33123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9113" indent="-342900">
              <a:spcBef>
                <a:spcPts val="600"/>
              </a:spcBef>
              <a:buClr>
                <a:schemeClr val="bg2"/>
              </a:buClr>
              <a:buBlip>
                <a:blip r:embed="rId4"/>
              </a:buBlip>
              <a:tabLst>
                <a:tab pos="88900" algn="l"/>
              </a:tabLst>
            </a:pPr>
            <a:r>
              <a:rPr lang="ru-RU" sz="1600" dirty="0" smtClean="0">
                <a:solidFill>
                  <a:schemeClr val="tx2"/>
                </a:solidFill>
              </a:rPr>
              <a:t>Необходимость </a:t>
            </a:r>
            <a:r>
              <a:rPr lang="ru-RU" sz="1600" dirty="0">
                <a:solidFill>
                  <a:schemeClr val="bg2"/>
                </a:solidFill>
              </a:rPr>
              <a:t>многократного ручного ввода</a:t>
            </a:r>
            <a:r>
              <a:rPr lang="ru-RU" sz="1600" dirty="0">
                <a:solidFill>
                  <a:schemeClr val="tx2"/>
                </a:solidFill>
              </a:rPr>
              <a:t> одних и тех же данных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Blip>
                <a:blip r:embed="rId4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bg2"/>
                </a:solidFill>
              </a:rPr>
              <a:t>Высокая  стоимость  и  сложность  поддержки  и  обновления </a:t>
            </a:r>
            <a:r>
              <a:rPr lang="ru-RU" sz="1600" dirty="0">
                <a:solidFill>
                  <a:schemeClr val="tx2"/>
                </a:solidFill>
              </a:rPr>
              <a:t>информационных систем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Blip>
                <a:blip r:embed="rId4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tx2"/>
                </a:solidFill>
              </a:rPr>
              <a:t>Сложность получения </a:t>
            </a:r>
            <a:r>
              <a:rPr lang="ru-RU" sz="1600" dirty="0">
                <a:solidFill>
                  <a:schemeClr val="bg2"/>
                </a:solidFill>
              </a:rPr>
              <a:t>консолидированной информации 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Blip>
                <a:blip r:embed="rId4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tx2"/>
                </a:solidFill>
              </a:rPr>
              <a:t>Отсутствие </a:t>
            </a:r>
            <a:r>
              <a:rPr lang="ru-RU" sz="1600" dirty="0">
                <a:solidFill>
                  <a:schemeClr val="bg2"/>
                </a:solidFill>
              </a:rPr>
              <a:t>средств анализа и прогнозирования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Blip>
                <a:blip r:embed="rId4"/>
              </a:buBlip>
              <a:tabLst>
                <a:tab pos="88900" algn="l"/>
              </a:tabLst>
            </a:pPr>
            <a:r>
              <a:rPr lang="ru-RU" sz="1600" dirty="0">
                <a:solidFill>
                  <a:schemeClr val="bg2"/>
                </a:solidFill>
              </a:rPr>
              <a:t>Затруднение взаимодействия </a:t>
            </a:r>
            <a:r>
              <a:rPr lang="ru-RU" sz="1600" dirty="0">
                <a:solidFill>
                  <a:schemeClr val="tx2"/>
                </a:solidFill>
              </a:rPr>
              <a:t>между учреждениями и </a:t>
            </a:r>
            <a:r>
              <a:rPr lang="ru-RU" sz="1600" dirty="0" smtClean="0">
                <a:solidFill>
                  <a:schemeClr val="tx2"/>
                </a:solidFill>
              </a:rPr>
              <a:t>ведомствами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6"/>
          </p:nvPr>
        </p:nvSpPr>
        <p:spPr>
          <a:xfrm>
            <a:off x="-36512" y="2059566"/>
            <a:ext cx="4248472" cy="1816455"/>
          </a:xfrm>
        </p:spPr>
        <p:txBody>
          <a:bodyPr/>
          <a:lstStyle/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Эффективны </a:t>
            </a:r>
            <a:r>
              <a:rPr lang="ru-RU" sz="2000" b="1" dirty="0" smtClean="0">
                <a:solidFill>
                  <a:schemeClr val="tx2"/>
                </a:solidFill>
              </a:rPr>
              <a:t>для решения частных задач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marL="2603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2"/>
              </a:solidFill>
            </a:endParaRP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Эффективны при управлении муниципалитетом?</a:t>
            </a:r>
            <a:endParaRPr lang="ru-RU" sz="2000" b="1" dirty="0">
              <a:solidFill>
                <a:schemeClr val="bg2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53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295860258"/>
              </p:ext>
            </p:extLst>
          </p:nvPr>
        </p:nvGraphicFramePr>
        <p:xfrm>
          <a:off x="251520" y="1132188"/>
          <a:ext cx="4608512" cy="352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Следствие</a:t>
            </a:r>
            <a:r>
              <a:rPr lang="en-US" dirty="0" smtClean="0"/>
              <a:t> </a:t>
            </a:r>
            <a:r>
              <a:rPr lang="ru-RU" dirty="0" smtClean="0"/>
              <a:t>разрозненности систем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6"/>
          </p:nvPr>
        </p:nvSpPr>
        <p:spPr>
          <a:xfrm>
            <a:off x="4572000" y="988173"/>
            <a:ext cx="4008311" cy="38158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bg2"/>
                </a:solidFill>
              </a:rPr>
              <a:t>Руководитель</a:t>
            </a:r>
            <a:r>
              <a:rPr lang="ru-RU" sz="1600" b="1" dirty="0" smtClean="0">
                <a:solidFill>
                  <a:schemeClr val="bg2"/>
                </a:solidFill>
              </a:rPr>
              <a:t> </a:t>
            </a:r>
          </a:p>
          <a:p>
            <a:pPr marL="2857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Не </a:t>
            </a:r>
            <a:r>
              <a:rPr lang="ru-RU" sz="1400" dirty="0">
                <a:solidFill>
                  <a:schemeClr val="tx2"/>
                </a:solidFill>
              </a:rPr>
              <a:t>владеет актуальной информацией о состоянии отрасли или муниципалитета</a:t>
            </a:r>
          </a:p>
          <a:p>
            <a:pPr marL="2857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Тратит много времени на сбор и анализ информации</a:t>
            </a:r>
          </a:p>
          <a:p>
            <a:pPr marL="2857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Затрудняется обосновывать принятые управленческие решения</a:t>
            </a:r>
            <a:endParaRPr lang="ru-RU" sz="1400" dirty="0">
              <a:solidFill>
                <a:schemeClr val="tx2"/>
              </a:solidFill>
            </a:endParaRPr>
          </a:p>
          <a:p>
            <a:pPr marL="2857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Прогнозирует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высокой степенью </a:t>
            </a:r>
            <a:r>
              <a:rPr lang="ru-RU" sz="1400" dirty="0" smtClean="0">
                <a:solidFill>
                  <a:schemeClr val="tx2"/>
                </a:solidFill>
              </a:rPr>
              <a:t>неопределенности</a:t>
            </a:r>
          </a:p>
          <a:p>
            <a:pPr lvl="1" fontAlgn="base">
              <a:spcBef>
                <a:spcPts val="0"/>
              </a:spcBef>
            </a:pPr>
            <a:endParaRPr lang="ru-RU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bg2"/>
                </a:solidFill>
              </a:rPr>
              <a:t>Сотрудник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endParaRPr lang="ru-RU" sz="1800" b="1" dirty="0">
              <a:solidFill>
                <a:schemeClr val="tx2"/>
              </a:solidFill>
            </a:endParaRPr>
          </a:p>
          <a:p>
            <a:pPr marL="2857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Тратит </a:t>
            </a:r>
            <a:r>
              <a:rPr lang="ru-RU" sz="1400" dirty="0">
                <a:solidFill>
                  <a:schemeClr val="tx2"/>
                </a:solidFill>
              </a:rPr>
              <a:t>время на повтор одних и тех же операций</a:t>
            </a:r>
          </a:p>
          <a:p>
            <a:pPr marL="2857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Владеет программными продуктами не профессионально </a:t>
            </a:r>
            <a:endParaRPr lang="ru-RU" sz="1400" dirty="0">
              <a:solidFill>
                <a:schemeClr val="tx2"/>
              </a:solidFill>
            </a:endParaRPr>
          </a:p>
          <a:p>
            <a:pPr marL="2857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Допускает </a:t>
            </a:r>
            <a:r>
              <a:rPr lang="ru-RU" sz="1400" dirty="0" smtClean="0">
                <a:solidFill>
                  <a:schemeClr val="tx2"/>
                </a:solidFill>
              </a:rPr>
              <a:t>ошибки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7215"/>
            <a:ext cx="288631" cy="288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24" y="1032995"/>
            <a:ext cx="287911" cy="2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411510"/>
            <a:ext cx="7704856" cy="115213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bg2"/>
              </a:buClr>
            </a:pPr>
            <a:r>
              <a:rPr lang="ru-RU" sz="3200" b="1" cap="all" dirty="0">
                <a:solidFill>
                  <a:schemeClr val="bg1"/>
                </a:solidFill>
                <a:cs typeface="Angsana New" panose="02020603050405020304" pitchFamily="18" charset="-34"/>
              </a:rPr>
              <a:t>Построение </a:t>
            </a:r>
            <a:r>
              <a:rPr lang="ru-RU" sz="3200" b="1" cap="all" dirty="0" smtClean="0">
                <a:solidFill>
                  <a:schemeClr val="bg1"/>
                </a:solidFill>
                <a:cs typeface="Angsana New" panose="02020603050405020304" pitchFamily="18" charset="-34"/>
              </a:rPr>
              <a:t>информационных </a:t>
            </a:r>
            <a:r>
              <a:rPr lang="ru-RU" sz="3200" b="1" cap="all" dirty="0">
                <a:solidFill>
                  <a:schemeClr val="bg1"/>
                </a:solidFill>
                <a:cs typeface="Angsana New" panose="02020603050405020304" pitchFamily="18" charset="-34"/>
              </a:rPr>
              <a:t>систем</a:t>
            </a:r>
            <a:endParaRPr lang="ru-RU" sz="3200" b="1" cap="all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139702"/>
            <a:ext cx="576064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Единое информационное пространство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Однократный ввод информации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Эффективная стоимость поддержки 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Актуальная информация для руководителей в различных разрезах в режиме реального времени </a:t>
            </a:r>
          </a:p>
          <a:p>
            <a:pPr marL="519113" indent="-342900">
              <a:spcBef>
                <a:spcPts val="600"/>
              </a:spcBef>
              <a:buClr>
                <a:schemeClr val="bg2"/>
              </a:buClr>
              <a:buSzPct val="100000"/>
              <a:buBlip>
                <a:blip r:embed="rId3"/>
              </a:buBlip>
              <a:tabLst>
                <a:tab pos="889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Удобство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3779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белый">
  <a:themeElements>
    <a:clrScheme name="Айконбелый">
      <a:dk1>
        <a:srgbClr val="FFFFFF"/>
      </a:dk1>
      <a:lt1>
        <a:srgbClr val="FFFFFF"/>
      </a:lt1>
      <a:dk2>
        <a:srgbClr val="B20005"/>
      </a:dk2>
      <a:lt2>
        <a:srgbClr val="35302E"/>
      </a:lt2>
      <a:accent1>
        <a:srgbClr val="C12323"/>
      </a:accent1>
      <a:accent2>
        <a:srgbClr val="FF6600"/>
      </a:accent2>
      <a:accent3>
        <a:srgbClr val="60C640"/>
      </a:accent3>
      <a:accent4>
        <a:srgbClr val="50BFCF"/>
      </a:accent4>
      <a:accent5>
        <a:srgbClr val="FFFFFF"/>
      </a:accent5>
      <a:accent6>
        <a:srgbClr val="0070BC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spDef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baseline="0" noProof="0" dirty="0" err="1" smtClean="0">
            <a:ln>
              <a:noFill/>
            </a:ln>
            <a:solidFill>
              <a:srgbClr val="5B5856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Icon_shablon_pez2014_белый_1</Template>
  <TotalTime>5609</TotalTime>
  <Words>798</Words>
  <Application>Microsoft Office PowerPoint</Application>
  <PresentationFormat>Экран (16:9)</PresentationFormat>
  <Paragraphs>182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Angsana New</vt:lpstr>
      <vt:lpstr>Arial</vt:lpstr>
      <vt:lpstr>Calibri</vt:lpstr>
      <vt:lpstr>Шаблон белый</vt:lpstr>
      <vt:lpstr>Презентация PowerPoint</vt:lpstr>
      <vt:lpstr>ИНФОРМАЦИОННЫЕ СИСТЕМЫ </vt:lpstr>
      <vt:lpstr>Презентация PowerPoint</vt:lpstr>
      <vt:lpstr>Цели информатизации</vt:lpstr>
      <vt:lpstr>Презентация PowerPoint</vt:lpstr>
      <vt:lpstr>Единая информационная система</vt:lpstr>
      <vt:lpstr>Разрозненные Системы</vt:lpstr>
      <vt:lpstr>Следствие разрозненности систем</vt:lpstr>
      <vt:lpstr>Презентация PowerPoint</vt:lpstr>
      <vt:lpstr>Презентация PowerPoint</vt:lpstr>
      <vt:lpstr>Взаимодействие с Заказчиком</vt:lpstr>
      <vt:lpstr>Презентация PowerPoint</vt:lpstr>
      <vt:lpstr>Облачные системы «1С-Рарус»</vt:lpstr>
      <vt:lpstr>Система Учета ФХД и Консолидация отчетности</vt:lpstr>
      <vt:lpstr>Автоматизированная Система  Льготного Лекарственного Обеспечения </vt:lpstr>
      <vt:lpstr>Автоматизированная система  КОНСОЛИДАЦИИ управленческой отчетности</vt:lpstr>
      <vt:lpstr>Факторы успеха информатизации</vt:lpstr>
      <vt:lpstr>Единая информационная система управления муниципалитетом</vt:lpstr>
      <vt:lpstr>Единая информационная система управления муниципалитетом</vt:lpstr>
      <vt:lpstr>Остались вопросы? – приглашаем на дискуссионную площадку и круглый стол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1C-Rarus</dc:creator>
  <cp:lastModifiedBy>Z50</cp:lastModifiedBy>
  <cp:revision>288</cp:revision>
  <dcterms:created xsi:type="dcterms:W3CDTF">2014-05-21T11:11:06Z</dcterms:created>
  <dcterms:modified xsi:type="dcterms:W3CDTF">2016-03-02T02:22:26Z</dcterms:modified>
</cp:coreProperties>
</file>