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6" r:id="rId3"/>
    <p:sldId id="387" r:id="rId4"/>
    <p:sldId id="388" r:id="rId5"/>
    <p:sldId id="389" r:id="rId6"/>
    <p:sldId id="392" r:id="rId7"/>
    <p:sldId id="402" r:id="rId8"/>
    <p:sldId id="393" r:id="rId9"/>
    <p:sldId id="394" r:id="rId10"/>
    <p:sldId id="405" r:id="rId11"/>
    <p:sldId id="395" r:id="rId12"/>
    <p:sldId id="404" r:id="rId13"/>
    <p:sldId id="396" r:id="rId14"/>
    <p:sldId id="397" r:id="rId15"/>
    <p:sldId id="403" r:id="rId16"/>
    <p:sldId id="401" r:id="rId17"/>
    <p:sldId id="386" r:id="rId18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4D7"/>
    <a:srgbClr val="66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0" autoAdjust="0"/>
    <p:restoredTop sz="67140" autoAdjust="0"/>
  </p:normalViewPr>
  <p:slideViewPr>
    <p:cSldViewPr>
      <p:cViewPr varScale="1">
        <p:scale>
          <a:sx n="44" d="100"/>
          <a:sy n="44" d="100"/>
        </p:scale>
        <p:origin x="-21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692"/>
    </p:cViewPr>
  </p:notesTextViewPr>
  <p:sorterViewPr>
    <p:cViewPr>
      <p:scale>
        <a:sx n="66" d="100"/>
        <a:sy n="66" d="100"/>
      </p:scale>
      <p:origin x="0" y="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C6E62-FB40-4A5C-8715-5B40321C6D20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5C89-E358-4077-ADF3-A541C5D6A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10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D4023-EB2B-4025-9E90-82A919EB5E53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997F-4B05-47D1-9009-5FAF6F1E0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1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социологическую анкету часто можно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увидеть где угодно: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работе, в магазине, в месте учебы, при проведении тех или иных публичных мероприятий и акций,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сайтах, в социальных сетях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 появляются в СМИ результаты социологических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исследований 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нередко на них ссылаются руководители органов власти, бизнеса, общественные и политические деятели.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7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 после ответа можно перейти и посмотреть на результаты голосования.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актуальности задаваемого вопроса для посетителей сайта, количество ответом может значительно различаться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составлять от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нескольких десятков до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нескольких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тысяч человек.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Кроме этого на количество голосов влияет работа механизмов по борьбе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накруткой ответов.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отработки методов проведения простых опросов, мы пришли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выводу, что нам хочется проводить более сложные исследования и иметь больше возможностей для анализа. Поэтому, 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ледующим этапом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развитии интерактивных опросов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возможность создания интерактивной анкеты.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Анкета может содержать любое количество вопросов. В анкету можно включать вопросы, предполагающие выбор 1 ответа, выбор нескольких ответов.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может оставить расширенный ответ 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вопрос, а если это необходимо, то и прикрепить к ответу файл с документом или картинкой.</a:t>
            </a: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Также, результаты опроса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анкете, можно видеть в он-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дополнительной обработки результатов исследования мы имеем возможность выгрузить полученные данные в файл основных популярных форматов.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дальнейшем использовать этот массив данных для обработки в программах анализа социологических данных.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преимуществом проведения таких исследований, является то, что мы можем включать в него вопросы, связанные с определением социально-демографических параметров опрашиваемых людей (пол, возраст, образование). Что в дальнейшем можно использовать для расширенного анализа. К тому же это дает возможность произвести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преревзвешивание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выборки и получить ответы, близкие к ответу горожан при традиционном опросе.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подход прошел успешную апробацию во время обсуждения проекта Программы социально-экономического развития города Красноярска. Нами было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собрано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1400 анкет,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перевзвешивание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получены необходимы нам результаты.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этапом развития направления проведения интерактивных исследований стало проведение электронных фокус-групп или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групповых дискуссий. Очень удобной платформой для такого рода исследований является Живой журнал.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 фокус-группы проводятся в формате форума или чата. Мы использовали формат форума, который отличаются от чата тем, что каждый участник время от времени посещает страницу исследования и отвечает на вопросы тогда, когда это удобно.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задаются 1-2 раза в день, в зависимости от продолжительности фокус-группы и частоты подачи заданий. Общая продолжительность такой фокус-группы составляет 3-5 дней.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отличие от классической фокус-группы, количество участников может достигать 20-30 человек, что может заменить 3-4 классические фокус-группы.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такой фокус-группы проблемой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набор участников.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зависимости от поставленной задачи используются следующие методы: </a:t>
            </a: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Стандартный набор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участников на ФГ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Отбор участников из базы данных.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существует возможность подобрать участников под заданные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социально-	демографические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характеристики;</a:t>
            </a: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Подбор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тематических сайтах, форумах. При таком подборе возможно попадание в участники большого количества критиков.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проведения фокус-групп он-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администрацией города, совместно с фондом «Общественное мнение - Красноярск» было проведено исследование посвященное оценке работы сайта krassport.ru.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этого исследования нами была получена ценная информация, которая позволили внести изменения в работу сайта. В результате этого сайт стал более привлекательный для его посетителей.</a:t>
            </a: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любой инструмент, такие фокус-группы имеют свои преимущества и недостатки.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плюсами проведения фокус-групп-он-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приступить к анализу ответов во время проведения фокус-группы;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 на подготовку дополнительных вопросов группе;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готовых расшифровок хода дискуссии;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Аудитория имеет возможность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продумать свои ответы;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объединять участников в группы и давать отдельные задания;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Респонденты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свободны в своих ответах т.к. другим участникам группы сложнее влиять друг на друга.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этого, есть и несомненные минусы метода: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набора и мотивации участников (нельзя провести бесплатно)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затраты времени, по сравнению с традиционными фокус-группами. Проведение группы занимает 3-4 дня;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модератора над группой;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Значительно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меньшие возможности по эмоциональной оценке ответов;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аудио или видео, записи фокус-группы;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 выступлению, хочу отметить, что несмотря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свои ограничения, интерактивные опросы все больше входят в практику работы муниципальной власти.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Последнее время, опросы,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проводимые на сайте администрации города, привлекают внимание СМИ.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 о ближайшем будущем, то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перспективными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мнению многих практикующих социологов, представляются проведение экспертных опросов, электронных фокус-групп.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изучения общественного мнения широких слоев населения наиболее перспективным представляется использование комбинированных методик сбора данных: сочетания интерактивного опроса с распространением анкет по месту жительства, учебы 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внимание!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2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Официально,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социологические исследования в администрации Красноярска стали проводиться с 1997 года, когда был принят устав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города, закрепивший правовое основание проведения исследований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муниципальном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того времени, уже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15 лет наблюдается устойчивая тенденция повышения интереса органов муниципальной власти к социологическим исследованиям.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годом растет число и расширяется тематика проводимых исследований.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первоначальном этапе социологические исследования были связаны главным образом с проведением выборов в органы власти, то в последние годы все больше исследований посвящено проблемам жизнедеятельности города, сопровождению реализации городских программ, мероприятий и акций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Исследования, проводимые для органов власти обладают важными особенностями: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получаемая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исследования информация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должна способствовать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подготовке, обоснованию, принятию управленческих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решений 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реализации.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Нацеленность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практический результат в значительной степени предопределяет содержание самого исследования, используемые методы, сроки сбора и обработки полученных данных, форматы подачи результатов проведенного исследования.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административного ресурса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облегчает проведение исследований.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минимум, это выражается в возможности информирования населения о проведении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опроса,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содействия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проведении исследований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В-третьих,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многих исследований возможна проверка полученных данных за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 сравнения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результатами аналогичных исследований,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проведенных ранее, так и выполненных другими муниципалитетами или исследовательскими организациями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результаты, муниципальные органы власти используют, в первую очередь, для социологического сопровождения управленческих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решений при их принятии или корректировке. Что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сделать принимаемые решения сбалансированными и соответствующими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текущим изменениям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социально-экономической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же можно упомянуть и использование результатов исследований для обоснования городских целевых программ, отдельных проектов, и принятия решения в выборе приоритетов и очередности их запуска.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Дополнительными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результатами использования социологических исследований, является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внимания общественности к актуальным городским проблемам, городским мероприятиям и программам, а также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популяризация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пропаганда передового опыта работы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муниципалитета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позиционирование деятельности городской администрации в публичном пространстве.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 имеет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огромный потенциал по использованию в качестве площадки изучения общественного мнения.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опрос пользователей всемирной паутины проведен в 1994 году. Сегодня интернет опросы на Западе стали обыденностью и уверенно теснят традиционные методы сбора данных (анкетные, телефонные и др.).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России, то если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году лишь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взрослого населения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имело доступ к Интернет, то 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году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доля составила уже 61%.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данным фонда «Общественное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мнение»,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активной аудитории – это выходящие в Сеть хотя бы раз за сутки – сейчас составляет 50% или 58,3 млн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Годовой прирост интернет - пользователей, выходящих в сеть хотя бы раз за месяц, составил 7%, а для суточной аудитории данный показатель равен 12%.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Что касается города Красноярска, то по результатам опросов общественного мнения, в 2013 году доля горожан старше 18 лет, которая пользуется интернетом ежедневно, составляла около 56%. </a:t>
            </a:r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При </a:t>
            </a:r>
            <a:r>
              <a:rPr lang="ru-RU" sz="1400" dirty="0" smtClean="0"/>
              <a:t>этом, 28% не пользуются интернетом вообще.</a:t>
            </a: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значительного роста интернет аудитории, есть и другие причины, по которым он-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опросы становятся популярными: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дешево, особенно, по сравнению с традиционными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методами опроса (анкетный опрос, телефонный опрос и др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Требуются только начальные вложения,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если вы хотите использовать собственное программное обеспечение. При этом в Сети есть и бесплатные сервисы проведения и анализа опросов.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Подготовить и запустить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такой опрос можно за короткое время. В зависимости от сложности опроса, на это может уйти всего несколько минут.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интернету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участия в опросе можно вовлечь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значительное количество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людей,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проживающих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различных уголках страны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других странах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опроса считаются автоматически, поэтому в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любой момент времени с запуска исследования можно увидеть как отвечают участники опроса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явных плюсов есть у этого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инструмента есть и н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едостатки: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 построить репрезентативную выборку,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получить результаты, которые отражали бы мнение жителей города, а не только посетителей сайта.</a:t>
            </a: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Простота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используемого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инструментария – т.е. тех вопросов, которые задаются участникам опроса.</a:t>
            </a:r>
          </a:p>
          <a:p>
            <a:pPr lvl="0"/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враждебных действий («взлому» со стороны конкурирующей стороны, заинтересованной в искажении результатов исследования или его срыве).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2009 году был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создана новая версия сайта администрации города Красноярска. При разработке, в новую версию сайта была заложена возможность проведения опросов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опросы, которые мы проводили были весьма ограничены. Посетителю сайта предлагалось выбрать 1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вариант ответа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предложенного перечня альтернатив.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время, темы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опросов определяются, исходя из потребностей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подразделений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городской администрации. За прошедшие время проведены интерактивные опросы по следующим темам: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Городские мероприятия и события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Обсуждение предложений по решению городских проблем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внимания к чистоте и экологической обстановке в городе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Благоустройство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сайта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спорта в городе</a:t>
            </a:r>
          </a:p>
          <a:p>
            <a:pPr lvl="1"/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органов власти</a:t>
            </a: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 пример оформления модуля опроса,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который располагается на главной странице сайта администрации.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опроса располагается в левой части заглавной страницы на сайте и включает в себя краткую аннотацию к вопросу, сам вопрос и формулировки ответов.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опроса выбирают нужный ответ и нажимают кнопку «Ответить»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997F-4B05-47D1-9009-5FAF6F1E0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Содержимое 3" descr="фо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2.bmp"/>
          <p:cNvPicPr>
            <a:picLocks noChangeAspect="1"/>
          </p:cNvPicPr>
          <p:nvPr userDrawn="1"/>
        </p:nvPicPr>
        <p:blipFill>
          <a:blip r:embed="rId3" cstate="screen"/>
          <a:srcRect r="654"/>
          <a:stretch>
            <a:fillRect/>
          </a:stretch>
        </p:blipFill>
        <p:spPr>
          <a:xfrm>
            <a:off x="1029930" y="620688"/>
            <a:ext cx="8078574" cy="625146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24533" y="558788"/>
            <a:ext cx="4419235" cy="7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81686" cy="6865034"/>
          </a:xfrm>
          <a:prstGeom prst="rect">
            <a:avLst/>
          </a:prstGeom>
        </p:spPr>
      </p:pic>
      <p:pic>
        <p:nvPicPr>
          <p:cNvPr id="19" name="Содержимое 3" descr="герб.JPG"/>
          <p:cNvPicPr>
            <a:picLocks noChangeAspect="1"/>
          </p:cNvPicPr>
          <p:nvPr userDrawn="1"/>
        </p:nvPicPr>
        <p:blipFill>
          <a:blip r:embed="rId6" cstate="print"/>
          <a:srcRect l="10458" r="11732"/>
          <a:stretch>
            <a:fillRect/>
          </a:stretch>
        </p:blipFill>
        <p:spPr>
          <a:xfrm>
            <a:off x="42203" y="-5"/>
            <a:ext cx="1079104" cy="1975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фо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928942" cy="1008112"/>
          </a:xfrm>
        </p:spPr>
        <p:txBody>
          <a:bodyPr>
            <a:normAutofit/>
          </a:bodyPr>
          <a:lstStyle>
            <a:lvl1pPr>
              <a:defRPr lang="ru-RU" sz="3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5850" y="1340768"/>
            <a:ext cx="7886700" cy="5184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_3_1024_768.jpg"/>
          <p:cNvPicPr>
            <a:picLocks noChangeAspect="1"/>
          </p:cNvPicPr>
          <p:nvPr userDrawn="1"/>
        </p:nvPicPr>
        <p:blipFill>
          <a:blip r:embed="rId3" cstate="print"/>
          <a:srcRect l="7142" r="81588"/>
          <a:stretch>
            <a:fillRect/>
          </a:stretch>
        </p:blipFill>
        <p:spPr>
          <a:xfrm>
            <a:off x="-25006" y="0"/>
            <a:ext cx="103051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10CD-E9F7-4D79-87AD-17F5BE85BFE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28CE-C2E1-4D1E-8624-2879EB13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664" y="2276872"/>
            <a:ext cx="7488832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Интерактивные опросы и социологические исследования общественного мнения: методы и способы проведения, практическое использование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18" y="44624"/>
            <a:ext cx="9063577" cy="958801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результатов опроса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17" y="1124744"/>
            <a:ext cx="7195039" cy="32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50" y="4437112"/>
            <a:ext cx="8039572" cy="202041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2687" y="2492896"/>
            <a:ext cx="4253609" cy="115647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1059150" y="3649373"/>
            <a:ext cx="8039572" cy="787739"/>
          </a:xfrm>
          <a:prstGeom prst="trapezoid">
            <a:avLst>
              <a:gd name="adj" fmla="val 241287"/>
            </a:avLst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анкеты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83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1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7" y="1148673"/>
            <a:ext cx="9137124" cy="54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анкеты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83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00" y="4293096"/>
            <a:ext cx="6310800" cy="23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520" y="764704"/>
            <a:ext cx="63108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результатов опроса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18" r="19963" b="6499"/>
          <a:stretch>
            <a:fillRect/>
          </a:stretch>
        </p:blipFill>
        <p:spPr bwMode="auto">
          <a:xfrm>
            <a:off x="1259632" y="1052735"/>
            <a:ext cx="7272808" cy="54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9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фокус-группы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06169" y="3140968"/>
            <a:ext cx="26897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Формат форума.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Вопросы: 1-2 раза в день.</a:t>
            </a:r>
          </a:p>
        </p:txBody>
      </p:sp>
      <p:pic>
        <p:nvPicPr>
          <p:cNvPr id="7170" name="Picture 2" descr="&amp;Dcy;&amp;lcy;&amp;yacy; &amp;ncy;&amp;ocy;&amp;vcy;&amp;ycy;&amp;khcy; &amp;pcy;&amp;ocy;&amp;lcy;&amp;softcy;&amp;zcy;&amp;ocy;&amp;vcy;&amp;acy;&amp;tcy;&amp;iecy;&amp;lcy;&amp;iecy;&amp;jcy; &amp;ZHcy;&amp;ZHcy; &amp;bcy;&amp;iecy;&amp;scy;&amp;pcy;&amp;lcy;&amp;acy;&amp;tcy;&amp;ncy;&amp;ycy;&amp;khcy; &amp;acy;&amp;kcy;&amp;kcy;&amp;acy;&amp;ucy;&amp;ncy;&amp;tcy;&amp;ocy;&amp;vcy; &amp;bcy;&amp;ocy;&amp;lcy;&amp;softcy;&amp;shcy;&amp;iecy; &amp;ncy;&amp;iecy;&amp;tcy; -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69" y="980728"/>
            <a:ext cx="2376263" cy="16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23352"/>
            <a:ext cx="4633190" cy="38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6169" y="5301208"/>
            <a:ext cx="7538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Продолжительность: 3-5 </a:t>
            </a:r>
            <a:r>
              <a:rPr lang="ru-RU" sz="2800" dirty="0"/>
              <a:t>дней. </a:t>
            </a:r>
            <a:endParaRPr lang="ru-RU" sz="2800" dirty="0" smtClean="0"/>
          </a:p>
          <a:p>
            <a:r>
              <a:rPr lang="ru-RU" sz="2800" dirty="0" smtClean="0"/>
              <a:t>Количество участников: 20-30 человек.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5288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Преимущества: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Анализ ответов во время фокус-группы.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Время на дополнительные вопросы группе.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Готовые расшифровки хода дискуссии.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продумать свои ответы.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Задания для мини-групп.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Меньшее влияние участников друг на друга.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 smtClean="0"/>
              <a:t>Недостатки</a:t>
            </a:r>
            <a:r>
              <a:rPr lang="ru-RU" sz="2800" dirty="0" smtClean="0"/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Сложность набора и мотивации участников.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Больше </a:t>
            </a:r>
            <a:r>
              <a:rPr lang="ru-RU" sz="2800" dirty="0" smtClean="0"/>
              <a:t>затраты времени (3-4 дня).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Ограниченный контроль модератора.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Недостаточная эмоциональная оценка ответов.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64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166843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Опросы </a:t>
            </a:r>
            <a:r>
              <a:rPr lang="ru-RU" sz="2800" dirty="0"/>
              <a:t>все больше входят в практику работы муниципальной власти.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Опросы, проводимые на сайте администрации, «забирают» СМИ.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Перспективным является проведение </a:t>
            </a:r>
            <a:r>
              <a:rPr lang="ru-RU" sz="2800" dirty="0"/>
              <a:t>экспертных опросов, электронных </a:t>
            </a:r>
            <a:r>
              <a:rPr lang="ru-RU" sz="2800" dirty="0" smtClean="0"/>
              <a:t>фокус-групп </a:t>
            </a:r>
            <a:r>
              <a:rPr lang="ru-RU" sz="2800" dirty="0" smtClean="0"/>
              <a:t>и использование комбинированных </a:t>
            </a:r>
            <a:r>
              <a:rPr lang="ru-RU" sz="2800" dirty="0"/>
              <a:t>методик сбора </a:t>
            </a:r>
            <a:r>
              <a:rPr lang="ru-RU" sz="2800" dirty="0" smtClean="0"/>
              <a:t>данных (сочетания </a:t>
            </a:r>
            <a:r>
              <a:rPr lang="ru-RU" sz="2800" dirty="0"/>
              <a:t>интерактивного опроса с распространением анкет по месту жительства, учебы и </a:t>
            </a:r>
            <a:r>
              <a:rPr lang="ru-RU" sz="2800" dirty="0" smtClean="0"/>
              <a:t>работы).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02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928942" cy="1008112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7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Правовая основа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2880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Устав </a:t>
            </a:r>
            <a:r>
              <a:rPr lang="ru-RU" sz="2800" dirty="0"/>
              <a:t>города Красноярска, статья </a:t>
            </a:r>
            <a:r>
              <a:rPr lang="ru-RU" sz="2800" dirty="0" smtClean="0"/>
              <a:t>№ 25: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i="1" dirty="0"/>
              <a:t>Опрос граждан проводится на всей или части территории города для выявления мнения населения и его учета при принятии решений органами и должностными лицами городского самоуправления, а также органами государственной власти. Результаты опроса носят рекомендательный характер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073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исследований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75832" y="162880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Ориентация </a:t>
            </a:r>
            <a:r>
              <a:rPr lang="ru-RU" sz="2800" dirty="0"/>
              <a:t>исследований на практический результат.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Возможность </a:t>
            </a:r>
            <a:r>
              <a:rPr lang="ru-RU" sz="2800" dirty="0"/>
              <a:t>привлечения административного ресурса для проведения социологических исследований.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err="1" smtClean="0"/>
              <a:t>Проверяемость</a:t>
            </a:r>
            <a:r>
              <a:rPr lang="ru-RU" sz="2800" dirty="0" smtClean="0"/>
              <a:t> </a:t>
            </a:r>
            <a:r>
              <a:rPr lang="ru-RU" sz="2800" dirty="0"/>
              <a:t>большинства результатов проведенных социологических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результатов исследований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052736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Обоснование и принятие </a:t>
            </a:r>
            <a:r>
              <a:rPr lang="ru-RU" sz="2800" dirty="0"/>
              <a:t>управленческого решения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Корректировка </a:t>
            </a:r>
            <a:r>
              <a:rPr lang="ru-RU" sz="2800" dirty="0"/>
              <a:t>управленческих решений, направленных на максимально возможный учет мнения </a:t>
            </a:r>
            <a:r>
              <a:rPr lang="ru-RU" sz="2800" dirty="0" smtClean="0"/>
              <a:t>населения.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Обоснование </a:t>
            </a:r>
            <a:r>
              <a:rPr lang="ru-RU" sz="2800" dirty="0" smtClean="0"/>
              <a:t>разрабатываемых целевых программ</a:t>
            </a:r>
            <a:r>
              <a:rPr lang="ru-RU" sz="2800" dirty="0"/>
              <a:t>, </a:t>
            </a:r>
            <a:r>
              <a:rPr lang="ru-RU" sz="2800" dirty="0" smtClean="0"/>
              <a:t>проектов </a:t>
            </a:r>
            <a:r>
              <a:rPr lang="ru-RU" sz="2800" dirty="0"/>
              <a:t>и </a:t>
            </a:r>
            <a:r>
              <a:rPr lang="ru-RU" sz="2800" dirty="0" smtClean="0"/>
              <a:t>выбор приоритетов.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Привлечение </a:t>
            </a:r>
            <a:r>
              <a:rPr lang="ru-RU" sz="2800" dirty="0"/>
              <a:t>внимания общественности к актуальным городским проблемам, </a:t>
            </a:r>
            <a:r>
              <a:rPr lang="ru-RU" sz="2800" dirty="0" smtClean="0"/>
              <a:t>мероприятиям, программам. </a:t>
            </a:r>
            <a:endParaRPr lang="ru-RU" sz="2800" dirty="0" smtClean="0"/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Популяризация </a:t>
            </a:r>
            <a:r>
              <a:rPr lang="ru-RU" sz="2800" dirty="0"/>
              <a:t>и пропаганда передового опыта работы муниципалитета.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Проникновение интернета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9221" r="34248" b="23767"/>
          <a:stretch>
            <a:fillRect/>
          </a:stretch>
        </p:blipFill>
        <p:spPr bwMode="auto">
          <a:xfrm>
            <a:off x="47388" y="1069794"/>
            <a:ext cx="9061116" cy="55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8032" y="116632"/>
            <a:ext cx="874846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Проникновение интернета в Красноярске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8479"/>
            <a:ext cx="7074532" cy="553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28343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Преимущества: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Высокая экономичность.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Оперативность проведения.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Вовлечение </a:t>
            </a:r>
            <a:r>
              <a:rPr lang="ru-RU" sz="2800" dirty="0"/>
              <a:t>значительного количества </a:t>
            </a:r>
            <a:r>
              <a:rPr lang="ru-RU" sz="2800" dirty="0" smtClean="0"/>
              <a:t>людей.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Оперативное реагирование </a:t>
            </a:r>
            <a:r>
              <a:rPr lang="ru-RU" sz="2800" dirty="0"/>
              <a:t>на поступающую информацию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smtClean="0"/>
              <a:t>Недостатки:</a:t>
            </a:r>
            <a:endParaRPr lang="ru-RU" sz="28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Проблема </a:t>
            </a:r>
            <a:r>
              <a:rPr lang="ru-RU" sz="2800" dirty="0"/>
              <a:t>построения репрезентативной </a:t>
            </a:r>
            <a:r>
              <a:rPr lang="ru-RU" sz="2800" dirty="0" smtClean="0"/>
              <a:t>выборки.</a:t>
            </a:r>
            <a:endParaRPr lang="ru-RU" sz="28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Сжатость </a:t>
            </a:r>
            <a:r>
              <a:rPr lang="ru-RU" sz="2800" dirty="0"/>
              <a:t>и простота используемого </a:t>
            </a:r>
            <a:r>
              <a:rPr lang="ru-RU" sz="2800" dirty="0" smtClean="0"/>
              <a:t>инструментария.</a:t>
            </a:r>
            <a:endParaRPr lang="ru-RU" sz="28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</a:t>
            </a:r>
            <a:r>
              <a:rPr lang="ru-RU" sz="2800" dirty="0"/>
              <a:t>враждебных </a:t>
            </a:r>
            <a:r>
              <a:rPr lang="ru-RU" sz="2800" dirty="0" smtClean="0"/>
              <a:t>действий.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05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опросов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26876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2009 год </a:t>
            </a:r>
            <a:r>
              <a:rPr lang="ru-RU" sz="2800" b="1" dirty="0"/>
              <a:t>–</a:t>
            </a:r>
            <a:r>
              <a:rPr lang="ru-RU" sz="2800" dirty="0"/>
              <a:t> начало проведения </a:t>
            </a:r>
            <a:r>
              <a:rPr lang="ru-RU" sz="2800" dirty="0" smtClean="0"/>
              <a:t>опросов </a:t>
            </a:r>
            <a:r>
              <a:rPr lang="ru-RU" sz="2800" dirty="0"/>
              <a:t>на сайте администрации города Красноярска. </a:t>
            </a:r>
          </a:p>
          <a:p>
            <a:endParaRPr lang="ru-RU" sz="2800" dirty="0" smtClean="0"/>
          </a:p>
          <a:p>
            <a:r>
              <a:rPr lang="ru-RU" sz="2800" dirty="0" smtClean="0"/>
              <a:t>Темы </a:t>
            </a:r>
            <a:r>
              <a:rPr lang="ru-RU" sz="2800" dirty="0"/>
              <a:t>опросов определяются, исходя из потребностей органов и территориальных подразделений городской администрации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3 типа опросов: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Одинарный вопрос на главной странице сайта.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Анкета на сайте.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Онлайн фокус-группа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2837"/>
            <a:ext cx="4680520" cy="20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18" y="237951"/>
            <a:ext cx="9063577" cy="958801"/>
          </a:xfrm>
        </p:spPr>
        <p:txBody>
          <a:bodyPr>
            <a:normAutofit/>
          </a:bodyPr>
          <a:lstStyle/>
          <a:p>
            <a:r>
              <a:rPr lang="ru-RU" dirty="0" smtClean="0"/>
              <a:t>Опрос </a:t>
            </a:r>
            <a:r>
              <a:rPr lang="ru-RU" dirty="0" smtClean="0"/>
              <a:t>на </a:t>
            </a:r>
            <a:r>
              <a:rPr lang="ru-RU" dirty="0"/>
              <a:t>сайте администрации города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563888" cy="452887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140968"/>
            <a:ext cx="1152128" cy="137250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6200000">
            <a:off x="1408618" y="1914176"/>
            <a:ext cx="4528879" cy="3814112"/>
          </a:xfrm>
          <a:prstGeom prst="trapezoid">
            <a:avLst>
              <a:gd name="adj" fmla="val 40905"/>
            </a:avLst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12724</TotalTime>
  <Words>1933</Words>
  <Application>Microsoft Office PowerPoint</Application>
  <PresentationFormat>Экран (4:3)</PresentationFormat>
  <Paragraphs>206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Правовая основа</vt:lpstr>
      <vt:lpstr>Особенности исследований</vt:lpstr>
      <vt:lpstr>Использование результатов исследований</vt:lpstr>
      <vt:lpstr>Проникновение интернета</vt:lpstr>
      <vt:lpstr>Проникновение интернета в Красноярске</vt:lpstr>
      <vt:lpstr>Преимущества и недостатки</vt:lpstr>
      <vt:lpstr>Проведение опросов</vt:lpstr>
      <vt:lpstr>Опрос на сайте администрации города</vt:lpstr>
      <vt:lpstr>Представление результатов опроса</vt:lpstr>
      <vt:lpstr>Пример анкеты</vt:lpstr>
      <vt:lpstr>Пример анкеты</vt:lpstr>
      <vt:lpstr>Представление результатов опроса</vt:lpstr>
      <vt:lpstr>Он-лайн фокус-группы</vt:lpstr>
      <vt:lpstr>Преимущества и недостатки</vt:lpstr>
      <vt:lpstr>Заключение</vt:lpstr>
      <vt:lpstr>Спасибо за внимание! 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.</cp:lastModifiedBy>
  <cp:revision>537</cp:revision>
  <cp:lastPrinted>2014-10-15T07:14:25Z</cp:lastPrinted>
  <dcterms:created xsi:type="dcterms:W3CDTF">2010-10-14T01:17:10Z</dcterms:created>
  <dcterms:modified xsi:type="dcterms:W3CDTF">2014-10-15T07:23:15Z</dcterms:modified>
</cp:coreProperties>
</file>